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1" r:id="rId3"/>
    <p:sldId id="305" r:id="rId4"/>
    <p:sldId id="310" r:id="rId5"/>
    <p:sldId id="306" r:id="rId6"/>
    <p:sldId id="307" r:id="rId7"/>
    <p:sldId id="317" r:id="rId8"/>
    <p:sldId id="318" r:id="rId9"/>
    <p:sldId id="293" r:id="rId10"/>
    <p:sldId id="294" r:id="rId11"/>
    <p:sldId id="295" r:id="rId12"/>
    <p:sldId id="296" r:id="rId13"/>
    <p:sldId id="297" r:id="rId14"/>
    <p:sldId id="298" r:id="rId15"/>
    <p:sldId id="311" r:id="rId16"/>
    <p:sldId id="283" r:id="rId17"/>
    <p:sldId id="312" r:id="rId18"/>
    <p:sldId id="320" r:id="rId19"/>
    <p:sldId id="313" r:id="rId20"/>
    <p:sldId id="314" r:id="rId21"/>
    <p:sldId id="315" r:id="rId22"/>
    <p:sldId id="284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99CCFF"/>
    <a:srgbClr val="0000CC"/>
    <a:srgbClr val="000000"/>
    <a:srgbClr val="FF0000"/>
    <a:srgbClr val="CC9900"/>
    <a:srgbClr val="FFFF66"/>
    <a:srgbClr val="FFFF99"/>
    <a:srgbClr val="C1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5314" autoAdjust="0"/>
  </p:normalViewPr>
  <p:slideViewPr>
    <p:cSldViewPr snapToGrid="0">
      <p:cViewPr varScale="1">
        <p:scale>
          <a:sx n="97" d="100"/>
          <a:sy n="97" d="100"/>
        </p:scale>
        <p:origin x="1008" y="77"/>
      </p:cViewPr>
      <p:guideLst>
        <p:guide orient="horz" pos="2160"/>
        <p:guide pos="3984"/>
      </p:guideLst>
    </p:cSldViewPr>
  </p:slideViewPr>
  <p:outlineViewPr>
    <p:cViewPr>
      <p:scale>
        <a:sx n="66" d="100"/>
        <a:sy n="66" d="100"/>
      </p:scale>
      <p:origin x="0" y="-159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31"/>
    </p:cViewPr>
  </p:sorterViewPr>
  <p:notesViewPr>
    <p:cSldViewPr snapToGrid="0">
      <p:cViewPr varScale="1">
        <p:scale>
          <a:sx n="55" d="100"/>
          <a:sy n="55" d="100"/>
        </p:scale>
        <p:origin x="-2550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0" tIns="45345" rIns="90690" bIns="45345" numCol="1" anchor="t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0" tIns="45345" rIns="90690" bIns="45345" numCol="1" anchor="b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 b="0">
                <a:latin typeface="Arial" charset="0"/>
              </a:defRPr>
            </a:lvl1pPr>
          </a:lstStyle>
          <a:p>
            <a:fld id="{70D285D3-AC89-4997-94EA-F8A3EFD35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47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2" rIns="92305" bIns="46152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2" rIns="92305" bIns="46152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2" rIns="92305" bIns="46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2" rIns="92305" bIns="46152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2" rIns="92305" bIns="46152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 b="0">
                <a:latin typeface="Arial" charset="0"/>
              </a:defRPr>
            </a:lvl1pPr>
          </a:lstStyle>
          <a:p>
            <a:fld id="{D19F546F-29BF-420C-B440-A53DEDD9E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6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82000" contrast="-57000"/>
          </a:blip>
          <a:srcRect/>
          <a:stretch>
            <a:fillRect/>
          </a:stretch>
        </p:blipFill>
        <p:spPr bwMode="auto">
          <a:xfrm>
            <a:off x="2933700" y="444500"/>
            <a:ext cx="6019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86" name="Rectangle 30"/>
          <p:cNvSpPr>
            <a:spLocks noChangeArrowheads="1"/>
          </p:cNvSpPr>
          <p:nvPr userDrawn="1"/>
        </p:nvSpPr>
        <p:spPr bwMode="hidden">
          <a:xfrm>
            <a:off x="0" y="1676400"/>
            <a:ext cx="9144000" cy="11430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 b="0">
              <a:latin typeface="Times New Roman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429000"/>
            <a:ext cx="5638800" cy="190500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ln/>
        </p:spPr>
        <p:txBody>
          <a:bodyPr lIns="91440" tIns="45720" rIns="91440" bIns="45720"/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 lIns="91440" tIns="45720" rIns="91440" bIns="45720"/>
          <a:lstStyle>
            <a:lvl1pPr>
              <a:defRPr/>
            </a:lvl1pPr>
          </a:lstStyle>
          <a:p>
            <a:fld id="{785E5876-A9EE-4B05-8639-65416902D5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04800" y="1443038"/>
            <a:ext cx="7620000" cy="1600200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Mathtech 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2400" y="6129034"/>
            <a:ext cx="2743200" cy="6210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5BBB1A31-91F4-4EC4-AFF7-3D3C6A2FE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96838"/>
            <a:ext cx="2190750" cy="6303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96838"/>
            <a:ext cx="6419850" cy="6303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E037393-E2B8-4519-8B97-DE6E43667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6838"/>
            <a:ext cx="8458200" cy="81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65188" y="6743700"/>
            <a:ext cx="4191000" cy="114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05600" y="6684963"/>
            <a:ext cx="2190750" cy="1730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F6949A51-5EBE-4EE1-8BC4-D81124CDB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002060"/>
              </a:buCl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F8F49CD-C5FF-4F01-84AB-B5F156708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596900"/>
            <a:ext cx="9144000" cy="6985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82000" contrast="-57000"/>
          </a:blip>
          <a:srcRect/>
          <a:stretch>
            <a:fillRect/>
          </a:stretch>
        </p:blipFill>
        <p:spPr bwMode="auto">
          <a:xfrm>
            <a:off x="2933700" y="444500"/>
            <a:ext cx="6019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136900"/>
            <a:ext cx="7772400" cy="1362075"/>
          </a:xfrm>
        </p:spPr>
        <p:txBody>
          <a:bodyPr anchor="b" anchorCtr="0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595813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8878F94E-9434-45E2-BDB0-357286658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E7A1096-C37E-4E1B-8801-2E8FC64D65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DB536CFB-CB3D-4736-84E9-44F563ACD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CB504F8E-E270-4CF6-BA92-2D873A177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1AC50AFA-4CCD-4BF1-9109-FE7511FA6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264783ED-F10B-4EC3-9727-E1B5E0112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72C1FC0-1EA3-409D-9B22-736AD8ACFF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oogle.com/url?sa=i&amp;rct=j&amp;q=&amp;esrc=s&amp;source=images&amp;cd=&amp;cad=rja&amp;docid=13rN9J3E9K1y5M&amp;tbnid=S7cbiFNFW4pZ8M:&amp;ved=0CAUQjRw&amp;url=http://www.dc.state.fl.us/reentry/index.shtml&amp;ei=K_XWUozSDJChsAS434D4Aw&amp;bvm=bv.59378465,d.eW0&amp;psig=AFQjCNGb7ZJTJn4NV7VYR-RKMA-AdSCkjg&amp;ust=1389905518483987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990600"/>
            <a:ext cx="8904288" cy="61913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 b="0"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6838"/>
            <a:ext cx="87630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 </a:t>
            </a:r>
            <a:r>
              <a:rPr lang="en-US" dirty="0" err="1" smtClean="0"/>
              <a:t>lkjs</a:t>
            </a:r>
            <a:r>
              <a:rPr lang="en-US" dirty="0" smtClean="0"/>
              <a:t> </a:t>
            </a:r>
            <a:r>
              <a:rPr lang="en-US" dirty="0" err="1" smtClean="0"/>
              <a:t>fdlkjs</a:t>
            </a:r>
            <a:r>
              <a:rPr lang="en-US" dirty="0" smtClean="0"/>
              <a:t> </a:t>
            </a:r>
            <a:r>
              <a:rPr lang="en-US" dirty="0" err="1" smtClean="0"/>
              <a:t>dflkjs</a:t>
            </a:r>
            <a:r>
              <a:rPr lang="en-US" dirty="0" smtClean="0"/>
              <a:t> </a:t>
            </a:r>
            <a:r>
              <a:rPr lang="en-US" dirty="0" err="1" smtClean="0"/>
              <a:t>fdlsj</a:t>
            </a:r>
            <a:r>
              <a:rPr lang="en-US" dirty="0" smtClean="0"/>
              <a:t> </a:t>
            </a:r>
            <a:r>
              <a:rPr lang="en-US" dirty="0" err="1" smtClean="0"/>
              <a:t>fls</a:t>
            </a:r>
            <a:r>
              <a:rPr lang="en-US" dirty="0" smtClean="0"/>
              <a:t> </a:t>
            </a:r>
            <a:r>
              <a:rPr lang="en-US" dirty="0" err="1" smtClean="0"/>
              <a:t>lksdjsflkj</a:t>
            </a:r>
            <a:r>
              <a:rPr lang="en-US" dirty="0" smtClean="0"/>
              <a:t> </a:t>
            </a:r>
            <a:r>
              <a:rPr lang="en-US" dirty="0" err="1" smtClean="0"/>
              <a:t>dsldsj</a:t>
            </a:r>
            <a:r>
              <a:rPr lang="en-US" dirty="0" smtClean="0"/>
              <a:t> </a:t>
            </a:r>
            <a:r>
              <a:rPr lang="en-US" dirty="0" err="1" smtClean="0"/>
              <a:t>flsdj</a:t>
            </a:r>
            <a:r>
              <a:rPr lang="en-US" dirty="0" smtClean="0"/>
              <a:t> </a:t>
            </a:r>
            <a:r>
              <a:rPr lang="en-US" dirty="0" err="1" smtClean="0"/>
              <a:t>lkj</a:t>
            </a:r>
            <a:r>
              <a:rPr lang="en-US" dirty="0" smtClean="0"/>
              <a:t> </a:t>
            </a:r>
            <a:r>
              <a:rPr lang="en-US" dirty="0" err="1" smtClean="0"/>
              <a:t>dslfj</a:t>
            </a:r>
            <a:r>
              <a:rPr lang="en-US" dirty="0" smtClean="0"/>
              <a:t> </a:t>
            </a:r>
            <a:r>
              <a:rPr lang="en-US" dirty="0" err="1" smtClean="0"/>
              <a:t>dsl</a:t>
            </a:r>
            <a:r>
              <a:rPr lang="en-US" dirty="0" smtClean="0"/>
              <a:t> </a:t>
            </a:r>
            <a:r>
              <a:rPr lang="en-US" dirty="0" err="1" smtClean="0"/>
              <a:t>fjdslkfj</a:t>
            </a:r>
            <a:r>
              <a:rPr lang="en-US" dirty="0" smtClean="0"/>
              <a:t>. L </a:t>
            </a:r>
            <a:r>
              <a:rPr lang="en-US" dirty="0" err="1" smtClean="0"/>
              <a:t>sjflk</a:t>
            </a:r>
            <a:r>
              <a:rPr lang="en-US" dirty="0" smtClean="0"/>
              <a:t> </a:t>
            </a:r>
            <a:r>
              <a:rPr lang="en-US" dirty="0" err="1" smtClean="0"/>
              <a:t>dsjf</a:t>
            </a:r>
            <a:r>
              <a:rPr lang="en-US" dirty="0" smtClean="0"/>
              <a:t> </a:t>
            </a:r>
            <a:r>
              <a:rPr lang="en-US" dirty="0" err="1" smtClean="0"/>
              <a:t>dslkfj</a:t>
            </a:r>
            <a:r>
              <a:rPr lang="en-US" dirty="0" smtClean="0"/>
              <a:t> </a:t>
            </a:r>
            <a:r>
              <a:rPr lang="en-US" dirty="0" err="1" smtClean="0"/>
              <a:t>ldsj</a:t>
            </a:r>
            <a:r>
              <a:rPr lang="en-US" dirty="0" smtClean="0"/>
              <a:t> fl </a:t>
            </a:r>
            <a:r>
              <a:rPr lang="en-US" dirty="0" err="1" smtClean="0"/>
              <a:t>dsjf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ljsd</a:t>
            </a:r>
            <a:r>
              <a:rPr lang="en-US" dirty="0" smtClean="0"/>
              <a:t> </a:t>
            </a:r>
            <a:r>
              <a:rPr lang="en-US" dirty="0" err="1" smtClean="0"/>
              <a:t>lkdsjflksdsjlkdsjdk</a:t>
            </a:r>
            <a:r>
              <a:rPr lang="en-US" dirty="0" smtClean="0"/>
              <a:t> </a:t>
            </a:r>
            <a:r>
              <a:rPr lang="en-US" dirty="0" err="1" smtClean="0"/>
              <a:t>jdslf</a:t>
            </a:r>
            <a:r>
              <a:rPr lang="en-US" dirty="0" smtClean="0"/>
              <a:t> </a:t>
            </a:r>
            <a:r>
              <a:rPr lang="en-US" dirty="0" err="1" smtClean="0"/>
              <a:t>slkfjlk</a:t>
            </a:r>
            <a:r>
              <a:rPr lang="en-US" dirty="0" smtClean="0"/>
              <a:t> </a:t>
            </a:r>
            <a:r>
              <a:rPr lang="en-US" dirty="0" err="1" smtClean="0"/>
              <a:t>dsfljdslk</a:t>
            </a:r>
            <a:r>
              <a:rPr lang="en-US" dirty="0" smtClean="0"/>
              <a:t> </a:t>
            </a:r>
            <a:r>
              <a:rPr lang="en-US" dirty="0" err="1" smtClean="0"/>
              <a:t>fjlkdsj</a:t>
            </a:r>
            <a:r>
              <a:rPr lang="en-US" dirty="0" smtClean="0"/>
              <a:t> </a:t>
            </a:r>
            <a:r>
              <a:rPr lang="en-US" dirty="0" err="1" smtClean="0"/>
              <a:t>flksj</a:t>
            </a:r>
            <a:r>
              <a:rPr lang="en-US" dirty="0" smtClean="0"/>
              <a:t> </a:t>
            </a:r>
            <a:r>
              <a:rPr lang="en-US" dirty="0" err="1" smtClean="0"/>
              <a:t>dlkf</a:t>
            </a:r>
            <a:r>
              <a:rPr lang="en-US" dirty="0" smtClean="0"/>
              <a:t> </a:t>
            </a:r>
            <a:r>
              <a:rPr lang="en-US" dirty="0" err="1" smtClean="0"/>
              <a:t>jdslkfj</a:t>
            </a:r>
            <a:r>
              <a:rPr lang="en-US" dirty="0" smtClean="0"/>
              <a:t> </a:t>
            </a:r>
            <a:r>
              <a:rPr lang="en-US" dirty="0" err="1" smtClean="0"/>
              <a:t>lksdj</a:t>
            </a:r>
            <a:r>
              <a:rPr lang="en-US" dirty="0" smtClean="0"/>
              <a:t> </a:t>
            </a:r>
            <a:r>
              <a:rPr lang="en-US" dirty="0" err="1" smtClean="0"/>
              <a:t>flks</a:t>
            </a:r>
            <a:r>
              <a:rPr lang="en-US" dirty="0" smtClean="0"/>
              <a:t> </a:t>
            </a:r>
            <a:r>
              <a:rPr lang="en-US" dirty="0" err="1" smtClean="0"/>
              <a:t>djflksj</a:t>
            </a:r>
            <a:r>
              <a:rPr lang="en-US" dirty="0" smtClean="0"/>
              <a:t> </a:t>
            </a:r>
            <a:r>
              <a:rPr lang="en-US" dirty="0" err="1" smtClean="0"/>
              <a:t>dflkj</a:t>
            </a:r>
            <a:r>
              <a:rPr lang="en-US" dirty="0" smtClean="0"/>
              <a:t> </a:t>
            </a:r>
            <a:r>
              <a:rPr lang="en-US" dirty="0" err="1" smtClean="0"/>
              <a:t>fds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188" y="6743700"/>
            <a:ext cx="4191000" cy="114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684963"/>
            <a:ext cx="2190750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r>
              <a:rPr lang="en-US"/>
              <a:t>Page </a:t>
            </a:r>
            <a:fld id="{D7246946-8F46-4F27-B706-84D1A9AC156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" name="Picture 9" descr="Mathtech 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6534111"/>
            <a:ext cx="1430616" cy="323889"/>
          </a:xfrm>
          <a:prstGeom prst="rect">
            <a:avLst/>
          </a:prstGeom>
        </p:spPr>
      </p:pic>
      <p:sp>
        <p:nvSpPr>
          <p:cNvPr id="21506" name="AutoShape 2" descr="data:image/jpeg;base64,/9j/4AAQSkZJRgABAQAAAQABAAD/2wCEAAkGBxQSEhQUERQVFRUXGBwVGBgWGCAgFxsgGiAeIR8gIB0dKCggJCAlHxwZIjIiJSktLjIvGiAzODMsNy8tLiwBCgoKDg0OGxAQGy0kICYrMCw1LC00LCwsLCwvLiwsLCwsNCwtLCwsLSw3NywsLCwsNCwsLCwsLCwsLCwsNCwsLP/AABEIAEwAnAMBEQACEQEDEQH/xAAcAAABBQEBAQAAAAAAAAAAAAAAAgQFBgcDCAH/xABFEAACAQIEAwQFCAcFCQAAAAABAgMAEQQSITEFBhMHIkFRFDJhcYEjNVJ0kaGxwTRyc5Kys9MzQlOClAgVFhdUg9HS8P/EABoBAAIDAQEAAAAAAAAAAAAAAAADAQIEBQb/xAAyEQACAgECAwUHBAIDAAAAAAAAAQIRAyExBBJBEzJRYXEigZGhseHwBRRCwTPxFVLR/9oADAMBAAIRAxEAPwDZOMIDE1yRbUEeY2q0NyJbFYEkotZn18mNP0Fai2xky7u4+NRyxYWxUfFZQQc5Ive3nRyIOZkwvMEfk4+A/wDNL7Nl+dHVeOQ+ZHwNR2bJ5kdV4tCf74+NRyMOZHLG8XWMrpmVhe4NSoNg5UPsPMHUMNiL61VqnRZHSoAKACgAoAKACgAoAKACgAoAKAPhFAH2gBriuHpJ6yi/mN6spNENJlTxmGMblT8LeVPTtCmqHWC4Q8m/cHmR+VVc0iVFsb47BNEbN47EbGrRkmQ1Q2qSBRYkAeA2oAtHL0t4QPokj77/AJ0jItRsNiTqhYKACgAoAKAKlicfN6Z1QJOgjjDt9A30LWvckOVF7bA61lc5dpfTY7UMGL9r2ba52ubz8l71fXetBPGZ5FxgIaQjNGMgLroTqVtdGW182YX091GRtZPh+eBPCwhLhWmltLXR+ifVPwoZtj8R8vIwlCTpJ09dFKXyZQDdSy3voNapzz1etO/sOWDB7EFy3Bq/O978ae3kdOIYaSJIA7suZyWImmItk0ub5hr4DSplFxSt/NlcOTHlnNxinSX8YLr06f2NscZc7NE8vTSODviSTu5i+ZghPf21Da7VWXNdq6pePn8RuLsuVRmlbc9KjrVUm/4+Vabl/BrcebMQ555s4tgcS6tIEjd3aHuqboGsPuI3rZjx45Iy5Jzizny/x/juNjaTDOHRWyE2QagA219jD7amcMUXTCMsklaHHInO+Pm4lFhsRKCuZ1dcq7qreI9oqMmKChaCGSTnTIjmLm7i+Em6eJdUky5x3VJykkDUe41eGPHJWissk4vUuXZhxXimKkjmxDBsIyuAQFHeU5dhruDSc0YR0W43E5vV7GkY/CCVCp0PgbbVni6Y5qzC+c+dZI5nw+FsMhytJuSw3C+Gm1/Ot8IJq2Y55KdIiJOZeI4R09IJIYZgsgWxHvXarckXsRzyW5rHJXMAxMDPDozqwAO6yKNv/vZWXLCtzRjla0Mw4h2h8VgkeKWYK8ZKsMimxG+wp6w42rQmWWadEpxPnLjWBMT4kqUkGZLqpRhobXWxBsarHHinsTLJkjuX3hPNk3EuGTS4NQmLXuZLggNcagt4Fdddttd6RLGoTqWw6M3ONrcy/iHaHxWCV4pZgHjYqwyKbEb+FaVhxtWjO8s06LrwrF8bfATSkgyMIZMOe56huXP7tt6TJYlJIbF5HGyjwdpHFHdY1nBZmCAZF3Y2A28zT3hxpWKWWbdE1hu07iOBxBi4hGHCmzqQFcA+KsNDpt4HzFU7CElcS/bSi6ka7iMecRgmmwTZmkiLQn2kab+3zrIlUqkaLtWjD4OfeLNiBhhMOqZOjbKts2bLvba/jW3scdWZe1ndCeHc+8XxEqwQzAyuSqqVUagE+PuNDw40rYRyzbo9DRXsL72F/fWA2GKf7QP9vhP2b/xLWzhdmZeI6Dfsh52hwa+iSRys+IxS5WQLkHUEcYvdgdxc2B0qc+Jy9pdETgyKuU03hvIGCgxIxUUbiYMz3MjEXe99CbeJrM8smuVjuzjdmUdu3zin1dP4pK1cN3PeZeI7xpHYz804f9ab+a9Z+I/yM1Y+4i18YxPSgmk+hG7/ALqk/lSoq2kWbpWeUMAS0sZbUl1JJ8bkXrqPY5y7xfe1saYc+1/ypWIbmPnZHiSDOoO2Rx79R+VGZBhZVOdpM+PxbHcyufvq+NVFFMj9uyb5953THw4aGKJkWEas5F2OULoBew38apixODbZfLkUkkjRew/gUkGGeeUWGIKtGPHIBo3xvp7Kz8RNOVLoOwQcVqZJz/8AOWN/bv8AjWvF3EZsvfZ6J5e+bcP9Uj/liufPvv1NsO4vQ81cC/TcP9Yi/mLXRl3H6GKHfRfO3yADGQON2hIP+VtPxpHCvRjeIWqZaOxbihHDJs2ogke3uyh/zpXER9v1GYG+QzbsxhM3FsOTrZ2lPwBN/tNac2mNiMWszjiX9B4wzbCLGFvche/8BqV7WP3A/ZyHpyuabjEv9oH+3wn7N/4lrZwuzMvEdCW7COHxSYOZ5Io3dcUcrMgLLaOIixIuLHXTxqvEt8y9BmBLkRq9ZRxgPbt84p9XT+KSt3Ddz3mLiO8XPkQkctuRcHo4sgjf1paVk/zfAev8XuKr2KM882Ljkd2DYfL3mJ9Y28aZxGiVC8Gt2Z6cM2HxHTlFmikCt/lbX8L1ou1aEVUtS59q2LRvR1Vgxsz6G+htb7fypeJDMrHfZRgiI5ZTs7BF9uXf7zaoyvWicS0spXN/6Zif2jfjTId1C594uva/wZY48DPGioHiEbZQBcgBgdPHVtaRw8rbTG546JmgdjXEerwyNSbmJmi+AN1+4gfCkcQqmOwu4GJ8/wDzljf27/jW3F3EZMvfZ6J5e+bcP9Vj/liufPvv1NsO4vQ81cC/TcP9Yi/mLXRl3H6GKHfRcu3HiaS45ERg3SjytY3AZiSR7xpSeGjUbGcRK3RO8AgOD5bxErXVpwzL/wByyKfiLH41ST5syReK5cbKR2dcopxOeSKR2REjz3UAm+YADW48T9lOy5HBWhWGHMxrz9y0vD8U2HRmdMisCwF7Nfy03BqcU+eNkZI8sj0hyzjevhMPLvniRj77C/33rnzVSaNsXaTMp472VtNiZ5RNKvUleSwwoI7zE79YX33sK1R4iklXz+wmWFN62POTuz5sDi48SWmlyAjL6Mqk3FvW6rfhVcmbnjX59CY4+V6WaUeKt/08/wC6v/tWfl8xt+RjZ7IWubTTC5v+iL/XrX+58vn9hHYrrYk9jzXv1pb/AFNf69T+58vn9iey6als7P8AlFuGSySEzzZ0CW6Cpaxve/Va9Jy5OdFoQUNg5/5Oix5MyQ4iGe2rBFKuB9Jcw1t4g323qcWRx0vQjJjUtaKDgeQbMDMZSviqRgE/Etp9laHk8BKx+JeVssPRjglRcpQAKLC499K62M6FGg7OSSF6sovpf0Yfh1aa8pTs02XU8iX4YMAevmWYzCX0ddL7jJ1fK+uas/a+3zDuzuPLqNeD9nTQQYuIvM/pMax5vRlGTK2a9usc3uuKmWa2n4fngRHHSpWRA7IH/wAeb/SD+vV/3K8Pn9ivYLzJPA9mrR4TFYfPMfSGibP6Koy9JifV62t7+Yt7aq89yT8PzwLLHSrUjP8AlC/+PN/pB/Xq37leHz+xXsF5kpwDsthhcNiVxOIA1CCJY0P6wzsSPZcVWWdvbQlYUnbsmO0DlM8TaAqJoBCrKB6Or6G23yi2tbaqYsnJZacObxIfljs3bB4uHEmSaTpMWyejKt9CPW6xtv5VeebmjX59CIY1F2rGvFuy15p5phLMvVleXL6KptnYta/WF7XtewqY56SVfnwIliUnbss3JnI5wkLoXkbNIXu0AU6qo26jfR3vS8mXmdl4wpUWKO0LTWjxLByVJbEKQNz3M8nc0JOltLeVKck92hixy6RepzjssTwdLFWPfJbEqZANNQ5kzAaedqHJXdoFilXdZ8msYhCYsUAveuMSok+L9TMRr4nyo5kndoOyk1XKxeMcSdPNFil6Wgy4hVvYA960gzaAHvX0J8zQpJdUDxyf8WLeXNOs3RxOZVvlE69O1iLmMSZSNTqR4eyi1VWiHCV3T8D5hpssjTLDiT1NNZ0Mdz4Kpkyg6eFFprdE8klJ+y7OMEqxrNH08T3wQ+fFKWW+ndJkum/hbwoc1e60JjhyVpGWvr8iv8UjCx5Ak3TvcH0hTJqSfW6ha1/bTI5Yf9kVfDZduSXwY0lXOqIY8RZLWyzAMf1iHufjTU14oS4OtmLZi0kb9OcFbEASqFNjuQHsfjUcyrdE8kr2fh7/AALdBJedplhxLPsyjEKYxoB/Z9TKNvLe5rPaaq0OcJRfM4s+YKXps5WLEsZb6NiFYaXvkBkIW1z6vl7KHJPqg7OSt8rOMMqJC6ZMTkkv3mxSlvblcyXHwNDmt7RKw5NYqMvmKezQiDpYqy9+4xKiS2upcSZsuvibbUcyu7RDxSquVisQwlWI9LFZY7BSmIUX2AzFZO9sPWvv7aFJb2gljldOLsVicUOssjR4hXXQL6QgT4x9TKTr4jyqOaKVWiVinL2lF/0KgmyzNMIcSWceqZ0Me4HdQyZRrYaDx9tTaqrRHZyTvlYjBdwSqsWKbP3WzYhWZTropMhKnXwt4UOSfVEdnKK2eohSBGcP08Vqb64let5+t1M9vjRzLm3RKxT5b5XXj9yX4RiPklCxyZV7oLyK7G3iWDG/xN9Kq6etk8rjo016kNxXl2aRpWVtGlZwpIy2MOQHa+a+m+1ZJ4ZNv1/qjs8Px+KCimtopX17116f2cpuXprMoWM3EhMhIzNnWwG1xbQb2sKh4ZbeupePH4bUm3006Knq96132uxWK5Ylc2L5gzIHLEZjHlAddAPEC1TLBJ9f9dSuP9RxxWiqk6rbmvR6nCHlrEjpsWjzRN1Bf++xIB22+TVV1B3NVWGej8Pz6DJfqHDvmik6kq9Fv79W306ErheA5IMTGFBMmZVDE2yWsqXGoA122vTViqMl4/Qx5ON582Obfdpv1vV+bIz/AIbxDRhQY48rtMt9TmAXJcqFF+6dbeI0NL7GbVe81/8AIcPGfNq7Sj4aa3vb91jyfgMjRzNYdSSQPlutrBlJ72Um+h3uPZVnibT8bEw42EZwX8VGr18Gtr/8O3+4ep0+pGq2SRW9UkEsCpuFUHQHwG9MhCmm14iMvFezOMJPVprdbJ31ZXcXwSSBGj0zOT3vDLew+xfCmQxvsnGO7+n+iMnGQnxMck+7FXS8at/GXUZYbgkrlUQi6hlU+BUkXB8ha4+ApUuHmo1e1r3Poa4fqWDncmn7TTa8Gk9b9a+LLbwng0iTh2RFCtK2cG7OJDopFtAN9zsKrDG1K/UVxHF454nFNu1FV0Vdd+pErylPnJzKF+Vy67GVXB+05PtNL/byv4/M2P8AVMPLs79n38rX3JNeBMyuWhijzPCQi2IAjZSxvYC5AI22ApnZNp6LoZHxsYtJTk6Utdt06W/Qb4nl2Ul1VIx35ZBKD3mEgYBCLaAZgN7d0VV4Zbeuv9DIcfjVNt7RXL0VNW9/L5j7CcBZY8TE1vlDdXFgfVFrgAAFSNxvvV44qUl4iMnGqWTHkX8d179fc/kNI+BzBo5GVXchjLZgO87htMytcAC3h76osUrTY58ZhcZQTaWlaPZKujWvUE5emBU5r2B0JFl+WR+7YfRU7+NT2Mvz1sHx+Jpqvv7Djr7z7huDzRqtoYc0ZTvK9mlysSSTbTz1ubmhY5JbLT5kZOLxTk7nKnelaRtdNdfkLk4VM8krNEnygO7ggdzLY93MdRuCN6HCTbbW5WPE4owjFSfs+W+t+NfFMd8v8MkijYMEW75gNGNrKNSoUHby2tV8UJRWonjOIx5Zpq3p6dX439SdpxzwoAKACgAoAKACgAoAY8VwRlUAW0vvVoyorJWM+GcJMb5i17b229g+4GrSnaIUaJqllwoAKACgAoAKACgAoAKACgAoAKACgAoAKACgAoA5Ylyq3Hs++pRDBIvMk+OposDqBUEhQAUAFABQAUAFABQAUAFABQB//9k=">
            <a:hlinkClick r:id="rId15"/>
          </p:cNvPr>
          <p:cNvSpPr>
            <a:spLocks noChangeAspect="1" noChangeArrowheads="1"/>
          </p:cNvSpPr>
          <p:nvPr userDrawn="1"/>
        </p:nvSpPr>
        <p:spPr bwMode="auto">
          <a:xfrm>
            <a:off x="0" y="-433388"/>
            <a:ext cx="1866900" cy="904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data:image/jpeg;base64,/9j/4AAQSkZJRgABAQAAAQABAAD/2wCEAAkGBxQSEhQUERQVFRUXGBwVGBgWGCAgFxsgGiAeIR8gIB0dKCggJCAlHxwZIjIiJSktLjIvGiAzODMsNy8tLiwBCgoKDg0OGxAQGy0kICYrMCw1LC00LCwsLCwvLiwsLCwsNCwtLCwsLSw3NywsLCwsNCwsLCwsLCwsLCwsNCwsLP/AABEIAEwAnAMBEQACEQEDEQH/xAAcAAABBQEBAQAAAAAAAAAAAAAAAgQFBgcDCAH/xABFEAACAQIEAwQFCAcFCQAAAAABAgMAEQQSITEFBhMHIkFRFDJhcYEjNVJ0kaGxwTRyc5Kys9MzQlOClAgVFhdUg9HS8P/EABoBAAIDAQEAAAAAAAAAAAAAAAADAQIEBQb/xAAyEQACAgECAwUHBAIDAAAAAAAAAQIRAyExBBJBEzJRYXEigZGhseHwBRRCwTPxFVLR/9oADAMBAAIRAxEAPwDZOMIDE1yRbUEeY2q0NyJbFYEkotZn18mNP0Fai2xky7u4+NRyxYWxUfFZQQc5Ive3nRyIOZkwvMEfk4+A/wDNL7Nl+dHVeOQ+ZHwNR2bJ5kdV4tCf74+NRyMOZHLG8XWMrpmVhe4NSoNg5UPsPMHUMNiL61VqnRZHSoAKACgAoAKACgAoAKACgAoAKAPhFAH2gBriuHpJ6yi/mN6spNENJlTxmGMblT8LeVPTtCmqHWC4Q8m/cHmR+VVc0iVFsb47BNEbN47EbGrRkmQ1Q2qSBRYkAeA2oAtHL0t4QPokj77/AJ0jItRsNiTqhYKACgAoAKAKlicfN6Z1QJOgjjDt9A30LWvckOVF7bA61lc5dpfTY7UMGL9r2ba52ubz8l71fXetBPGZ5FxgIaQjNGMgLroTqVtdGW182YX091GRtZPh+eBPCwhLhWmltLXR+ifVPwoZtj8R8vIwlCTpJ09dFKXyZQDdSy3voNapzz1etO/sOWDB7EFy3Bq/O978ae3kdOIYaSJIA7suZyWImmItk0ub5hr4DSplFxSt/NlcOTHlnNxinSX8YLr06f2NscZc7NE8vTSODviSTu5i+ZghPf21Da7VWXNdq6pePn8RuLsuVRmlbc9KjrVUm/4+Vabl/BrcebMQ555s4tgcS6tIEjd3aHuqboGsPuI3rZjx45Iy5Jzizny/x/juNjaTDOHRWyE2QagA219jD7amcMUXTCMsklaHHInO+Pm4lFhsRKCuZ1dcq7qreI9oqMmKChaCGSTnTIjmLm7i+Em6eJdUky5x3VJykkDUe41eGPHJWissk4vUuXZhxXimKkjmxDBsIyuAQFHeU5dhruDSc0YR0W43E5vV7GkY/CCVCp0PgbbVni6Y5qzC+c+dZI5nw+FsMhytJuSw3C+Gm1/Ot8IJq2Y55KdIiJOZeI4R09IJIYZgsgWxHvXarckXsRzyW5rHJXMAxMDPDozqwAO6yKNv/vZWXLCtzRjla0Mw4h2h8VgkeKWYK8ZKsMimxG+wp6w42rQmWWadEpxPnLjWBMT4kqUkGZLqpRhobXWxBsarHHinsTLJkjuX3hPNk3EuGTS4NQmLXuZLggNcagt4Fdddttd6RLGoTqWw6M3ONrcy/iHaHxWCV4pZgHjYqwyKbEb+FaVhxtWjO8s06LrwrF8bfATSkgyMIZMOe56huXP7tt6TJYlJIbF5HGyjwdpHFHdY1nBZmCAZF3Y2A28zT3hxpWKWWbdE1hu07iOBxBi4hGHCmzqQFcA+KsNDpt4HzFU7CElcS/bSi6ka7iMecRgmmwTZmkiLQn2kab+3zrIlUqkaLtWjD4OfeLNiBhhMOqZOjbKts2bLvba/jW3scdWZe1ndCeHc+8XxEqwQzAyuSqqVUagE+PuNDw40rYRyzbo9DRXsL72F/fWA2GKf7QP9vhP2b/xLWzhdmZeI6Dfsh52hwa+iSRys+IxS5WQLkHUEcYvdgdxc2B0qc+Jy9pdETgyKuU03hvIGCgxIxUUbiYMz3MjEXe99CbeJrM8smuVjuzjdmUdu3zin1dP4pK1cN3PeZeI7xpHYz804f9ab+a9Z+I/yM1Y+4i18YxPSgmk+hG7/ALqk/lSoq2kWbpWeUMAS0sZbUl1JJ8bkXrqPY5y7xfe1saYc+1/ypWIbmPnZHiSDOoO2Rx79R+VGZBhZVOdpM+PxbHcyufvq+NVFFMj9uyb5953THw4aGKJkWEas5F2OULoBew38apixODbZfLkUkkjRew/gUkGGeeUWGIKtGPHIBo3xvp7Kz8RNOVLoOwQcVqZJz/8AOWN/bv8AjWvF3EZsvfZ6J5e+bcP9Uj/liufPvv1NsO4vQ81cC/TcP9Yi/mLXRl3H6GKHfRfO3yADGQON2hIP+VtPxpHCvRjeIWqZaOxbihHDJs2ogke3uyh/zpXER9v1GYG+QzbsxhM3FsOTrZ2lPwBN/tNac2mNiMWszjiX9B4wzbCLGFvche/8BqV7WP3A/ZyHpyuabjEv9oH+3wn7N/4lrZwuzMvEdCW7COHxSYOZ5Io3dcUcrMgLLaOIixIuLHXTxqvEt8y9BmBLkRq9ZRxgPbt84p9XT+KSt3Ddz3mLiO8XPkQkctuRcHo4sgjf1paVk/zfAev8XuKr2KM882Ljkd2DYfL3mJ9Y28aZxGiVC8Gt2Z6cM2HxHTlFmikCt/lbX8L1ou1aEVUtS59q2LRvR1Vgxsz6G+htb7fypeJDMrHfZRgiI5ZTs7BF9uXf7zaoyvWicS0spXN/6Zif2jfjTId1C594uva/wZY48DPGioHiEbZQBcgBgdPHVtaRw8rbTG546JmgdjXEerwyNSbmJmi+AN1+4gfCkcQqmOwu4GJ8/wDzljf27/jW3F3EZMvfZ6J5e+bcP9Vj/liufPvv1NsO4vQ81cC/TcP9Yi/mLXRl3H6GKHfRcu3HiaS45ERg3SjytY3AZiSR7xpSeGjUbGcRK3RO8AgOD5bxErXVpwzL/wByyKfiLH41ST5syReK5cbKR2dcopxOeSKR2REjz3UAm+YADW48T9lOy5HBWhWGHMxrz9y0vD8U2HRmdMisCwF7Nfy03BqcU+eNkZI8sj0hyzjevhMPLvniRj77C/33rnzVSaNsXaTMp472VtNiZ5RNKvUleSwwoI7zE79YX33sK1R4iklXz+wmWFN62POTuz5sDi48SWmlyAjL6Mqk3FvW6rfhVcmbnjX59CY4+V6WaUeKt/08/wC6v/tWfl8xt+RjZ7IWubTTC5v+iL/XrX+58vn9hHYrrYk9jzXv1pb/AFNf69T+58vn9iey6als7P8AlFuGSySEzzZ0CW6Cpaxve/Va9Jy5OdFoQUNg5/5Oix5MyQ4iGe2rBFKuB9Jcw1t4g323qcWRx0vQjJjUtaKDgeQbMDMZSviqRgE/Etp9laHk8BKx+JeVssPRjglRcpQAKLC499K62M6FGg7OSSF6sovpf0Yfh1aa8pTs02XU8iX4YMAevmWYzCX0ddL7jJ1fK+uas/a+3zDuzuPLqNeD9nTQQYuIvM/pMax5vRlGTK2a9usc3uuKmWa2n4fngRHHSpWRA7IH/wAeb/SD+vV/3K8Pn9ivYLzJPA9mrR4TFYfPMfSGibP6Koy9JifV62t7+Yt7aq89yT8PzwLLHSrUjP8AlC/+PN/pB/Xq37leHz+xXsF5kpwDsthhcNiVxOIA1CCJY0P6wzsSPZcVWWdvbQlYUnbsmO0DlM8TaAqJoBCrKB6Or6G23yi2tbaqYsnJZacObxIfljs3bB4uHEmSaTpMWyejKt9CPW6xtv5VeebmjX59CIY1F2rGvFuy15p5phLMvVleXL6KptnYta/WF7XtewqY56SVfnwIliUnbss3JnI5wkLoXkbNIXu0AU6qo26jfR3vS8mXmdl4wpUWKO0LTWjxLByVJbEKQNz3M8nc0JOltLeVKck92hixy6RepzjssTwdLFWPfJbEqZANNQ5kzAaedqHJXdoFilXdZ8msYhCYsUAveuMSok+L9TMRr4nyo5kndoOyk1XKxeMcSdPNFil6Wgy4hVvYA960gzaAHvX0J8zQpJdUDxyf8WLeXNOs3RxOZVvlE69O1iLmMSZSNTqR4eyi1VWiHCV3T8D5hpssjTLDiT1NNZ0Mdz4Kpkyg6eFFprdE8klJ+y7OMEqxrNH08T3wQ+fFKWW+ndJkum/hbwoc1e60JjhyVpGWvr8iv8UjCx5Ak3TvcH0hTJqSfW6ha1/bTI5Yf9kVfDZduSXwY0lXOqIY8RZLWyzAMf1iHufjTU14oS4OtmLZi0kb9OcFbEASqFNjuQHsfjUcyrdE8kr2fh7/AALdBJedplhxLPsyjEKYxoB/Z9TKNvLe5rPaaq0OcJRfM4s+YKXps5WLEsZb6NiFYaXvkBkIW1z6vl7KHJPqg7OSt8rOMMqJC6ZMTkkv3mxSlvblcyXHwNDmt7RKw5NYqMvmKezQiDpYqy9+4xKiS2upcSZsuvibbUcyu7RDxSquVisQwlWI9LFZY7BSmIUX2AzFZO9sPWvv7aFJb2gljldOLsVicUOssjR4hXXQL6QgT4x9TKTr4jyqOaKVWiVinL2lF/0KgmyzNMIcSWceqZ0Me4HdQyZRrYaDx9tTaqrRHZyTvlYjBdwSqsWKbP3WzYhWZTropMhKnXwt4UOSfVEdnKK2eohSBGcP08Vqb64let5+t1M9vjRzLm3RKxT5b5XXj9yX4RiPklCxyZV7oLyK7G3iWDG/xN9Kq6etk8rjo016kNxXl2aRpWVtGlZwpIy2MOQHa+a+m+1ZJ4ZNv1/qjs8Px+KCimtopX17116f2cpuXprMoWM3EhMhIzNnWwG1xbQb2sKh4ZbeupePH4bUm3006Knq96132uxWK5Ylc2L5gzIHLEZjHlAddAPEC1TLBJ9f9dSuP9RxxWiqk6rbmvR6nCHlrEjpsWjzRN1Bf++xIB22+TVV1B3NVWGej8Pz6DJfqHDvmik6kq9Fv79W306ErheA5IMTGFBMmZVDE2yWsqXGoA122vTViqMl4/Qx5ON582Obfdpv1vV+bIz/AIbxDRhQY48rtMt9TmAXJcqFF+6dbeI0NL7GbVe81/8AIcPGfNq7Sj4aa3vb91jyfgMjRzNYdSSQPlutrBlJ72Um+h3uPZVnibT8bEw42EZwX8VGr18Gtr/8O3+4ep0+pGq2SRW9UkEsCpuFUHQHwG9MhCmm14iMvFezOMJPVprdbJ31ZXcXwSSBGj0zOT3vDLew+xfCmQxvsnGO7+n+iMnGQnxMck+7FXS8at/GXUZYbgkrlUQi6hlU+BUkXB8ha4+ApUuHmo1e1r3Poa4fqWDncmn7TTa8Gk9b9a+LLbwng0iTh2RFCtK2cG7OJDopFtAN9zsKrDG1K/UVxHF454nFNu1FV0Vdd+pErylPnJzKF+Vy67GVXB+05PtNL/byv4/M2P8AVMPLs79n38rX3JNeBMyuWhijzPCQi2IAjZSxvYC5AI22ApnZNp6LoZHxsYtJTk6Utdt06W/Qb4nl2Ul1VIx35ZBKD3mEgYBCLaAZgN7d0VV4Zbeuv9DIcfjVNt7RXL0VNW9/L5j7CcBZY8TE1vlDdXFgfVFrgAAFSNxvvV44qUl4iMnGqWTHkX8d179fc/kNI+BzBo5GVXchjLZgO87htMytcAC3h76osUrTY58ZhcZQTaWlaPZKujWvUE5emBU5r2B0JFl+WR+7YfRU7+NT2Mvz1sHx+Jpqvv7Djr7z7huDzRqtoYc0ZTvK9mlysSSTbTz1ubmhY5JbLT5kZOLxTk7nKnelaRtdNdfkLk4VM8krNEnygO7ggdzLY93MdRuCN6HCTbbW5WPE4owjFSfs+W+t+NfFMd8v8MkijYMEW75gNGNrKNSoUHby2tV8UJRWonjOIx5Zpq3p6dX439SdpxzwoAKACgAoAKACgAoAY8VwRlUAW0vvVoyorJWM+GcJMb5i17b229g+4GrSnaIUaJqllwoAKACgAoAKACgAoAKACgAoAKACgAoAKACgAoA5Ylyq3Hs++pRDBIvMk+OposDqBUEhQAUAFABQAUAFABQAUAFABQB//9k=">
            <a:hlinkClick r:id="rId15"/>
          </p:cNvPr>
          <p:cNvSpPr>
            <a:spLocks noChangeAspect="1" noChangeArrowheads="1"/>
          </p:cNvSpPr>
          <p:nvPr userDrawn="1"/>
        </p:nvSpPr>
        <p:spPr bwMode="auto">
          <a:xfrm>
            <a:off x="0" y="-433388"/>
            <a:ext cx="1866900" cy="904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338138" indent="-220663" algn="l" rtl="0" fontAlgn="base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698500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057275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>
          <a:solidFill>
            <a:schemeClr val="tx1"/>
          </a:solidFill>
          <a:latin typeface="+mn-lt"/>
        </a:defRPr>
      </a:lvl4pPr>
      <a:lvl5pPr marL="1430338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1887538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344738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2801938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259138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762000" y="4660900"/>
            <a:ext cx="63246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2400" dirty="0"/>
              <a:t>Workshop 3</a:t>
            </a:r>
            <a:r>
              <a:rPr lang="en-US" altLang="en-US" sz="2400" dirty="0" smtClean="0"/>
              <a:t>: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2400" dirty="0"/>
              <a:t>Improving Project Estimates and Communication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581400"/>
            <a:ext cx="5638800" cy="2286000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 smtClean="0"/>
              <a:t>PA </a:t>
            </a:r>
            <a:r>
              <a:rPr lang="en-US" altLang="en-US" dirty="0" err="1" smtClean="0"/>
              <a:t>TechCon</a:t>
            </a:r>
            <a:endParaRPr lang="en-US" altLang="en-US" dirty="0"/>
          </a:p>
          <a:p>
            <a:r>
              <a:rPr lang="en-US" altLang="en-US" dirty="0" smtClean="0"/>
              <a:t>May 4, 2017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750545"/>
            <a:ext cx="2057400" cy="329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Judgement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approach to estimation can be incredibly accurate and can be substantially abused.</a:t>
            </a:r>
          </a:p>
          <a:p>
            <a:pPr lvl="1"/>
            <a:r>
              <a:rPr lang="en-US" dirty="0" smtClean="0"/>
              <a:t>Find Real Experts – with Hands-on Experience</a:t>
            </a:r>
          </a:p>
          <a:p>
            <a:pPr lvl="1"/>
            <a:r>
              <a:rPr lang="en-US" dirty="0" smtClean="0"/>
              <a:t>Make Sure Requirements are Clearly Understood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6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WBS Focused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38213"/>
            <a:ext cx="4040188" cy="639762"/>
          </a:xfrm>
        </p:spPr>
        <p:txBody>
          <a:bodyPr/>
          <a:lstStyle/>
          <a:p>
            <a:r>
              <a:rPr lang="en-US" smtClean="0"/>
              <a:t>Top-down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03200" y="1577975"/>
            <a:ext cx="4294188" cy="4548188"/>
          </a:xfrm>
        </p:spPr>
        <p:txBody>
          <a:bodyPr/>
          <a:lstStyle/>
          <a:p>
            <a:pPr lvl="1"/>
            <a:r>
              <a:rPr lang="en-US" sz="1800" smtClean="0"/>
              <a:t>Develop Level Of Effort from the top of the WBS.  </a:t>
            </a:r>
            <a:r>
              <a:rPr lang="en-US" sz="1400" smtClean="0"/>
              <a:t>Example:</a:t>
            </a:r>
          </a:p>
          <a:p>
            <a:pPr lvl="2"/>
            <a:r>
              <a:rPr lang="en-US" sz="1600" smtClean="0"/>
              <a:t>Estimate for the Infrastructure</a:t>
            </a:r>
          </a:p>
          <a:p>
            <a:pPr lvl="2"/>
            <a:r>
              <a:rPr lang="en-US" sz="1600" smtClean="0"/>
              <a:t>Divide the Infrastructure into components and validate</a:t>
            </a:r>
          </a:p>
          <a:p>
            <a:pPr lvl="1"/>
            <a:r>
              <a:rPr lang="en-US" sz="1800" smtClean="0"/>
              <a:t>Leverage work breakdown structure and data from previous projects</a:t>
            </a:r>
          </a:p>
          <a:p>
            <a:pPr lvl="1"/>
            <a:r>
              <a:rPr lang="en-US" sz="1800" smtClean="0"/>
              <a:t>Pro: Good for First Pass</a:t>
            </a:r>
          </a:p>
          <a:p>
            <a:pPr lvl="1"/>
            <a:r>
              <a:rPr lang="en-US" sz="1800" smtClean="0"/>
              <a:t>Con: Lacks Detailed Justification</a:t>
            </a:r>
            <a:endParaRPr lang="en-US" sz="18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938213"/>
            <a:ext cx="4041775" cy="639762"/>
          </a:xfrm>
        </p:spPr>
        <p:txBody>
          <a:bodyPr/>
          <a:lstStyle/>
          <a:p>
            <a:r>
              <a:rPr lang="en-US" smtClean="0"/>
              <a:t>Bottom 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577975"/>
            <a:ext cx="4041775" cy="4548188"/>
          </a:xfrm>
        </p:spPr>
        <p:txBody>
          <a:bodyPr/>
          <a:lstStyle/>
          <a:p>
            <a:pPr lvl="1"/>
            <a:r>
              <a:rPr lang="en-US" sz="1800" dirty="0" smtClean="0"/>
              <a:t>Develop Level of Effort from the bottom of the WBS.</a:t>
            </a:r>
            <a:r>
              <a:rPr lang="en-US" sz="1400" dirty="0" smtClean="0"/>
              <a:t>  Example:</a:t>
            </a:r>
          </a:p>
          <a:p>
            <a:pPr lvl="2"/>
            <a:r>
              <a:rPr lang="en-US" sz="1600" dirty="0" smtClean="0"/>
              <a:t>Estimate for each Server</a:t>
            </a:r>
          </a:p>
          <a:p>
            <a:pPr lvl="2"/>
            <a:r>
              <a:rPr lang="en-US" sz="1600" dirty="0" smtClean="0"/>
              <a:t>Roll up all the estimates</a:t>
            </a:r>
          </a:p>
          <a:p>
            <a:pPr lvl="1"/>
            <a:r>
              <a:rPr lang="en-US" sz="1800" dirty="0" smtClean="0"/>
              <a:t>Pro: Detailed</a:t>
            </a:r>
          </a:p>
          <a:p>
            <a:pPr lvl="1"/>
            <a:r>
              <a:rPr lang="en-US" sz="1800" dirty="0" smtClean="0"/>
              <a:t>Con: Requires additional time and detail, easy to get exaggerated results if not careful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441050" y="4711699"/>
            <a:ext cx="8004681" cy="20714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7475" lvl="1">
              <a:spcBef>
                <a:spcPct val="20000"/>
              </a:spcBef>
              <a:buClr>
                <a:srgbClr val="002060"/>
              </a:buClr>
              <a:buSzPct val="65000"/>
            </a:pPr>
            <a:r>
              <a:rPr lang="en-US" sz="1800" dirty="0" smtClean="0">
                <a:solidFill>
                  <a:schemeClr val="tx1"/>
                </a:solidFill>
              </a:rPr>
              <a:t>When to use top down…</a:t>
            </a:r>
            <a:endParaRPr lang="en-US" sz="1800" dirty="0">
              <a:solidFill>
                <a:schemeClr val="tx1"/>
              </a:solidFill>
            </a:endParaRPr>
          </a:p>
          <a:p>
            <a:pPr marL="338138" lvl="1" indent="-220663">
              <a:spcBef>
                <a:spcPct val="20000"/>
              </a:spcBef>
              <a:buClr>
                <a:srgbClr val="002060"/>
              </a:buClr>
              <a:buSzPct val="65000"/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The </a:t>
            </a:r>
            <a:r>
              <a:rPr lang="en-US" sz="1800" b="0" dirty="0">
                <a:solidFill>
                  <a:schemeClr val="tx1"/>
                </a:solidFill>
              </a:rPr>
              <a:t>early stages of a project to develop talking points for management</a:t>
            </a:r>
          </a:p>
          <a:p>
            <a:pPr marL="338138" lvl="1" indent="-220663">
              <a:spcBef>
                <a:spcPct val="20000"/>
              </a:spcBef>
              <a:buClr>
                <a:srgbClr val="002060"/>
              </a:buClr>
              <a:buSzPct val="65000"/>
              <a:buFont typeface="Wingdings" pitchFamily="2" charset="2"/>
              <a:buChar char="n"/>
            </a:pPr>
            <a:r>
              <a:rPr lang="en-US" sz="1800" b="0" dirty="0">
                <a:solidFill>
                  <a:schemeClr val="tx1"/>
                </a:solidFill>
              </a:rPr>
              <a:t>When you have similar projects for comparison</a:t>
            </a:r>
          </a:p>
          <a:p>
            <a:pPr marL="338138" lvl="1" indent="-220663">
              <a:spcBef>
                <a:spcPct val="20000"/>
              </a:spcBef>
              <a:buClr>
                <a:srgbClr val="002060"/>
              </a:buClr>
              <a:buSzPct val="65000"/>
              <a:buFont typeface="Wingdings" pitchFamily="2" charset="2"/>
              <a:buChar char="n"/>
            </a:pPr>
            <a:r>
              <a:rPr lang="en-US" sz="1800" b="0" dirty="0">
                <a:solidFill>
                  <a:schemeClr val="tx1"/>
                </a:solidFill>
              </a:rPr>
              <a:t>When time to develop an estimate is limited</a:t>
            </a:r>
          </a:p>
          <a:p>
            <a:pPr marL="338138" lvl="1" indent="-220663">
              <a:spcBef>
                <a:spcPct val="20000"/>
              </a:spcBef>
              <a:buClr>
                <a:srgbClr val="002060"/>
              </a:buClr>
              <a:buSzPct val="65000"/>
              <a:buFont typeface="Wingdings" pitchFamily="2" charset="2"/>
              <a:buChar char="n"/>
            </a:pPr>
            <a:r>
              <a:rPr lang="en-US" sz="1800" b="0" dirty="0">
                <a:solidFill>
                  <a:schemeClr val="tx1"/>
                </a:solidFill>
              </a:rPr>
              <a:t>When high level budgetary estimates are needed to obtain </a:t>
            </a:r>
            <a:r>
              <a:rPr lang="en-US" sz="1800" b="0" dirty="0" smtClean="0">
                <a:solidFill>
                  <a:schemeClr val="tx1"/>
                </a:solidFill>
              </a:rPr>
              <a:t>funding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19" y="4503737"/>
            <a:ext cx="3196056" cy="42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4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Parametric Model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001000" cy="5181600"/>
          </a:xfrm>
        </p:spPr>
        <p:txBody>
          <a:bodyPr/>
          <a:lstStyle/>
          <a:p>
            <a:r>
              <a:rPr lang="en-US" sz="2000" dirty="0" smtClean="0"/>
              <a:t>Leverage comparative or analogous projects to create a model.</a:t>
            </a:r>
          </a:p>
          <a:p>
            <a:pPr lvl="1"/>
            <a:r>
              <a:rPr lang="en-US" sz="2000" dirty="0" smtClean="0"/>
              <a:t>Extrapolate WBS </a:t>
            </a:r>
            <a:r>
              <a:rPr lang="en-US" sz="2000" dirty="0"/>
              <a:t>components - Understand what may change</a:t>
            </a:r>
          </a:p>
          <a:p>
            <a:pPr lvl="2"/>
            <a:r>
              <a:rPr lang="en-US" dirty="0" smtClean="0"/>
              <a:t>Resources skills</a:t>
            </a:r>
          </a:p>
          <a:p>
            <a:pPr lvl="2"/>
            <a:r>
              <a:rPr lang="en-US" dirty="0" smtClean="0"/>
              <a:t>Complexity</a:t>
            </a:r>
          </a:p>
          <a:p>
            <a:pPr lvl="2"/>
            <a:r>
              <a:rPr lang="en-US" dirty="0" smtClean="0"/>
              <a:t>Customer</a:t>
            </a:r>
          </a:p>
          <a:p>
            <a:pPr lvl="2"/>
            <a:r>
              <a:rPr lang="en-US" dirty="0" smtClean="0"/>
              <a:t>Size</a:t>
            </a:r>
            <a:endParaRPr lang="en-US" dirty="0"/>
          </a:p>
          <a:p>
            <a:pPr lvl="3"/>
            <a:endParaRPr lang="en-US" sz="1600" dirty="0" smtClean="0"/>
          </a:p>
          <a:p>
            <a:pPr lvl="3"/>
            <a:endParaRPr lang="en-US" sz="1600" dirty="0"/>
          </a:p>
          <a:p>
            <a:pPr lvl="3"/>
            <a:endParaRPr lang="en-US" sz="1600" dirty="0" smtClean="0"/>
          </a:p>
          <a:p>
            <a:pPr lvl="3"/>
            <a:endParaRPr lang="en-US" sz="1600" dirty="0" smtClean="0"/>
          </a:p>
          <a:p>
            <a:pPr lvl="1"/>
            <a:r>
              <a:rPr lang="en-US" sz="2000" dirty="0" smtClean="0"/>
              <a:t>Based on repeatable projects and work packages </a:t>
            </a:r>
          </a:p>
          <a:p>
            <a:pPr lvl="1"/>
            <a:r>
              <a:rPr lang="en-US" sz="2000" dirty="0" smtClean="0"/>
              <a:t>Uses scalable results to create new estimates</a:t>
            </a:r>
          </a:p>
          <a:p>
            <a:pPr lvl="1"/>
            <a:r>
              <a:rPr lang="en-US" sz="2000" dirty="0" smtClean="0"/>
              <a:t>Pro: fairly accurate if refined carefully over time, variations can be measured</a:t>
            </a:r>
          </a:p>
          <a:p>
            <a:pPr lvl="1"/>
            <a:r>
              <a:rPr lang="en-US" sz="2000" dirty="0" smtClean="0"/>
              <a:t>Con: takes time to build up model, many variations/parameters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3633" t="42090" r="9616"/>
          <a:stretch/>
        </p:blipFill>
        <p:spPr>
          <a:xfrm>
            <a:off x="3261896" y="2063186"/>
            <a:ext cx="5156200" cy="213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63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Delphi is a consensus building exercise where experts provide estimates</a:t>
            </a:r>
            <a:r>
              <a:rPr lang="en-US" dirty="0" smtClean="0"/>
              <a:t> and the results are shared anonymously as input to another round of estimates. </a:t>
            </a:r>
            <a:endParaRPr lang="en-US" sz="2400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25910" y="3424302"/>
            <a:ext cx="1877439" cy="17120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Round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2000" dirty="0" smtClean="0"/>
              <a:t>Analysis of Results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49644" y="3424302"/>
            <a:ext cx="1877439" cy="17120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2nd Round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2000" dirty="0" smtClean="0"/>
              <a:t>Analysis of Results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73378" y="3424302"/>
            <a:ext cx="1877439" cy="17120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3rd Round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en-US" sz="2000" dirty="0" smtClean="0"/>
              <a:t>Analysis of Results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7361319" y="4688898"/>
            <a:ext cx="1447852" cy="6225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Feedback</a:t>
            </a:r>
          </a:p>
        </p:txBody>
      </p:sp>
      <p:sp>
        <p:nvSpPr>
          <p:cNvPr id="21" name="Curved Up Arrow 20"/>
          <p:cNvSpPr/>
          <p:nvPr/>
        </p:nvSpPr>
        <p:spPr bwMode="auto">
          <a:xfrm>
            <a:off x="1753889" y="5163686"/>
            <a:ext cx="3043383" cy="697345"/>
          </a:xfrm>
          <a:prstGeom prst="curvedUpArrow">
            <a:avLst>
              <a:gd name="adj1" fmla="val 31519"/>
              <a:gd name="adj2" fmla="val 86715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1313851" y="4688898"/>
            <a:ext cx="1447852" cy="6225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Feedback</a:t>
            </a:r>
          </a:p>
        </p:txBody>
      </p:sp>
      <p:sp>
        <p:nvSpPr>
          <p:cNvPr id="23" name="Curved Up Arrow 22"/>
          <p:cNvSpPr/>
          <p:nvPr/>
        </p:nvSpPr>
        <p:spPr bwMode="auto">
          <a:xfrm flipV="1">
            <a:off x="4876826" y="2726957"/>
            <a:ext cx="3043383" cy="697345"/>
          </a:xfrm>
          <a:prstGeom prst="curvedUpArrow">
            <a:avLst>
              <a:gd name="adj1" fmla="val 31519"/>
              <a:gd name="adj2" fmla="val 86715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4337585" y="3248022"/>
            <a:ext cx="1447852" cy="6225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227177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 </a:t>
            </a:r>
            <a:r>
              <a:rPr lang="en-US" sz="2400" dirty="0" smtClean="0"/>
              <a:t>(Program Evaluation and Review Technique)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Beta Distribution analysis allows estimators to consider a range of outcomes.</a:t>
            </a:r>
          </a:p>
          <a:p>
            <a:pPr lvl="1"/>
            <a:r>
              <a:rPr lang="en-US" dirty="0" smtClean="0"/>
              <a:t>Estimate = (Optimistic </a:t>
            </a:r>
            <a:r>
              <a:rPr lang="en-US" dirty="0"/>
              <a:t>+ </a:t>
            </a:r>
            <a:r>
              <a:rPr lang="en-US" dirty="0" smtClean="0"/>
              <a:t>4 * Expected </a:t>
            </a:r>
            <a:r>
              <a:rPr lang="en-US" dirty="0"/>
              <a:t>+ Pessimistic)/6 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/>
              <a:t>multiple estimators</a:t>
            </a:r>
          </a:p>
          <a:p>
            <a:pPr lvl="1"/>
            <a:r>
              <a:rPr lang="en-US" dirty="0" smtClean="0"/>
              <a:t>Allows for the analysis of total optimistic and pessimistic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24329" y="4110446"/>
            <a:ext cx="3382653" cy="21758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7475" lvl="1">
              <a:spcBef>
                <a:spcPct val="20000"/>
              </a:spcBef>
              <a:buClr>
                <a:srgbClr val="002060"/>
              </a:buClr>
              <a:buSzPct val="65000"/>
            </a:pPr>
            <a:r>
              <a:rPr lang="en-US" sz="1800" b="0" dirty="0">
                <a:solidFill>
                  <a:schemeClr val="tx1"/>
                </a:solidFill>
              </a:rPr>
              <a:t>The beta distribution estimation technique is used when there is a degree of uncertainty around expected durations of a work breakdown structure element.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98" y="3902483"/>
            <a:ext cx="3196056" cy="4231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404"/>
          <a:stretch/>
        </p:blipFill>
        <p:spPr>
          <a:xfrm>
            <a:off x="4131425" y="3443051"/>
            <a:ext cx="4872022" cy="284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1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 smtClean="0"/>
              <a:t>Document Assumptions</a:t>
            </a:r>
          </a:p>
          <a:p>
            <a:pPr lvl="1"/>
            <a:r>
              <a:rPr lang="en-US" b="1" dirty="0" smtClean="0"/>
              <a:t>Create a WBS </a:t>
            </a:r>
          </a:p>
          <a:p>
            <a:pPr lvl="1"/>
            <a:r>
              <a:rPr lang="en-US" b="1" dirty="0" smtClean="0"/>
              <a:t>Get Broad Participation </a:t>
            </a:r>
          </a:p>
          <a:p>
            <a:pPr lvl="1"/>
            <a:r>
              <a:rPr lang="en-US" b="1" dirty="0" smtClean="0"/>
              <a:t>Learn From History </a:t>
            </a:r>
          </a:p>
          <a:p>
            <a:pPr lvl="1"/>
            <a:r>
              <a:rPr lang="en-US" b="1" dirty="0" smtClean="0"/>
              <a:t>Compare Estimates </a:t>
            </a:r>
          </a:p>
          <a:p>
            <a:pPr lvl="1"/>
            <a:r>
              <a:rPr lang="en-US" b="1" dirty="0" smtClean="0"/>
              <a:t>Effort Does Not Equal Duration</a:t>
            </a:r>
            <a:endParaRPr lang="en-US" b="1" dirty="0" smtClean="0"/>
          </a:p>
          <a:p>
            <a:pPr lvl="1"/>
            <a:r>
              <a:rPr lang="en-US" b="1" dirty="0" smtClean="0"/>
              <a:t>Follow a Process</a:t>
            </a:r>
          </a:p>
          <a:p>
            <a:pPr lvl="1"/>
            <a:r>
              <a:rPr lang="en-US" b="1" dirty="0" smtClean="0"/>
              <a:t>Communicate the Whole Estimate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878F94E-9434-45E2-BDB0-3572866580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Exercise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Page </a:t>
            </a:r>
            <a:fld id="{FFF37065-7A36-4FAF-8DBD-094AF1A5D41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it Take to Build a Shed in Steve’s Backyard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Shed Requirements</a:t>
            </a:r>
          </a:p>
          <a:p>
            <a:pPr lvl="1"/>
            <a:r>
              <a:rPr lang="en-US" dirty="0" smtClean="0"/>
              <a:t>Dimensions 12 ft. </a:t>
            </a:r>
            <a:r>
              <a:rPr lang="en-US" dirty="0"/>
              <a:t>x </a:t>
            </a:r>
            <a:r>
              <a:rPr lang="en-US" dirty="0" smtClean="0"/>
              <a:t>12 ft.</a:t>
            </a:r>
            <a:endParaRPr lang="en-US" dirty="0"/>
          </a:p>
          <a:p>
            <a:pPr lvl="1"/>
            <a:r>
              <a:rPr lang="en-US" dirty="0"/>
              <a:t>Door – 6’ entry</a:t>
            </a:r>
          </a:p>
          <a:p>
            <a:pPr lvl="1"/>
            <a:r>
              <a:rPr lang="en-US" dirty="0"/>
              <a:t>Window</a:t>
            </a:r>
          </a:p>
          <a:p>
            <a:pPr lvl="1"/>
            <a:r>
              <a:rPr lang="en-US" dirty="0"/>
              <a:t>Vents</a:t>
            </a:r>
          </a:p>
          <a:p>
            <a:pPr lvl="1"/>
            <a:r>
              <a:rPr lang="en-US" dirty="0"/>
              <a:t>Lock</a:t>
            </a:r>
          </a:p>
          <a:p>
            <a:pPr lvl="1"/>
            <a:r>
              <a:rPr lang="en-US" dirty="0"/>
              <a:t>Ramp </a:t>
            </a:r>
          </a:p>
          <a:p>
            <a:pPr lvl="1"/>
            <a:r>
              <a:rPr lang="en-US" dirty="0"/>
              <a:t>No </a:t>
            </a:r>
            <a:r>
              <a:rPr lang="en-US" dirty="0" smtClean="0"/>
              <a:t>electricity</a:t>
            </a:r>
          </a:p>
          <a:p>
            <a:pPr marL="117475" lvl="1" indent="0">
              <a:buNone/>
            </a:pPr>
            <a:endParaRPr lang="en-US" dirty="0" smtClean="0"/>
          </a:p>
          <a:p>
            <a:r>
              <a:rPr lang="en-US" dirty="0" smtClean="0"/>
              <a:t>Your Table is Your Team.</a:t>
            </a:r>
          </a:p>
          <a:p>
            <a:r>
              <a:rPr lang="en-US" dirty="0" smtClean="0"/>
              <a:t>What Questions Do You Have About The Scope?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878F94E-9434-45E2-BDB0-35728665800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07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Clarifying Scope </a:t>
            </a:r>
          </a:p>
          <a:p>
            <a:pPr lvl="2"/>
            <a:r>
              <a:rPr lang="en-US" dirty="0" smtClean="0"/>
              <a:t>What Questions Might We Ask?</a:t>
            </a:r>
          </a:p>
          <a:p>
            <a:pPr lvl="2"/>
            <a:r>
              <a:rPr lang="en-US" dirty="0" smtClean="0"/>
              <a:t>Class Discussion – </a:t>
            </a:r>
            <a:r>
              <a:rPr lang="en-US" dirty="0"/>
              <a:t>5 </a:t>
            </a:r>
            <a:r>
              <a:rPr lang="en-US" dirty="0" smtClean="0"/>
              <a:t>Minutes</a:t>
            </a:r>
          </a:p>
          <a:p>
            <a:pPr lvl="1"/>
            <a:r>
              <a:rPr lang="en-US" dirty="0" smtClean="0"/>
              <a:t>Developing WBS</a:t>
            </a:r>
          </a:p>
          <a:p>
            <a:pPr lvl="2"/>
            <a:r>
              <a:rPr lang="en-US" dirty="0" smtClean="0"/>
              <a:t>Team Collaboration – 5 Minutes</a:t>
            </a:r>
          </a:p>
          <a:p>
            <a:pPr lvl="2"/>
            <a:r>
              <a:rPr lang="en-US" dirty="0" smtClean="0"/>
              <a:t>Class Discussion – 5 Minutes</a:t>
            </a:r>
          </a:p>
          <a:p>
            <a:pPr lvl="1"/>
            <a:r>
              <a:rPr lang="en-US" dirty="0" smtClean="0"/>
              <a:t>Developing &amp; Estimating Tasks</a:t>
            </a:r>
          </a:p>
          <a:p>
            <a:pPr lvl="2"/>
            <a:r>
              <a:rPr lang="en-US" dirty="0" smtClean="0"/>
              <a:t>Team Collaboration Complete Worksheet – 15 Minutes</a:t>
            </a:r>
          </a:p>
          <a:p>
            <a:pPr lvl="2"/>
            <a:r>
              <a:rPr lang="en-US" dirty="0" smtClean="0"/>
              <a:t>Class Discussion – 10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45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Realistic Scope Questions…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162245"/>
            <a:ext cx="4040188" cy="639762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802007"/>
            <a:ext cx="4040188" cy="3951288"/>
          </a:xfrm>
        </p:spPr>
        <p:txBody>
          <a:bodyPr/>
          <a:lstStyle/>
          <a:p>
            <a:pPr lvl="1"/>
            <a:r>
              <a:rPr lang="en-US" sz="2400" dirty="0" smtClean="0"/>
              <a:t>Need Permits?</a:t>
            </a:r>
            <a:endParaRPr lang="en-US" sz="2400" dirty="0"/>
          </a:p>
          <a:p>
            <a:pPr lvl="1"/>
            <a:r>
              <a:rPr lang="en-US" sz="2400" dirty="0"/>
              <a:t>Concrete </a:t>
            </a:r>
            <a:r>
              <a:rPr lang="en-US" sz="2400" dirty="0" smtClean="0"/>
              <a:t>Pad or Wooden Floor?</a:t>
            </a:r>
            <a:endParaRPr lang="en-US" sz="2400" dirty="0"/>
          </a:p>
          <a:p>
            <a:pPr lvl="1"/>
            <a:r>
              <a:rPr lang="en-US" sz="2400" dirty="0" smtClean="0"/>
              <a:t>Height? Includes Loft?</a:t>
            </a:r>
            <a:endParaRPr lang="en-US" sz="2400" dirty="0"/>
          </a:p>
          <a:p>
            <a:pPr lvl="1"/>
            <a:r>
              <a:rPr lang="en-US" sz="2400" dirty="0" smtClean="0"/>
              <a:t>Framing Spacing?</a:t>
            </a:r>
            <a:endParaRPr lang="en-US" sz="2400" dirty="0"/>
          </a:p>
          <a:p>
            <a:pPr lvl="1"/>
            <a:r>
              <a:rPr lang="en-US" sz="2400" dirty="0" smtClean="0"/>
              <a:t>Weight Capacity?</a:t>
            </a:r>
            <a:endParaRPr lang="en-US" sz="2400" dirty="0"/>
          </a:p>
          <a:p>
            <a:pPr lvl="1"/>
            <a:r>
              <a:rPr lang="en-US" sz="2400" dirty="0"/>
              <a:t>Exterior </a:t>
            </a:r>
            <a:r>
              <a:rPr lang="en-US" sz="2400" dirty="0" smtClean="0"/>
              <a:t>Finish?</a:t>
            </a:r>
          </a:p>
          <a:p>
            <a:pPr lvl="1"/>
            <a:r>
              <a:rPr lang="en-US" sz="2400" dirty="0" smtClean="0"/>
              <a:t>Gutters?</a:t>
            </a:r>
            <a:endParaRPr lang="en-US" sz="2400" dirty="0"/>
          </a:p>
          <a:p>
            <a:pPr lvl="1"/>
            <a:r>
              <a:rPr lang="en-US" sz="2400" dirty="0" smtClean="0"/>
              <a:t>Trim </a:t>
            </a:r>
            <a:r>
              <a:rPr lang="en-US" sz="2400" dirty="0"/>
              <a:t>work and </a:t>
            </a:r>
            <a:r>
              <a:rPr lang="en-US" sz="2400" dirty="0" smtClean="0"/>
              <a:t>Decorations?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62245"/>
            <a:ext cx="4041775" cy="639762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1802007"/>
            <a:ext cx="4041775" cy="3951288"/>
          </a:xfrm>
        </p:spPr>
        <p:txBody>
          <a:bodyPr/>
          <a:lstStyle/>
          <a:p>
            <a:pPr lvl="1"/>
            <a:r>
              <a:rPr lang="en-US" sz="2400" dirty="0" smtClean="0"/>
              <a:t>DIY</a:t>
            </a:r>
            <a:r>
              <a:rPr lang="en-US" sz="2400" dirty="0"/>
              <a:t>, </a:t>
            </a:r>
            <a:r>
              <a:rPr lang="en-US" sz="2400" dirty="0" smtClean="0"/>
              <a:t>Contractor, </a:t>
            </a:r>
            <a:r>
              <a:rPr lang="en-US" sz="2400" dirty="0"/>
              <a:t>Kit, </a:t>
            </a:r>
            <a:r>
              <a:rPr lang="en-US" sz="2400" dirty="0" smtClean="0"/>
              <a:t>Pre-Built?</a:t>
            </a:r>
            <a:endParaRPr lang="en-US" sz="2400" dirty="0"/>
          </a:p>
          <a:p>
            <a:pPr lvl="1"/>
            <a:r>
              <a:rPr lang="en-US" sz="2400" dirty="0" smtClean="0"/>
              <a:t>Accounting for waste/scrap?</a:t>
            </a:r>
            <a:endParaRPr lang="en-US" sz="2400" dirty="0"/>
          </a:p>
          <a:p>
            <a:pPr lvl="1"/>
            <a:r>
              <a:rPr lang="en-US" sz="2400" dirty="0"/>
              <a:t>Cleanup and </a:t>
            </a:r>
            <a:r>
              <a:rPr lang="en-US" sz="2400" dirty="0" smtClean="0"/>
              <a:t>disposal?</a:t>
            </a:r>
            <a:endParaRPr lang="en-US" sz="2400" dirty="0"/>
          </a:p>
          <a:p>
            <a:pPr lvl="1"/>
            <a:r>
              <a:rPr lang="en-US" sz="2400" dirty="0" smtClean="0"/>
              <a:t>What’s the weather/season</a:t>
            </a:r>
            <a:r>
              <a:rPr lang="en-US" sz="2400" dirty="0"/>
              <a:t>?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z="1050" smtClean="0"/>
              <a:t>Page </a:t>
            </a:r>
            <a:fld id="{3F8F49CD-C5FF-4F01-84AB-B5F1567081CB}" type="slidenum">
              <a:rPr lang="en-US" sz="1050" smtClean="0"/>
              <a:pPr/>
              <a:t>19</a:t>
            </a:fld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24505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>
                <a:effectLst>
                  <a:outerShdw sx="0" sy="0">
                    <a:srgbClr val="000000"/>
                  </a:outerShdw>
                </a:effectLst>
              </a:rPr>
              <a:t>About Estimates</a:t>
            </a:r>
          </a:p>
          <a:p>
            <a:pPr lvl="1"/>
            <a:r>
              <a:rPr lang="en-US" dirty="0"/>
              <a:t>Estimation </a:t>
            </a:r>
            <a:r>
              <a:rPr lang="en-US" dirty="0" smtClean="0"/>
              <a:t>Methodologies</a:t>
            </a:r>
          </a:p>
          <a:p>
            <a:pPr lvl="1"/>
            <a:r>
              <a:rPr lang="en-US" dirty="0" smtClean="0">
                <a:effectLst>
                  <a:outerShdw sx="0" sy="0">
                    <a:srgbClr val="000000"/>
                  </a:outerShdw>
                </a:effectLst>
              </a:rPr>
              <a:t>Best Practices</a:t>
            </a:r>
          </a:p>
          <a:p>
            <a:pPr lvl="1"/>
            <a:r>
              <a:rPr lang="en-US" dirty="0" smtClean="0">
                <a:effectLst>
                  <a:outerShdw sx="0" sy="0">
                    <a:srgbClr val="000000"/>
                  </a:outerShdw>
                </a:effectLst>
              </a:rPr>
              <a:t>Team Exercise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22A5AA28-4025-4546-A631-9EB91E6CE2E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Work Breakdown Structure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Site Plans &amp; Building Design</a:t>
            </a:r>
          </a:p>
          <a:p>
            <a:pPr lvl="1"/>
            <a:r>
              <a:rPr lang="en-US" dirty="0"/>
              <a:t>Permit</a:t>
            </a:r>
          </a:p>
          <a:p>
            <a:pPr lvl="1"/>
            <a:r>
              <a:rPr lang="en-US" dirty="0"/>
              <a:t>Concrete Pad (or footings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Frame</a:t>
            </a:r>
          </a:p>
          <a:p>
            <a:pPr lvl="1"/>
            <a:r>
              <a:rPr lang="en-US" dirty="0"/>
              <a:t>Siding/Sheathing</a:t>
            </a:r>
          </a:p>
          <a:p>
            <a:pPr lvl="1"/>
            <a:r>
              <a:rPr lang="en-US" dirty="0"/>
              <a:t>Roof</a:t>
            </a:r>
          </a:p>
          <a:p>
            <a:pPr lvl="1"/>
            <a:r>
              <a:rPr lang="en-US" dirty="0"/>
              <a:t>Window</a:t>
            </a:r>
          </a:p>
          <a:p>
            <a:pPr lvl="1"/>
            <a:r>
              <a:rPr lang="en-US" dirty="0"/>
              <a:t>Door</a:t>
            </a:r>
          </a:p>
          <a:p>
            <a:pPr lvl="1"/>
            <a:r>
              <a:rPr lang="en-US" dirty="0"/>
              <a:t>Finished/Painted Exterior</a:t>
            </a:r>
          </a:p>
          <a:p>
            <a:pPr lvl="1"/>
            <a:r>
              <a:rPr lang="en-US" dirty="0"/>
              <a:t>Inspection </a:t>
            </a:r>
            <a:r>
              <a:rPr lang="en-US" dirty="0" smtClean="0"/>
              <a:t>Certificate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B536CFB-CB3D-4736-84E9-44F563ACD6B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14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Develop Plans</a:t>
            </a:r>
          </a:p>
          <a:p>
            <a:pPr lvl="1"/>
            <a:r>
              <a:rPr lang="en-US" dirty="0" smtClean="0"/>
              <a:t>Obtain Permit</a:t>
            </a:r>
          </a:p>
          <a:p>
            <a:pPr lvl="1"/>
            <a:r>
              <a:rPr lang="en-US" dirty="0" smtClean="0"/>
              <a:t>Buy Materials</a:t>
            </a:r>
          </a:p>
          <a:p>
            <a:pPr lvl="1"/>
            <a:r>
              <a:rPr lang="en-US" dirty="0" smtClean="0"/>
              <a:t>Build Foundation</a:t>
            </a:r>
            <a:endParaRPr lang="en-US" dirty="0"/>
          </a:p>
          <a:p>
            <a:pPr lvl="1"/>
            <a:r>
              <a:rPr lang="en-US" dirty="0" smtClean="0"/>
              <a:t>Build Frame</a:t>
            </a:r>
            <a:endParaRPr lang="en-US" dirty="0"/>
          </a:p>
          <a:p>
            <a:pPr lvl="1"/>
            <a:r>
              <a:rPr lang="en-US" dirty="0" smtClean="0"/>
              <a:t>Attach Siding/Sheathing</a:t>
            </a:r>
            <a:endParaRPr lang="en-US" dirty="0"/>
          </a:p>
          <a:p>
            <a:pPr lvl="1"/>
            <a:r>
              <a:rPr lang="en-US" dirty="0" smtClean="0"/>
              <a:t>Build Roof</a:t>
            </a:r>
            <a:endParaRPr lang="en-US" dirty="0"/>
          </a:p>
          <a:p>
            <a:pPr lvl="1"/>
            <a:r>
              <a:rPr lang="en-US" dirty="0" smtClean="0"/>
              <a:t>Install Window</a:t>
            </a:r>
            <a:endParaRPr lang="en-US" dirty="0"/>
          </a:p>
          <a:p>
            <a:pPr lvl="1"/>
            <a:r>
              <a:rPr lang="en-US" dirty="0" smtClean="0"/>
              <a:t>Install Door</a:t>
            </a:r>
            <a:endParaRPr lang="en-US" dirty="0"/>
          </a:p>
          <a:p>
            <a:pPr lvl="1"/>
            <a:r>
              <a:rPr lang="en-US" dirty="0" smtClean="0"/>
              <a:t>Finish Exterior (Paint, Trim, etc.)</a:t>
            </a:r>
            <a:endParaRPr lang="en-US" dirty="0"/>
          </a:p>
          <a:p>
            <a:pPr lvl="1"/>
            <a:r>
              <a:rPr lang="en-US" dirty="0" smtClean="0"/>
              <a:t>Inspection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40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Page </a:t>
            </a:r>
            <a:fld id="{ADCBA9B6-5F19-4A37-9CB9-EA07F477E61A}" type="slidenum">
              <a:rPr lang="en-US"/>
              <a:pPr/>
              <a:t>22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200" dirty="0"/>
              <a:t>For more information regarding this presentation please contact:</a:t>
            </a:r>
          </a:p>
          <a:p>
            <a:pPr>
              <a:lnSpc>
                <a:spcPct val="80000"/>
              </a:lnSpc>
            </a:pP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1200" dirty="0"/>
              <a:t>Steven E. Young, PMP, Vice President</a:t>
            </a:r>
          </a:p>
          <a:p>
            <a:pPr>
              <a:lnSpc>
                <a:spcPct val="80000"/>
              </a:lnSpc>
            </a:pPr>
            <a:r>
              <a:rPr lang="en-US" sz="1200" b="0" u="sng" dirty="0">
                <a:solidFill>
                  <a:srgbClr val="000066"/>
                </a:solidFill>
              </a:rPr>
              <a:t>syoung@mathtechinc.com</a:t>
            </a:r>
          </a:p>
          <a:p>
            <a:pPr>
              <a:lnSpc>
                <a:spcPct val="80000"/>
              </a:lnSpc>
            </a:pPr>
            <a:endParaRPr lang="en-US" sz="1200" b="0" u="sng" dirty="0" smtClean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 smtClean="0"/>
              <a:t>Frank Nestore, </a:t>
            </a:r>
            <a:r>
              <a:rPr lang="en-US" sz="1200" dirty="0"/>
              <a:t>PMP, </a:t>
            </a:r>
            <a:r>
              <a:rPr lang="en-US" sz="1200" dirty="0" smtClean="0"/>
              <a:t>Director</a:t>
            </a: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1200" b="0" u="sng" dirty="0">
                <a:solidFill>
                  <a:srgbClr val="000066"/>
                </a:solidFill>
              </a:rPr>
              <a:t>syoung@mathtechinc.com</a:t>
            </a:r>
          </a:p>
          <a:p>
            <a:pPr>
              <a:lnSpc>
                <a:spcPct val="80000"/>
              </a:lnSpc>
            </a:pPr>
            <a:endParaRPr lang="en-US" sz="1200" b="0" u="sng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 smtClean="0"/>
              <a:t>Mathtech</a:t>
            </a:r>
            <a:r>
              <a:rPr lang="en-US" sz="1200" dirty="0"/>
              <a:t>, Inc.</a:t>
            </a:r>
          </a:p>
          <a:p>
            <a:pPr>
              <a:lnSpc>
                <a:spcPct val="80000"/>
              </a:lnSpc>
            </a:pPr>
            <a:r>
              <a:rPr lang="en-US" sz="1200" b="0" dirty="0" smtClean="0"/>
              <a:t>Mathtech, Inc.</a:t>
            </a:r>
          </a:p>
          <a:p>
            <a:pPr>
              <a:lnSpc>
                <a:spcPct val="80000"/>
              </a:lnSpc>
            </a:pPr>
            <a:r>
              <a:rPr lang="en-US" sz="1200" b="0" dirty="0" smtClean="0"/>
              <a:t>2465 </a:t>
            </a:r>
            <a:r>
              <a:rPr lang="en-US" sz="1200" b="0" dirty="0" err="1" smtClean="0"/>
              <a:t>Kuser</a:t>
            </a:r>
            <a:r>
              <a:rPr lang="en-US" sz="1200" b="0" dirty="0" smtClean="0"/>
              <a:t> Road</a:t>
            </a:r>
          </a:p>
          <a:p>
            <a:pPr>
              <a:lnSpc>
                <a:spcPct val="80000"/>
              </a:lnSpc>
            </a:pPr>
            <a:r>
              <a:rPr lang="en-US" sz="1200" b="0" dirty="0" smtClean="0"/>
              <a:t>Suite 200</a:t>
            </a:r>
          </a:p>
          <a:p>
            <a:pPr>
              <a:lnSpc>
                <a:spcPct val="80000"/>
              </a:lnSpc>
            </a:pPr>
            <a:r>
              <a:rPr lang="en-US" sz="1200" b="0" dirty="0" smtClean="0"/>
              <a:t>Hamilton, NJ 08690</a:t>
            </a:r>
          </a:p>
          <a:p>
            <a:pPr>
              <a:lnSpc>
                <a:spcPct val="80000"/>
              </a:lnSpc>
            </a:pPr>
            <a:r>
              <a:rPr lang="en-US" sz="1200" b="0" dirty="0" smtClean="0"/>
              <a:t>Phone</a:t>
            </a:r>
            <a:r>
              <a:rPr lang="en-US" sz="1200" b="0" dirty="0"/>
              <a:t>: </a:t>
            </a:r>
            <a:r>
              <a:rPr lang="en-US" sz="1200" b="0" dirty="0" smtClean="0"/>
              <a:t>609-689-8520 </a:t>
            </a:r>
            <a:endParaRPr lang="en-US" sz="1200" b="0" dirty="0"/>
          </a:p>
          <a:p>
            <a:pPr>
              <a:lnSpc>
                <a:spcPct val="80000"/>
              </a:lnSpc>
            </a:pPr>
            <a:r>
              <a:rPr lang="en-US" sz="1200" b="0" dirty="0"/>
              <a:t>www.mathtechinc.com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Estimates v. Commitments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Requestors usually don’t know the difference…</a:t>
            </a:r>
          </a:p>
          <a:p>
            <a:pPr lvl="1"/>
            <a:r>
              <a:rPr lang="en-US" dirty="0" smtClean="0"/>
              <a:t>The Problem with Estimating Too High </a:t>
            </a:r>
          </a:p>
          <a:p>
            <a:pPr lvl="2"/>
            <a:r>
              <a:rPr lang="en-US" dirty="0" smtClean="0"/>
              <a:t>Could lose a bid</a:t>
            </a:r>
          </a:p>
          <a:p>
            <a:pPr lvl="2"/>
            <a:r>
              <a:rPr lang="en-US" dirty="0" smtClean="0"/>
              <a:t>Project canceled for lack of overestimated funds</a:t>
            </a:r>
          </a:p>
          <a:p>
            <a:pPr lvl="2"/>
            <a:r>
              <a:rPr lang="en-US" dirty="0" smtClean="0"/>
              <a:t>Rejection of a good solution</a:t>
            </a:r>
          </a:p>
          <a:p>
            <a:pPr lvl="2"/>
            <a:r>
              <a:rPr lang="en-US" dirty="0" smtClean="0"/>
              <a:t>Long term loss of credibility</a:t>
            </a:r>
          </a:p>
          <a:p>
            <a:pPr lvl="1"/>
            <a:r>
              <a:rPr lang="en-US" dirty="0" smtClean="0"/>
              <a:t>The Problem with Estimating Too Low</a:t>
            </a:r>
          </a:p>
          <a:p>
            <a:pPr lvl="2"/>
            <a:r>
              <a:rPr lang="en-US" dirty="0" smtClean="0"/>
              <a:t>Missed deadlines</a:t>
            </a:r>
          </a:p>
          <a:p>
            <a:pPr lvl="2"/>
            <a:r>
              <a:rPr lang="en-US" dirty="0" smtClean="0"/>
              <a:t>Lose money on bid</a:t>
            </a:r>
          </a:p>
          <a:p>
            <a:pPr lvl="2"/>
            <a:r>
              <a:rPr lang="en-US" dirty="0" smtClean="0"/>
              <a:t>Setup for failure</a:t>
            </a:r>
          </a:p>
          <a:p>
            <a:pPr lvl="2"/>
            <a:r>
              <a:rPr lang="en-US" dirty="0" smtClean="0"/>
              <a:t>Over budget</a:t>
            </a:r>
          </a:p>
          <a:p>
            <a:pPr lvl="2"/>
            <a:r>
              <a:rPr lang="en-US" dirty="0" smtClean="0"/>
              <a:t>Long term loss of credibility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3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Estimating?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it take to complete a project? What are we estimating?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21011" y="2326698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Requirements</a:t>
            </a:r>
            <a:r>
              <a:rPr kumimoji="0" lang="en-US" sz="15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 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48847" y="2326699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solidFill>
                  <a:schemeClr val="tx1"/>
                </a:solidFill>
                <a:latin typeface="Arial Narrow" pitchFamily="34" charset="0"/>
              </a:rPr>
              <a:t>Work Breakdown Structure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802749" y="2326698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Implementation Process &amp; Tasks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256651" y="2326697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solidFill>
                  <a:schemeClr val="tx1"/>
                </a:solidFill>
                <a:latin typeface="Arial Narrow" pitchFamily="34" charset="0"/>
              </a:rPr>
              <a:t>Effort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10554" y="3628716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Resource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Costs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710554" y="2326696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Duration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698810" y="4927815"/>
            <a:ext cx="1217205" cy="9942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Material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Costs</a:t>
            </a:r>
          </a:p>
        </p:txBody>
      </p: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 bwMode="auto">
          <a:xfrm>
            <a:off x="1538216" y="2823848"/>
            <a:ext cx="810631" cy="1"/>
          </a:xfrm>
          <a:prstGeom prst="straightConnector1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 bwMode="auto">
          <a:xfrm flipV="1">
            <a:off x="3566052" y="2823848"/>
            <a:ext cx="236697" cy="1"/>
          </a:xfrm>
          <a:prstGeom prst="straightConnector1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>
            <a:stCxn id="7" idx="3"/>
            <a:endCxn id="8" idx="1"/>
          </p:cNvCxnSpPr>
          <p:nvPr/>
        </p:nvCxnSpPr>
        <p:spPr bwMode="auto">
          <a:xfrm flipV="1">
            <a:off x="5019954" y="2823847"/>
            <a:ext cx="236697" cy="1"/>
          </a:xfrm>
          <a:prstGeom prst="straightConnector1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stCxn id="8" idx="3"/>
            <a:endCxn id="10" idx="1"/>
          </p:cNvCxnSpPr>
          <p:nvPr/>
        </p:nvCxnSpPr>
        <p:spPr bwMode="auto">
          <a:xfrm flipV="1">
            <a:off x="6473856" y="2823846"/>
            <a:ext cx="236698" cy="1"/>
          </a:xfrm>
          <a:prstGeom prst="straightConnector1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stCxn id="10" idx="2"/>
            <a:endCxn id="9" idx="0"/>
          </p:cNvCxnSpPr>
          <p:nvPr/>
        </p:nvCxnSpPr>
        <p:spPr bwMode="auto">
          <a:xfrm>
            <a:off x="7319157" y="3320995"/>
            <a:ext cx="0" cy="307721"/>
          </a:xfrm>
          <a:prstGeom prst="straightConnector1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Elbow Connector 16"/>
          <p:cNvCxnSpPr>
            <a:stCxn id="6" idx="2"/>
            <a:endCxn id="11" idx="1"/>
          </p:cNvCxnSpPr>
          <p:nvPr/>
        </p:nvCxnSpPr>
        <p:spPr bwMode="auto">
          <a:xfrm rot="16200000" flipH="1">
            <a:off x="3776147" y="2502301"/>
            <a:ext cx="2103967" cy="3741360"/>
          </a:xfrm>
          <a:prstGeom prst="bentConnector2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Elbow Connector 17"/>
          <p:cNvCxnSpPr>
            <a:stCxn id="8" idx="2"/>
            <a:endCxn id="9" idx="1"/>
          </p:cNvCxnSpPr>
          <p:nvPr/>
        </p:nvCxnSpPr>
        <p:spPr bwMode="auto">
          <a:xfrm rot="16200000" flipH="1">
            <a:off x="5885469" y="3300781"/>
            <a:ext cx="804870" cy="845300"/>
          </a:xfrm>
          <a:prstGeom prst="bentConnector2">
            <a:avLst/>
          </a:prstGeom>
          <a:solidFill>
            <a:srgbClr val="00FF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Line Callout 1 20"/>
          <p:cNvSpPr/>
          <p:nvPr/>
        </p:nvSpPr>
        <p:spPr bwMode="auto">
          <a:xfrm>
            <a:off x="710214" y="4927815"/>
            <a:ext cx="1420427" cy="994299"/>
          </a:xfrm>
          <a:prstGeom prst="borderCallout1">
            <a:avLst>
              <a:gd name="adj1" fmla="val -893"/>
              <a:gd name="adj2" fmla="val 69792"/>
              <a:gd name="adj3" fmla="val -170536"/>
              <a:gd name="adj4" fmla="val 14229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Microsoft Word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 Narrow" pitchFamily="34" charset="0"/>
              </a:rPr>
              <a:t>&amp; Other WBS Tools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Document All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all assumption and their impact on the estimate.</a:t>
            </a:r>
          </a:p>
          <a:p>
            <a:pPr lvl="1"/>
            <a:r>
              <a:rPr lang="en-US" dirty="0" smtClean="0"/>
              <a:t>Clarifies the thought processes (for yourself and others)</a:t>
            </a:r>
          </a:p>
          <a:p>
            <a:pPr lvl="1"/>
            <a:r>
              <a:rPr lang="en-US" dirty="0" smtClean="0"/>
              <a:t>Provides a disclaimer for estimates that are not “perfect predictions”</a:t>
            </a:r>
          </a:p>
          <a:p>
            <a:pPr lvl="1"/>
            <a:r>
              <a:rPr lang="en-US" dirty="0" smtClean="0"/>
              <a:t>May calm the fears of those providing an estimate</a:t>
            </a:r>
          </a:p>
          <a:p>
            <a:pPr lvl="1"/>
            <a:endParaRPr lang="en-US" dirty="0"/>
          </a:p>
          <a:p>
            <a:r>
              <a:rPr lang="en-US" dirty="0" smtClean="0"/>
              <a:t>Deliver all the Assumptions in detail with the estimate.</a:t>
            </a:r>
          </a:p>
          <a:p>
            <a:endParaRPr lang="en-US" sz="1200" dirty="0" smtClean="0"/>
          </a:p>
          <a:p>
            <a:r>
              <a:rPr lang="en-US" dirty="0" smtClean="0"/>
              <a:t>Accept that you won’t have every detail – it’s not realistic or necessary.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lvl="1"/>
            <a:r>
              <a:rPr lang="en-US" dirty="0" smtClean="0"/>
              <a:t>Scope of Work</a:t>
            </a:r>
          </a:p>
          <a:p>
            <a:pPr lvl="2"/>
            <a:r>
              <a:rPr lang="en-US" dirty="0" smtClean="0"/>
              <a:t>Functionality</a:t>
            </a:r>
          </a:p>
          <a:p>
            <a:pPr lvl="2"/>
            <a:r>
              <a:rPr lang="en-US" dirty="0" smtClean="0"/>
              <a:t>Performance &amp; Capacity</a:t>
            </a:r>
          </a:p>
          <a:p>
            <a:pPr lvl="2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Available Staff &amp; Skills</a:t>
            </a:r>
          </a:p>
          <a:p>
            <a:pPr lvl="1"/>
            <a:r>
              <a:rPr lang="en-US" dirty="0" smtClean="0"/>
              <a:t>Tools &amp; Technologies</a:t>
            </a:r>
          </a:p>
          <a:p>
            <a:pPr lvl="1"/>
            <a:r>
              <a:rPr lang="en-US" dirty="0" smtClean="0"/>
              <a:t>SDLC Phases (Testing, Training, Documentation)</a:t>
            </a:r>
          </a:p>
          <a:p>
            <a:pPr lvl="1"/>
            <a:r>
              <a:rPr lang="en-US" dirty="0" smtClean="0"/>
              <a:t>Availability and Quality of Data</a:t>
            </a:r>
          </a:p>
          <a:p>
            <a:pPr lvl="1"/>
            <a:r>
              <a:rPr lang="en-US" dirty="0" smtClean="0"/>
              <a:t>Timing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Dependencies on Other Participants</a:t>
            </a:r>
          </a:p>
          <a:p>
            <a:pPr lvl="1"/>
            <a:r>
              <a:rPr lang="en-US" dirty="0" smtClean="0"/>
              <a:t>Available Facilities</a:t>
            </a:r>
          </a:p>
          <a:p>
            <a:pPr lvl="1"/>
            <a:r>
              <a:rPr lang="en-US" dirty="0" smtClean="0"/>
              <a:t>Procurement Timing</a:t>
            </a:r>
          </a:p>
          <a:p>
            <a:pPr lvl="1"/>
            <a:r>
              <a:rPr lang="en-US" dirty="0" smtClean="0"/>
              <a:t>Work Hours</a:t>
            </a:r>
          </a:p>
          <a:p>
            <a:pPr lvl="1"/>
            <a:r>
              <a:rPr lang="en-US" dirty="0" smtClean="0"/>
              <a:t>Turnaround on Review and Approval of Artifacts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3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Effort Does Not Equal Duration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Many factors impact a resource’s availability and effectiveness.</a:t>
            </a:r>
          </a:p>
          <a:p>
            <a:pPr lvl="1"/>
            <a:r>
              <a:rPr lang="en-US" dirty="0" smtClean="0"/>
              <a:t>Other Project Commitments</a:t>
            </a:r>
          </a:p>
          <a:p>
            <a:pPr lvl="1"/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Personal Distractions</a:t>
            </a:r>
          </a:p>
          <a:p>
            <a:pPr lvl="1"/>
            <a:r>
              <a:rPr lang="en-US" dirty="0" smtClean="0"/>
              <a:t>Vacations</a:t>
            </a:r>
          </a:p>
          <a:p>
            <a:pPr lvl="1"/>
            <a:r>
              <a:rPr lang="en-US" dirty="0" smtClean="0"/>
              <a:t>Holidays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524330" y="4925094"/>
            <a:ext cx="4613728" cy="13611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7475" lvl="1">
              <a:spcBef>
                <a:spcPct val="20000"/>
              </a:spcBef>
              <a:buClr>
                <a:srgbClr val="002060"/>
              </a:buClr>
              <a:buSzPct val="65000"/>
            </a:pPr>
            <a:r>
              <a:rPr lang="en-US" sz="1800" b="0" dirty="0" smtClean="0">
                <a:solidFill>
                  <a:schemeClr val="tx1"/>
                </a:solidFill>
              </a:rPr>
              <a:t>The Toolkit includes an adjustable factor for Hours/Day.   Default = 7.5</a:t>
            </a:r>
            <a:endParaRPr lang="en-US" sz="1800" b="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498" y="4717131"/>
            <a:ext cx="3196056" cy="4231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77016" y="2247438"/>
            <a:ext cx="26766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</a:pPr>
            <a:r>
              <a:rPr lang="en-US" sz="2400" dirty="0">
                <a:latin typeface="+mn-lt"/>
              </a:rPr>
              <a:t>MS Project and other tools allow you to create calendars and adjust availability of resources.</a:t>
            </a:r>
          </a:p>
        </p:txBody>
      </p:sp>
    </p:spTree>
    <p:extLst>
      <p:ext uri="{BB962C8B-B14F-4D97-AF65-F5344CB8AC3E}">
        <p14:creationId xmlns:p14="http://schemas.microsoft.com/office/powerpoint/2010/main" val="530085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Communicate the Complete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Communicate the </a:t>
            </a:r>
            <a:r>
              <a:rPr lang="en-US" dirty="0" smtClean="0"/>
              <a:t>estimate </a:t>
            </a:r>
            <a:r>
              <a:rPr lang="en-US" dirty="0"/>
              <a:t>as a </a:t>
            </a:r>
            <a:r>
              <a:rPr lang="en-US" dirty="0" smtClean="0"/>
              <a:t>complete package </a:t>
            </a:r>
            <a:r>
              <a:rPr lang="en-US" dirty="0"/>
              <a:t>that </a:t>
            </a:r>
            <a:r>
              <a:rPr lang="en-US" dirty="0" smtClean="0"/>
              <a:t>documents and highlights all information.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Effort &amp; Duration</a:t>
            </a:r>
          </a:p>
          <a:p>
            <a:pPr lvl="1"/>
            <a:r>
              <a:rPr lang="en-US" dirty="0" smtClean="0"/>
              <a:t>Material Costs</a:t>
            </a:r>
          </a:p>
          <a:p>
            <a:pPr lvl="1"/>
            <a:r>
              <a:rPr lang="en-US" dirty="0" smtClean="0"/>
              <a:t>Assumptions &amp; Risks</a:t>
            </a:r>
          </a:p>
          <a:p>
            <a:pPr lvl="1"/>
            <a:r>
              <a:rPr lang="en-US" dirty="0" smtClean="0"/>
              <a:t>Range </a:t>
            </a:r>
            <a:r>
              <a:rPr lang="en-US" dirty="0"/>
              <a:t>of </a:t>
            </a:r>
            <a:r>
              <a:rPr lang="en-US" dirty="0" smtClean="0"/>
              <a:t>Results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Summarize </a:t>
            </a:r>
            <a:r>
              <a:rPr lang="en-US" dirty="0"/>
              <a:t>on </a:t>
            </a:r>
            <a:r>
              <a:rPr lang="en-US" dirty="0" smtClean="0"/>
              <a:t>one page along with the details.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6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Methodologies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F8F49CD-C5FF-4F01-84AB-B5F1567081C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92473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40823</TotalTime>
  <Words>988</Words>
  <Application>Microsoft Office PowerPoint</Application>
  <PresentationFormat>On-screen Show (4:3)</PresentationFormat>
  <Paragraphs>242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Times New Roman</vt:lpstr>
      <vt:lpstr>Wingdings</vt:lpstr>
      <vt:lpstr>Axis</vt:lpstr>
      <vt:lpstr>Workshop 3: Improving Project Estimates and Communication</vt:lpstr>
      <vt:lpstr>Agenda</vt:lpstr>
      <vt:lpstr>Estimates v. Commitments</vt:lpstr>
      <vt:lpstr>What Are We Estimating?</vt:lpstr>
      <vt:lpstr>Document All Assumptions</vt:lpstr>
      <vt:lpstr>Typical Assumptions</vt:lpstr>
      <vt:lpstr>Effort Does Not Equal Duration</vt:lpstr>
      <vt:lpstr>Communicate the Complete Estimate</vt:lpstr>
      <vt:lpstr>Estimation Methodologies</vt:lpstr>
      <vt:lpstr>Expert Judgement</vt:lpstr>
      <vt:lpstr>WBS Focused</vt:lpstr>
      <vt:lpstr>Parametric Model</vt:lpstr>
      <vt:lpstr>Delphi</vt:lpstr>
      <vt:lpstr>PERT (Program Evaluation and Review Technique)</vt:lpstr>
      <vt:lpstr>Best Practices</vt:lpstr>
      <vt:lpstr>Team Exercise</vt:lpstr>
      <vt:lpstr>What Will it Take to Build a Shed in Steve’s Backyard</vt:lpstr>
      <vt:lpstr>Exercise</vt:lpstr>
      <vt:lpstr>Realistic Scope Questions…</vt:lpstr>
      <vt:lpstr>Create a Work Breakdown Structure</vt:lpstr>
      <vt:lpstr>Implementation Tasks</vt:lpstr>
      <vt:lpstr>Contact Information</vt:lpstr>
    </vt:vector>
  </TitlesOfParts>
  <Company>MCG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MVC Technology Needs</dc:title>
  <dc:creator>Steven E. Young</dc:creator>
  <cp:lastModifiedBy>Steven Young</cp:lastModifiedBy>
  <cp:revision>792</cp:revision>
  <dcterms:created xsi:type="dcterms:W3CDTF">2003-10-09T14:46:43Z</dcterms:created>
  <dcterms:modified xsi:type="dcterms:W3CDTF">2017-05-03T04:50:49Z</dcterms:modified>
</cp:coreProperties>
</file>