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7" r:id="rId1"/>
  </p:sldMasterIdLst>
  <p:notesMasterIdLst>
    <p:notesMasterId r:id="rId27"/>
  </p:notesMasterIdLst>
  <p:handoutMasterIdLst>
    <p:handoutMasterId r:id="rId28"/>
  </p:handoutMasterIdLst>
  <p:sldIdLst>
    <p:sldId id="793" r:id="rId2"/>
    <p:sldId id="1033" r:id="rId3"/>
    <p:sldId id="1036" r:id="rId4"/>
    <p:sldId id="1028" r:id="rId5"/>
    <p:sldId id="1034" r:id="rId6"/>
    <p:sldId id="1037" r:id="rId7"/>
    <p:sldId id="1022" r:id="rId8"/>
    <p:sldId id="1023" r:id="rId9"/>
    <p:sldId id="1024" r:id="rId10"/>
    <p:sldId id="1038" r:id="rId11"/>
    <p:sldId id="1052" r:id="rId12"/>
    <p:sldId id="1053" r:id="rId13"/>
    <p:sldId id="1041" r:id="rId14"/>
    <p:sldId id="1045" r:id="rId15"/>
    <p:sldId id="1039" r:id="rId16"/>
    <p:sldId id="1027" r:id="rId17"/>
    <p:sldId id="1056" r:id="rId18"/>
    <p:sldId id="1042" r:id="rId19"/>
    <p:sldId id="1040" r:id="rId20"/>
    <p:sldId id="1047" r:id="rId21"/>
    <p:sldId id="1049" r:id="rId22"/>
    <p:sldId id="1043" r:id="rId23"/>
    <p:sldId id="1050" r:id="rId24"/>
    <p:sldId id="908" r:id="rId25"/>
    <p:sldId id="716" r:id="rId26"/>
  </p:sldIdLst>
  <p:sldSz cx="9144000" cy="5715000" type="screen16x10"/>
  <p:notesSz cx="7315200" cy="9601200"/>
  <p:defaultTextStyle>
    <a:defPPr>
      <a:defRPr lang="en-US"/>
    </a:defPPr>
    <a:lvl1pPr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179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Benz" initials="KB" lastIdx="1" clrIdx="0">
    <p:extLst/>
  </p:cmAuthor>
  <p:cmAuthor id="2" name="Kristen Benz" initials="KB [2]"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C0E6FF"/>
    <a:srgbClr val="4178BE"/>
    <a:srgbClr val="009BD2"/>
    <a:srgbClr val="FF5003"/>
    <a:srgbClr val="508CB9"/>
    <a:srgbClr val="00B0F0"/>
    <a:srgbClr val="325C80"/>
    <a:srgbClr val="B5CEE1"/>
    <a:srgbClr val="D8E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38" autoAdjust="0"/>
    <p:restoredTop sz="95122" autoAdjust="0"/>
  </p:normalViewPr>
  <p:slideViewPr>
    <p:cSldViewPr>
      <p:cViewPr varScale="1">
        <p:scale>
          <a:sx n="152" d="100"/>
          <a:sy n="152" d="100"/>
        </p:scale>
        <p:origin x="712" y="176"/>
      </p:cViewPr>
      <p:guideLst/>
    </p:cSldViewPr>
  </p:slideViewPr>
  <p:outlineViewPr>
    <p:cViewPr>
      <p:scale>
        <a:sx n="33" d="100"/>
        <a:sy n="33" d="100"/>
      </p:scale>
      <p:origin x="0" y="-283"/>
    </p:cViewPr>
  </p:outlineViewPr>
  <p:notesTextViewPr>
    <p:cViewPr>
      <p:scale>
        <a:sx n="3" d="2"/>
        <a:sy n="3" d="2"/>
      </p:scale>
      <p:origin x="0" y="0"/>
    </p:cViewPr>
  </p:notesTextViewPr>
  <p:sorterViewPr>
    <p:cViewPr varScale="1">
      <p:scale>
        <a:sx n="1" d="1"/>
        <a:sy n="1" d="1"/>
      </p:scale>
      <p:origin x="0" y="-5736"/>
    </p:cViewPr>
  </p:sorterViewPr>
  <p:notesViewPr>
    <p:cSldViewPr>
      <p:cViewPr>
        <p:scale>
          <a:sx n="60" d="100"/>
          <a:sy n="60" d="100"/>
        </p:scale>
        <p:origin x="4384" y="928"/>
      </p:cViewPr>
      <p:guideLst>
        <p:guide orient="horz" pos="1795"/>
        <p:guide pos="2304"/>
      </p:guideLst>
    </p:cSldViewPr>
  </p:notesViewPr>
  <p:gridSpacing cx="38100" cy="381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9.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dt" sz="quarter" idx="1"/>
          </p:nvPr>
        </p:nvSpPr>
        <p:spPr bwMode="auto">
          <a:xfrm>
            <a:off x="3870960" y="155020"/>
            <a:ext cx="3169921" cy="25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8325" rIns="0" bIns="48325" numCol="1" anchor="t" anchorCtr="0" compatLnSpc="1">
            <a:prstTxWarp prst="textNoShape">
              <a:avLst/>
            </a:prstTxWarp>
          </a:bodyPr>
          <a:lstStyle>
            <a:lvl1pPr algn="r" eaLnBrk="1" hangingPunct="1">
              <a:defRPr sz="1000">
                <a:latin typeface="Arial" charset="0"/>
                <a:ea typeface="+mn-ea"/>
                <a:cs typeface="+mn-cs"/>
              </a:defRPr>
            </a:lvl1pPr>
          </a:lstStyle>
          <a:p>
            <a:pPr>
              <a:defRPr/>
            </a:pPr>
            <a:endParaRPr lang="en-US" dirty="0"/>
          </a:p>
        </p:txBody>
      </p:sp>
      <p:sp>
        <p:nvSpPr>
          <p:cNvPr id="80900" name="Rectangle 4"/>
          <p:cNvSpPr>
            <a:spLocks noGrp="1" noChangeArrowheads="1"/>
          </p:cNvSpPr>
          <p:nvPr>
            <p:ph type="ftr" sz="quarter" idx="2"/>
          </p:nvPr>
        </p:nvSpPr>
        <p:spPr bwMode="auto">
          <a:xfrm>
            <a:off x="276014" y="9133142"/>
            <a:ext cx="3169921" cy="2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8325" rIns="0" bIns="48325" numCol="1" anchor="b" anchorCtr="0" compatLnSpc="1">
            <a:prstTxWarp prst="textNoShape">
              <a:avLst/>
            </a:prstTxWarp>
          </a:bodyPr>
          <a:lstStyle>
            <a:lvl1pPr algn="l" eaLnBrk="1" hangingPunct="1">
              <a:defRPr sz="1000">
                <a:latin typeface="Arial" charset="0"/>
                <a:ea typeface="+mn-ea"/>
                <a:cs typeface="+mn-cs"/>
              </a:defRPr>
            </a:lvl1pPr>
          </a:lstStyle>
          <a:p>
            <a:pPr>
              <a:defRPr/>
            </a:pPr>
            <a:endParaRPr lang="en-US" dirty="0"/>
          </a:p>
        </p:txBody>
      </p:sp>
      <p:sp>
        <p:nvSpPr>
          <p:cNvPr id="80901" name="Rectangle 5"/>
          <p:cNvSpPr>
            <a:spLocks noGrp="1" noChangeArrowheads="1"/>
          </p:cNvSpPr>
          <p:nvPr>
            <p:ph type="sldNum" sz="quarter" idx="3"/>
          </p:nvPr>
        </p:nvSpPr>
        <p:spPr bwMode="auto">
          <a:xfrm>
            <a:off x="3870960" y="9133142"/>
            <a:ext cx="3169921" cy="2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8325" rIns="0" bIns="48325" numCol="1" anchor="b" anchorCtr="0" compatLnSpc="1">
            <a:prstTxWarp prst="textNoShape">
              <a:avLst/>
            </a:prstTxWarp>
          </a:bodyPr>
          <a:lstStyle>
            <a:lvl1pPr algn="r" eaLnBrk="1" hangingPunct="1">
              <a:defRPr sz="1000">
                <a:latin typeface="Arial" charset="0"/>
                <a:ea typeface="+mn-ea"/>
                <a:cs typeface="+mn-cs"/>
              </a:defRPr>
            </a:lvl1pPr>
          </a:lstStyle>
          <a:p>
            <a:pPr>
              <a:defRPr/>
            </a:pPr>
            <a:fld id="{EF5086F7-8D61-4005-821D-6721B3FC81DA}" type="slidenum">
              <a:rPr lang="en-US"/>
              <a:pPr>
                <a:defRPr/>
              </a:pPr>
              <a:t>‹#›</a:t>
            </a:fld>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881" y="149719"/>
            <a:ext cx="1170000" cy="259232"/>
          </a:xfrm>
          <a:prstGeom prst="rect">
            <a:avLst/>
          </a:prstGeom>
        </p:spPr>
      </p:pic>
    </p:spTree>
    <p:extLst>
      <p:ext uri="{BB962C8B-B14F-4D97-AF65-F5344CB8AC3E}">
        <p14:creationId xmlns:p14="http://schemas.microsoft.com/office/powerpoint/2010/main" val="237880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dt" idx="1"/>
          </p:nvPr>
        </p:nvSpPr>
        <p:spPr bwMode="auto">
          <a:xfrm>
            <a:off x="3985092" y="140019"/>
            <a:ext cx="3143985" cy="26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8325" rIns="0" bIns="48325" numCol="1" anchor="t" anchorCtr="0" compatLnSpc="1">
            <a:prstTxWarp prst="textNoShape">
              <a:avLst/>
            </a:prstTxWarp>
          </a:bodyPr>
          <a:lstStyle>
            <a:lvl1pPr algn="r" eaLnBrk="1" hangingPunct="1">
              <a:defRPr sz="1000">
                <a:solidFill>
                  <a:schemeClr val="tx1"/>
                </a:solidFill>
                <a:latin typeface="Arial" charset="0"/>
                <a:ea typeface="+mn-ea"/>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833563" y="503238"/>
            <a:ext cx="3648075" cy="2279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8" name="Rectangle 6"/>
          <p:cNvSpPr>
            <a:spLocks noGrp="1" noChangeArrowheads="1"/>
          </p:cNvSpPr>
          <p:nvPr>
            <p:ph type="ftr" sz="quarter" idx="4"/>
          </p:nvPr>
        </p:nvSpPr>
        <p:spPr bwMode="auto">
          <a:xfrm>
            <a:off x="188975" y="9169148"/>
            <a:ext cx="3657601" cy="25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8325" rIns="0" bIns="48325" numCol="1" anchor="b" anchorCtr="0" compatLnSpc="1">
            <a:prstTxWarp prst="textNoShape">
              <a:avLst/>
            </a:prstTxWarp>
          </a:bodyPr>
          <a:lstStyle>
            <a:lvl1pPr algn="l" eaLnBrk="1" hangingPunct="1">
              <a:defRPr sz="1000">
                <a:solidFill>
                  <a:schemeClr val="tx1"/>
                </a:solidFill>
                <a:latin typeface="Arial" charset="0"/>
                <a:ea typeface="+mn-ea"/>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986784" y="9169148"/>
            <a:ext cx="3142308" cy="25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8325" rIns="0" bIns="48325" numCol="1" anchor="b" anchorCtr="0" compatLnSpc="1">
            <a:prstTxWarp prst="textNoShape">
              <a:avLst/>
            </a:prstTxWarp>
          </a:bodyPr>
          <a:lstStyle>
            <a:lvl1pPr algn="r" eaLnBrk="1" hangingPunct="1">
              <a:defRPr sz="1000" smtClean="0">
                <a:solidFill>
                  <a:schemeClr val="tx1"/>
                </a:solidFill>
                <a:latin typeface="Arial" charset="0"/>
                <a:ea typeface="+mn-ea"/>
                <a:cs typeface="+mn-cs"/>
              </a:defRPr>
            </a:lvl1pPr>
          </a:lstStyle>
          <a:p>
            <a:pPr>
              <a:defRPr/>
            </a:pPr>
            <a:fld id="{DD817518-FB06-4843-9B46-F72D174830EE}" type="slidenum">
              <a:rPr lang="en-US" smtClean="0"/>
              <a:pPr>
                <a:defRPr/>
              </a:pPr>
              <a:t>‹#›</a:t>
            </a:fld>
            <a:endParaRPr lang="en-US" dirty="0"/>
          </a:p>
        </p:txBody>
      </p:sp>
      <p:sp>
        <p:nvSpPr>
          <p:cNvPr id="2" name="Notes Placeholder 1"/>
          <p:cNvSpPr>
            <a:spLocks noGrp="1"/>
          </p:cNvSpPr>
          <p:nvPr>
            <p:ph type="body" sz="quarter" idx="3"/>
          </p:nvPr>
        </p:nvSpPr>
        <p:spPr>
          <a:xfrm>
            <a:off x="188977" y="2868359"/>
            <a:ext cx="6937248" cy="6288786"/>
          </a:xfrm>
          <a:prstGeom prst="rect">
            <a:avLst/>
          </a:prstGeom>
        </p:spPr>
        <p:txBody>
          <a:bodyPr vert="horz" lIns="96651" tIns="48325" rIns="96651" bIns="48325"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84" y="127787"/>
            <a:ext cx="1057456" cy="232258"/>
          </a:xfrm>
          <a:prstGeom prst="rect">
            <a:avLst/>
          </a:prstGeom>
        </p:spPr>
      </p:pic>
    </p:spTree>
    <p:extLst>
      <p:ext uri="{BB962C8B-B14F-4D97-AF65-F5344CB8AC3E}">
        <p14:creationId xmlns:p14="http://schemas.microsoft.com/office/powerpoint/2010/main" val="3820391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20000"/>
      </a:spcBef>
      <a:spcAft>
        <a:spcPct val="0"/>
      </a:spcAft>
      <a:defRPr sz="1000" kern="1200">
        <a:solidFill>
          <a:schemeClr val="tx1"/>
        </a:solidFill>
        <a:latin typeface="Arial" charset="0"/>
        <a:ea typeface="+mn-ea"/>
        <a:cs typeface="Arial" charset="0"/>
      </a:defRPr>
    </a:lvl1pPr>
    <a:lvl2pPr marL="138113" indent="-136525" algn="l" rtl="0" eaLnBrk="0" fontAlgn="base" hangingPunct="0">
      <a:spcBef>
        <a:spcPct val="20000"/>
      </a:spcBef>
      <a:spcAft>
        <a:spcPct val="0"/>
      </a:spcAft>
      <a:buChar char="•"/>
      <a:defRPr sz="1000" kern="1200">
        <a:solidFill>
          <a:schemeClr val="tx1"/>
        </a:solidFill>
        <a:latin typeface="Arial" charset="0"/>
        <a:ea typeface="+mn-ea"/>
        <a:cs typeface="Arial" charset="0"/>
      </a:defRPr>
    </a:lvl2pPr>
    <a:lvl3pPr marL="258763" indent="-119063" algn="l" rtl="0" eaLnBrk="0" fontAlgn="base" hangingPunct="0">
      <a:spcBef>
        <a:spcPct val="20000"/>
      </a:spcBef>
      <a:spcAft>
        <a:spcPct val="0"/>
      </a:spcAft>
      <a:buFont typeface="Arial" pitchFamily="34" charset="0"/>
      <a:buChar char="–"/>
      <a:defRPr sz="1000" kern="1200">
        <a:solidFill>
          <a:schemeClr val="tx1"/>
        </a:solidFill>
        <a:latin typeface="Arial" charset="0"/>
        <a:ea typeface="+mn-ea"/>
        <a:cs typeface="Arial" charset="0"/>
      </a:defRPr>
    </a:lvl3pPr>
    <a:lvl4pPr marL="407988" indent="-147638" algn="l" rtl="0" eaLnBrk="0" fontAlgn="base" hangingPunct="0">
      <a:spcBef>
        <a:spcPct val="20000"/>
      </a:spcBef>
      <a:spcAft>
        <a:spcPct val="0"/>
      </a:spcAft>
      <a:buFont typeface="Arial" pitchFamily="34" charset="0"/>
      <a:buChar char="–"/>
      <a:defRPr sz="1000" i="1" kern="1200">
        <a:solidFill>
          <a:schemeClr val="tx1"/>
        </a:solidFill>
        <a:latin typeface="Arial" charset="0"/>
        <a:ea typeface="+mn-ea"/>
        <a:cs typeface="Arial" charset="0"/>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w3-connections.ibm.com/communities/service/html/communitystart?communityUuid=5b88000f-d3c4-4e5a-b2be-4acd9e3a0c6a"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cafee.com/us/resources/reports/rp-economic-impact-cybercrime2.pdf" TargetMode="External"/><Relationship Id="rId4" Type="http://schemas.openxmlformats.org/officeDocument/2006/relationships/hyperlink" Target="https://www-03.ibm.com/press/us/en/pressrelease/45326.wss" TargetMode="External"/><Relationship Id="rId5" Type="http://schemas.openxmlformats.org/officeDocument/2006/relationships/hyperlink" Target="https://securityintelligence.com/mobile-insecurity/" TargetMode="External"/><Relationship Id="rId6" Type="http://schemas.openxmlformats.org/officeDocument/2006/relationships/hyperlink" Target="https://www.isc2cares.org/uploadedFiles/wwwisc2caresorg/Content/GISWS/FrostSullivan-(ISC)%C2%B2-Global-Information-Security-Workforce-Study-2015.pdf" TargetMode="External"/><Relationship Id="rId7" Type="http://schemas.openxmlformats.org/officeDocument/2006/relationships/hyperlink" Target="http://peninsulapress.com/2015/03/31/cybersecurity-jobs-growth/"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cafee.com/us/resources/reports/rp-economic-impact-cybercrime2.pdf" TargetMode="External"/><Relationship Id="rId4" Type="http://schemas.openxmlformats.org/officeDocument/2006/relationships/hyperlink" Target="https://www-03.ibm.com/press/us/en/pressrelease/45326.wss" TargetMode="External"/><Relationship Id="rId5" Type="http://schemas.openxmlformats.org/officeDocument/2006/relationships/hyperlink" Target="https://securityintelligence.com/mobile-insecurity/" TargetMode="External"/><Relationship Id="rId6" Type="http://schemas.openxmlformats.org/officeDocument/2006/relationships/hyperlink" Target="https://www.isc2cares.org/uploadedFiles/wwwisc2caresorg/Content/GISWS/FrostSullivan-(ISC)%C2%B2-Global-Information-Security-Workforce-Study-2015.pdf" TargetMode="External"/><Relationship Id="rId7" Type="http://schemas.openxmlformats.org/officeDocument/2006/relationships/hyperlink" Target="http://peninsulapress.com/2015/03/31/cybersecurity-jobs-growth/"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cafee.com/us/resources/reports/rp-economic-impact-cybercrime2.pdf" TargetMode="External"/><Relationship Id="rId4" Type="http://schemas.openxmlformats.org/officeDocument/2006/relationships/hyperlink" Target="https://www-03.ibm.com/press/us/en/pressrelease/45326.wss" TargetMode="External"/><Relationship Id="rId5" Type="http://schemas.openxmlformats.org/officeDocument/2006/relationships/hyperlink" Target="https://securityintelligence.com/mobile-insecurity/" TargetMode="External"/><Relationship Id="rId6" Type="http://schemas.openxmlformats.org/officeDocument/2006/relationships/hyperlink" Target="https://www.isc2cares.org/uploadedFiles/wwwisc2caresorg/Content/GISWS/FrostSullivan-(ISC)%C2%B2-Global-Information-Security-Workforce-Study-2015.pdf" TargetMode="External"/><Relationship Id="rId7" Type="http://schemas.openxmlformats.org/officeDocument/2006/relationships/hyperlink" Target="http://peninsulapress.com/2015/03/31/cybersecurity-jobs-growth/"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cafee.com/us/resources/reports/rp-economic-impact-cybercrime2.pdf" TargetMode="External"/><Relationship Id="rId4" Type="http://schemas.openxmlformats.org/officeDocument/2006/relationships/hyperlink" Target="https://www-03.ibm.com/press/us/en/pressrelease/45326.wss" TargetMode="External"/><Relationship Id="rId5" Type="http://schemas.openxmlformats.org/officeDocument/2006/relationships/hyperlink" Target="https://securityintelligence.com/mobile-insecurity/" TargetMode="External"/><Relationship Id="rId6" Type="http://schemas.openxmlformats.org/officeDocument/2006/relationships/hyperlink" Target="https://www.isc2cares.org/uploadedFiles/wwwisc2caresorg/Content/GISWS/FrostSullivan-(ISC)%C2%B2-Global-Information-Security-Workforce-Study-2015.pdf" TargetMode="External"/><Relationship Id="rId7" Type="http://schemas.openxmlformats.org/officeDocument/2006/relationships/hyperlink" Target="http://peninsulapress.com/2015/03/31/cybersecurity-jobs-growth/"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cafee.com/us/resources/reports/rp-economic-impact-cybercrime2.pdf" TargetMode="External"/><Relationship Id="rId4" Type="http://schemas.openxmlformats.org/officeDocument/2006/relationships/hyperlink" Target="https://www-03.ibm.com/press/us/en/pressrelease/45326.wss" TargetMode="External"/><Relationship Id="rId5" Type="http://schemas.openxmlformats.org/officeDocument/2006/relationships/hyperlink" Target="https://securityintelligence.com/mobile-insecurity/" TargetMode="External"/><Relationship Id="rId6" Type="http://schemas.openxmlformats.org/officeDocument/2006/relationships/hyperlink" Target="https://www.isc2cares.org/uploadedFiles/wwwisc2caresorg/Content/GISWS/FrostSullivan-(ISC)%C2%B2-Global-Information-Security-Workforce-Study-2015.pdf" TargetMode="External"/><Relationship Id="rId7" Type="http://schemas.openxmlformats.org/officeDocument/2006/relationships/hyperlink" Target="http://peninsulapress.com/2015/03/31/cybersecurity-jobs-growth/"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cafee.com/us/resources/reports/rp-economic-impact-cybercrime2.pdf" TargetMode="External"/><Relationship Id="rId4" Type="http://schemas.openxmlformats.org/officeDocument/2006/relationships/hyperlink" Target="https://www-03.ibm.com/press/us/en/pressrelease/45326.wss" TargetMode="External"/><Relationship Id="rId5" Type="http://schemas.openxmlformats.org/officeDocument/2006/relationships/hyperlink" Target="https://securityintelligence.com/mobile-insecurity/" TargetMode="External"/><Relationship Id="rId6" Type="http://schemas.openxmlformats.org/officeDocument/2006/relationships/hyperlink" Target="https://www.isc2cares.org/uploadedFiles/wwwisc2caresorg/Content/GISWS/FrostSullivan-(ISC)%C2%B2-Global-Information-Security-Workforce-Study-2015.pdf" TargetMode="External"/><Relationship Id="rId7" Type="http://schemas.openxmlformats.org/officeDocument/2006/relationships/hyperlink" Target="http://peninsulapress.com/2015/03/31/cybersecurity-jobs-growth/"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546E6A5D-D768-4FB7-8EDF-712ABB242887}" type="slidenum">
              <a:rPr lang="en-US" smtClean="0"/>
              <a:pPr/>
              <a:t>1</a:t>
            </a:fld>
            <a:endParaRPr lang="en-US" dirty="0"/>
          </a:p>
        </p:txBody>
      </p:sp>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r>
              <a:rPr lang="en-US" dirty="0"/>
              <a:t>This file was created in Microsoft PowerPoint 365 Pro Plus 2016</a:t>
            </a:r>
          </a:p>
          <a:p>
            <a:r>
              <a:rPr lang="en-US" dirty="0"/>
              <a:t>To ensure ideal readability and slide effects, view using the latest version of PowerPoint </a:t>
            </a:r>
            <a:br>
              <a:rPr lang="en-US" dirty="0"/>
            </a:br>
            <a:r>
              <a:rPr lang="en-US" dirty="0"/>
              <a:t>which is free for IBMers to download on any IBM-managed device from the</a:t>
            </a:r>
            <a:br>
              <a:rPr lang="en-US" dirty="0"/>
            </a:br>
            <a:r>
              <a:rPr lang="en-US" dirty="0">
                <a:hlinkClick r:id="rId3"/>
              </a:rPr>
              <a:t>Microsoft Office at IBM Community</a:t>
            </a:r>
            <a:r>
              <a:rPr lang="en-US" dirty="0"/>
              <a:t>: https://w3-connections.ibm.com/communities/service/html/communitystart?communityUuid=5b88000f-d3c4-4e5a-b2be-4acd9e3a0c6a</a:t>
            </a:r>
          </a:p>
        </p:txBody>
      </p:sp>
    </p:spTree>
    <p:extLst>
      <p:ext uri="{BB962C8B-B14F-4D97-AF65-F5344CB8AC3E}">
        <p14:creationId xmlns:p14="http://schemas.microsoft.com/office/powerpoint/2010/main" val="563374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25</a:t>
            </a:fld>
            <a:endParaRPr lang="en-US" dirty="0"/>
          </a:p>
        </p:txBody>
      </p:sp>
    </p:spTree>
    <p:extLst>
      <p:ext uri="{BB962C8B-B14F-4D97-AF65-F5344CB8AC3E}">
        <p14:creationId xmlns:p14="http://schemas.microsoft.com/office/powerpoint/2010/main" val="417055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Advanced Attacks </a:t>
            </a:r>
            <a:r>
              <a:rPr lang="en-US" dirty="0"/>
              <a:t>– more advanced than ever, &gt;80% in cyber gangs, global business that accounts for $400B+ a year.</a:t>
            </a:r>
          </a:p>
          <a:p>
            <a:r>
              <a:rPr lang="en-US" dirty="0"/>
              <a:t>Source: </a:t>
            </a:r>
            <a:r>
              <a:rPr lang="en-US" dirty="0">
                <a:hlinkClick r:id="rId3"/>
              </a:rPr>
              <a:t>http://www.mcafee.com/us/resources/reports/rp-economic-impact-cybercrime2.pdf</a:t>
            </a:r>
            <a:r>
              <a:rPr lang="en-US" dirty="0"/>
              <a:t>  </a:t>
            </a:r>
          </a:p>
          <a:p>
            <a:endParaRPr lang="en-US" dirty="0"/>
          </a:p>
          <a:p>
            <a:r>
              <a:rPr lang="en-US" b="1" dirty="0"/>
              <a:t>Human error </a:t>
            </a:r>
            <a:r>
              <a:rPr lang="en-US" dirty="0"/>
              <a:t>– More than half of data breaches are caused by insiders, including employees, third-party contractors and partners.</a:t>
            </a:r>
            <a:br>
              <a:rPr lang="en-US" dirty="0"/>
            </a:br>
            <a:r>
              <a:rPr lang="en-US" dirty="0"/>
              <a:t>Source: http://www-03.ibm.com/security/data-breach/2015-cyber-security-index.html?ce=ISM0484&amp;ct=SWG&amp;cmp=IBMSocial&amp;cm=h&amp;cr=Security&amp;ccy=US</a:t>
            </a:r>
          </a:p>
          <a:p>
            <a:endParaRPr lang="en-US" dirty="0"/>
          </a:p>
          <a:p>
            <a:r>
              <a:rPr lang="en-US" b="1" dirty="0"/>
              <a:t>Innovation</a:t>
            </a:r>
            <a:r>
              <a:rPr lang="en-US" dirty="0"/>
              <a:t> – cloud, mobile, and IOT create unprecedented risks to organizations. 44% of security leaders expect a major cloud provider to suffer a significant security breach in the future. 33% of organizations don’t even test their mobile apps. CISCO estimates that by 2020, there’ll be 50 billion devices connected. </a:t>
            </a:r>
          </a:p>
          <a:p>
            <a:r>
              <a:rPr lang="en-US" dirty="0"/>
              <a:t>Sources: </a:t>
            </a:r>
            <a:r>
              <a:rPr lang="en-US" dirty="0">
                <a:hlinkClick r:id="rId4"/>
              </a:rPr>
              <a:t>https://www-03.ibm.com/press/us/en/pressrelease/45326.wss</a:t>
            </a:r>
            <a:r>
              <a:rPr lang="en-US" dirty="0"/>
              <a:t>; </a:t>
            </a:r>
            <a:r>
              <a:rPr lang="en-US" dirty="0">
                <a:hlinkClick r:id="rId5"/>
              </a:rPr>
              <a:t>https://securityintelligence.com/mobile-insecurity/</a:t>
            </a:r>
            <a:r>
              <a:rPr lang="en-US" dirty="0"/>
              <a:t>; http://blogs.cisco.com/diversity/the-internet-of-things-infographic</a:t>
            </a:r>
          </a:p>
          <a:p>
            <a:endParaRPr lang="en-US" b="1" dirty="0"/>
          </a:p>
          <a:p>
            <a:r>
              <a:rPr lang="en-US" b="1" dirty="0"/>
              <a:t>Compliance</a:t>
            </a:r>
            <a:r>
              <a:rPr lang="en-US" dirty="0"/>
              <a:t> – adapting to a threat-aware, risk based approach vs. compliance based, box checking approach.  In August 2015 a federal court ruled that the Federal Trade Commission (FTC) has the authority to take action against organizations that fail to protect consumer information against cyber attacks.  The court’s ruling should lead to greater scrutiny of corporate cyber security following a breach of personal privileged information.</a:t>
            </a:r>
          </a:p>
          <a:p>
            <a:pPr>
              <a:defRPr/>
            </a:pPr>
            <a:r>
              <a:rPr lang="en-US" dirty="0"/>
              <a:t>Source: http://www.pcworld.com/article/2974771/appeals-court-denies-challenge-to-ftcs-cybersecurity-enforcement.html</a:t>
            </a:r>
          </a:p>
          <a:p>
            <a:r>
              <a:rPr lang="en-US" dirty="0"/>
              <a:t>The Federal Communications Commission (FCC) reached a $25 million settlement with AT&amp;T Services over allegations the phone carrier failed to protect the personal data of hundreds of thousands of customers whose personal information was compromised in a data breach that occurred between November 2013 and April 2014.</a:t>
            </a:r>
            <a:br>
              <a:rPr lang="en-US" dirty="0"/>
            </a:br>
            <a:r>
              <a:rPr lang="en-US" dirty="0"/>
              <a:t>Source: http://topclassactions.com/lawsuit-settlements/lawsuit-news/53582-att-to-pay-25m-in-data-breach-settlement-with-fcc/</a:t>
            </a:r>
          </a:p>
          <a:p>
            <a:endParaRPr lang="en-US" dirty="0"/>
          </a:p>
          <a:p>
            <a:r>
              <a:rPr lang="en-US" b="1" dirty="0"/>
              <a:t>Skills gap </a:t>
            </a:r>
            <a:r>
              <a:rPr lang="en-US" dirty="0"/>
              <a:t>- experts predict a shortage of 1.5 million open and unfilled security positions by 2020.</a:t>
            </a:r>
            <a:br>
              <a:rPr lang="en-US" dirty="0"/>
            </a:br>
            <a:r>
              <a:rPr lang="en-US" dirty="0"/>
              <a:t>Source: </a:t>
            </a:r>
            <a:r>
              <a:rPr lang="en-US" dirty="0">
                <a:hlinkClick r:id="rId6"/>
              </a:rPr>
              <a:t>Frost &amp; Sullivan Report, 2015</a:t>
            </a:r>
            <a:endParaRPr lang="en-US" dirty="0"/>
          </a:p>
          <a:p>
            <a:r>
              <a:rPr lang="en-US" dirty="0"/>
              <a:t>More than </a:t>
            </a:r>
            <a:r>
              <a:rPr lang="en-US" dirty="0">
                <a:hlinkClick r:id="rId7"/>
              </a:rPr>
              <a:t>209,000 cybersecurity jobs</a:t>
            </a:r>
            <a:r>
              <a:rPr lang="en-US" dirty="0"/>
              <a:t> in the U.S. are unfilled, and postings are up 74% over the past five years, according to a 2015 analysis of numbers from the Bureau of Labor Statistics by Peninsula Press, a project of the Stanford University Journalism Program.</a:t>
            </a:r>
          </a:p>
          <a:p>
            <a:r>
              <a:rPr lang="en-US" dirty="0"/>
              <a:t>Source: http://www.forbes.com/sites/stevemorgan/2016/01/02/one-million-cybersecurity-job-openings-in-2016/#683b25157d27</a:t>
            </a:r>
          </a:p>
          <a:p>
            <a:endParaRPr lang="en-US" dirty="0"/>
          </a:p>
          <a:p>
            <a:endParaRPr lang="en-US" dirty="0"/>
          </a:p>
        </p:txBody>
      </p:sp>
      <p:sp>
        <p:nvSpPr>
          <p:cNvPr id="4" name="Slide Number Placeholder 3"/>
          <p:cNvSpPr>
            <a:spLocks noGrp="1"/>
          </p:cNvSpPr>
          <p:nvPr>
            <p:ph type="sldNum" sz="quarter" idx="10"/>
          </p:nvPr>
        </p:nvSpPr>
        <p:spPr/>
        <p:txBody>
          <a:bodyPr/>
          <a:lstStyle/>
          <a:p>
            <a:fld id="{DD817518-FB06-4843-9B46-F72D174830EE}" type="slidenum">
              <a:rPr lang="en-US" smtClean="0"/>
              <a:pPr/>
              <a:t>2</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6839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Advanced Attacks </a:t>
            </a:r>
            <a:r>
              <a:rPr lang="en-US" dirty="0"/>
              <a:t>– more advanced than ever, &gt;80% in cyber gangs, global business that accounts for $400B+ a year.</a:t>
            </a:r>
          </a:p>
          <a:p>
            <a:r>
              <a:rPr lang="en-US" dirty="0"/>
              <a:t>Source: </a:t>
            </a:r>
            <a:r>
              <a:rPr lang="en-US" dirty="0">
                <a:hlinkClick r:id="rId3"/>
              </a:rPr>
              <a:t>http://www.mcafee.com/us/resources/reports/rp-economic-impact-cybercrime2.pdf</a:t>
            </a:r>
            <a:r>
              <a:rPr lang="en-US" dirty="0"/>
              <a:t>  </a:t>
            </a:r>
          </a:p>
          <a:p>
            <a:endParaRPr lang="en-US" dirty="0"/>
          </a:p>
          <a:p>
            <a:r>
              <a:rPr lang="en-US" b="1" dirty="0"/>
              <a:t>Human error </a:t>
            </a:r>
            <a:r>
              <a:rPr lang="en-US" dirty="0"/>
              <a:t>– More than half of data breaches are caused by insiders, including employees, third-party contractors and partners.</a:t>
            </a:r>
            <a:br>
              <a:rPr lang="en-US" dirty="0"/>
            </a:br>
            <a:r>
              <a:rPr lang="en-US" dirty="0"/>
              <a:t>Source: http://www-03.ibm.com/security/data-breach/2015-cyber-security-index.html?ce=ISM0484&amp;ct=SWG&amp;cmp=IBMSocial&amp;cm=h&amp;cr=Security&amp;ccy=US</a:t>
            </a:r>
          </a:p>
          <a:p>
            <a:endParaRPr lang="en-US" dirty="0"/>
          </a:p>
          <a:p>
            <a:r>
              <a:rPr lang="en-US" b="1" dirty="0"/>
              <a:t>Innovation</a:t>
            </a:r>
            <a:r>
              <a:rPr lang="en-US" dirty="0"/>
              <a:t> – cloud, mobile, and IOT create unprecedented risks to organizations. 44% of security leaders expect a major cloud provider to suffer a significant security breach in the future. 33% of organizations don’t even test their mobile apps. CISCO estimates that by 2020, there’ll be 50 billion devices connected. </a:t>
            </a:r>
          </a:p>
          <a:p>
            <a:r>
              <a:rPr lang="en-US" dirty="0"/>
              <a:t>Sources: </a:t>
            </a:r>
            <a:r>
              <a:rPr lang="en-US" dirty="0">
                <a:hlinkClick r:id="rId4"/>
              </a:rPr>
              <a:t>https://www-03.ibm.com/press/us/en/pressrelease/45326.wss</a:t>
            </a:r>
            <a:r>
              <a:rPr lang="en-US" dirty="0"/>
              <a:t>; </a:t>
            </a:r>
            <a:r>
              <a:rPr lang="en-US" dirty="0">
                <a:hlinkClick r:id="rId5"/>
              </a:rPr>
              <a:t>https://securityintelligence.com/mobile-insecurity/</a:t>
            </a:r>
            <a:r>
              <a:rPr lang="en-US" dirty="0"/>
              <a:t>; http://blogs.cisco.com/diversity/the-internet-of-things-infographic</a:t>
            </a:r>
          </a:p>
          <a:p>
            <a:endParaRPr lang="en-US" b="1" dirty="0"/>
          </a:p>
          <a:p>
            <a:r>
              <a:rPr lang="en-US" b="1" dirty="0"/>
              <a:t>Compliance</a:t>
            </a:r>
            <a:r>
              <a:rPr lang="en-US" dirty="0"/>
              <a:t> – adapting to a threat-aware, risk based approach vs. compliance based, box checking approach.  In August 2015 a federal court ruled that the Federal Trade Commission (FTC) has the authority to take action against organizations that fail to protect consumer information against cyber attacks.  The court’s ruling should lead to greater scrutiny of corporate cyber security following a breach of personal privileged information.</a:t>
            </a:r>
          </a:p>
          <a:p>
            <a:pPr>
              <a:defRPr/>
            </a:pPr>
            <a:r>
              <a:rPr lang="en-US" dirty="0"/>
              <a:t>Source: http://www.pcworld.com/article/2974771/appeals-court-denies-challenge-to-ftcs-cybersecurity-enforcement.html</a:t>
            </a:r>
          </a:p>
          <a:p>
            <a:r>
              <a:rPr lang="en-US" dirty="0"/>
              <a:t>The Federal Communications Commission (FCC) reached a $25 million settlement with AT&amp;T Services over allegations the phone carrier failed to protect the personal data of hundreds of thousands of customers whose personal information was compromised in a data breach that occurred between November 2013 and April 2014.</a:t>
            </a:r>
            <a:br>
              <a:rPr lang="en-US" dirty="0"/>
            </a:br>
            <a:r>
              <a:rPr lang="en-US" dirty="0"/>
              <a:t>Source: http://topclassactions.com/lawsuit-settlements/lawsuit-news/53582-att-to-pay-25m-in-data-breach-settlement-with-fcc/</a:t>
            </a:r>
          </a:p>
          <a:p>
            <a:endParaRPr lang="en-US" dirty="0"/>
          </a:p>
          <a:p>
            <a:r>
              <a:rPr lang="en-US" b="1" dirty="0"/>
              <a:t>Skills gap </a:t>
            </a:r>
            <a:r>
              <a:rPr lang="en-US" dirty="0"/>
              <a:t>- experts predict a shortage of 1.5 million open and unfilled security positions by 2020.</a:t>
            </a:r>
            <a:br>
              <a:rPr lang="en-US" dirty="0"/>
            </a:br>
            <a:r>
              <a:rPr lang="en-US" dirty="0"/>
              <a:t>Source: </a:t>
            </a:r>
            <a:r>
              <a:rPr lang="en-US" dirty="0">
                <a:hlinkClick r:id="rId6"/>
              </a:rPr>
              <a:t>Frost &amp; Sullivan Report, 2015</a:t>
            </a:r>
            <a:endParaRPr lang="en-US" dirty="0"/>
          </a:p>
          <a:p>
            <a:r>
              <a:rPr lang="en-US" dirty="0"/>
              <a:t>More than </a:t>
            </a:r>
            <a:r>
              <a:rPr lang="en-US" dirty="0">
                <a:hlinkClick r:id="rId7"/>
              </a:rPr>
              <a:t>209,000 cybersecurity jobs</a:t>
            </a:r>
            <a:r>
              <a:rPr lang="en-US" dirty="0"/>
              <a:t> in the U.S. are unfilled, and postings are up 74% over the past five years, according to a 2015 analysis of numbers from the Bureau of Labor Statistics by Peninsula Press, a project of the Stanford University Journalism Program.</a:t>
            </a:r>
          </a:p>
          <a:p>
            <a:r>
              <a:rPr lang="en-US" dirty="0"/>
              <a:t>Source: http://www.forbes.com/sites/stevemorgan/2016/01/02/one-million-cybersecurity-job-openings-in-2016/#683b25157d27</a:t>
            </a:r>
          </a:p>
          <a:p>
            <a:endParaRPr lang="en-US" dirty="0"/>
          </a:p>
          <a:p>
            <a:endParaRPr lang="en-US" dirty="0"/>
          </a:p>
        </p:txBody>
      </p:sp>
      <p:sp>
        <p:nvSpPr>
          <p:cNvPr id="4" name="Slide Number Placeholder 3"/>
          <p:cNvSpPr>
            <a:spLocks noGrp="1"/>
          </p:cNvSpPr>
          <p:nvPr>
            <p:ph type="sldNum" sz="quarter" idx="10"/>
          </p:nvPr>
        </p:nvSpPr>
        <p:spPr/>
        <p:txBody>
          <a:bodyPr/>
          <a:lstStyle/>
          <a:p>
            <a:fld id="{DD817518-FB06-4843-9B46-F72D174830EE}" type="slidenum">
              <a:rPr lang="en-US" smtClean="0"/>
              <a:pPr/>
              <a:t>3</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09783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Advanced Attacks </a:t>
            </a:r>
            <a:r>
              <a:rPr lang="en-US" dirty="0"/>
              <a:t>– more advanced than ever, &gt;80% in cyber gangs, global business that accounts for $400B+ a year.</a:t>
            </a:r>
          </a:p>
          <a:p>
            <a:r>
              <a:rPr lang="en-US" dirty="0"/>
              <a:t>Source: </a:t>
            </a:r>
            <a:r>
              <a:rPr lang="en-US" dirty="0">
                <a:hlinkClick r:id="rId3"/>
              </a:rPr>
              <a:t>http://www.mcafee.com/us/resources/reports/rp-economic-impact-cybercrime2.pdf</a:t>
            </a:r>
            <a:r>
              <a:rPr lang="en-US" dirty="0"/>
              <a:t>  </a:t>
            </a:r>
          </a:p>
          <a:p>
            <a:endParaRPr lang="en-US" dirty="0"/>
          </a:p>
          <a:p>
            <a:r>
              <a:rPr lang="en-US" b="1" dirty="0"/>
              <a:t>Human error </a:t>
            </a:r>
            <a:r>
              <a:rPr lang="en-US" dirty="0"/>
              <a:t>– More than half of data breaches are caused by insiders, including employees, third-party contractors and partners.</a:t>
            </a:r>
            <a:br>
              <a:rPr lang="en-US" dirty="0"/>
            </a:br>
            <a:r>
              <a:rPr lang="en-US" dirty="0"/>
              <a:t>Source: http://www-03.ibm.com/security/data-breach/2015-cyber-security-index.html?ce=ISM0484&amp;ct=SWG&amp;cmp=IBMSocial&amp;cm=h&amp;cr=Security&amp;ccy=US</a:t>
            </a:r>
          </a:p>
          <a:p>
            <a:endParaRPr lang="en-US" dirty="0"/>
          </a:p>
          <a:p>
            <a:r>
              <a:rPr lang="en-US" b="1" dirty="0"/>
              <a:t>Innovation</a:t>
            </a:r>
            <a:r>
              <a:rPr lang="en-US" dirty="0"/>
              <a:t> – cloud, mobile, and IOT create unprecedented risks to organizations. 44% of security leaders expect a major cloud provider to suffer a significant security breach in the future. 33% of organizations don’t even test their mobile apps. CISCO estimates that by 2020, there’ll be 50 billion devices connected. </a:t>
            </a:r>
          </a:p>
          <a:p>
            <a:r>
              <a:rPr lang="en-US" dirty="0"/>
              <a:t>Sources: </a:t>
            </a:r>
            <a:r>
              <a:rPr lang="en-US" dirty="0">
                <a:hlinkClick r:id="rId4"/>
              </a:rPr>
              <a:t>https://www-03.ibm.com/press/us/en/pressrelease/45326.wss</a:t>
            </a:r>
            <a:r>
              <a:rPr lang="en-US" dirty="0"/>
              <a:t>; </a:t>
            </a:r>
            <a:r>
              <a:rPr lang="en-US" dirty="0">
                <a:hlinkClick r:id="rId5"/>
              </a:rPr>
              <a:t>https://securityintelligence.com/mobile-insecurity/</a:t>
            </a:r>
            <a:r>
              <a:rPr lang="en-US" dirty="0"/>
              <a:t>; http://blogs.cisco.com/diversity/the-internet-of-things-infographic</a:t>
            </a:r>
          </a:p>
          <a:p>
            <a:endParaRPr lang="en-US" b="1" dirty="0"/>
          </a:p>
          <a:p>
            <a:r>
              <a:rPr lang="en-US" b="1" dirty="0"/>
              <a:t>Compliance</a:t>
            </a:r>
            <a:r>
              <a:rPr lang="en-US" dirty="0"/>
              <a:t> – adapting to a threat-aware, risk based approach vs. compliance based, box checking approach.  In August 2015 a federal court ruled that the Federal Trade Commission (FTC) has the authority to take action against organizations that fail to protect consumer information against cyber attacks.  The court’s ruling should lead to greater scrutiny of corporate cyber security following a breach of personal privileged information.</a:t>
            </a:r>
          </a:p>
          <a:p>
            <a:pPr>
              <a:defRPr/>
            </a:pPr>
            <a:r>
              <a:rPr lang="en-US" dirty="0"/>
              <a:t>Source: http://www.pcworld.com/article/2974771/appeals-court-denies-challenge-to-ftcs-cybersecurity-enforcement.html</a:t>
            </a:r>
          </a:p>
          <a:p>
            <a:r>
              <a:rPr lang="en-US" dirty="0"/>
              <a:t>The Federal Communications Commission (FCC) reached a $25 million settlement with AT&amp;T Services over allegations the phone carrier failed to protect the personal data of hundreds of thousands of customers whose personal information was compromised in a data breach that occurred between November 2013 and April 2014.</a:t>
            </a:r>
            <a:br>
              <a:rPr lang="en-US" dirty="0"/>
            </a:br>
            <a:r>
              <a:rPr lang="en-US" dirty="0"/>
              <a:t>Source: http://topclassactions.com/lawsuit-settlements/lawsuit-news/53582-att-to-pay-25m-in-data-breach-settlement-with-fcc/</a:t>
            </a:r>
          </a:p>
          <a:p>
            <a:endParaRPr lang="en-US" dirty="0"/>
          </a:p>
          <a:p>
            <a:r>
              <a:rPr lang="en-US" b="1" dirty="0"/>
              <a:t>Skills gap </a:t>
            </a:r>
            <a:r>
              <a:rPr lang="en-US" dirty="0"/>
              <a:t>- experts predict a shortage of 1.5 million open and unfilled security positions by 2020.</a:t>
            </a:r>
            <a:br>
              <a:rPr lang="en-US" dirty="0"/>
            </a:br>
            <a:r>
              <a:rPr lang="en-US" dirty="0"/>
              <a:t>Source: </a:t>
            </a:r>
            <a:r>
              <a:rPr lang="en-US" dirty="0">
                <a:hlinkClick r:id="rId6"/>
              </a:rPr>
              <a:t>Frost &amp; Sullivan Report, 2015</a:t>
            </a:r>
            <a:endParaRPr lang="en-US" dirty="0"/>
          </a:p>
          <a:p>
            <a:r>
              <a:rPr lang="en-US" dirty="0"/>
              <a:t>More than </a:t>
            </a:r>
            <a:r>
              <a:rPr lang="en-US" dirty="0">
                <a:hlinkClick r:id="rId7"/>
              </a:rPr>
              <a:t>209,000 cybersecurity jobs</a:t>
            </a:r>
            <a:r>
              <a:rPr lang="en-US" dirty="0"/>
              <a:t> in the U.S. are unfilled, and postings are up 74% over the past five years, according to a 2015 analysis of numbers from the Bureau of Labor Statistics by Peninsula Press, a project of the Stanford University Journalism Program.</a:t>
            </a:r>
          </a:p>
          <a:p>
            <a:r>
              <a:rPr lang="en-US" dirty="0"/>
              <a:t>Source: http://www.forbes.com/sites/stevemorgan/2016/01/02/one-million-cybersecurity-job-openings-in-2016/#683b25157d27</a:t>
            </a:r>
          </a:p>
          <a:p>
            <a:endParaRPr lang="en-US" dirty="0"/>
          </a:p>
          <a:p>
            <a:endParaRPr lang="en-US" dirty="0"/>
          </a:p>
        </p:txBody>
      </p:sp>
      <p:sp>
        <p:nvSpPr>
          <p:cNvPr id="4" name="Slide Number Placeholder 3"/>
          <p:cNvSpPr>
            <a:spLocks noGrp="1"/>
          </p:cNvSpPr>
          <p:nvPr>
            <p:ph type="sldNum" sz="quarter" idx="10"/>
          </p:nvPr>
        </p:nvSpPr>
        <p:spPr/>
        <p:txBody>
          <a:bodyPr/>
          <a:lstStyle/>
          <a:p>
            <a:fld id="{DD817518-FB06-4843-9B46-F72D174830EE}" type="slidenum">
              <a:rPr lang="en-US" smtClean="0"/>
              <a:pPr/>
              <a:t>6</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2710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Advanced Attacks </a:t>
            </a:r>
            <a:r>
              <a:rPr lang="en-US" dirty="0"/>
              <a:t>– more advanced than ever, &gt;80% in cyber gangs, global business that accounts for $400B+ a year.</a:t>
            </a:r>
          </a:p>
          <a:p>
            <a:r>
              <a:rPr lang="en-US" dirty="0"/>
              <a:t>Source: </a:t>
            </a:r>
            <a:r>
              <a:rPr lang="en-US" dirty="0">
                <a:hlinkClick r:id="rId3"/>
              </a:rPr>
              <a:t>http://www.mcafee.com/us/resources/reports/rp-economic-impact-cybercrime2.pdf</a:t>
            </a:r>
            <a:r>
              <a:rPr lang="en-US" dirty="0"/>
              <a:t>  </a:t>
            </a:r>
          </a:p>
          <a:p>
            <a:endParaRPr lang="en-US" dirty="0"/>
          </a:p>
          <a:p>
            <a:r>
              <a:rPr lang="en-US" b="1" dirty="0"/>
              <a:t>Human error </a:t>
            </a:r>
            <a:r>
              <a:rPr lang="en-US" dirty="0"/>
              <a:t>– More than half of data breaches are caused by insiders, including employees, third-party contractors and partners.</a:t>
            </a:r>
            <a:br>
              <a:rPr lang="en-US" dirty="0"/>
            </a:br>
            <a:r>
              <a:rPr lang="en-US" dirty="0"/>
              <a:t>Source: http://www-03.ibm.com/security/data-breach/2015-cyber-security-index.html?ce=ISM0484&amp;ct=SWG&amp;cmp=IBMSocial&amp;cm=h&amp;cr=Security&amp;ccy=US</a:t>
            </a:r>
          </a:p>
          <a:p>
            <a:endParaRPr lang="en-US" dirty="0"/>
          </a:p>
          <a:p>
            <a:r>
              <a:rPr lang="en-US" b="1" dirty="0"/>
              <a:t>Innovation</a:t>
            </a:r>
            <a:r>
              <a:rPr lang="en-US" dirty="0"/>
              <a:t> – cloud, mobile, and IOT create unprecedented risks to organizations. 44% of security leaders expect a major cloud provider to suffer a significant security breach in the future. 33% of organizations don’t even test their mobile apps. CISCO estimates that by 2020, there’ll be 50 billion devices connected. </a:t>
            </a:r>
          </a:p>
          <a:p>
            <a:r>
              <a:rPr lang="en-US" dirty="0"/>
              <a:t>Sources: </a:t>
            </a:r>
            <a:r>
              <a:rPr lang="en-US" dirty="0">
                <a:hlinkClick r:id="rId4"/>
              </a:rPr>
              <a:t>https://www-03.ibm.com/press/us/en/pressrelease/45326.wss</a:t>
            </a:r>
            <a:r>
              <a:rPr lang="en-US" dirty="0"/>
              <a:t>; </a:t>
            </a:r>
            <a:r>
              <a:rPr lang="en-US" dirty="0">
                <a:hlinkClick r:id="rId5"/>
              </a:rPr>
              <a:t>https://securityintelligence.com/mobile-insecurity/</a:t>
            </a:r>
            <a:r>
              <a:rPr lang="en-US" dirty="0"/>
              <a:t>; http://blogs.cisco.com/diversity/the-internet-of-things-infographic</a:t>
            </a:r>
          </a:p>
          <a:p>
            <a:endParaRPr lang="en-US" b="1" dirty="0"/>
          </a:p>
          <a:p>
            <a:r>
              <a:rPr lang="en-US" b="1" dirty="0"/>
              <a:t>Compliance</a:t>
            </a:r>
            <a:r>
              <a:rPr lang="en-US" dirty="0"/>
              <a:t> – adapting to a threat-aware, risk based approach vs. compliance based, box checking approach.  In August 2015 a federal court ruled that the Federal Trade Commission (FTC) has the authority to take action against organizations that fail to protect consumer information against cyber attacks.  The court’s ruling should lead to greater scrutiny of corporate cyber security following a breach of personal privileged information.</a:t>
            </a:r>
          </a:p>
          <a:p>
            <a:pPr>
              <a:defRPr/>
            </a:pPr>
            <a:r>
              <a:rPr lang="en-US" dirty="0"/>
              <a:t>Source: http://www.pcworld.com/article/2974771/appeals-court-denies-challenge-to-ftcs-cybersecurity-enforcement.html</a:t>
            </a:r>
          </a:p>
          <a:p>
            <a:r>
              <a:rPr lang="en-US" dirty="0"/>
              <a:t>The Federal Communications Commission (FCC) reached a $25 million settlement with AT&amp;T Services over allegations the phone carrier failed to protect the personal data of hundreds of thousands of customers whose personal information was compromised in a data breach that occurred between November 2013 and April 2014.</a:t>
            </a:r>
            <a:br>
              <a:rPr lang="en-US" dirty="0"/>
            </a:br>
            <a:r>
              <a:rPr lang="en-US" dirty="0"/>
              <a:t>Source: http://topclassactions.com/lawsuit-settlements/lawsuit-news/53582-att-to-pay-25m-in-data-breach-settlement-with-fcc/</a:t>
            </a:r>
          </a:p>
          <a:p>
            <a:endParaRPr lang="en-US" dirty="0"/>
          </a:p>
          <a:p>
            <a:r>
              <a:rPr lang="en-US" b="1" dirty="0"/>
              <a:t>Skills gap </a:t>
            </a:r>
            <a:r>
              <a:rPr lang="en-US" dirty="0"/>
              <a:t>- experts predict a shortage of 1.5 million open and unfilled security positions by 2020.</a:t>
            </a:r>
            <a:br>
              <a:rPr lang="en-US" dirty="0"/>
            </a:br>
            <a:r>
              <a:rPr lang="en-US" dirty="0"/>
              <a:t>Source: </a:t>
            </a:r>
            <a:r>
              <a:rPr lang="en-US" dirty="0">
                <a:hlinkClick r:id="rId6"/>
              </a:rPr>
              <a:t>Frost &amp; Sullivan Report, 2015</a:t>
            </a:r>
            <a:endParaRPr lang="en-US" dirty="0"/>
          </a:p>
          <a:p>
            <a:r>
              <a:rPr lang="en-US" dirty="0"/>
              <a:t>More than </a:t>
            </a:r>
            <a:r>
              <a:rPr lang="en-US" dirty="0">
                <a:hlinkClick r:id="rId7"/>
              </a:rPr>
              <a:t>209,000 cybersecurity jobs</a:t>
            </a:r>
            <a:r>
              <a:rPr lang="en-US" dirty="0"/>
              <a:t> in the U.S. are unfilled, and postings are up 74% over the past five years, according to a 2015 analysis of numbers from the Bureau of Labor Statistics by Peninsula Press, a project of the Stanford University Journalism Program.</a:t>
            </a:r>
          </a:p>
          <a:p>
            <a:r>
              <a:rPr lang="en-US" dirty="0"/>
              <a:t>Source: http://www.forbes.com/sites/stevemorgan/2016/01/02/one-million-cybersecurity-job-openings-in-2016/#683b25157d27</a:t>
            </a:r>
          </a:p>
          <a:p>
            <a:endParaRPr lang="en-US" dirty="0"/>
          </a:p>
          <a:p>
            <a:endParaRPr lang="en-US" dirty="0"/>
          </a:p>
        </p:txBody>
      </p:sp>
      <p:sp>
        <p:nvSpPr>
          <p:cNvPr id="4" name="Slide Number Placeholder 3"/>
          <p:cNvSpPr>
            <a:spLocks noGrp="1"/>
          </p:cNvSpPr>
          <p:nvPr>
            <p:ph type="sldNum" sz="quarter" idx="10"/>
          </p:nvPr>
        </p:nvSpPr>
        <p:spPr/>
        <p:txBody>
          <a:bodyPr/>
          <a:lstStyle/>
          <a:p>
            <a:fld id="{DD817518-FB06-4843-9B46-F72D174830EE}" type="slidenum">
              <a:rPr lang="en-US" smtClean="0"/>
              <a:pPr/>
              <a:t>10</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23210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Advanced Attacks </a:t>
            </a:r>
            <a:r>
              <a:rPr lang="en-US" dirty="0"/>
              <a:t>– more advanced than ever, &gt;80% in cyber gangs, global business that accounts for $400B+ a year.</a:t>
            </a:r>
          </a:p>
          <a:p>
            <a:r>
              <a:rPr lang="en-US" dirty="0"/>
              <a:t>Source: </a:t>
            </a:r>
            <a:r>
              <a:rPr lang="en-US" dirty="0">
                <a:hlinkClick r:id="rId3"/>
              </a:rPr>
              <a:t>http://www.mcafee.com/us/resources/reports/rp-economic-impact-cybercrime2.pdf</a:t>
            </a:r>
            <a:r>
              <a:rPr lang="en-US" dirty="0"/>
              <a:t>  </a:t>
            </a:r>
          </a:p>
          <a:p>
            <a:endParaRPr lang="en-US" dirty="0"/>
          </a:p>
          <a:p>
            <a:r>
              <a:rPr lang="en-US" b="1" dirty="0"/>
              <a:t>Human error </a:t>
            </a:r>
            <a:r>
              <a:rPr lang="en-US" dirty="0"/>
              <a:t>– More than half of data breaches are caused by insiders, including employees, third-party contractors and partners.</a:t>
            </a:r>
            <a:br>
              <a:rPr lang="en-US" dirty="0"/>
            </a:br>
            <a:r>
              <a:rPr lang="en-US" dirty="0"/>
              <a:t>Source: http://www-03.ibm.com/security/data-breach/2015-cyber-security-index.html?ce=ISM0484&amp;ct=SWG&amp;cmp=IBMSocial&amp;cm=h&amp;cr=Security&amp;ccy=US</a:t>
            </a:r>
          </a:p>
          <a:p>
            <a:endParaRPr lang="en-US" dirty="0"/>
          </a:p>
          <a:p>
            <a:r>
              <a:rPr lang="en-US" b="1" dirty="0"/>
              <a:t>Innovation</a:t>
            </a:r>
            <a:r>
              <a:rPr lang="en-US" dirty="0"/>
              <a:t> – cloud, mobile, and IOT create unprecedented risks to organizations. 44% of security leaders expect a major cloud provider to suffer a significant security breach in the future. 33% of organizations don’t even test their mobile apps. CISCO estimates that by 2020, there’ll be 50 billion devices connected. </a:t>
            </a:r>
          </a:p>
          <a:p>
            <a:r>
              <a:rPr lang="en-US" dirty="0"/>
              <a:t>Sources: </a:t>
            </a:r>
            <a:r>
              <a:rPr lang="en-US" dirty="0">
                <a:hlinkClick r:id="rId4"/>
              </a:rPr>
              <a:t>https://www-03.ibm.com/press/us/en/pressrelease/45326.wss</a:t>
            </a:r>
            <a:r>
              <a:rPr lang="en-US" dirty="0"/>
              <a:t>; </a:t>
            </a:r>
            <a:r>
              <a:rPr lang="en-US" dirty="0">
                <a:hlinkClick r:id="rId5"/>
              </a:rPr>
              <a:t>https://securityintelligence.com/mobile-insecurity/</a:t>
            </a:r>
            <a:r>
              <a:rPr lang="en-US" dirty="0"/>
              <a:t>; http://blogs.cisco.com/diversity/the-internet-of-things-infographic</a:t>
            </a:r>
          </a:p>
          <a:p>
            <a:endParaRPr lang="en-US" b="1" dirty="0"/>
          </a:p>
          <a:p>
            <a:r>
              <a:rPr lang="en-US" b="1" dirty="0"/>
              <a:t>Compliance</a:t>
            </a:r>
            <a:r>
              <a:rPr lang="en-US" dirty="0"/>
              <a:t> – adapting to a threat-aware, risk based approach vs. compliance based, box checking approach.  In August 2015 a federal court ruled that the Federal Trade Commission (FTC) has the authority to take action against organizations that fail to protect consumer information against cyber attacks.  The court’s ruling should lead to greater scrutiny of corporate cyber security following a breach of personal privileged information.</a:t>
            </a:r>
          </a:p>
          <a:p>
            <a:pPr>
              <a:defRPr/>
            </a:pPr>
            <a:r>
              <a:rPr lang="en-US" dirty="0"/>
              <a:t>Source: http://www.pcworld.com/article/2974771/appeals-court-denies-challenge-to-ftcs-cybersecurity-enforcement.html</a:t>
            </a:r>
          </a:p>
          <a:p>
            <a:r>
              <a:rPr lang="en-US" dirty="0"/>
              <a:t>The Federal Communications Commission (FCC) reached a $25 million settlement with AT&amp;T Services over allegations the phone carrier failed to protect the personal data of hundreds of thousands of customers whose personal information was compromised in a data breach that occurred between November 2013 and April 2014.</a:t>
            </a:r>
            <a:br>
              <a:rPr lang="en-US" dirty="0"/>
            </a:br>
            <a:r>
              <a:rPr lang="en-US" dirty="0"/>
              <a:t>Source: http://topclassactions.com/lawsuit-settlements/lawsuit-news/53582-att-to-pay-25m-in-data-breach-settlement-with-fcc/</a:t>
            </a:r>
          </a:p>
          <a:p>
            <a:endParaRPr lang="en-US" dirty="0"/>
          </a:p>
          <a:p>
            <a:r>
              <a:rPr lang="en-US" b="1" dirty="0"/>
              <a:t>Skills gap </a:t>
            </a:r>
            <a:r>
              <a:rPr lang="en-US" dirty="0"/>
              <a:t>- experts predict a shortage of 1.5 million open and unfilled security positions by 2020.</a:t>
            </a:r>
            <a:br>
              <a:rPr lang="en-US" dirty="0"/>
            </a:br>
            <a:r>
              <a:rPr lang="en-US" dirty="0"/>
              <a:t>Source: </a:t>
            </a:r>
            <a:r>
              <a:rPr lang="en-US" dirty="0">
                <a:hlinkClick r:id="rId6"/>
              </a:rPr>
              <a:t>Frost &amp; Sullivan Report, 2015</a:t>
            </a:r>
            <a:endParaRPr lang="en-US" dirty="0"/>
          </a:p>
          <a:p>
            <a:r>
              <a:rPr lang="en-US" dirty="0"/>
              <a:t>More than </a:t>
            </a:r>
            <a:r>
              <a:rPr lang="en-US" dirty="0">
                <a:hlinkClick r:id="rId7"/>
              </a:rPr>
              <a:t>209,000 cybersecurity jobs</a:t>
            </a:r>
            <a:r>
              <a:rPr lang="en-US" dirty="0"/>
              <a:t> in the U.S. are unfilled, and postings are up 74% over the past five years, according to a 2015 analysis of numbers from the Bureau of Labor Statistics by Peninsula Press, a project of the Stanford University Journalism Program.</a:t>
            </a:r>
          </a:p>
          <a:p>
            <a:r>
              <a:rPr lang="en-US" dirty="0"/>
              <a:t>Source: http://www.forbes.com/sites/stevemorgan/2016/01/02/one-million-cybersecurity-job-openings-in-2016/#683b25157d27</a:t>
            </a:r>
          </a:p>
          <a:p>
            <a:endParaRPr lang="en-US" dirty="0"/>
          </a:p>
          <a:p>
            <a:endParaRPr lang="en-US" dirty="0"/>
          </a:p>
        </p:txBody>
      </p:sp>
      <p:sp>
        <p:nvSpPr>
          <p:cNvPr id="4" name="Slide Number Placeholder 3"/>
          <p:cNvSpPr>
            <a:spLocks noGrp="1"/>
          </p:cNvSpPr>
          <p:nvPr>
            <p:ph type="sldNum" sz="quarter" idx="10"/>
          </p:nvPr>
        </p:nvSpPr>
        <p:spPr/>
        <p:txBody>
          <a:bodyPr/>
          <a:lstStyle/>
          <a:p>
            <a:fld id="{DD817518-FB06-4843-9B46-F72D174830EE}" type="slidenum">
              <a:rPr lang="en-US" smtClean="0"/>
              <a:pPr/>
              <a:t>15</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07700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924332FD-6A62-47E4-B3D1-00B57E94C311}" type="datetime1">
              <a:rPr lang="en-US" smtClean="0"/>
              <a:pPr>
                <a:defRPr/>
              </a:pPr>
              <a:t>4/20/17</a:t>
            </a:fld>
            <a:endParaRPr lang="en-US" dirty="0"/>
          </a:p>
        </p:txBody>
      </p:sp>
      <p:sp>
        <p:nvSpPr>
          <p:cNvPr id="5" name="Slide Number Placeholder 4"/>
          <p:cNvSpPr>
            <a:spLocks noGrp="1"/>
          </p:cNvSpPr>
          <p:nvPr>
            <p:ph type="sldNum" sz="quarter" idx="11"/>
          </p:nvPr>
        </p:nvSpPr>
        <p:spPr/>
        <p:txBody>
          <a:bodyPr/>
          <a:lstStyle/>
          <a:p>
            <a:pPr lvl="1">
              <a:defRPr/>
            </a:pPr>
            <a:r>
              <a:rPr lang="en-US" dirty="0" smtClean="0"/>
              <a:t>	</a:t>
            </a:r>
            <a:fld id="{D35DDDB4-78ED-42CA-A64A-F6C7919E9278}" type="slidenum">
              <a:rPr lang="en-US" smtClean="0"/>
              <a:pPr lvl="1">
                <a:defRPr/>
              </a:pPr>
              <a:t>18</a:t>
            </a:fld>
            <a:r>
              <a:rPr lang="en-US" dirty="0" smtClean="0"/>
              <a:t>	IBM SECURITY</a:t>
            </a:r>
            <a:endParaRPr lang="en-US" dirty="0"/>
          </a:p>
        </p:txBody>
      </p:sp>
      <p:sp>
        <p:nvSpPr>
          <p:cNvPr id="6" name="Header Placeholder 5"/>
          <p:cNvSpPr>
            <a:spLocks noGrp="1"/>
          </p:cNvSpPr>
          <p:nvPr>
            <p:ph type="hdr" sz="quarter" idx="12"/>
          </p:nvPr>
        </p:nvSpPr>
        <p:spPr>
          <a:xfrm>
            <a:off x="223838" y="165100"/>
            <a:ext cx="5257800" cy="200025"/>
          </a:xfrm>
          <a:prstGeom prst="rect">
            <a:avLst/>
          </a:prstGeom>
        </p:spPr>
        <p:txBody>
          <a:bodyPr/>
          <a:lstStyle/>
          <a:p>
            <a:pPr>
              <a:defRPr/>
            </a:pPr>
            <a:endParaRPr lang="en-US" dirty="0"/>
          </a:p>
        </p:txBody>
      </p:sp>
    </p:spTree>
    <p:extLst>
      <p:ext uri="{BB962C8B-B14F-4D97-AF65-F5344CB8AC3E}">
        <p14:creationId xmlns:p14="http://schemas.microsoft.com/office/powerpoint/2010/main" val="128621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Advanced Attacks </a:t>
            </a:r>
            <a:r>
              <a:rPr lang="en-US" dirty="0"/>
              <a:t>– more advanced than ever, &gt;80% in cyber gangs, global business that accounts for $400B+ a year.</a:t>
            </a:r>
          </a:p>
          <a:p>
            <a:r>
              <a:rPr lang="en-US" dirty="0"/>
              <a:t>Source: </a:t>
            </a:r>
            <a:r>
              <a:rPr lang="en-US" dirty="0">
                <a:hlinkClick r:id="rId3"/>
              </a:rPr>
              <a:t>http://www.mcafee.com/us/resources/reports/rp-economic-impact-cybercrime2.pdf</a:t>
            </a:r>
            <a:r>
              <a:rPr lang="en-US" dirty="0"/>
              <a:t>  </a:t>
            </a:r>
          </a:p>
          <a:p>
            <a:endParaRPr lang="en-US" dirty="0"/>
          </a:p>
          <a:p>
            <a:r>
              <a:rPr lang="en-US" b="1" dirty="0"/>
              <a:t>Human error </a:t>
            </a:r>
            <a:r>
              <a:rPr lang="en-US" dirty="0"/>
              <a:t>– More than half of data breaches are caused by insiders, including employees, third-party contractors and partners.</a:t>
            </a:r>
            <a:br>
              <a:rPr lang="en-US" dirty="0"/>
            </a:br>
            <a:r>
              <a:rPr lang="en-US" dirty="0"/>
              <a:t>Source: http://www-03.ibm.com/security/data-breach/2015-cyber-security-index.html?ce=ISM0484&amp;ct=SWG&amp;cmp=IBMSocial&amp;cm=h&amp;cr=Security&amp;ccy=US</a:t>
            </a:r>
          </a:p>
          <a:p>
            <a:endParaRPr lang="en-US" dirty="0"/>
          </a:p>
          <a:p>
            <a:r>
              <a:rPr lang="en-US" b="1" dirty="0"/>
              <a:t>Innovation</a:t>
            </a:r>
            <a:r>
              <a:rPr lang="en-US" dirty="0"/>
              <a:t> – cloud, mobile, and IOT create unprecedented risks to organizations. 44% of security leaders expect a major cloud provider to suffer a significant security breach in the future. 33% of organizations don’t even test their mobile apps. CISCO estimates that by 2020, there’ll be 50 billion devices connected. </a:t>
            </a:r>
          </a:p>
          <a:p>
            <a:r>
              <a:rPr lang="en-US" dirty="0"/>
              <a:t>Sources: </a:t>
            </a:r>
            <a:r>
              <a:rPr lang="en-US" dirty="0">
                <a:hlinkClick r:id="rId4"/>
              </a:rPr>
              <a:t>https://www-03.ibm.com/press/us/en/pressrelease/45326.wss</a:t>
            </a:r>
            <a:r>
              <a:rPr lang="en-US" dirty="0"/>
              <a:t>; </a:t>
            </a:r>
            <a:r>
              <a:rPr lang="en-US" dirty="0">
                <a:hlinkClick r:id="rId5"/>
              </a:rPr>
              <a:t>https://securityintelligence.com/mobile-insecurity/</a:t>
            </a:r>
            <a:r>
              <a:rPr lang="en-US" dirty="0"/>
              <a:t>; http://blogs.cisco.com/diversity/the-internet-of-things-infographic</a:t>
            </a:r>
          </a:p>
          <a:p>
            <a:endParaRPr lang="en-US" b="1" dirty="0"/>
          </a:p>
          <a:p>
            <a:r>
              <a:rPr lang="en-US" b="1" dirty="0"/>
              <a:t>Compliance</a:t>
            </a:r>
            <a:r>
              <a:rPr lang="en-US" dirty="0"/>
              <a:t> – adapting to a threat-aware, risk based approach vs. compliance based, box checking approach.  In August 2015 a federal court ruled that the Federal Trade Commission (FTC) has the authority to take action against organizations that fail to protect consumer information against cyber attacks.  The court’s ruling should lead to greater scrutiny of corporate cyber security following a breach of personal privileged information.</a:t>
            </a:r>
          </a:p>
          <a:p>
            <a:pPr>
              <a:defRPr/>
            </a:pPr>
            <a:r>
              <a:rPr lang="en-US" dirty="0"/>
              <a:t>Source: http://www.pcworld.com/article/2974771/appeals-court-denies-challenge-to-ftcs-cybersecurity-enforcement.html</a:t>
            </a:r>
          </a:p>
          <a:p>
            <a:r>
              <a:rPr lang="en-US" dirty="0"/>
              <a:t>The Federal Communications Commission (FCC) reached a $25 million settlement with AT&amp;T Services over allegations the phone carrier failed to protect the personal data of hundreds of thousands of customers whose personal information was compromised in a data breach that occurred between November 2013 and April 2014.</a:t>
            </a:r>
            <a:br>
              <a:rPr lang="en-US" dirty="0"/>
            </a:br>
            <a:r>
              <a:rPr lang="en-US" dirty="0"/>
              <a:t>Source: http://topclassactions.com/lawsuit-settlements/lawsuit-news/53582-att-to-pay-25m-in-data-breach-settlement-with-fcc/</a:t>
            </a:r>
          </a:p>
          <a:p>
            <a:endParaRPr lang="en-US" dirty="0"/>
          </a:p>
          <a:p>
            <a:r>
              <a:rPr lang="en-US" b="1" dirty="0"/>
              <a:t>Skills gap </a:t>
            </a:r>
            <a:r>
              <a:rPr lang="en-US" dirty="0"/>
              <a:t>- experts predict a shortage of 1.5 million open and unfilled security positions by 2020.</a:t>
            </a:r>
            <a:br>
              <a:rPr lang="en-US" dirty="0"/>
            </a:br>
            <a:r>
              <a:rPr lang="en-US" dirty="0"/>
              <a:t>Source: </a:t>
            </a:r>
            <a:r>
              <a:rPr lang="en-US" dirty="0">
                <a:hlinkClick r:id="rId6"/>
              </a:rPr>
              <a:t>Frost &amp; Sullivan Report, 2015</a:t>
            </a:r>
            <a:endParaRPr lang="en-US" dirty="0"/>
          </a:p>
          <a:p>
            <a:r>
              <a:rPr lang="en-US" dirty="0"/>
              <a:t>More than </a:t>
            </a:r>
            <a:r>
              <a:rPr lang="en-US" dirty="0">
                <a:hlinkClick r:id="rId7"/>
              </a:rPr>
              <a:t>209,000 cybersecurity jobs</a:t>
            </a:r>
            <a:r>
              <a:rPr lang="en-US" dirty="0"/>
              <a:t> in the U.S. are unfilled, and postings are up 74% over the past five years, according to a 2015 analysis of numbers from the Bureau of Labor Statistics by Peninsula Press, a project of the Stanford University Journalism Program.</a:t>
            </a:r>
          </a:p>
          <a:p>
            <a:r>
              <a:rPr lang="en-US" dirty="0"/>
              <a:t>Source: http://www.forbes.com/sites/stevemorgan/2016/01/02/one-million-cybersecurity-job-openings-in-2016/#683b25157d27</a:t>
            </a:r>
          </a:p>
          <a:p>
            <a:endParaRPr lang="en-US" dirty="0"/>
          </a:p>
          <a:p>
            <a:endParaRPr lang="en-US" dirty="0"/>
          </a:p>
        </p:txBody>
      </p:sp>
      <p:sp>
        <p:nvSpPr>
          <p:cNvPr id="4" name="Slide Number Placeholder 3"/>
          <p:cNvSpPr>
            <a:spLocks noGrp="1"/>
          </p:cNvSpPr>
          <p:nvPr>
            <p:ph type="sldNum" sz="quarter" idx="10"/>
          </p:nvPr>
        </p:nvSpPr>
        <p:spPr/>
        <p:txBody>
          <a:bodyPr/>
          <a:lstStyle/>
          <a:p>
            <a:fld id="{DD817518-FB06-4843-9B46-F72D174830EE}" type="slidenum">
              <a:rPr lang="en-US" smtClean="0"/>
              <a:pPr/>
              <a:t>19</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50431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24</a:t>
            </a:fld>
            <a:endParaRPr lang="en-US" dirty="0"/>
          </a:p>
        </p:txBody>
      </p:sp>
    </p:spTree>
    <p:extLst>
      <p:ext uri="{BB962C8B-B14F-4D97-AF65-F5344CB8AC3E}">
        <p14:creationId xmlns:p14="http://schemas.microsoft.com/office/powerpoint/2010/main" val="1131655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1D3649"/>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63757" t="44138" b="14099"/>
          <a:stretch/>
        </p:blipFill>
        <p:spPr>
          <a:xfrm>
            <a:off x="5829299" y="2578165"/>
            <a:ext cx="3312263" cy="2386777"/>
          </a:xfrm>
          <a:prstGeom prst="rect">
            <a:avLst/>
          </a:prstGeom>
        </p:spPr>
      </p:pic>
      <p:sp>
        <p:nvSpPr>
          <p:cNvPr id="2" name="Title 1"/>
          <p:cNvSpPr>
            <a:spLocks noGrp="1"/>
          </p:cNvSpPr>
          <p:nvPr>
            <p:ph type="ctrTitle"/>
          </p:nvPr>
        </p:nvSpPr>
        <p:spPr>
          <a:xfrm>
            <a:off x="433464" y="1316432"/>
            <a:ext cx="8251082" cy="1252654"/>
          </a:xfrm>
        </p:spPr>
        <p:txBody>
          <a:bodyPr lIns="0" tIns="0" rIns="0" bIns="0" anchor="b" anchorCtr="0">
            <a:noAutofit/>
          </a:bodyPr>
          <a:lstStyle>
            <a:lvl1pPr algn="l">
              <a:lnSpc>
                <a:spcPct val="90000"/>
              </a:lnSpc>
              <a:defRPr sz="4400" b="1"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58730" y="2744144"/>
            <a:ext cx="8226482" cy="315170"/>
          </a:xfrm>
          <a:prstGeom prst="rect">
            <a:avLst/>
          </a:prstGeom>
        </p:spPr>
        <p:txBody>
          <a:bodyPr lIns="0" tIns="0" rIns="0" bIns="0" anchor="t" anchorCtr="0">
            <a:normAutofit/>
          </a:bodyPr>
          <a:lstStyle>
            <a:lvl1pPr marL="0" indent="0" algn="l">
              <a:lnSpc>
                <a:spcPct val="100000"/>
              </a:lnSpc>
              <a:spcBef>
                <a:spcPts val="0"/>
              </a:spcBef>
              <a:buNone/>
              <a:defRPr sz="1500" b="0" cap="all" baseline="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5" name="Text Placeholder 12" title="Click to edit presenter's name, title, and date"/>
          <p:cNvSpPr>
            <a:spLocks noGrp="1"/>
          </p:cNvSpPr>
          <p:nvPr>
            <p:ph type="body" sz="quarter" idx="13" hasCustomPrompt="1"/>
          </p:nvPr>
        </p:nvSpPr>
        <p:spPr>
          <a:xfrm>
            <a:off x="454570" y="3868167"/>
            <a:ext cx="7104996" cy="261412"/>
          </a:xfrm>
          <a:prstGeom prst="rect">
            <a:avLst/>
          </a:prstGeom>
        </p:spPr>
        <p:txBody>
          <a:bodyPr lIns="0" tIns="0" rIns="0" bIns="0" anchor="b" anchorCtr="0">
            <a:noAutofit/>
          </a:bodyPr>
          <a:lstStyle>
            <a:lvl1pPr marL="0" indent="0">
              <a:lnSpc>
                <a:spcPct val="100000"/>
              </a:lnSpc>
              <a:spcBef>
                <a:spcPts val="0"/>
              </a:spcBef>
              <a:buFontTx/>
              <a:buNone/>
              <a:defRPr sz="1500" b="1" baseline="0">
                <a:solidFill>
                  <a:schemeClr val="bg1"/>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presenter’s name</a:t>
            </a:r>
          </a:p>
        </p:txBody>
      </p:sp>
      <p:sp>
        <p:nvSpPr>
          <p:cNvPr id="26" name="Text Placeholder 23"/>
          <p:cNvSpPr>
            <a:spLocks noGrp="1"/>
          </p:cNvSpPr>
          <p:nvPr>
            <p:ph type="body" sz="quarter" idx="14" hasCustomPrompt="1"/>
          </p:nvPr>
        </p:nvSpPr>
        <p:spPr>
          <a:xfrm>
            <a:off x="454570" y="5093301"/>
            <a:ext cx="2983036" cy="182880"/>
          </a:xfrm>
          <a:prstGeom prst="rect">
            <a:avLst/>
          </a:prstGeom>
        </p:spPr>
        <p:txBody>
          <a:bodyPr wrap="none" lIns="0" tIns="0" rIns="0" bIns="0" anchor="b" anchorCtr="0">
            <a:noAutofit/>
          </a:bodyPr>
          <a:lstStyle>
            <a:lvl1pPr marL="0" indent="0" algn="l">
              <a:lnSpc>
                <a:spcPct val="100000"/>
              </a:lnSpc>
              <a:buFontTx/>
              <a:buNone/>
              <a:defRPr sz="1000" i="0">
                <a:solidFill>
                  <a:schemeClr val="bg1"/>
                </a:solidFill>
              </a:defRPr>
            </a:lvl1pPr>
            <a:lvl2pPr marL="176212" indent="0" algn="r">
              <a:buFontTx/>
              <a:buNone/>
              <a:defRPr sz="1400" i="1"/>
            </a:lvl2pPr>
            <a:lvl3pPr marL="384175" indent="0" algn="r">
              <a:buFontTx/>
              <a:buNone/>
              <a:defRPr sz="1400" i="1"/>
            </a:lvl3pPr>
            <a:lvl4pPr marL="522288" indent="0" algn="r">
              <a:buFontTx/>
              <a:buNone/>
              <a:defRPr sz="1400" i="1"/>
            </a:lvl4pPr>
            <a:lvl5pPr marL="696913" indent="0" algn="r">
              <a:buFontTx/>
              <a:buNone/>
              <a:defRPr sz="1400" i="1"/>
            </a:lvl5pPr>
          </a:lstStyle>
          <a:p>
            <a:pPr lvl="0"/>
            <a:r>
              <a:rPr lang="en-US" dirty="0"/>
              <a:t>Click to edit presentation date</a:t>
            </a:r>
          </a:p>
        </p:txBody>
      </p:sp>
      <p:sp>
        <p:nvSpPr>
          <p:cNvPr id="27" name="Text Placeholder 12" title="Click to edit presenter's name, title, and date"/>
          <p:cNvSpPr>
            <a:spLocks noGrp="1"/>
          </p:cNvSpPr>
          <p:nvPr>
            <p:ph type="body" sz="quarter" idx="15" hasCustomPrompt="1"/>
          </p:nvPr>
        </p:nvSpPr>
        <p:spPr>
          <a:xfrm>
            <a:off x="454570" y="4144789"/>
            <a:ext cx="7104996" cy="223312"/>
          </a:xfrm>
          <a:prstGeom prst="rect">
            <a:avLst/>
          </a:prstGeom>
        </p:spPr>
        <p:txBody>
          <a:bodyPr lIns="0" tIns="0" rIns="0" bIns="0" anchor="t" anchorCtr="0">
            <a:normAutofit/>
          </a:bodyPr>
          <a:lstStyle>
            <a:lvl1pPr marL="0" marR="0" indent="0" algn="l" defTabSz="685800" rtl="0" eaLnBrk="1" fontAlgn="auto" latinLnBrk="0" hangingPunct="1">
              <a:lnSpc>
                <a:spcPct val="100000"/>
              </a:lnSpc>
              <a:spcBef>
                <a:spcPts val="0"/>
              </a:spcBef>
              <a:spcAft>
                <a:spcPts val="0"/>
              </a:spcAft>
              <a:buClr>
                <a:schemeClr val="tx2"/>
              </a:buClr>
              <a:buSzTx/>
              <a:buFontTx/>
              <a:buNone/>
              <a:tabLst/>
              <a:defRPr sz="1100" b="0" baseline="0">
                <a:solidFill>
                  <a:schemeClr val="bg1"/>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presenter’s title and division</a:t>
            </a:r>
          </a:p>
        </p:txBody>
      </p:sp>
      <p:sp>
        <p:nvSpPr>
          <p:cNvPr id="5" name="Footer Placeholder 4"/>
          <p:cNvSpPr>
            <a:spLocks noGrp="1"/>
          </p:cNvSpPr>
          <p:nvPr>
            <p:ph type="ftr" sz="quarter" idx="11"/>
          </p:nvPr>
        </p:nvSpPr>
        <p:spPr>
          <a:xfrm>
            <a:off x="6194234" y="5093301"/>
            <a:ext cx="1137747" cy="182880"/>
          </a:xfrm>
          <a:prstGeom prst="rect">
            <a:avLst/>
          </a:prstGeom>
          <a:noFill/>
        </p:spPr>
        <p:txBody>
          <a:bodyPr vert="horz" wrap="none" lIns="0" tIns="0" rIns="0" bIns="0" rtlCol="0" anchor="b" anchorCtr="0">
            <a:noAutofit/>
          </a:bodyPr>
          <a:lstStyle>
            <a:lvl1pPr algn="r">
              <a:lnSpc>
                <a:spcPct val="100000"/>
              </a:lnSpc>
              <a:defRPr lang="en-US" smtClean="0">
                <a:solidFill>
                  <a:schemeClr val="bg1"/>
                </a:solidFill>
              </a:defRPr>
            </a:lvl1pPr>
          </a:lstStyle>
          <a:p>
            <a:pPr defTabSz="685800">
              <a:spcBef>
                <a:spcPts val="600"/>
              </a:spcBef>
              <a:buClr>
                <a:schemeClr val="tx2"/>
              </a:buClr>
            </a:pPr>
            <a:endParaRPr lang="en-US" dirty="0"/>
          </a:p>
        </p:txBody>
      </p:sp>
      <p:pic>
        <p:nvPicPr>
          <p:cNvPr id="10" name="Picture 9"/>
          <p:cNvPicPr>
            <a:picLocks noChangeAspect="1"/>
          </p:cNvPicPr>
          <p:nvPr/>
        </p:nvPicPr>
        <p:blipFill rotWithShape="1">
          <a:blip r:embed="rId3"/>
          <a:srcRect l="14569" t="26753" r="14569" b="26753"/>
          <a:stretch/>
        </p:blipFill>
        <p:spPr>
          <a:xfrm>
            <a:off x="457200" y="425997"/>
            <a:ext cx="1268337" cy="371860"/>
          </a:xfrm>
          <a:prstGeom prst="rect">
            <a:avLst/>
          </a:prstGeom>
        </p:spPr>
      </p:pic>
      <p:cxnSp>
        <p:nvCxnSpPr>
          <p:cNvPr id="17" name="Straight Connector 16"/>
          <p:cNvCxnSpPr/>
          <p:nvPr userDrawn="1"/>
        </p:nvCxnSpPr>
        <p:spPr>
          <a:xfrm>
            <a:off x="454570" y="3709266"/>
            <a:ext cx="758952" cy="0"/>
          </a:xfrm>
          <a:prstGeom prst="line">
            <a:avLst/>
          </a:prstGeom>
          <a:ln w="101600">
            <a:solidFill>
              <a:srgbClr val="FF5003"/>
            </a:solidFill>
            <a:tailEnd type="non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srcRect l="-14222" t="-34103" r="-8052" b="-9221"/>
          <a:stretch/>
        </p:blipFill>
        <p:spPr>
          <a:xfrm>
            <a:off x="7898525" y="4887310"/>
            <a:ext cx="904080" cy="398082"/>
          </a:xfrm>
          <a:prstGeom prst="rect">
            <a:avLst/>
          </a:prstGeom>
          <a:noFill/>
        </p:spPr>
      </p:pic>
    </p:spTree>
    <p:extLst>
      <p:ext uri="{BB962C8B-B14F-4D97-AF65-F5344CB8AC3E}">
        <p14:creationId xmlns:p14="http://schemas.microsoft.com/office/powerpoint/2010/main" val="599424436"/>
      </p:ext>
    </p:extLst>
  </p:cSld>
  <p:clrMapOvr>
    <a:masterClrMapping/>
  </p:clrMapOvr>
  <p:extLst mod="1">
    <p:ext uri="{DCECCB84-F9BA-43D5-87BE-67443E8EF086}">
      <p15:sldGuideLst xmlns:p15="http://schemas.microsoft.com/office/powerpoint/2012/main">
        <p15:guide id="1" orient="horz" pos="3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able, 2-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5"/>
          </p:nvPr>
        </p:nvSpPr>
        <p:spPr>
          <a:xfrm>
            <a:off x="457200" y="914400"/>
            <a:ext cx="8228653" cy="2171700"/>
          </a:xfrm>
          <a:prstGeom prst="rect">
            <a:avLst/>
          </a:prstGeom>
        </p:spPr>
        <p:txBody>
          <a:bodyPr/>
          <a:lstStyle>
            <a:lvl1pPr marL="0" indent="0" algn="ctr">
              <a:buFontTx/>
              <a:buNone/>
              <a:defRPr/>
            </a:lvl1pPr>
          </a:lstStyle>
          <a:p>
            <a:r>
              <a:rPr lang="en-US"/>
              <a:t>Click icon to add table</a:t>
            </a:r>
            <a:endParaRPr lang="en-US" dirty="0"/>
          </a:p>
        </p:txBody>
      </p:sp>
      <p:sp>
        <p:nvSpPr>
          <p:cNvPr id="9" name="Text Placeholder 8"/>
          <p:cNvSpPr>
            <a:spLocks noGrp="1"/>
          </p:cNvSpPr>
          <p:nvPr>
            <p:ph type="body" sz="quarter" idx="16"/>
          </p:nvPr>
        </p:nvSpPr>
        <p:spPr>
          <a:xfrm>
            <a:off x="4800600" y="3365851"/>
            <a:ext cx="3885253" cy="1663350"/>
          </a:xfrm>
          <a:prstGeom prst="rect">
            <a:avLst/>
          </a:prstGeom>
        </p:spPr>
        <p:txBody>
          <a:bodyPr>
            <a:normAutofit/>
          </a:bodyPr>
          <a:lstStyle>
            <a:lvl1pPr>
              <a:defRPr sz="14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7"/>
          </p:nvPr>
        </p:nvSpPr>
        <p:spPr>
          <a:xfrm>
            <a:off x="454269" y="3365500"/>
            <a:ext cx="3889132" cy="1663685"/>
          </a:xfrm>
          <a:prstGeom prst="rect">
            <a:avLst/>
          </a:prstGeom>
        </p:spPr>
        <p:txBody>
          <a:bodyPr>
            <a:normAutofit/>
          </a:bodyPr>
          <a:lstStyle>
            <a:lvl1pPr>
              <a:defRPr sz="14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8"/>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221825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able Placeholder 6"/>
          <p:cNvSpPr>
            <a:spLocks noGrp="1"/>
          </p:cNvSpPr>
          <p:nvPr>
            <p:ph type="tbl" sz="quarter" idx="14"/>
          </p:nvPr>
        </p:nvSpPr>
        <p:spPr>
          <a:xfrm>
            <a:off x="454268" y="914400"/>
            <a:ext cx="8231585" cy="4114800"/>
          </a:xfrm>
          <a:prstGeom prst="rect">
            <a:avLst/>
          </a:prstGeom>
        </p:spPr>
        <p:txBody>
          <a:bodyPr/>
          <a:lstStyle>
            <a:lvl1pPr marL="0" indent="0" algn="ctr">
              <a:buFontTx/>
              <a:buNone/>
              <a:defRPr/>
            </a:lvl1pPr>
          </a:lstStyle>
          <a:p>
            <a:r>
              <a:rPr lang="en-US"/>
              <a:t>Click icon to add table</a:t>
            </a:r>
            <a:endParaRPr lang="en-US" dirty="0"/>
          </a:p>
        </p:txBody>
      </p:sp>
      <p:sp>
        <p:nvSpPr>
          <p:cNvPr id="4" name="Footer Placeholder 3"/>
          <p:cNvSpPr>
            <a:spLocks noGrp="1"/>
          </p:cNvSpPr>
          <p:nvPr>
            <p:ph type="ftr" sz="quarter" idx="15"/>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401000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Data-drive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hart Placeholder 4"/>
          <p:cNvSpPr>
            <a:spLocks noGrp="1"/>
          </p:cNvSpPr>
          <p:nvPr>
            <p:ph type="chart" sz="quarter" idx="14"/>
          </p:nvPr>
        </p:nvSpPr>
        <p:spPr>
          <a:xfrm>
            <a:off x="457200" y="914400"/>
            <a:ext cx="8228653" cy="4114800"/>
          </a:xfrm>
          <a:prstGeom prst="rect">
            <a:avLst/>
          </a:prstGeom>
        </p:spPr>
        <p:txBody>
          <a:bodyPr/>
          <a:lstStyle>
            <a:lvl1pPr marL="0" indent="0" algn="ctr">
              <a:buFontTx/>
              <a:buNone/>
              <a:defRPr cap="none" baseline="0">
                <a:solidFill>
                  <a:schemeClr val="tx1"/>
                </a:solidFill>
              </a:defRPr>
            </a:lvl1pPr>
          </a:lstStyle>
          <a:p>
            <a:r>
              <a:rPr lang="en-US"/>
              <a:t>Click icon to add chart</a:t>
            </a:r>
            <a:endParaRPr lang="en-US" dirty="0"/>
          </a:p>
        </p:txBody>
      </p:sp>
      <p:sp>
        <p:nvSpPr>
          <p:cNvPr id="4" name="Footer Placeholder 3"/>
          <p:cNvSpPr>
            <a:spLocks noGrp="1"/>
          </p:cNvSpPr>
          <p:nvPr>
            <p:ph type="ftr" sz="quarter" idx="15"/>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225839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4"/>
          <p:cNvSpPr>
            <a:spLocks noGrp="1"/>
          </p:cNvSpPr>
          <p:nvPr>
            <p:ph type="body" sz="quarter" idx="13" hasCustomPrompt="1"/>
          </p:nvPr>
        </p:nvSpPr>
        <p:spPr>
          <a:xfrm>
            <a:off x="2743532" y="3969964"/>
            <a:ext cx="5943277" cy="259136"/>
          </a:xfrm>
          <a:prstGeom prst="rect">
            <a:avLst/>
          </a:prstGeom>
        </p:spPr>
        <p:txBody>
          <a:bodyPr tIns="0" bIns="0"/>
          <a:lstStyle>
            <a:lvl1pPr marL="0" indent="0">
              <a:spcBef>
                <a:spcPts val="0"/>
              </a:spcBef>
              <a:buFontTx/>
              <a:buNone/>
              <a:defRPr cap="none" baseline="0">
                <a:solidFill>
                  <a:srgbClr val="1D3649"/>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Click to edit author’s title</a:t>
            </a:r>
          </a:p>
        </p:txBody>
      </p:sp>
      <p:pic>
        <p:nvPicPr>
          <p:cNvPr id="4" name="Picture 3"/>
          <p:cNvPicPr>
            <a:picLocks noChangeAspect="1"/>
          </p:cNvPicPr>
          <p:nvPr userDrawn="1"/>
        </p:nvPicPr>
        <p:blipFill rotWithShape="1">
          <a:blip r:embed="rId2"/>
          <a:srcRect l="9787" t="10247" r="9787" b="10247"/>
          <a:stretch/>
        </p:blipFill>
        <p:spPr>
          <a:xfrm>
            <a:off x="145832" y="1287780"/>
            <a:ext cx="2744607" cy="2095138"/>
          </a:xfrm>
          <a:prstGeom prst="rect">
            <a:avLst/>
          </a:prstGeom>
        </p:spPr>
      </p:pic>
      <p:sp>
        <p:nvSpPr>
          <p:cNvPr id="12" name="Title 11"/>
          <p:cNvSpPr>
            <a:spLocks noGrp="1"/>
          </p:cNvSpPr>
          <p:nvPr userDrawn="1">
            <p:ph type="title" hasCustomPrompt="1"/>
          </p:nvPr>
        </p:nvSpPr>
        <p:spPr>
          <a:xfrm>
            <a:off x="2743200" y="1375735"/>
            <a:ext cx="5943600" cy="1917383"/>
          </a:xfrm>
        </p:spPr>
        <p:txBody>
          <a:bodyPr anchor="b" anchorCtr="0">
            <a:noAutofit/>
          </a:bodyPr>
          <a:lstStyle>
            <a:lvl1pPr>
              <a:lnSpc>
                <a:spcPct val="100000"/>
              </a:lnSpc>
              <a:defRPr sz="3200">
                <a:solidFill>
                  <a:srgbClr val="1D3649"/>
                </a:solidFill>
              </a:defRPr>
            </a:lvl1pPr>
          </a:lstStyle>
          <a:p>
            <a:r>
              <a:rPr lang="en-US" dirty="0"/>
              <a:t>Click to edit quote</a:t>
            </a:r>
          </a:p>
        </p:txBody>
      </p:sp>
      <p:sp>
        <p:nvSpPr>
          <p:cNvPr id="5" name="Text Placeholder 4"/>
          <p:cNvSpPr>
            <a:spLocks noGrp="1"/>
          </p:cNvSpPr>
          <p:nvPr>
            <p:ph type="body" sz="quarter" idx="11" hasCustomPrompt="1"/>
          </p:nvPr>
        </p:nvSpPr>
        <p:spPr>
          <a:xfrm>
            <a:off x="2743532" y="3771899"/>
            <a:ext cx="5943277" cy="198065"/>
          </a:xfrm>
          <a:prstGeom prst="rect">
            <a:avLst/>
          </a:prstGeom>
        </p:spPr>
        <p:txBody>
          <a:bodyPr tIns="0" bIns="0" anchor="b" anchorCtr="0"/>
          <a:lstStyle>
            <a:lvl1pPr marL="0" indent="0">
              <a:spcBef>
                <a:spcPts val="0"/>
              </a:spcBef>
              <a:buFontTx/>
              <a:buNone/>
              <a:defRPr cap="all" baseline="0">
                <a:solidFill>
                  <a:srgbClr val="1D3649"/>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Click to edit author’s name</a:t>
            </a:r>
          </a:p>
        </p:txBody>
      </p:sp>
      <p:sp>
        <p:nvSpPr>
          <p:cNvPr id="2" name="Footer Placeholder 1"/>
          <p:cNvSpPr>
            <a:spLocks noGrp="1"/>
          </p:cNvSpPr>
          <p:nvPr>
            <p:ph type="ftr" sz="quarter" idx="14"/>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3081830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3983022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Descriptor">
    <p:bg>
      <p:bgPr>
        <a:solidFill>
          <a:srgbClr val="1D3649"/>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33552" y="1708251"/>
            <a:ext cx="8259134" cy="1060111"/>
          </a:xfrm>
        </p:spPr>
        <p:txBody>
          <a:bodyPr>
            <a:noAutofit/>
          </a:bodyPr>
          <a:lstStyle>
            <a:lvl1pPr>
              <a:lnSpc>
                <a:spcPct val="85000"/>
              </a:lnSpc>
              <a:defRPr sz="4400" b="1" baseline="0">
                <a:solidFill>
                  <a:schemeClr val="bg1"/>
                </a:solidFill>
              </a:defRPr>
            </a:lvl1pPr>
          </a:lstStyle>
          <a:p>
            <a:r>
              <a:rPr lang="en-US" dirty="0"/>
              <a:t>Edit master section title</a:t>
            </a:r>
          </a:p>
        </p:txBody>
      </p:sp>
      <p:sp>
        <p:nvSpPr>
          <p:cNvPr id="29" name="Text Placeholder 28"/>
          <p:cNvSpPr>
            <a:spLocks noGrp="1"/>
          </p:cNvSpPr>
          <p:nvPr userDrawn="1">
            <p:ph type="body" sz="quarter" idx="13"/>
          </p:nvPr>
        </p:nvSpPr>
        <p:spPr>
          <a:xfrm>
            <a:off x="456960" y="1488338"/>
            <a:ext cx="8227585" cy="259328"/>
          </a:xfrm>
          <a:prstGeom prst="rect">
            <a:avLst/>
          </a:prstGeom>
        </p:spPr>
        <p:txBody>
          <a:bodyPr lIns="0" tIns="0" rIns="0" bIns="0" anchor="t" anchorCtr="0">
            <a:normAutofit/>
          </a:bodyPr>
          <a:lstStyle>
            <a:lvl1pPr marL="0" indent="0">
              <a:lnSpc>
                <a:spcPct val="100000"/>
              </a:lnSpc>
              <a:buFontTx/>
              <a:buNone/>
              <a:defRPr sz="1400" cap="all" baseline="0">
                <a:solidFill>
                  <a:schemeClr val="bg1"/>
                </a:solidFill>
              </a:defRPr>
            </a:lvl1pPr>
            <a:lvl2pPr marL="176212" indent="0">
              <a:buFontTx/>
              <a:buNone/>
              <a:defRPr sz="1200">
                <a:solidFill>
                  <a:schemeClr val="bg1"/>
                </a:solidFill>
              </a:defRPr>
            </a:lvl2pPr>
            <a:lvl3pPr marL="384175" indent="0">
              <a:buFontTx/>
              <a:buNone/>
              <a:defRPr sz="1200">
                <a:solidFill>
                  <a:schemeClr val="bg1"/>
                </a:solidFill>
              </a:defRPr>
            </a:lvl3pPr>
            <a:lvl4pPr marL="522288" indent="0">
              <a:buFontTx/>
              <a:buNone/>
              <a:defRPr sz="1200">
                <a:solidFill>
                  <a:schemeClr val="bg1"/>
                </a:solidFill>
              </a:defRPr>
            </a:lvl4pPr>
            <a:lvl5pPr marL="696913" indent="0">
              <a:buFontTx/>
              <a:buNone/>
              <a:defRPr sz="1200">
                <a:solidFill>
                  <a:schemeClr val="bg1"/>
                </a:solidFill>
              </a:defRPr>
            </a:lvl5pPr>
          </a:lstStyle>
          <a:p>
            <a:pPr lvl="0"/>
            <a:r>
              <a:rPr lang="en-US"/>
              <a:t>Edit Master text styles</a:t>
            </a:r>
          </a:p>
        </p:txBody>
      </p:sp>
      <p:cxnSp>
        <p:nvCxnSpPr>
          <p:cNvPr id="8" name="Straight Connector 7"/>
          <p:cNvCxnSpPr/>
          <p:nvPr userDrawn="1"/>
        </p:nvCxnSpPr>
        <p:spPr>
          <a:xfrm>
            <a:off x="454570" y="1288832"/>
            <a:ext cx="758952" cy="0"/>
          </a:xfrm>
          <a:prstGeom prst="line">
            <a:avLst/>
          </a:prstGeom>
          <a:ln w="101600">
            <a:solidFill>
              <a:srgbClr val="FF5003"/>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a:srcRect l="63757" t="44138" b="14099"/>
          <a:stretch/>
        </p:blipFill>
        <p:spPr>
          <a:xfrm>
            <a:off x="5829299" y="2578165"/>
            <a:ext cx="3312263" cy="2386777"/>
          </a:xfrm>
          <a:prstGeom prst="rect">
            <a:avLst/>
          </a:prstGeom>
        </p:spPr>
      </p:pic>
    </p:spTree>
    <p:extLst>
      <p:ext uri="{BB962C8B-B14F-4D97-AF65-F5344CB8AC3E}">
        <p14:creationId xmlns:p14="http://schemas.microsoft.com/office/powerpoint/2010/main" val="861318022"/>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1D3649"/>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33552" y="1488338"/>
            <a:ext cx="8259134" cy="1060111"/>
          </a:xfrm>
        </p:spPr>
        <p:txBody>
          <a:bodyPr>
            <a:noAutofit/>
          </a:bodyPr>
          <a:lstStyle>
            <a:lvl1pPr>
              <a:lnSpc>
                <a:spcPct val="85000"/>
              </a:lnSpc>
              <a:defRPr sz="4400" b="1" baseline="0">
                <a:solidFill>
                  <a:schemeClr val="bg1"/>
                </a:solidFill>
              </a:defRPr>
            </a:lvl1pPr>
          </a:lstStyle>
          <a:p>
            <a:r>
              <a:rPr lang="en-US" dirty="0"/>
              <a:t>Edit master section title</a:t>
            </a:r>
          </a:p>
        </p:txBody>
      </p:sp>
      <p:cxnSp>
        <p:nvCxnSpPr>
          <p:cNvPr id="8" name="Straight Connector 7"/>
          <p:cNvCxnSpPr/>
          <p:nvPr userDrawn="1"/>
        </p:nvCxnSpPr>
        <p:spPr>
          <a:xfrm>
            <a:off x="454570" y="1288832"/>
            <a:ext cx="758952" cy="0"/>
          </a:xfrm>
          <a:prstGeom prst="line">
            <a:avLst/>
          </a:prstGeom>
          <a:ln w="101600">
            <a:solidFill>
              <a:srgbClr val="FF5003"/>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a:srcRect l="63757" t="44138" b="14099"/>
          <a:stretch/>
        </p:blipFill>
        <p:spPr>
          <a:xfrm>
            <a:off x="5829299" y="2578165"/>
            <a:ext cx="3312263" cy="2386777"/>
          </a:xfrm>
          <a:prstGeom prst="rect">
            <a:avLst/>
          </a:prstGeom>
        </p:spPr>
      </p:pic>
    </p:spTree>
    <p:extLst>
      <p:ext uri="{BB962C8B-B14F-4D97-AF65-F5344CB8AC3E}">
        <p14:creationId xmlns:p14="http://schemas.microsoft.com/office/powerpoint/2010/main" val="2906975908"/>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3 Sub Sections">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0" y="0"/>
            <a:ext cx="9144000" cy="2922035"/>
            <a:chOff x="0" y="0"/>
            <a:chExt cx="9144000" cy="2922035"/>
          </a:xfrm>
        </p:grpSpPr>
        <p:cxnSp>
          <p:nvCxnSpPr>
            <p:cNvPr id="15" name="Straight Connector 14"/>
            <p:cNvCxnSpPr/>
            <p:nvPr userDrawn="1"/>
          </p:nvCxnSpPr>
          <p:spPr>
            <a:xfrm>
              <a:off x="454570" y="2922035"/>
              <a:ext cx="758952" cy="0"/>
            </a:xfrm>
            <a:prstGeom prst="line">
              <a:avLst/>
            </a:prstGeom>
            <a:ln w="101600">
              <a:solidFill>
                <a:srgbClr val="FF5003"/>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0" y="0"/>
              <a:ext cx="9144000" cy="2880360"/>
            </a:xfrm>
            <a:prstGeom prst="rect">
              <a:avLst/>
            </a:prstGeom>
            <a:solidFill>
              <a:srgbClr val="1D3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p:cNvSpPr txBox="1">
            <a:spLocks/>
          </p:cNvSpPr>
          <p:nvPr userDrawn="1"/>
        </p:nvSpPr>
        <p:spPr>
          <a:xfrm>
            <a:off x="374432" y="3899591"/>
            <a:ext cx="579664" cy="548640"/>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r" fontAlgn="auto">
              <a:lnSpc>
                <a:spcPct val="100000"/>
              </a:lnSpc>
              <a:spcAft>
                <a:spcPts val="0"/>
              </a:spcAft>
            </a:pPr>
            <a:r>
              <a:rPr lang="en-US" sz="3600" b="1" dirty="0">
                <a:solidFill>
                  <a:schemeClr val="accent1"/>
                </a:solidFill>
              </a:rPr>
              <a:t>01</a:t>
            </a:r>
          </a:p>
        </p:txBody>
      </p:sp>
      <p:sp>
        <p:nvSpPr>
          <p:cNvPr id="20" name="Title 1"/>
          <p:cNvSpPr txBox="1">
            <a:spLocks/>
          </p:cNvSpPr>
          <p:nvPr userDrawn="1"/>
        </p:nvSpPr>
        <p:spPr>
          <a:xfrm>
            <a:off x="3174533" y="3899591"/>
            <a:ext cx="579664" cy="548640"/>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r" fontAlgn="auto">
              <a:lnSpc>
                <a:spcPct val="100000"/>
              </a:lnSpc>
              <a:spcAft>
                <a:spcPts val="0"/>
              </a:spcAft>
            </a:pPr>
            <a:r>
              <a:rPr lang="en-US" sz="3600" b="1" dirty="0">
                <a:solidFill>
                  <a:schemeClr val="accent1"/>
                </a:solidFill>
              </a:rPr>
              <a:t>02</a:t>
            </a:r>
          </a:p>
        </p:txBody>
      </p:sp>
      <p:sp>
        <p:nvSpPr>
          <p:cNvPr id="22" name="Title 1"/>
          <p:cNvSpPr txBox="1">
            <a:spLocks/>
          </p:cNvSpPr>
          <p:nvPr userDrawn="1"/>
        </p:nvSpPr>
        <p:spPr>
          <a:xfrm>
            <a:off x="5952692" y="3899591"/>
            <a:ext cx="579664" cy="548640"/>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r" fontAlgn="auto">
              <a:lnSpc>
                <a:spcPct val="100000"/>
              </a:lnSpc>
              <a:spcAft>
                <a:spcPts val="0"/>
              </a:spcAft>
            </a:pPr>
            <a:r>
              <a:rPr lang="en-US" sz="3600" b="1" dirty="0">
                <a:solidFill>
                  <a:schemeClr val="accent1"/>
                </a:solidFill>
              </a:rPr>
              <a:t>03</a:t>
            </a:r>
          </a:p>
        </p:txBody>
      </p:sp>
      <p:sp>
        <p:nvSpPr>
          <p:cNvPr id="37" name="Text Placeholder 36"/>
          <p:cNvSpPr>
            <a:spLocks noGrp="1"/>
          </p:cNvSpPr>
          <p:nvPr userDrawn="1">
            <p:ph type="body" sz="quarter" idx="14" hasCustomPrompt="1"/>
          </p:nvPr>
        </p:nvSpPr>
        <p:spPr>
          <a:xfrm>
            <a:off x="1006259" y="4000499"/>
            <a:ext cx="2054303" cy="382247"/>
          </a:xfrm>
          <a:prstGeom prst="rect">
            <a:avLst/>
          </a:prstGeom>
        </p:spPr>
        <p:txBody>
          <a:bodyPr tIns="0" bIns="0" anchor="b" anchorCtr="0"/>
          <a:lstStyle>
            <a:lvl1pPr marL="0" indent="0">
              <a:lnSpc>
                <a:spcPct val="90000"/>
              </a:lnSpc>
              <a:spcBef>
                <a:spcPts val="0"/>
              </a:spcBef>
              <a:buFontTx/>
              <a:buNone/>
              <a:defRPr>
                <a:solidFill>
                  <a:srgbClr val="1D3649"/>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text</a:t>
            </a:r>
          </a:p>
        </p:txBody>
      </p:sp>
      <p:sp>
        <p:nvSpPr>
          <p:cNvPr id="40" name="Text Placeholder 39"/>
          <p:cNvSpPr>
            <a:spLocks noGrp="1"/>
          </p:cNvSpPr>
          <p:nvPr userDrawn="1">
            <p:ph type="body" sz="quarter" idx="15" hasCustomPrompt="1"/>
          </p:nvPr>
        </p:nvSpPr>
        <p:spPr>
          <a:xfrm>
            <a:off x="3856064" y="4000499"/>
            <a:ext cx="2055459" cy="382247"/>
          </a:xfrm>
          <a:prstGeom prst="rect">
            <a:avLst/>
          </a:prstGeom>
        </p:spPr>
        <p:txBody>
          <a:bodyPr tIns="0" bIns="0" anchor="b" anchorCtr="0"/>
          <a:lstStyle>
            <a:lvl1pPr marL="0" indent="0">
              <a:lnSpc>
                <a:spcPct val="90000"/>
              </a:lnSpc>
              <a:spcBef>
                <a:spcPts val="0"/>
              </a:spcBef>
              <a:buFontTx/>
              <a:buNone/>
              <a:defRPr>
                <a:solidFill>
                  <a:srgbClr val="1D3649"/>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text</a:t>
            </a:r>
          </a:p>
        </p:txBody>
      </p:sp>
      <p:sp>
        <p:nvSpPr>
          <p:cNvPr id="43" name="Text Placeholder 42"/>
          <p:cNvSpPr>
            <a:spLocks noGrp="1"/>
          </p:cNvSpPr>
          <p:nvPr userDrawn="1">
            <p:ph type="body" sz="quarter" idx="16" hasCustomPrompt="1"/>
          </p:nvPr>
        </p:nvSpPr>
        <p:spPr>
          <a:xfrm>
            <a:off x="6627403" y="4000499"/>
            <a:ext cx="2055459" cy="382247"/>
          </a:xfrm>
          <a:prstGeom prst="rect">
            <a:avLst/>
          </a:prstGeom>
        </p:spPr>
        <p:txBody>
          <a:bodyPr tIns="0" bIns="0" anchor="b" anchorCtr="0"/>
          <a:lstStyle>
            <a:lvl1pPr marL="0" indent="0">
              <a:lnSpc>
                <a:spcPct val="90000"/>
              </a:lnSpc>
              <a:spcBef>
                <a:spcPts val="0"/>
              </a:spcBef>
              <a:buFontTx/>
              <a:buNone/>
              <a:defRPr>
                <a:solidFill>
                  <a:srgbClr val="1D3649"/>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text</a:t>
            </a:r>
          </a:p>
        </p:txBody>
      </p:sp>
      <p:sp>
        <p:nvSpPr>
          <p:cNvPr id="2" name="Title 1"/>
          <p:cNvSpPr>
            <a:spLocks noGrp="1"/>
          </p:cNvSpPr>
          <p:nvPr userDrawn="1">
            <p:ph type="title" hasCustomPrompt="1"/>
          </p:nvPr>
        </p:nvSpPr>
        <p:spPr>
          <a:xfrm>
            <a:off x="433551" y="1179011"/>
            <a:ext cx="8259135" cy="916597"/>
          </a:xfrm>
        </p:spPr>
        <p:txBody>
          <a:bodyPr>
            <a:noAutofit/>
          </a:bodyPr>
          <a:lstStyle>
            <a:lvl1pPr>
              <a:lnSpc>
                <a:spcPct val="100000"/>
              </a:lnSpc>
              <a:defRPr sz="4400" b="1">
                <a:solidFill>
                  <a:schemeClr val="bg1"/>
                </a:solidFill>
              </a:defRPr>
            </a:lvl1pPr>
          </a:lstStyle>
          <a:p>
            <a:r>
              <a:rPr lang="en-US" dirty="0"/>
              <a:t>Edit master section title</a:t>
            </a:r>
          </a:p>
        </p:txBody>
      </p:sp>
      <p:sp>
        <p:nvSpPr>
          <p:cNvPr id="29" name="Text Placeholder 28"/>
          <p:cNvSpPr>
            <a:spLocks noGrp="1"/>
          </p:cNvSpPr>
          <p:nvPr userDrawn="1">
            <p:ph type="body" sz="quarter" idx="13"/>
          </p:nvPr>
        </p:nvSpPr>
        <p:spPr>
          <a:xfrm>
            <a:off x="457201" y="925941"/>
            <a:ext cx="8229600" cy="265768"/>
          </a:xfrm>
          <a:prstGeom prst="rect">
            <a:avLst/>
          </a:prstGeom>
        </p:spPr>
        <p:txBody>
          <a:bodyPr vert="horz" lIns="0" tIns="36576" rIns="0" bIns="0" rtlCol="0" anchor="t" anchorCtr="0">
            <a:normAutofit/>
          </a:bodyPr>
          <a:lstStyle>
            <a:lvl1pPr marL="0" indent="0">
              <a:buFontTx/>
              <a:buNone/>
              <a:defRPr lang="en-US" sz="1400" cap="all" baseline="0" dirty="0">
                <a:solidFill>
                  <a:schemeClr val="bg1"/>
                </a:solidFill>
              </a:defRPr>
            </a:lvl1pPr>
          </a:lstStyle>
          <a:p>
            <a:pPr marL="198438" lvl="0" indent="-198438"/>
            <a:r>
              <a:rPr lang="en-US"/>
              <a:t>Edit Master text styles</a:t>
            </a:r>
          </a:p>
        </p:txBody>
      </p:sp>
    </p:spTree>
    <p:extLst>
      <p:ext uri="{BB962C8B-B14F-4D97-AF65-F5344CB8AC3E}">
        <p14:creationId xmlns:p14="http://schemas.microsoft.com/office/powerpoint/2010/main" val="389835566"/>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perative Intro">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0" y="0"/>
            <a:ext cx="9144000" cy="2922035"/>
            <a:chOff x="0" y="0"/>
            <a:chExt cx="9144000" cy="2922035"/>
          </a:xfrm>
        </p:grpSpPr>
        <p:cxnSp>
          <p:nvCxnSpPr>
            <p:cNvPr id="15" name="Straight Connector 14"/>
            <p:cNvCxnSpPr/>
            <p:nvPr userDrawn="1"/>
          </p:nvCxnSpPr>
          <p:spPr>
            <a:xfrm>
              <a:off x="454570" y="2922035"/>
              <a:ext cx="758952" cy="0"/>
            </a:xfrm>
            <a:prstGeom prst="line">
              <a:avLst/>
            </a:prstGeom>
            <a:ln w="101600">
              <a:solidFill>
                <a:srgbClr val="FF5003"/>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0" y="0"/>
              <a:ext cx="9144000" cy="2880360"/>
            </a:xfrm>
            <a:prstGeom prst="rect">
              <a:avLst/>
            </a:prstGeom>
            <a:solidFill>
              <a:srgbClr val="1D3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userDrawn="1">
            <p:ph type="title" hasCustomPrompt="1"/>
          </p:nvPr>
        </p:nvSpPr>
        <p:spPr>
          <a:xfrm>
            <a:off x="1409700" y="864475"/>
            <a:ext cx="7282986" cy="536028"/>
          </a:xfrm>
        </p:spPr>
        <p:txBody>
          <a:bodyPr>
            <a:noAutofit/>
          </a:bodyPr>
          <a:lstStyle>
            <a:lvl1pPr>
              <a:lnSpc>
                <a:spcPct val="90000"/>
              </a:lnSpc>
              <a:defRPr sz="3600" b="1">
                <a:solidFill>
                  <a:schemeClr val="bg1"/>
                </a:solidFill>
              </a:defRPr>
            </a:lvl1pPr>
          </a:lstStyle>
          <a:p>
            <a:r>
              <a:rPr lang="en-US" dirty="0"/>
              <a:t>Edit master section title</a:t>
            </a:r>
          </a:p>
        </p:txBody>
      </p:sp>
      <p:sp>
        <p:nvSpPr>
          <p:cNvPr id="5" name="Text Placeholder 4"/>
          <p:cNvSpPr>
            <a:spLocks noGrp="1"/>
          </p:cNvSpPr>
          <p:nvPr>
            <p:ph type="body" sz="quarter" idx="17"/>
          </p:nvPr>
        </p:nvSpPr>
        <p:spPr>
          <a:xfrm>
            <a:off x="1409700" y="3175653"/>
            <a:ext cx="4114800" cy="346808"/>
          </a:xfrm>
        </p:spPr>
        <p:txBody>
          <a:bodyPr anchor="b" anchorCtr="0">
            <a:normAutofit/>
          </a:bodyPr>
          <a:lstStyle>
            <a:lvl1pPr marL="0" indent="0">
              <a:spcBef>
                <a:spcPts val="1800"/>
              </a:spcBef>
              <a:buFontTx/>
              <a:buNone/>
              <a:defRPr sz="1600" b="0" cap="all" baseline="0">
                <a:solidFill>
                  <a:schemeClr val="tx1"/>
                </a:solidFill>
              </a:defRPr>
            </a:lvl1pPr>
            <a:lvl2pPr marL="212725" indent="0">
              <a:buFontTx/>
              <a:buNone/>
              <a:defRPr>
                <a:solidFill>
                  <a:schemeClr val="bg1"/>
                </a:solidFill>
              </a:defRPr>
            </a:lvl2pPr>
            <a:lvl3pPr marL="449262" indent="0">
              <a:buFontTx/>
              <a:buNone/>
              <a:defRPr>
                <a:solidFill>
                  <a:schemeClr val="bg1"/>
                </a:solidFill>
              </a:defRPr>
            </a:lvl3pPr>
            <a:lvl4pPr marL="606425" indent="0">
              <a:buFontTx/>
              <a:buNone/>
              <a:defRPr>
                <a:solidFill>
                  <a:schemeClr val="bg1"/>
                </a:solidFill>
              </a:defRPr>
            </a:lvl4pPr>
            <a:lvl5pPr marL="830262" indent="0">
              <a:buFontTx/>
              <a:buNone/>
              <a:defRPr>
                <a:solidFill>
                  <a:schemeClr val="bg1"/>
                </a:solidFill>
              </a:defRPr>
            </a:lvl5pPr>
          </a:lstStyle>
          <a:p>
            <a:pPr lvl="0"/>
            <a:r>
              <a:rPr lang="en-US" dirty="0"/>
              <a:t>Edit Master text styles</a:t>
            </a:r>
          </a:p>
        </p:txBody>
      </p:sp>
      <p:sp>
        <p:nvSpPr>
          <p:cNvPr id="8" name="Text Placeholder 7"/>
          <p:cNvSpPr>
            <a:spLocks noGrp="1"/>
          </p:cNvSpPr>
          <p:nvPr>
            <p:ph type="body" sz="quarter" idx="18"/>
          </p:nvPr>
        </p:nvSpPr>
        <p:spPr>
          <a:xfrm>
            <a:off x="1409700" y="3522461"/>
            <a:ext cx="4114800" cy="1506739"/>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9"/>
          </p:nvPr>
        </p:nvSpPr>
        <p:spPr>
          <a:xfrm>
            <a:off x="1409700" y="1385131"/>
            <a:ext cx="7277100" cy="378374"/>
          </a:xfrm>
        </p:spPr>
        <p:txBody>
          <a:bodyPr>
            <a:normAutofit/>
          </a:bodyPr>
          <a:lstStyle>
            <a:lvl1pPr marL="0" indent="0">
              <a:buFontTx/>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61559963"/>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andatory Closing Slide">
    <p:bg>
      <p:bgPr>
        <a:solidFill>
          <a:srgbClr val="1D3649"/>
        </a:solidFill>
        <a:effectLst/>
      </p:bgPr>
    </p:bg>
    <p:spTree>
      <p:nvGrpSpPr>
        <p:cNvPr id="1" name=""/>
        <p:cNvGrpSpPr/>
        <p:nvPr/>
      </p:nvGrpSpPr>
      <p:grpSpPr>
        <a:xfrm>
          <a:off x="0" y="0"/>
          <a:ext cx="0" cy="0"/>
          <a:chOff x="0" y="0"/>
          <a:chExt cx="0" cy="0"/>
        </a:xfrm>
      </p:grpSpPr>
      <p:sp>
        <p:nvSpPr>
          <p:cNvPr id="19" name="Rectangle 11"/>
          <p:cNvSpPr>
            <a:spLocks noChangeArrowheads="1"/>
          </p:cNvSpPr>
          <p:nvPr userDrawn="1"/>
        </p:nvSpPr>
        <p:spPr bwMode="auto">
          <a:xfrm>
            <a:off x="441934" y="4229099"/>
            <a:ext cx="6758966" cy="10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p>
            <a:pPr marL="0" indent="0" eaLnBrk="0" hangingPunct="0">
              <a:spcBef>
                <a:spcPts val="300"/>
              </a:spcBef>
              <a:buClr>
                <a:srgbClr val="000000"/>
              </a:buClr>
            </a:pPr>
            <a:r>
              <a:rPr lang="en-US" sz="600" b="0" baseline="0" dirty="0">
                <a:solidFill>
                  <a:schemeClr val="bg1"/>
                </a:solidFill>
              </a:rPr>
              <a:t>© Copyright IBM Corporation 2016.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marL="0" indent="0" eaLnBrk="0" hangingPunct="0">
              <a:spcBef>
                <a:spcPts val="300"/>
              </a:spcBef>
              <a:buClr>
                <a:srgbClr val="000000"/>
              </a:buClr>
            </a:pPr>
            <a:r>
              <a:rPr lang="en-US" sz="600" b="0" baseline="0" dirty="0">
                <a:solidFill>
                  <a:schemeClr val="bg1"/>
                </a:solidFill>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endParaRPr lang="en-US" sz="600" b="0" baseline="0" dirty="0">
              <a:solidFill>
                <a:schemeClr val="bg1"/>
              </a:solidFill>
              <a:cs typeface="Arial" charset="0"/>
            </a:endParaRPr>
          </a:p>
        </p:txBody>
      </p:sp>
      <p:cxnSp>
        <p:nvCxnSpPr>
          <p:cNvPr id="22" name="Straight Connector 21"/>
          <p:cNvCxnSpPr/>
          <p:nvPr userDrawn="1"/>
        </p:nvCxnSpPr>
        <p:spPr>
          <a:xfrm>
            <a:off x="454269" y="1212804"/>
            <a:ext cx="758952" cy="0"/>
          </a:xfrm>
          <a:prstGeom prst="line">
            <a:avLst/>
          </a:prstGeom>
          <a:ln w="101600">
            <a:solidFill>
              <a:srgbClr val="FF5004"/>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a:xfrm>
            <a:off x="764577" y="2485463"/>
            <a:ext cx="1725640" cy="138499"/>
          </a:xfrm>
          <a:prstGeom prst="rect">
            <a:avLst/>
          </a:prstGeom>
          <a:noFill/>
        </p:spPr>
        <p:txBody>
          <a:bodyPr wrap="square" lIns="0" tIns="0" rIns="0" bIns="0" rtlCol="0">
            <a:spAutoFit/>
          </a:bodyPr>
          <a:lstStyle/>
          <a:p>
            <a:r>
              <a:rPr lang="en-US" sz="900" dirty="0">
                <a:solidFill>
                  <a:schemeClr val="bg1"/>
                </a:solidFill>
              </a:rPr>
              <a:t>ibm.com/security</a:t>
            </a:r>
          </a:p>
        </p:txBody>
      </p:sp>
      <p:pic>
        <p:nvPicPr>
          <p:cNvPr id="50" name="Picture 4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700" y="2468272"/>
            <a:ext cx="168274" cy="170050"/>
          </a:xfrm>
          <a:prstGeom prst="rect">
            <a:avLst/>
          </a:prstGeom>
        </p:spPr>
      </p:pic>
      <p:sp>
        <p:nvSpPr>
          <p:cNvPr id="47" name="TextBox 46"/>
          <p:cNvSpPr txBox="1"/>
          <p:nvPr/>
        </p:nvSpPr>
        <p:spPr>
          <a:xfrm>
            <a:off x="764577" y="2716293"/>
            <a:ext cx="1725640" cy="138499"/>
          </a:xfrm>
          <a:prstGeom prst="rect">
            <a:avLst/>
          </a:prstGeom>
          <a:noFill/>
        </p:spPr>
        <p:txBody>
          <a:bodyPr wrap="square" lIns="0" tIns="0" rIns="0" bIns="0" rtlCol="0">
            <a:spAutoFit/>
          </a:bodyPr>
          <a:lstStyle/>
          <a:p>
            <a:r>
              <a:rPr lang="en-US" sz="900" dirty="0">
                <a:solidFill>
                  <a:schemeClr val="bg1"/>
                </a:solidFill>
              </a:rPr>
              <a:t>securityintelligence.com</a:t>
            </a:r>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00" y="2699102"/>
            <a:ext cx="168274" cy="170050"/>
          </a:xfrm>
          <a:prstGeom prst="rect">
            <a:avLst/>
          </a:prstGeom>
        </p:spPr>
      </p:pic>
      <p:sp>
        <p:nvSpPr>
          <p:cNvPr id="45" name="TextBox 44"/>
          <p:cNvSpPr txBox="1"/>
          <p:nvPr/>
        </p:nvSpPr>
        <p:spPr>
          <a:xfrm>
            <a:off x="764577" y="2935718"/>
            <a:ext cx="1733562" cy="138499"/>
          </a:xfrm>
          <a:prstGeom prst="rect">
            <a:avLst/>
          </a:prstGeom>
          <a:noFill/>
        </p:spPr>
        <p:txBody>
          <a:bodyPr wrap="square" lIns="0" tIns="0" rIns="0" bIns="0" rtlCol="0">
            <a:spAutoFit/>
          </a:bodyPr>
          <a:lstStyle/>
          <a:p>
            <a:r>
              <a:rPr lang="en-US" sz="900" dirty="0">
                <a:solidFill>
                  <a:schemeClr val="bg1"/>
                </a:solidFill>
              </a:rPr>
              <a:t>xforce.ibmcloud.com</a:t>
            </a:r>
          </a:p>
        </p:txBody>
      </p:sp>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00" y="2918527"/>
            <a:ext cx="168274" cy="170050"/>
          </a:xfrm>
          <a:prstGeom prst="rect">
            <a:avLst/>
          </a:prstGeom>
        </p:spPr>
      </p:pic>
      <p:pic>
        <p:nvPicPr>
          <p:cNvPr id="43" name="Picture 42"/>
          <p:cNvPicPr>
            <a:picLocks noChangeAspect="1"/>
          </p:cNvPicPr>
          <p:nvPr userDrawn="1"/>
        </p:nvPicPr>
        <p:blipFill>
          <a:blip r:embed="rId3"/>
          <a:stretch>
            <a:fillRect/>
          </a:stretch>
        </p:blipFill>
        <p:spPr>
          <a:xfrm>
            <a:off x="441934" y="3134655"/>
            <a:ext cx="228051" cy="228242"/>
          </a:xfrm>
          <a:prstGeom prst="rect">
            <a:avLst/>
          </a:prstGeom>
        </p:spPr>
      </p:pic>
      <p:sp>
        <p:nvSpPr>
          <p:cNvPr id="44" name="TextBox 43"/>
          <p:cNvSpPr txBox="1"/>
          <p:nvPr userDrawn="1"/>
        </p:nvSpPr>
        <p:spPr>
          <a:xfrm>
            <a:off x="764577" y="3173246"/>
            <a:ext cx="1889639" cy="138499"/>
          </a:xfrm>
          <a:prstGeom prst="rect">
            <a:avLst/>
          </a:prstGeom>
          <a:noFill/>
        </p:spPr>
        <p:txBody>
          <a:bodyPr wrap="square" lIns="0" tIns="0" rIns="0" bIns="0" rtlCol="0">
            <a:spAutoFit/>
          </a:bodyPr>
          <a:lstStyle/>
          <a:p>
            <a:r>
              <a:rPr lang="en-US" sz="900" dirty="0">
                <a:solidFill>
                  <a:schemeClr val="bg1"/>
                </a:solidFill>
              </a:rPr>
              <a:t>@ibmsecurity</a:t>
            </a:r>
          </a:p>
        </p:txBody>
      </p:sp>
      <p:pic>
        <p:nvPicPr>
          <p:cNvPr id="41" name="Picture 40"/>
          <p:cNvPicPr>
            <a:picLocks noChangeAspect="1"/>
          </p:cNvPicPr>
          <p:nvPr userDrawn="1"/>
        </p:nvPicPr>
        <p:blipFill>
          <a:blip r:embed="rId4"/>
          <a:stretch>
            <a:fillRect/>
          </a:stretch>
        </p:blipFill>
        <p:spPr>
          <a:xfrm>
            <a:off x="449817" y="3367894"/>
            <a:ext cx="214867" cy="215048"/>
          </a:xfrm>
          <a:prstGeom prst="rect">
            <a:avLst/>
          </a:prstGeom>
        </p:spPr>
      </p:pic>
      <p:sp>
        <p:nvSpPr>
          <p:cNvPr id="42" name="TextBox 41"/>
          <p:cNvSpPr txBox="1"/>
          <p:nvPr userDrawn="1"/>
        </p:nvSpPr>
        <p:spPr>
          <a:xfrm>
            <a:off x="764577" y="3404078"/>
            <a:ext cx="1889638" cy="138499"/>
          </a:xfrm>
          <a:prstGeom prst="rect">
            <a:avLst/>
          </a:prstGeom>
          <a:noFill/>
        </p:spPr>
        <p:txBody>
          <a:bodyPr wrap="square" lIns="0" tIns="0" rIns="0" bIns="0" rtlCol="0">
            <a:spAutoFit/>
          </a:bodyPr>
          <a:lstStyle/>
          <a:p>
            <a:r>
              <a:rPr lang="en-US" sz="900" dirty="0">
                <a:solidFill>
                  <a:schemeClr val="bg1"/>
                </a:solidFill>
              </a:rPr>
              <a:t>youtube/user/ibmsecuritysolutions</a:t>
            </a:r>
          </a:p>
        </p:txBody>
      </p:sp>
      <p:pic>
        <p:nvPicPr>
          <p:cNvPr id="107" name="Picture 106"/>
          <p:cNvPicPr>
            <a:picLocks noChangeAspect="1"/>
          </p:cNvPicPr>
          <p:nvPr userDrawn="1"/>
        </p:nvPicPr>
        <p:blipFill>
          <a:blip r:embed="rId5"/>
          <a:stretch>
            <a:fillRect/>
          </a:stretch>
        </p:blipFill>
        <p:spPr>
          <a:xfrm>
            <a:off x="8003670" y="4982021"/>
            <a:ext cx="739401" cy="277745"/>
          </a:xfrm>
          <a:prstGeom prst="rect">
            <a:avLst/>
          </a:prstGeom>
        </p:spPr>
      </p:pic>
      <p:pic>
        <p:nvPicPr>
          <p:cNvPr id="108" name="Picture 107"/>
          <p:cNvPicPr>
            <a:picLocks noChangeAspect="1"/>
          </p:cNvPicPr>
          <p:nvPr userDrawn="1"/>
        </p:nvPicPr>
        <p:blipFill rotWithShape="1">
          <a:blip r:embed="rId6"/>
          <a:srcRect l="14569" t="26753" r="14569" b="26753"/>
          <a:stretch/>
        </p:blipFill>
        <p:spPr>
          <a:xfrm>
            <a:off x="457200" y="425997"/>
            <a:ext cx="1268337" cy="371860"/>
          </a:xfrm>
          <a:prstGeom prst="rect">
            <a:avLst/>
          </a:prstGeom>
        </p:spPr>
      </p:pic>
      <p:sp>
        <p:nvSpPr>
          <p:cNvPr id="318" name="TextBox 317"/>
          <p:cNvSpPr txBox="1"/>
          <p:nvPr userDrawn="1"/>
        </p:nvSpPr>
        <p:spPr>
          <a:xfrm>
            <a:off x="457200" y="2247990"/>
            <a:ext cx="1725640" cy="138499"/>
          </a:xfrm>
          <a:prstGeom prst="rect">
            <a:avLst/>
          </a:prstGeom>
          <a:noFill/>
        </p:spPr>
        <p:txBody>
          <a:bodyPr wrap="square" lIns="0" tIns="0" rIns="0" bIns="0" rtlCol="0">
            <a:spAutoFit/>
          </a:bodyPr>
          <a:lstStyle/>
          <a:p>
            <a:r>
              <a:rPr lang="en-US" sz="900" dirty="0">
                <a:solidFill>
                  <a:schemeClr val="bg1"/>
                </a:solidFill>
              </a:rPr>
              <a:t>FOLLOW US ON:</a:t>
            </a:r>
          </a:p>
        </p:txBody>
      </p:sp>
      <p:sp>
        <p:nvSpPr>
          <p:cNvPr id="322" name="TextBox 321"/>
          <p:cNvSpPr txBox="1"/>
          <p:nvPr userDrawn="1"/>
        </p:nvSpPr>
        <p:spPr>
          <a:xfrm>
            <a:off x="341774" y="1240394"/>
            <a:ext cx="8358796" cy="861774"/>
          </a:xfrm>
          <a:prstGeom prst="rect">
            <a:avLst/>
          </a:prstGeom>
          <a:noFill/>
        </p:spPr>
        <p:txBody>
          <a:bodyPr wrap="square" rtlCol="0">
            <a:spAutoFit/>
          </a:bodyPr>
          <a:lstStyle/>
          <a:p>
            <a:pPr algn="l"/>
            <a:r>
              <a:rPr lang="en-US" sz="5000" b="1" dirty="0">
                <a:solidFill>
                  <a:schemeClr val="bg1"/>
                </a:solidFill>
              </a:rPr>
              <a:t>THANK YOU</a:t>
            </a:r>
          </a:p>
        </p:txBody>
      </p:sp>
      <p:pic>
        <p:nvPicPr>
          <p:cNvPr id="18" name="Picture 17"/>
          <p:cNvPicPr>
            <a:picLocks noChangeAspect="1"/>
          </p:cNvPicPr>
          <p:nvPr userDrawn="1"/>
        </p:nvPicPr>
        <p:blipFill rotWithShape="1">
          <a:blip r:embed="rId7"/>
          <a:srcRect l="63757" t="44138" b="14099"/>
          <a:stretch/>
        </p:blipFill>
        <p:spPr>
          <a:xfrm>
            <a:off x="5829299" y="722189"/>
            <a:ext cx="3312263" cy="2386777"/>
          </a:xfrm>
          <a:prstGeom prst="rect">
            <a:avLst/>
          </a:prstGeom>
        </p:spPr>
      </p:pic>
    </p:spTree>
    <p:extLst>
      <p:ext uri="{BB962C8B-B14F-4D97-AF65-F5344CB8AC3E}">
        <p14:creationId xmlns:p14="http://schemas.microsoft.com/office/powerpoint/2010/main" val="421596098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3851489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with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670034"/>
            <a:ext cx="8229600" cy="587266"/>
          </a:xfrm>
        </p:spPr>
        <p:txBody>
          <a:bodyPr>
            <a:normAutofit/>
          </a:bodyPr>
          <a:lstStyle>
            <a:lvl1pPr marL="0" indent="0">
              <a:buFontTx/>
              <a:buNone/>
              <a:defRPr sz="1600">
                <a:solidFill>
                  <a:schemeClr val="accent4"/>
                </a:solidFill>
              </a:defRPr>
            </a:lvl1pPr>
          </a:lstStyle>
          <a:p>
            <a:pPr lvl="0"/>
            <a:r>
              <a:rPr lang="en-US" smtClean="0"/>
              <a:t>Click to edit Master text styles</a:t>
            </a:r>
          </a:p>
        </p:txBody>
      </p:sp>
      <p:sp>
        <p:nvSpPr>
          <p:cNvPr id="4" name="Footer Placeholder 10"/>
          <p:cNvSpPr>
            <a:spLocks noGrp="1"/>
          </p:cNvSpPr>
          <p:nvPr>
            <p:ph type="ftr" sz="quarter" idx="12"/>
          </p:nvPr>
        </p:nvSpPr>
        <p:spPr/>
        <p:txBody>
          <a:bodyPr/>
          <a:lstStyle>
            <a:lvl1pPr>
              <a:defRPr/>
            </a:lvl1pPr>
          </a:lstStyle>
          <a:p>
            <a:pPr>
              <a:defRPr/>
            </a:pPr>
            <a:endParaRPr/>
          </a:p>
        </p:txBody>
      </p:sp>
    </p:spTree>
    <p:extLst>
      <p:ext uri="{BB962C8B-B14F-4D97-AF65-F5344CB8AC3E}">
        <p14:creationId xmlns:p14="http://schemas.microsoft.com/office/powerpoint/2010/main" val="353120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Footer Placeholder 3"/>
          <p:cNvSpPr>
            <a:spLocks noGrp="1"/>
          </p:cNvSpPr>
          <p:nvPr>
            <p:ph type="ftr" sz="quarter" idx="10"/>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363422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Intr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57200" y="671349"/>
            <a:ext cx="8229600" cy="395451"/>
          </a:xfrm>
        </p:spPr>
        <p:txBody>
          <a:bodyPr>
            <a:normAutofit/>
          </a:bodyPr>
          <a:lstStyle>
            <a:lvl1pPr marL="0" indent="0">
              <a:buFontTx/>
              <a:buNone/>
              <a:defRPr sz="1600">
                <a:solidFill>
                  <a:schemeClr val="accent4"/>
                </a:solidFill>
              </a:defRPr>
            </a:lvl1pPr>
            <a:lvl2pPr marL="212725" indent="0">
              <a:buFontTx/>
              <a:buNone/>
              <a:defRPr sz="1600">
                <a:solidFill>
                  <a:schemeClr val="accent4"/>
                </a:solidFill>
              </a:defRPr>
            </a:lvl2pPr>
            <a:lvl3pPr marL="449262" indent="0">
              <a:buFontTx/>
              <a:buNone/>
              <a:defRPr sz="1600">
                <a:solidFill>
                  <a:schemeClr val="accent4"/>
                </a:solidFill>
              </a:defRPr>
            </a:lvl3pPr>
            <a:lvl4pPr marL="606425" indent="0">
              <a:buFontTx/>
              <a:buNone/>
              <a:defRPr sz="1600">
                <a:solidFill>
                  <a:schemeClr val="accent4"/>
                </a:solidFill>
              </a:defRPr>
            </a:lvl4pPr>
            <a:lvl5pPr marL="830262" indent="0">
              <a:buFontTx/>
              <a:buNone/>
              <a:defRPr sz="1600">
                <a:solidFill>
                  <a:schemeClr val="accent4"/>
                </a:solidFill>
              </a:defRPr>
            </a:lvl5pPr>
          </a:lstStyle>
          <a:p>
            <a:pPr lvl="0"/>
            <a:r>
              <a:rPr lang="en-US" dirty="0"/>
              <a:t>Edit Master intro text</a:t>
            </a:r>
          </a:p>
        </p:txBody>
      </p:sp>
      <p:sp>
        <p:nvSpPr>
          <p:cNvPr id="4" name="Footer Placeholder 3"/>
          <p:cNvSpPr>
            <a:spLocks noGrp="1"/>
          </p:cNvSpPr>
          <p:nvPr>
            <p:ph type="ftr" sz="quarter" idx="12"/>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156508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649"/>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54269" y="914400"/>
            <a:ext cx="8232532" cy="4114800"/>
          </a:xfrm>
          <a:prstGeom prst="rect">
            <a:avLst/>
          </a:prstGeom>
        </p:spPr>
        <p:txBody>
          <a:bodyPr/>
          <a:lstStyle>
            <a:lvl1pPr marL="171450" indent="-171450">
              <a:buClr>
                <a:srgbClr val="FF5003"/>
              </a:buClr>
              <a:buFont typeface="Arial" panose="020B0604020202020204" pitchFamily="34" charset="0"/>
              <a:buChar char="•"/>
              <a:defRPr>
                <a:solidFill>
                  <a:srgbClr val="1D3649"/>
                </a:solidFill>
              </a:defRPr>
            </a:lvl1pPr>
            <a:lvl2pPr marL="449263" indent="-220663">
              <a:spcBef>
                <a:spcPts val="600"/>
              </a:spcBef>
              <a:defRPr>
                <a:solidFill>
                  <a:srgbClr val="1D3649"/>
                </a:solidFill>
              </a:defRPr>
            </a:lvl2pPr>
            <a:lvl3pPr marL="598488" indent="-125413">
              <a:spcBef>
                <a:spcPts val="600"/>
              </a:spcBef>
              <a:defRPr sz="1100">
                <a:solidFill>
                  <a:srgbClr val="1D3649"/>
                </a:solidFill>
              </a:defRPr>
            </a:lvl3pPr>
            <a:lvl4pPr marL="749300" indent="-142875">
              <a:spcBef>
                <a:spcPts val="600"/>
              </a:spcBef>
              <a:buFont typeface="Arial" panose="020B0604020202020204" pitchFamily="34" charset="0"/>
              <a:buChar char="•"/>
              <a:defRPr sz="1100" baseline="0">
                <a:solidFill>
                  <a:srgbClr val="1D3649"/>
                </a:solidFill>
              </a:defRPr>
            </a:lvl4pPr>
            <a:lvl5pPr marL="890588" indent="-141288">
              <a:spcBef>
                <a:spcPts val="600"/>
              </a:spcBef>
              <a:buFont typeface="Arial" panose="020B0604020202020204" pitchFamily="34" charset="0"/>
              <a:buChar char="•"/>
              <a:defRPr sz="1100">
                <a:solidFill>
                  <a:srgbClr val="1D36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3"/>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119547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Head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1371600" y="0"/>
            <a:ext cx="7315200" cy="228601"/>
          </a:xfrm>
          <a:prstGeom prst="rect">
            <a:avLst/>
          </a:prstGeom>
        </p:spPr>
        <p:txBody>
          <a:bodyPr tIns="27432" bIns="27432">
            <a:normAutofit/>
          </a:bodyPr>
          <a:lstStyle>
            <a:lvl1pPr marL="0" indent="0" algn="r">
              <a:buFontTx/>
              <a:buNone/>
              <a:defRPr sz="900" cap="all" baseline="0">
                <a:solidFill>
                  <a:schemeClr val="bg1">
                    <a:lumMod val="65000"/>
                  </a:schemeClr>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HEADER 1  |  HEADER 2</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2"/>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29438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1371600" y="0"/>
            <a:ext cx="7314253" cy="228600"/>
          </a:xfrm>
          <a:prstGeom prst="rect">
            <a:avLst/>
          </a:prstGeom>
        </p:spPr>
        <p:txBody>
          <a:bodyPr tIns="27432" bIns="27432">
            <a:normAutofit/>
          </a:bodyPr>
          <a:lstStyle>
            <a:lvl1pPr marL="0" indent="0" algn="r">
              <a:buFontTx/>
              <a:buNone/>
              <a:defRPr sz="900" cap="all" baseline="0">
                <a:solidFill>
                  <a:schemeClr val="bg1">
                    <a:lumMod val="65000"/>
                  </a:schemeClr>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HEADER 1  |  HEADER 2</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457200" y="914401"/>
            <a:ext cx="8229600" cy="41147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3"/>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119792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454268" y="914400"/>
            <a:ext cx="3886200" cy="4114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3"/>
          </p:nvPr>
        </p:nvSpPr>
        <p:spPr>
          <a:xfrm>
            <a:off x="4800600" y="914400"/>
            <a:ext cx="3886200" cy="4114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4"/>
          </p:nvPr>
        </p:nvSpPr>
        <p:spPr/>
        <p:txBody>
          <a:bodyPr/>
          <a:lstStyle/>
          <a:p>
            <a:pPr defTabSz="685800">
              <a:lnSpc>
                <a:spcPct val="90000"/>
              </a:lnSpc>
              <a:spcBef>
                <a:spcPts val="600"/>
              </a:spcBef>
              <a:buClr>
                <a:schemeClr val="tx2"/>
              </a:buClr>
            </a:pPr>
            <a:endParaRPr lang="en-US" dirty="0"/>
          </a:p>
        </p:txBody>
      </p:sp>
    </p:spTree>
    <p:extLst>
      <p:ext uri="{BB962C8B-B14F-4D97-AF65-F5344CB8AC3E}">
        <p14:creationId xmlns:p14="http://schemas.microsoft.com/office/powerpoint/2010/main" val="10797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ffering Domains">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defTabSz="685800">
              <a:lnSpc>
                <a:spcPct val="90000"/>
              </a:lnSpc>
              <a:spcBef>
                <a:spcPts val="600"/>
              </a:spcBef>
              <a:buClr>
                <a:schemeClr val="tx2"/>
              </a:buClr>
            </a:pPr>
            <a:endParaRPr lang="en-US" dirty="0"/>
          </a:p>
        </p:txBody>
      </p:sp>
      <p:sp>
        <p:nvSpPr>
          <p:cNvPr id="4" name="Rectangle 3"/>
          <p:cNvSpPr/>
          <p:nvPr userDrawn="1"/>
        </p:nvSpPr>
        <p:spPr>
          <a:xfrm>
            <a:off x="0" y="0"/>
            <a:ext cx="4533900" cy="5448300"/>
          </a:xfrm>
          <a:prstGeom prst="rect">
            <a:avLst/>
          </a:prstGeom>
          <a:solidFill>
            <a:schemeClr val="bg1">
              <a:lumMod val="9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a:ln>
                <a:noFill/>
              </a:ln>
              <a:solidFill>
                <a:schemeClr val="bg1"/>
              </a:solidFill>
              <a:effectLst/>
              <a:uLnTx/>
              <a:uFillTx/>
              <a:ea typeface="+mn-ea"/>
              <a:cs typeface="Arial" panose="020B0604020202020204" pitchFamily="34" charset="0"/>
            </a:endParaRPr>
          </a:p>
        </p:txBody>
      </p:sp>
      <p:sp>
        <p:nvSpPr>
          <p:cNvPr id="2" name="Title 1"/>
          <p:cNvSpPr>
            <a:spLocks noGrp="1"/>
          </p:cNvSpPr>
          <p:nvPr>
            <p:ph type="title"/>
          </p:nvPr>
        </p:nvSpPr>
        <p:spPr>
          <a:xfrm>
            <a:off x="4953000" y="340265"/>
            <a:ext cx="3848100" cy="993235"/>
          </a:xfrm>
        </p:spPr>
        <p:txBody>
          <a:bodyPr/>
          <a:lstStyle/>
          <a:p>
            <a:r>
              <a:rPr lang="en-US" dirty="0"/>
              <a:t>Click to edit Master title style</a:t>
            </a:r>
          </a:p>
        </p:txBody>
      </p:sp>
      <p:sp>
        <p:nvSpPr>
          <p:cNvPr id="6" name="Content Placeholder 5"/>
          <p:cNvSpPr>
            <a:spLocks noGrp="1"/>
          </p:cNvSpPr>
          <p:nvPr>
            <p:ph sz="quarter" idx="12"/>
          </p:nvPr>
        </p:nvSpPr>
        <p:spPr>
          <a:xfrm>
            <a:off x="4944794" y="1623581"/>
            <a:ext cx="3856306" cy="3405619"/>
          </a:xfrm>
          <a:prstGeom prst="rect">
            <a:avLst/>
          </a:prstGeom>
        </p:spPr>
        <p:txBody>
          <a:bodyPr/>
          <a:lstStyle>
            <a:lvl1pPr marL="0" indent="0">
              <a:buNone/>
              <a:defRPr/>
            </a:lvl1pPr>
            <a:lvl2pPr marL="212725" indent="0">
              <a:buNone/>
              <a:defRPr/>
            </a:lvl2pPr>
            <a:lvl3pPr marL="449262" indent="0">
              <a:buNone/>
              <a:defRPr/>
            </a:lvl3pPr>
            <a:lvl4pPr marL="606425" indent="0">
              <a:buNone/>
              <a:defRPr/>
            </a:lvl4pPr>
            <a:lvl5pPr marL="830262"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953000" y="50183"/>
            <a:ext cx="758952" cy="0"/>
          </a:xfrm>
          <a:prstGeom prst="line">
            <a:avLst/>
          </a:prstGeom>
          <a:ln w="101600">
            <a:solidFill>
              <a:srgbClr val="FF5004"/>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40988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5458968"/>
            <a:ext cx="9144000" cy="256032"/>
          </a:xfrm>
          <a:prstGeom prst="rect">
            <a:avLst/>
          </a:prstGeom>
          <a:solidFill>
            <a:srgbClr val="1D3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2" name="Title Placeholder 1"/>
          <p:cNvSpPr>
            <a:spLocks noGrp="1"/>
          </p:cNvSpPr>
          <p:nvPr userDrawn="1">
            <p:ph type="title"/>
          </p:nvPr>
        </p:nvSpPr>
        <p:spPr>
          <a:xfrm>
            <a:off x="454269" y="225965"/>
            <a:ext cx="8231583" cy="345535"/>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11" name="Footer Placeholder 10"/>
          <p:cNvSpPr>
            <a:spLocks noGrp="1"/>
          </p:cNvSpPr>
          <p:nvPr>
            <p:ph type="ftr" sz="quarter" idx="3"/>
          </p:nvPr>
        </p:nvSpPr>
        <p:spPr>
          <a:xfrm flipH="1">
            <a:off x="7048500" y="5473125"/>
            <a:ext cx="1137885" cy="182880"/>
          </a:xfrm>
          <a:prstGeom prst="rect">
            <a:avLst/>
          </a:prstGeom>
          <a:noFill/>
        </p:spPr>
        <p:txBody>
          <a:bodyPr vert="horz" wrap="none" lIns="0" tIns="0" rIns="0" bIns="0" rtlCol="0" anchor="b" anchorCtr="0">
            <a:noAutofit/>
          </a:bodyPr>
          <a:lstStyle>
            <a:lvl1pPr algn="r">
              <a:defRPr lang="en-US" sz="900" b="0" cap="all" baseline="0" dirty="0">
                <a:solidFill>
                  <a:schemeClr val="bg1"/>
                </a:solidFill>
                <a:ea typeface="+mn-ea"/>
                <a:cs typeface="Arial" panose="020B0604020202020204" pitchFamily="34" charset="0"/>
              </a:defRPr>
            </a:lvl1pPr>
          </a:lstStyle>
          <a:p>
            <a:pPr defTabSz="685800">
              <a:lnSpc>
                <a:spcPct val="90000"/>
              </a:lnSpc>
              <a:spcBef>
                <a:spcPts val="600"/>
              </a:spcBef>
              <a:buClr>
                <a:schemeClr val="tx2"/>
              </a:buClr>
            </a:pPr>
            <a:endParaRPr lang="en-US" dirty="0"/>
          </a:p>
        </p:txBody>
      </p:sp>
      <p:sp>
        <p:nvSpPr>
          <p:cNvPr id="156" name="Text Placeholder 155"/>
          <p:cNvSpPr>
            <a:spLocks noGrp="1"/>
          </p:cNvSpPr>
          <p:nvPr userDrawn="1">
            <p:ph type="body" idx="1"/>
          </p:nvPr>
        </p:nvSpPr>
        <p:spPr>
          <a:xfrm>
            <a:off x="457200" y="914400"/>
            <a:ext cx="8229600" cy="4111371"/>
          </a:xfrm>
          <a:prstGeom prst="rect">
            <a:avLst/>
          </a:prstGeom>
        </p:spPr>
        <p:txBody>
          <a:bodyPr vert="horz" lIns="0" tIns="54864" rIns="0" bIns="54864"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p:cNvCxnSpPr/>
          <p:nvPr userDrawn="1"/>
        </p:nvCxnSpPr>
        <p:spPr>
          <a:xfrm>
            <a:off x="454269" y="50183"/>
            <a:ext cx="758952" cy="0"/>
          </a:xfrm>
          <a:prstGeom prst="line">
            <a:avLst/>
          </a:prstGeom>
          <a:ln w="101600">
            <a:solidFill>
              <a:srgbClr val="FF5004"/>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300" y="5473125"/>
            <a:ext cx="1748202" cy="182880"/>
          </a:xfrm>
          <a:prstGeom prst="rect">
            <a:avLst/>
          </a:prstGeom>
          <a:noFill/>
        </p:spPr>
        <p:txBody>
          <a:bodyPr vert="horz" wrap="none" lIns="0" tIns="0" rIns="0" bIns="0" rtlCol="0" anchor="b" anchorCtr="0">
            <a:noAutofit/>
          </a:bodyPr>
          <a:lstStyle>
            <a:defPPr>
              <a:defRPr lang="en-US"/>
            </a:defPPr>
            <a:lvl1pPr algn="r" defTabSz="685800">
              <a:lnSpc>
                <a:spcPct val="90000"/>
              </a:lnSpc>
              <a:spcBef>
                <a:spcPts val="600"/>
              </a:spcBef>
              <a:buClr>
                <a:schemeClr val="tx2"/>
              </a:buClr>
              <a:defRPr sz="800" b="0" cap="all" baseline="0">
                <a:solidFill>
                  <a:schemeClr val="bg1"/>
                </a:solidFill>
                <a:ea typeface="+mn-ea"/>
                <a:cs typeface="Arial" panose="020B0604020202020204" pitchFamily="34" charset="0"/>
              </a:defRPr>
            </a:lvl1pPr>
          </a:lstStyle>
          <a:p>
            <a:pPr algn="l" eaLnBrk="1" hangingPunct="1">
              <a:buClr>
                <a:srgbClr val="1D3649"/>
              </a:buClr>
              <a:tabLst>
                <a:tab pos="173038" algn="r"/>
                <a:tab pos="346075" algn="l"/>
              </a:tabLst>
            </a:pPr>
            <a:r>
              <a:rPr lang="en-US" sz="900" cap="none" dirty="0">
                <a:solidFill>
                  <a:srgbClr val="FFFFFF"/>
                </a:solidFill>
              </a:rPr>
              <a:t>	</a:t>
            </a:r>
            <a:fld id="{69536531-B958-4C09-B602-69D38812002E}" type="slidenum">
              <a:rPr lang="en-US" sz="900" cap="none" smtClean="0">
                <a:solidFill>
                  <a:srgbClr val="FFFFFF"/>
                </a:solidFill>
              </a:rPr>
              <a:pPr algn="l" eaLnBrk="1" hangingPunct="1">
                <a:buClr>
                  <a:srgbClr val="1D3649"/>
                </a:buClr>
                <a:tabLst>
                  <a:tab pos="173038" algn="r"/>
                  <a:tab pos="346075" algn="l"/>
                </a:tabLst>
              </a:pPr>
              <a:t>‹#›</a:t>
            </a:fld>
            <a:r>
              <a:rPr lang="en-US" sz="900" cap="none" dirty="0">
                <a:solidFill>
                  <a:srgbClr val="FFFFFF"/>
                </a:solidFill>
              </a:rPr>
              <a:t>	IBM Security</a:t>
            </a:r>
          </a:p>
        </p:txBody>
      </p:sp>
      <p:pic>
        <p:nvPicPr>
          <p:cNvPr id="15" name="Picture 14"/>
          <p:cNvPicPr>
            <a:picLocks noChangeAspect="1"/>
          </p:cNvPicPr>
          <p:nvPr userDrawn="1"/>
        </p:nvPicPr>
        <p:blipFill rotWithShape="1">
          <a:blip r:embed="rId22"/>
          <a:srcRect r="6184"/>
          <a:stretch/>
        </p:blipFill>
        <p:spPr>
          <a:xfrm>
            <a:off x="8563124" y="5511500"/>
            <a:ext cx="344194" cy="137814"/>
          </a:xfrm>
          <a:prstGeom prst="rect">
            <a:avLst/>
          </a:prstGeom>
        </p:spPr>
      </p:pic>
    </p:spTree>
    <p:extLst>
      <p:ext uri="{BB962C8B-B14F-4D97-AF65-F5344CB8AC3E}">
        <p14:creationId xmlns:p14="http://schemas.microsoft.com/office/powerpoint/2010/main" val="963827839"/>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 id="2147484179" r:id="rId20"/>
  </p:sldLayoutIdLst>
  <p:hf sldNum="0" hdr="0" ftr="0" dt="0"/>
  <p:txStyles>
    <p:titleStyle>
      <a:lvl1pPr algn="l" defTabSz="228600" rtl="0" eaLnBrk="1" latinLnBrk="0" hangingPunct="1">
        <a:lnSpc>
          <a:spcPts val="2300"/>
        </a:lnSpc>
        <a:spcBef>
          <a:spcPct val="0"/>
        </a:spcBef>
        <a:buNone/>
        <a:tabLst>
          <a:tab pos="228600" algn="l"/>
        </a:tabLst>
        <a:defRPr sz="2200" kern="1200" baseline="0">
          <a:solidFill>
            <a:srgbClr val="1D3649"/>
          </a:solidFill>
          <a:latin typeface="Arial" panose="020B0604020202020204" pitchFamily="34" charset="0"/>
          <a:ea typeface="+mj-ea"/>
          <a:cs typeface="Arial" panose="020B0604020202020204" pitchFamily="34" charset="0"/>
        </a:defRPr>
      </a:lvl1pPr>
    </p:titleStyle>
    <p:bodyStyle>
      <a:lvl1pPr marL="198438" indent="-198438" algn="l" defTabSz="685800" rtl="0" eaLnBrk="1" latinLnBrk="0" hangingPunct="1">
        <a:lnSpc>
          <a:spcPct val="100000"/>
        </a:lnSpc>
        <a:spcBef>
          <a:spcPts val="1200"/>
        </a:spcBef>
        <a:buClr>
          <a:srgbClr val="FF5003"/>
        </a:buClr>
        <a:buFont typeface="Arial" panose="020B0604020202020204" pitchFamily="34" charset="0"/>
        <a:buChar char="•"/>
        <a:defRPr sz="1400" kern="1200">
          <a:solidFill>
            <a:srgbClr val="1D3649"/>
          </a:solidFill>
          <a:latin typeface="Arial" panose="020B0604020202020204" pitchFamily="34" charset="0"/>
          <a:ea typeface="+mn-ea"/>
          <a:cs typeface="Arial" panose="020B0604020202020204" pitchFamily="34" charset="0"/>
        </a:defRPr>
      </a:lvl1pPr>
      <a:lvl2pPr marL="409575" marR="0" indent="-196850" algn="l" defTabSz="685800" rtl="0" eaLnBrk="1" fontAlgn="auto" latinLnBrk="0" hangingPunct="1">
        <a:lnSpc>
          <a:spcPct val="100000"/>
        </a:lnSpc>
        <a:spcBef>
          <a:spcPts val="300"/>
        </a:spcBef>
        <a:spcAft>
          <a:spcPts val="0"/>
        </a:spcAft>
        <a:buClr>
          <a:srgbClr val="FF5004"/>
        </a:buClr>
        <a:buSzTx/>
        <a:buFont typeface="Symbol" panose="05050102010706020507" pitchFamily="18" charset="2"/>
        <a:buChar char="-"/>
        <a:tabLst/>
        <a:defRPr sz="1200" kern="1200">
          <a:solidFill>
            <a:srgbClr val="1D3649"/>
          </a:solidFill>
          <a:latin typeface="Arial" panose="020B0604020202020204" pitchFamily="34" charset="0"/>
          <a:ea typeface="+mn-ea"/>
          <a:cs typeface="Arial" panose="020B0604020202020204" pitchFamily="34" charset="0"/>
        </a:defRPr>
      </a:lvl2pPr>
      <a:lvl3pPr marL="593725" marR="0" indent="-144463" algn="l" defTabSz="685800" rtl="0" eaLnBrk="1" fontAlgn="auto" latinLnBrk="0" hangingPunct="1">
        <a:lnSpc>
          <a:spcPct val="100000"/>
        </a:lnSpc>
        <a:spcBef>
          <a:spcPts val="300"/>
        </a:spcBef>
        <a:spcAft>
          <a:spcPts val="0"/>
        </a:spcAft>
        <a:buClr>
          <a:srgbClr val="FF5004"/>
        </a:buClr>
        <a:buSzTx/>
        <a:buFont typeface="Arial" panose="020B0604020202020204" pitchFamily="34" charset="0"/>
        <a:buChar char="•"/>
        <a:tabLst/>
        <a:defRPr sz="1200" kern="1200" baseline="0">
          <a:solidFill>
            <a:srgbClr val="1D3649"/>
          </a:solidFill>
          <a:latin typeface="Arial" panose="020B0604020202020204" pitchFamily="34" charset="0"/>
          <a:ea typeface="+mn-ea"/>
          <a:cs typeface="Arial" panose="020B0604020202020204" pitchFamily="34" charset="0"/>
        </a:defRPr>
      </a:lvl3pPr>
      <a:lvl4pPr marL="769938" marR="0" indent="-163513" algn="l" defTabSz="685800" rtl="0" eaLnBrk="1" fontAlgn="auto" latinLnBrk="0" hangingPunct="1">
        <a:lnSpc>
          <a:spcPct val="100000"/>
        </a:lnSpc>
        <a:spcBef>
          <a:spcPts val="300"/>
        </a:spcBef>
        <a:spcAft>
          <a:spcPts val="0"/>
        </a:spcAft>
        <a:buClr>
          <a:srgbClr val="FF5004"/>
        </a:buClr>
        <a:buSzTx/>
        <a:buFont typeface="Arial" panose="020B0604020202020204" pitchFamily="34" charset="0"/>
        <a:buChar char="•"/>
        <a:tabLst/>
        <a:defRPr sz="1200" kern="1200">
          <a:solidFill>
            <a:srgbClr val="1D3649"/>
          </a:solidFill>
          <a:latin typeface="Arial" panose="020B0604020202020204" pitchFamily="34" charset="0"/>
          <a:ea typeface="+mn-ea"/>
          <a:cs typeface="Arial" panose="020B0604020202020204" pitchFamily="34" charset="0"/>
        </a:defRPr>
      </a:lvl4pPr>
      <a:lvl5pPr marL="990600" marR="0" indent="-160338" algn="l" defTabSz="685800" rtl="0" eaLnBrk="1" fontAlgn="auto" latinLnBrk="0" hangingPunct="1">
        <a:lnSpc>
          <a:spcPct val="100000"/>
        </a:lnSpc>
        <a:spcBef>
          <a:spcPts val="300"/>
        </a:spcBef>
        <a:spcAft>
          <a:spcPts val="0"/>
        </a:spcAft>
        <a:buClr>
          <a:srgbClr val="FF5004"/>
        </a:buClr>
        <a:buSzTx/>
        <a:buFont typeface="Arial" panose="020B0604020202020204" pitchFamily="34" charset="0"/>
        <a:buChar char="•"/>
        <a:tabLst/>
        <a:defRPr sz="1200" kern="1200">
          <a:solidFill>
            <a:srgbClr val="1D364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tiff"/><Relationship Id="rId4" Type="http://schemas.openxmlformats.org/officeDocument/2006/relationships/image" Target="../media/image41.tiff"/><Relationship Id="rId5" Type="http://schemas.openxmlformats.org/officeDocument/2006/relationships/image" Target="../media/image42.tiff"/><Relationship Id="rId1" Type="http://schemas.openxmlformats.org/officeDocument/2006/relationships/slideLayout" Target="../slideLayouts/slideLayout2.xml"/><Relationship Id="rId2" Type="http://schemas.openxmlformats.org/officeDocument/2006/relationships/image" Target="../media/image3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emf"/><Relationship Id="rId7" Type="http://schemas.openxmlformats.org/officeDocument/2006/relationships/image" Target="../media/image48.emf"/><Relationship Id="rId8" Type="http://schemas.openxmlformats.org/officeDocument/2006/relationships/image" Target="../media/image49.emf"/><Relationship Id="rId9" Type="http://schemas.openxmlformats.org/officeDocument/2006/relationships/image" Target="../media/image50.emf"/><Relationship Id="rId10" Type="http://schemas.openxmlformats.org/officeDocument/2006/relationships/image" Target="../media/image51.emf"/><Relationship Id="rId1" Type="http://schemas.openxmlformats.org/officeDocument/2006/relationships/slideLayout" Target="../slideLayouts/slideLayout20.xml"/><Relationship Id="rId2" Type="http://schemas.openxmlformats.org/officeDocument/2006/relationships/image" Target="../media/image4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2.emf"/></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4" Type="http://schemas.microsoft.com/office/2007/relationships/hdphoto" Target="../media/hdphoto1.wdp"/><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emf"/></Relationships>
</file>

<file path=ppt/slides/_rels/slide9.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IBM </a:t>
            </a:r>
            <a:r>
              <a:rPr lang="en-US"/>
              <a:t>SECURITY </a:t>
            </a:r>
            <a:r>
              <a:rPr lang="en-US" smtClean="0"/>
              <a:t>SERVICES</a:t>
            </a:r>
            <a:endParaRPr lang="en-US" dirty="0"/>
          </a:p>
        </p:txBody>
      </p:sp>
      <p:sp>
        <p:nvSpPr>
          <p:cNvPr id="19" name="Subtitle 18"/>
          <p:cNvSpPr>
            <a:spLocks noGrp="1"/>
          </p:cNvSpPr>
          <p:nvPr>
            <p:ph type="subTitle" idx="1"/>
          </p:nvPr>
        </p:nvSpPr>
        <p:spPr/>
        <p:txBody>
          <a:bodyPr>
            <a:normAutofit/>
          </a:bodyPr>
          <a:lstStyle/>
          <a:p>
            <a:r>
              <a:rPr lang="en-US" altLang="en-US" dirty="0" smtClean="0"/>
              <a:t>Data Protection: It’s more than encryption</a:t>
            </a:r>
            <a:endParaRPr lang="en-US" dirty="0"/>
          </a:p>
          <a:p>
            <a:endParaRPr lang="en-US" dirty="0"/>
          </a:p>
        </p:txBody>
      </p:sp>
    </p:spTree>
    <p:extLst>
      <p:ext uri="{BB962C8B-B14F-4D97-AF65-F5344CB8AC3E}">
        <p14:creationId xmlns:p14="http://schemas.microsoft.com/office/powerpoint/2010/main" val="2646147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731840" y="1028700"/>
            <a:ext cx="7680320" cy="3845837"/>
            <a:chOff x="790575" y="1028700"/>
            <a:chExt cx="7680320" cy="3845837"/>
          </a:xfrm>
        </p:grpSpPr>
        <p:grpSp>
          <p:nvGrpSpPr>
            <p:cNvPr id="44" name="Group 43"/>
            <p:cNvGrpSpPr/>
            <p:nvPr/>
          </p:nvGrpSpPr>
          <p:grpSpPr>
            <a:xfrm>
              <a:off x="5243471" y="1793348"/>
              <a:ext cx="1745743" cy="3071437"/>
              <a:chOff x="780468" y="1028700"/>
              <a:chExt cx="1745743" cy="3071437"/>
            </a:xfrm>
          </p:grpSpPr>
          <p:sp>
            <p:nvSpPr>
              <p:cNvPr id="57" name="Hexagon 56"/>
              <p:cNvSpPr/>
              <p:nvPr/>
            </p:nvSpPr>
            <p:spPr>
              <a:xfrm>
                <a:off x="787282"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Encryption Solutions</a:t>
                </a:r>
                <a:endParaRPr lang="en-US" sz="1600" b="1" dirty="0">
                  <a:solidFill>
                    <a:schemeClr val="bg1"/>
                  </a:solidFill>
                </a:endParaRPr>
              </a:p>
            </p:txBody>
          </p:sp>
          <p:sp>
            <p:nvSpPr>
              <p:cNvPr id="58" name="Hexagon 57"/>
              <p:cNvSpPr/>
              <p:nvPr/>
            </p:nvSpPr>
            <p:spPr>
              <a:xfrm>
                <a:off x="780468" y="2607214"/>
                <a:ext cx="1738929" cy="1492923"/>
              </a:xfrm>
              <a:prstGeom prst="hexagon">
                <a:avLst>
                  <a:gd name="adj" fmla="val 25000"/>
                  <a:gd name="vf" fmla="val 115470"/>
                </a:avLst>
              </a:prstGeom>
              <a:blipFill dpi="0" rotWithShape="0">
                <a:blip r:embed="rId3">
                  <a:duotone>
                    <a:schemeClr val="accent1">
                      <a:shade val="45000"/>
                      <a:satMod val="135000"/>
                    </a:schemeClr>
                    <a:prstClr val="white"/>
                  </a:duotone>
                </a:blip>
                <a:srcRect/>
                <a:stretch>
                  <a:fillRect l="-3000"/>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5" name="Group 44"/>
            <p:cNvGrpSpPr/>
            <p:nvPr/>
          </p:nvGrpSpPr>
          <p:grpSpPr>
            <a:xfrm>
              <a:off x="2276183" y="1793348"/>
              <a:ext cx="1742817" cy="3081189"/>
              <a:chOff x="2241502" y="1793348"/>
              <a:chExt cx="1742817" cy="3081189"/>
            </a:xfrm>
          </p:grpSpPr>
          <p:sp>
            <p:nvSpPr>
              <p:cNvPr id="55" name="Hexagon 54"/>
              <p:cNvSpPr/>
              <p:nvPr/>
            </p:nvSpPr>
            <p:spPr>
              <a:xfrm>
                <a:off x="2245390"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Data Protection</a:t>
                </a:r>
              </a:p>
              <a:p>
                <a:pPr algn="ctr"/>
                <a:r>
                  <a:rPr lang="en-US" sz="1600" b="1" dirty="0" smtClean="0">
                    <a:solidFill>
                      <a:schemeClr val="bg1"/>
                    </a:solidFill>
                  </a:rPr>
                  <a:t>Framework</a:t>
                </a:r>
                <a:endParaRPr lang="en-US" sz="1600" b="1" dirty="0">
                  <a:solidFill>
                    <a:schemeClr val="bg1"/>
                  </a:solidFill>
                </a:endParaRPr>
              </a:p>
            </p:txBody>
          </p:sp>
          <p:sp>
            <p:nvSpPr>
              <p:cNvPr id="56" name="Hexagon 55"/>
              <p:cNvSpPr/>
              <p:nvPr/>
            </p:nvSpPr>
            <p:spPr>
              <a:xfrm>
                <a:off x="2241502" y="3381614"/>
                <a:ext cx="1738929" cy="1492923"/>
              </a:xfrm>
              <a:prstGeom prst="hexagon">
                <a:avLst>
                  <a:gd name="adj" fmla="val 25000"/>
                  <a:gd name="vf" fmla="val 115470"/>
                </a:avLst>
              </a:prstGeom>
              <a:blipFill dpi="0" rotWithShape="0">
                <a:blip r:embed="rId4">
                  <a:duotone>
                    <a:schemeClr val="accent1">
                      <a:shade val="45000"/>
                      <a:satMod val="135000"/>
                    </a:schemeClr>
                    <a:prstClr val="white"/>
                  </a:duotone>
                </a:blip>
                <a:srcRect/>
                <a:tile tx="0" ty="0" sx="28000" sy="28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6" name="Group 45"/>
            <p:cNvGrpSpPr/>
            <p:nvPr/>
          </p:nvGrpSpPr>
          <p:grpSpPr>
            <a:xfrm>
              <a:off x="6731004" y="1028700"/>
              <a:ext cx="1739891" cy="3071437"/>
              <a:chOff x="3702536" y="1028700"/>
              <a:chExt cx="1739891" cy="3071437"/>
            </a:xfrm>
          </p:grpSpPr>
          <p:sp>
            <p:nvSpPr>
              <p:cNvPr id="53" name="Hexagon 52"/>
              <p:cNvSpPr/>
              <p:nvPr/>
            </p:nvSpPr>
            <p:spPr>
              <a:xfrm>
                <a:off x="3703498"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Case Studies</a:t>
                </a:r>
                <a:endParaRPr lang="en-US" sz="1600" b="1" dirty="0">
                  <a:solidFill>
                    <a:schemeClr val="bg1"/>
                  </a:solidFill>
                </a:endParaRPr>
              </a:p>
            </p:txBody>
          </p:sp>
          <p:sp>
            <p:nvSpPr>
              <p:cNvPr id="54" name="Hexagon 53"/>
              <p:cNvSpPr/>
              <p:nvPr/>
            </p:nvSpPr>
            <p:spPr>
              <a:xfrm>
                <a:off x="3702536" y="2607214"/>
                <a:ext cx="1738929" cy="1492923"/>
              </a:xfrm>
              <a:prstGeom prst="hexagon">
                <a:avLst>
                  <a:gd name="adj" fmla="val 25000"/>
                  <a:gd name="vf" fmla="val 115470"/>
                </a:avLst>
              </a:prstGeom>
              <a:blipFill dpi="0" rotWithShape="0">
                <a:blip r:embed="rId5">
                  <a:duotone>
                    <a:schemeClr val="accent1">
                      <a:shade val="45000"/>
                      <a:satMod val="135000"/>
                    </a:schemeClr>
                    <a:prstClr val="white"/>
                  </a:duotone>
                </a:blip>
                <a:srcRect/>
                <a:tile tx="0" ty="0" sx="35000" sy="35000" flip="none" algn="bl"/>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7" name="Group 46"/>
            <p:cNvGrpSpPr/>
            <p:nvPr/>
          </p:nvGrpSpPr>
          <p:grpSpPr>
            <a:xfrm>
              <a:off x="790575" y="1028700"/>
              <a:ext cx="1743819" cy="3071437"/>
              <a:chOff x="6619714" y="1028700"/>
              <a:chExt cx="1743819" cy="3071437"/>
            </a:xfrm>
          </p:grpSpPr>
          <p:sp>
            <p:nvSpPr>
              <p:cNvPr id="51" name="Hexagon 50"/>
              <p:cNvSpPr/>
              <p:nvPr/>
            </p:nvSpPr>
            <p:spPr>
              <a:xfrm>
                <a:off x="6619714"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Threat / Risk </a:t>
                </a:r>
              </a:p>
              <a:p>
                <a:pPr algn="ctr"/>
                <a:r>
                  <a:rPr lang="en-US" sz="1600" b="1" dirty="0" smtClean="0">
                    <a:solidFill>
                      <a:schemeClr val="bg1"/>
                    </a:solidFill>
                  </a:rPr>
                  <a:t>Landscape</a:t>
                </a:r>
                <a:endParaRPr lang="en-US" sz="1600" b="1" dirty="0">
                  <a:solidFill>
                    <a:schemeClr val="bg1"/>
                  </a:solidFill>
                </a:endParaRPr>
              </a:p>
            </p:txBody>
          </p:sp>
          <p:sp>
            <p:nvSpPr>
              <p:cNvPr id="52" name="Hexagon 51"/>
              <p:cNvSpPr/>
              <p:nvPr/>
            </p:nvSpPr>
            <p:spPr>
              <a:xfrm>
                <a:off x="6624604" y="2607214"/>
                <a:ext cx="1738929" cy="1492923"/>
              </a:xfrm>
              <a:prstGeom prst="hexagon">
                <a:avLst>
                  <a:gd name="adj" fmla="val 25000"/>
                  <a:gd name="vf" fmla="val 115470"/>
                </a:avLst>
              </a:prstGeom>
              <a:blipFill dpi="0" rotWithShape="1">
                <a:blip r:embed="rId6">
                  <a:duotone>
                    <a:schemeClr val="accent1">
                      <a:shade val="45000"/>
                      <a:satMod val="135000"/>
                    </a:schemeClr>
                    <a:prstClr val="white"/>
                  </a:duotone>
                </a:blip>
                <a:srcRect/>
                <a:tile tx="0" ty="0" sx="25000" sy="25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8" name="Group 47"/>
            <p:cNvGrpSpPr/>
            <p:nvPr/>
          </p:nvGrpSpPr>
          <p:grpSpPr>
            <a:xfrm>
              <a:off x="3760789" y="1028700"/>
              <a:ext cx="1740893" cy="3081189"/>
              <a:chOff x="5161606" y="1793348"/>
              <a:chExt cx="1740893" cy="3081189"/>
            </a:xfrm>
          </p:grpSpPr>
          <p:sp>
            <p:nvSpPr>
              <p:cNvPr id="49" name="Hexagon 48"/>
              <p:cNvSpPr/>
              <p:nvPr/>
            </p:nvSpPr>
            <p:spPr>
              <a:xfrm>
                <a:off x="5161606"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Database Activity Monitoring</a:t>
                </a:r>
                <a:endParaRPr lang="en-US" sz="1600" b="1" dirty="0">
                  <a:solidFill>
                    <a:schemeClr val="bg1"/>
                  </a:solidFill>
                </a:endParaRPr>
              </a:p>
            </p:txBody>
          </p:sp>
          <p:sp>
            <p:nvSpPr>
              <p:cNvPr id="50" name="Hexagon 49"/>
              <p:cNvSpPr/>
              <p:nvPr/>
            </p:nvSpPr>
            <p:spPr>
              <a:xfrm>
                <a:off x="5163570" y="3381614"/>
                <a:ext cx="1738929" cy="1492923"/>
              </a:xfrm>
              <a:prstGeom prst="hexagon">
                <a:avLst>
                  <a:gd name="adj" fmla="val 25000"/>
                  <a:gd name="vf" fmla="val 115470"/>
                </a:avLst>
              </a:prstGeom>
              <a:blipFill dpi="0" rotWithShape="1">
                <a:blip r:embed="rId7">
                  <a:duotone>
                    <a:schemeClr val="accent1">
                      <a:shade val="45000"/>
                      <a:satMod val="135000"/>
                    </a:schemeClr>
                    <a:prstClr val="white"/>
                  </a:duotone>
                </a:blip>
                <a:srcRect/>
                <a:tile tx="0" ty="0" sx="26000" sy="26000" flip="none" algn="ctr"/>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sp>
        <p:nvSpPr>
          <p:cNvPr id="2" name="Title 1"/>
          <p:cNvSpPr>
            <a:spLocks noGrp="1"/>
          </p:cNvSpPr>
          <p:nvPr>
            <p:ph type="title"/>
          </p:nvPr>
        </p:nvSpPr>
        <p:spPr/>
        <p:txBody>
          <a:bodyPr/>
          <a:lstStyle/>
          <a:p>
            <a:r>
              <a:rPr lang="en-US" dirty="0" smtClean="0"/>
              <a:t>Database Activity Monitoring</a:t>
            </a:r>
            <a:endParaRPr lang="en-US" dirty="0"/>
          </a:p>
        </p:txBody>
      </p:sp>
      <p:grpSp>
        <p:nvGrpSpPr>
          <p:cNvPr id="14" name="Group 13"/>
          <p:cNvGrpSpPr/>
          <p:nvPr/>
        </p:nvGrpSpPr>
        <p:grpSpPr>
          <a:xfrm>
            <a:off x="2217448" y="1793347"/>
            <a:ext cx="1734040" cy="3081190"/>
            <a:chOff x="2217448" y="1793347"/>
            <a:chExt cx="1734040" cy="3081190"/>
          </a:xfrm>
        </p:grpSpPr>
        <p:sp>
          <p:nvSpPr>
            <p:cNvPr id="6" name="Hexagon 5"/>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20" name="Hexagon 19"/>
            <p:cNvSpPr/>
            <p:nvPr/>
          </p:nvSpPr>
          <p:spPr>
            <a:xfrm>
              <a:off x="2217448" y="3371861"/>
              <a:ext cx="1734040" cy="1502676"/>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25" name="Group 24"/>
          <p:cNvGrpSpPr/>
          <p:nvPr/>
        </p:nvGrpSpPr>
        <p:grpSpPr>
          <a:xfrm>
            <a:off x="626224" y="1028700"/>
            <a:ext cx="1849031" cy="3081189"/>
            <a:chOff x="2217448" y="1793347"/>
            <a:chExt cx="1734040" cy="3081189"/>
          </a:xfrm>
        </p:grpSpPr>
        <p:sp>
          <p:nvSpPr>
            <p:cNvPr id="26" name="Hexagon 25"/>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27" name="Hexagon 26"/>
            <p:cNvSpPr/>
            <p:nvPr/>
          </p:nvSpPr>
          <p:spPr>
            <a:xfrm>
              <a:off x="2217448" y="3371861"/>
              <a:ext cx="1734040"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40" name="Group 39"/>
          <p:cNvGrpSpPr/>
          <p:nvPr/>
        </p:nvGrpSpPr>
        <p:grpSpPr>
          <a:xfrm>
            <a:off x="5184736" y="1793347"/>
            <a:ext cx="1832290" cy="3081190"/>
            <a:chOff x="2217448" y="1793347"/>
            <a:chExt cx="1734040" cy="3081190"/>
          </a:xfrm>
        </p:grpSpPr>
        <p:sp>
          <p:nvSpPr>
            <p:cNvPr id="41" name="Hexagon 40"/>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42" name="Hexagon 41"/>
            <p:cNvSpPr/>
            <p:nvPr/>
          </p:nvSpPr>
          <p:spPr>
            <a:xfrm>
              <a:off x="2217448" y="3371861"/>
              <a:ext cx="1734040" cy="1502676"/>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59" name="Group 58"/>
          <p:cNvGrpSpPr/>
          <p:nvPr/>
        </p:nvGrpSpPr>
        <p:grpSpPr>
          <a:xfrm>
            <a:off x="6668944" y="1028700"/>
            <a:ext cx="1849031" cy="3081189"/>
            <a:chOff x="2217448" y="1793347"/>
            <a:chExt cx="1734040" cy="3081189"/>
          </a:xfrm>
        </p:grpSpPr>
        <p:sp>
          <p:nvSpPr>
            <p:cNvPr id="60" name="Hexagon 59"/>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61" name="Hexagon 60"/>
            <p:cNvSpPr/>
            <p:nvPr/>
          </p:nvSpPr>
          <p:spPr>
            <a:xfrm>
              <a:off x="2217448" y="3371861"/>
              <a:ext cx="1734040"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spTree>
    <p:extLst>
      <p:ext uri="{BB962C8B-B14F-4D97-AF65-F5344CB8AC3E}">
        <p14:creationId xmlns:p14="http://schemas.microsoft.com/office/powerpoint/2010/main" val="36729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Database </a:t>
            </a:r>
            <a:r>
              <a:rPr lang="en-US" dirty="0"/>
              <a:t>A</a:t>
            </a:r>
            <a:r>
              <a:rPr lang="en-US" dirty="0" smtClean="0"/>
              <a:t>ctivity Monitoring (DAM) can help address certain threats and programmatic concerns</a:t>
            </a:r>
            <a:endParaRPr lang="en-US" dirty="0"/>
          </a:p>
        </p:txBody>
      </p:sp>
      <p:sp>
        <p:nvSpPr>
          <p:cNvPr id="26" name="Rounded Rectangle 42"/>
          <p:cNvSpPr/>
          <p:nvPr/>
        </p:nvSpPr>
        <p:spPr bwMode="auto">
          <a:xfrm>
            <a:off x="426436" y="1104900"/>
            <a:ext cx="3505200" cy="914400"/>
          </a:xfrm>
          <a:prstGeom prst="roundRect">
            <a:avLst/>
          </a:prstGeom>
          <a:gradFill flip="none" rotWithShape="1">
            <a:gsLst>
              <a:gs pos="100000">
                <a:schemeClr val="accent6">
                  <a:lumMod val="75000"/>
                </a:schemeClr>
              </a:gs>
              <a:gs pos="0">
                <a:schemeClr val="bg1">
                  <a:lumMod val="95000"/>
                </a:schemeClr>
              </a:gs>
            </a:gsLst>
            <a:path path="circle">
              <a:fillToRect l="50000" t="50000" r="50000" b="50000"/>
            </a:path>
            <a:tileRect/>
          </a:gradFill>
          <a:ln w="9525" cap="flat" cmpd="sng" algn="ctr">
            <a:solidFill>
              <a:srgbClr val="000000"/>
            </a:solidFill>
            <a:prstDash val="solid"/>
            <a:round/>
            <a:headEnd type="none" w="med" len="med"/>
            <a:tailEnd type="none" w="med" len="med"/>
          </a:ln>
          <a:effectLst>
            <a:glow rad="63500">
              <a:schemeClr val="accent1">
                <a:alpha val="40000"/>
              </a:schemeClr>
            </a:glow>
            <a:outerShdw blurRad="50800" dist="38100" dir="2700000" algn="tl" rotWithShape="0">
              <a:prstClr val="black">
                <a:alpha val="40000"/>
              </a:prstClr>
            </a:outerShdw>
          </a:effectLst>
        </p:spPr>
        <p:txBody>
          <a:bodyPr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rgbClr val="000000"/>
                </a:solidFill>
                <a:latin typeface="Arial" panose="020B0604020202020204" pitchFamily="34" charset="0"/>
                <a:cs typeface="Arial" panose="020B0604020202020204" pitchFamily="34" charset="0"/>
              </a:rPr>
              <a:t>Data Discovery &amp; Classification</a:t>
            </a:r>
            <a:endParaRPr lang="en-US" sz="1400" b="1" dirty="0">
              <a:solidFill>
                <a:srgbClr val="000000"/>
              </a:solidFill>
              <a:latin typeface="Arial" panose="020B0604020202020204" pitchFamily="34" charset="0"/>
              <a:cs typeface="Arial" panose="020B0604020202020204" pitchFamily="34" charset="0"/>
            </a:endParaRPr>
          </a:p>
          <a:p>
            <a:pPr algn="ctr"/>
            <a:r>
              <a:rPr lang="en-US" sz="1050" dirty="0" smtClean="0">
                <a:solidFill>
                  <a:srgbClr val="000000"/>
                </a:solidFill>
                <a:latin typeface="Arial" panose="020B0604020202020204" pitchFamily="34" charset="0"/>
                <a:cs typeface="Arial" panose="020B0604020202020204" pitchFamily="34" charset="0"/>
              </a:rPr>
              <a:t>Without understanding the location and classification of sensitive data, proper protections can not be put into place </a:t>
            </a:r>
            <a:endParaRPr lang="en-US" sz="1050" b="1" dirty="0">
              <a:solidFill>
                <a:srgbClr val="000000"/>
              </a:solidFill>
              <a:latin typeface="Arial" panose="020B0604020202020204" pitchFamily="34" charset="0"/>
              <a:cs typeface="Arial" panose="020B0604020202020204" pitchFamily="34" charset="0"/>
            </a:endParaRPr>
          </a:p>
        </p:txBody>
      </p:sp>
      <p:sp>
        <p:nvSpPr>
          <p:cNvPr id="12" name="Rounded Rectangle 42"/>
          <p:cNvSpPr/>
          <p:nvPr/>
        </p:nvSpPr>
        <p:spPr bwMode="auto">
          <a:xfrm>
            <a:off x="5180652" y="3740878"/>
            <a:ext cx="3505200" cy="914400"/>
          </a:xfrm>
          <a:prstGeom prst="roundRect">
            <a:avLst/>
          </a:prstGeom>
          <a:gradFill flip="none" rotWithShape="1">
            <a:gsLst>
              <a:gs pos="100000">
                <a:schemeClr val="accent6">
                  <a:lumMod val="75000"/>
                </a:schemeClr>
              </a:gs>
              <a:gs pos="0">
                <a:schemeClr val="bg1">
                  <a:lumMod val="95000"/>
                </a:schemeClr>
              </a:gs>
            </a:gsLst>
            <a:path path="circle">
              <a:fillToRect l="50000" t="50000" r="50000" b="50000"/>
            </a:path>
            <a:tileRect/>
          </a:gradFill>
          <a:ln w="9525" cap="flat" cmpd="sng" algn="ctr">
            <a:solidFill>
              <a:srgbClr val="000000"/>
            </a:solidFill>
            <a:prstDash val="solid"/>
            <a:round/>
            <a:headEnd type="none" w="med" len="med"/>
            <a:tailEnd type="none" w="med" len="med"/>
          </a:ln>
          <a:effectLst>
            <a:glow rad="63500">
              <a:schemeClr val="accent1">
                <a:alpha val="40000"/>
              </a:schemeClr>
            </a:glow>
            <a:outerShdw blurRad="50800" dist="38100" dir="2700000" algn="tl" rotWithShape="0">
              <a:prstClr val="black">
                <a:alpha val="40000"/>
              </a:prstClr>
            </a:outerShdw>
          </a:effectLst>
        </p:spPr>
        <p:txBody>
          <a:bodyPr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rgbClr val="000000"/>
                </a:solidFill>
                <a:latin typeface="Arial" panose="020B0604020202020204" pitchFamily="34" charset="0"/>
                <a:cs typeface="Arial" panose="020B0604020202020204" pitchFamily="34" charset="0"/>
              </a:rPr>
              <a:t>User Rights Management</a:t>
            </a:r>
            <a:endParaRPr lang="en-US" sz="1400" b="1" dirty="0">
              <a:solidFill>
                <a:srgbClr val="000000"/>
              </a:solidFill>
              <a:latin typeface="Arial" panose="020B0604020202020204" pitchFamily="34" charset="0"/>
              <a:cs typeface="Arial" panose="020B0604020202020204" pitchFamily="34" charset="0"/>
            </a:endParaRPr>
          </a:p>
          <a:p>
            <a:pPr algn="ctr"/>
            <a:r>
              <a:rPr lang="en-US" sz="1000" dirty="0" smtClean="0">
                <a:solidFill>
                  <a:srgbClr val="000000"/>
                </a:solidFill>
                <a:latin typeface="Arial" panose="020B0604020202020204" pitchFamily="34" charset="0"/>
                <a:cs typeface="Arial" panose="020B0604020202020204" pitchFamily="34" charset="0"/>
              </a:rPr>
              <a:t>Evaluating user rights across data stores to help organizations review and eliminate excessive user rights</a:t>
            </a:r>
            <a:endParaRPr lang="en-US" sz="1000" b="1" dirty="0">
              <a:solidFill>
                <a:srgbClr val="000000"/>
              </a:solidFill>
              <a:latin typeface="Arial" panose="020B0604020202020204" pitchFamily="34" charset="0"/>
              <a:cs typeface="Arial" panose="020B0604020202020204" pitchFamily="34" charset="0"/>
            </a:endParaRPr>
          </a:p>
        </p:txBody>
      </p:sp>
      <p:sp>
        <p:nvSpPr>
          <p:cNvPr id="13" name="Rounded Rectangle 42"/>
          <p:cNvSpPr/>
          <p:nvPr/>
        </p:nvSpPr>
        <p:spPr bwMode="auto">
          <a:xfrm>
            <a:off x="5180652" y="2422889"/>
            <a:ext cx="3505200" cy="914400"/>
          </a:xfrm>
          <a:prstGeom prst="roundRect">
            <a:avLst/>
          </a:prstGeom>
          <a:gradFill flip="none" rotWithShape="1">
            <a:gsLst>
              <a:gs pos="100000">
                <a:schemeClr val="accent6">
                  <a:lumMod val="75000"/>
                </a:schemeClr>
              </a:gs>
              <a:gs pos="0">
                <a:schemeClr val="bg1">
                  <a:lumMod val="95000"/>
                </a:schemeClr>
              </a:gs>
            </a:gsLst>
            <a:path path="circle">
              <a:fillToRect l="50000" t="50000" r="50000" b="50000"/>
            </a:path>
            <a:tileRect/>
          </a:gradFill>
          <a:ln w="9525" cap="flat" cmpd="sng" algn="ctr">
            <a:solidFill>
              <a:srgbClr val="000000"/>
            </a:solidFill>
            <a:prstDash val="solid"/>
            <a:round/>
            <a:headEnd type="none" w="med" len="med"/>
            <a:tailEnd type="none" w="med" len="med"/>
          </a:ln>
          <a:effectLst>
            <a:glow rad="63500">
              <a:schemeClr val="accent1">
                <a:alpha val="40000"/>
              </a:schemeClr>
            </a:glow>
            <a:outerShdw blurRad="50800" dist="38100" dir="2700000" algn="tl" rotWithShape="0">
              <a:prstClr val="black">
                <a:alpha val="40000"/>
              </a:prstClr>
            </a:outerShdw>
          </a:effectLst>
        </p:spPr>
        <p:txBody>
          <a:bodyPr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rgbClr val="000000"/>
                </a:solidFill>
                <a:latin typeface="Arial" panose="020B0604020202020204" pitchFamily="34" charset="0"/>
                <a:cs typeface="Arial" panose="020B0604020202020204" pitchFamily="34" charset="0"/>
              </a:rPr>
              <a:t>Compliance Reporting</a:t>
            </a:r>
            <a:endParaRPr lang="en-US" sz="1400" b="1" dirty="0">
              <a:solidFill>
                <a:srgbClr val="000000"/>
              </a:solidFill>
              <a:latin typeface="Arial" panose="020B0604020202020204" pitchFamily="34" charset="0"/>
              <a:cs typeface="Arial" panose="020B0604020202020204" pitchFamily="34" charset="0"/>
            </a:endParaRPr>
          </a:p>
          <a:p>
            <a:pPr algn="ctr"/>
            <a:r>
              <a:rPr lang="en-US" sz="1000" dirty="0" smtClean="0">
                <a:solidFill>
                  <a:srgbClr val="000000"/>
                </a:solidFill>
                <a:latin typeface="Arial" panose="020B0604020202020204" pitchFamily="34" charset="0"/>
                <a:cs typeface="Arial" panose="020B0604020202020204" pitchFamily="34" charset="0"/>
              </a:rPr>
              <a:t>Most tools contain pre-defined reports to address most needs, and the ability to develop custom reports for the one-off cases</a:t>
            </a:r>
            <a:endParaRPr lang="en-US" sz="1000" b="1" dirty="0">
              <a:solidFill>
                <a:srgbClr val="000000"/>
              </a:solidFill>
              <a:latin typeface="Arial" panose="020B0604020202020204" pitchFamily="34" charset="0"/>
              <a:cs typeface="Arial" panose="020B0604020202020204" pitchFamily="34" charset="0"/>
            </a:endParaRPr>
          </a:p>
        </p:txBody>
      </p:sp>
      <p:sp>
        <p:nvSpPr>
          <p:cNvPr id="14" name="Rounded Rectangle 42"/>
          <p:cNvSpPr/>
          <p:nvPr/>
        </p:nvSpPr>
        <p:spPr bwMode="auto">
          <a:xfrm>
            <a:off x="454269" y="2422889"/>
            <a:ext cx="3505200" cy="914400"/>
          </a:xfrm>
          <a:prstGeom prst="roundRect">
            <a:avLst/>
          </a:prstGeom>
          <a:gradFill flip="none" rotWithShape="1">
            <a:gsLst>
              <a:gs pos="100000">
                <a:schemeClr val="accent6">
                  <a:lumMod val="75000"/>
                </a:schemeClr>
              </a:gs>
              <a:gs pos="0">
                <a:schemeClr val="bg1">
                  <a:lumMod val="95000"/>
                </a:schemeClr>
              </a:gs>
            </a:gsLst>
            <a:path path="circle">
              <a:fillToRect l="50000" t="50000" r="50000" b="50000"/>
            </a:path>
            <a:tileRect/>
          </a:gradFill>
          <a:ln w="9525" cap="flat" cmpd="sng" algn="ctr">
            <a:solidFill>
              <a:srgbClr val="000000"/>
            </a:solidFill>
            <a:prstDash val="solid"/>
            <a:round/>
            <a:headEnd type="none" w="med" len="med"/>
            <a:tailEnd type="none" w="med" len="med"/>
          </a:ln>
          <a:effectLst>
            <a:glow rad="63500">
              <a:schemeClr val="accent1">
                <a:alpha val="40000"/>
              </a:schemeClr>
            </a:glow>
            <a:outerShdw blurRad="50800" dist="38100" dir="2700000" algn="tl" rotWithShape="0">
              <a:prstClr val="black">
                <a:alpha val="40000"/>
              </a:prstClr>
            </a:outerShdw>
          </a:effectLst>
        </p:spPr>
        <p:txBody>
          <a:bodyPr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rgbClr val="000000"/>
                </a:solidFill>
                <a:latin typeface="Arial" panose="020B0604020202020204" pitchFamily="34" charset="0"/>
                <a:cs typeface="Arial" panose="020B0604020202020204" pitchFamily="34" charset="0"/>
              </a:rPr>
              <a:t>Policy Deployment &amp; Enforcement</a:t>
            </a:r>
            <a:endParaRPr lang="en-US" sz="1400" b="1" dirty="0">
              <a:solidFill>
                <a:srgbClr val="000000"/>
              </a:solidFill>
              <a:latin typeface="Arial" panose="020B0604020202020204" pitchFamily="34" charset="0"/>
              <a:cs typeface="Arial" panose="020B0604020202020204" pitchFamily="34" charset="0"/>
            </a:endParaRPr>
          </a:p>
          <a:p>
            <a:pPr algn="ctr"/>
            <a:r>
              <a:rPr lang="en-US" sz="1000" dirty="0" smtClean="0">
                <a:solidFill>
                  <a:srgbClr val="000000"/>
                </a:solidFill>
                <a:latin typeface="Arial" panose="020B0604020202020204" pitchFamily="34" charset="0"/>
                <a:cs typeface="Arial" panose="020B0604020202020204" pitchFamily="34" charset="0"/>
              </a:rPr>
              <a:t>Configuring enterprise wide policies for security and compliance, and enforcing them across all databases from a central location</a:t>
            </a:r>
            <a:endParaRPr lang="en-US" sz="1000" b="1" dirty="0">
              <a:solidFill>
                <a:srgbClr val="000000"/>
              </a:solidFill>
              <a:latin typeface="Arial" panose="020B0604020202020204" pitchFamily="34" charset="0"/>
              <a:cs typeface="Arial" panose="020B0604020202020204" pitchFamily="34" charset="0"/>
            </a:endParaRPr>
          </a:p>
        </p:txBody>
      </p:sp>
      <p:sp>
        <p:nvSpPr>
          <p:cNvPr id="15" name="Rounded Rectangle 42"/>
          <p:cNvSpPr/>
          <p:nvPr/>
        </p:nvSpPr>
        <p:spPr bwMode="auto">
          <a:xfrm>
            <a:off x="5180652" y="1104900"/>
            <a:ext cx="3505200" cy="914400"/>
          </a:xfrm>
          <a:prstGeom prst="roundRect">
            <a:avLst/>
          </a:prstGeom>
          <a:gradFill flip="none" rotWithShape="1">
            <a:gsLst>
              <a:gs pos="100000">
                <a:schemeClr val="accent6">
                  <a:lumMod val="75000"/>
                </a:schemeClr>
              </a:gs>
              <a:gs pos="0">
                <a:schemeClr val="bg1">
                  <a:lumMod val="95000"/>
                </a:schemeClr>
              </a:gs>
            </a:gsLst>
            <a:path path="circle">
              <a:fillToRect l="50000" t="50000" r="50000" b="50000"/>
            </a:path>
            <a:tileRect/>
          </a:gradFill>
          <a:ln w="9525" cap="flat" cmpd="sng" algn="ctr">
            <a:solidFill>
              <a:srgbClr val="000000"/>
            </a:solidFill>
            <a:prstDash val="solid"/>
            <a:round/>
            <a:headEnd type="none" w="med" len="med"/>
            <a:tailEnd type="none" w="med" len="med"/>
          </a:ln>
          <a:effectLst>
            <a:glow rad="63500">
              <a:schemeClr val="accent1">
                <a:alpha val="40000"/>
              </a:schemeClr>
            </a:glow>
            <a:outerShdw blurRad="50800" dist="38100" dir="2700000" algn="tl" rotWithShape="0">
              <a:prstClr val="black">
                <a:alpha val="40000"/>
              </a:prstClr>
            </a:outerShdw>
          </a:effectLst>
        </p:spPr>
        <p:txBody>
          <a:bodyPr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rgbClr val="000000"/>
                </a:solidFill>
                <a:latin typeface="Arial" panose="020B0604020202020204" pitchFamily="34" charset="0"/>
                <a:cs typeface="Arial" panose="020B0604020202020204" pitchFamily="34" charset="0"/>
              </a:rPr>
              <a:t>Continuous Monitoring</a:t>
            </a:r>
            <a:endParaRPr lang="en-US" sz="1400" b="1" dirty="0">
              <a:solidFill>
                <a:srgbClr val="000000"/>
              </a:solidFill>
              <a:latin typeface="Arial" panose="020B0604020202020204" pitchFamily="34" charset="0"/>
              <a:cs typeface="Arial" panose="020B0604020202020204" pitchFamily="34" charset="0"/>
            </a:endParaRPr>
          </a:p>
          <a:p>
            <a:pPr algn="ctr"/>
            <a:r>
              <a:rPr lang="en-US" sz="1050" dirty="0" smtClean="0">
                <a:solidFill>
                  <a:srgbClr val="000000"/>
                </a:solidFill>
                <a:latin typeface="Arial" panose="020B0604020202020204" pitchFamily="34" charset="0"/>
                <a:cs typeface="Arial" panose="020B0604020202020204" pitchFamily="34" charset="0"/>
              </a:rPr>
              <a:t>Monitoring traffic to and from databases for security and compliance violations</a:t>
            </a:r>
            <a:endParaRPr lang="en-US" sz="1050" b="1" dirty="0">
              <a:solidFill>
                <a:srgbClr val="000000"/>
              </a:solidFill>
              <a:latin typeface="Arial" panose="020B0604020202020204" pitchFamily="34" charset="0"/>
              <a:cs typeface="Arial" panose="020B0604020202020204" pitchFamily="34" charset="0"/>
            </a:endParaRPr>
          </a:p>
        </p:txBody>
      </p:sp>
      <p:sp>
        <p:nvSpPr>
          <p:cNvPr id="16" name="Rounded Rectangle 42"/>
          <p:cNvSpPr/>
          <p:nvPr/>
        </p:nvSpPr>
        <p:spPr bwMode="auto">
          <a:xfrm>
            <a:off x="426436" y="3740878"/>
            <a:ext cx="3505200" cy="914400"/>
          </a:xfrm>
          <a:prstGeom prst="roundRect">
            <a:avLst/>
          </a:prstGeom>
          <a:gradFill flip="none" rotWithShape="1">
            <a:gsLst>
              <a:gs pos="100000">
                <a:schemeClr val="accent6">
                  <a:lumMod val="75000"/>
                </a:schemeClr>
              </a:gs>
              <a:gs pos="0">
                <a:schemeClr val="bg1">
                  <a:lumMod val="95000"/>
                </a:schemeClr>
              </a:gs>
            </a:gsLst>
            <a:path path="circle">
              <a:fillToRect l="50000" t="50000" r="50000" b="50000"/>
            </a:path>
            <a:tileRect/>
          </a:gradFill>
          <a:ln w="9525" cap="flat" cmpd="sng" algn="ctr">
            <a:solidFill>
              <a:srgbClr val="000000"/>
            </a:solidFill>
            <a:prstDash val="solid"/>
            <a:round/>
            <a:headEnd type="none" w="med" len="med"/>
            <a:tailEnd type="none" w="med" len="med"/>
          </a:ln>
          <a:effectLst>
            <a:glow rad="63500">
              <a:schemeClr val="accent1">
                <a:alpha val="40000"/>
              </a:schemeClr>
            </a:glow>
            <a:outerShdw blurRad="50800" dist="38100" dir="2700000" algn="tl" rotWithShape="0">
              <a:prstClr val="black">
                <a:alpha val="40000"/>
              </a:prstClr>
            </a:outerShdw>
          </a:effectLst>
        </p:spPr>
        <p:txBody>
          <a:bodyPr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err="1" smtClean="0">
                <a:solidFill>
                  <a:srgbClr val="000000"/>
                </a:solidFill>
                <a:latin typeface="Arial" panose="020B0604020202020204" pitchFamily="34" charset="0"/>
                <a:cs typeface="Arial" panose="020B0604020202020204" pitchFamily="34" charset="0"/>
              </a:rPr>
              <a:t>SQLi</a:t>
            </a:r>
            <a:r>
              <a:rPr lang="en-US" sz="1400" b="1" dirty="0" smtClean="0">
                <a:solidFill>
                  <a:srgbClr val="000000"/>
                </a:solidFill>
                <a:latin typeface="Arial" panose="020B0604020202020204" pitchFamily="34" charset="0"/>
                <a:cs typeface="Arial" panose="020B0604020202020204" pitchFamily="34" charset="0"/>
              </a:rPr>
              <a:t> Identification &amp; Blocking</a:t>
            </a:r>
            <a:endParaRPr lang="en-US" sz="1400" b="1" dirty="0">
              <a:solidFill>
                <a:srgbClr val="000000"/>
              </a:solidFill>
              <a:latin typeface="Arial" panose="020B0604020202020204" pitchFamily="34" charset="0"/>
              <a:cs typeface="Arial" panose="020B0604020202020204" pitchFamily="34" charset="0"/>
            </a:endParaRPr>
          </a:p>
          <a:p>
            <a:pPr algn="ctr"/>
            <a:r>
              <a:rPr lang="en-US" sz="1000" dirty="0" smtClean="0">
                <a:solidFill>
                  <a:srgbClr val="000000"/>
                </a:solidFill>
                <a:latin typeface="Arial" panose="020B0604020202020204" pitchFamily="34" charset="0"/>
                <a:cs typeface="Arial" panose="020B0604020202020204" pitchFamily="34" charset="0"/>
              </a:rPr>
              <a:t>Alerting, quarantining, or stopping attacks when the happen without disrupting business activities </a:t>
            </a:r>
            <a:endParaRPr lang="en-US" sz="1000" b="1" dirty="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454269" y="5067300"/>
            <a:ext cx="8089275" cy="369332"/>
          </a:xfrm>
          <a:prstGeom prst="rect">
            <a:avLst/>
          </a:prstGeom>
          <a:noFill/>
        </p:spPr>
        <p:txBody>
          <a:bodyPr wrap="square" lIns="0" tIns="0" rIns="0" bIns="0" rtlCol="0">
            <a:spAutoFit/>
          </a:bodyPr>
          <a:lstStyle/>
          <a:p>
            <a:r>
              <a:rPr lang="en-US" sz="800" b="1" i="1" dirty="0" smtClean="0">
                <a:solidFill>
                  <a:srgbClr val="000000"/>
                </a:solidFill>
              </a:rPr>
              <a:t>Sources</a:t>
            </a:r>
          </a:p>
          <a:p>
            <a:r>
              <a:rPr lang="en-US" sz="800" dirty="0" err="1" smtClean="0">
                <a:solidFill>
                  <a:srgbClr val="000000"/>
                </a:solidFill>
              </a:rPr>
              <a:t>Imperva</a:t>
            </a:r>
            <a:r>
              <a:rPr lang="en-US" sz="800" dirty="0">
                <a:solidFill>
                  <a:srgbClr val="000000"/>
                </a:solidFill>
              </a:rPr>
              <a:t> </a:t>
            </a:r>
            <a:r>
              <a:rPr lang="mr-IN" sz="800" dirty="0" smtClean="0">
                <a:solidFill>
                  <a:srgbClr val="000000"/>
                </a:solidFill>
              </a:rPr>
              <a:t>–</a:t>
            </a:r>
            <a:r>
              <a:rPr lang="en-US" sz="800" dirty="0" smtClean="0">
                <a:solidFill>
                  <a:srgbClr val="000000"/>
                </a:solidFill>
              </a:rPr>
              <a:t> </a:t>
            </a:r>
            <a:r>
              <a:rPr lang="en-US" sz="800" dirty="0" err="1" smtClean="0">
                <a:solidFill>
                  <a:srgbClr val="000000"/>
                </a:solidFill>
              </a:rPr>
              <a:t>DS_SecureSphere_Data_Security.pdf</a:t>
            </a:r>
            <a:endParaRPr lang="en-US" sz="800" dirty="0" smtClean="0">
              <a:solidFill>
                <a:srgbClr val="000000"/>
              </a:solidFill>
            </a:endParaRPr>
          </a:p>
          <a:p>
            <a:r>
              <a:rPr lang="en-US" sz="800" dirty="0">
                <a:solidFill>
                  <a:srgbClr val="000000"/>
                </a:solidFill>
              </a:rPr>
              <a:t>IBM </a:t>
            </a:r>
            <a:r>
              <a:rPr lang="en-US" sz="800" dirty="0" err="1">
                <a:solidFill>
                  <a:srgbClr val="000000"/>
                </a:solidFill>
              </a:rPr>
              <a:t>Guardium</a:t>
            </a:r>
            <a:r>
              <a:rPr lang="en-US" sz="800" dirty="0">
                <a:solidFill>
                  <a:srgbClr val="000000"/>
                </a:solidFill>
              </a:rPr>
              <a:t> - http://www-03.ibm.com/software/products/</a:t>
            </a:r>
            <a:r>
              <a:rPr lang="en-US" sz="800" dirty="0" err="1">
                <a:solidFill>
                  <a:srgbClr val="000000"/>
                </a:solidFill>
              </a:rPr>
              <a:t>en</a:t>
            </a:r>
            <a:r>
              <a:rPr lang="en-US" sz="800" dirty="0">
                <a:solidFill>
                  <a:srgbClr val="000000"/>
                </a:solidFill>
              </a:rPr>
              <a:t>/</a:t>
            </a:r>
            <a:r>
              <a:rPr lang="en-US" sz="800" dirty="0" err="1">
                <a:solidFill>
                  <a:srgbClr val="000000"/>
                </a:solidFill>
              </a:rPr>
              <a:t>ibm</a:t>
            </a:r>
            <a:r>
              <a:rPr lang="en-US" sz="800" dirty="0">
                <a:solidFill>
                  <a:srgbClr val="000000"/>
                </a:solidFill>
              </a:rPr>
              <a:t>-security-</a:t>
            </a:r>
            <a:r>
              <a:rPr lang="en-US" sz="800" dirty="0" err="1">
                <a:solidFill>
                  <a:srgbClr val="000000"/>
                </a:solidFill>
              </a:rPr>
              <a:t>guardium</a:t>
            </a:r>
            <a:r>
              <a:rPr lang="en-US" sz="800" dirty="0">
                <a:solidFill>
                  <a:srgbClr val="000000"/>
                </a:solidFill>
              </a:rPr>
              <a:t>-data-activity-monitor</a:t>
            </a:r>
            <a:endParaRPr lang="en-US" sz="800" dirty="0" smtClean="0">
              <a:solidFill>
                <a:srgbClr val="000000"/>
              </a:solidFill>
            </a:endParaRPr>
          </a:p>
        </p:txBody>
      </p:sp>
    </p:spTree>
    <p:extLst>
      <p:ext uri="{BB962C8B-B14F-4D97-AF65-F5344CB8AC3E}">
        <p14:creationId xmlns:p14="http://schemas.microsoft.com/office/powerpoint/2010/main" val="1334878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DAM can be configured across multiple storage environments with different audit levels</a:t>
            </a:r>
            <a:endParaRPr lang="en-US" dirty="0"/>
          </a:p>
        </p:txBody>
      </p:sp>
      <p:sp>
        <p:nvSpPr>
          <p:cNvPr id="13" name="TextBox 12"/>
          <p:cNvSpPr txBox="1"/>
          <p:nvPr/>
        </p:nvSpPr>
        <p:spPr>
          <a:xfrm>
            <a:off x="1541757" y="1007764"/>
            <a:ext cx="1981200" cy="246221"/>
          </a:xfrm>
          <a:prstGeom prst="rect">
            <a:avLst/>
          </a:prstGeom>
          <a:noFill/>
        </p:spPr>
        <p:txBody>
          <a:bodyPr wrap="square" lIns="0" tIns="0" rIns="0" bIns="0" rtlCol="0" anchor="ctr">
            <a:spAutoFit/>
          </a:bodyPr>
          <a:lstStyle/>
          <a:p>
            <a:pPr algn="ctr"/>
            <a:r>
              <a:rPr lang="en-US" sz="1600" b="1" i="1" u="sng" smtClean="0">
                <a:solidFill>
                  <a:srgbClr val="000000"/>
                </a:solidFill>
              </a:rPr>
              <a:t>Infrastructure</a:t>
            </a:r>
            <a:endParaRPr lang="en-US" sz="1600" b="1" i="1" u="sng" dirty="0" smtClean="0">
              <a:solidFill>
                <a:srgbClr val="000000"/>
              </a:solidFill>
            </a:endParaRPr>
          </a:p>
        </p:txBody>
      </p:sp>
      <p:sp>
        <p:nvSpPr>
          <p:cNvPr id="38" name="TextBox 37"/>
          <p:cNvSpPr txBox="1"/>
          <p:nvPr/>
        </p:nvSpPr>
        <p:spPr>
          <a:xfrm>
            <a:off x="6036907" y="1007765"/>
            <a:ext cx="1981200" cy="246221"/>
          </a:xfrm>
          <a:prstGeom prst="rect">
            <a:avLst/>
          </a:prstGeom>
          <a:noFill/>
        </p:spPr>
        <p:txBody>
          <a:bodyPr wrap="square" lIns="0" tIns="0" rIns="0" bIns="0" rtlCol="0" anchor="ctr">
            <a:spAutoFit/>
          </a:bodyPr>
          <a:lstStyle/>
          <a:p>
            <a:pPr algn="ctr"/>
            <a:r>
              <a:rPr lang="en-US" sz="1600" b="1" i="1" u="sng" dirty="0" smtClean="0">
                <a:solidFill>
                  <a:srgbClr val="000000"/>
                </a:solidFill>
              </a:rPr>
              <a:t>Audit Levels</a:t>
            </a:r>
          </a:p>
        </p:txBody>
      </p:sp>
      <p:grpSp>
        <p:nvGrpSpPr>
          <p:cNvPr id="56" name="Group 55"/>
          <p:cNvGrpSpPr/>
          <p:nvPr/>
        </p:nvGrpSpPr>
        <p:grpSpPr>
          <a:xfrm>
            <a:off x="5984131" y="1465310"/>
            <a:ext cx="2119724" cy="914400"/>
            <a:chOff x="4461893" y="1547308"/>
            <a:chExt cx="1751838" cy="914400"/>
          </a:xfrm>
        </p:grpSpPr>
        <p:sp>
          <p:nvSpPr>
            <p:cNvPr id="28" name="Rounded Rectangle 27"/>
            <p:cNvSpPr/>
            <p:nvPr/>
          </p:nvSpPr>
          <p:spPr>
            <a:xfrm>
              <a:off x="4488186" y="1547308"/>
              <a:ext cx="1699252" cy="914400"/>
            </a:xfrm>
            <a:prstGeom prst="roundRect">
              <a:avLst/>
            </a:prstGeom>
            <a:solidFill>
              <a:schemeClr val="accent6">
                <a:lumMod val="60000"/>
                <a:lumOff val="40000"/>
                <a:alpha val="6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31" name="TextBox 30"/>
            <p:cNvSpPr txBox="1"/>
            <p:nvPr/>
          </p:nvSpPr>
          <p:spPr>
            <a:xfrm>
              <a:off x="4593560" y="1592506"/>
              <a:ext cx="1488505" cy="184666"/>
            </a:xfrm>
            <a:prstGeom prst="rect">
              <a:avLst/>
            </a:prstGeom>
            <a:noFill/>
          </p:spPr>
          <p:txBody>
            <a:bodyPr wrap="square" lIns="0" tIns="0" rIns="0" bIns="0" rtlCol="0" anchor="ctr">
              <a:spAutoFit/>
            </a:bodyPr>
            <a:lstStyle/>
            <a:p>
              <a:pPr algn="ctr"/>
              <a:r>
                <a:rPr lang="en-US" b="1" i="1" dirty="0" smtClean="0">
                  <a:solidFill>
                    <a:srgbClr val="000000"/>
                  </a:solidFill>
                </a:rPr>
                <a:t>Privileged</a:t>
              </a:r>
            </a:p>
          </p:txBody>
        </p:sp>
        <p:sp>
          <p:nvSpPr>
            <p:cNvPr id="39" name="TextBox 38"/>
            <p:cNvSpPr txBox="1"/>
            <p:nvPr/>
          </p:nvSpPr>
          <p:spPr>
            <a:xfrm>
              <a:off x="4461893" y="1846142"/>
              <a:ext cx="1751838" cy="553998"/>
            </a:xfrm>
            <a:prstGeom prst="rect">
              <a:avLst/>
            </a:prstGeom>
            <a:noFill/>
          </p:spPr>
          <p:txBody>
            <a:bodyPr wrap="square" lIns="0" tIns="0" rIns="0" bIns="0" rtlCol="0">
              <a:spAutoFit/>
            </a:bodyPr>
            <a:lstStyle/>
            <a:p>
              <a:pPr algn="ctr"/>
              <a:r>
                <a:rPr lang="en-US" dirty="0" smtClean="0">
                  <a:solidFill>
                    <a:srgbClr val="000000"/>
                  </a:solidFill>
                </a:rPr>
                <a:t>Audit only specific users and ignore all other connections</a:t>
              </a:r>
            </a:p>
          </p:txBody>
        </p:sp>
      </p:grpSp>
      <p:sp>
        <p:nvSpPr>
          <p:cNvPr id="52" name="TextBox 51"/>
          <p:cNvSpPr txBox="1"/>
          <p:nvPr/>
        </p:nvSpPr>
        <p:spPr>
          <a:xfrm>
            <a:off x="454269" y="4724400"/>
            <a:ext cx="8231583" cy="369332"/>
          </a:xfrm>
          <a:prstGeom prst="rect">
            <a:avLst/>
          </a:prstGeom>
          <a:noFill/>
        </p:spPr>
        <p:txBody>
          <a:bodyPr wrap="square" lIns="0" tIns="0" rIns="0" bIns="0" rtlCol="0">
            <a:spAutoFit/>
          </a:bodyPr>
          <a:lstStyle/>
          <a:p>
            <a:pPr algn="ctr"/>
            <a:r>
              <a:rPr lang="en-US" i="1" dirty="0" smtClean="0">
                <a:solidFill>
                  <a:srgbClr val="000000"/>
                </a:solidFill>
              </a:rPr>
              <a:t>Most organizations spread their architecture across different data centers due to DR / HA requirements, with a combination of privileged and selective auditing enabled</a:t>
            </a:r>
          </a:p>
        </p:txBody>
      </p:sp>
      <p:sp>
        <p:nvSpPr>
          <p:cNvPr id="53" name="TextBox 52"/>
          <p:cNvSpPr txBox="1"/>
          <p:nvPr/>
        </p:nvSpPr>
        <p:spPr>
          <a:xfrm>
            <a:off x="454269" y="5325189"/>
            <a:ext cx="8089275" cy="123111"/>
          </a:xfrm>
          <a:prstGeom prst="rect">
            <a:avLst/>
          </a:prstGeom>
          <a:noFill/>
        </p:spPr>
        <p:txBody>
          <a:bodyPr wrap="square" lIns="0" tIns="0" rIns="0" bIns="0" rtlCol="0">
            <a:spAutoFit/>
          </a:bodyPr>
          <a:lstStyle/>
          <a:p>
            <a:r>
              <a:rPr lang="en-US" sz="800" b="1" i="1" dirty="0" smtClean="0">
                <a:solidFill>
                  <a:srgbClr val="000000"/>
                </a:solidFill>
              </a:rPr>
              <a:t>Source:</a:t>
            </a:r>
            <a:r>
              <a:rPr lang="en-US" sz="800" b="1" i="1" dirty="0">
                <a:solidFill>
                  <a:srgbClr val="000000"/>
                </a:solidFill>
              </a:rPr>
              <a:t> </a:t>
            </a:r>
            <a:r>
              <a:rPr lang="en-US" sz="800" dirty="0" smtClean="0">
                <a:solidFill>
                  <a:srgbClr val="000000"/>
                </a:solidFill>
              </a:rPr>
              <a:t>IBM </a:t>
            </a:r>
            <a:r>
              <a:rPr lang="en-US" sz="800" dirty="0" err="1">
                <a:solidFill>
                  <a:srgbClr val="000000"/>
                </a:solidFill>
              </a:rPr>
              <a:t>Guardium</a:t>
            </a:r>
            <a:r>
              <a:rPr lang="en-US" sz="800" dirty="0">
                <a:solidFill>
                  <a:srgbClr val="000000"/>
                </a:solidFill>
              </a:rPr>
              <a:t> - </a:t>
            </a:r>
            <a:r>
              <a:rPr lang="en-US" sz="800" dirty="0" err="1">
                <a:solidFill>
                  <a:srgbClr val="000000"/>
                </a:solidFill>
              </a:rPr>
              <a:t>IBMSecurity</a:t>
            </a:r>
            <a:r>
              <a:rPr lang="en-US" sz="800" dirty="0">
                <a:solidFill>
                  <a:srgbClr val="000000"/>
                </a:solidFill>
              </a:rPr>
              <a:t>-PPS-</a:t>
            </a:r>
            <a:r>
              <a:rPr lang="en-US" sz="800" dirty="0" err="1">
                <a:solidFill>
                  <a:srgbClr val="000000"/>
                </a:solidFill>
              </a:rPr>
              <a:t>Guardium</a:t>
            </a:r>
            <a:r>
              <a:rPr lang="en-US" sz="800" dirty="0">
                <a:solidFill>
                  <a:srgbClr val="000000"/>
                </a:solidFill>
              </a:rPr>
              <a:t> partner knowledge share - Volume 1 - August 2016.pdf</a:t>
            </a:r>
            <a:endParaRPr lang="en-US" sz="800" dirty="0" smtClean="0">
              <a:solidFill>
                <a:srgbClr val="000000"/>
              </a:solidFill>
            </a:endParaRPr>
          </a:p>
        </p:txBody>
      </p:sp>
      <p:pic>
        <p:nvPicPr>
          <p:cNvPr id="55" name="Picture 54"/>
          <p:cNvPicPr>
            <a:picLocks noChangeAspect="1"/>
          </p:cNvPicPr>
          <p:nvPr/>
        </p:nvPicPr>
        <p:blipFill rotWithShape="1">
          <a:blip r:embed="rId2">
            <a:extLst>
              <a:ext uri="{28A0092B-C50C-407E-A947-70E740481C1C}">
                <a14:useLocalDpi xmlns:a14="http://schemas.microsoft.com/office/drawing/2010/main" val="0"/>
              </a:ext>
            </a:extLst>
          </a:blip>
          <a:srcRect l="6543" t="4728" r="10634" b="6488"/>
          <a:stretch/>
        </p:blipFill>
        <p:spPr>
          <a:xfrm>
            <a:off x="266700" y="1687479"/>
            <a:ext cx="4531314" cy="2602568"/>
          </a:xfrm>
          <a:prstGeom prst="rect">
            <a:avLst/>
          </a:prstGeom>
          <a:ln>
            <a:solidFill>
              <a:srgbClr val="000000"/>
            </a:solidFill>
          </a:ln>
        </p:spPr>
      </p:pic>
      <p:grpSp>
        <p:nvGrpSpPr>
          <p:cNvPr id="57" name="Group 56"/>
          <p:cNvGrpSpPr/>
          <p:nvPr/>
        </p:nvGrpSpPr>
        <p:grpSpPr>
          <a:xfrm>
            <a:off x="5984131" y="2485277"/>
            <a:ext cx="2119724" cy="1037498"/>
            <a:chOff x="4461893" y="1547308"/>
            <a:chExt cx="1751838" cy="1037498"/>
          </a:xfrm>
        </p:grpSpPr>
        <p:sp>
          <p:nvSpPr>
            <p:cNvPr id="58" name="Rounded Rectangle 57"/>
            <p:cNvSpPr/>
            <p:nvPr/>
          </p:nvSpPr>
          <p:spPr>
            <a:xfrm>
              <a:off x="4488186" y="1547308"/>
              <a:ext cx="1699252" cy="914400"/>
            </a:xfrm>
            <a:prstGeom prst="roundRect">
              <a:avLst/>
            </a:prstGeom>
            <a:solidFill>
              <a:schemeClr val="accent6">
                <a:lumMod val="60000"/>
                <a:lumOff val="40000"/>
                <a:alpha val="6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59" name="TextBox 58"/>
            <p:cNvSpPr txBox="1"/>
            <p:nvPr/>
          </p:nvSpPr>
          <p:spPr>
            <a:xfrm>
              <a:off x="4593560" y="1592506"/>
              <a:ext cx="1488505" cy="184666"/>
            </a:xfrm>
            <a:prstGeom prst="rect">
              <a:avLst/>
            </a:prstGeom>
            <a:noFill/>
          </p:spPr>
          <p:txBody>
            <a:bodyPr wrap="square" lIns="0" tIns="0" rIns="0" bIns="0" rtlCol="0" anchor="ctr">
              <a:spAutoFit/>
            </a:bodyPr>
            <a:lstStyle/>
            <a:p>
              <a:pPr algn="ctr"/>
              <a:r>
                <a:rPr lang="en-US" b="1" i="1" dirty="0" smtClean="0">
                  <a:solidFill>
                    <a:srgbClr val="000000"/>
                  </a:solidFill>
                </a:rPr>
                <a:t>Selective</a:t>
              </a:r>
            </a:p>
          </p:txBody>
        </p:sp>
        <p:sp>
          <p:nvSpPr>
            <p:cNvPr id="60" name="TextBox 59"/>
            <p:cNvSpPr txBox="1"/>
            <p:nvPr/>
          </p:nvSpPr>
          <p:spPr>
            <a:xfrm>
              <a:off x="4461893" y="1846142"/>
              <a:ext cx="1751838" cy="738664"/>
            </a:xfrm>
            <a:prstGeom prst="rect">
              <a:avLst/>
            </a:prstGeom>
            <a:noFill/>
          </p:spPr>
          <p:txBody>
            <a:bodyPr wrap="square" lIns="0" tIns="0" rIns="0" bIns="0" rtlCol="0">
              <a:spAutoFit/>
            </a:bodyPr>
            <a:lstStyle/>
            <a:p>
              <a:pPr algn="ctr"/>
              <a:r>
                <a:rPr lang="en-US" dirty="0">
                  <a:solidFill>
                    <a:srgbClr val="000000"/>
                  </a:solidFill>
                </a:rPr>
                <a:t>Audit specific DB activity (sensitive objects or SQL commands)</a:t>
              </a:r>
            </a:p>
          </p:txBody>
        </p:sp>
      </p:grpSp>
      <p:grpSp>
        <p:nvGrpSpPr>
          <p:cNvPr id="61" name="Group 60"/>
          <p:cNvGrpSpPr/>
          <p:nvPr/>
        </p:nvGrpSpPr>
        <p:grpSpPr>
          <a:xfrm>
            <a:off x="5984131" y="3628343"/>
            <a:ext cx="2119724" cy="914400"/>
            <a:chOff x="4461893" y="1547308"/>
            <a:chExt cx="1751838" cy="914400"/>
          </a:xfrm>
        </p:grpSpPr>
        <p:sp>
          <p:nvSpPr>
            <p:cNvPr id="62" name="Rounded Rectangle 61"/>
            <p:cNvSpPr/>
            <p:nvPr/>
          </p:nvSpPr>
          <p:spPr>
            <a:xfrm>
              <a:off x="4488186" y="1547308"/>
              <a:ext cx="1699252" cy="914400"/>
            </a:xfrm>
            <a:prstGeom prst="roundRect">
              <a:avLst/>
            </a:prstGeom>
            <a:solidFill>
              <a:schemeClr val="accent6">
                <a:lumMod val="60000"/>
                <a:lumOff val="40000"/>
                <a:alpha val="6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63" name="TextBox 62"/>
            <p:cNvSpPr txBox="1"/>
            <p:nvPr/>
          </p:nvSpPr>
          <p:spPr>
            <a:xfrm>
              <a:off x="4593560" y="1592506"/>
              <a:ext cx="1488505" cy="184666"/>
            </a:xfrm>
            <a:prstGeom prst="rect">
              <a:avLst/>
            </a:prstGeom>
            <a:noFill/>
          </p:spPr>
          <p:txBody>
            <a:bodyPr wrap="square" lIns="0" tIns="0" rIns="0" bIns="0" rtlCol="0" anchor="ctr">
              <a:spAutoFit/>
            </a:bodyPr>
            <a:lstStyle/>
            <a:p>
              <a:pPr algn="ctr"/>
              <a:r>
                <a:rPr lang="en-US" b="1" i="1" dirty="0" smtClean="0">
                  <a:solidFill>
                    <a:srgbClr val="000000"/>
                  </a:solidFill>
                </a:rPr>
                <a:t>Comprehensive</a:t>
              </a:r>
            </a:p>
          </p:txBody>
        </p:sp>
        <p:sp>
          <p:nvSpPr>
            <p:cNvPr id="64" name="TextBox 63"/>
            <p:cNvSpPr txBox="1"/>
            <p:nvPr/>
          </p:nvSpPr>
          <p:spPr>
            <a:xfrm>
              <a:off x="4461893" y="1846142"/>
              <a:ext cx="1751838" cy="369332"/>
            </a:xfrm>
            <a:prstGeom prst="rect">
              <a:avLst/>
            </a:prstGeom>
            <a:noFill/>
          </p:spPr>
          <p:txBody>
            <a:bodyPr wrap="square" lIns="0" tIns="0" rIns="0" bIns="0" rtlCol="0">
              <a:spAutoFit/>
            </a:bodyPr>
            <a:lstStyle/>
            <a:p>
              <a:pPr algn="ctr"/>
              <a:r>
                <a:rPr lang="en-US" dirty="0" smtClean="0">
                  <a:solidFill>
                    <a:srgbClr val="000000"/>
                  </a:solidFill>
                </a:rPr>
                <a:t>Audit / Log everything across DB</a:t>
              </a:r>
              <a:endParaRPr lang="en-US" dirty="0">
                <a:solidFill>
                  <a:srgbClr val="000000"/>
                </a:solidFill>
              </a:endParaRPr>
            </a:p>
          </p:txBody>
        </p:sp>
      </p:grpSp>
    </p:spTree>
    <p:extLst>
      <p:ext uri="{BB962C8B-B14F-4D97-AF65-F5344CB8AC3E}">
        <p14:creationId xmlns:p14="http://schemas.microsoft.com/office/powerpoint/2010/main" val="93161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Establishing a DAM program requires more than just installing the technology and leaving it be</a:t>
            </a:r>
            <a:endParaRPr lang="en-US" dirty="0"/>
          </a:p>
        </p:txBody>
      </p:sp>
      <p:sp>
        <p:nvSpPr>
          <p:cNvPr id="3" name="Rectangle 2"/>
          <p:cNvSpPr/>
          <p:nvPr/>
        </p:nvSpPr>
        <p:spPr>
          <a:xfrm>
            <a:off x="468630" y="1028700"/>
            <a:ext cx="4063047" cy="1981200"/>
          </a:xfrm>
          <a:prstGeom prst="rect">
            <a:avLst/>
          </a:prstGeom>
          <a:solidFill>
            <a:schemeClr val="accent2">
              <a:lumMod val="20000"/>
              <a:lumOff val="80000"/>
              <a:alpha val="45000"/>
            </a:schemeClr>
          </a:solidFill>
          <a:ln w="19050" cap="flat" cmpd="sng" algn="ctr">
            <a:noFill/>
            <a:prstDash val="solid"/>
          </a:ln>
          <a:effectLst>
            <a:outerShdw blurRad="50800" dist="50800" dir="2700000" algn="tl" rotWithShape="0">
              <a:prstClr val="black">
                <a:alpha val="40000"/>
              </a:prstClr>
            </a:outerShdw>
          </a:effectLst>
        </p:spPr>
        <p:txBody>
          <a:bodyPr rtlCol="0" anchor="ctr"/>
          <a:lstStyle/>
          <a:p>
            <a:pPr algn="ctr" eaLnBrk="1" fontAlgn="auto" hangingPunct="1">
              <a:spcBef>
                <a:spcPts val="0"/>
              </a:spcBef>
              <a:spcAft>
                <a:spcPts val="0"/>
              </a:spcAft>
            </a:pPr>
            <a:endParaRPr lang="en-US" sz="1400" kern="0" dirty="0">
              <a:solidFill>
                <a:schemeClr val="bg1"/>
              </a:solidFill>
              <a:ea typeface="+mn-ea"/>
              <a:cs typeface="Arial" panose="020B0604020202020204" pitchFamily="34" charset="0"/>
            </a:endParaRPr>
          </a:p>
        </p:txBody>
      </p:sp>
      <p:sp>
        <p:nvSpPr>
          <p:cNvPr id="4" name="Rectangle 3"/>
          <p:cNvSpPr/>
          <p:nvPr/>
        </p:nvSpPr>
        <p:spPr>
          <a:xfrm>
            <a:off x="468630" y="3131820"/>
            <a:ext cx="4063047" cy="1981200"/>
          </a:xfrm>
          <a:prstGeom prst="rect">
            <a:avLst/>
          </a:prstGeom>
          <a:solidFill>
            <a:schemeClr val="accent2">
              <a:lumMod val="20000"/>
              <a:lumOff val="80000"/>
              <a:alpha val="45000"/>
            </a:schemeClr>
          </a:solidFill>
          <a:ln w="19050" cap="flat" cmpd="sng" algn="ctr">
            <a:noFill/>
            <a:prstDash val="solid"/>
          </a:ln>
          <a:effectLst>
            <a:outerShdw blurRad="50800" dist="50800" dir="2700000" algn="tl" rotWithShape="0">
              <a:prstClr val="black">
                <a:alpha val="40000"/>
              </a:prstClr>
            </a:outerShdw>
          </a:effectLst>
        </p:spPr>
        <p:txBody>
          <a:bodyPr rtlCol="0" anchor="ctr"/>
          <a:lstStyle/>
          <a:p>
            <a:pPr algn="ctr" eaLnBrk="1" fontAlgn="auto" hangingPunct="1">
              <a:spcBef>
                <a:spcPts val="0"/>
              </a:spcBef>
              <a:spcAft>
                <a:spcPts val="0"/>
              </a:spcAft>
            </a:pPr>
            <a:endParaRPr lang="en-US" sz="1400" kern="0" dirty="0">
              <a:solidFill>
                <a:schemeClr val="bg1"/>
              </a:solidFill>
              <a:ea typeface="+mn-ea"/>
              <a:cs typeface="Arial" panose="020B0604020202020204" pitchFamily="34" charset="0"/>
            </a:endParaRPr>
          </a:p>
        </p:txBody>
      </p:sp>
      <p:sp>
        <p:nvSpPr>
          <p:cNvPr id="5" name="Rectangle 4"/>
          <p:cNvSpPr/>
          <p:nvPr/>
        </p:nvSpPr>
        <p:spPr>
          <a:xfrm>
            <a:off x="4703763" y="1028700"/>
            <a:ext cx="3981450" cy="1981200"/>
          </a:xfrm>
          <a:prstGeom prst="rect">
            <a:avLst/>
          </a:prstGeom>
          <a:solidFill>
            <a:schemeClr val="accent2">
              <a:lumMod val="20000"/>
              <a:lumOff val="80000"/>
              <a:alpha val="45000"/>
            </a:schemeClr>
          </a:solidFill>
          <a:ln w="19050" cap="flat" cmpd="sng" algn="ctr">
            <a:noFill/>
            <a:prstDash val="solid"/>
          </a:ln>
          <a:effectLst>
            <a:outerShdw blurRad="50800" dist="50800" dir="2700000" algn="tl" rotWithShape="0">
              <a:prstClr val="black">
                <a:alpha val="40000"/>
              </a:prstClr>
            </a:outerShdw>
          </a:effectLst>
        </p:spPr>
        <p:txBody>
          <a:bodyPr rtlCol="0" anchor="ctr"/>
          <a:lstStyle/>
          <a:p>
            <a:pPr algn="ctr" eaLnBrk="1" fontAlgn="auto" hangingPunct="1">
              <a:spcBef>
                <a:spcPts val="0"/>
              </a:spcBef>
              <a:spcAft>
                <a:spcPts val="0"/>
              </a:spcAft>
            </a:pPr>
            <a:endParaRPr lang="en-US" sz="1400" kern="0" dirty="0">
              <a:solidFill>
                <a:srgbClr val="010203"/>
              </a:solidFill>
              <a:ea typeface="+mn-ea"/>
              <a:cs typeface="Arial" panose="020B0604020202020204" pitchFamily="34" charset="0"/>
            </a:endParaRPr>
          </a:p>
        </p:txBody>
      </p:sp>
      <p:sp>
        <p:nvSpPr>
          <p:cNvPr id="6" name="Rectangle 5"/>
          <p:cNvSpPr/>
          <p:nvPr/>
        </p:nvSpPr>
        <p:spPr>
          <a:xfrm>
            <a:off x="4703763" y="3131820"/>
            <a:ext cx="3981450" cy="1981200"/>
          </a:xfrm>
          <a:prstGeom prst="rect">
            <a:avLst/>
          </a:prstGeom>
          <a:solidFill>
            <a:schemeClr val="accent2">
              <a:lumMod val="20000"/>
              <a:lumOff val="80000"/>
              <a:alpha val="45000"/>
            </a:schemeClr>
          </a:solidFill>
          <a:ln w="19050" cap="flat" cmpd="sng" algn="ctr">
            <a:noFill/>
            <a:prstDash val="solid"/>
          </a:ln>
          <a:effectLst>
            <a:outerShdw blurRad="50800" dist="50800" dir="2700000" algn="tl" rotWithShape="0">
              <a:prstClr val="black">
                <a:alpha val="40000"/>
              </a:prstClr>
            </a:outerShdw>
          </a:effectLst>
        </p:spPr>
        <p:txBody>
          <a:bodyPr rtlCol="0" anchor="ctr"/>
          <a:lstStyle/>
          <a:p>
            <a:pPr algn="ctr" eaLnBrk="1" fontAlgn="auto" hangingPunct="1">
              <a:spcBef>
                <a:spcPts val="0"/>
              </a:spcBef>
              <a:spcAft>
                <a:spcPts val="0"/>
              </a:spcAft>
            </a:pPr>
            <a:endParaRPr lang="en-US" sz="1400" kern="0" dirty="0">
              <a:solidFill>
                <a:schemeClr val="bg1"/>
              </a:solidFill>
              <a:ea typeface="+mn-ea"/>
              <a:cs typeface="Arial" panose="020B0604020202020204" pitchFamily="34" charset="0"/>
            </a:endParaRPr>
          </a:p>
        </p:txBody>
      </p:sp>
      <p:sp>
        <p:nvSpPr>
          <p:cNvPr id="7" name="TextBox 6"/>
          <p:cNvSpPr txBox="1"/>
          <p:nvPr/>
        </p:nvSpPr>
        <p:spPr>
          <a:xfrm>
            <a:off x="1002954" y="1148536"/>
            <a:ext cx="2994409" cy="215444"/>
          </a:xfrm>
          <a:prstGeom prst="rect">
            <a:avLst/>
          </a:prstGeom>
          <a:noFill/>
        </p:spPr>
        <p:txBody>
          <a:bodyPr wrap="none" lIns="0" tIns="0" rIns="0" bIns="0" rtlCol="0">
            <a:spAutoFit/>
          </a:bodyPr>
          <a:lstStyle/>
          <a:p>
            <a:pPr algn="ctr"/>
            <a:r>
              <a:rPr lang="en-US" sz="1400" b="1" i="1" dirty="0" smtClean="0">
                <a:solidFill>
                  <a:srgbClr val="010203"/>
                </a:solidFill>
              </a:rPr>
              <a:t>Role Descriptions and RACI Charts</a:t>
            </a:r>
          </a:p>
        </p:txBody>
      </p:sp>
      <p:sp>
        <p:nvSpPr>
          <p:cNvPr id="8" name="TextBox 7"/>
          <p:cNvSpPr txBox="1"/>
          <p:nvPr/>
        </p:nvSpPr>
        <p:spPr>
          <a:xfrm>
            <a:off x="5162030" y="1148536"/>
            <a:ext cx="3064942" cy="215444"/>
          </a:xfrm>
          <a:prstGeom prst="rect">
            <a:avLst/>
          </a:prstGeom>
          <a:noFill/>
        </p:spPr>
        <p:txBody>
          <a:bodyPr wrap="none" lIns="0" tIns="0" rIns="0" bIns="0" rtlCol="0">
            <a:spAutoFit/>
          </a:bodyPr>
          <a:lstStyle/>
          <a:p>
            <a:pPr algn="ctr"/>
            <a:r>
              <a:rPr lang="en-US" sz="1400" b="1" i="1" dirty="0" smtClean="0">
                <a:solidFill>
                  <a:srgbClr val="010203"/>
                </a:solidFill>
              </a:rPr>
              <a:t>Process Diagrams and Descriptions</a:t>
            </a:r>
          </a:p>
        </p:txBody>
      </p:sp>
      <p:sp>
        <p:nvSpPr>
          <p:cNvPr id="9" name="TextBox 8"/>
          <p:cNvSpPr txBox="1"/>
          <p:nvPr/>
        </p:nvSpPr>
        <p:spPr>
          <a:xfrm>
            <a:off x="620636" y="3251656"/>
            <a:ext cx="3759042" cy="215444"/>
          </a:xfrm>
          <a:prstGeom prst="rect">
            <a:avLst/>
          </a:prstGeom>
          <a:noFill/>
        </p:spPr>
        <p:txBody>
          <a:bodyPr wrap="none" lIns="0" tIns="0" rIns="0" bIns="0" rtlCol="0">
            <a:spAutoFit/>
          </a:bodyPr>
          <a:lstStyle/>
          <a:p>
            <a:pPr algn="ctr"/>
            <a:r>
              <a:rPr lang="en-US" sz="1400" b="1" i="1" dirty="0" smtClean="0">
                <a:solidFill>
                  <a:srgbClr val="010203"/>
                </a:solidFill>
              </a:rPr>
              <a:t>Operating Model and Governance Program</a:t>
            </a:r>
          </a:p>
        </p:txBody>
      </p:sp>
      <p:sp>
        <p:nvSpPr>
          <p:cNvPr id="10" name="TextBox 9"/>
          <p:cNvSpPr txBox="1"/>
          <p:nvPr/>
        </p:nvSpPr>
        <p:spPr>
          <a:xfrm>
            <a:off x="5380832" y="3251656"/>
            <a:ext cx="2627322" cy="215444"/>
          </a:xfrm>
          <a:prstGeom prst="rect">
            <a:avLst/>
          </a:prstGeom>
          <a:noFill/>
        </p:spPr>
        <p:txBody>
          <a:bodyPr wrap="none" lIns="0" tIns="0" rIns="0" bIns="0" rtlCol="0">
            <a:spAutoFit/>
          </a:bodyPr>
          <a:lstStyle/>
          <a:p>
            <a:pPr algn="ctr"/>
            <a:r>
              <a:rPr lang="en-US" sz="1400" b="1" i="1" dirty="0" smtClean="0">
                <a:solidFill>
                  <a:srgbClr val="010203"/>
                </a:solidFill>
              </a:rPr>
              <a:t>Project Charters and Roadmap</a:t>
            </a:r>
          </a:p>
        </p:txBody>
      </p:sp>
      <p:sp>
        <p:nvSpPr>
          <p:cNvPr id="11" name="TextBox 10"/>
          <p:cNvSpPr txBox="1"/>
          <p:nvPr/>
        </p:nvSpPr>
        <p:spPr>
          <a:xfrm>
            <a:off x="2362200" y="1518106"/>
            <a:ext cx="2169477" cy="1077218"/>
          </a:xfrm>
          <a:prstGeom prst="rect">
            <a:avLst/>
          </a:prstGeom>
          <a:noFill/>
        </p:spPr>
        <p:txBody>
          <a:bodyPr wrap="square" lIns="0" tIns="0" rIns="0" bIns="0" rtlCol="0">
            <a:spAutoFit/>
          </a:bodyPr>
          <a:lstStyle/>
          <a:p>
            <a:pPr marL="123825" indent="-123825">
              <a:buFont typeface="Wingdings" charset="2"/>
              <a:buChar char="§"/>
            </a:pPr>
            <a:r>
              <a:rPr lang="en-US" sz="1050" dirty="0" smtClean="0">
                <a:solidFill>
                  <a:srgbClr val="010203"/>
                </a:solidFill>
              </a:rPr>
              <a:t>Roles required to operate, configure, govern client’s DAM program</a:t>
            </a:r>
          </a:p>
          <a:p>
            <a:pPr marL="123825" indent="-123825">
              <a:buFont typeface="Wingdings" charset="2"/>
              <a:buChar char="§"/>
            </a:pPr>
            <a:endParaRPr lang="en-US" sz="600" dirty="0" smtClean="0">
              <a:solidFill>
                <a:srgbClr val="010203"/>
              </a:solidFill>
            </a:endParaRPr>
          </a:p>
          <a:p>
            <a:pPr marL="123825" indent="-123825">
              <a:buFont typeface="Wingdings" charset="2"/>
              <a:buChar char="§"/>
            </a:pPr>
            <a:r>
              <a:rPr lang="en-US" sz="1050" dirty="0" smtClean="0">
                <a:solidFill>
                  <a:srgbClr val="010203"/>
                </a:solidFill>
              </a:rPr>
              <a:t>Mapping roles to specific responsibilities across each DAM process</a:t>
            </a:r>
          </a:p>
        </p:txBody>
      </p:sp>
      <p:sp>
        <p:nvSpPr>
          <p:cNvPr id="12" name="TextBox 11"/>
          <p:cNvSpPr txBox="1"/>
          <p:nvPr/>
        </p:nvSpPr>
        <p:spPr>
          <a:xfrm>
            <a:off x="6515736" y="1518106"/>
            <a:ext cx="2169477" cy="1077218"/>
          </a:xfrm>
          <a:prstGeom prst="rect">
            <a:avLst/>
          </a:prstGeom>
          <a:noFill/>
        </p:spPr>
        <p:txBody>
          <a:bodyPr wrap="square" lIns="0" tIns="0" rIns="0" bIns="0" rtlCol="0">
            <a:spAutoFit/>
          </a:bodyPr>
          <a:lstStyle/>
          <a:p>
            <a:pPr marL="123825" indent="-123825">
              <a:buFont typeface="Wingdings" charset="2"/>
              <a:buChar char="§"/>
            </a:pPr>
            <a:r>
              <a:rPr lang="en-US" sz="1050" dirty="0" smtClean="0">
                <a:solidFill>
                  <a:srgbClr val="010203"/>
                </a:solidFill>
              </a:rPr>
              <a:t>DAM processes are illustrated with decision trees and responsible parties</a:t>
            </a:r>
          </a:p>
          <a:p>
            <a:pPr marL="123825" indent="-123825">
              <a:buFont typeface="Wingdings" charset="2"/>
              <a:buChar char="§"/>
            </a:pPr>
            <a:endParaRPr lang="en-US" sz="600" dirty="0" smtClean="0">
              <a:solidFill>
                <a:srgbClr val="010203"/>
              </a:solidFill>
            </a:endParaRPr>
          </a:p>
          <a:p>
            <a:pPr marL="123825" indent="-123825">
              <a:buFont typeface="Wingdings" charset="2"/>
              <a:buChar char="§"/>
            </a:pPr>
            <a:r>
              <a:rPr lang="en-US" sz="1050" dirty="0" smtClean="0">
                <a:solidFill>
                  <a:srgbClr val="010203"/>
                </a:solidFill>
              </a:rPr>
              <a:t>Allows for quick customization to integrate with client’s current procedures</a:t>
            </a:r>
          </a:p>
        </p:txBody>
      </p:sp>
      <p:sp>
        <p:nvSpPr>
          <p:cNvPr id="13" name="TextBox 12"/>
          <p:cNvSpPr txBox="1"/>
          <p:nvPr/>
        </p:nvSpPr>
        <p:spPr>
          <a:xfrm>
            <a:off x="2362200" y="3592830"/>
            <a:ext cx="2169477" cy="1223412"/>
          </a:xfrm>
          <a:prstGeom prst="rect">
            <a:avLst/>
          </a:prstGeom>
          <a:noFill/>
        </p:spPr>
        <p:txBody>
          <a:bodyPr wrap="square" lIns="0" tIns="0" rIns="0" bIns="0" rtlCol="0">
            <a:spAutoFit/>
          </a:bodyPr>
          <a:lstStyle/>
          <a:p>
            <a:pPr marL="123825" indent="-123825">
              <a:buFont typeface="Wingdings" charset="2"/>
              <a:buChar char="§"/>
            </a:pPr>
            <a:r>
              <a:rPr lang="en-US" sz="1050" dirty="0">
                <a:solidFill>
                  <a:srgbClr val="010203"/>
                </a:solidFill>
              </a:rPr>
              <a:t>O</a:t>
            </a:r>
            <a:r>
              <a:rPr lang="en-US" sz="1050" dirty="0" smtClean="0">
                <a:solidFill>
                  <a:srgbClr val="010203"/>
                </a:solidFill>
              </a:rPr>
              <a:t>rganizational documentation outlining the integration points between the DAM program and the cybersecurity organization</a:t>
            </a:r>
          </a:p>
          <a:p>
            <a:pPr marL="123825" indent="-123825">
              <a:buFont typeface="Wingdings" charset="2"/>
              <a:buChar char="§"/>
            </a:pPr>
            <a:endParaRPr lang="en-US" sz="600" dirty="0" smtClean="0">
              <a:solidFill>
                <a:srgbClr val="010203"/>
              </a:solidFill>
            </a:endParaRPr>
          </a:p>
          <a:p>
            <a:pPr marL="123825" indent="-123825">
              <a:buFont typeface="Wingdings" charset="2"/>
              <a:buChar char="§"/>
            </a:pPr>
            <a:r>
              <a:rPr lang="en-US" sz="1050" dirty="0" smtClean="0">
                <a:solidFill>
                  <a:srgbClr val="010203"/>
                </a:solidFill>
              </a:rPr>
              <a:t>Formalized metrics and reporting templates to measure the effectiveness of the DAM program</a:t>
            </a:r>
          </a:p>
        </p:txBody>
      </p:sp>
      <p:sp>
        <p:nvSpPr>
          <p:cNvPr id="14" name="TextBox 13"/>
          <p:cNvSpPr txBox="1"/>
          <p:nvPr/>
        </p:nvSpPr>
        <p:spPr>
          <a:xfrm>
            <a:off x="6515736" y="3592830"/>
            <a:ext cx="2169477" cy="1061829"/>
          </a:xfrm>
          <a:prstGeom prst="rect">
            <a:avLst/>
          </a:prstGeom>
          <a:noFill/>
        </p:spPr>
        <p:txBody>
          <a:bodyPr wrap="square" lIns="0" tIns="0" rIns="0" bIns="0" rtlCol="0">
            <a:spAutoFit/>
          </a:bodyPr>
          <a:lstStyle/>
          <a:p>
            <a:pPr marL="123825" indent="-123825">
              <a:buFont typeface="Wingdings" charset="2"/>
              <a:buChar char="§"/>
            </a:pPr>
            <a:r>
              <a:rPr lang="en-US" sz="1050" dirty="0" smtClean="0">
                <a:solidFill>
                  <a:srgbClr val="010203"/>
                </a:solidFill>
              </a:rPr>
              <a:t>Project specific tasks and activities designed to increase the maturity of client’s DAM program </a:t>
            </a:r>
          </a:p>
          <a:p>
            <a:pPr marL="123825" indent="-123825">
              <a:buFont typeface="Wingdings" charset="2"/>
              <a:buChar char="§"/>
            </a:pPr>
            <a:endParaRPr lang="en-US" sz="600" dirty="0" smtClean="0">
              <a:solidFill>
                <a:srgbClr val="010203"/>
              </a:solidFill>
            </a:endParaRPr>
          </a:p>
          <a:p>
            <a:pPr marL="123825" indent="-123825">
              <a:buFont typeface="Wingdings" charset="2"/>
              <a:buChar char="§"/>
            </a:pPr>
            <a:r>
              <a:rPr lang="en-US" sz="1050" dirty="0" smtClean="0">
                <a:solidFill>
                  <a:srgbClr val="010203"/>
                </a:solidFill>
              </a:rPr>
              <a:t>Consolidated tactical and strategic recommendations into time-sequenced events  </a:t>
            </a:r>
          </a:p>
        </p:txBody>
      </p:sp>
      <p:pic>
        <p:nvPicPr>
          <p:cNvPr id="15" name="Picture 14"/>
          <p:cNvPicPr>
            <a:picLocks noChangeAspect="1"/>
          </p:cNvPicPr>
          <p:nvPr/>
        </p:nvPicPr>
        <p:blipFill>
          <a:blip r:embed="rId2"/>
          <a:stretch>
            <a:fillRect/>
          </a:stretch>
        </p:blipFill>
        <p:spPr>
          <a:xfrm>
            <a:off x="4920889" y="3693160"/>
            <a:ext cx="1485900" cy="850900"/>
          </a:xfrm>
          <a:prstGeom prst="rect">
            <a:avLst/>
          </a:prstGeom>
        </p:spPr>
      </p:pic>
      <p:pic>
        <p:nvPicPr>
          <p:cNvPr id="16" name="Picture 15"/>
          <p:cNvPicPr>
            <a:picLocks noChangeAspect="1"/>
          </p:cNvPicPr>
          <p:nvPr/>
        </p:nvPicPr>
        <p:blipFill>
          <a:blip r:embed="rId3"/>
          <a:stretch>
            <a:fillRect/>
          </a:stretch>
        </p:blipFill>
        <p:spPr>
          <a:xfrm>
            <a:off x="762000" y="3700780"/>
            <a:ext cx="1485900" cy="850900"/>
          </a:xfrm>
          <a:prstGeom prst="rect">
            <a:avLst/>
          </a:prstGeom>
        </p:spPr>
      </p:pic>
      <p:pic>
        <p:nvPicPr>
          <p:cNvPr id="17" name="Picture 16"/>
          <p:cNvPicPr>
            <a:picLocks noChangeAspect="1"/>
          </p:cNvPicPr>
          <p:nvPr/>
        </p:nvPicPr>
        <p:blipFill>
          <a:blip r:embed="rId4"/>
          <a:stretch>
            <a:fillRect/>
          </a:stretch>
        </p:blipFill>
        <p:spPr>
          <a:xfrm>
            <a:off x="4912717" y="1597660"/>
            <a:ext cx="1494072" cy="843280"/>
          </a:xfrm>
          <a:prstGeom prst="rect">
            <a:avLst/>
          </a:prstGeom>
          <a:solidFill>
            <a:schemeClr val="bg1"/>
          </a:solidFill>
        </p:spPr>
      </p:pic>
      <p:pic>
        <p:nvPicPr>
          <p:cNvPr id="18" name="Picture 17"/>
          <p:cNvPicPr>
            <a:picLocks noChangeAspect="1"/>
          </p:cNvPicPr>
          <p:nvPr/>
        </p:nvPicPr>
        <p:blipFill>
          <a:blip r:embed="rId5"/>
          <a:stretch>
            <a:fillRect/>
          </a:stretch>
        </p:blipFill>
        <p:spPr>
          <a:xfrm>
            <a:off x="762000" y="1597660"/>
            <a:ext cx="1485900" cy="850900"/>
          </a:xfrm>
          <a:prstGeom prst="rect">
            <a:avLst/>
          </a:prstGeom>
        </p:spPr>
      </p:pic>
    </p:spTree>
    <p:extLst>
      <p:ext uri="{BB962C8B-B14F-4D97-AF65-F5344CB8AC3E}">
        <p14:creationId xmlns:p14="http://schemas.microsoft.com/office/powerpoint/2010/main" val="121027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DAM can overload your resources if not tailored and configured properly according to best practices</a:t>
            </a:r>
            <a:endParaRPr lang="en-US" dirty="0"/>
          </a:p>
        </p:txBody>
      </p:sp>
      <p:sp>
        <p:nvSpPr>
          <p:cNvPr id="5" name="Rectangle 7"/>
          <p:cNvSpPr>
            <a:spLocks noChangeArrowheads="1"/>
          </p:cNvSpPr>
          <p:nvPr/>
        </p:nvSpPr>
        <p:spPr bwMode="auto">
          <a:xfrm>
            <a:off x="449026" y="1670050"/>
            <a:ext cx="2743200" cy="527050"/>
          </a:xfrm>
          <a:prstGeom prst="rect">
            <a:avLst/>
          </a:prstGeom>
          <a:solidFill>
            <a:schemeClr val="accent1"/>
          </a:solidFill>
          <a:ln w="19050" algn="ctr">
            <a:solidFill>
              <a:schemeClr val="bg1"/>
            </a:solidFill>
            <a:miter lim="800000"/>
            <a:headEnd/>
            <a:tailEnd/>
          </a:ln>
        </p:spPr>
        <p:txBody>
          <a:bodyPr anchor="ctr"/>
          <a:lstStyle>
            <a:lvl1pPr eaLnBrk="0" hangingPunct="0">
              <a:spcBef>
                <a:spcPts val="1200"/>
              </a:spcBef>
              <a:buClr>
                <a:srgbClr val="FF5003"/>
              </a:buClr>
              <a:buFont typeface="Arial" pitchFamily="34" charset="0"/>
              <a:buChar char="•"/>
              <a:defRPr sz="1400">
                <a:solidFill>
                  <a:srgbClr val="1D3649"/>
                </a:solidFill>
                <a:latin typeface="Arial" pitchFamily="34" charset="0"/>
                <a:ea typeface="MS PGothic" pitchFamily="34" charset="-128"/>
                <a:cs typeface="Arial" pitchFamily="34" charset="0"/>
              </a:defRPr>
            </a:lvl1pPr>
            <a:lvl2pPr marL="742950" indent="-28575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2pPr>
            <a:lvl3pPr marL="11430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3pPr>
            <a:lvl4pPr marL="16002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4pPr>
            <a:lvl5pPr marL="20574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5pPr>
            <a:lvl6pPr marL="25146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6pPr>
            <a:lvl7pPr marL="29718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7pPr>
            <a:lvl8pPr marL="34290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8pPr>
            <a:lvl9pPr marL="38862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9pPr>
          </a:lstStyle>
          <a:p>
            <a:pPr algn="ctr" eaLnBrk="1" hangingPunct="1">
              <a:spcBef>
                <a:spcPct val="0"/>
              </a:spcBef>
              <a:buClrTx/>
              <a:buFontTx/>
              <a:buNone/>
            </a:pPr>
            <a:r>
              <a:rPr lang="en-US" altLang="en-US" sz="1600" dirty="0" smtClean="0">
                <a:solidFill>
                  <a:schemeClr val="bg1"/>
                </a:solidFill>
              </a:rPr>
              <a:t>Classification</a:t>
            </a:r>
            <a:endParaRPr lang="en-US" altLang="en-US" sz="1600" dirty="0">
              <a:solidFill>
                <a:schemeClr val="bg1"/>
              </a:solidFill>
            </a:endParaRPr>
          </a:p>
        </p:txBody>
      </p:sp>
      <p:sp>
        <p:nvSpPr>
          <p:cNvPr id="6" name="Rectangle 5"/>
          <p:cNvSpPr/>
          <p:nvPr/>
        </p:nvSpPr>
        <p:spPr>
          <a:xfrm>
            <a:off x="3192226" y="1670050"/>
            <a:ext cx="5410200" cy="527050"/>
          </a:xfrm>
          <a:prstGeom prst="rect">
            <a:avLst/>
          </a:prstGeom>
          <a:solidFill>
            <a:schemeClr val="bg1">
              <a:lumMod val="85000"/>
            </a:schemeClr>
          </a:solidFill>
          <a:ln w="19050" cap="flat" cmpd="sng" algn="ctr">
            <a:solidFill>
              <a:schemeClr val="bg1"/>
            </a:solidFill>
            <a:prstDash val="solid"/>
          </a:ln>
          <a:effectLst/>
        </p:spPr>
        <p:txBody>
          <a:bodyPr anchor="ctr"/>
          <a:lstStyle/>
          <a:p>
            <a:pPr defTabSz="685800" fontAlgn="auto">
              <a:spcBef>
                <a:spcPts val="0"/>
              </a:spcBef>
              <a:spcAft>
                <a:spcPts val="0"/>
              </a:spcAft>
            </a:pPr>
            <a:r>
              <a:rPr lang="en-US" sz="1000" i="1" dirty="0" smtClean="0">
                <a:solidFill>
                  <a:srgbClr val="010203"/>
                </a:solidFill>
                <a:latin typeface="Arial" charset="0"/>
                <a:cs typeface="Arial" charset="0"/>
              </a:rPr>
              <a:t>Performing the initial identification and classification of sensitive data is critical to placing DAM in the correct locations</a:t>
            </a:r>
            <a:endParaRPr lang="en-US" sz="1000" i="1" dirty="0">
              <a:solidFill>
                <a:srgbClr val="010203"/>
              </a:solidFill>
              <a:latin typeface="Arial" charset="0"/>
              <a:cs typeface="Arial" charset="0"/>
            </a:endParaRPr>
          </a:p>
        </p:txBody>
      </p:sp>
      <p:sp>
        <p:nvSpPr>
          <p:cNvPr id="7" name="Rectangle 9"/>
          <p:cNvSpPr>
            <a:spLocks noChangeArrowheads="1"/>
          </p:cNvSpPr>
          <p:nvPr/>
        </p:nvSpPr>
        <p:spPr bwMode="auto">
          <a:xfrm>
            <a:off x="449026" y="2197100"/>
            <a:ext cx="2743200" cy="527050"/>
          </a:xfrm>
          <a:prstGeom prst="rect">
            <a:avLst/>
          </a:prstGeom>
          <a:solidFill>
            <a:schemeClr val="accent1"/>
          </a:solidFill>
          <a:ln w="19050" algn="ctr">
            <a:solidFill>
              <a:schemeClr val="bg1"/>
            </a:solidFill>
            <a:miter lim="800000"/>
            <a:headEnd/>
            <a:tailEnd/>
          </a:ln>
        </p:spPr>
        <p:txBody>
          <a:bodyPr anchor="ctr"/>
          <a:lstStyle>
            <a:lvl1pPr eaLnBrk="0" hangingPunct="0">
              <a:spcBef>
                <a:spcPts val="1200"/>
              </a:spcBef>
              <a:buClr>
                <a:srgbClr val="FF5003"/>
              </a:buClr>
              <a:buFont typeface="Arial" pitchFamily="34" charset="0"/>
              <a:buChar char="•"/>
              <a:defRPr sz="1400">
                <a:solidFill>
                  <a:srgbClr val="1D3649"/>
                </a:solidFill>
                <a:latin typeface="Arial" pitchFamily="34" charset="0"/>
                <a:ea typeface="MS PGothic" pitchFamily="34" charset="-128"/>
                <a:cs typeface="Arial" pitchFamily="34" charset="0"/>
              </a:defRPr>
            </a:lvl1pPr>
            <a:lvl2pPr marL="742950" indent="-28575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2pPr>
            <a:lvl3pPr marL="11430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3pPr>
            <a:lvl4pPr marL="16002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4pPr>
            <a:lvl5pPr marL="20574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5pPr>
            <a:lvl6pPr marL="25146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6pPr>
            <a:lvl7pPr marL="29718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7pPr>
            <a:lvl8pPr marL="34290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8pPr>
            <a:lvl9pPr marL="38862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9pPr>
          </a:lstStyle>
          <a:p>
            <a:pPr algn="ctr" eaLnBrk="1" hangingPunct="1">
              <a:spcBef>
                <a:spcPct val="0"/>
              </a:spcBef>
              <a:buClrTx/>
              <a:buFontTx/>
              <a:buNone/>
            </a:pPr>
            <a:r>
              <a:rPr lang="en-US" altLang="en-US" sz="1600" dirty="0" smtClean="0">
                <a:solidFill>
                  <a:schemeClr val="bg1"/>
                </a:solidFill>
              </a:rPr>
              <a:t>Alignment</a:t>
            </a:r>
            <a:endParaRPr lang="en-US" altLang="en-US" sz="1600" dirty="0">
              <a:solidFill>
                <a:schemeClr val="bg1"/>
              </a:solidFill>
            </a:endParaRPr>
          </a:p>
        </p:txBody>
      </p:sp>
      <p:sp>
        <p:nvSpPr>
          <p:cNvPr id="8" name="Rectangle 7"/>
          <p:cNvSpPr/>
          <p:nvPr/>
        </p:nvSpPr>
        <p:spPr>
          <a:xfrm>
            <a:off x="3192226" y="2197100"/>
            <a:ext cx="5410200" cy="527050"/>
          </a:xfrm>
          <a:prstGeom prst="rect">
            <a:avLst/>
          </a:prstGeom>
          <a:solidFill>
            <a:schemeClr val="bg1">
              <a:lumMod val="85000"/>
            </a:schemeClr>
          </a:solidFill>
          <a:ln w="19050" cap="flat" cmpd="sng" algn="ctr">
            <a:solidFill>
              <a:schemeClr val="bg1"/>
            </a:solidFill>
            <a:prstDash val="solid"/>
          </a:ln>
          <a:effectLst/>
        </p:spPr>
        <p:txBody>
          <a:bodyPr anchor="ctr"/>
          <a:lstStyle/>
          <a:p>
            <a:pPr defTabSz="685800" fontAlgn="auto">
              <a:spcBef>
                <a:spcPts val="0"/>
              </a:spcBef>
              <a:spcAft>
                <a:spcPts val="0"/>
              </a:spcAft>
            </a:pPr>
            <a:r>
              <a:rPr lang="en-US" sz="1000" i="1" dirty="0" smtClean="0">
                <a:solidFill>
                  <a:srgbClr val="010203"/>
                </a:solidFill>
                <a:latin typeface="Arial" charset="0"/>
                <a:cs typeface="Arial" charset="0"/>
              </a:rPr>
              <a:t>The use cases developed should be aligned with specific business / compliance / security needs.</a:t>
            </a:r>
            <a:endParaRPr lang="en-US" sz="1000" i="1" dirty="0">
              <a:solidFill>
                <a:srgbClr val="010203"/>
              </a:solidFill>
              <a:latin typeface="Arial" charset="0"/>
              <a:cs typeface="Arial" charset="0"/>
            </a:endParaRPr>
          </a:p>
        </p:txBody>
      </p:sp>
      <p:sp>
        <p:nvSpPr>
          <p:cNvPr id="9" name="Rectangle 11"/>
          <p:cNvSpPr>
            <a:spLocks noChangeArrowheads="1"/>
          </p:cNvSpPr>
          <p:nvPr/>
        </p:nvSpPr>
        <p:spPr bwMode="auto">
          <a:xfrm>
            <a:off x="449026" y="2724150"/>
            <a:ext cx="2743200" cy="527050"/>
          </a:xfrm>
          <a:prstGeom prst="rect">
            <a:avLst/>
          </a:prstGeom>
          <a:solidFill>
            <a:schemeClr val="accent1"/>
          </a:solidFill>
          <a:ln w="19050" algn="ctr">
            <a:solidFill>
              <a:schemeClr val="bg1"/>
            </a:solidFill>
            <a:miter lim="800000"/>
            <a:headEnd/>
            <a:tailEnd/>
          </a:ln>
        </p:spPr>
        <p:txBody>
          <a:bodyPr anchor="ctr"/>
          <a:lstStyle>
            <a:lvl1pPr eaLnBrk="0" hangingPunct="0">
              <a:spcBef>
                <a:spcPts val="1200"/>
              </a:spcBef>
              <a:buClr>
                <a:srgbClr val="FF5003"/>
              </a:buClr>
              <a:buFont typeface="Arial" pitchFamily="34" charset="0"/>
              <a:buChar char="•"/>
              <a:defRPr sz="1400">
                <a:solidFill>
                  <a:srgbClr val="1D3649"/>
                </a:solidFill>
                <a:latin typeface="Arial" pitchFamily="34" charset="0"/>
                <a:ea typeface="MS PGothic" pitchFamily="34" charset="-128"/>
                <a:cs typeface="Arial" pitchFamily="34" charset="0"/>
              </a:defRPr>
            </a:lvl1pPr>
            <a:lvl2pPr marL="742950" indent="-28575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2pPr>
            <a:lvl3pPr marL="11430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3pPr>
            <a:lvl4pPr marL="16002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4pPr>
            <a:lvl5pPr marL="20574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5pPr>
            <a:lvl6pPr marL="25146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6pPr>
            <a:lvl7pPr marL="29718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7pPr>
            <a:lvl8pPr marL="34290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8pPr>
            <a:lvl9pPr marL="38862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9pPr>
          </a:lstStyle>
          <a:p>
            <a:pPr algn="ctr" eaLnBrk="1" hangingPunct="1">
              <a:spcBef>
                <a:spcPct val="0"/>
              </a:spcBef>
              <a:buClrTx/>
              <a:buFontTx/>
              <a:buNone/>
            </a:pPr>
            <a:r>
              <a:rPr lang="en-US" altLang="en-US" sz="1600" dirty="0" smtClean="0">
                <a:solidFill>
                  <a:schemeClr val="bg1"/>
                </a:solidFill>
              </a:rPr>
              <a:t>Use Cases</a:t>
            </a:r>
            <a:endParaRPr lang="en-US" altLang="en-US" sz="1600" dirty="0">
              <a:solidFill>
                <a:schemeClr val="bg1"/>
              </a:solidFill>
            </a:endParaRPr>
          </a:p>
        </p:txBody>
      </p:sp>
      <p:sp>
        <p:nvSpPr>
          <p:cNvPr id="10" name="Rectangle 12"/>
          <p:cNvSpPr>
            <a:spLocks noChangeArrowheads="1"/>
          </p:cNvSpPr>
          <p:nvPr/>
        </p:nvSpPr>
        <p:spPr bwMode="auto">
          <a:xfrm>
            <a:off x="449026" y="3251200"/>
            <a:ext cx="2743200" cy="527050"/>
          </a:xfrm>
          <a:prstGeom prst="rect">
            <a:avLst/>
          </a:prstGeom>
          <a:solidFill>
            <a:schemeClr val="accent1"/>
          </a:solidFill>
          <a:ln w="19050" algn="ctr">
            <a:solidFill>
              <a:schemeClr val="bg1"/>
            </a:solidFill>
            <a:miter lim="800000"/>
            <a:headEnd/>
            <a:tailEnd/>
          </a:ln>
        </p:spPr>
        <p:txBody>
          <a:bodyPr anchor="ctr"/>
          <a:lstStyle>
            <a:lvl1pPr eaLnBrk="0" hangingPunct="0">
              <a:spcBef>
                <a:spcPts val="1200"/>
              </a:spcBef>
              <a:buClr>
                <a:srgbClr val="FF5003"/>
              </a:buClr>
              <a:buFont typeface="Arial" pitchFamily="34" charset="0"/>
              <a:buChar char="•"/>
              <a:defRPr sz="1400">
                <a:solidFill>
                  <a:srgbClr val="1D3649"/>
                </a:solidFill>
                <a:latin typeface="Arial" pitchFamily="34" charset="0"/>
                <a:ea typeface="MS PGothic" pitchFamily="34" charset="-128"/>
                <a:cs typeface="Arial" pitchFamily="34" charset="0"/>
              </a:defRPr>
            </a:lvl1pPr>
            <a:lvl2pPr marL="742950" indent="-28575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2pPr>
            <a:lvl3pPr marL="11430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3pPr>
            <a:lvl4pPr marL="16002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4pPr>
            <a:lvl5pPr marL="20574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5pPr>
            <a:lvl6pPr marL="25146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6pPr>
            <a:lvl7pPr marL="29718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7pPr>
            <a:lvl8pPr marL="34290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8pPr>
            <a:lvl9pPr marL="38862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9pPr>
          </a:lstStyle>
          <a:p>
            <a:pPr algn="ctr" eaLnBrk="1" hangingPunct="1">
              <a:spcBef>
                <a:spcPct val="0"/>
              </a:spcBef>
              <a:buClrTx/>
              <a:buFontTx/>
              <a:buNone/>
            </a:pPr>
            <a:r>
              <a:rPr lang="en-US" altLang="en-US" sz="1600" dirty="0" smtClean="0">
                <a:solidFill>
                  <a:schemeClr val="bg1"/>
                </a:solidFill>
              </a:rPr>
              <a:t>Governance</a:t>
            </a:r>
            <a:endParaRPr lang="en-US" altLang="en-US" sz="1600" dirty="0">
              <a:solidFill>
                <a:schemeClr val="bg1"/>
              </a:solidFill>
            </a:endParaRPr>
          </a:p>
        </p:txBody>
      </p:sp>
      <p:sp>
        <p:nvSpPr>
          <p:cNvPr id="11" name="Rectangle 10"/>
          <p:cNvSpPr/>
          <p:nvPr/>
        </p:nvSpPr>
        <p:spPr>
          <a:xfrm>
            <a:off x="3192226" y="2724150"/>
            <a:ext cx="5410200" cy="527050"/>
          </a:xfrm>
          <a:prstGeom prst="rect">
            <a:avLst/>
          </a:prstGeom>
          <a:solidFill>
            <a:schemeClr val="bg1">
              <a:lumMod val="85000"/>
            </a:schemeClr>
          </a:solidFill>
          <a:ln w="19050" cap="flat" cmpd="sng" algn="ctr">
            <a:solidFill>
              <a:schemeClr val="bg1"/>
            </a:solidFill>
            <a:prstDash val="solid"/>
          </a:ln>
          <a:effectLst/>
        </p:spPr>
        <p:txBody>
          <a:bodyPr anchor="ctr"/>
          <a:lstStyle/>
          <a:p>
            <a:pPr defTabSz="685800" fontAlgn="auto">
              <a:spcBef>
                <a:spcPts val="0"/>
              </a:spcBef>
              <a:spcAft>
                <a:spcPts val="0"/>
              </a:spcAft>
            </a:pPr>
            <a:r>
              <a:rPr lang="en-US" sz="1000" i="1" dirty="0" smtClean="0">
                <a:solidFill>
                  <a:srgbClr val="010203"/>
                </a:solidFill>
                <a:latin typeface="Arial" charset="0"/>
                <a:cs typeface="Arial" charset="0"/>
              </a:rPr>
              <a:t>Use cases need to be targeted </a:t>
            </a:r>
            <a:r>
              <a:rPr lang="mr-IN" sz="1000" i="1" dirty="0" smtClean="0">
                <a:solidFill>
                  <a:srgbClr val="010203"/>
                </a:solidFill>
                <a:latin typeface="Arial" charset="0"/>
                <a:cs typeface="Arial" charset="0"/>
              </a:rPr>
              <a:t>–</a:t>
            </a:r>
            <a:r>
              <a:rPr lang="en-US" sz="1000" i="1" dirty="0" smtClean="0">
                <a:solidFill>
                  <a:srgbClr val="010203"/>
                </a:solidFill>
                <a:latin typeface="Arial" charset="0"/>
                <a:cs typeface="Arial" charset="0"/>
              </a:rPr>
              <a:t> collecting ALL activity typically results in difficulty identifying the anomalous activity</a:t>
            </a:r>
            <a:endParaRPr lang="en-US" sz="1000" i="1" dirty="0">
              <a:solidFill>
                <a:srgbClr val="010203"/>
              </a:solidFill>
              <a:latin typeface="Arial" charset="0"/>
              <a:cs typeface="Arial" charset="0"/>
            </a:endParaRPr>
          </a:p>
        </p:txBody>
      </p:sp>
      <p:sp>
        <p:nvSpPr>
          <p:cNvPr id="12" name="Rectangle 11"/>
          <p:cNvSpPr/>
          <p:nvPr/>
        </p:nvSpPr>
        <p:spPr>
          <a:xfrm>
            <a:off x="3192226" y="3251200"/>
            <a:ext cx="5410200" cy="527050"/>
          </a:xfrm>
          <a:prstGeom prst="rect">
            <a:avLst/>
          </a:prstGeom>
          <a:solidFill>
            <a:schemeClr val="bg1">
              <a:lumMod val="85000"/>
            </a:schemeClr>
          </a:solidFill>
          <a:ln w="19050" cap="flat" cmpd="sng" algn="ctr">
            <a:solidFill>
              <a:schemeClr val="bg1"/>
            </a:solidFill>
            <a:prstDash val="solid"/>
          </a:ln>
          <a:effectLst/>
        </p:spPr>
        <p:txBody>
          <a:bodyPr anchor="ctr"/>
          <a:lstStyle/>
          <a:p>
            <a:pPr defTabSz="685800" fontAlgn="auto">
              <a:spcBef>
                <a:spcPts val="0"/>
              </a:spcBef>
              <a:spcAft>
                <a:spcPts val="0"/>
              </a:spcAft>
            </a:pPr>
            <a:r>
              <a:rPr lang="en-US" sz="1000" i="1" dirty="0" smtClean="0">
                <a:solidFill>
                  <a:srgbClr val="010203"/>
                </a:solidFill>
                <a:latin typeface="Arial" charset="0"/>
                <a:cs typeface="Arial" charset="0"/>
              </a:rPr>
              <a:t>Robust governance and operating model is essential to outline the procedures, roles and responsibilities, and resources needed to manage the tool</a:t>
            </a:r>
            <a:endParaRPr lang="en-US" sz="1000" i="1" dirty="0">
              <a:solidFill>
                <a:srgbClr val="010203"/>
              </a:solidFill>
              <a:latin typeface="Arial" charset="0"/>
              <a:cs typeface="Arial" charset="0"/>
            </a:endParaRPr>
          </a:p>
        </p:txBody>
      </p:sp>
      <p:sp>
        <p:nvSpPr>
          <p:cNvPr id="13" name="Rectangle 12"/>
          <p:cNvSpPr>
            <a:spLocks noChangeArrowheads="1"/>
          </p:cNvSpPr>
          <p:nvPr/>
        </p:nvSpPr>
        <p:spPr bwMode="auto">
          <a:xfrm>
            <a:off x="456366" y="3778250"/>
            <a:ext cx="2743200" cy="527050"/>
          </a:xfrm>
          <a:prstGeom prst="rect">
            <a:avLst/>
          </a:prstGeom>
          <a:solidFill>
            <a:schemeClr val="accent1"/>
          </a:solidFill>
          <a:ln w="19050" algn="ctr">
            <a:solidFill>
              <a:schemeClr val="bg1"/>
            </a:solidFill>
            <a:miter lim="800000"/>
            <a:headEnd/>
            <a:tailEnd/>
          </a:ln>
        </p:spPr>
        <p:txBody>
          <a:bodyPr anchor="ctr"/>
          <a:lstStyle>
            <a:lvl1pPr eaLnBrk="0" hangingPunct="0">
              <a:spcBef>
                <a:spcPts val="1200"/>
              </a:spcBef>
              <a:buClr>
                <a:srgbClr val="FF5003"/>
              </a:buClr>
              <a:buFont typeface="Arial" pitchFamily="34" charset="0"/>
              <a:buChar char="•"/>
              <a:defRPr sz="1400">
                <a:solidFill>
                  <a:srgbClr val="1D3649"/>
                </a:solidFill>
                <a:latin typeface="Arial" pitchFamily="34" charset="0"/>
                <a:ea typeface="MS PGothic" pitchFamily="34" charset="-128"/>
                <a:cs typeface="Arial" pitchFamily="34" charset="0"/>
              </a:defRPr>
            </a:lvl1pPr>
            <a:lvl2pPr marL="742950" indent="-28575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2pPr>
            <a:lvl3pPr marL="11430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3pPr>
            <a:lvl4pPr marL="16002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4pPr>
            <a:lvl5pPr marL="2057400" indent="-228600" eaLnBrk="0" hangingPunct="0">
              <a:spcBef>
                <a:spcPts val="300"/>
              </a:spcBef>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5pPr>
            <a:lvl6pPr marL="25146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6pPr>
            <a:lvl7pPr marL="29718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7pPr>
            <a:lvl8pPr marL="34290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8pPr>
            <a:lvl9pPr marL="3886200" indent="-228600" eaLnBrk="0" fontAlgn="base" hangingPunct="0">
              <a:spcBef>
                <a:spcPts val="300"/>
              </a:spcBef>
              <a:spcAft>
                <a:spcPct val="0"/>
              </a:spcAft>
              <a:buClr>
                <a:srgbClr val="FF5004"/>
              </a:buClr>
              <a:buFont typeface="Arial" pitchFamily="34" charset="0"/>
              <a:buChar char="•"/>
              <a:defRPr sz="1200">
                <a:solidFill>
                  <a:srgbClr val="1D3649"/>
                </a:solidFill>
                <a:latin typeface="Arial" pitchFamily="34" charset="0"/>
                <a:ea typeface="MS PGothic" pitchFamily="34" charset="-128"/>
                <a:cs typeface="Arial" pitchFamily="34" charset="0"/>
              </a:defRPr>
            </a:lvl9pPr>
          </a:lstStyle>
          <a:p>
            <a:pPr algn="ctr" eaLnBrk="1" hangingPunct="1">
              <a:spcBef>
                <a:spcPct val="0"/>
              </a:spcBef>
              <a:buClrTx/>
              <a:buFontTx/>
              <a:buNone/>
            </a:pPr>
            <a:r>
              <a:rPr lang="en-US" altLang="en-US" sz="1600" dirty="0" smtClean="0">
                <a:solidFill>
                  <a:schemeClr val="bg1"/>
                </a:solidFill>
              </a:rPr>
              <a:t>Refinement</a:t>
            </a:r>
            <a:endParaRPr lang="en-US" altLang="en-US" sz="1600" dirty="0">
              <a:solidFill>
                <a:schemeClr val="bg1"/>
              </a:solidFill>
            </a:endParaRPr>
          </a:p>
        </p:txBody>
      </p:sp>
      <p:sp>
        <p:nvSpPr>
          <p:cNvPr id="14" name="Rectangle 13"/>
          <p:cNvSpPr/>
          <p:nvPr/>
        </p:nvSpPr>
        <p:spPr>
          <a:xfrm>
            <a:off x="3199566" y="3778250"/>
            <a:ext cx="5410200" cy="527050"/>
          </a:xfrm>
          <a:prstGeom prst="rect">
            <a:avLst/>
          </a:prstGeom>
          <a:solidFill>
            <a:schemeClr val="bg1">
              <a:lumMod val="85000"/>
            </a:schemeClr>
          </a:solidFill>
          <a:ln w="19050" cap="flat" cmpd="sng" algn="ctr">
            <a:solidFill>
              <a:schemeClr val="bg1"/>
            </a:solidFill>
            <a:prstDash val="solid"/>
          </a:ln>
          <a:effectLst/>
        </p:spPr>
        <p:txBody>
          <a:bodyPr anchor="ctr"/>
          <a:lstStyle/>
          <a:p>
            <a:pPr defTabSz="685800" fontAlgn="auto">
              <a:spcBef>
                <a:spcPts val="0"/>
              </a:spcBef>
              <a:spcAft>
                <a:spcPts val="0"/>
              </a:spcAft>
            </a:pPr>
            <a:r>
              <a:rPr lang="en-US" sz="1000" i="1" dirty="0" smtClean="0">
                <a:solidFill>
                  <a:srgbClr val="010203"/>
                </a:solidFill>
                <a:latin typeface="Arial" charset="0"/>
                <a:cs typeface="Arial" charset="0"/>
              </a:rPr>
              <a:t>Continual refinement of policies is necessary to account for new activity and data sets</a:t>
            </a:r>
            <a:endParaRPr lang="en-US" sz="1000" i="1" dirty="0">
              <a:solidFill>
                <a:srgbClr val="010203"/>
              </a:solidFill>
              <a:latin typeface="Arial" charset="0"/>
              <a:cs typeface="Arial" charset="0"/>
            </a:endParaRPr>
          </a:p>
        </p:txBody>
      </p:sp>
    </p:spTree>
    <p:extLst>
      <p:ext uri="{BB962C8B-B14F-4D97-AF65-F5344CB8AC3E}">
        <p14:creationId xmlns:p14="http://schemas.microsoft.com/office/powerpoint/2010/main" val="143030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731840" y="1028700"/>
            <a:ext cx="7680320" cy="3845837"/>
            <a:chOff x="790575" y="1028700"/>
            <a:chExt cx="7680320" cy="3845837"/>
          </a:xfrm>
        </p:grpSpPr>
        <p:grpSp>
          <p:nvGrpSpPr>
            <p:cNvPr id="38" name="Group 37"/>
            <p:cNvGrpSpPr/>
            <p:nvPr/>
          </p:nvGrpSpPr>
          <p:grpSpPr>
            <a:xfrm>
              <a:off x="5243471" y="1793348"/>
              <a:ext cx="1745743" cy="3071437"/>
              <a:chOff x="780468" y="1028700"/>
              <a:chExt cx="1745743" cy="3071437"/>
            </a:xfrm>
          </p:grpSpPr>
          <p:sp>
            <p:nvSpPr>
              <p:cNvPr id="54" name="Hexagon 53"/>
              <p:cNvSpPr/>
              <p:nvPr/>
            </p:nvSpPr>
            <p:spPr>
              <a:xfrm>
                <a:off x="787282"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Encryption Solutions</a:t>
                </a:r>
                <a:endParaRPr lang="en-US" sz="1600" b="1" dirty="0">
                  <a:solidFill>
                    <a:schemeClr val="bg1"/>
                  </a:solidFill>
                </a:endParaRPr>
              </a:p>
            </p:txBody>
          </p:sp>
          <p:sp>
            <p:nvSpPr>
              <p:cNvPr id="55" name="Hexagon 54"/>
              <p:cNvSpPr/>
              <p:nvPr/>
            </p:nvSpPr>
            <p:spPr>
              <a:xfrm>
                <a:off x="780468" y="2607214"/>
                <a:ext cx="1738929" cy="1492923"/>
              </a:xfrm>
              <a:prstGeom prst="hexagon">
                <a:avLst>
                  <a:gd name="adj" fmla="val 25000"/>
                  <a:gd name="vf" fmla="val 115470"/>
                </a:avLst>
              </a:prstGeom>
              <a:blipFill dpi="0" rotWithShape="0">
                <a:blip r:embed="rId3">
                  <a:duotone>
                    <a:schemeClr val="accent1">
                      <a:shade val="45000"/>
                      <a:satMod val="135000"/>
                    </a:schemeClr>
                    <a:prstClr val="white"/>
                  </a:duotone>
                </a:blip>
                <a:srcRect/>
                <a:stretch>
                  <a:fillRect l="-3000"/>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39" name="Group 38"/>
            <p:cNvGrpSpPr/>
            <p:nvPr/>
          </p:nvGrpSpPr>
          <p:grpSpPr>
            <a:xfrm>
              <a:off x="2276183" y="1793348"/>
              <a:ext cx="1742817" cy="3081189"/>
              <a:chOff x="2241502" y="1793348"/>
              <a:chExt cx="1742817" cy="3081189"/>
            </a:xfrm>
          </p:grpSpPr>
          <p:sp>
            <p:nvSpPr>
              <p:cNvPr id="52" name="Hexagon 51"/>
              <p:cNvSpPr/>
              <p:nvPr/>
            </p:nvSpPr>
            <p:spPr>
              <a:xfrm>
                <a:off x="2245390"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Data Protection</a:t>
                </a:r>
              </a:p>
              <a:p>
                <a:pPr algn="ctr"/>
                <a:r>
                  <a:rPr lang="en-US" sz="1600" b="1" dirty="0" smtClean="0">
                    <a:solidFill>
                      <a:schemeClr val="bg1"/>
                    </a:solidFill>
                  </a:rPr>
                  <a:t>Framework</a:t>
                </a:r>
                <a:endParaRPr lang="en-US" sz="1600" b="1" dirty="0">
                  <a:solidFill>
                    <a:schemeClr val="bg1"/>
                  </a:solidFill>
                </a:endParaRPr>
              </a:p>
            </p:txBody>
          </p:sp>
          <p:sp>
            <p:nvSpPr>
              <p:cNvPr id="53" name="Hexagon 52"/>
              <p:cNvSpPr/>
              <p:nvPr/>
            </p:nvSpPr>
            <p:spPr>
              <a:xfrm>
                <a:off x="2241502" y="3381614"/>
                <a:ext cx="1738929" cy="1492923"/>
              </a:xfrm>
              <a:prstGeom prst="hexagon">
                <a:avLst>
                  <a:gd name="adj" fmla="val 25000"/>
                  <a:gd name="vf" fmla="val 115470"/>
                </a:avLst>
              </a:prstGeom>
              <a:blipFill dpi="0" rotWithShape="0">
                <a:blip r:embed="rId4">
                  <a:duotone>
                    <a:schemeClr val="accent1">
                      <a:shade val="45000"/>
                      <a:satMod val="135000"/>
                    </a:schemeClr>
                    <a:prstClr val="white"/>
                  </a:duotone>
                </a:blip>
                <a:srcRect/>
                <a:tile tx="0" ty="0" sx="28000" sy="28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3" name="Group 42"/>
            <p:cNvGrpSpPr/>
            <p:nvPr/>
          </p:nvGrpSpPr>
          <p:grpSpPr>
            <a:xfrm>
              <a:off x="6731004" y="1028700"/>
              <a:ext cx="1739891" cy="3071437"/>
              <a:chOff x="3702536" y="1028700"/>
              <a:chExt cx="1739891" cy="3071437"/>
            </a:xfrm>
          </p:grpSpPr>
          <p:sp>
            <p:nvSpPr>
              <p:cNvPr id="50" name="Hexagon 49"/>
              <p:cNvSpPr/>
              <p:nvPr/>
            </p:nvSpPr>
            <p:spPr>
              <a:xfrm>
                <a:off x="3703498"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Case Studies</a:t>
                </a:r>
                <a:endParaRPr lang="en-US" sz="1600" b="1" dirty="0">
                  <a:solidFill>
                    <a:schemeClr val="bg1"/>
                  </a:solidFill>
                </a:endParaRPr>
              </a:p>
            </p:txBody>
          </p:sp>
          <p:sp>
            <p:nvSpPr>
              <p:cNvPr id="51" name="Hexagon 50"/>
              <p:cNvSpPr/>
              <p:nvPr/>
            </p:nvSpPr>
            <p:spPr>
              <a:xfrm>
                <a:off x="3702536" y="2607214"/>
                <a:ext cx="1738929" cy="1492923"/>
              </a:xfrm>
              <a:prstGeom prst="hexagon">
                <a:avLst>
                  <a:gd name="adj" fmla="val 25000"/>
                  <a:gd name="vf" fmla="val 115470"/>
                </a:avLst>
              </a:prstGeom>
              <a:blipFill dpi="0" rotWithShape="0">
                <a:blip r:embed="rId5">
                  <a:duotone>
                    <a:schemeClr val="accent1">
                      <a:shade val="45000"/>
                      <a:satMod val="135000"/>
                    </a:schemeClr>
                    <a:prstClr val="white"/>
                  </a:duotone>
                </a:blip>
                <a:srcRect/>
                <a:tile tx="0" ty="0" sx="35000" sy="35000" flip="none" algn="bl"/>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4" name="Group 43"/>
            <p:cNvGrpSpPr/>
            <p:nvPr/>
          </p:nvGrpSpPr>
          <p:grpSpPr>
            <a:xfrm>
              <a:off x="790575" y="1028700"/>
              <a:ext cx="1743819" cy="3071437"/>
              <a:chOff x="6619714" y="1028700"/>
              <a:chExt cx="1743819" cy="3071437"/>
            </a:xfrm>
          </p:grpSpPr>
          <p:sp>
            <p:nvSpPr>
              <p:cNvPr id="48" name="Hexagon 47"/>
              <p:cNvSpPr/>
              <p:nvPr/>
            </p:nvSpPr>
            <p:spPr>
              <a:xfrm>
                <a:off x="6619714"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Threat / Risk </a:t>
                </a:r>
              </a:p>
              <a:p>
                <a:pPr algn="ctr"/>
                <a:r>
                  <a:rPr lang="en-US" sz="1600" b="1" dirty="0" smtClean="0">
                    <a:solidFill>
                      <a:schemeClr val="bg1"/>
                    </a:solidFill>
                  </a:rPr>
                  <a:t>Landscape</a:t>
                </a:r>
                <a:endParaRPr lang="en-US" sz="1600" b="1" dirty="0">
                  <a:solidFill>
                    <a:schemeClr val="bg1"/>
                  </a:solidFill>
                </a:endParaRPr>
              </a:p>
            </p:txBody>
          </p:sp>
          <p:sp>
            <p:nvSpPr>
              <p:cNvPr id="49" name="Hexagon 48"/>
              <p:cNvSpPr/>
              <p:nvPr/>
            </p:nvSpPr>
            <p:spPr>
              <a:xfrm>
                <a:off x="6624604" y="2607214"/>
                <a:ext cx="1738929" cy="1492923"/>
              </a:xfrm>
              <a:prstGeom prst="hexagon">
                <a:avLst>
                  <a:gd name="adj" fmla="val 25000"/>
                  <a:gd name="vf" fmla="val 115470"/>
                </a:avLst>
              </a:prstGeom>
              <a:blipFill dpi="0" rotWithShape="1">
                <a:blip r:embed="rId6">
                  <a:duotone>
                    <a:schemeClr val="accent1">
                      <a:shade val="45000"/>
                      <a:satMod val="135000"/>
                    </a:schemeClr>
                    <a:prstClr val="white"/>
                  </a:duotone>
                </a:blip>
                <a:srcRect/>
                <a:tile tx="0" ty="0" sx="25000" sy="25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5" name="Group 44"/>
            <p:cNvGrpSpPr/>
            <p:nvPr/>
          </p:nvGrpSpPr>
          <p:grpSpPr>
            <a:xfrm>
              <a:off x="3760789" y="1028700"/>
              <a:ext cx="1740893" cy="3081189"/>
              <a:chOff x="5161606" y="1793348"/>
              <a:chExt cx="1740893" cy="3081189"/>
            </a:xfrm>
          </p:grpSpPr>
          <p:sp>
            <p:nvSpPr>
              <p:cNvPr id="46" name="Hexagon 45"/>
              <p:cNvSpPr/>
              <p:nvPr/>
            </p:nvSpPr>
            <p:spPr>
              <a:xfrm>
                <a:off x="5161606"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Database Activity Monitoring</a:t>
                </a:r>
                <a:endParaRPr lang="en-US" sz="1600" b="1" dirty="0">
                  <a:solidFill>
                    <a:schemeClr val="bg1"/>
                  </a:solidFill>
                </a:endParaRPr>
              </a:p>
            </p:txBody>
          </p:sp>
          <p:sp>
            <p:nvSpPr>
              <p:cNvPr id="47" name="Hexagon 46"/>
              <p:cNvSpPr/>
              <p:nvPr/>
            </p:nvSpPr>
            <p:spPr>
              <a:xfrm>
                <a:off x="5163570" y="3381614"/>
                <a:ext cx="1738929" cy="1492923"/>
              </a:xfrm>
              <a:prstGeom prst="hexagon">
                <a:avLst>
                  <a:gd name="adj" fmla="val 25000"/>
                  <a:gd name="vf" fmla="val 115470"/>
                </a:avLst>
              </a:prstGeom>
              <a:blipFill dpi="0" rotWithShape="1">
                <a:blip r:embed="rId7">
                  <a:duotone>
                    <a:schemeClr val="accent1">
                      <a:shade val="45000"/>
                      <a:satMod val="135000"/>
                    </a:schemeClr>
                    <a:prstClr val="white"/>
                  </a:duotone>
                </a:blip>
                <a:srcRect/>
                <a:tile tx="0" ty="0" sx="26000" sy="26000" flip="none" algn="ctr"/>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sp>
        <p:nvSpPr>
          <p:cNvPr id="2" name="Title 1"/>
          <p:cNvSpPr>
            <a:spLocks noGrp="1"/>
          </p:cNvSpPr>
          <p:nvPr>
            <p:ph type="title"/>
          </p:nvPr>
        </p:nvSpPr>
        <p:spPr/>
        <p:txBody>
          <a:bodyPr/>
          <a:lstStyle/>
          <a:p>
            <a:r>
              <a:rPr lang="en-US" dirty="0" smtClean="0"/>
              <a:t>Encryption Solutions</a:t>
            </a:r>
            <a:endParaRPr lang="en-US" dirty="0"/>
          </a:p>
        </p:txBody>
      </p:sp>
      <p:grpSp>
        <p:nvGrpSpPr>
          <p:cNvPr id="14" name="Group 13"/>
          <p:cNvGrpSpPr/>
          <p:nvPr/>
        </p:nvGrpSpPr>
        <p:grpSpPr>
          <a:xfrm>
            <a:off x="2217448" y="1793347"/>
            <a:ext cx="1734040" cy="3081190"/>
            <a:chOff x="2217448" y="1793347"/>
            <a:chExt cx="1734040" cy="3081190"/>
          </a:xfrm>
        </p:grpSpPr>
        <p:sp>
          <p:nvSpPr>
            <p:cNvPr id="6" name="Hexagon 5"/>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20" name="Hexagon 19"/>
            <p:cNvSpPr/>
            <p:nvPr/>
          </p:nvSpPr>
          <p:spPr>
            <a:xfrm>
              <a:off x="2217448" y="3371861"/>
              <a:ext cx="1734040" cy="1502676"/>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25" name="Group 24"/>
          <p:cNvGrpSpPr/>
          <p:nvPr/>
        </p:nvGrpSpPr>
        <p:grpSpPr>
          <a:xfrm>
            <a:off x="626224" y="1028700"/>
            <a:ext cx="1849031" cy="3081189"/>
            <a:chOff x="2217448" y="1793347"/>
            <a:chExt cx="1734040" cy="3081189"/>
          </a:xfrm>
        </p:grpSpPr>
        <p:sp>
          <p:nvSpPr>
            <p:cNvPr id="26" name="Hexagon 25"/>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27" name="Hexagon 26"/>
            <p:cNvSpPr/>
            <p:nvPr/>
          </p:nvSpPr>
          <p:spPr>
            <a:xfrm>
              <a:off x="2217448" y="3371861"/>
              <a:ext cx="1734040"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56" name="Group 55"/>
          <p:cNvGrpSpPr/>
          <p:nvPr/>
        </p:nvGrpSpPr>
        <p:grpSpPr>
          <a:xfrm>
            <a:off x="3590296" y="1028700"/>
            <a:ext cx="1952417" cy="3081189"/>
            <a:chOff x="2217448" y="1793347"/>
            <a:chExt cx="1830996" cy="3081189"/>
          </a:xfrm>
        </p:grpSpPr>
        <p:sp>
          <p:nvSpPr>
            <p:cNvPr id="57" name="Hexagon 56"/>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58" name="Hexagon 57"/>
            <p:cNvSpPr/>
            <p:nvPr/>
          </p:nvSpPr>
          <p:spPr>
            <a:xfrm>
              <a:off x="2217448" y="3371861"/>
              <a:ext cx="1830996"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59" name="Group 58"/>
          <p:cNvGrpSpPr/>
          <p:nvPr/>
        </p:nvGrpSpPr>
        <p:grpSpPr>
          <a:xfrm>
            <a:off x="6668944" y="1028700"/>
            <a:ext cx="1849031" cy="3081189"/>
            <a:chOff x="2217448" y="1793347"/>
            <a:chExt cx="1734040" cy="3081189"/>
          </a:xfrm>
        </p:grpSpPr>
        <p:sp>
          <p:nvSpPr>
            <p:cNvPr id="60" name="Hexagon 59"/>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61" name="Hexagon 60"/>
            <p:cNvSpPr/>
            <p:nvPr/>
          </p:nvSpPr>
          <p:spPr>
            <a:xfrm>
              <a:off x="2217448" y="3371861"/>
              <a:ext cx="1734040"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spTree>
    <p:extLst>
      <p:ext uri="{BB962C8B-B14F-4D97-AF65-F5344CB8AC3E}">
        <p14:creationId xmlns:p14="http://schemas.microsoft.com/office/powerpoint/2010/main" val="169720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database encryption options exist with varying risk reduction</a:t>
            </a:r>
            <a:endParaRPr lang="en-US" dirty="0"/>
          </a:p>
        </p:txBody>
      </p:sp>
      <p:grpSp>
        <p:nvGrpSpPr>
          <p:cNvPr id="27" name="Group 26"/>
          <p:cNvGrpSpPr/>
          <p:nvPr/>
        </p:nvGrpSpPr>
        <p:grpSpPr>
          <a:xfrm>
            <a:off x="457200" y="800100"/>
            <a:ext cx="8229600" cy="304800"/>
            <a:chOff x="457200" y="1035260"/>
            <a:chExt cx="8229600" cy="304800"/>
          </a:xfrm>
        </p:grpSpPr>
        <p:sp>
          <p:nvSpPr>
            <p:cNvPr id="3" name="Rectangle 2"/>
            <p:cNvSpPr/>
            <p:nvPr/>
          </p:nvSpPr>
          <p:spPr>
            <a:xfrm>
              <a:off x="457200" y="1035260"/>
              <a:ext cx="1066800" cy="304800"/>
            </a:xfrm>
            <a:prstGeom prst="rect">
              <a:avLst/>
            </a:prstGeom>
            <a:solidFill>
              <a:schemeClr val="bg2">
                <a:lumMod val="50000"/>
              </a:schemeClr>
            </a:solidFill>
            <a:ln w="12700"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b="1" i="0" u="none" strike="noStrike" kern="0" cap="none" spc="0" normalizeH="0" baseline="0" noProof="0" dirty="0" smtClean="0">
                  <a:ln>
                    <a:noFill/>
                  </a:ln>
                  <a:solidFill>
                    <a:schemeClr val="bg1"/>
                  </a:solidFill>
                  <a:effectLst/>
                  <a:uLnTx/>
                  <a:uFillTx/>
                  <a:ea typeface="+mn-ea"/>
                  <a:cs typeface="Arial" panose="020B0604020202020204" pitchFamily="34" charset="0"/>
                </a:rPr>
                <a:t>Type</a:t>
              </a:r>
            </a:p>
          </p:txBody>
        </p:sp>
        <p:sp>
          <p:nvSpPr>
            <p:cNvPr id="12" name="Rectangle 11"/>
            <p:cNvSpPr/>
            <p:nvPr/>
          </p:nvSpPr>
          <p:spPr>
            <a:xfrm>
              <a:off x="1523999" y="1035260"/>
              <a:ext cx="3886201" cy="304800"/>
            </a:xfrm>
            <a:prstGeom prst="rect">
              <a:avLst/>
            </a:prstGeom>
            <a:solidFill>
              <a:schemeClr val="bg2">
                <a:lumMod val="50000"/>
              </a:schemeClr>
            </a:solidFill>
            <a:ln w="12700"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b="1" i="0" u="none" strike="noStrike" kern="0" cap="none" spc="0" normalizeH="0" baseline="0" noProof="0" dirty="0" smtClean="0">
                  <a:ln>
                    <a:noFill/>
                  </a:ln>
                  <a:solidFill>
                    <a:schemeClr val="bg1"/>
                  </a:solidFill>
                  <a:effectLst/>
                  <a:uLnTx/>
                  <a:uFillTx/>
                  <a:ea typeface="+mn-ea"/>
                  <a:cs typeface="Arial" panose="020B0604020202020204" pitchFamily="34" charset="0"/>
                </a:rPr>
                <a:t>Description</a:t>
              </a:r>
            </a:p>
          </p:txBody>
        </p:sp>
        <p:sp>
          <p:nvSpPr>
            <p:cNvPr id="13" name="Rectangle 12"/>
            <p:cNvSpPr/>
            <p:nvPr/>
          </p:nvSpPr>
          <p:spPr>
            <a:xfrm>
              <a:off x="7083428" y="1035260"/>
              <a:ext cx="1603372" cy="304800"/>
            </a:xfrm>
            <a:prstGeom prst="rect">
              <a:avLst/>
            </a:prstGeom>
            <a:solidFill>
              <a:schemeClr val="bg2">
                <a:lumMod val="50000"/>
              </a:schemeClr>
            </a:solidFill>
            <a:ln w="12700"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b="1" kern="0" dirty="0" smtClean="0">
                  <a:solidFill>
                    <a:schemeClr val="bg1"/>
                  </a:solidFill>
                  <a:ea typeface="+mn-ea"/>
                  <a:cs typeface="Arial" panose="020B0604020202020204" pitchFamily="34" charset="0"/>
                </a:rPr>
                <a:t>Examples</a:t>
              </a:r>
              <a:endParaRPr kumimoji="0" lang="en-US" b="1"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15" name="Rectangle 14"/>
            <p:cNvSpPr/>
            <p:nvPr/>
          </p:nvSpPr>
          <p:spPr>
            <a:xfrm>
              <a:off x="5410200" y="1035260"/>
              <a:ext cx="1671642" cy="304800"/>
            </a:xfrm>
            <a:prstGeom prst="rect">
              <a:avLst/>
            </a:prstGeom>
            <a:solidFill>
              <a:schemeClr val="bg2">
                <a:lumMod val="50000"/>
              </a:schemeClr>
            </a:solidFill>
            <a:ln w="12700"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b="1" kern="0" smtClean="0">
                  <a:solidFill>
                    <a:schemeClr val="bg1"/>
                  </a:solidFill>
                  <a:ea typeface="+mn-ea"/>
                  <a:cs typeface="Arial" panose="020B0604020202020204" pitchFamily="34" charset="0"/>
                </a:rPr>
                <a:t>Protects Against</a:t>
              </a:r>
              <a:endParaRPr kumimoji="0" lang="en-US" b="1"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26" name="Group 25"/>
          <p:cNvGrpSpPr/>
          <p:nvPr/>
        </p:nvGrpSpPr>
        <p:grpSpPr>
          <a:xfrm>
            <a:off x="454025" y="4305300"/>
            <a:ext cx="8228014" cy="541813"/>
            <a:chOff x="457200" y="1340060"/>
            <a:chExt cx="8228014" cy="541813"/>
          </a:xfrm>
        </p:grpSpPr>
        <p:sp>
          <p:nvSpPr>
            <p:cNvPr id="11" name="Rectangle 10"/>
            <p:cNvSpPr/>
            <p:nvPr/>
          </p:nvSpPr>
          <p:spPr>
            <a:xfrm>
              <a:off x="457200" y="1340060"/>
              <a:ext cx="1066800" cy="541813"/>
            </a:xfrm>
            <a:prstGeom prst="rect">
              <a:avLst/>
            </a:prstGeom>
            <a:solidFill>
              <a:schemeClr val="bg2"/>
            </a:solidFill>
            <a:ln w="12700"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050" b="0" i="0" u="none" strike="noStrike" kern="0" cap="none" spc="0" normalizeH="0" baseline="0" noProof="0" dirty="0" smtClean="0">
                  <a:ln>
                    <a:noFill/>
                  </a:ln>
                  <a:solidFill>
                    <a:srgbClr val="010203"/>
                  </a:solidFill>
                  <a:effectLst/>
                  <a:uLnTx/>
                  <a:uFillTx/>
                  <a:ea typeface="+mn-ea"/>
                  <a:cs typeface="Arial" panose="020B0604020202020204" pitchFamily="34" charset="0"/>
                </a:rPr>
                <a:t>Hardware</a:t>
              </a:r>
            </a:p>
          </p:txBody>
        </p:sp>
        <p:sp>
          <p:nvSpPr>
            <p:cNvPr id="14" name="Rectangle 13"/>
            <p:cNvSpPr/>
            <p:nvPr/>
          </p:nvSpPr>
          <p:spPr>
            <a:xfrm>
              <a:off x="1524001" y="1340060"/>
              <a:ext cx="3886200" cy="541813"/>
            </a:xfrm>
            <a:prstGeom prst="rect">
              <a:avLst/>
            </a:prstGeom>
            <a:solidFill>
              <a:schemeClr val="bg2"/>
            </a:solidFill>
            <a:ln w="12700" cap="flat" cmpd="sng" algn="ctr">
              <a:solidFill>
                <a:schemeClr val="bg1"/>
              </a:solidFill>
              <a:prstDash val="solid"/>
            </a:ln>
            <a:effectLst/>
          </p:spPr>
          <p:txBody>
            <a:bodyPr rtlCol="0" anchor="t"/>
            <a:lstStyle/>
            <a:p>
              <a:pPr marL="171450" marR="0" indent="-171450" defTabSz="914400" eaLnBrk="1" fontAlgn="auto" latinLnBrk="0" hangingPunct="1">
                <a:lnSpc>
                  <a:spcPct val="100000"/>
                </a:lnSpc>
                <a:spcBef>
                  <a:spcPts val="0"/>
                </a:spcBef>
                <a:spcAft>
                  <a:spcPts val="0"/>
                </a:spcAft>
                <a:buClrTx/>
                <a:buSzTx/>
                <a:buFont typeface="Wingdings" charset="2"/>
                <a:buChar char="§"/>
                <a:tabLst/>
              </a:pPr>
              <a:r>
                <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rPr>
                <a:t>Uses hardware on the device to perform encryption of the</a:t>
              </a:r>
              <a:r>
                <a:rPr kumimoji="0" lang="en-US" sz="1000" b="0" i="0" u="none" strike="noStrike" kern="0" cap="none" spc="0" normalizeH="0" noProof="0" dirty="0" smtClean="0">
                  <a:ln>
                    <a:noFill/>
                  </a:ln>
                  <a:solidFill>
                    <a:srgbClr val="010203"/>
                  </a:solidFill>
                  <a:effectLst/>
                  <a:uLnTx/>
                  <a:uFillTx/>
                  <a:ea typeface="+mn-ea"/>
                  <a:cs typeface="Arial" panose="020B0604020202020204" pitchFamily="34" charset="0"/>
                </a:rPr>
                <a:t> physical hard disk</a:t>
              </a:r>
            </a:p>
            <a:p>
              <a:pPr marL="171450" marR="0" indent="-171450" defTabSz="914400" eaLnBrk="1" fontAlgn="auto" latinLnBrk="0" hangingPunct="1">
                <a:lnSpc>
                  <a:spcPct val="100000"/>
                </a:lnSpc>
                <a:spcBef>
                  <a:spcPts val="0"/>
                </a:spcBef>
                <a:spcAft>
                  <a:spcPts val="0"/>
                </a:spcAft>
                <a:buClrTx/>
                <a:buSzTx/>
                <a:buFont typeface="Wingdings" charset="2"/>
                <a:buChar char="§"/>
                <a:tabLst/>
              </a:pPr>
              <a:r>
                <a:rPr lang="en-US" sz="1000" kern="0" baseline="0" dirty="0" smtClean="0">
                  <a:solidFill>
                    <a:srgbClr val="010203"/>
                  </a:solidFill>
                  <a:ea typeface="+mn-ea"/>
                  <a:cs typeface="Arial" panose="020B0604020202020204" pitchFamily="34" charset="0"/>
                </a:rPr>
                <a:t>Transparent to applications,</a:t>
              </a:r>
              <a:r>
                <a:rPr lang="en-US" sz="1000" kern="0" dirty="0" smtClean="0">
                  <a:solidFill>
                    <a:srgbClr val="010203"/>
                  </a:solidFill>
                  <a:ea typeface="+mn-ea"/>
                  <a:cs typeface="Arial" panose="020B0604020202020204" pitchFamily="34" charset="0"/>
                </a:rPr>
                <a:t> </a:t>
              </a:r>
              <a:r>
                <a:rPr lang="en-US" sz="1000" kern="0" baseline="0" dirty="0" smtClean="0">
                  <a:solidFill>
                    <a:srgbClr val="010203"/>
                  </a:solidFill>
                  <a:ea typeface="+mn-ea"/>
                  <a:cs typeface="Arial" panose="020B0604020202020204" pitchFamily="34" charset="0"/>
                </a:rPr>
                <a:t>database</a:t>
              </a:r>
              <a:r>
                <a:rPr lang="en-US" sz="1000" kern="0" dirty="0" smtClean="0">
                  <a:solidFill>
                    <a:srgbClr val="010203"/>
                  </a:solidFill>
                  <a:ea typeface="+mn-ea"/>
                  <a:cs typeface="Arial" panose="020B0604020202020204" pitchFamily="34" charset="0"/>
                </a:rPr>
                <a:t>s, and users</a:t>
              </a:r>
              <a:endPar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endParaRPr>
            </a:p>
          </p:txBody>
        </p:sp>
        <p:sp>
          <p:nvSpPr>
            <p:cNvPr id="16" name="Rectangle 15"/>
            <p:cNvSpPr/>
            <p:nvPr/>
          </p:nvSpPr>
          <p:spPr>
            <a:xfrm>
              <a:off x="5410200" y="1340060"/>
              <a:ext cx="1674813" cy="541813"/>
            </a:xfrm>
            <a:prstGeom prst="rect">
              <a:avLst/>
            </a:prstGeom>
            <a:solidFill>
              <a:schemeClr val="bg2"/>
            </a:solidFill>
            <a:ln w="12700" cap="flat" cmpd="sng" algn="ctr">
              <a:solidFill>
                <a:schemeClr val="bg1"/>
              </a:solidFill>
              <a:prstDash val="solid"/>
            </a:ln>
            <a:effectLst/>
          </p:spPr>
          <p:txBody>
            <a:bodyPr rtlCol="0" anchor="t"/>
            <a:lstStyle/>
            <a:p>
              <a:pPr marR="0" defTabSz="914400" eaLnBrk="1" fontAlgn="auto" latinLnBrk="0" hangingPunct="1">
                <a:lnSpc>
                  <a:spcPct val="100000"/>
                </a:lnSpc>
                <a:spcBef>
                  <a:spcPts val="0"/>
                </a:spcBef>
                <a:spcAft>
                  <a:spcPts val="0"/>
                </a:spcAft>
                <a:buClrTx/>
                <a:buSzTx/>
                <a:tabLst/>
              </a:pPr>
              <a:endPar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endParaRPr>
            </a:p>
          </p:txBody>
        </p:sp>
        <p:sp>
          <p:nvSpPr>
            <p:cNvPr id="17" name="Rectangle 16"/>
            <p:cNvSpPr/>
            <p:nvPr/>
          </p:nvSpPr>
          <p:spPr>
            <a:xfrm>
              <a:off x="7085014" y="1340060"/>
              <a:ext cx="1600200" cy="541813"/>
            </a:xfrm>
            <a:prstGeom prst="rect">
              <a:avLst/>
            </a:prstGeom>
            <a:solidFill>
              <a:schemeClr val="bg2"/>
            </a:solidFill>
            <a:ln w="12700" cap="flat" cmpd="sng" algn="ctr">
              <a:solidFill>
                <a:schemeClr val="bg1"/>
              </a:solidFill>
              <a:prstDash val="solid"/>
            </a:ln>
            <a:effectLst/>
          </p:spPr>
          <p:txBody>
            <a:bodyPr lIns="45720" rtlCol="0" anchor="t"/>
            <a:lstStyle/>
            <a:p>
              <a:pPr marL="80010" indent="-80010" eaLnBrk="1" fontAlgn="auto" hangingPunct="1">
                <a:spcBef>
                  <a:spcPts val="0"/>
                </a:spcBef>
                <a:spcAft>
                  <a:spcPts val="0"/>
                </a:spcAft>
                <a:buFont typeface="Wingdings" charset="2"/>
                <a:buChar char="§"/>
              </a:pPr>
              <a:r>
                <a:rPr lang="en-US" sz="800" kern="0" dirty="0" smtClean="0">
                  <a:solidFill>
                    <a:srgbClr val="010203"/>
                  </a:solidFill>
                  <a:ea typeface="+mn-ea"/>
                  <a:cs typeface="Arial" panose="020B0604020202020204" pitchFamily="34" charset="0"/>
                </a:rPr>
                <a:t>BitLocker</a:t>
              </a:r>
            </a:p>
            <a:p>
              <a:pPr marL="80010" indent="-80010" eaLnBrk="1" fontAlgn="auto" hangingPunct="1">
                <a:spcBef>
                  <a:spcPts val="0"/>
                </a:spcBef>
                <a:spcAft>
                  <a:spcPts val="0"/>
                </a:spcAft>
                <a:buFont typeface="Wingdings" charset="2"/>
                <a:buChar char="§"/>
              </a:pPr>
              <a:r>
                <a:rPr lang="en-US" sz="800" kern="0" dirty="0" smtClean="0">
                  <a:solidFill>
                    <a:srgbClr val="010203"/>
                  </a:solidFill>
                  <a:ea typeface="+mn-ea"/>
                  <a:cs typeface="Arial" panose="020B0604020202020204" pitchFamily="34" charset="0"/>
                </a:rPr>
                <a:t>Sophos</a:t>
              </a:r>
            </a:p>
            <a:p>
              <a:pPr marL="80010" indent="-80010" eaLnBrk="1" fontAlgn="auto" hangingPunct="1">
                <a:spcBef>
                  <a:spcPts val="0"/>
                </a:spcBef>
                <a:spcAft>
                  <a:spcPts val="0"/>
                </a:spcAft>
                <a:buFont typeface="Wingdings" charset="2"/>
                <a:buChar char="§"/>
              </a:pPr>
              <a:r>
                <a:rPr lang="en-US" sz="800" kern="0" dirty="0" smtClean="0">
                  <a:solidFill>
                    <a:srgbClr val="010203"/>
                  </a:solidFill>
                  <a:ea typeface="+mn-ea"/>
                  <a:cs typeface="Arial" panose="020B0604020202020204" pitchFamily="34" charset="0"/>
                </a:rPr>
                <a:t>Native hardware</a:t>
              </a:r>
            </a:p>
          </p:txBody>
        </p:sp>
        <p:pic>
          <p:nvPicPr>
            <p:cNvPr id="18" name="Picture 17"/>
            <p:cNvPicPr>
              <a:picLocks noChangeAspect="1"/>
            </p:cNvPicPr>
            <p:nvPr/>
          </p:nvPicPr>
          <p:blipFill>
            <a:blip r:embed="rId2"/>
            <a:stretch>
              <a:fillRect/>
            </a:stretch>
          </p:blipFill>
          <p:spPr>
            <a:xfrm>
              <a:off x="5493463" y="1412456"/>
              <a:ext cx="1449598" cy="265418"/>
            </a:xfrm>
            <a:prstGeom prst="rect">
              <a:avLst/>
            </a:prstGeom>
          </p:spPr>
        </p:pic>
      </p:grpSp>
      <p:sp>
        <p:nvSpPr>
          <p:cNvPr id="39" name="Rounded Rectangle 19"/>
          <p:cNvSpPr/>
          <p:nvPr/>
        </p:nvSpPr>
        <p:spPr bwMode="auto">
          <a:xfrm>
            <a:off x="457199" y="5143500"/>
            <a:ext cx="8228013" cy="261789"/>
          </a:xfrm>
          <a:prstGeom prst="roundRect">
            <a:avLst/>
          </a:prstGeom>
          <a:solidFill>
            <a:srgbClr val="00B050"/>
          </a:solidFill>
          <a:ln w="9525" cap="flat" cmpd="sng" algn="ctr">
            <a:solidFill>
              <a:schemeClr val="bg1">
                <a:lumMod val="50000"/>
              </a:schemeClr>
            </a:solidFill>
            <a:prstDash val="solid"/>
            <a:round/>
            <a:headEnd type="none" w="med" len="med"/>
            <a:tailEnd type="none" w="med" len="med"/>
          </a:ln>
          <a:effectLst/>
        </p:spPr>
        <p:txBody>
          <a:bodyPr lIns="45720" tIns="45720" rIns="45720" bIns="46800" numCol="4" anchor="t"/>
          <a:lstStyle/>
          <a:p>
            <a:pPr marL="194310" indent="-194310" defTabSz="711200">
              <a:lnSpc>
                <a:spcPct val="90000"/>
              </a:lnSpc>
              <a:spcAft>
                <a:spcPct val="35000"/>
              </a:spcAft>
              <a:buFont typeface="Wingdings" charset="2"/>
              <a:buChar char="§"/>
            </a:pPr>
            <a:r>
              <a:rPr lang="en-US" sz="1100" dirty="0" smtClean="0">
                <a:solidFill>
                  <a:prstClr val="white"/>
                </a:solidFill>
                <a:cs typeface="Arial" panose="020B0604020202020204" pitchFamily="34" charset="0"/>
              </a:rPr>
              <a:t>Publically </a:t>
            </a:r>
            <a:r>
              <a:rPr lang="en-US" sz="1100" dirty="0">
                <a:solidFill>
                  <a:prstClr val="white"/>
                </a:solidFill>
                <a:cs typeface="Arial" panose="020B0604020202020204" pitchFamily="34" charset="0"/>
              </a:rPr>
              <a:t>vetted ciphers</a:t>
            </a:r>
          </a:p>
          <a:p>
            <a:pPr marL="194310" indent="-194310" defTabSz="711200">
              <a:lnSpc>
                <a:spcPct val="90000"/>
              </a:lnSpc>
              <a:spcAft>
                <a:spcPct val="35000"/>
              </a:spcAft>
              <a:buFont typeface="Wingdings" charset="2"/>
              <a:buChar char="§"/>
            </a:pPr>
            <a:r>
              <a:rPr lang="en-US" sz="1100" dirty="0">
                <a:solidFill>
                  <a:prstClr val="white"/>
                </a:solidFill>
                <a:cs typeface="Arial" panose="020B0604020202020204" pitchFamily="34" charset="0"/>
              </a:rPr>
              <a:t>Periodic key rotation</a:t>
            </a:r>
          </a:p>
          <a:p>
            <a:pPr marL="194310" indent="-194310" defTabSz="711200">
              <a:lnSpc>
                <a:spcPct val="90000"/>
              </a:lnSpc>
              <a:spcAft>
                <a:spcPct val="35000"/>
              </a:spcAft>
              <a:buFont typeface="Wingdings" charset="2"/>
              <a:buChar char="§"/>
            </a:pPr>
            <a:r>
              <a:rPr lang="en-US" sz="1100" dirty="0">
                <a:solidFill>
                  <a:prstClr val="white"/>
                </a:solidFill>
                <a:cs typeface="Arial" panose="020B0604020202020204" pitchFamily="34" charset="0"/>
              </a:rPr>
              <a:t>Separation of </a:t>
            </a:r>
            <a:r>
              <a:rPr lang="en-US" sz="1100" dirty="0" smtClean="0">
                <a:solidFill>
                  <a:prstClr val="white"/>
                </a:solidFill>
                <a:cs typeface="Arial" panose="020B0604020202020204" pitchFamily="34" charset="0"/>
              </a:rPr>
              <a:t>duties</a:t>
            </a:r>
          </a:p>
          <a:p>
            <a:pPr marL="194310" indent="-194310" defTabSz="711200">
              <a:lnSpc>
                <a:spcPct val="90000"/>
              </a:lnSpc>
              <a:spcAft>
                <a:spcPct val="35000"/>
              </a:spcAft>
              <a:buFont typeface="Wingdings" charset="2"/>
              <a:buChar char="§"/>
            </a:pPr>
            <a:r>
              <a:rPr lang="en-US" sz="1100" dirty="0">
                <a:solidFill>
                  <a:prstClr val="white"/>
                </a:solidFill>
                <a:cs typeface="Arial" panose="020B0604020202020204" pitchFamily="34" charset="0"/>
              </a:rPr>
              <a:t>Centralized key </a:t>
            </a:r>
            <a:r>
              <a:rPr lang="en-US" sz="1100" dirty="0" smtClean="0">
                <a:solidFill>
                  <a:prstClr val="white"/>
                </a:solidFill>
                <a:cs typeface="Arial" panose="020B0604020202020204" pitchFamily="34" charset="0"/>
              </a:rPr>
              <a:t>management</a:t>
            </a:r>
            <a:endParaRPr lang="en-US" sz="1100" dirty="0">
              <a:solidFill>
                <a:prstClr val="white"/>
              </a:solidFill>
              <a:cs typeface="Arial" panose="020B0604020202020204" pitchFamily="34" charset="0"/>
            </a:endParaRPr>
          </a:p>
        </p:txBody>
      </p:sp>
      <p:sp>
        <p:nvSpPr>
          <p:cNvPr id="40" name="TextBox 39"/>
          <p:cNvSpPr txBox="1"/>
          <p:nvPr/>
        </p:nvSpPr>
        <p:spPr>
          <a:xfrm>
            <a:off x="3249733" y="4936166"/>
            <a:ext cx="2642949" cy="184666"/>
          </a:xfrm>
          <a:prstGeom prst="rect">
            <a:avLst/>
          </a:prstGeom>
          <a:noFill/>
        </p:spPr>
        <p:txBody>
          <a:bodyPr wrap="square" lIns="0" tIns="0" rIns="0" bIns="0" rtlCol="0">
            <a:spAutoFit/>
          </a:bodyPr>
          <a:lstStyle/>
          <a:p>
            <a:pPr marL="0" lvl="1" algn="ctr"/>
            <a:r>
              <a:rPr lang="en-US" b="1" u="sng" dirty="0" smtClean="0">
                <a:solidFill>
                  <a:srgbClr val="010203"/>
                </a:solidFill>
              </a:rPr>
              <a:t>Encryption Best Practices</a:t>
            </a:r>
          </a:p>
        </p:txBody>
      </p:sp>
      <p:grpSp>
        <p:nvGrpSpPr>
          <p:cNvPr id="9" name="Group 8"/>
          <p:cNvGrpSpPr/>
          <p:nvPr/>
        </p:nvGrpSpPr>
        <p:grpSpPr>
          <a:xfrm>
            <a:off x="455612" y="1104900"/>
            <a:ext cx="8228013" cy="1769071"/>
            <a:chOff x="457200" y="3016362"/>
            <a:chExt cx="8228013" cy="1769071"/>
          </a:xfrm>
        </p:grpSpPr>
        <p:sp>
          <p:nvSpPr>
            <p:cNvPr id="28" name="Rectangle 27"/>
            <p:cNvSpPr/>
            <p:nvPr/>
          </p:nvSpPr>
          <p:spPr>
            <a:xfrm>
              <a:off x="457200" y="3016362"/>
              <a:ext cx="1066800" cy="1769071"/>
            </a:xfrm>
            <a:prstGeom prst="rect">
              <a:avLst/>
            </a:prstGeom>
            <a:solidFill>
              <a:schemeClr val="bg2"/>
            </a:solidFill>
            <a:ln w="12700"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050" b="0" i="0" u="none" strike="noStrike" kern="0" cap="none" spc="0" normalizeH="0" baseline="0" noProof="0" dirty="0" smtClean="0">
                  <a:ln>
                    <a:noFill/>
                  </a:ln>
                  <a:solidFill>
                    <a:srgbClr val="010203"/>
                  </a:solidFill>
                  <a:effectLst/>
                  <a:uLnTx/>
                  <a:uFillTx/>
                  <a:ea typeface="+mn-ea"/>
                  <a:cs typeface="Arial" panose="020B0604020202020204" pitchFamily="34" charset="0"/>
                </a:rPr>
                <a:t>Application</a:t>
              </a:r>
            </a:p>
          </p:txBody>
        </p:sp>
        <p:sp>
          <p:nvSpPr>
            <p:cNvPr id="30" name="Rectangle 29"/>
            <p:cNvSpPr/>
            <p:nvPr/>
          </p:nvSpPr>
          <p:spPr>
            <a:xfrm>
              <a:off x="5410200" y="3016362"/>
              <a:ext cx="1674813" cy="1769071"/>
            </a:xfrm>
            <a:prstGeom prst="rect">
              <a:avLst/>
            </a:prstGeom>
            <a:solidFill>
              <a:schemeClr val="bg2"/>
            </a:solidFill>
            <a:ln w="12700" cap="flat" cmpd="sng" algn="ctr">
              <a:solidFill>
                <a:schemeClr val="bg1"/>
              </a:solidFill>
              <a:prstDash val="solid"/>
            </a:ln>
            <a:effectLst/>
          </p:spPr>
          <p:txBody>
            <a:bodyPr rtlCol="0" anchor="t"/>
            <a:lstStyle/>
            <a:p>
              <a:pPr marR="0" defTabSz="914400" eaLnBrk="1" fontAlgn="auto" latinLnBrk="0" hangingPunct="1">
                <a:lnSpc>
                  <a:spcPct val="100000"/>
                </a:lnSpc>
                <a:spcBef>
                  <a:spcPts val="0"/>
                </a:spcBef>
                <a:spcAft>
                  <a:spcPts val="0"/>
                </a:spcAft>
                <a:buClrTx/>
                <a:buSzTx/>
                <a:tabLst/>
              </a:pPr>
              <a:endPar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endParaRPr>
            </a:p>
          </p:txBody>
        </p:sp>
        <p:sp>
          <p:nvSpPr>
            <p:cNvPr id="31" name="Rectangle 30"/>
            <p:cNvSpPr/>
            <p:nvPr/>
          </p:nvSpPr>
          <p:spPr>
            <a:xfrm>
              <a:off x="7083428" y="3016362"/>
              <a:ext cx="1601785" cy="1769071"/>
            </a:xfrm>
            <a:prstGeom prst="rect">
              <a:avLst/>
            </a:prstGeom>
            <a:solidFill>
              <a:schemeClr val="bg2"/>
            </a:solidFill>
            <a:ln w="12700" cap="flat" cmpd="sng" algn="ctr">
              <a:solidFill>
                <a:schemeClr val="bg1"/>
              </a:solidFill>
              <a:prstDash val="solid"/>
            </a:ln>
            <a:effectLst/>
          </p:spPr>
          <p:txBody>
            <a:bodyPr lIns="45720" rtlCol="0" anchor="t"/>
            <a:lstStyle/>
            <a:p>
              <a:pPr marL="80010" indent="-80010" eaLnBrk="1" fontAlgn="auto" hangingPunct="1">
                <a:spcBef>
                  <a:spcPts val="0"/>
                </a:spcBef>
                <a:spcAft>
                  <a:spcPts val="0"/>
                </a:spcAft>
                <a:buFont typeface="Wingdings" charset="2"/>
                <a:buChar char="§"/>
              </a:pPr>
              <a:r>
                <a:rPr lang="en-US" sz="800" kern="0" dirty="0" smtClean="0">
                  <a:solidFill>
                    <a:srgbClr val="010203"/>
                  </a:solidFill>
                  <a:ea typeface="+mn-ea"/>
                  <a:cs typeface="Arial" panose="020B0604020202020204" pitchFamily="34" charset="0"/>
                </a:rPr>
                <a:t>HP Voltage </a:t>
              </a:r>
              <a:r>
                <a:rPr lang="en-US" sz="800" kern="0" dirty="0" err="1" smtClean="0">
                  <a:solidFill>
                    <a:srgbClr val="010203"/>
                  </a:solidFill>
                  <a:ea typeface="+mn-ea"/>
                  <a:cs typeface="Arial" panose="020B0604020202020204" pitchFamily="34" charset="0"/>
                </a:rPr>
                <a:t>SecureData</a:t>
              </a:r>
              <a:endParaRPr lang="en-US" sz="800" kern="0" dirty="0" smtClean="0">
                <a:solidFill>
                  <a:srgbClr val="010203"/>
                </a:solidFill>
                <a:ea typeface="+mn-ea"/>
                <a:cs typeface="Arial" panose="020B0604020202020204" pitchFamily="34" charset="0"/>
              </a:endParaRPr>
            </a:p>
            <a:p>
              <a:pPr marL="80010" indent="-80010" eaLnBrk="1" fontAlgn="auto" hangingPunct="1">
                <a:spcBef>
                  <a:spcPts val="0"/>
                </a:spcBef>
                <a:spcAft>
                  <a:spcPts val="0"/>
                </a:spcAft>
                <a:buFont typeface="Wingdings" charset="2"/>
                <a:buChar char="§"/>
              </a:pPr>
              <a:r>
                <a:rPr lang="en-US" sz="800" kern="0" dirty="0" smtClean="0">
                  <a:solidFill>
                    <a:srgbClr val="010203"/>
                  </a:solidFill>
                  <a:ea typeface="+mn-ea"/>
                  <a:cs typeface="Arial" panose="020B0604020202020204" pitchFamily="34" charset="0"/>
                </a:rPr>
                <a:t>Vormetric Application Encryption</a:t>
              </a:r>
            </a:p>
            <a:p>
              <a:pPr marL="80010" indent="-80010" eaLnBrk="1" fontAlgn="auto" hangingPunct="1">
                <a:spcBef>
                  <a:spcPts val="0"/>
                </a:spcBef>
                <a:spcAft>
                  <a:spcPts val="0"/>
                </a:spcAft>
                <a:buFont typeface="Wingdings" charset="2"/>
                <a:buChar char="§"/>
              </a:pPr>
              <a:r>
                <a:rPr lang="en-US" sz="800" kern="0" dirty="0" err="1" smtClean="0">
                  <a:solidFill>
                    <a:srgbClr val="010203"/>
                  </a:solidFill>
                  <a:ea typeface="+mn-ea"/>
                  <a:cs typeface="Arial" panose="020B0604020202020204" pitchFamily="34" charset="0"/>
                </a:rPr>
                <a:t>Dataguise</a:t>
              </a:r>
              <a:endParaRPr lang="en-US" sz="800" kern="0" dirty="0" smtClean="0">
                <a:solidFill>
                  <a:srgbClr val="010203"/>
                </a:solidFill>
                <a:ea typeface="+mn-ea"/>
                <a:cs typeface="Arial" panose="020B0604020202020204" pitchFamily="34" charset="0"/>
              </a:endParaRPr>
            </a:p>
            <a:p>
              <a:pPr marL="80010" indent="-80010" eaLnBrk="1" fontAlgn="auto" hangingPunct="1">
                <a:spcBef>
                  <a:spcPts val="0"/>
                </a:spcBef>
                <a:spcAft>
                  <a:spcPts val="0"/>
                </a:spcAft>
                <a:buFont typeface="Wingdings" charset="2"/>
                <a:buChar char="§"/>
              </a:pPr>
              <a:r>
                <a:rPr lang="en-US" sz="800" kern="0" dirty="0" err="1" smtClean="0">
                  <a:solidFill>
                    <a:srgbClr val="010203"/>
                  </a:solidFill>
                  <a:ea typeface="+mn-ea"/>
                  <a:cs typeface="Arial" panose="020B0604020202020204" pitchFamily="34" charset="0"/>
                </a:rPr>
                <a:t>Gemalto</a:t>
              </a:r>
              <a:r>
                <a:rPr lang="en-US" sz="800" kern="0" dirty="0" smtClean="0">
                  <a:solidFill>
                    <a:srgbClr val="010203"/>
                  </a:solidFill>
                  <a:ea typeface="+mn-ea"/>
                  <a:cs typeface="Arial" panose="020B0604020202020204" pitchFamily="34" charset="0"/>
                </a:rPr>
                <a:t> </a:t>
              </a:r>
              <a:r>
                <a:rPr lang="en-US" sz="800" kern="0" dirty="0" err="1" smtClean="0">
                  <a:solidFill>
                    <a:srgbClr val="010203"/>
                  </a:solidFill>
                  <a:ea typeface="+mn-ea"/>
                  <a:cs typeface="Arial" panose="020B0604020202020204" pitchFamily="34" charset="0"/>
                </a:rPr>
                <a:t>Safenet</a:t>
              </a:r>
              <a:r>
                <a:rPr lang="en-US" sz="800" kern="0" dirty="0" smtClean="0">
                  <a:solidFill>
                    <a:srgbClr val="010203"/>
                  </a:solidFill>
                  <a:ea typeface="+mn-ea"/>
                  <a:cs typeface="Arial" panose="020B0604020202020204" pitchFamily="34" charset="0"/>
                </a:rPr>
                <a:t> </a:t>
              </a:r>
              <a:r>
                <a:rPr lang="en-US" sz="800" kern="0" dirty="0" err="1" smtClean="0">
                  <a:solidFill>
                    <a:srgbClr val="010203"/>
                  </a:solidFill>
                  <a:ea typeface="+mn-ea"/>
                  <a:cs typeface="Arial" panose="020B0604020202020204" pitchFamily="34" charset="0"/>
                </a:rPr>
                <a:t>ProtectApp</a:t>
              </a:r>
              <a:endParaRPr lang="en-US" sz="800" kern="0" dirty="0" smtClean="0">
                <a:solidFill>
                  <a:srgbClr val="010203"/>
                </a:solidFill>
                <a:ea typeface="+mn-ea"/>
                <a:cs typeface="Arial" panose="020B0604020202020204" pitchFamily="34" charset="0"/>
              </a:endParaRPr>
            </a:p>
          </p:txBody>
        </p:sp>
        <p:sp>
          <p:nvSpPr>
            <p:cNvPr id="37" name="Rectangle 36"/>
            <p:cNvSpPr/>
            <p:nvPr/>
          </p:nvSpPr>
          <p:spPr>
            <a:xfrm>
              <a:off x="1524001" y="3016362"/>
              <a:ext cx="3886200" cy="1769071"/>
            </a:xfrm>
            <a:prstGeom prst="rect">
              <a:avLst/>
            </a:prstGeom>
            <a:solidFill>
              <a:schemeClr val="bg2"/>
            </a:solidFill>
            <a:ln w="12700" cap="flat" cmpd="sng" algn="ctr">
              <a:solidFill>
                <a:schemeClr val="bg1"/>
              </a:solidFill>
              <a:prstDash val="solid"/>
            </a:ln>
            <a:effectLst/>
          </p:spPr>
          <p:txBody>
            <a:bodyPr rtlCol="0" anchor="t"/>
            <a:lstStyle/>
            <a:p>
              <a:pPr marL="171450" marR="0" indent="-171450" defTabSz="914400" eaLnBrk="1" fontAlgn="auto" latinLnBrk="0" hangingPunct="1">
                <a:lnSpc>
                  <a:spcPct val="100000"/>
                </a:lnSpc>
                <a:spcBef>
                  <a:spcPts val="0"/>
                </a:spcBef>
                <a:spcAft>
                  <a:spcPts val="0"/>
                </a:spcAft>
                <a:buClrTx/>
                <a:buSzTx/>
                <a:buFont typeface="Wingdings" charset="2"/>
                <a:buChar char="§"/>
                <a:tabLst/>
              </a:pPr>
              <a:r>
                <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rPr>
                <a:t>Performs encryption</a:t>
              </a:r>
              <a:r>
                <a:rPr kumimoji="0" lang="en-US" sz="1000" b="0" i="0" u="none" strike="noStrike" kern="0" cap="none" spc="0" normalizeH="0" noProof="0" dirty="0" smtClean="0">
                  <a:ln>
                    <a:noFill/>
                  </a:ln>
                  <a:solidFill>
                    <a:srgbClr val="010203"/>
                  </a:solidFill>
                  <a:effectLst/>
                  <a:uLnTx/>
                  <a:uFillTx/>
                  <a:ea typeface="+mn-ea"/>
                  <a:cs typeface="Arial" panose="020B0604020202020204" pitchFamily="34" charset="0"/>
                </a:rPr>
                <a:t> at the individual data element level (e.g., Social Security Number or Account Number)</a:t>
              </a:r>
            </a:p>
            <a:p>
              <a:pPr marL="171450" marR="0" indent="-171450" defTabSz="914400" eaLnBrk="1" fontAlgn="auto" latinLnBrk="0" hangingPunct="1">
                <a:lnSpc>
                  <a:spcPct val="100000"/>
                </a:lnSpc>
                <a:spcBef>
                  <a:spcPts val="0"/>
                </a:spcBef>
                <a:spcAft>
                  <a:spcPts val="0"/>
                </a:spcAft>
                <a:buClrTx/>
                <a:buSzTx/>
                <a:buFont typeface="Wingdings" charset="2"/>
                <a:buChar char="§"/>
                <a:tabLst/>
              </a:pPr>
              <a:r>
                <a:rPr lang="en-US" sz="1000" kern="0" baseline="0" dirty="0" smtClean="0">
                  <a:solidFill>
                    <a:srgbClr val="010203"/>
                  </a:solidFill>
                  <a:ea typeface="+mn-ea"/>
                  <a:cs typeface="Arial" panose="020B0604020202020204" pitchFamily="34" charset="0"/>
                </a:rPr>
                <a:t>Occurs</a:t>
              </a:r>
              <a:r>
                <a:rPr lang="en-US" sz="1000" kern="0" dirty="0" smtClean="0">
                  <a:solidFill>
                    <a:srgbClr val="010203"/>
                  </a:solidFill>
                  <a:ea typeface="+mn-ea"/>
                  <a:cs typeface="Arial" panose="020B0604020202020204" pitchFamily="34" charset="0"/>
                </a:rPr>
                <a:t> at the application layer, prior to entering data into a specific database</a:t>
              </a:r>
            </a:p>
            <a:p>
              <a:pPr marL="171450" marR="0" indent="-171450" defTabSz="914400" eaLnBrk="1" fontAlgn="auto" latinLnBrk="0" hangingPunct="1">
                <a:lnSpc>
                  <a:spcPct val="100000"/>
                </a:lnSpc>
                <a:spcBef>
                  <a:spcPts val="0"/>
                </a:spcBef>
                <a:spcAft>
                  <a:spcPts val="0"/>
                </a:spcAft>
                <a:buClrTx/>
                <a:buSzTx/>
                <a:buFont typeface="Wingdings" charset="2"/>
                <a:buChar char="§"/>
                <a:tabLst/>
              </a:pPr>
              <a:r>
                <a:rPr lang="en-US" sz="1000" kern="0" dirty="0" smtClean="0">
                  <a:solidFill>
                    <a:srgbClr val="010203"/>
                  </a:solidFill>
                  <a:ea typeface="+mn-ea"/>
                  <a:cs typeface="Arial" panose="020B0604020202020204" pitchFamily="34" charset="0"/>
                </a:rPr>
                <a:t>Depending on type of encryption selected (e.g. tokenization, FPE, or AES) could require schema changes</a:t>
              </a:r>
            </a:p>
          </p:txBody>
        </p:sp>
        <p:pic>
          <p:nvPicPr>
            <p:cNvPr id="4" name="Picture 3"/>
            <p:cNvPicPr>
              <a:picLocks noChangeAspect="1"/>
            </p:cNvPicPr>
            <p:nvPr/>
          </p:nvPicPr>
          <p:blipFill>
            <a:blip r:embed="rId3"/>
            <a:stretch>
              <a:fillRect/>
            </a:stretch>
          </p:blipFill>
          <p:spPr>
            <a:xfrm>
              <a:off x="5490964" y="3032907"/>
              <a:ext cx="1449598" cy="265420"/>
            </a:xfrm>
            <a:prstGeom prst="rect">
              <a:avLst/>
            </a:prstGeom>
          </p:spPr>
        </p:pic>
        <p:pic>
          <p:nvPicPr>
            <p:cNvPr id="5" name="Picture 4"/>
            <p:cNvPicPr>
              <a:picLocks noChangeAspect="1"/>
            </p:cNvPicPr>
            <p:nvPr/>
          </p:nvPicPr>
          <p:blipFill>
            <a:blip r:embed="rId4"/>
            <a:stretch>
              <a:fillRect/>
            </a:stretch>
          </p:blipFill>
          <p:spPr>
            <a:xfrm>
              <a:off x="5490964" y="3247300"/>
              <a:ext cx="1449598" cy="319864"/>
            </a:xfrm>
            <a:prstGeom prst="rect">
              <a:avLst/>
            </a:prstGeom>
          </p:spPr>
        </p:pic>
        <p:pic>
          <p:nvPicPr>
            <p:cNvPr id="6" name="Picture 5"/>
            <p:cNvPicPr>
              <a:picLocks noChangeAspect="1"/>
            </p:cNvPicPr>
            <p:nvPr/>
          </p:nvPicPr>
          <p:blipFill>
            <a:blip r:embed="rId5"/>
            <a:stretch>
              <a:fillRect/>
            </a:stretch>
          </p:blipFill>
          <p:spPr>
            <a:xfrm>
              <a:off x="5490964" y="3493157"/>
              <a:ext cx="1449598" cy="319864"/>
            </a:xfrm>
            <a:prstGeom prst="rect">
              <a:avLst/>
            </a:prstGeom>
          </p:spPr>
        </p:pic>
        <p:pic>
          <p:nvPicPr>
            <p:cNvPr id="7" name="Picture 6"/>
            <p:cNvPicPr>
              <a:picLocks noChangeAspect="1"/>
            </p:cNvPicPr>
            <p:nvPr/>
          </p:nvPicPr>
          <p:blipFill>
            <a:blip r:embed="rId6"/>
            <a:stretch>
              <a:fillRect/>
            </a:stretch>
          </p:blipFill>
          <p:spPr>
            <a:xfrm>
              <a:off x="5490964" y="3764406"/>
              <a:ext cx="1449598" cy="265420"/>
            </a:xfrm>
            <a:prstGeom prst="rect">
              <a:avLst/>
            </a:prstGeom>
          </p:spPr>
        </p:pic>
        <p:pic>
          <p:nvPicPr>
            <p:cNvPr id="8" name="Picture 7"/>
            <p:cNvPicPr>
              <a:picLocks noChangeAspect="1"/>
            </p:cNvPicPr>
            <p:nvPr/>
          </p:nvPicPr>
          <p:blipFill>
            <a:blip r:embed="rId7"/>
            <a:stretch>
              <a:fillRect/>
            </a:stretch>
          </p:blipFill>
          <p:spPr>
            <a:xfrm>
              <a:off x="5490964" y="4011744"/>
              <a:ext cx="1449598" cy="265420"/>
            </a:xfrm>
            <a:prstGeom prst="rect">
              <a:avLst/>
            </a:prstGeom>
          </p:spPr>
        </p:pic>
        <p:pic>
          <p:nvPicPr>
            <p:cNvPr id="10" name="Picture 9"/>
            <p:cNvPicPr>
              <a:picLocks noChangeAspect="1"/>
            </p:cNvPicPr>
            <p:nvPr/>
          </p:nvPicPr>
          <p:blipFill>
            <a:blip r:embed="rId8"/>
            <a:stretch>
              <a:fillRect/>
            </a:stretch>
          </p:blipFill>
          <p:spPr>
            <a:xfrm>
              <a:off x="5490964" y="4255336"/>
              <a:ext cx="1449598" cy="265420"/>
            </a:xfrm>
            <a:prstGeom prst="rect">
              <a:avLst/>
            </a:prstGeom>
          </p:spPr>
        </p:pic>
        <p:pic>
          <p:nvPicPr>
            <p:cNvPr id="23" name="Picture 22"/>
            <p:cNvPicPr>
              <a:picLocks noChangeAspect="1"/>
            </p:cNvPicPr>
            <p:nvPr/>
          </p:nvPicPr>
          <p:blipFill>
            <a:blip r:embed="rId9"/>
            <a:stretch>
              <a:fillRect/>
            </a:stretch>
          </p:blipFill>
          <p:spPr>
            <a:xfrm>
              <a:off x="5490964" y="4504576"/>
              <a:ext cx="1449598" cy="265420"/>
            </a:xfrm>
            <a:prstGeom prst="rect">
              <a:avLst/>
            </a:prstGeom>
          </p:spPr>
        </p:pic>
      </p:grpSp>
      <p:grpSp>
        <p:nvGrpSpPr>
          <p:cNvPr id="49" name="Group 48"/>
          <p:cNvGrpSpPr/>
          <p:nvPr/>
        </p:nvGrpSpPr>
        <p:grpSpPr>
          <a:xfrm>
            <a:off x="455612" y="3619500"/>
            <a:ext cx="8228013" cy="684604"/>
            <a:chOff x="457200" y="2100918"/>
            <a:chExt cx="8228013" cy="684604"/>
          </a:xfrm>
        </p:grpSpPr>
        <p:sp>
          <p:nvSpPr>
            <p:cNvPr id="50" name="Rectangle 49"/>
            <p:cNvSpPr/>
            <p:nvPr/>
          </p:nvSpPr>
          <p:spPr>
            <a:xfrm>
              <a:off x="457200" y="2100918"/>
              <a:ext cx="1066800" cy="684604"/>
            </a:xfrm>
            <a:prstGeom prst="rect">
              <a:avLst/>
            </a:prstGeom>
            <a:solidFill>
              <a:schemeClr val="bg2"/>
            </a:solidFill>
            <a:ln w="12700"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050" b="0" i="0" u="none" strike="noStrike" kern="0" cap="none" spc="0" normalizeH="0" baseline="0" noProof="0" dirty="0" smtClean="0">
                  <a:ln>
                    <a:noFill/>
                  </a:ln>
                  <a:solidFill>
                    <a:srgbClr val="010203"/>
                  </a:solidFill>
                  <a:effectLst/>
                  <a:uLnTx/>
                  <a:uFillTx/>
                  <a:ea typeface="+mn-ea"/>
                  <a:cs typeface="Arial" panose="020B0604020202020204" pitchFamily="34" charset="0"/>
                </a:rPr>
                <a:t>File</a:t>
              </a:r>
            </a:p>
          </p:txBody>
        </p:sp>
        <p:sp>
          <p:nvSpPr>
            <p:cNvPr id="51" name="Rectangle 50"/>
            <p:cNvSpPr/>
            <p:nvPr/>
          </p:nvSpPr>
          <p:spPr>
            <a:xfrm>
              <a:off x="1524001" y="2100918"/>
              <a:ext cx="3886200" cy="684604"/>
            </a:xfrm>
            <a:prstGeom prst="rect">
              <a:avLst/>
            </a:prstGeom>
            <a:solidFill>
              <a:schemeClr val="bg2"/>
            </a:solidFill>
            <a:ln w="12700" cap="flat" cmpd="sng" algn="ctr">
              <a:solidFill>
                <a:schemeClr val="bg1"/>
              </a:solidFill>
              <a:prstDash val="solid"/>
            </a:ln>
            <a:effectLst/>
          </p:spPr>
          <p:txBody>
            <a:bodyPr rtlCol="0" anchor="t"/>
            <a:lstStyle/>
            <a:p>
              <a:pPr marL="171450" marR="0" indent="-171450" defTabSz="914400" eaLnBrk="1" fontAlgn="auto" latinLnBrk="0" hangingPunct="1">
                <a:lnSpc>
                  <a:spcPct val="100000"/>
                </a:lnSpc>
                <a:spcBef>
                  <a:spcPts val="0"/>
                </a:spcBef>
                <a:spcAft>
                  <a:spcPts val="0"/>
                </a:spcAft>
                <a:buClrTx/>
                <a:buSzTx/>
                <a:buFont typeface="Wingdings" charset="2"/>
                <a:buChar char="§"/>
                <a:tabLst/>
              </a:pPr>
              <a:r>
                <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rPr>
                <a:t>Performs encryption on the actual file (e.g., database) to</a:t>
              </a:r>
              <a:r>
                <a:rPr kumimoji="0" lang="en-US" sz="1000" b="0" i="0" u="none" strike="noStrike" kern="0" cap="none" spc="0" normalizeH="0" noProof="0" dirty="0" smtClean="0">
                  <a:ln>
                    <a:noFill/>
                  </a:ln>
                  <a:solidFill>
                    <a:srgbClr val="010203"/>
                  </a:solidFill>
                  <a:effectLst/>
                  <a:uLnTx/>
                  <a:uFillTx/>
                  <a:ea typeface="+mn-ea"/>
                  <a:cs typeface="Arial" panose="020B0604020202020204" pitchFamily="34" charset="0"/>
                </a:rPr>
                <a:t> effectively encrypt the entire container</a:t>
              </a:r>
            </a:p>
            <a:p>
              <a:pPr marL="171450" marR="0" indent="-171450" defTabSz="914400" eaLnBrk="1" fontAlgn="auto" latinLnBrk="0" hangingPunct="1">
                <a:lnSpc>
                  <a:spcPct val="100000"/>
                </a:lnSpc>
                <a:spcBef>
                  <a:spcPts val="0"/>
                </a:spcBef>
                <a:spcAft>
                  <a:spcPts val="0"/>
                </a:spcAft>
                <a:buClrTx/>
                <a:buSzTx/>
                <a:buFont typeface="Wingdings" charset="2"/>
                <a:buChar char="§"/>
                <a:tabLst/>
              </a:pPr>
              <a:r>
                <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rPr>
                <a:t>Agent encrypts/decrypts</a:t>
              </a:r>
              <a:r>
                <a:rPr kumimoji="0" lang="en-US" sz="1000" b="0" i="0" u="none" strike="noStrike" kern="0" cap="none" spc="0" normalizeH="0" noProof="0" dirty="0" smtClean="0">
                  <a:ln>
                    <a:noFill/>
                  </a:ln>
                  <a:solidFill>
                    <a:srgbClr val="010203"/>
                  </a:solidFill>
                  <a:effectLst/>
                  <a:uLnTx/>
                  <a:uFillTx/>
                  <a:ea typeface="+mn-ea"/>
                  <a:cs typeface="Arial" panose="020B0604020202020204" pitchFamily="34" charset="0"/>
                </a:rPr>
                <a:t> reads/writes to disk</a:t>
              </a:r>
            </a:p>
            <a:p>
              <a:pPr marL="171450" marR="0" indent="-171450" defTabSz="914400" eaLnBrk="1" fontAlgn="auto" latinLnBrk="0" hangingPunct="1">
                <a:lnSpc>
                  <a:spcPct val="100000"/>
                </a:lnSpc>
                <a:spcBef>
                  <a:spcPts val="0"/>
                </a:spcBef>
                <a:spcAft>
                  <a:spcPts val="0"/>
                </a:spcAft>
                <a:buClrTx/>
                <a:buSzTx/>
                <a:buFont typeface="Wingdings" charset="2"/>
                <a:buChar char="§"/>
                <a:tabLst/>
              </a:pPr>
              <a:r>
                <a:rPr lang="en-US" sz="1000" kern="0" baseline="0" dirty="0" smtClean="0">
                  <a:solidFill>
                    <a:srgbClr val="010203"/>
                  </a:solidFill>
                  <a:ea typeface="+mn-ea"/>
                  <a:cs typeface="Arial" panose="020B0604020202020204" pitchFamily="34" charset="0"/>
                </a:rPr>
                <a:t>Transparent</a:t>
              </a:r>
              <a:r>
                <a:rPr lang="en-US" sz="1000" kern="0" dirty="0" smtClean="0">
                  <a:solidFill>
                    <a:srgbClr val="010203"/>
                  </a:solidFill>
                  <a:ea typeface="+mn-ea"/>
                  <a:cs typeface="Arial" panose="020B0604020202020204" pitchFamily="34" charset="0"/>
                </a:rPr>
                <a:t> to users and applications</a:t>
              </a:r>
              <a:endPar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endParaRPr>
            </a:p>
          </p:txBody>
        </p:sp>
        <p:sp>
          <p:nvSpPr>
            <p:cNvPr id="52" name="Rectangle 51"/>
            <p:cNvSpPr/>
            <p:nvPr/>
          </p:nvSpPr>
          <p:spPr>
            <a:xfrm>
              <a:off x="5410200" y="2100918"/>
              <a:ext cx="1674813" cy="684604"/>
            </a:xfrm>
            <a:prstGeom prst="rect">
              <a:avLst/>
            </a:prstGeom>
            <a:solidFill>
              <a:schemeClr val="bg2"/>
            </a:solidFill>
            <a:ln w="12700" cap="flat" cmpd="sng" algn="ctr">
              <a:solidFill>
                <a:schemeClr val="bg1"/>
              </a:solidFill>
              <a:prstDash val="solid"/>
            </a:ln>
            <a:effectLst/>
          </p:spPr>
          <p:txBody>
            <a:bodyPr rtlCol="0" anchor="t"/>
            <a:lstStyle/>
            <a:p>
              <a:pPr marR="0" defTabSz="914400" eaLnBrk="1" fontAlgn="auto" latinLnBrk="0" hangingPunct="1">
                <a:lnSpc>
                  <a:spcPct val="100000"/>
                </a:lnSpc>
                <a:spcBef>
                  <a:spcPts val="0"/>
                </a:spcBef>
                <a:spcAft>
                  <a:spcPts val="0"/>
                </a:spcAft>
                <a:buClrTx/>
                <a:buSzTx/>
                <a:tabLst/>
              </a:pPr>
              <a:endPar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endParaRPr>
            </a:p>
          </p:txBody>
        </p:sp>
        <p:sp>
          <p:nvSpPr>
            <p:cNvPr id="53" name="Rectangle 52"/>
            <p:cNvSpPr/>
            <p:nvPr/>
          </p:nvSpPr>
          <p:spPr>
            <a:xfrm>
              <a:off x="7083428" y="2100918"/>
              <a:ext cx="1601785" cy="684604"/>
            </a:xfrm>
            <a:prstGeom prst="rect">
              <a:avLst/>
            </a:prstGeom>
            <a:solidFill>
              <a:schemeClr val="bg2"/>
            </a:solidFill>
            <a:ln w="12700" cap="flat" cmpd="sng" algn="ctr">
              <a:solidFill>
                <a:schemeClr val="bg1"/>
              </a:solidFill>
              <a:prstDash val="solid"/>
            </a:ln>
            <a:effectLst/>
          </p:spPr>
          <p:txBody>
            <a:bodyPr lIns="45720" rIns="45720" rtlCol="0" anchor="t"/>
            <a:lstStyle/>
            <a:p>
              <a:pPr marL="80010" indent="-80010" eaLnBrk="1" fontAlgn="auto" hangingPunct="1">
                <a:spcBef>
                  <a:spcPts val="0"/>
                </a:spcBef>
                <a:spcAft>
                  <a:spcPts val="0"/>
                </a:spcAft>
                <a:buFont typeface="Wingdings" charset="2"/>
                <a:buChar char="§"/>
              </a:pPr>
              <a:r>
                <a:rPr lang="en-US" sz="800" kern="0" dirty="0" smtClean="0">
                  <a:solidFill>
                    <a:srgbClr val="010203"/>
                  </a:solidFill>
                  <a:ea typeface="+mn-ea"/>
                  <a:cs typeface="Arial" panose="020B0604020202020204" pitchFamily="34" charset="0"/>
                </a:rPr>
                <a:t>Vormetric Transparent  Encrypt</a:t>
              </a:r>
            </a:p>
            <a:p>
              <a:pPr marL="80010" indent="-80010" eaLnBrk="1" fontAlgn="auto" hangingPunct="1">
                <a:spcBef>
                  <a:spcPts val="0"/>
                </a:spcBef>
                <a:spcAft>
                  <a:spcPts val="0"/>
                </a:spcAft>
                <a:buFont typeface="Wingdings" charset="2"/>
                <a:buChar char="§"/>
              </a:pPr>
              <a:r>
                <a:rPr lang="en-US" sz="800" kern="0" dirty="0" smtClean="0">
                  <a:solidFill>
                    <a:srgbClr val="010203"/>
                  </a:solidFill>
                  <a:ea typeface="+mn-ea"/>
                  <a:cs typeface="Arial" panose="020B0604020202020204" pitchFamily="34" charset="0"/>
                </a:rPr>
                <a:t>Oracle ZFS Encryption</a:t>
              </a:r>
            </a:p>
            <a:p>
              <a:pPr marL="80010" indent="-80010" eaLnBrk="1" fontAlgn="auto" hangingPunct="1">
                <a:spcBef>
                  <a:spcPts val="0"/>
                </a:spcBef>
                <a:spcAft>
                  <a:spcPts val="0"/>
                </a:spcAft>
                <a:buFont typeface="Wingdings" charset="2"/>
                <a:buChar char="§"/>
              </a:pPr>
              <a:r>
                <a:rPr lang="en-US" sz="800" kern="0" dirty="0" smtClean="0">
                  <a:solidFill>
                    <a:srgbClr val="010203"/>
                  </a:solidFill>
                  <a:ea typeface="+mn-ea"/>
                  <a:cs typeface="Arial" panose="020B0604020202020204" pitchFamily="34" charset="0"/>
                </a:rPr>
                <a:t>IBM </a:t>
              </a:r>
              <a:r>
                <a:rPr lang="en-US" sz="800" kern="0" dirty="0" err="1" smtClean="0">
                  <a:solidFill>
                    <a:srgbClr val="010203"/>
                  </a:solidFill>
                  <a:ea typeface="+mn-ea"/>
                  <a:cs typeface="Arial" panose="020B0604020202020204" pitchFamily="34" charset="0"/>
                </a:rPr>
                <a:t>Guardium</a:t>
              </a:r>
              <a:endParaRPr lang="en-US" sz="800" kern="0" dirty="0" smtClean="0">
                <a:solidFill>
                  <a:srgbClr val="010203"/>
                </a:solidFill>
                <a:ea typeface="+mn-ea"/>
                <a:cs typeface="Arial" panose="020B0604020202020204" pitchFamily="34" charset="0"/>
              </a:endParaRPr>
            </a:p>
            <a:p>
              <a:pPr marL="80010" indent="-80010" eaLnBrk="1" fontAlgn="auto" hangingPunct="1">
                <a:spcBef>
                  <a:spcPts val="0"/>
                </a:spcBef>
                <a:spcAft>
                  <a:spcPts val="0"/>
                </a:spcAft>
                <a:buFont typeface="Wingdings" charset="2"/>
                <a:buChar char="§"/>
              </a:pPr>
              <a:r>
                <a:rPr lang="en-US" sz="800" kern="0" dirty="0" err="1" smtClean="0">
                  <a:solidFill>
                    <a:srgbClr val="010203"/>
                  </a:solidFill>
                  <a:ea typeface="+mn-ea"/>
                  <a:cs typeface="Arial" panose="020B0604020202020204" pitchFamily="34" charset="0"/>
                </a:rPr>
                <a:t>Gemalto</a:t>
              </a:r>
              <a:r>
                <a:rPr lang="en-US" sz="800" kern="0" dirty="0" smtClean="0">
                  <a:solidFill>
                    <a:srgbClr val="010203"/>
                  </a:solidFill>
                  <a:ea typeface="+mn-ea"/>
                  <a:cs typeface="Arial" panose="020B0604020202020204" pitchFamily="34" charset="0"/>
                </a:rPr>
                <a:t> </a:t>
              </a:r>
              <a:r>
                <a:rPr lang="en-US" sz="800" kern="0" dirty="0" err="1" smtClean="0">
                  <a:solidFill>
                    <a:srgbClr val="010203"/>
                  </a:solidFill>
                  <a:ea typeface="+mn-ea"/>
                  <a:cs typeface="Arial" panose="020B0604020202020204" pitchFamily="34" charset="0"/>
                </a:rPr>
                <a:t>Safenet</a:t>
              </a:r>
              <a:r>
                <a:rPr lang="en-US" sz="800" kern="0" dirty="0" smtClean="0">
                  <a:solidFill>
                    <a:srgbClr val="010203"/>
                  </a:solidFill>
                  <a:ea typeface="+mn-ea"/>
                  <a:cs typeface="Arial" panose="020B0604020202020204" pitchFamily="34" charset="0"/>
                </a:rPr>
                <a:t> </a:t>
              </a:r>
              <a:r>
                <a:rPr lang="en-US" sz="800" kern="0" dirty="0" err="1" smtClean="0">
                  <a:solidFill>
                    <a:srgbClr val="010203"/>
                  </a:solidFill>
                  <a:ea typeface="+mn-ea"/>
                  <a:cs typeface="Arial" panose="020B0604020202020204" pitchFamily="34" charset="0"/>
                </a:rPr>
                <a:t>ProtectFile</a:t>
              </a:r>
              <a:endParaRPr lang="en-US" sz="800" kern="0" dirty="0" smtClean="0">
                <a:solidFill>
                  <a:srgbClr val="010203"/>
                </a:solidFill>
                <a:ea typeface="+mn-ea"/>
                <a:cs typeface="Arial" panose="020B0604020202020204" pitchFamily="34" charset="0"/>
              </a:endParaRPr>
            </a:p>
            <a:p>
              <a:pPr marL="80010" indent="-80010" eaLnBrk="1" fontAlgn="auto" hangingPunct="1">
                <a:spcBef>
                  <a:spcPts val="0"/>
                </a:spcBef>
                <a:spcAft>
                  <a:spcPts val="0"/>
                </a:spcAft>
                <a:buFont typeface="Wingdings" charset="2"/>
                <a:buChar char="§"/>
              </a:pPr>
              <a:r>
                <a:rPr lang="en-US" sz="800" kern="0" dirty="0" smtClean="0">
                  <a:solidFill>
                    <a:srgbClr val="010203"/>
                  </a:solidFill>
                  <a:ea typeface="+mn-ea"/>
                  <a:cs typeface="Arial" panose="020B0604020202020204" pitchFamily="34" charset="0"/>
                </a:rPr>
                <a:t>Rocket Systems</a:t>
              </a:r>
            </a:p>
          </p:txBody>
        </p:sp>
        <p:pic>
          <p:nvPicPr>
            <p:cNvPr id="54" name="Picture 53"/>
            <p:cNvPicPr>
              <a:picLocks noChangeAspect="1"/>
            </p:cNvPicPr>
            <p:nvPr/>
          </p:nvPicPr>
          <p:blipFill>
            <a:blip r:embed="rId2"/>
            <a:stretch>
              <a:fillRect/>
            </a:stretch>
          </p:blipFill>
          <p:spPr>
            <a:xfrm>
              <a:off x="5493463" y="2198799"/>
              <a:ext cx="1449598" cy="265418"/>
            </a:xfrm>
            <a:prstGeom prst="rect">
              <a:avLst/>
            </a:prstGeom>
          </p:spPr>
        </p:pic>
        <p:pic>
          <p:nvPicPr>
            <p:cNvPr id="55" name="Picture 54"/>
            <p:cNvPicPr>
              <a:picLocks noChangeAspect="1"/>
            </p:cNvPicPr>
            <p:nvPr/>
          </p:nvPicPr>
          <p:blipFill>
            <a:blip r:embed="rId10"/>
            <a:stretch>
              <a:fillRect/>
            </a:stretch>
          </p:blipFill>
          <p:spPr>
            <a:xfrm>
              <a:off x="5494928" y="2465652"/>
              <a:ext cx="1449624" cy="319870"/>
            </a:xfrm>
            <a:prstGeom prst="rect">
              <a:avLst/>
            </a:prstGeom>
          </p:spPr>
        </p:pic>
      </p:grpSp>
      <p:grpSp>
        <p:nvGrpSpPr>
          <p:cNvPr id="29" name="Group 28"/>
          <p:cNvGrpSpPr/>
          <p:nvPr/>
        </p:nvGrpSpPr>
        <p:grpSpPr>
          <a:xfrm>
            <a:off x="454025" y="2872117"/>
            <a:ext cx="8228013" cy="844849"/>
            <a:chOff x="454025" y="2872117"/>
            <a:chExt cx="8228013" cy="844849"/>
          </a:xfrm>
        </p:grpSpPr>
        <p:grpSp>
          <p:nvGrpSpPr>
            <p:cNvPr id="42" name="Group 41"/>
            <p:cNvGrpSpPr/>
            <p:nvPr/>
          </p:nvGrpSpPr>
          <p:grpSpPr>
            <a:xfrm>
              <a:off x="454025" y="2872117"/>
              <a:ext cx="8228013" cy="844849"/>
              <a:chOff x="457200" y="2100918"/>
              <a:chExt cx="8228013" cy="844849"/>
            </a:xfrm>
          </p:grpSpPr>
          <p:sp>
            <p:nvSpPr>
              <p:cNvPr id="43" name="Rectangle 42"/>
              <p:cNvSpPr/>
              <p:nvPr/>
            </p:nvSpPr>
            <p:spPr>
              <a:xfrm>
                <a:off x="457200" y="2100918"/>
                <a:ext cx="1066800" cy="803514"/>
              </a:xfrm>
              <a:prstGeom prst="rect">
                <a:avLst/>
              </a:prstGeom>
              <a:solidFill>
                <a:schemeClr val="bg2"/>
              </a:solidFill>
              <a:ln w="12700"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050" b="0" i="0" u="none" strike="noStrike" kern="0" cap="none" spc="0" normalizeH="0" baseline="0" noProof="0" dirty="0" smtClean="0">
                    <a:ln>
                      <a:noFill/>
                    </a:ln>
                    <a:solidFill>
                      <a:srgbClr val="010203"/>
                    </a:solidFill>
                    <a:effectLst/>
                    <a:uLnTx/>
                    <a:uFillTx/>
                    <a:ea typeface="+mn-ea"/>
                    <a:cs typeface="Arial" panose="020B0604020202020204" pitchFamily="34" charset="0"/>
                  </a:rPr>
                  <a:t>Table /</a:t>
                </a:r>
                <a:r>
                  <a:rPr kumimoji="0" lang="en-US" sz="1050" b="0" i="0" u="none" strike="noStrike" kern="0" cap="none" spc="0" normalizeH="0" noProof="0" dirty="0" smtClean="0">
                    <a:ln>
                      <a:noFill/>
                    </a:ln>
                    <a:solidFill>
                      <a:srgbClr val="010203"/>
                    </a:solidFill>
                    <a:effectLst/>
                    <a:uLnTx/>
                    <a:uFillTx/>
                    <a:ea typeface="+mn-ea"/>
                    <a:cs typeface="Arial" panose="020B0604020202020204" pitchFamily="34" charset="0"/>
                  </a:rPr>
                  <a:t> Column Level</a:t>
                </a:r>
                <a:endParaRPr kumimoji="0" lang="en-US" sz="1050" b="0" i="0" u="none" strike="noStrike" kern="0" cap="none" spc="0" normalizeH="0" baseline="0" noProof="0" dirty="0" smtClean="0">
                  <a:ln>
                    <a:noFill/>
                  </a:ln>
                  <a:solidFill>
                    <a:srgbClr val="010203"/>
                  </a:solidFill>
                  <a:effectLst/>
                  <a:uLnTx/>
                  <a:uFillTx/>
                  <a:ea typeface="+mn-ea"/>
                  <a:cs typeface="Arial" panose="020B0604020202020204" pitchFamily="34" charset="0"/>
                </a:endParaRPr>
              </a:p>
            </p:txBody>
          </p:sp>
          <p:sp>
            <p:nvSpPr>
              <p:cNvPr id="44" name="Rectangle 43"/>
              <p:cNvSpPr/>
              <p:nvPr/>
            </p:nvSpPr>
            <p:spPr>
              <a:xfrm>
                <a:off x="1524001" y="2100918"/>
                <a:ext cx="3886200" cy="803514"/>
              </a:xfrm>
              <a:prstGeom prst="rect">
                <a:avLst/>
              </a:prstGeom>
              <a:solidFill>
                <a:schemeClr val="bg2"/>
              </a:solidFill>
              <a:ln w="12700" cap="flat" cmpd="sng" algn="ctr">
                <a:solidFill>
                  <a:schemeClr val="bg1"/>
                </a:solidFill>
                <a:prstDash val="solid"/>
              </a:ln>
              <a:effectLst/>
            </p:spPr>
            <p:txBody>
              <a:bodyPr rtlCol="0" anchor="t"/>
              <a:lstStyle/>
              <a:p>
                <a:pPr marL="171450" marR="0" indent="-171450" defTabSz="914400" eaLnBrk="1" fontAlgn="auto" latinLnBrk="0" hangingPunct="1">
                  <a:lnSpc>
                    <a:spcPct val="100000"/>
                  </a:lnSpc>
                  <a:spcBef>
                    <a:spcPts val="0"/>
                  </a:spcBef>
                  <a:spcAft>
                    <a:spcPts val="0"/>
                  </a:spcAft>
                  <a:buClrTx/>
                  <a:buSzTx/>
                  <a:buFont typeface="Wingdings" charset="2"/>
                  <a:buChar char="§"/>
                  <a:tabLst/>
                </a:pPr>
                <a:r>
                  <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rPr>
                  <a:t>Encrypt subset of data in the</a:t>
                </a:r>
                <a:r>
                  <a:rPr kumimoji="0" lang="en-US" sz="1000" b="0" i="0" u="none" strike="noStrike" kern="0" cap="none" spc="0" normalizeH="0" noProof="0" dirty="0" smtClean="0">
                    <a:ln>
                      <a:noFill/>
                    </a:ln>
                    <a:solidFill>
                      <a:srgbClr val="010203"/>
                    </a:solidFill>
                    <a:effectLst/>
                    <a:uLnTx/>
                    <a:uFillTx/>
                    <a:ea typeface="+mn-ea"/>
                    <a:cs typeface="Arial" panose="020B0604020202020204" pitchFamily="34" charset="0"/>
                  </a:rPr>
                  <a:t> </a:t>
                </a:r>
                <a:r>
                  <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rPr>
                  <a:t>DB e.g. </a:t>
                </a:r>
                <a:r>
                  <a:rPr kumimoji="0" lang="en-US" sz="1000" b="0" i="0" u="none" strike="noStrike" kern="0" cap="none" spc="0" normalizeH="0" noProof="0" dirty="0" smtClean="0">
                    <a:ln>
                      <a:noFill/>
                    </a:ln>
                    <a:solidFill>
                      <a:srgbClr val="010203"/>
                    </a:solidFill>
                    <a:effectLst/>
                    <a:uLnTx/>
                    <a:uFillTx/>
                    <a:ea typeface="+mn-ea"/>
                    <a:cs typeface="Arial" panose="020B0604020202020204" pitchFamily="34" charset="0"/>
                  </a:rPr>
                  <a:t>tablespace</a:t>
                </a:r>
                <a:r>
                  <a:rPr lang="en-US" sz="1000" kern="0" dirty="0" smtClean="0">
                    <a:solidFill>
                      <a:srgbClr val="010203"/>
                    </a:solidFill>
                    <a:ea typeface="+mn-ea"/>
                    <a:cs typeface="Arial" panose="020B0604020202020204" pitchFamily="34" charset="0"/>
                  </a:rPr>
                  <a:t>, row, or column encryption</a:t>
                </a:r>
              </a:p>
              <a:p>
                <a:pPr marL="171450" marR="0" indent="-171450" defTabSz="914400" eaLnBrk="1" fontAlgn="auto" latinLnBrk="0" hangingPunct="1">
                  <a:lnSpc>
                    <a:spcPct val="100000"/>
                  </a:lnSpc>
                  <a:spcBef>
                    <a:spcPts val="0"/>
                  </a:spcBef>
                  <a:spcAft>
                    <a:spcPts val="0"/>
                  </a:spcAft>
                  <a:buClrTx/>
                  <a:buSzTx/>
                  <a:buFont typeface="Wingdings" charset="2"/>
                  <a:buChar char="§"/>
                  <a:tabLst/>
                </a:pPr>
                <a:r>
                  <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rPr>
                  <a:t>Typically transparent</a:t>
                </a:r>
                <a:r>
                  <a:rPr kumimoji="0" lang="en-US" sz="1000" b="0" i="0" u="none" strike="noStrike" kern="0" cap="none" spc="0" normalizeH="0" noProof="0" dirty="0" smtClean="0">
                    <a:ln>
                      <a:noFill/>
                    </a:ln>
                    <a:solidFill>
                      <a:srgbClr val="010203"/>
                    </a:solidFill>
                    <a:effectLst/>
                    <a:uLnTx/>
                    <a:uFillTx/>
                    <a:ea typeface="+mn-ea"/>
                    <a:cs typeface="Arial" panose="020B0604020202020204" pitchFamily="34" charset="0"/>
                  </a:rPr>
                  <a:t> to users and applications</a:t>
                </a:r>
                <a:endPar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endParaRPr>
              </a:p>
            </p:txBody>
          </p:sp>
          <p:sp>
            <p:nvSpPr>
              <p:cNvPr id="45" name="Rectangle 44"/>
              <p:cNvSpPr/>
              <p:nvPr/>
            </p:nvSpPr>
            <p:spPr>
              <a:xfrm>
                <a:off x="5410200" y="2100918"/>
                <a:ext cx="1674813" cy="803514"/>
              </a:xfrm>
              <a:prstGeom prst="rect">
                <a:avLst/>
              </a:prstGeom>
              <a:solidFill>
                <a:schemeClr val="bg2"/>
              </a:solidFill>
              <a:ln w="12700" cap="flat" cmpd="sng" algn="ctr">
                <a:solidFill>
                  <a:schemeClr val="bg1"/>
                </a:solidFill>
                <a:prstDash val="solid"/>
              </a:ln>
              <a:effectLst/>
            </p:spPr>
            <p:txBody>
              <a:bodyPr rtlCol="0" anchor="t"/>
              <a:lstStyle/>
              <a:p>
                <a:pPr marR="0" defTabSz="914400" eaLnBrk="1" fontAlgn="auto" latinLnBrk="0" hangingPunct="1">
                  <a:lnSpc>
                    <a:spcPct val="100000"/>
                  </a:lnSpc>
                  <a:spcBef>
                    <a:spcPts val="0"/>
                  </a:spcBef>
                  <a:spcAft>
                    <a:spcPts val="0"/>
                  </a:spcAft>
                  <a:buClrTx/>
                  <a:buSzTx/>
                  <a:tabLst/>
                </a:pPr>
                <a:endParaRPr kumimoji="0" lang="en-US" sz="1000" b="0" i="0" u="none" strike="noStrike" kern="0" cap="none" spc="0" normalizeH="0" baseline="0" noProof="0" dirty="0" smtClean="0">
                  <a:ln>
                    <a:noFill/>
                  </a:ln>
                  <a:solidFill>
                    <a:srgbClr val="010203"/>
                  </a:solidFill>
                  <a:effectLst/>
                  <a:uLnTx/>
                  <a:uFillTx/>
                  <a:ea typeface="+mn-ea"/>
                  <a:cs typeface="Arial" panose="020B0604020202020204" pitchFamily="34" charset="0"/>
                </a:endParaRPr>
              </a:p>
            </p:txBody>
          </p:sp>
          <p:sp>
            <p:nvSpPr>
              <p:cNvPr id="46" name="Rectangle 45"/>
              <p:cNvSpPr/>
              <p:nvPr/>
            </p:nvSpPr>
            <p:spPr>
              <a:xfrm>
                <a:off x="7083428" y="2100918"/>
                <a:ext cx="1601785" cy="803514"/>
              </a:xfrm>
              <a:prstGeom prst="rect">
                <a:avLst/>
              </a:prstGeom>
              <a:solidFill>
                <a:schemeClr val="bg2"/>
              </a:solidFill>
              <a:ln w="12700" cap="flat" cmpd="sng" algn="ctr">
                <a:solidFill>
                  <a:schemeClr val="bg1"/>
                </a:solidFill>
                <a:prstDash val="solid"/>
              </a:ln>
              <a:effectLst/>
            </p:spPr>
            <p:txBody>
              <a:bodyPr lIns="45720" rtlCol="0" anchor="t"/>
              <a:lstStyle/>
              <a:p>
                <a:pPr marL="80010" indent="-80010" eaLnBrk="1" fontAlgn="auto" hangingPunct="1">
                  <a:spcBef>
                    <a:spcPts val="0"/>
                  </a:spcBef>
                  <a:spcAft>
                    <a:spcPts val="0"/>
                  </a:spcAft>
                  <a:buFont typeface="Wingdings" charset="2"/>
                  <a:buChar char="§"/>
                </a:pPr>
                <a:r>
                  <a:rPr lang="en-US" sz="800" kern="0" dirty="0" smtClean="0">
                    <a:solidFill>
                      <a:srgbClr val="010203"/>
                    </a:solidFill>
                    <a:ea typeface="+mn-ea"/>
                    <a:cs typeface="Arial" panose="020B0604020202020204" pitchFamily="34" charset="0"/>
                  </a:rPr>
                  <a:t>Oracle / SQL TDE</a:t>
                </a:r>
              </a:p>
              <a:p>
                <a:pPr marL="80010" indent="-80010" eaLnBrk="1" fontAlgn="auto" hangingPunct="1">
                  <a:spcBef>
                    <a:spcPts val="0"/>
                  </a:spcBef>
                  <a:spcAft>
                    <a:spcPts val="0"/>
                  </a:spcAft>
                  <a:buFont typeface="Wingdings" charset="2"/>
                  <a:buChar char="§"/>
                </a:pPr>
                <a:r>
                  <a:rPr lang="en-US" sz="800" kern="0" dirty="0" err="1" smtClean="0">
                    <a:solidFill>
                      <a:srgbClr val="010203"/>
                    </a:solidFill>
                    <a:ea typeface="+mn-ea"/>
                    <a:cs typeface="Arial" panose="020B0604020202020204" pitchFamily="34" charset="0"/>
                  </a:rPr>
                  <a:t>Gemalto</a:t>
                </a:r>
                <a:r>
                  <a:rPr lang="en-US" sz="800" kern="0" dirty="0" smtClean="0">
                    <a:solidFill>
                      <a:srgbClr val="010203"/>
                    </a:solidFill>
                    <a:ea typeface="+mn-ea"/>
                    <a:cs typeface="Arial" panose="020B0604020202020204" pitchFamily="34" charset="0"/>
                  </a:rPr>
                  <a:t> </a:t>
                </a:r>
                <a:r>
                  <a:rPr lang="en-US" sz="800" kern="0" dirty="0" err="1" smtClean="0">
                    <a:solidFill>
                      <a:srgbClr val="010203"/>
                    </a:solidFill>
                    <a:ea typeface="+mn-ea"/>
                    <a:cs typeface="Arial" panose="020B0604020202020204" pitchFamily="34" charset="0"/>
                  </a:rPr>
                  <a:t>Safenet</a:t>
                </a:r>
                <a:r>
                  <a:rPr lang="en-US" sz="800" kern="0" dirty="0" smtClean="0">
                    <a:solidFill>
                      <a:srgbClr val="010203"/>
                    </a:solidFill>
                    <a:ea typeface="+mn-ea"/>
                    <a:cs typeface="Arial" panose="020B0604020202020204" pitchFamily="34" charset="0"/>
                  </a:rPr>
                  <a:t> </a:t>
                </a:r>
                <a:r>
                  <a:rPr lang="en-US" sz="800" kern="0" dirty="0" err="1" smtClean="0">
                    <a:solidFill>
                      <a:srgbClr val="010203"/>
                    </a:solidFill>
                    <a:ea typeface="+mn-ea"/>
                    <a:cs typeface="Arial" panose="020B0604020202020204" pitchFamily="34" charset="0"/>
                  </a:rPr>
                  <a:t>ProtectDB</a:t>
                </a:r>
                <a:endParaRPr lang="en-US" sz="800" kern="0" dirty="0" smtClean="0">
                  <a:solidFill>
                    <a:srgbClr val="010203"/>
                  </a:solidFill>
                  <a:ea typeface="+mn-ea"/>
                  <a:cs typeface="Arial" panose="020B0604020202020204" pitchFamily="34" charset="0"/>
                </a:endParaRPr>
              </a:p>
              <a:p>
                <a:pPr marL="171450" indent="-171450" eaLnBrk="1" fontAlgn="auto" hangingPunct="1">
                  <a:spcBef>
                    <a:spcPts val="0"/>
                  </a:spcBef>
                  <a:spcAft>
                    <a:spcPts val="0"/>
                  </a:spcAft>
                  <a:buFont typeface="Wingdings" charset="2"/>
                  <a:buChar char="§"/>
                </a:pPr>
                <a:endParaRPr lang="en-US" sz="800" kern="0" dirty="0" smtClean="0">
                  <a:solidFill>
                    <a:srgbClr val="010203"/>
                  </a:solidFill>
                  <a:ea typeface="+mn-ea"/>
                  <a:cs typeface="Arial" panose="020B0604020202020204" pitchFamily="34" charset="0"/>
                </a:endParaRPr>
              </a:p>
            </p:txBody>
          </p:sp>
          <p:pic>
            <p:nvPicPr>
              <p:cNvPr id="47" name="Picture 46"/>
              <p:cNvPicPr>
                <a:picLocks noChangeAspect="1"/>
              </p:cNvPicPr>
              <p:nvPr/>
            </p:nvPicPr>
            <p:blipFill>
              <a:blip r:embed="rId2"/>
              <a:stretch>
                <a:fillRect/>
              </a:stretch>
            </p:blipFill>
            <p:spPr>
              <a:xfrm>
                <a:off x="5493463" y="2141235"/>
                <a:ext cx="1449598" cy="265418"/>
              </a:xfrm>
              <a:prstGeom prst="rect">
                <a:avLst/>
              </a:prstGeom>
            </p:spPr>
          </p:pic>
          <p:pic>
            <p:nvPicPr>
              <p:cNvPr id="48" name="Picture 47"/>
              <p:cNvPicPr>
                <a:picLocks noChangeAspect="1"/>
              </p:cNvPicPr>
              <p:nvPr/>
            </p:nvPicPr>
            <p:blipFill>
              <a:blip r:embed="rId10"/>
              <a:stretch>
                <a:fillRect/>
              </a:stretch>
            </p:blipFill>
            <p:spPr>
              <a:xfrm>
                <a:off x="5494928" y="2625897"/>
                <a:ext cx="1449624" cy="319870"/>
              </a:xfrm>
              <a:prstGeom prst="rect">
                <a:avLst/>
              </a:prstGeom>
            </p:spPr>
          </p:pic>
        </p:grpSp>
        <p:pic>
          <p:nvPicPr>
            <p:cNvPr id="56" name="Picture 55"/>
            <p:cNvPicPr>
              <a:picLocks noChangeAspect="1"/>
            </p:cNvPicPr>
            <p:nvPr/>
          </p:nvPicPr>
          <p:blipFill>
            <a:blip r:embed="rId4"/>
            <a:stretch>
              <a:fillRect/>
            </a:stretch>
          </p:blipFill>
          <p:spPr>
            <a:xfrm>
              <a:off x="5494031" y="3127542"/>
              <a:ext cx="1449598" cy="319864"/>
            </a:xfrm>
            <a:prstGeom prst="rect">
              <a:avLst/>
            </a:prstGeom>
          </p:spPr>
        </p:pic>
      </p:grpSp>
      <p:sp>
        <p:nvSpPr>
          <p:cNvPr id="57" name="Up Arrow 56"/>
          <p:cNvSpPr/>
          <p:nvPr/>
        </p:nvSpPr>
        <p:spPr>
          <a:xfrm>
            <a:off x="51038" y="1104900"/>
            <a:ext cx="382592" cy="3739555"/>
          </a:xfrm>
          <a:prstGeom prst="upArrow">
            <a:avLst/>
          </a:prstGeom>
          <a:solidFill>
            <a:schemeClr val="tx1"/>
          </a:solidFill>
          <a:ln w="19050" cap="flat" cmpd="sng" algn="ctr">
            <a:noFill/>
            <a:prstDash val="solid"/>
          </a:ln>
          <a:effectLst/>
        </p:spPr>
        <p:txBody>
          <a:bodyPr vert="vert27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b="0" i="0" u="none" strike="noStrike" kern="0" cap="none" spc="0" normalizeH="0" baseline="0" noProof="0" smtClean="0">
                <a:ln>
                  <a:noFill/>
                </a:ln>
                <a:solidFill>
                  <a:schemeClr val="bg1"/>
                </a:solidFill>
                <a:effectLst/>
                <a:uLnTx/>
                <a:uFillTx/>
                <a:ea typeface="+mn-ea"/>
                <a:cs typeface="Arial" panose="020B0604020202020204" pitchFamily="34" charset="0"/>
              </a:rPr>
              <a:t>Security</a:t>
            </a:r>
            <a:endParaRPr kumimoji="0" lang="en-US"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33" name="Down Arrow 32"/>
          <p:cNvSpPr/>
          <p:nvPr/>
        </p:nvSpPr>
        <p:spPr>
          <a:xfrm rot="10800000">
            <a:off x="8708066" y="1104899"/>
            <a:ext cx="384048" cy="3739555"/>
          </a:xfrm>
          <a:prstGeom prst="downArrow">
            <a:avLst/>
          </a:prstGeom>
          <a:solidFill>
            <a:schemeClr val="tx1"/>
          </a:solidFill>
          <a:ln w="19050" cap="flat" cmpd="sng" algn="ctr">
            <a:noFill/>
            <a:prstDash val="solid"/>
          </a:ln>
          <a:effectLst/>
        </p:spPr>
        <p:txBody>
          <a:bodyPr vert="vert"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b="0" i="0" u="none" strike="noStrike" kern="0" cap="none" spc="0" normalizeH="0" baseline="0" noProof="0" smtClean="0">
                <a:ln>
                  <a:noFill/>
                </a:ln>
                <a:solidFill>
                  <a:schemeClr val="bg1"/>
                </a:solidFill>
                <a:effectLst/>
                <a:uLnTx/>
                <a:uFillTx/>
                <a:ea typeface="+mn-ea"/>
                <a:cs typeface="Arial" panose="020B0604020202020204" pitchFamily="34" charset="0"/>
              </a:rPr>
              <a:t>Complexity</a:t>
            </a:r>
            <a:endParaRPr kumimoji="0" lang="en-US"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559349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Certain questions need to be answered before the proper encryption solution can be selected and implemented</a:t>
            </a:r>
            <a:endParaRPr lang="en-US" dirty="0"/>
          </a:p>
        </p:txBody>
      </p:sp>
      <p:sp>
        <p:nvSpPr>
          <p:cNvPr id="4" name="Content Placeholder 3"/>
          <p:cNvSpPr>
            <a:spLocks noGrp="1"/>
          </p:cNvSpPr>
          <p:nvPr>
            <p:ph sz="quarter" idx="12"/>
          </p:nvPr>
        </p:nvSpPr>
        <p:spPr/>
        <p:txBody>
          <a:bodyPr/>
          <a:lstStyle/>
          <a:p>
            <a:r>
              <a:rPr lang="en-US" dirty="0" smtClean="0"/>
              <a:t>What threats and risks need to be protected against?</a:t>
            </a:r>
          </a:p>
          <a:p>
            <a:r>
              <a:rPr lang="en-US" dirty="0" smtClean="0"/>
              <a:t>What type of data needs to be encrypted?</a:t>
            </a:r>
          </a:p>
          <a:p>
            <a:r>
              <a:rPr lang="en-US" dirty="0" smtClean="0"/>
              <a:t>Where is the data located?</a:t>
            </a:r>
          </a:p>
          <a:p>
            <a:r>
              <a:rPr lang="en-US" dirty="0" smtClean="0"/>
              <a:t>What is the current configuration of the environment (e.g., Database types, non-relational structured data, compression, high </a:t>
            </a:r>
            <a:r>
              <a:rPr lang="en-US" dirty="0" err="1" smtClean="0"/>
              <a:t>i</a:t>
            </a:r>
            <a:r>
              <a:rPr lang="en-US" dirty="0" smtClean="0"/>
              <a:t>/o, appliances, etc.)?</a:t>
            </a:r>
          </a:p>
          <a:p>
            <a:r>
              <a:rPr lang="en-US" dirty="0" smtClean="0"/>
              <a:t>What is the current budget allocation for data protection and encryption</a:t>
            </a:r>
            <a:r>
              <a:rPr lang="en-US" dirty="0" smtClean="0"/>
              <a:t>?</a:t>
            </a:r>
          </a:p>
          <a:p>
            <a:r>
              <a:rPr lang="en-US" dirty="0" smtClean="0"/>
              <a:t>What performance impact can be tolerated?</a:t>
            </a:r>
          </a:p>
          <a:p>
            <a:r>
              <a:rPr lang="mr-IN" dirty="0" smtClean="0"/>
              <a:t>…</a:t>
            </a:r>
            <a:endParaRPr lang="en-US" dirty="0" smtClean="0"/>
          </a:p>
          <a:p>
            <a:endParaRPr lang="en-US" dirty="0" smtClean="0"/>
          </a:p>
        </p:txBody>
      </p:sp>
    </p:spTree>
    <p:extLst>
      <p:ext uri="{BB962C8B-B14F-4D97-AF65-F5344CB8AC3E}">
        <p14:creationId xmlns:p14="http://schemas.microsoft.com/office/powerpoint/2010/main" val="125077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2218" y="774700"/>
            <a:ext cx="7879564" cy="4597400"/>
          </a:xfrm>
          <a:prstGeom prst="rect">
            <a:avLst/>
          </a:prstGeom>
        </p:spPr>
      </p:pic>
      <p:sp>
        <p:nvSpPr>
          <p:cNvPr id="6" name="Title 5"/>
          <p:cNvSpPr>
            <a:spLocks noGrp="1"/>
          </p:cNvSpPr>
          <p:nvPr>
            <p:ph type="title"/>
          </p:nvPr>
        </p:nvSpPr>
        <p:spPr/>
        <p:txBody>
          <a:bodyPr>
            <a:normAutofit fontScale="90000"/>
          </a:bodyPr>
          <a:lstStyle/>
          <a:p>
            <a:r>
              <a:rPr lang="en-US" dirty="0"/>
              <a:t>For example, enabling encryption with storage level compression can cause problems with the enterprise storage design</a:t>
            </a:r>
            <a:br>
              <a:rPr lang="en-US" dirty="0"/>
            </a:br>
            <a:endParaRPr lang="en-US" dirty="0"/>
          </a:p>
        </p:txBody>
      </p:sp>
    </p:spTree>
    <p:extLst>
      <p:ext uri="{BB962C8B-B14F-4D97-AF65-F5344CB8AC3E}">
        <p14:creationId xmlns:p14="http://schemas.microsoft.com/office/powerpoint/2010/main" val="1424619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731840" y="1028700"/>
            <a:ext cx="7680320" cy="3845837"/>
            <a:chOff x="790575" y="1028700"/>
            <a:chExt cx="7680320" cy="3845837"/>
          </a:xfrm>
        </p:grpSpPr>
        <p:grpSp>
          <p:nvGrpSpPr>
            <p:cNvPr id="38" name="Group 37"/>
            <p:cNvGrpSpPr/>
            <p:nvPr/>
          </p:nvGrpSpPr>
          <p:grpSpPr>
            <a:xfrm>
              <a:off x="5243471" y="1793348"/>
              <a:ext cx="1745743" cy="3071437"/>
              <a:chOff x="780468" y="1028700"/>
              <a:chExt cx="1745743" cy="3071437"/>
            </a:xfrm>
          </p:grpSpPr>
          <p:sp>
            <p:nvSpPr>
              <p:cNvPr id="54" name="Hexagon 53"/>
              <p:cNvSpPr/>
              <p:nvPr/>
            </p:nvSpPr>
            <p:spPr>
              <a:xfrm>
                <a:off x="787282"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Encryption Solutions</a:t>
                </a:r>
                <a:endParaRPr lang="en-US" sz="1600" b="1" dirty="0">
                  <a:solidFill>
                    <a:schemeClr val="bg1"/>
                  </a:solidFill>
                </a:endParaRPr>
              </a:p>
            </p:txBody>
          </p:sp>
          <p:sp>
            <p:nvSpPr>
              <p:cNvPr id="55" name="Hexagon 54"/>
              <p:cNvSpPr/>
              <p:nvPr/>
            </p:nvSpPr>
            <p:spPr>
              <a:xfrm>
                <a:off x="780468" y="2607214"/>
                <a:ext cx="1738929" cy="1492923"/>
              </a:xfrm>
              <a:prstGeom prst="hexagon">
                <a:avLst>
                  <a:gd name="adj" fmla="val 25000"/>
                  <a:gd name="vf" fmla="val 115470"/>
                </a:avLst>
              </a:prstGeom>
              <a:blipFill dpi="0" rotWithShape="0">
                <a:blip r:embed="rId3">
                  <a:duotone>
                    <a:schemeClr val="accent1">
                      <a:shade val="45000"/>
                      <a:satMod val="135000"/>
                    </a:schemeClr>
                    <a:prstClr val="white"/>
                  </a:duotone>
                </a:blip>
                <a:srcRect/>
                <a:stretch>
                  <a:fillRect l="-3000"/>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39" name="Group 38"/>
            <p:cNvGrpSpPr/>
            <p:nvPr/>
          </p:nvGrpSpPr>
          <p:grpSpPr>
            <a:xfrm>
              <a:off x="2276183" y="1793348"/>
              <a:ext cx="1742817" cy="3081189"/>
              <a:chOff x="2241502" y="1793348"/>
              <a:chExt cx="1742817" cy="3081189"/>
            </a:xfrm>
          </p:grpSpPr>
          <p:sp>
            <p:nvSpPr>
              <p:cNvPr id="52" name="Hexagon 51"/>
              <p:cNvSpPr/>
              <p:nvPr/>
            </p:nvSpPr>
            <p:spPr>
              <a:xfrm>
                <a:off x="2245390"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Data Protection</a:t>
                </a:r>
              </a:p>
              <a:p>
                <a:pPr algn="ctr"/>
                <a:r>
                  <a:rPr lang="en-US" sz="1600" b="1" dirty="0" smtClean="0">
                    <a:solidFill>
                      <a:schemeClr val="bg1"/>
                    </a:solidFill>
                  </a:rPr>
                  <a:t>Framework</a:t>
                </a:r>
                <a:endParaRPr lang="en-US" sz="1600" b="1" dirty="0">
                  <a:solidFill>
                    <a:schemeClr val="bg1"/>
                  </a:solidFill>
                </a:endParaRPr>
              </a:p>
            </p:txBody>
          </p:sp>
          <p:sp>
            <p:nvSpPr>
              <p:cNvPr id="53" name="Hexagon 52"/>
              <p:cNvSpPr/>
              <p:nvPr/>
            </p:nvSpPr>
            <p:spPr>
              <a:xfrm>
                <a:off x="2241502" y="3381614"/>
                <a:ext cx="1738929" cy="1492923"/>
              </a:xfrm>
              <a:prstGeom prst="hexagon">
                <a:avLst>
                  <a:gd name="adj" fmla="val 25000"/>
                  <a:gd name="vf" fmla="val 115470"/>
                </a:avLst>
              </a:prstGeom>
              <a:blipFill dpi="0" rotWithShape="0">
                <a:blip r:embed="rId4">
                  <a:duotone>
                    <a:schemeClr val="accent1">
                      <a:shade val="45000"/>
                      <a:satMod val="135000"/>
                    </a:schemeClr>
                    <a:prstClr val="white"/>
                  </a:duotone>
                </a:blip>
                <a:srcRect/>
                <a:tile tx="0" ty="0" sx="28000" sy="28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3" name="Group 42"/>
            <p:cNvGrpSpPr/>
            <p:nvPr/>
          </p:nvGrpSpPr>
          <p:grpSpPr>
            <a:xfrm>
              <a:off x="6731004" y="1028700"/>
              <a:ext cx="1739891" cy="3071437"/>
              <a:chOff x="3702536" y="1028700"/>
              <a:chExt cx="1739891" cy="3071437"/>
            </a:xfrm>
          </p:grpSpPr>
          <p:sp>
            <p:nvSpPr>
              <p:cNvPr id="50" name="Hexagon 49"/>
              <p:cNvSpPr/>
              <p:nvPr/>
            </p:nvSpPr>
            <p:spPr>
              <a:xfrm>
                <a:off x="3703498"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Case Studies</a:t>
                </a:r>
                <a:endParaRPr lang="en-US" sz="1600" b="1" dirty="0">
                  <a:solidFill>
                    <a:schemeClr val="bg1"/>
                  </a:solidFill>
                </a:endParaRPr>
              </a:p>
            </p:txBody>
          </p:sp>
          <p:sp>
            <p:nvSpPr>
              <p:cNvPr id="51" name="Hexagon 50"/>
              <p:cNvSpPr/>
              <p:nvPr/>
            </p:nvSpPr>
            <p:spPr>
              <a:xfrm>
                <a:off x="3702536" y="2607214"/>
                <a:ext cx="1738929" cy="1492923"/>
              </a:xfrm>
              <a:prstGeom prst="hexagon">
                <a:avLst>
                  <a:gd name="adj" fmla="val 25000"/>
                  <a:gd name="vf" fmla="val 115470"/>
                </a:avLst>
              </a:prstGeom>
              <a:blipFill dpi="0" rotWithShape="0">
                <a:blip r:embed="rId5">
                  <a:duotone>
                    <a:schemeClr val="accent1">
                      <a:shade val="45000"/>
                      <a:satMod val="135000"/>
                    </a:schemeClr>
                    <a:prstClr val="white"/>
                  </a:duotone>
                </a:blip>
                <a:srcRect/>
                <a:tile tx="0" ty="0" sx="35000" sy="35000" flip="none" algn="bl"/>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4" name="Group 43"/>
            <p:cNvGrpSpPr/>
            <p:nvPr/>
          </p:nvGrpSpPr>
          <p:grpSpPr>
            <a:xfrm>
              <a:off x="790575" y="1028700"/>
              <a:ext cx="1743819" cy="3071437"/>
              <a:chOff x="6619714" y="1028700"/>
              <a:chExt cx="1743819" cy="3071437"/>
            </a:xfrm>
          </p:grpSpPr>
          <p:sp>
            <p:nvSpPr>
              <p:cNvPr id="48" name="Hexagon 47"/>
              <p:cNvSpPr/>
              <p:nvPr/>
            </p:nvSpPr>
            <p:spPr>
              <a:xfrm>
                <a:off x="6619714"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Threat / Risk </a:t>
                </a:r>
              </a:p>
              <a:p>
                <a:pPr algn="ctr"/>
                <a:r>
                  <a:rPr lang="en-US" sz="1600" b="1" dirty="0" smtClean="0">
                    <a:solidFill>
                      <a:schemeClr val="bg1"/>
                    </a:solidFill>
                  </a:rPr>
                  <a:t>Landscape</a:t>
                </a:r>
                <a:endParaRPr lang="en-US" sz="1600" b="1" dirty="0">
                  <a:solidFill>
                    <a:schemeClr val="bg1"/>
                  </a:solidFill>
                </a:endParaRPr>
              </a:p>
            </p:txBody>
          </p:sp>
          <p:sp>
            <p:nvSpPr>
              <p:cNvPr id="49" name="Hexagon 48"/>
              <p:cNvSpPr/>
              <p:nvPr/>
            </p:nvSpPr>
            <p:spPr>
              <a:xfrm>
                <a:off x="6624604" y="2607214"/>
                <a:ext cx="1738929" cy="1492923"/>
              </a:xfrm>
              <a:prstGeom prst="hexagon">
                <a:avLst>
                  <a:gd name="adj" fmla="val 25000"/>
                  <a:gd name="vf" fmla="val 115470"/>
                </a:avLst>
              </a:prstGeom>
              <a:blipFill dpi="0" rotWithShape="1">
                <a:blip r:embed="rId6">
                  <a:duotone>
                    <a:schemeClr val="accent1">
                      <a:shade val="45000"/>
                      <a:satMod val="135000"/>
                    </a:schemeClr>
                    <a:prstClr val="white"/>
                  </a:duotone>
                </a:blip>
                <a:srcRect/>
                <a:tile tx="0" ty="0" sx="25000" sy="25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5" name="Group 44"/>
            <p:cNvGrpSpPr/>
            <p:nvPr/>
          </p:nvGrpSpPr>
          <p:grpSpPr>
            <a:xfrm>
              <a:off x="3760789" y="1028700"/>
              <a:ext cx="1740893" cy="3081189"/>
              <a:chOff x="5161606" y="1793348"/>
              <a:chExt cx="1740893" cy="3081189"/>
            </a:xfrm>
          </p:grpSpPr>
          <p:sp>
            <p:nvSpPr>
              <p:cNvPr id="46" name="Hexagon 45"/>
              <p:cNvSpPr/>
              <p:nvPr/>
            </p:nvSpPr>
            <p:spPr>
              <a:xfrm>
                <a:off x="5161606"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Database Activity Monitoring</a:t>
                </a:r>
                <a:endParaRPr lang="en-US" sz="1600" b="1" dirty="0">
                  <a:solidFill>
                    <a:schemeClr val="bg1"/>
                  </a:solidFill>
                </a:endParaRPr>
              </a:p>
            </p:txBody>
          </p:sp>
          <p:sp>
            <p:nvSpPr>
              <p:cNvPr id="47" name="Hexagon 46"/>
              <p:cNvSpPr/>
              <p:nvPr/>
            </p:nvSpPr>
            <p:spPr>
              <a:xfrm>
                <a:off x="5163570" y="3381614"/>
                <a:ext cx="1738929" cy="1492923"/>
              </a:xfrm>
              <a:prstGeom prst="hexagon">
                <a:avLst>
                  <a:gd name="adj" fmla="val 25000"/>
                  <a:gd name="vf" fmla="val 115470"/>
                </a:avLst>
              </a:prstGeom>
              <a:blipFill dpi="0" rotWithShape="1">
                <a:blip r:embed="rId7">
                  <a:duotone>
                    <a:schemeClr val="accent1">
                      <a:shade val="45000"/>
                      <a:satMod val="135000"/>
                    </a:schemeClr>
                    <a:prstClr val="white"/>
                  </a:duotone>
                </a:blip>
                <a:srcRect/>
                <a:tile tx="0" ty="0" sx="26000" sy="26000" flip="none" algn="ctr"/>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sp>
        <p:nvSpPr>
          <p:cNvPr id="2" name="Title 1"/>
          <p:cNvSpPr>
            <a:spLocks noGrp="1"/>
          </p:cNvSpPr>
          <p:nvPr>
            <p:ph type="title"/>
          </p:nvPr>
        </p:nvSpPr>
        <p:spPr/>
        <p:txBody>
          <a:bodyPr/>
          <a:lstStyle/>
          <a:p>
            <a:r>
              <a:rPr lang="en-US" dirty="0" smtClean="0"/>
              <a:t>Case Studies</a:t>
            </a:r>
            <a:endParaRPr lang="en-US" dirty="0"/>
          </a:p>
        </p:txBody>
      </p:sp>
      <p:grpSp>
        <p:nvGrpSpPr>
          <p:cNvPr id="14" name="Group 13"/>
          <p:cNvGrpSpPr/>
          <p:nvPr/>
        </p:nvGrpSpPr>
        <p:grpSpPr>
          <a:xfrm>
            <a:off x="2217448" y="1793347"/>
            <a:ext cx="1734040" cy="3081190"/>
            <a:chOff x="2217448" y="1793347"/>
            <a:chExt cx="1734040" cy="3081190"/>
          </a:xfrm>
        </p:grpSpPr>
        <p:sp>
          <p:nvSpPr>
            <p:cNvPr id="6" name="Hexagon 5"/>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20" name="Hexagon 19"/>
            <p:cNvSpPr/>
            <p:nvPr/>
          </p:nvSpPr>
          <p:spPr>
            <a:xfrm>
              <a:off x="2217448" y="3371861"/>
              <a:ext cx="1734040" cy="1502676"/>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25" name="Group 24"/>
          <p:cNvGrpSpPr/>
          <p:nvPr/>
        </p:nvGrpSpPr>
        <p:grpSpPr>
          <a:xfrm>
            <a:off x="626224" y="1028700"/>
            <a:ext cx="1849031" cy="3081189"/>
            <a:chOff x="2217448" y="1793347"/>
            <a:chExt cx="1734040" cy="3081189"/>
          </a:xfrm>
        </p:grpSpPr>
        <p:sp>
          <p:nvSpPr>
            <p:cNvPr id="26" name="Hexagon 25"/>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27" name="Hexagon 26"/>
            <p:cNvSpPr/>
            <p:nvPr/>
          </p:nvSpPr>
          <p:spPr>
            <a:xfrm>
              <a:off x="2217448" y="3371861"/>
              <a:ext cx="1734040"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28" name="Group 27"/>
          <p:cNvGrpSpPr/>
          <p:nvPr/>
        </p:nvGrpSpPr>
        <p:grpSpPr>
          <a:xfrm>
            <a:off x="3639208" y="1028700"/>
            <a:ext cx="1849031" cy="3081189"/>
            <a:chOff x="2217448" y="1793347"/>
            <a:chExt cx="1734040" cy="3081189"/>
          </a:xfrm>
        </p:grpSpPr>
        <p:sp>
          <p:nvSpPr>
            <p:cNvPr id="35" name="Hexagon 34"/>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36" name="Hexagon 35"/>
            <p:cNvSpPr/>
            <p:nvPr/>
          </p:nvSpPr>
          <p:spPr>
            <a:xfrm>
              <a:off x="2217448" y="3371861"/>
              <a:ext cx="1734040"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40" name="Group 39"/>
          <p:cNvGrpSpPr/>
          <p:nvPr/>
        </p:nvGrpSpPr>
        <p:grpSpPr>
          <a:xfrm>
            <a:off x="5184736" y="1793347"/>
            <a:ext cx="1832290" cy="3081190"/>
            <a:chOff x="2217448" y="1793347"/>
            <a:chExt cx="1734040" cy="3081190"/>
          </a:xfrm>
        </p:grpSpPr>
        <p:sp>
          <p:nvSpPr>
            <p:cNvPr id="41" name="Hexagon 40"/>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42" name="Hexagon 41"/>
            <p:cNvSpPr/>
            <p:nvPr/>
          </p:nvSpPr>
          <p:spPr>
            <a:xfrm>
              <a:off x="2217448" y="3371861"/>
              <a:ext cx="1734040" cy="1502676"/>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spTree>
    <p:extLst>
      <p:ext uri="{BB962C8B-B14F-4D97-AF65-F5344CB8AC3E}">
        <p14:creationId xmlns:p14="http://schemas.microsoft.com/office/powerpoint/2010/main" val="88971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grpSp>
        <p:nvGrpSpPr>
          <p:cNvPr id="19" name="Group 18"/>
          <p:cNvGrpSpPr/>
          <p:nvPr/>
        </p:nvGrpSpPr>
        <p:grpSpPr>
          <a:xfrm>
            <a:off x="731840" y="1028700"/>
            <a:ext cx="7680320" cy="3845837"/>
            <a:chOff x="790575" y="1028700"/>
            <a:chExt cx="7680320" cy="3845837"/>
          </a:xfrm>
        </p:grpSpPr>
        <p:grpSp>
          <p:nvGrpSpPr>
            <p:cNvPr id="20" name="Group 19"/>
            <p:cNvGrpSpPr/>
            <p:nvPr/>
          </p:nvGrpSpPr>
          <p:grpSpPr>
            <a:xfrm>
              <a:off x="5243471" y="1793348"/>
              <a:ext cx="1745743" cy="3071437"/>
              <a:chOff x="780468" y="1028700"/>
              <a:chExt cx="1745743" cy="3071437"/>
            </a:xfrm>
          </p:grpSpPr>
          <p:sp>
            <p:nvSpPr>
              <p:cNvPr id="39" name="Hexagon 38"/>
              <p:cNvSpPr/>
              <p:nvPr/>
            </p:nvSpPr>
            <p:spPr>
              <a:xfrm>
                <a:off x="787282"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Encryption Solutions</a:t>
                </a:r>
                <a:endParaRPr lang="en-US" sz="1600" b="1" dirty="0">
                  <a:solidFill>
                    <a:schemeClr val="bg1"/>
                  </a:solidFill>
                </a:endParaRPr>
              </a:p>
            </p:txBody>
          </p:sp>
          <p:sp>
            <p:nvSpPr>
              <p:cNvPr id="40" name="Hexagon 39"/>
              <p:cNvSpPr/>
              <p:nvPr/>
            </p:nvSpPr>
            <p:spPr>
              <a:xfrm>
                <a:off x="780468" y="2607214"/>
                <a:ext cx="1738929" cy="1492923"/>
              </a:xfrm>
              <a:prstGeom prst="hexagon">
                <a:avLst>
                  <a:gd name="adj" fmla="val 25000"/>
                  <a:gd name="vf" fmla="val 115470"/>
                </a:avLst>
              </a:prstGeom>
              <a:blipFill dpi="0" rotWithShape="0">
                <a:blip r:embed="rId3">
                  <a:duotone>
                    <a:schemeClr val="accent1">
                      <a:shade val="45000"/>
                      <a:satMod val="135000"/>
                    </a:schemeClr>
                    <a:prstClr val="white"/>
                  </a:duotone>
                </a:blip>
                <a:srcRect/>
                <a:stretch>
                  <a:fillRect l="-3000"/>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21" name="Group 20"/>
            <p:cNvGrpSpPr/>
            <p:nvPr/>
          </p:nvGrpSpPr>
          <p:grpSpPr>
            <a:xfrm>
              <a:off x="2276183" y="1793348"/>
              <a:ext cx="1742817" cy="3081189"/>
              <a:chOff x="2241502" y="1793348"/>
              <a:chExt cx="1742817" cy="3081189"/>
            </a:xfrm>
          </p:grpSpPr>
          <p:sp>
            <p:nvSpPr>
              <p:cNvPr id="37" name="Hexagon 36"/>
              <p:cNvSpPr/>
              <p:nvPr/>
            </p:nvSpPr>
            <p:spPr>
              <a:xfrm>
                <a:off x="2245390"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Data Protection</a:t>
                </a:r>
              </a:p>
              <a:p>
                <a:pPr algn="ctr"/>
                <a:r>
                  <a:rPr lang="en-US" sz="1600" b="1" dirty="0" smtClean="0">
                    <a:solidFill>
                      <a:schemeClr val="bg1"/>
                    </a:solidFill>
                  </a:rPr>
                  <a:t>Framework</a:t>
                </a:r>
                <a:endParaRPr lang="en-US" sz="1600" b="1" dirty="0">
                  <a:solidFill>
                    <a:schemeClr val="bg1"/>
                  </a:solidFill>
                </a:endParaRPr>
              </a:p>
            </p:txBody>
          </p:sp>
          <p:sp>
            <p:nvSpPr>
              <p:cNvPr id="38" name="Hexagon 37"/>
              <p:cNvSpPr/>
              <p:nvPr/>
            </p:nvSpPr>
            <p:spPr>
              <a:xfrm>
                <a:off x="2241502" y="3381614"/>
                <a:ext cx="1738929" cy="1492923"/>
              </a:xfrm>
              <a:prstGeom prst="hexagon">
                <a:avLst>
                  <a:gd name="adj" fmla="val 25000"/>
                  <a:gd name="vf" fmla="val 115470"/>
                </a:avLst>
              </a:prstGeom>
              <a:blipFill dpi="0" rotWithShape="0">
                <a:blip r:embed="rId4">
                  <a:duotone>
                    <a:schemeClr val="accent1">
                      <a:shade val="45000"/>
                      <a:satMod val="135000"/>
                    </a:schemeClr>
                    <a:prstClr val="white"/>
                  </a:duotone>
                </a:blip>
                <a:srcRect/>
                <a:tile tx="0" ty="0" sx="28000" sy="28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22" name="Group 21"/>
            <p:cNvGrpSpPr/>
            <p:nvPr/>
          </p:nvGrpSpPr>
          <p:grpSpPr>
            <a:xfrm>
              <a:off x="6731004" y="1028700"/>
              <a:ext cx="1739891" cy="3071437"/>
              <a:chOff x="3702536" y="1028700"/>
              <a:chExt cx="1739891" cy="3071437"/>
            </a:xfrm>
          </p:grpSpPr>
          <p:sp>
            <p:nvSpPr>
              <p:cNvPr id="35" name="Hexagon 34"/>
              <p:cNvSpPr/>
              <p:nvPr/>
            </p:nvSpPr>
            <p:spPr>
              <a:xfrm>
                <a:off x="3703498"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Case Studies</a:t>
                </a:r>
                <a:endParaRPr lang="en-US" sz="1600" b="1" dirty="0">
                  <a:solidFill>
                    <a:schemeClr val="bg1"/>
                  </a:solidFill>
                </a:endParaRPr>
              </a:p>
            </p:txBody>
          </p:sp>
          <p:sp>
            <p:nvSpPr>
              <p:cNvPr id="36" name="Hexagon 35"/>
              <p:cNvSpPr/>
              <p:nvPr/>
            </p:nvSpPr>
            <p:spPr>
              <a:xfrm>
                <a:off x="3702536" y="2607214"/>
                <a:ext cx="1738929" cy="1492923"/>
              </a:xfrm>
              <a:prstGeom prst="hexagon">
                <a:avLst>
                  <a:gd name="adj" fmla="val 25000"/>
                  <a:gd name="vf" fmla="val 115470"/>
                </a:avLst>
              </a:prstGeom>
              <a:blipFill dpi="0" rotWithShape="0">
                <a:blip r:embed="rId5">
                  <a:duotone>
                    <a:schemeClr val="accent1">
                      <a:shade val="45000"/>
                      <a:satMod val="135000"/>
                    </a:schemeClr>
                    <a:prstClr val="white"/>
                  </a:duotone>
                </a:blip>
                <a:srcRect/>
                <a:tile tx="0" ty="0" sx="35000" sy="35000" flip="none" algn="bl"/>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23" name="Group 22"/>
            <p:cNvGrpSpPr/>
            <p:nvPr/>
          </p:nvGrpSpPr>
          <p:grpSpPr>
            <a:xfrm>
              <a:off x="790575" y="1028700"/>
              <a:ext cx="1743819" cy="3071437"/>
              <a:chOff x="6619714" y="1028700"/>
              <a:chExt cx="1743819" cy="3071437"/>
            </a:xfrm>
          </p:grpSpPr>
          <p:sp>
            <p:nvSpPr>
              <p:cNvPr id="27" name="Hexagon 26"/>
              <p:cNvSpPr/>
              <p:nvPr/>
            </p:nvSpPr>
            <p:spPr>
              <a:xfrm>
                <a:off x="6619714"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Threat / Risk </a:t>
                </a:r>
              </a:p>
              <a:p>
                <a:pPr algn="ctr"/>
                <a:r>
                  <a:rPr lang="en-US" sz="1600" b="1" dirty="0" smtClean="0">
                    <a:solidFill>
                      <a:schemeClr val="bg1"/>
                    </a:solidFill>
                  </a:rPr>
                  <a:t>Landscape</a:t>
                </a:r>
                <a:endParaRPr lang="en-US" sz="1600" b="1" dirty="0">
                  <a:solidFill>
                    <a:schemeClr val="bg1"/>
                  </a:solidFill>
                </a:endParaRPr>
              </a:p>
            </p:txBody>
          </p:sp>
          <p:sp>
            <p:nvSpPr>
              <p:cNvPr id="28" name="Hexagon 27"/>
              <p:cNvSpPr/>
              <p:nvPr/>
            </p:nvSpPr>
            <p:spPr>
              <a:xfrm>
                <a:off x="6624604" y="2607214"/>
                <a:ext cx="1738929" cy="1492923"/>
              </a:xfrm>
              <a:prstGeom prst="hexagon">
                <a:avLst>
                  <a:gd name="adj" fmla="val 25000"/>
                  <a:gd name="vf" fmla="val 115470"/>
                </a:avLst>
              </a:prstGeom>
              <a:blipFill dpi="0" rotWithShape="1">
                <a:blip r:embed="rId6">
                  <a:duotone>
                    <a:schemeClr val="accent1">
                      <a:shade val="45000"/>
                      <a:satMod val="135000"/>
                    </a:schemeClr>
                    <a:prstClr val="white"/>
                  </a:duotone>
                </a:blip>
                <a:srcRect/>
                <a:tile tx="0" ty="0" sx="25000" sy="25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24" name="Group 23"/>
            <p:cNvGrpSpPr/>
            <p:nvPr/>
          </p:nvGrpSpPr>
          <p:grpSpPr>
            <a:xfrm>
              <a:off x="3760789" y="1028700"/>
              <a:ext cx="1740893" cy="3081189"/>
              <a:chOff x="5161606" y="1793348"/>
              <a:chExt cx="1740893" cy="3081189"/>
            </a:xfrm>
          </p:grpSpPr>
          <p:sp>
            <p:nvSpPr>
              <p:cNvPr id="25" name="Hexagon 24"/>
              <p:cNvSpPr/>
              <p:nvPr/>
            </p:nvSpPr>
            <p:spPr>
              <a:xfrm>
                <a:off x="5161606"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Database Activity Monitoring</a:t>
                </a:r>
                <a:endParaRPr lang="en-US" sz="1600" b="1" dirty="0">
                  <a:solidFill>
                    <a:schemeClr val="bg1"/>
                  </a:solidFill>
                </a:endParaRPr>
              </a:p>
            </p:txBody>
          </p:sp>
          <p:sp>
            <p:nvSpPr>
              <p:cNvPr id="26" name="Hexagon 25"/>
              <p:cNvSpPr/>
              <p:nvPr/>
            </p:nvSpPr>
            <p:spPr>
              <a:xfrm>
                <a:off x="5163570" y="3381614"/>
                <a:ext cx="1738929" cy="1492923"/>
              </a:xfrm>
              <a:prstGeom prst="hexagon">
                <a:avLst>
                  <a:gd name="adj" fmla="val 25000"/>
                  <a:gd name="vf" fmla="val 115470"/>
                </a:avLst>
              </a:prstGeom>
              <a:blipFill dpi="0" rotWithShape="1">
                <a:blip r:embed="rId7">
                  <a:duotone>
                    <a:schemeClr val="accent1">
                      <a:shade val="45000"/>
                      <a:satMod val="135000"/>
                    </a:schemeClr>
                    <a:prstClr val="white"/>
                  </a:duotone>
                </a:blip>
                <a:srcRect/>
                <a:tile tx="0" ty="0" sx="26000" sy="26000" flip="none" algn="ctr"/>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spTree>
    <p:extLst>
      <p:ext uri="{BB962C8B-B14F-4D97-AF65-F5344CB8AC3E}">
        <p14:creationId xmlns:p14="http://schemas.microsoft.com/office/powerpoint/2010/main" val="1893875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Large </a:t>
            </a:r>
            <a:r>
              <a:rPr lang="en-US" dirty="0"/>
              <a:t>g</a:t>
            </a:r>
            <a:r>
              <a:rPr lang="en-US" dirty="0" smtClean="0"/>
              <a:t>overnment entity implements Database Activity Monitoring, Vulnerability Assessment, and Encryption</a:t>
            </a:r>
            <a:endParaRPr lang="en-US" dirty="0"/>
          </a:p>
        </p:txBody>
      </p:sp>
      <p:grpSp>
        <p:nvGrpSpPr>
          <p:cNvPr id="4" name="Group 3"/>
          <p:cNvGrpSpPr/>
          <p:nvPr/>
        </p:nvGrpSpPr>
        <p:grpSpPr>
          <a:xfrm>
            <a:off x="701545" y="1104900"/>
            <a:ext cx="7756656" cy="1168976"/>
            <a:chOff x="533400" y="1174172"/>
            <a:chExt cx="5486400" cy="1168976"/>
          </a:xfrm>
        </p:grpSpPr>
        <p:sp>
          <p:nvSpPr>
            <p:cNvPr id="5" name="Rectangle 4"/>
            <p:cNvSpPr/>
            <p:nvPr/>
          </p:nvSpPr>
          <p:spPr>
            <a:xfrm>
              <a:off x="533400" y="1174172"/>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Client Situation:</a:t>
              </a:r>
            </a:p>
          </p:txBody>
        </p:sp>
        <p:sp>
          <p:nvSpPr>
            <p:cNvPr id="6" name="Rectangle 5"/>
            <p:cNvSpPr/>
            <p:nvPr/>
          </p:nvSpPr>
          <p:spPr>
            <a:xfrm>
              <a:off x="533400" y="1377949"/>
              <a:ext cx="5486400" cy="965199"/>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9259">
                <a:spcAft>
                  <a:spcPct val="50000"/>
                </a:spcAft>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cs typeface="Arial Unicode MS" charset="0"/>
                </a:rPr>
                <a:t>Government entity processing large volumes of tax records containing sensitive data needed to comply with Publication 1075 and FISMA that requires continuous monitoring of access to sensitive data, protection of sensitive data at rest, and vulnerability management pf CVEs. Additionally, there was a growing concern among leadership regarding the level of access privileged users had to sensitive data. This entity turned to IBM to help implement a solution to cover these aspects and address the compliance and security concerns.</a:t>
              </a:r>
            </a:p>
          </p:txBody>
        </p:sp>
      </p:grpSp>
      <p:grpSp>
        <p:nvGrpSpPr>
          <p:cNvPr id="7" name="Group 6"/>
          <p:cNvGrpSpPr/>
          <p:nvPr/>
        </p:nvGrpSpPr>
        <p:grpSpPr>
          <a:xfrm>
            <a:off x="701545" y="2400300"/>
            <a:ext cx="7756656" cy="1981200"/>
            <a:chOff x="467591" y="2400300"/>
            <a:chExt cx="5486400" cy="1981200"/>
          </a:xfrm>
        </p:grpSpPr>
        <p:sp>
          <p:nvSpPr>
            <p:cNvPr id="8" name="Rectangle 7"/>
            <p:cNvSpPr/>
            <p:nvPr/>
          </p:nvSpPr>
          <p:spPr>
            <a:xfrm>
              <a:off x="467591" y="2400300"/>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Solution:</a:t>
              </a:r>
            </a:p>
          </p:txBody>
        </p:sp>
        <p:sp>
          <p:nvSpPr>
            <p:cNvPr id="9" name="Rectangle 8"/>
            <p:cNvSpPr/>
            <p:nvPr/>
          </p:nvSpPr>
          <p:spPr>
            <a:xfrm>
              <a:off x="467591" y="2604077"/>
              <a:ext cx="5486400" cy="1777423"/>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The IBM team utilized </a:t>
              </a:r>
              <a:r>
                <a:rPr lang="en-US" sz="1000" dirty="0" err="1" smtClean="0">
                  <a:solidFill>
                    <a:srgbClr val="1D3649"/>
                  </a:solidFill>
                  <a:latin typeface="Arial" charset="0"/>
                  <a:ea typeface="MS PGothic" pitchFamily="32" charset="-128"/>
                  <a:cs typeface="Arial" charset="0"/>
                </a:rPr>
                <a:t>Guardium</a:t>
              </a:r>
              <a:r>
                <a:rPr lang="en-US" sz="1000" dirty="0" smtClean="0">
                  <a:solidFill>
                    <a:srgbClr val="1D3649"/>
                  </a:solidFill>
                  <a:latin typeface="Arial" charset="0"/>
                  <a:ea typeface="MS PGothic" pitchFamily="32" charset="-128"/>
                  <a:cs typeface="Arial" charset="0"/>
                </a:rPr>
                <a:t> to scan over 1800 databases for sensitive data across a heterogeneous environment, including SQL Server, DB2, Oracle Hadoop, Z, and Informix databases.</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Performed strategy assessment to stage technologies (Vulnerability Assessment, DAM, Encryption) over the next 2-3 years, with a clearly defined roadmap outlining the process for implementing each (e.g., Design, ATO, Use Case Development, etc.) </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Implemented </a:t>
              </a:r>
              <a:r>
                <a:rPr lang="en-US" sz="1000" dirty="0" err="1" smtClean="0">
                  <a:solidFill>
                    <a:srgbClr val="1D3649"/>
                  </a:solidFill>
                  <a:latin typeface="Arial" charset="0"/>
                  <a:ea typeface="MS PGothic" pitchFamily="32" charset="-128"/>
                  <a:cs typeface="Arial" charset="0"/>
                </a:rPr>
                <a:t>Guardium</a:t>
              </a:r>
              <a:r>
                <a:rPr lang="en-US" sz="1000" dirty="0" smtClean="0">
                  <a:solidFill>
                    <a:srgbClr val="1D3649"/>
                  </a:solidFill>
                  <a:latin typeface="Arial" charset="0"/>
                  <a:ea typeface="MS PGothic" pitchFamily="32" charset="-128"/>
                  <a:cs typeface="Arial" charset="0"/>
                </a:rPr>
                <a:t> Vulnerability Assessment within 90 days to scan for database vulnerabilities, patch levels, buffer settings, default accounts, etc. </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Phased Database Activity Monitoring to the databases over the next 1.5 years, with use cases focused around privileged user access, sensitive object access, and VIP record access</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Currently in the process of deploying file level encryption w/ </a:t>
              </a:r>
              <a:r>
                <a:rPr lang="en-US" sz="1000" dirty="0" err="1" smtClean="0">
                  <a:solidFill>
                    <a:srgbClr val="1D3649"/>
                  </a:solidFill>
                  <a:latin typeface="Arial" charset="0"/>
                  <a:ea typeface="MS PGothic" pitchFamily="32" charset="-128"/>
                  <a:cs typeface="Arial" charset="0"/>
                </a:rPr>
                <a:t>Guardium</a:t>
              </a:r>
              <a:r>
                <a:rPr lang="en-US" sz="1000" dirty="0" smtClean="0">
                  <a:solidFill>
                    <a:srgbClr val="1D3649"/>
                  </a:solidFill>
                  <a:latin typeface="Arial" charset="0"/>
                  <a:ea typeface="MS PGothic" pitchFamily="32" charset="-128"/>
                  <a:cs typeface="Arial" charset="0"/>
                </a:rPr>
                <a:t> Data Encryption across the environment with 500/1800 DBs in the first 3 months. </a:t>
              </a:r>
            </a:p>
          </p:txBody>
        </p:sp>
      </p:grpSp>
      <p:grpSp>
        <p:nvGrpSpPr>
          <p:cNvPr id="10" name="Group 9"/>
          <p:cNvGrpSpPr/>
          <p:nvPr/>
        </p:nvGrpSpPr>
        <p:grpSpPr>
          <a:xfrm>
            <a:off x="701545" y="4481610"/>
            <a:ext cx="7756656" cy="913823"/>
            <a:chOff x="467591" y="4481610"/>
            <a:chExt cx="5486400" cy="913823"/>
          </a:xfrm>
        </p:grpSpPr>
        <p:sp>
          <p:nvSpPr>
            <p:cNvPr id="11" name="Rectangle 10"/>
            <p:cNvSpPr/>
            <p:nvPr/>
          </p:nvSpPr>
          <p:spPr>
            <a:xfrm>
              <a:off x="467591" y="4481610"/>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Client Benefits: </a:t>
              </a:r>
            </a:p>
          </p:txBody>
        </p:sp>
        <p:sp>
          <p:nvSpPr>
            <p:cNvPr id="12" name="Rectangle 11"/>
            <p:cNvSpPr/>
            <p:nvPr/>
          </p:nvSpPr>
          <p:spPr>
            <a:xfrm>
              <a:off x="467591" y="4685388"/>
              <a:ext cx="5486400" cy="710045"/>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cs typeface="Arial Unicode MS" charset="0"/>
                </a:rPr>
                <a:t>Compliance with FISMA regulations regarding continuous monitoring and encryption of sensitive data</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cs typeface="Arial Unicode MS" charset="0"/>
                </a:rPr>
                <a:t>Continual scanning of databases to verify patch levels and uncover vulnerabilities</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cs typeface="Arial Unicode MS" charset="0"/>
                </a:rPr>
                <a:t>Quick detection and response to anomalous activity</a:t>
              </a:r>
              <a:endParaRPr lang="en-US" altLang="en-US" sz="900" dirty="0">
                <a:solidFill>
                  <a:srgbClr val="1D3649"/>
                </a:solidFill>
              </a:endParaRPr>
            </a:p>
            <a:p>
              <a:pPr marL="177264" indent="-171972">
                <a:buClr>
                  <a:srgbClr val="000000"/>
                </a:buClr>
                <a:buSzPct val="45000"/>
                <a:buFont typeface="Wingdings" panose="05000000000000000000" pitchFamily="2" charset="2"/>
                <a:buChar char=""/>
                <a:defRPr/>
              </a:pPr>
              <a:endParaRPr lang="en-US" altLang="en-US" sz="900" dirty="0">
                <a:ea typeface="Gulim" panose="020B0600000101010101" pitchFamily="34" charset="-127"/>
              </a:endParaRPr>
            </a:p>
          </p:txBody>
        </p:sp>
      </p:grpSp>
    </p:spTree>
    <p:extLst>
      <p:ext uri="{BB962C8B-B14F-4D97-AF65-F5344CB8AC3E}">
        <p14:creationId xmlns:p14="http://schemas.microsoft.com/office/powerpoint/2010/main" val="210231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Implementing Transparent Data Encryption (TDE) across Oracle appliances</a:t>
            </a:r>
            <a:endParaRPr lang="en-US" dirty="0"/>
          </a:p>
        </p:txBody>
      </p:sp>
      <p:grpSp>
        <p:nvGrpSpPr>
          <p:cNvPr id="4" name="Group 3"/>
          <p:cNvGrpSpPr/>
          <p:nvPr/>
        </p:nvGrpSpPr>
        <p:grpSpPr>
          <a:xfrm>
            <a:off x="701545" y="1104900"/>
            <a:ext cx="7756656" cy="1168976"/>
            <a:chOff x="533400" y="1174172"/>
            <a:chExt cx="5486400" cy="1168976"/>
          </a:xfrm>
        </p:grpSpPr>
        <p:sp>
          <p:nvSpPr>
            <p:cNvPr id="5" name="Rectangle 4"/>
            <p:cNvSpPr/>
            <p:nvPr/>
          </p:nvSpPr>
          <p:spPr>
            <a:xfrm>
              <a:off x="533400" y="1174172"/>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Client Situation:</a:t>
              </a:r>
            </a:p>
          </p:txBody>
        </p:sp>
        <p:sp>
          <p:nvSpPr>
            <p:cNvPr id="6" name="Rectangle 5"/>
            <p:cNvSpPr/>
            <p:nvPr/>
          </p:nvSpPr>
          <p:spPr>
            <a:xfrm>
              <a:off x="533400" y="1377949"/>
              <a:ext cx="5486400" cy="965199"/>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9259">
                <a:spcAft>
                  <a:spcPct val="50000"/>
                </a:spcAft>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a:solidFill>
                    <a:srgbClr val="1D3649"/>
                  </a:solidFill>
                  <a:latin typeface="Arial" charset="0"/>
                  <a:cs typeface="Arial Unicode MS" charset="0"/>
                </a:rPr>
                <a:t>The client </a:t>
              </a:r>
              <a:r>
                <a:rPr lang="en-US" sz="1000" dirty="0" smtClean="0">
                  <a:solidFill>
                    <a:srgbClr val="1D3649"/>
                  </a:solidFill>
                  <a:latin typeface="Arial" charset="0"/>
                  <a:cs typeface="Arial Unicode MS" charset="0"/>
                </a:rPr>
                <a:t>had multiple Oracle Database Appliances (ODAs) in service to store PII data. Due to regulatory concerns, sensitive data across the ODAs needed to be encrypted quickly. Additionally, the client was in the process of refreshing their ODA hardware, but the migration completion date was too far in the future. The client looked to IBM to help design a solution to encrypt data stored in the ODAs while allowing for the solution to roll into the new hardware. </a:t>
              </a:r>
            </a:p>
          </p:txBody>
        </p:sp>
      </p:grpSp>
      <p:grpSp>
        <p:nvGrpSpPr>
          <p:cNvPr id="7" name="Group 6"/>
          <p:cNvGrpSpPr/>
          <p:nvPr/>
        </p:nvGrpSpPr>
        <p:grpSpPr>
          <a:xfrm>
            <a:off x="701545" y="2400300"/>
            <a:ext cx="7756656" cy="1981200"/>
            <a:chOff x="467591" y="2400300"/>
            <a:chExt cx="5486400" cy="1981200"/>
          </a:xfrm>
        </p:grpSpPr>
        <p:sp>
          <p:nvSpPr>
            <p:cNvPr id="8" name="Rectangle 7"/>
            <p:cNvSpPr/>
            <p:nvPr/>
          </p:nvSpPr>
          <p:spPr>
            <a:xfrm>
              <a:off x="467591" y="2400300"/>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Solution:</a:t>
              </a:r>
            </a:p>
          </p:txBody>
        </p:sp>
        <p:sp>
          <p:nvSpPr>
            <p:cNvPr id="9" name="Rectangle 8"/>
            <p:cNvSpPr/>
            <p:nvPr/>
          </p:nvSpPr>
          <p:spPr>
            <a:xfrm>
              <a:off x="467591" y="2604077"/>
              <a:ext cx="5486400" cy="1777423"/>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The IBM Team scanned the ODAs to determine the location of sensitive data, and found the data to be on every single ODA through the environment, and within multiple tables across the database.</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Due to the breadth of encrypted data, the team decided to implement TDE at the tablespace level, which allows the database to utilize the AES-NI encryption instruction set that accelerates encryption and decryption across the devices.</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The team conducted a performance test by simulating calls from applications to unencrypted and encrypted data. The test showed minimal impact to performance (&lt;5%) when comparing the two configurations</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Tablespace encryption was deemed acceptable, and subsequently implemented across the current ODAs with a centralized key management solution to manage the ODA keys, as well as prepare the client for any future key management needs.</a:t>
              </a:r>
            </a:p>
          </p:txBody>
        </p:sp>
      </p:grpSp>
      <p:grpSp>
        <p:nvGrpSpPr>
          <p:cNvPr id="10" name="Group 9"/>
          <p:cNvGrpSpPr/>
          <p:nvPr/>
        </p:nvGrpSpPr>
        <p:grpSpPr>
          <a:xfrm>
            <a:off x="701545" y="4481610"/>
            <a:ext cx="7756656" cy="913823"/>
            <a:chOff x="467591" y="4481610"/>
            <a:chExt cx="5486400" cy="913823"/>
          </a:xfrm>
        </p:grpSpPr>
        <p:sp>
          <p:nvSpPr>
            <p:cNvPr id="11" name="Rectangle 10"/>
            <p:cNvSpPr/>
            <p:nvPr/>
          </p:nvSpPr>
          <p:spPr>
            <a:xfrm>
              <a:off x="467591" y="4481610"/>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Client Benefits: </a:t>
              </a:r>
            </a:p>
          </p:txBody>
        </p:sp>
        <p:sp>
          <p:nvSpPr>
            <p:cNvPr id="12" name="Rectangle 11"/>
            <p:cNvSpPr/>
            <p:nvPr/>
          </p:nvSpPr>
          <p:spPr>
            <a:xfrm>
              <a:off x="467591" y="4685388"/>
              <a:ext cx="5486400" cy="710045"/>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cs typeface="Arial Unicode MS" charset="0"/>
                </a:rPr>
                <a:t>Sensitive data across ODAs were encrypted with minimal performance impact to the appliances</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a:solidFill>
                    <a:srgbClr val="1D3649"/>
                  </a:solidFill>
                  <a:latin typeface="Arial" charset="0"/>
                  <a:ea typeface="MS PGothic" pitchFamily="32" charset="-128"/>
                  <a:cs typeface="Arial" charset="0"/>
                </a:rPr>
                <a:t>T</a:t>
              </a:r>
              <a:r>
                <a:rPr lang="en-US" sz="1000" dirty="0" smtClean="0">
                  <a:solidFill>
                    <a:srgbClr val="1D3649"/>
                  </a:solidFill>
                  <a:latin typeface="Arial" charset="0"/>
                  <a:ea typeface="MS PGothic" pitchFamily="32" charset="-128"/>
                  <a:cs typeface="Arial" charset="0"/>
                </a:rPr>
                <a:t>he </a:t>
              </a:r>
              <a:r>
                <a:rPr lang="en-US" sz="1000" dirty="0">
                  <a:solidFill>
                    <a:srgbClr val="1D3649"/>
                  </a:solidFill>
                  <a:latin typeface="Arial" charset="0"/>
                  <a:ea typeface="MS PGothic" pitchFamily="32" charset="-128"/>
                  <a:cs typeface="Arial" charset="0"/>
                </a:rPr>
                <a:t>legacy ODAs test results provided a level of confidence that the </a:t>
              </a:r>
              <a:r>
                <a:rPr lang="en-US" sz="1000" dirty="0" smtClean="0">
                  <a:solidFill>
                    <a:srgbClr val="1D3649"/>
                  </a:solidFill>
                  <a:latin typeface="Arial" charset="0"/>
                  <a:ea typeface="MS PGothic" pitchFamily="32" charset="-128"/>
                  <a:cs typeface="Arial" charset="0"/>
                </a:rPr>
                <a:t>same encryption solution (tablespace TDE) </a:t>
              </a:r>
              <a:r>
                <a:rPr lang="en-US" sz="1000" dirty="0">
                  <a:solidFill>
                    <a:srgbClr val="1D3649"/>
                  </a:solidFill>
                  <a:latin typeface="Arial" charset="0"/>
                  <a:ea typeface="MS PGothic" pitchFamily="32" charset="-128"/>
                  <a:cs typeface="Arial" charset="0"/>
                </a:rPr>
                <a:t>would work on </a:t>
              </a:r>
              <a:r>
                <a:rPr lang="en-US" sz="1000" dirty="0" smtClean="0">
                  <a:solidFill>
                    <a:srgbClr val="1D3649"/>
                  </a:solidFill>
                  <a:latin typeface="Arial" charset="0"/>
                  <a:ea typeface="MS PGothic" pitchFamily="32" charset="-128"/>
                  <a:cs typeface="Arial" charset="0"/>
                </a:rPr>
                <a:t>the ODA </a:t>
              </a:r>
              <a:r>
                <a:rPr lang="en-US" sz="1000" dirty="0">
                  <a:solidFill>
                    <a:srgbClr val="1D3649"/>
                  </a:solidFill>
                  <a:latin typeface="Arial" charset="0"/>
                  <a:ea typeface="MS PGothic" pitchFamily="32" charset="-128"/>
                  <a:cs typeface="Arial" charset="0"/>
                </a:rPr>
                <a:t>hardware </a:t>
              </a:r>
              <a:r>
                <a:rPr lang="en-US" sz="1000" dirty="0" smtClean="0">
                  <a:solidFill>
                    <a:srgbClr val="1D3649"/>
                  </a:solidFill>
                  <a:latin typeface="Arial" charset="0"/>
                  <a:ea typeface="MS PGothic" pitchFamily="32" charset="-128"/>
                  <a:cs typeface="Arial" charset="0"/>
                </a:rPr>
                <a:t>refresh</a:t>
              </a:r>
              <a:endParaRPr lang="en-US" sz="1000" dirty="0" smtClean="0">
                <a:solidFill>
                  <a:srgbClr val="1D3649"/>
                </a:solidFill>
                <a:latin typeface="Arial" charset="0"/>
                <a:cs typeface="Arial Unicode MS" charset="0"/>
              </a:endParaRP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endParaRPr lang="en-US" altLang="en-US" sz="900" dirty="0">
                <a:solidFill>
                  <a:srgbClr val="1D3649"/>
                </a:solidFill>
              </a:endParaRPr>
            </a:p>
            <a:p>
              <a:pPr marL="177264" indent="-171972">
                <a:buClr>
                  <a:srgbClr val="000000"/>
                </a:buClr>
                <a:buSzPct val="45000"/>
                <a:buFont typeface="Wingdings" panose="05000000000000000000" pitchFamily="2" charset="2"/>
                <a:buChar char=""/>
                <a:defRPr/>
              </a:pPr>
              <a:endParaRPr lang="en-US" altLang="en-US" sz="900" dirty="0">
                <a:ea typeface="Gulim" panose="020B0600000101010101" pitchFamily="34" charset="-127"/>
              </a:endParaRPr>
            </a:p>
          </p:txBody>
        </p:sp>
      </p:grpSp>
    </p:spTree>
    <p:extLst>
      <p:ext uri="{BB962C8B-B14F-4D97-AF65-F5344CB8AC3E}">
        <p14:creationId xmlns:p14="http://schemas.microsoft.com/office/powerpoint/2010/main" val="493965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Case Study: Major healthcare player designed solution to encrypt data at rest</a:t>
            </a:r>
            <a:endParaRPr lang="en-US" dirty="0"/>
          </a:p>
        </p:txBody>
      </p:sp>
      <p:sp>
        <p:nvSpPr>
          <p:cNvPr id="3" name="Date Placeholder 2"/>
          <p:cNvSpPr>
            <a:spLocks noGrp="1"/>
          </p:cNvSpPr>
          <p:nvPr>
            <p:ph type="dt" sz="half" idx="4294967295"/>
          </p:nvPr>
        </p:nvSpPr>
        <p:spPr>
          <a:xfrm>
            <a:off x="8001000" y="5494184"/>
            <a:ext cx="691156" cy="219456"/>
          </a:xfrm>
          <a:prstGeom prst="rect">
            <a:avLst/>
          </a:prstGeom>
        </p:spPr>
        <p:txBody>
          <a:bodyPr/>
          <a:lstStyle/>
          <a:p>
            <a:pPr defTabSz="685800">
              <a:buClr>
                <a:schemeClr val="tx2"/>
              </a:buClr>
            </a:pPr>
            <a:fld id="{5D081F72-3FF0-471A-BCEF-CD92C47F3B92}" type="datetime1">
              <a:rPr lang="en-US" smtClean="0"/>
              <a:t>4/20/17</a:t>
            </a:fld>
            <a:endParaRPr lang="en-US" dirty="0"/>
          </a:p>
        </p:txBody>
      </p:sp>
      <p:grpSp>
        <p:nvGrpSpPr>
          <p:cNvPr id="14" name="Group 13"/>
          <p:cNvGrpSpPr/>
          <p:nvPr/>
        </p:nvGrpSpPr>
        <p:grpSpPr>
          <a:xfrm>
            <a:off x="701545" y="1104900"/>
            <a:ext cx="7756656" cy="1168976"/>
            <a:chOff x="533400" y="1174172"/>
            <a:chExt cx="5486400" cy="1168976"/>
          </a:xfrm>
        </p:grpSpPr>
        <p:sp>
          <p:nvSpPr>
            <p:cNvPr id="15" name="Rectangle 14"/>
            <p:cNvSpPr/>
            <p:nvPr/>
          </p:nvSpPr>
          <p:spPr>
            <a:xfrm>
              <a:off x="533400" y="1174172"/>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Client Situation:</a:t>
              </a:r>
            </a:p>
          </p:txBody>
        </p:sp>
        <p:sp>
          <p:nvSpPr>
            <p:cNvPr id="16" name="Rectangle 15"/>
            <p:cNvSpPr/>
            <p:nvPr/>
          </p:nvSpPr>
          <p:spPr>
            <a:xfrm>
              <a:off x="533400" y="1377949"/>
              <a:ext cx="5486400" cy="965199"/>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9259">
                <a:spcAft>
                  <a:spcPct val="50000"/>
                </a:spcAft>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a:solidFill>
                    <a:srgbClr val="1D3649"/>
                  </a:solidFill>
                  <a:latin typeface="Arial" charset="0"/>
                  <a:cs typeface="Arial Unicode MS" charset="0"/>
                </a:rPr>
                <a:t>The client </a:t>
              </a:r>
              <a:r>
                <a:rPr lang="en-US" sz="1000" dirty="0" smtClean="0">
                  <a:solidFill>
                    <a:srgbClr val="1D3649"/>
                  </a:solidFill>
                  <a:latin typeface="Arial" charset="0"/>
                  <a:cs typeface="Arial Unicode MS" charset="0"/>
                </a:rPr>
                <a:t>had an audit finding to begin encrypting it’s data at rest across the entirety of its structured relational databases, throughout all environments (e.g., Production, Staging, Testing). At the same time, the client was the process of migrating its data to two large systems (replicated across data centers) and was looking to IBM to provide a cost-effective and efficient solution to not only adhere it the compliance requirements, but simultaneously increase its overall security posture. </a:t>
              </a:r>
            </a:p>
          </p:txBody>
        </p:sp>
      </p:grpSp>
      <p:grpSp>
        <p:nvGrpSpPr>
          <p:cNvPr id="4" name="Group 3"/>
          <p:cNvGrpSpPr/>
          <p:nvPr/>
        </p:nvGrpSpPr>
        <p:grpSpPr>
          <a:xfrm>
            <a:off x="701545" y="2400300"/>
            <a:ext cx="7756656" cy="1981200"/>
            <a:chOff x="467591" y="2400300"/>
            <a:chExt cx="5486400" cy="1981200"/>
          </a:xfrm>
        </p:grpSpPr>
        <p:sp>
          <p:nvSpPr>
            <p:cNvPr id="17" name="Rectangle 16"/>
            <p:cNvSpPr/>
            <p:nvPr/>
          </p:nvSpPr>
          <p:spPr>
            <a:xfrm>
              <a:off x="467591" y="2400300"/>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Solution:</a:t>
              </a:r>
            </a:p>
          </p:txBody>
        </p:sp>
        <p:sp>
          <p:nvSpPr>
            <p:cNvPr id="18" name="Rectangle 17"/>
            <p:cNvSpPr/>
            <p:nvPr/>
          </p:nvSpPr>
          <p:spPr>
            <a:xfrm>
              <a:off x="467591" y="2604077"/>
              <a:ext cx="5486400" cy="1777423"/>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The IBM Team reviewed existing security controls and performed a quick look assessment through targeted interview with key technical stakeholders.</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Several different data-at-rest encryption strategies were compiled, based on the client’s unique environment, to be presented and discussed with the client sponsor.</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The IBM Team conducted a threat / risk workshop where the current threat trends were discussed in relation to the different encryption strategies in order to determine the client’s preferred path forward.</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Due to the constraints of the client environment (e.g., legacy file structures, storage compression, multiple applications), the most prudent path forward was hardware level encryption to cover all data within the environment.</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ea typeface="MS PGothic" pitchFamily="32" charset="-128"/>
                  <a:cs typeface="Arial" charset="0"/>
                </a:rPr>
                <a:t>In addition to hardware level encryption, the team recommended implementing Database Activity Monitoring to watch certain privileged use cases</a:t>
              </a:r>
              <a:endParaRPr lang="en-US" sz="1000" dirty="0">
                <a:solidFill>
                  <a:srgbClr val="1D3649"/>
                </a:solidFill>
                <a:latin typeface="Arial" charset="0"/>
                <a:cs typeface="Arial Unicode MS" charset="0"/>
              </a:endParaRPr>
            </a:p>
          </p:txBody>
        </p:sp>
      </p:grpSp>
      <p:grpSp>
        <p:nvGrpSpPr>
          <p:cNvPr id="24" name="Group 23"/>
          <p:cNvGrpSpPr/>
          <p:nvPr/>
        </p:nvGrpSpPr>
        <p:grpSpPr>
          <a:xfrm>
            <a:off x="701545" y="4481610"/>
            <a:ext cx="7756656" cy="913823"/>
            <a:chOff x="467591" y="4481610"/>
            <a:chExt cx="5486400" cy="913823"/>
          </a:xfrm>
        </p:grpSpPr>
        <p:sp>
          <p:nvSpPr>
            <p:cNvPr id="19" name="Rectangle 18"/>
            <p:cNvSpPr/>
            <p:nvPr/>
          </p:nvSpPr>
          <p:spPr>
            <a:xfrm>
              <a:off x="467591" y="4481610"/>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Client Benefits: </a:t>
              </a:r>
            </a:p>
          </p:txBody>
        </p:sp>
        <p:sp>
          <p:nvSpPr>
            <p:cNvPr id="20" name="Rectangle 19"/>
            <p:cNvSpPr/>
            <p:nvPr/>
          </p:nvSpPr>
          <p:spPr>
            <a:xfrm>
              <a:off x="467591" y="4685388"/>
              <a:ext cx="5486400" cy="710045"/>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cs typeface="Arial Unicode MS" charset="0"/>
                </a:rPr>
                <a:t>IBM was able to develop a data-at-rest encryption design to address data comprehensively across the environment.</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smtClean="0">
                  <a:solidFill>
                    <a:srgbClr val="1D3649"/>
                  </a:solidFill>
                  <a:latin typeface="Arial" charset="0"/>
                  <a:cs typeface="Arial Unicode MS" charset="0"/>
                </a:rPr>
                <a:t>Resources were shifted to cover another area of need: Database Activity Monitoring</a:t>
              </a:r>
            </a:p>
            <a:p>
              <a:pPr marL="190492" indent="-183878">
                <a:spcBef>
                  <a:spcPts val="437"/>
                </a:spcBef>
                <a:buFont typeface="Wingdings" pitchFamily="2" charset="2"/>
                <a:buChar char=""/>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endParaRPr lang="en-US" altLang="en-US" sz="900" dirty="0">
                <a:solidFill>
                  <a:srgbClr val="1D3649"/>
                </a:solidFill>
              </a:endParaRPr>
            </a:p>
            <a:p>
              <a:pPr marL="177264" indent="-171972">
                <a:buClr>
                  <a:srgbClr val="000000"/>
                </a:buClr>
                <a:buSzPct val="45000"/>
                <a:buFont typeface="Wingdings" panose="05000000000000000000" pitchFamily="2" charset="2"/>
                <a:buChar char=""/>
                <a:defRPr/>
              </a:pPr>
              <a:endParaRPr lang="en-US" altLang="en-US" sz="900" dirty="0">
                <a:ea typeface="Gulim" panose="020B0600000101010101" pitchFamily="34" charset="-127"/>
              </a:endParaRPr>
            </a:p>
          </p:txBody>
        </p:sp>
      </p:grpSp>
    </p:spTree>
    <p:extLst>
      <p:ext uri="{BB962C8B-B14F-4D97-AF65-F5344CB8AC3E}">
        <p14:creationId xmlns:p14="http://schemas.microsoft.com/office/powerpoint/2010/main" val="1080436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Case Study: </a:t>
            </a:r>
            <a:r>
              <a:rPr lang="en-US" altLang="en-US" dirty="0" smtClean="0"/>
              <a:t>Leading bank discovers sensitive data utilizing DAM </a:t>
            </a:r>
            <a:r>
              <a:rPr lang="en-US" altLang="en-US" dirty="0" smtClean="0"/>
              <a:t>tool</a:t>
            </a:r>
            <a:endParaRPr lang="en-US" dirty="0"/>
          </a:p>
        </p:txBody>
      </p:sp>
      <p:sp>
        <p:nvSpPr>
          <p:cNvPr id="3" name="Date Placeholder 2"/>
          <p:cNvSpPr>
            <a:spLocks noGrp="1"/>
          </p:cNvSpPr>
          <p:nvPr>
            <p:ph type="dt" sz="half" idx="4294967295"/>
          </p:nvPr>
        </p:nvSpPr>
        <p:spPr>
          <a:xfrm>
            <a:off x="8001000" y="5494184"/>
            <a:ext cx="691156" cy="219456"/>
          </a:xfrm>
          <a:prstGeom prst="rect">
            <a:avLst/>
          </a:prstGeom>
        </p:spPr>
        <p:txBody>
          <a:bodyPr/>
          <a:lstStyle/>
          <a:p>
            <a:pPr defTabSz="685800">
              <a:buClr>
                <a:schemeClr val="tx2"/>
              </a:buClr>
            </a:pPr>
            <a:fld id="{5D081F72-3FF0-471A-BCEF-CD92C47F3B92}" type="datetime1">
              <a:rPr lang="en-US" smtClean="0"/>
              <a:t>4/20/17</a:t>
            </a:fld>
            <a:endParaRPr lang="en-US" dirty="0"/>
          </a:p>
        </p:txBody>
      </p:sp>
      <p:grpSp>
        <p:nvGrpSpPr>
          <p:cNvPr id="14" name="Group 13"/>
          <p:cNvGrpSpPr/>
          <p:nvPr/>
        </p:nvGrpSpPr>
        <p:grpSpPr>
          <a:xfrm>
            <a:off x="701545" y="1104900"/>
            <a:ext cx="7756656" cy="1168976"/>
            <a:chOff x="533400" y="1174172"/>
            <a:chExt cx="5486400" cy="1168976"/>
          </a:xfrm>
        </p:grpSpPr>
        <p:sp>
          <p:nvSpPr>
            <p:cNvPr id="15" name="Rectangle 14"/>
            <p:cNvSpPr/>
            <p:nvPr/>
          </p:nvSpPr>
          <p:spPr>
            <a:xfrm>
              <a:off x="533400" y="1174172"/>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Client Situation:</a:t>
              </a:r>
            </a:p>
          </p:txBody>
        </p:sp>
        <p:sp>
          <p:nvSpPr>
            <p:cNvPr id="16" name="Rectangle 15"/>
            <p:cNvSpPr/>
            <p:nvPr/>
          </p:nvSpPr>
          <p:spPr>
            <a:xfrm>
              <a:off x="533400" y="1377949"/>
              <a:ext cx="5486400" cy="965199"/>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9259">
                <a:spcAft>
                  <a:spcPct val="50000"/>
                </a:spcAft>
                <a:tabLst>
                  <a:tab pos="190492" algn="l"/>
                  <a:tab pos="571477" algn="l"/>
                  <a:tab pos="952462" algn="l"/>
                  <a:tab pos="1333447" algn="l"/>
                  <a:tab pos="1714431" algn="l"/>
                  <a:tab pos="2095416" algn="l"/>
                  <a:tab pos="2476401" algn="l"/>
                  <a:tab pos="2857386" algn="l"/>
                  <a:tab pos="3238370" algn="l"/>
                  <a:tab pos="3619355" algn="l"/>
                  <a:tab pos="4000340" algn="l"/>
                  <a:tab pos="4381325" algn="l"/>
                  <a:tab pos="4762310" algn="l"/>
                  <a:tab pos="5143294" algn="l"/>
                  <a:tab pos="5524279" algn="l"/>
                  <a:tab pos="5905264" algn="l"/>
                  <a:tab pos="6286249" algn="l"/>
                  <a:tab pos="6667233" algn="l"/>
                  <a:tab pos="7048218" algn="l"/>
                  <a:tab pos="7429203" algn="l"/>
                  <a:tab pos="7810188" algn="l"/>
                </a:tabLst>
                <a:defRPr/>
              </a:pPr>
              <a:r>
                <a:rPr lang="en-US" sz="1000" dirty="0">
                  <a:solidFill>
                    <a:srgbClr val="1D3649"/>
                  </a:solidFill>
                  <a:latin typeface="Arial" charset="0"/>
                  <a:cs typeface="Arial Unicode MS" charset="0"/>
                </a:rPr>
                <a:t>The client had embarked on a journey to identify and protect sensitive data in its environment. The bank has implemented a database security solution (Guardium DAM) on a pilot set of databases and wanted to engage with a partner that could help them discover their crown jewels and then plan &amp; prioritize Data Loss Prevention (DLP) protection measures on their databases that could reduce their risk and strengthen their security posture as well as meet the MAS (Monetary Authority of Singapore) –TRM guidelines</a:t>
              </a:r>
            </a:p>
          </p:txBody>
        </p:sp>
      </p:grpSp>
      <p:grpSp>
        <p:nvGrpSpPr>
          <p:cNvPr id="4" name="Group 3"/>
          <p:cNvGrpSpPr/>
          <p:nvPr/>
        </p:nvGrpSpPr>
        <p:grpSpPr>
          <a:xfrm>
            <a:off x="701545" y="2400300"/>
            <a:ext cx="7756656" cy="1981200"/>
            <a:chOff x="467591" y="2400300"/>
            <a:chExt cx="5486400" cy="1981200"/>
          </a:xfrm>
        </p:grpSpPr>
        <p:sp>
          <p:nvSpPr>
            <p:cNvPr id="17" name="Rectangle 16"/>
            <p:cNvSpPr/>
            <p:nvPr/>
          </p:nvSpPr>
          <p:spPr>
            <a:xfrm>
              <a:off x="467591" y="2400300"/>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Solution:</a:t>
              </a:r>
            </a:p>
          </p:txBody>
        </p:sp>
        <p:sp>
          <p:nvSpPr>
            <p:cNvPr id="18" name="Rectangle 17"/>
            <p:cNvSpPr/>
            <p:nvPr/>
          </p:nvSpPr>
          <p:spPr>
            <a:xfrm>
              <a:off x="467591" y="2604077"/>
              <a:ext cx="5486400" cy="1777423"/>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177264" indent="-171972">
                <a:spcBef>
                  <a:spcPts val="0"/>
                </a:spcBef>
                <a:spcAft>
                  <a:spcPts val="500"/>
                </a:spcAft>
                <a:buClr>
                  <a:srgbClr val="000000"/>
                </a:buClr>
                <a:buSzPct val="45000"/>
                <a:buFont typeface="Wingdings" panose="05000000000000000000" pitchFamily="2" charset="2"/>
                <a:buChar char=""/>
                <a:defRPr/>
              </a:pPr>
              <a:r>
                <a:rPr lang="en-US" sz="1000" dirty="0">
                  <a:solidFill>
                    <a:srgbClr val="1D3649"/>
                  </a:solidFill>
                </a:rPr>
                <a:t>IBM participated in an information gathering exercise which included reviewing the risk scores, conducting interviews and reviewing classification documents</a:t>
              </a:r>
            </a:p>
            <a:p>
              <a:pPr marL="177264" indent="-171972">
                <a:spcBef>
                  <a:spcPts val="0"/>
                </a:spcBef>
                <a:spcAft>
                  <a:spcPts val="500"/>
                </a:spcAft>
                <a:buClr>
                  <a:srgbClr val="000000"/>
                </a:buClr>
                <a:buSzPct val="45000"/>
                <a:buFont typeface="Wingdings" panose="05000000000000000000" pitchFamily="2" charset="2"/>
                <a:buChar char=""/>
                <a:defRPr/>
              </a:pPr>
              <a:r>
                <a:rPr lang="en-US" sz="1000" dirty="0">
                  <a:solidFill>
                    <a:srgbClr val="1D3649"/>
                  </a:solidFill>
                </a:rPr>
                <a:t>The Guardium DAM product was configured  with the appropriate data discovery &amp; classification policies &amp; rules to search for sensitive data using  regular expressions and keywords as applicable for the banking industry and in the regulatory context</a:t>
              </a:r>
            </a:p>
            <a:p>
              <a:pPr marL="177264" indent="-171972">
                <a:spcBef>
                  <a:spcPts val="0"/>
                </a:spcBef>
                <a:spcAft>
                  <a:spcPts val="500"/>
                </a:spcAft>
                <a:buClr>
                  <a:srgbClr val="000000"/>
                </a:buClr>
                <a:buSzPct val="45000"/>
                <a:buFont typeface="Wingdings" panose="05000000000000000000" pitchFamily="2" charset="2"/>
                <a:buChar char=""/>
                <a:defRPr/>
              </a:pPr>
              <a:r>
                <a:rPr lang="en-US" sz="1000" dirty="0">
                  <a:solidFill>
                    <a:srgbClr val="1D3649"/>
                  </a:solidFill>
                </a:rPr>
                <a:t>The scanning results were compiled into a Sensitive Data Dictionary with a summary heat map</a:t>
              </a:r>
            </a:p>
            <a:p>
              <a:pPr marL="177264" indent="-171972">
                <a:spcBef>
                  <a:spcPts val="0"/>
                </a:spcBef>
                <a:spcAft>
                  <a:spcPts val="500"/>
                </a:spcAft>
                <a:buClr>
                  <a:srgbClr val="000000"/>
                </a:buClr>
                <a:buSzPct val="45000"/>
                <a:buFont typeface="Wingdings" panose="05000000000000000000" pitchFamily="2" charset="2"/>
                <a:buChar char=""/>
                <a:defRPr/>
              </a:pPr>
              <a:r>
                <a:rPr lang="en-US" sz="1000" dirty="0">
                  <a:solidFill>
                    <a:srgbClr val="1D3649"/>
                  </a:solidFill>
                </a:rPr>
                <a:t>IBM also defined the DLP enforcement rules necessary to configure Guardium with alerting &amp; blocking policies to prevent data leakage</a:t>
              </a:r>
              <a:endParaRPr lang="en-US" sz="1000" dirty="0">
                <a:solidFill>
                  <a:srgbClr val="1D3649"/>
                </a:solidFill>
                <a:latin typeface="Arial" charset="0"/>
                <a:cs typeface="Arial Unicode MS" charset="0"/>
              </a:endParaRPr>
            </a:p>
          </p:txBody>
        </p:sp>
      </p:grpSp>
      <p:grpSp>
        <p:nvGrpSpPr>
          <p:cNvPr id="24" name="Group 23"/>
          <p:cNvGrpSpPr/>
          <p:nvPr/>
        </p:nvGrpSpPr>
        <p:grpSpPr>
          <a:xfrm>
            <a:off x="701545" y="4481610"/>
            <a:ext cx="7756656" cy="913823"/>
            <a:chOff x="467591" y="4481610"/>
            <a:chExt cx="5486400" cy="913823"/>
          </a:xfrm>
        </p:grpSpPr>
        <p:sp>
          <p:nvSpPr>
            <p:cNvPr id="19" name="Rectangle 18"/>
            <p:cNvSpPr/>
            <p:nvPr/>
          </p:nvSpPr>
          <p:spPr>
            <a:xfrm>
              <a:off x="467591" y="4481610"/>
              <a:ext cx="5486400" cy="203777"/>
            </a:xfrm>
            <a:prstGeom prst="rect">
              <a:avLst/>
            </a:prstGeom>
            <a:gradFill>
              <a:gsLst>
                <a:gs pos="45000">
                  <a:schemeClr val="accent1"/>
                </a:gs>
                <a:gs pos="100000">
                  <a:schemeClr val="bg1"/>
                </a:gs>
              </a:gsLst>
              <a:lin ang="0" scaled="0"/>
            </a:gradFill>
            <a:ln w="12700" cap="flat" cmpd="sng" algn="ctr">
              <a:solidFill>
                <a:schemeClr val="accent1">
                  <a:lumMod val="50000"/>
                </a:schemeClr>
              </a:solidFill>
              <a:prstDash val="solid"/>
            </a:ln>
            <a:effectLst/>
          </p:spPr>
          <p:txBody>
            <a:bodyPr rtlCol="0" anchor="ctr"/>
            <a:lstStyle/>
            <a:p>
              <a:pPr marL="0" marR="0" indent="0" defTabSz="914400" eaLnBrk="1" fontAlgn="auto" latinLnBrk="0" hangingPunct="1">
                <a:lnSpc>
                  <a:spcPct val="100000"/>
                </a:lnSpc>
                <a:spcBef>
                  <a:spcPts val="0"/>
                </a:spcBef>
                <a:spcAft>
                  <a:spcPts val="0"/>
                </a:spcAft>
                <a:buClrTx/>
                <a:buSzTx/>
                <a:buFontTx/>
                <a:buNone/>
                <a:tabLst/>
              </a:pPr>
              <a:r>
                <a:rPr kumimoji="0" lang="en-US" b="1" i="1" u="none" strike="noStrike" kern="0" cap="none" spc="0" normalizeH="0" baseline="0" noProof="0" dirty="0" smtClean="0">
                  <a:ln>
                    <a:noFill/>
                  </a:ln>
                  <a:solidFill>
                    <a:schemeClr val="bg1"/>
                  </a:solidFill>
                  <a:effectLst/>
                  <a:uLnTx/>
                  <a:uFillTx/>
                  <a:ea typeface="+mn-ea"/>
                  <a:cs typeface="Arial" panose="020B0604020202020204" pitchFamily="34" charset="0"/>
                </a:rPr>
                <a:t>Client Benefits: </a:t>
              </a:r>
            </a:p>
          </p:txBody>
        </p:sp>
        <p:sp>
          <p:nvSpPr>
            <p:cNvPr id="20" name="Rectangle 19"/>
            <p:cNvSpPr/>
            <p:nvPr/>
          </p:nvSpPr>
          <p:spPr>
            <a:xfrm>
              <a:off x="467591" y="4685388"/>
              <a:ext cx="5486400" cy="710045"/>
            </a:xfrm>
            <a:prstGeom prst="rect">
              <a:avLst/>
            </a:prstGeom>
            <a:solidFill>
              <a:schemeClr val="bg1"/>
            </a:solidFill>
            <a:ln w="12700" cap="flat" cmpd="sng" algn="ctr">
              <a:solidFill>
                <a:schemeClr val="accent1">
                  <a:lumMod val="50000"/>
                </a:schemeClr>
              </a:solidFill>
              <a:prstDash val="solid"/>
            </a:ln>
            <a:effectLst/>
          </p:spPr>
          <p:txBody>
            <a:bodyPr rtlCol="0" anchor="t"/>
            <a:lstStyle/>
            <a:p>
              <a:pPr marL="177264" indent="-171972">
                <a:spcBef>
                  <a:spcPts val="0"/>
                </a:spcBef>
                <a:spcAft>
                  <a:spcPts val="500"/>
                </a:spcAft>
                <a:buClr>
                  <a:srgbClr val="000000"/>
                </a:buClr>
                <a:buSzPct val="45000"/>
                <a:buFont typeface="Wingdings" panose="05000000000000000000" pitchFamily="2" charset="2"/>
                <a:buChar char=""/>
                <a:defRPr/>
              </a:pPr>
              <a:r>
                <a:rPr lang="en-US" sz="1000" dirty="0">
                  <a:solidFill>
                    <a:srgbClr val="1D3649"/>
                  </a:solidFill>
                </a:rPr>
                <a:t>The project provided the client the required visibility of their sensitive data &amp; location within their environment</a:t>
              </a:r>
            </a:p>
            <a:p>
              <a:pPr marL="177264" indent="-171972">
                <a:spcBef>
                  <a:spcPts val="0"/>
                </a:spcBef>
                <a:spcAft>
                  <a:spcPts val="500"/>
                </a:spcAft>
                <a:buClr>
                  <a:srgbClr val="000000"/>
                </a:buClr>
                <a:buSzPct val="45000"/>
                <a:buFont typeface="Wingdings" panose="05000000000000000000" pitchFamily="2" charset="2"/>
                <a:buChar char=""/>
                <a:defRPr/>
              </a:pPr>
              <a:r>
                <a:rPr lang="en-US" sz="1000" dirty="0">
                  <a:solidFill>
                    <a:srgbClr val="1D3649"/>
                  </a:solidFill>
                </a:rPr>
                <a:t>The client was better placed with prioritized databases which had sensitive data and devise protection strategy to prevent data leakage &amp; fraud</a:t>
              </a:r>
              <a:endParaRPr lang="en-US" altLang="en-US" sz="1000" dirty="0">
                <a:solidFill>
                  <a:srgbClr val="1D3649"/>
                </a:solidFill>
              </a:endParaRPr>
            </a:p>
            <a:p>
              <a:pPr marL="177264" indent="-171972">
                <a:buClr>
                  <a:srgbClr val="000000"/>
                </a:buClr>
                <a:buSzPct val="45000"/>
                <a:buFont typeface="Wingdings" panose="05000000000000000000" pitchFamily="2" charset="2"/>
                <a:buChar char=""/>
                <a:defRPr/>
              </a:pPr>
              <a:endParaRPr lang="en-US" altLang="en-US" sz="900" dirty="0">
                <a:ea typeface="Gulim" panose="020B0600000101010101" pitchFamily="34" charset="-127"/>
              </a:endParaRPr>
            </a:p>
          </p:txBody>
        </p:sp>
      </p:grpSp>
    </p:spTree>
    <p:extLst>
      <p:ext uri="{BB962C8B-B14F-4D97-AF65-F5344CB8AC3E}">
        <p14:creationId xmlns:p14="http://schemas.microsoft.com/office/powerpoint/2010/main" val="303121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b="2663"/>
          <a:stretch/>
        </p:blipFill>
        <p:spPr>
          <a:xfrm>
            <a:off x="0" y="0"/>
            <a:ext cx="9144000" cy="5453505"/>
          </a:xfrm>
          <a:prstGeom prst="rect">
            <a:avLst/>
          </a:prstGeom>
        </p:spPr>
      </p:pic>
      <p:sp>
        <p:nvSpPr>
          <p:cNvPr id="2" name="Title 1"/>
          <p:cNvSpPr>
            <a:spLocks noGrp="1"/>
          </p:cNvSpPr>
          <p:nvPr>
            <p:ph type="title"/>
          </p:nvPr>
        </p:nvSpPr>
        <p:spPr/>
        <p:txBody>
          <a:bodyPr/>
          <a:lstStyle/>
          <a:p>
            <a:r>
              <a:rPr lang="en-US" dirty="0"/>
              <a:t>A Global Leader in Enterprise Security</a:t>
            </a:r>
          </a:p>
        </p:txBody>
      </p:sp>
      <p:pic>
        <p:nvPicPr>
          <p:cNvPr id="7" name="Picture 6"/>
          <p:cNvPicPr>
            <a:picLocks noChangeAspect="1"/>
          </p:cNvPicPr>
          <p:nvPr/>
        </p:nvPicPr>
        <p:blipFill rotWithShape="1">
          <a:blip r:embed="rId5"/>
          <a:srcRect l="7365"/>
          <a:stretch/>
        </p:blipFill>
        <p:spPr>
          <a:xfrm>
            <a:off x="0" y="1718394"/>
            <a:ext cx="5105400" cy="2537633"/>
          </a:xfrm>
          <a:prstGeom prst="rect">
            <a:avLst/>
          </a:prstGeom>
        </p:spPr>
      </p:pic>
      <p:grpSp>
        <p:nvGrpSpPr>
          <p:cNvPr id="10" name="Group 9"/>
          <p:cNvGrpSpPr/>
          <p:nvPr/>
        </p:nvGrpSpPr>
        <p:grpSpPr>
          <a:xfrm>
            <a:off x="4347828" y="457200"/>
            <a:ext cx="4605672" cy="4086000"/>
            <a:chOff x="4347828" y="567606"/>
            <a:chExt cx="4605672" cy="4086000"/>
          </a:xfrm>
        </p:grpSpPr>
        <p:pic>
          <p:nvPicPr>
            <p:cNvPr id="4" name="Picture 3"/>
            <p:cNvPicPr>
              <a:picLocks noChangeAspect="1"/>
            </p:cNvPicPr>
            <p:nvPr/>
          </p:nvPicPr>
          <p:blipFill>
            <a:blip r:embed="rId6"/>
            <a:stretch>
              <a:fillRect/>
            </a:stretch>
          </p:blipFill>
          <p:spPr>
            <a:xfrm>
              <a:off x="4347828" y="567606"/>
              <a:ext cx="3194204" cy="1427770"/>
            </a:xfrm>
            <a:prstGeom prst="rect">
              <a:avLst/>
            </a:prstGeom>
          </p:spPr>
        </p:pic>
        <p:sp>
          <p:nvSpPr>
            <p:cNvPr id="9" name="Rectangle 8"/>
            <p:cNvSpPr/>
            <p:nvPr/>
          </p:nvSpPr>
          <p:spPr>
            <a:xfrm>
              <a:off x="5278560" y="1637396"/>
              <a:ext cx="3674940" cy="3016210"/>
            </a:xfrm>
            <a:prstGeom prst="rect">
              <a:avLst/>
            </a:prstGeom>
          </p:spPr>
          <p:txBody>
            <a:bodyPr wrap="square">
              <a:spAutoFit/>
            </a:bodyPr>
            <a:lstStyle/>
            <a:p>
              <a:pPr marL="182563" lvl="0" indent="-182563" fontAlgn="auto">
                <a:spcBef>
                  <a:spcPts val="1200"/>
                </a:spcBef>
                <a:spcAft>
                  <a:spcPts val="0"/>
                </a:spcAft>
                <a:buClr>
                  <a:srgbClr val="FF5003"/>
                </a:buClr>
                <a:buFont typeface="Arial" panose="020B0604020202020204" pitchFamily="34" charset="0"/>
                <a:buChar char="•"/>
                <a:defRPr/>
              </a:pPr>
              <a:r>
                <a:rPr lang="en-US" sz="2000" b="1" kern="0" spc="-30" dirty="0">
                  <a:solidFill>
                    <a:srgbClr val="1D3649"/>
                  </a:solidFill>
                  <a:cs typeface="Arial" pitchFamily="34" charset="0"/>
                </a:rPr>
                <a:t>#1 </a:t>
              </a:r>
              <a:r>
                <a:rPr lang="en-US" sz="2000" kern="0" spc="-30" dirty="0">
                  <a:solidFill>
                    <a:srgbClr val="1D3649"/>
                  </a:solidFill>
                  <a:cs typeface="Arial" pitchFamily="34" charset="0"/>
                </a:rPr>
                <a:t>in enterprise security software and services*</a:t>
              </a:r>
            </a:p>
            <a:p>
              <a:pPr marL="182563" lvl="0" indent="-182563" fontAlgn="auto">
                <a:spcBef>
                  <a:spcPts val="1200"/>
                </a:spcBef>
                <a:spcAft>
                  <a:spcPts val="0"/>
                </a:spcAft>
                <a:buClr>
                  <a:srgbClr val="FF5003"/>
                </a:buClr>
                <a:buFont typeface="Arial" panose="020B0604020202020204" pitchFamily="34" charset="0"/>
                <a:buChar char="•"/>
                <a:defRPr/>
              </a:pPr>
              <a:r>
                <a:rPr lang="en-US" sz="2000" b="1" kern="0" spc="-30" dirty="0">
                  <a:solidFill>
                    <a:srgbClr val="1D3649"/>
                  </a:solidFill>
                  <a:cs typeface="Arial" pitchFamily="34" charset="0"/>
                </a:rPr>
                <a:t>7,500+</a:t>
              </a:r>
              <a:r>
                <a:rPr lang="en-US" sz="2000" kern="0" spc="-30" dirty="0">
                  <a:solidFill>
                    <a:srgbClr val="1D3649"/>
                  </a:solidFill>
                  <a:cs typeface="Arial" pitchFamily="34" charset="0"/>
                </a:rPr>
                <a:t> people </a:t>
              </a:r>
            </a:p>
            <a:p>
              <a:pPr marL="182563" lvl="0" indent="-182563" fontAlgn="auto">
                <a:spcBef>
                  <a:spcPts val="1200"/>
                </a:spcBef>
                <a:spcAft>
                  <a:spcPts val="0"/>
                </a:spcAft>
                <a:buClr>
                  <a:srgbClr val="FF5003"/>
                </a:buClr>
                <a:buFont typeface="Arial" panose="020B0604020202020204" pitchFamily="34" charset="0"/>
                <a:buChar char="•"/>
                <a:defRPr/>
              </a:pPr>
              <a:r>
                <a:rPr lang="en-US" sz="2000" b="1" kern="0" spc="-30" dirty="0">
                  <a:solidFill>
                    <a:srgbClr val="1D3649"/>
                  </a:solidFill>
                  <a:cs typeface="Arial" pitchFamily="34" charset="0"/>
                </a:rPr>
                <a:t>12,000+</a:t>
              </a:r>
              <a:r>
                <a:rPr lang="en-US" sz="2000" kern="0" spc="-30" dirty="0">
                  <a:solidFill>
                    <a:srgbClr val="1D3649"/>
                  </a:solidFill>
                  <a:cs typeface="Arial" pitchFamily="34" charset="0"/>
                </a:rPr>
                <a:t> customers</a:t>
              </a:r>
            </a:p>
            <a:p>
              <a:pPr marL="182563" lvl="0" indent="-182563" fontAlgn="auto">
                <a:spcBef>
                  <a:spcPts val="1200"/>
                </a:spcBef>
                <a:spcAft>
                  <a:spcPts val="0"/>
                </a:spcAft>
                <a:buClr>
                  <a:srgbClr val="FF5003"/>
                </a:buClr>
                <a:buFont typeface="Arial" panose="020B0604020202020204" pitchFamily="34" charset="0"/>
                <a:buChar char="•"/>
                <a:defRPr/>
              </a:pPr>
              <a:r>
                <a:rPr lang="en-US" sz="2000" b="1" kern="0" spc="-30" dirty="0">
                  <a:solidFill>
                    <a:srgbClr val="1D3649"/>
                  </a:solidFill>
                  <a:cs typeface="Arial" pitchFamily="34" charset="0"/>
                </a:rPr>
                <a:t>133</a:t>
              </a:r>
              <a:r>
                <a:rPr lang="en-US" sz="2000" kern="0" spc="-30" dirty="0">
                  <a:solidFill>
                    <a:srgbClr val="1D3649"/>
                  </a:solidFill>
                  <a:cs typeface="Arial" pitchFamily="34" charset="0"/>
                </a:rPr>
                <a:t> countries</a:t>
              </a:r>
            </a:p>
            <a:p>
              <a:pPr marL="182563" lvl="0" indent="-182563" fontAlgn="auto">
                <a:spcBef>
                  <a:spcPts val="1200"/>
                </a:spcBef>
                <a:spcAft>
                  <a:spcPts val="0"/>
                </a:spcAft>
                <a:buClr>
                  <a:srgbClr val="FF5003"/>
                </a:buClr>
                <a:buFont typeface="Arial" panose="020B0604020202020204" pitchFamily="34" charset="0"/>
                <a:buChar char="•"/>
                <a:defRPr/>
              </a:pPr>
              <a:r>
                <a:rPr lang="en-US" sz="2000" b="1" kern="0" spc="-30" dirty="0">
                  <a:solidFill>
                    <a:srgbClr val="1D3649"/>
                  </a:solidFill>
                  <a:cs typeface="Arial" pitchFamily="34" charset="0"/>
                </a:rPr>
                <a:t>3,500+</a:t>
              </a:r>
              <a:r>
                <a:rPr lang="en-US" sz="2000" kern="0" spc="-30" dirty="0">
                  <a:solidFill>
                    <a:srgbClr val="1D3649"/>
                  </a:solidFill>
                  <a:cs typeface="Arial" pitchFamily="34" charset="0"/>
                </a:rPr>
                <a:t> security patents </a:t>
              </a:r>
            </a:p>
            <a:p>
              <a:pPr marL="182563" lvl="0" indent="-182563" fontAlgn="auto">
                <a:spcBef>
                  <a:spcPts val="1200"/>
                </a:spcBef>
                <a:spcAft>
                  <a:spcPts val="0"/>
                </a:spcAft>
                <a:buClr>
                  <a:srgbClr val="FF5003"/>
                </a:buClr>
                <a:buFont typeface="Arial" panose="020B0604020202020204" pitchFamily="34" charset="0"/>
                <a:buChar char="•"/>
                <a:defRPr/>
              </a:pPr>
              <a:r>
                <a:rPr lang="en-US" sz="2000" b="1" kern="0" spc="-30" dirty="0">
                  <a:solidFill>
                    <a:srgbClr val="1D3649"/>
                  </a:solidFill>
                  <a:cs typeface="Arial" pitchFamily="34" charset="0"/>
                </a:rPr>
                <a:t>19</a:t>
              </a:r>
              <a:r>
                <a:rPr lang="en-US" sz="2000" kern="0" spc="-30" dirty="0">
                  <a:solidFill>
                    <a:srgbClr val="1D3649"/>
                  </a:solidFill>
                  <a:cs typeface="Arial" pitchFamily="34" charset="0"/>
                </a:rPr>
                <a:t> acquisitions since 2002</a:t>
              </a:r>
            </a:p>
          </p:txBody>
        </p:sp>
      </p:grpSp>
      <p:sp>
        <p:nvSpPr>
          <p:cNvPr id="3" name="Rectangle 2"/>
          <p:cNvSpPr/>
          <p:nvPr/>
        </p:nvSpPr>
        <p:spPr>
          <a:xfrm>
            <a:off x="5327869" y="4543200"/>
            <a:ext cx="2693366" cy="200055"/>
          </a:xfrm>
          <a:prstGeom prst="rect">
            <a:avLst/>
          </a:prstGeom>
        </p:spPr>
        <p:txBody>
          <a:bodyPr wrap="none">
            <a:spAutoFit/>
          </a:bodyPr>
          <a:lstStyle/>
          <a:p>
            <a:r>
              <a:rPr lang="en-US" sz="700" dirty="0">
                <a:solidFill>
                  <a:srgbClr val="545454"/>
                </a:solidFill>
                <a:latin typeface="arial" panose="020B0604020202020204" pitchFamily="34" charset="0"/>
              </a:rPr>
              <a:t>*According to Technology Business Research, Inc. (</a:t>
            </a:r>
            <a:r>
              <a:rPr lang="en-US" sz="700" b="1" dirty="0">
                <a:solidFill>
                  <a:srgbClr val="6A6A6A"/>
                </a:solidFill>
                <a:latin typeface="arial" panose="020B0604020202020204" pitchFamily="34" charset="0"/>
              </a:rPr>
              <a:t>TBR</a:t>
            </a:r>
            <a:r>
              <a:rPr lang="en-US" sz="700" dirty="0">
                <a:solidFill>
                  <a:srgbClr val="545454"/>
                </a:solidFill>
                <a:latin typeface="arial" panose="020B0604020202020204" pitchFamily="34" charset="0"/>
              </a:rPr>
              <a:t>) 2016</a:t>
            </a:r>
            <a:endParaRPr lang="en-US" sz="700" dirty="0"/>
          </a:p>
        </p:txBody>
      </p:sp>
    </p:spTree>
    <p:extLst>
      <p:ext uri="{BB962C8B-B14F-4D97-AF65-F5344CB8AC3E}">
        <p14:creationId xmlns:p14="http://schemas.microsoft.com/office/powerpoint/2010/main" val="2434509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2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731840" y="1028700"/>
            <a:ext cx="7680320" cy="3845837"/>
            <a:chOff x="790575" y="1028700"/>
            <a:chExt cx="7680320" cy="3845837"/>
          </a:xfrm>
        </p:grpSpPr>
        <p:grpSp>
          <p:nvGrpSpPr>
            <p:cNvPr id="38" name="Group 37"/>
            <p:cNvGrpSpPr/>
            <p:nvPr/>
          </p:nvGrpSpPr>
          <p:grpSpPr>
            <a:xfrm>
              <a:off x="5243471" y="1793348"/>
              <a:ext cx="1745743" cy="3071437"/>
              <a:chOff x="780468" y="1028700"/>
              <a:chExt cx="1745743" cy="3071437"/>
            </a:xfrm>
          </p:grpSpPr>
          <p:sp>
            <p:nvSpPr>
              <p:cNvPr id="51" name="Hexagon 50"/>
              <p:cNvSpPr/>
              <p:nvPr/>
            </p:nvSpPr>
            <p:spPr>
              <a:xfrm>
                <a:off x="787282"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Encryption Solutions</a:t>
                </a:r>
                <a:endParaRPr lang="en-US" sz="1600" b="1" dirty="0">
                  <a:solidFill>
                    <a:schemeClr val="bg1"/>
                  </a:solidFill>
                </a:endParaRPr>
              </a:p>
            </p:txBody>
          </p:sp>
          <p:sp>
            <p:nvSpPr>
              <p:cNvPr id="52" name="Hexagon 51"/>
              <p:cNvSpPr/>
              <p:nvPr/>
            </p:nvSpPr>
            <p:spPr>
              <a:xfrm>
                <a:off x="780468" y="2607214"/>
                <a:ext cx="1738929" cy="1492923"/>
              </a:xfrm>
              <a:prstGeom prst="hexagon">
                <a:avLst>
                  <a:gd name="adj" fmla="val 25000"/>
                  <a:gd name="vf" fmla="val 115470"/>
                </a:avLst>
              </a:prstGeom>
              <a:blipFill dpi="0" rotWithShape="0">
                <a:blip r:embed="rId3">
                  <a:duotone>
                    <a:schemeClr val="accent1">
                      <a:shade val="45000"/>
                      <a:satMod val="135000"/>
                    </a:schemeClr>
                    <a:prstClr val="white"/>
                  </a:duotone>
                </a:blip>
                <a:srcRect/>
                <a:stretch>
                  <a:fillRect l="-3000"/>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39" name="Group 38"/>
            <p:cNvGrpSpPr/>
            <p:nvPr/>
          </p:nvGrpSpPr>
          <p:grpSpPr>
            <a:xfrm>
              <a:off x="2276183" y="1793348"/>
              <a:ext cx="1742817" cy="3081189"/>
              <a:chOff x="2241502" y="1793348"/>
              <a:chExt cx="1742817" cy="3081189"/>
            </a:xfrm>
          </p:grpSpPr>
          <p:sp>
            <p:nvSpPr>
              <p:cNvPr id="49" name="Hexagon 48"/>
              <p:cNvSpPr/>
              <p:nvPr/>
            </p:nvSpPr>
            <p:spPr>
              <a:xfrm>
                <a:off x="2245390"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Data Protection</a:t>
                </a:r>
              </a:p>
              <a:p>
                <a:pPr algn="ctr"/>
                <a:r>
                  <a:rPr lang="en-US" sz="1600" b="1" dirty="0" smtClean="0">
                    <a:solidFill>
                      <a:schemeClr val="bg1"/>
                    </a:solidFill>
                  </a:rPr>
                  <a:t>Framework</a:t>
                </a:r>
                <a:endParaRPr lang="en-US" sz="1600" b="1" dirty="0">
                  <a:solidFill>
                    <a:schemeClr val="bg1"/>
                  </a:solidFill>
                </a:endParaRPr>
              </a:p>
            </p:txBody>
          </p:sp>
          <p:sp>
            <p:nvSpPr>
              <p:cNvPr id="50" name="Hexagon 49"/>
              <p:cNvSpPr/>
              <p:nvPr/>
            </p:nvSpPr>
            <p:spPr>
              <a:xfrm>
                <a:off x="2241502" y="3381614"/>
                <a:ext cx="1738929" cy="1492923"/>
              </a:xfrm>
              <a:prstGeom prst="hexagon">
                <a:avLst>
                  <a:gd name="adj" fmla="val 25000"/>
                  <a:gd name="vf" fmla="val 115470"/>
                </a:avLst>
              </a:prstGeom>
              <a:blipFill dpi="0" rotWithShape="0">
                <a:blip r:embed="rId4">
                  <a:duotone>
                    <a:schemeClr val="accent1">
                      <a:shade val="45000"/>
                      <a:satMod val="135000"/>
                    </a:schemeClr>
                    <a:prstClr val="white"/>
                  </a:duotone>
                </a:blip>
                <a:srcRect/>
                <a:tile tx="0" ty="0" sx="28000" sy="28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0" name="Group 39"/>
            <p:cNvGrpSpPr/>
            <p:nvPr/>
          </p:nvGrpSpPr>
          <p:grpSpPr>
            <a:xfrm>
              <a:off x="6731004" y="1028700"/>
              <a:ext cx="1739891" cy="3071437"/>
              <a:chOff x="3702536" y="1028700"/>
              <a:chExt cx="1739891" cy="3071437"/>
            </a:xfrm>
          </p:grpSpPr>
          <p:sp>
            <p:nvSpPr>
              <p:cNvPr id="47" name="Hexagon 46"/>
              <p:cNvSpPr/>
              <p:nvPr/>
            </p:nvSpPr>
            <p:spPr>
              <a:xfrm>
                <a:off x="3703498"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Case Studies</a:t>
                </a:r>
                <a:endParaRPr lang="en-US" sz="1600" b="1" dirty="0">
                  <a:solidFill>
                    <a:schemeClr val="bg1"/>
                  </a:solidFill>
                </a:endParaRPr>
              </a:p>
            </p:txBody>
          </p:sp>
          <p:sp>
            <p:nvSpPr>
              <p:cNvPr id="48" name="Hexagon 47"/>
              <p:cNvSpPr/>
              <p:nvPr/>
            </p:nvSpPr>
            <p:spPr>
              <a:xfrm>
                <a:off x="3702536" y="2607214"/>
                <a:ext cx="1738929" cy="1492923"/>
              </a:xfrm>
              <a:prstGeom prst="hexagon">
                <a:avLst>
                  <a:gd name="adj" fmla="val 25000"/>
                  <a:gd name="vf" fmla="val 115470"/>
                </a:avLst>
              </a:prstGeom>
              <a:blipFill dpi="0" rotWithShape="0">
                <a:blip r:embed="rId5">
                  <a:duotone>
                    <a:schemeClr val="accent1">
                      <a:shade val="45000"/>
                      <a:satMod val="135000"/>
                    </a:schemeClr>
                    <a:prstClr val="white"/>
                  </a:duotone>
                </a:blip>
                <a:srcRect/>
                <a:tile tx="0" ty="0" sx="35000" sy="35000" flip="none" algn="bl"/>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1" name="Group 40"/>
            <p:cNvGrpSpPr/>
            <p:nvPr/>
          </p:nvGrpSpPr>
          <p:grpSpPr>
            <a:xfrm>
              <a:off x="790575" y="1028700"/>
              <a:ext cx="1743819" cy="3071437"/>
              <a:chOff x="6619714" y="1028700"/>
              <a:chExt cx="1743819" cy="3071437"/>
            </a:xfrm>
          </p:grpSpPr>
          <p:sp>
            <p:nvSpPr>
              <p:cNvPr id="45" name="Hexagon 44"/>
              <p:cNvSpPr/>
              <p:nvPr/>
            </p:nvSpPr>
            <p:spPr>
              <a:xfrm>
                <a:off x="6619714"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Threat / Risk </a:t>
                </a:r>
              </a:p>
              <a:p>
                <a:pPr algn="ctr"/>
                <a:r>
                  <a:rPr lang="en-US" sz="1600" b="1" dirty="0" smtClean="0">
                    <a:solidFill>
                      <a:schemeClr val="bg1"/>
                    </a:solidFill>
                  </a:rPr>
                  <a:t>Landscape</a:t>
                </a:r>
                <a:endParaRPr lang="en-US" sz="1600" b="1" dirty="0">
                  <a:solidFill>
                    <a:schemeClr val="bg1"/>
                  </a:solidFill>
                </a:endParaRPr>
              </a:p>
            </p:txBody>
          </p:sp>
          <p:sp>
            <p:nvSpPr>
              <p:cNvPr id="46" name="Hexagon 45"/>
              <p:cNvSpPr/>
              <p:nvPr/>
            </p:nvSpPr>
            <p:spPr>
              <a:xfrm>
                <a:off x="6624604" y="2607214"/>
                <a:ext cx="1738929" cy="1492923"/>
              </a:xfrm>
              <a:prstGeom prst="hexagon">
                <a:avLst>
                  <a:gd name="adj" fmla="val 25000"/>
                  <a:gd name="vf" fmla="val 115470"/>
                </a:avLst>
              </a:prstGeom>
              <a:blipFill dpi="0" rotWithShape="1">
                <a:blip r:embed="rId6">
                  <a:duotone>
                    <a:schemeClr val="accent1">
                      <a:shade val="45000"/>
                      <a:satMod val="135000"/>
                    </a:schemeClr>
                    <a:prstClr val="white"/>
                  </a:duotone>
                </a:blip>
                <a:srcRect/>
                <a:tile tx="0" ty="0" sx="25000" sy="25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2" name="Group 41"/>
            <p:cNvGrpSpPr/>
            <p:nvPr/>
          </p:nvGrpSpPr>
          <p:grpSpPr>
            <a:xfrm>
              <a:off x="3760789" y="1028700"/>
              <a:ext cx="1740893" cy="3081189"/>
              <a:chOff x="5161606" y="1793348"/>
              <a:chExt cx="1740893" cy="3081189"/>
            </a:xfrm>
          </p:grpSpPr>
          <p:sp>
            <p:nvSpPr>
              <p:cNvPr id="43" name="Hexagon 42"/>
              <p:cNvSpPr/>
              <p:nvPr/>
            </p:nvSpPr>
            <p:spPr>
              <a:xfrm>
                <a:off x="5161606"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Database Activity Monitoring</a:t>
                </a:r>
                <a:endParaRPr lang="en-US" sz="1600" b="1" dirty="0">
                  <a:solidFill>
                    <a:schemeClr val="bg1"/>
                  </a:solidFill>
                </a:endParaRPr>
              </a:p>
            </p:txBody>
          </p:sp>
          <p:sp>
            <p:nvSpPr>
              <p:cNvPr id="44" name="Hexagon 43"/>
              <p:cNvSpPr/>
              <p:nvPr/>
            </p:nvSpPr>
            <p:spPr>
              <a:xfrm>
                <a:off x="5163570" y="3381614"/>
                <a:ext cx="1738929" cy="1492923"/>
              </a:xfrm>
              <a:prstGeom prst="hexagon">
                <a:avLst>
                  <a:gd name="adj" fmla="val 25000"/>
                  <a:gd name="vf" fmla="val 115470"/>
                </a:avLst>
              </a:prstGeom>
              <a:blipFill dpi="0" rotWithShape="1">
                <a:blip r:embed="rId7">
                  <a:duotone>
                    <a:schemeClr val="accent1">
                      <a:shade val="45000"/>
                      <a:satMod val="135000"/>
                    </a:schemeClr>
                    <a:prstClr val="white"/>
                  </a:duotone>
                </a:blip>
                <a:srcRect/>
                <a:tile tx="0" ty="0" sx="26000" sy="26000" flip="none" algn="ctr"/>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sp>
        <p:nvSpPr>
          <p:cNvPr id="2" name="Title 1"/>
          <p:cNvSpPr>
            <a:spLocks noGrp="1"/>
          </p:cNvSpPr>
          <p:nvPr>
            <p:ph type="title"/>
          </p:nvPr>
        </p:nvSpPr>
        <p:spPr/>
        <p:txBody>
          <a:bodyPr/>
          <a:lstStyle/>
          <a:p>
            <a:r>
              <a:rPr lang="en-US" dirty="0" smtClean="0"/>
              <a:t>Threat / Risk Landscape</a:t>
            </a:r>
            <a:endParaRPr lang="en-US" dirty="0"/>
          </a:p>
        </p:txBody>
      </p:sp>
      <p:grpSp>
        <p:nvGrpSpPr>
          <p:cNvPr id="14" name="Group 13"/>
          <p:cNvGrpSpPr/>
          <p:nvPr/>
        </p:nvGrpSpPr>
        <p:grpSpPr>
          <a:xfrm>
            <a:off x="2217448" y="1793347"/>
            <a:ext cx="1827778" cy="3081190"/>
            <a:chOff x="2217448" y="1793347"/>
            <a:chExt cx="1734040" cy="3081190"/>
          </a:xfrm>
        </p:grpSpPr>
        <p:sp>
          <p:nvSpPr>
            <p:cNvPr id="6" name="Hexagon 5"/>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20" name="Hexagon 19"/>
            <p:cNvSpPr/>
            <p:nvPr/>
          </p:nvSpPr>
          <p:spPr>
            <a:xfrm>
              <a:off x="2217448" y="3371861"/>
              <a:ext cx="1734040" cy="1502676"/>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22" name="Group 21"/>
          <p:cNvGrpSpPr/>
          <p:nvPr/>
        </p:nvGrpSpPr>
        <p:grpSpPr>
          <a:xfrm>
            <a:off x="5188226" y="1793347"/>
            <a:ext cx="1740489" cy="3071437"/>
            <a:chOff x="2217448" y="1793347"/>
            <a:chExt cx="1734040" cy="3071437"/>
          </a:xfrm>
        </p:grpSpPr>
        <p:sp>
          <p:nvSpPr>
            <p:cNvPr id="23" name="Hexagon 22"/>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24" name="Hexagon 23"/>
            <p:cNvSpPr/>
            <p:nvPr/>
          </p:nvSpPr>
          <p:spPr>
            <a:xfrm>
              <a:off x="2217448" y="3371861"/>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25" name="Group 24"/>
          <p:cNvGrpSpPr/>
          <p:nvPr/>
        </p:nvGrpSpPr>
        <p:grpSpPr>
          <a:xfrm>
            <a:off x="3697004" y="1028700"/>
            <a:ext cx="1849031" cy="3081189"/>
            <a:chOff x="2217448" y="1793347"/>
            <a:chExt cx="1734040" cy="3081189"/>
          </a:xfrm>
        </p:grpSpPr>
        <p:sp>
          <p:nvSpPr>
            <p:cNvPr id="26" name="Hexagon 25"/>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27" name="Hexagon 26"/>
            <p:cNvSpPr/>
            <p:nvPr/>
          </p:nvSpPr>
          <p:spPr>
            <a:xfrm>
              <a:off x="2217448" y="3371861"/>
              <a:ext cx="1734040"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53" name="Group 52"/>
          <p:cNvGrpSpPr/>
          <p:nvPr/>
        </p:nvGrpSpPr>
        <p:grpSpPr>
          <a:xfrm>
            <a:off x="6672269" y="1028700"/>
            <a:ext cx="1849031" cy="3081189"/>
            <a:chOff x="2217448" y="1793347"/>
            <a:chExt cx="1734040" cy="3081189"/>
          </a:xfrm>
        </p:grpSpPr>
        <p:sp>
          <p:nvSpPr>
            <p:cNvPr id="54" name="Hexagon 53"/>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55" name="Hexagon 54"/>
            <p:cNvSpPr/>
            <p:nvPr/>
          </p:nvSpPr>
          <p:spPr>
            <a:xfrm>
              <a:off x="2217448" y="3371861"/>
              <a:ext cx="1734040"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spTree>
    <p:extLst>
      <p:ext uri="{BB962C8B-B14F-4D97-AF65-F5344CB8AC3E}">
        <p14:creationId xmlns:p14="http://schemas.microsoft.com/office/powerpoint/2010/main" val="1190459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data is challenging</a:t>
            </a:r>
            <a:r>
              <a:rPr lang="mr-IN" dirty="0" smtClean="0"/>
              <a:t>…</a:t>
            </a:r>
            <a:r>
              <a:rPr lang="en-US" dirty="0" smtClean="0"/>
              <a:t>.</a:t>
            </a:r>
            <a:endParaRPr lang="en-US" dirty="0"/>
          </a:p>
        </p:txBody>
      </p:sp>
      <p:grpSp>
        <p:nvGrpSpPr>
          <p:cNvPr id="122" name="Group 121"/>
          <p:cNvGrpSpPr/>
          <p:nvPr/>
        </p:nvGrpSpPr>
        <p:grpSpPr>
          <a:xfrm>
            <a:off x="-6927" y="914400"/>
            <a:ext cx="9144000" cy="4410454"/>
            <a:chOff x="-6927" y="552808"/>
            <a:chExt cx="9144000" cy="4410454"/>
          </a:xfrm>
        </p:grpSpPr>
        <p:sp>
          <p:nvSpPr>
            <p:cNvPr id="123" name="Trapezoid 122"/>
            <p:cNvSpPr/>
            <p:nvPr/>
          </p:nvSpPr>
          <p:spPr>
            <a:xfrm rot="10800000">
              <a:off x="2825579" y="2924588"/>
              <a:ext cx="3492842" cy="2038674"/>
            </a:xfrm>
            <a:prstGeom prst="trapezoid">
              <a:avLst>
                <a:gd name="adj" fmla="val 61547"/>
              </a:avLst>
            </a:prstGeom>
            <a:gradFill>
              <a:gsLst>
                <a:gs pos="0">
                  <a:srgbClr val="FFFFFF">
                    <a:lumMod val="85000"/>
                  </a:srgbClr>
                </a:gs>
                <a:gs pos="100000">
                  <a:srgbClr val="FFFFFF">
                    <a:alpha val="0"/>
                  </a:srgbClr>
                </a:gs>
              </a:gsLst>
              <a:lin ang="16200000" scaled="1"/>
            </a:gradFill>
            <a:ln w="28575">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pic>
          <p:nvPicPr>
            <p:cNvPr id="124" name="Picture 4"/>
            <p:cNvPicPr>
              <a:picLocks noChangeAspect="1" noChangeArrowheads="1"/>
            </p:cNvPicPr>
            <p:nvPr/>
          </p:nvPicPr>
          <p:blipFill>
            <a:blip r:embed="rId2">
              <a:duotone>
                <a:srgbClr val="83D1F5">
                  <a:shade val="45000"/>
                  <a:satMod val="135000"/>
                </a:srgbClr>
                <a:prstClr val="white"/>
              </a:duotone>
              <a:lum bright="70000"/>
              <a:extLst>
                <a:ext uri="{28A0092B-C50C-407E-A947-70E740481C1C}">
                  <a14:useLocalDpi xmlns:a14="http://schemas.microsoft.com/office/drawing/2010/main" val="0"/>
                </a:ext>
              </a:extLst>
            </a:blip>
            <a:srcRect/>
            <a:stretch>
              <a:fillRect/>
            </a:stretch>
          </p:blipFill>
          <p:spPr bwMode="auto">
            <a:xfrm rot="16200000">
              <a:off x="4242820" y="2756063"/>
              <a:ext cx="658360" cy="1330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5" name="Oval 124"/>
            <p:cNvSpPr/>
            <p:nvPr/>
          </p:nvSpPr>
          <p:spPr>
            <a:xfrm rot="5400000">
              <a:off x="4372114" y="1151766"/>
              <a:ext cx="399769" cy="3492842"/>
            </a:xfrm>
            <a:prstGeom prst="ellipse">
              <a:avLst/>
            </a:prstGeom>
            <a:solidFill>
              <a:srgbClr val="FFFFFF">
                <a:lumMod val="65000"/>
              </a:srgbClr>
            </a:solidFill>
            <a:ln w="25400" cap="flat" cmpd="sng" algn="ctr">
              <a:noFill/>
              <a:prstDash val="solid"/>
            </a:ln>
            <a:effectLst/>
          </p:spPr>
          <p:txBody>
            <a:bodyPr lIns="101882" tIns="50941" rIns="101882" bIns="5094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3E69"/>
                </a:solidFill>
                <a:effectLst/>
                <a:uLnTx/>
                <a:uFillTx/>
                <a:cs typeface="Helvetica" pitchFamily="34" charset="0"/>
              </a:endParaRPr>
            </a:p>
          </p:txBody>
        </p:sp>
        <p:pic>
          <p:nvPicPr>
            <p:cNvPr id="126" name="Picture 1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 y="738592"/>
              <a:ext cx="9144000" cy="2644419"/>
            </a:xfrm>
            <a:prstGeom prst="rect">
              <a:avLst/>
            </a:prstGeom>
          </p:spPr>
        </p:pic>
        <p:grpSp>
          <p:nvGrpSpPr>
            <p:cNvPr id="127" name="Group 126"/>
            <p:cNvGrpSpPr/>
            <p:nvPr/>
          </p:nvGrpSpPr>
          <p:grpSpPr>
            <a:xfrm>
              <a:off x="3976062" y="3417824"/>
              <a:ext cx="1191876" cy="629570"/>
              <a:chOff x="-1366575" y="4523686"/>
              <a:chExt cx="1064649" cy="591363"/>
            </a:xfrm>
            <a:effectLst/>
          </p:grpSpPr>
          <p:pic>
            <p:nvPicPr>
              <p:cNvPr id="234" name="Picture 6"/>
              <p:cNvPicPr>
                <a:picLocks noChangeAspect="1" noChangeArrowheads="1"/>
              </p:cNvPicPr>
              <p:nvPr/>
            </p:nvPicPr>
            <p:blipFill>
              <a:blip r:embed="rId4">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59211" y="4523686"/>
                <a:ext cx="357285" cy="416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 name="Picture 6"/>
              <p:cNvPicPr>
                <a:picLocks noChangeAspect="1" noChangeArrowheads="1"/>
              </p:cNvPicPr>
              <p:nvPr/>
            </p:nvPicPr>
            <p:blipFill>
              <a:blip r:embed="rId4">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366575" y="4523686"/>
                <a:ext cx="357285" cy="416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6" name="Picture 6"/>
              <p:cNvPicPr>
                <a:picLocks noChangeAspect="1" noChangeArrowheads="1"/>
              </p:cNvPicPr>
              <p:nvPr/>
            </p:nvPicPr>
            <p:blipFill>
              <a:blip r:embed="rId4">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85011" y="4523686"/>
                <a:ext cx="507536" cy="591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28" name="Group 127"/>
            <p:cNvGrpSpPr/>
            <p:nvPr/>
          </p:nvGrpSpPr>
          <p:grpSpPr>
            <a:xfrm>
              <a:off x="3625077" y="929201"/>
              <a:ext cx="1893846" cy="1893846"/>
              <a:chOff x="3625077" y="929201"/>
              <a:chExt cx="1893846" cy="1893846"/>
            </a:xfrm>
          </p:grpSpPr>
          <p:sp>
            <p:nvSpPr>
              <p:cNvPr id="229" name="Block Arc 228"/>
              <p:cNvSpPr/>
              <p:nvPr/>
            </p:nvSpPr>
            <p:spPr bwMode="auto">
              <a:xfrm rot="16200000">
                <a:off x="3625077" y="929201"/>
                <a:ext cx="1893846" cy="1893846"/>
              </a:xfrm>
              <a:prstGeom prst="blockArc">
                <a:avLst/>
              </a:prstGeom>
              <a:solidFill>
                <a:srgbClr val="FFFFFF">
                  <a:lumMod val="95000"/>
                </a:srgbClr>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ea typeface="ＭＳ Ｐゴシック" charset="0"/>
                  <a:cs typeface="Arial" pitchFamily="34" charset="0"/>
                </a:endParaRPr>
              </a:p>
            </p:txBody>
          </p:sp>
          <p:sp>
            <p:nvSpPr>
              <p:cNvPr id="230" name="Oval 229"/>
              <p:cNvSpPr/>
              <p:nvPr/>
            </p:nvSpPr>
            <p:spPr bwMode="auto">
              <a:xfrm rot="16200000" flipV="1">
                <a:off x="3625077" y="929201"/>
                <a:ext cx="1893846" cy="1893846"/>
              </a:xfrm>
              <a:prstGeom prst="ellipse">
                <a:avLst/>
              </a:prstGeom>
              <a:solidFill>
                <a:srgbClr val="FFFFFF">
                  <a:lumMod val="85000"/>
                </a:srgbClr>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ea typeface="ＭＳ Ｐゴシック" charset="0"/>
                  <a:cs typeface="Arial" pitchFamily="34" charset="0"/>
                </a:endParaRPr>
              </a:p>
            </p:txBody>
          </p:sp>
          <p:grpSp>
            <p:nvGrpSpPr>
              <p:cNvPr id="231" name="Group 230"/>
              <p:cNvGrpSpPr/>
              <p:nvPr/>
            </p:nvGrpSpPr>
            <p:grpSpPr>
              <a:xfrm>
                <a:off x="3644775" y="960010"/>
                <a:ext cx="1848071" cy="1828418"/>
                <a:chOff x="3644775" y="960010"/>
                <a:chExt cx="1848071" cy="1828418"/>
              </a:xfrm>
            </p:grpSpPr>
            <p:sp>
              <p:nvSpPr>
                <p:cNvPr id="232" name="Circular Arrow 231"/>
                <p:cNvSpPr/>
                <p:nvPr/>
              </p:nvSpPr>
              <p:spPr bwMode="auto">
                <a:xfrm rot="5400000" flipV="1">
                  <a:off x="3649641" y="955144"/>
                  <a:ext cx="1828418" cy="1838149"/>
                </a:xfrm>
                <a:prstGeom prst="circularArrow">
                  <a:avLst>
                    <a:gd name="adj1" fmla="val 12500"/>
                    <a:gd name="adj2" fmla="val 1049243"/>
                    <a:gd name="adj3" fmla="val 20457681"/>
                    <a:gd name="adj4" fmla="val 10637449"/>
                    <a:gd name="adj5" fmla="val 10971"/>
                  </a:avLst>
                </a:prstGeom>
                <a:gradFill flip="none" rotWithShape="0">
                  <a:gsLst>
                    <a:gs pos="0">
                      <a:srgbClr val="FFFFFF"/>
                    </a:gs>
                    <a:gs pos="100000">
                      <a:srgbClr val="FFFFFF">
                        <a:alpha val="0"/>
                      </a:srgbClr>
                    </a:gs>
                  </a:gsLst>
                  <a:lin ang="1620000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ea typeface="ＭＳ Ｐゴシック" charset="0"/>
                    <a:cs typeface="Arial" pitchFamily="34" charset="0"/>
                  </a:endParaRPr>
                </a:p>
              </p:txBody>
            </p:sp>
            <p:sp>
              <p:nvSpPr>
                <p:cNvPr id="233" name="Circular Arrow 232"/>
                <p:cNvSpPr/>
                <p:nvPr/>
              </p:nvSpPr>
              <p:spPr bwMode="auto">
                <a:xfrm rot="5400000" flipH="1">
                  <a:off x="3659563" y="955144"/>
                  <a:ext cx="1828418" cy="1838149"/>
                </a:xfrm>
                <a:prstGeom prst="circularArrow">
                  <a:avLst>
                    <a:gd name="adj1" fmla="val 12500"/>
                    <a:gd name="adj2" fmla="val 1049243"/>
                    <a:gd name="adj3" fmla="val 20457681"/>
                    <a:gd name="adj4" fmla="val 10738513"/>
                    <a:gd name="adj5" fmla="val 10971"/>
                  </a:avLst>
                </a:prstGeom>
                <a:gradFill flip="none" rotWithShape="1">
                  <a:gsLst>
                    <a:gs pos="15000">
                      <a:srgbClr val="FFFFFF"/>
                    </a:gs>
                    <a:gs pos="100000">
                      <a:srgbClr val="FFFFFF">
                        <a:alpha val="0"/>
                      </a:srgbClr>
                    </a:gs>
                  </a:gsLst>
                  <a:lin ang="1080000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ea typeface="ＭＳ Ｐゴシック" charset="0"/>
                    <a:cs typeface="Arial" pitchFamily="34" charset="0"/>
                  </a:endParaRPr>
                </a:p>
              </p:txBody>
            </p:sp>
          </p:grpSp>
        </p:grpSp>
        <p:grpSp>
          <p:nvGrpSpPr>
            <p:cNvPr id="129" name="Group 128"/>
            <p:cNvGrpSpPr/>
            <p:nvPr/>
          </p:nvGrpSpPr>
          <p:grpSpPr>
            <a:xfrm>
              <a:off x="195459" y="552808"/>
              <a:ext cx="8620131" cy="2072000"/>
              <a:chOff x="195459" y="552808"/>
              <a:chExt cx="8620131" cy="2072000"/>
            </a:xfrm>
          </p:grpSpPr>
          <p:pic>
            <p:nvPicPr>
              <p:cNvPr id="130" name="Picture 3"/>
              <p:cNvPicPr>
                <a:picLocks noChangeAspect="1" noChangeArrowheads="1"/>
              </p:cNvPicPr>
              <p:nvPr/>
            </p:nvPicPr>
            <p:blipFill>
              <a:blip r:embed="rId5">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842312" y="552808"/>
                <a:ext cx="1973278" cy="20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31" name="Group 130"/>
              <p:cNvGrpSpPr/>
              <p:nvPr/>
            </p:nvGrpSpPr>
            <p:grpSpPr>
              <a:xfrm>
                <a:off x="195459" y="951682"/>
                <a:ext cx="6089409" cy="1630842"/>
                <a:chOff x="195459" y="869302"/>
                <a:chExt cx="6089409" cy="1630842"/>
              </a:xfrm>
            </p:grpSpPr>
            <p:pic>
              <p:nvPicPr>
                <p:cNvPr id="158" name="Picture 157"/>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1068218" y="1632582"/>
                  <a:ext cx="272964" cy="174232"/>
                </a:xfrm>
                <a:prstGeom prst="rect">
                  <a:avLst/>
                </a:prstGeom>
              </p:spPr>
            </p:pic>
            <p:pic>
              <p:nvPicPr>
                <p:cNvPr id="159"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31550" y="167005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0" name="Picture 7"/>
                <p:cNvPicPr>
                  <a:picLocks noChangeAspect="1" noChangeArrowheads="1"/>
                </p:cNvPicPr>
                <p:nvPr/>
              </p:nvPicPr>
              <p:blipFill>
                <a:blip r:embed="rId8">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34736" y="1520755"/>
                  <a:ext cx="299515" cy="272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1"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490496" y="1562405"/>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2"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824962" y="167005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 name="Picture 162"/>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2799693" y="1632582"/>
                  <a:ext cx="272964" cy="174232"/>
                </a:xfrm>
                <a:prstGeom prst="rect">
                  <a:avLst/>
                </a:prstGeom>
              </p:spPr>
            </p:pic>
            <p:pic>
              <p:nvPicPr>
                <p:cNvPr id="164"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243814" y="167005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5"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663025" y="167005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6" name="Picture 7"/>
                <p:cNvPicPr>
                  <a:picLocks noChangeAspect="1" noChangeArrowheads="1"/>
                </p:cNvPicPr>
                <p:nvPr/>
              </p:nvPicPr>
              <p:blipFill>
                <a:blip r:embed="rId8">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366210" y="1520755"/>
                  <a:ext cx="299516" cy="272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7" name="Picture 9"/>
                <p:cNvPicPr>
                  <a:picLocks noChangeAspect="1" noChangeArrowheads="1"/>
                </p:cNvPicPr>
                <p:nvPr/>
              </p:nvPicPr>
              <p:blipFill>
                <a:blip r:embed="rId10">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984901" y="1618560"/>
                  <a:ext cx="227605" cy="202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8"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104085" y="1670055"/>
                  <a:ext cx="134885" cy="10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9"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514811" y="1670055"/>
                  <a:ext cx="134885" cy="10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0" name="Picture 9"/>
                <p:cNvPicPr>
                  <a:picLocks noChangeAspect="1" noChangeArrowheads="1"/>
                </p:cNvPicPr>
                <p:nvPr/>
              </p:nvPicPr>
              <p:blipFill>
                <a:blip r:embed="rId10">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264024" y="1618560"/>
                  <a:ext cx="227605" cy="202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1"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55834" y="1968821"/>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2" name="Picture 7"/>
                <p:cNvPicPr>
                  <a:picLocks noChangeAspect="1" noChangeArrowheads="1"/>
                </p:cNvPicPr>
                <p:nvPr/>
              </p:nvPicPr>
              <p:blipFill>
                <a:blip r:embed="rId8">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48185" y="1835379"/>
                  <a:ext cx="299515" cy="272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3"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803945" y="1877029"/>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 name="Picture 9"/>
                <p:cNvPicPr>
                  <a:picLocks noChangeAspect="1" noChangeArrowheads="1"/>
                </p:cNvPicPr>
                <p:nvPr/>
              </p:nvPicPr>
              <p:blipFill>
                <a:blip r:embed="rId10">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63137" y="1933184"/>
                  <a:ext cx="227605" cy="202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5" name="Picture 7"/>
                <p:cNvPicPr>
                  <a:picLocks noChangeAspect="1" noChangeArrowheads="1"/>
                </p:cNvPicPr>
                <p:nvPr/>
              </p:nvPicPr>
              <p:blipFill>
                <a:blip r:embed="rId8">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20856" y="1835379"/>
                  <a:ext cx="299515" cy="272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6"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138411" y="1984679"/>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7" name="Picture 176"/>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3070855" y="1947206"/>
                  <a:ext cx="272964" cy="174232"/>
                </a:xfrm>
                <a:prstGeom prst="rect">
                  <a:avLst/>
                </a:prstGeom>
              </p:spPr>
            </p:pic>
            <p:pic>
              <p:nvPicPr>
                <p:cNvPr id="178"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536119" y="1984679"/>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9"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34186" y="1984679"/>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0" name="Picture 7"/>
                <p:cNvPicPr>
                  <a:picLocks noChangeAspect="1" noChangeArrowheads="1"/>
                </p:cNvPicPr>
                <p:nvPr/>
              </p:nvPicPr>
              <p:blipFill>
                <a:blip r:embed="rId8">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637371" y="1835379"/>
                  <a:ext cx="299516" cy="272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1" name="Picture 9"/>
                <p:cNvPicPr>
                  <a:picLocks noChangeAspect="1" noChangeArrowheads="1"/>
                </p:cNvPicPr>
                <p:nvPr/>
              </p:nvPicPr>
              <p:blipFill>
                <a:blip r:embed="rId10">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298350" y="1933184"/>
                  <a:ext cx="227605" cy="202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2"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375246" y="1984679"/>
                  <a:ext cx="134885" cy="10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3"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785971" y="1984679"/>
                  <a:ext cx="134885" cy="10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 name="Picture 9"/>
                <p:cNvPicPr>
                  <a:picLocks noChangeAspect="1" noChangeArrowheads="1"/>
                </p:cNvPicPr>
                <p:nvPr/>
              </p:nvPicPr>
              <p:blipFill>
                <a:blip r:embed="rId10">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535185" y="1933184"/>
                  <a:ext cx="227605" cy="202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5" name="Picture 184"/>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1381668" y="1271703"/>
                  <a:ext cx="272964" cy="174232"/>
                </a:xfrm>
                <a:prstGeom prst="rect">
                  <a:avLst/>
                </a:prstGeom>
              </p:spPr>
            </p:pic>
            <p:pic>
              <p:nvPicPr>
                <p:cNvPr id="186"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803945" y="1201526"/>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7"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654416" y="1309176"/>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8"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138411" y="1309176"/>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9" name="Picture 188"/>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3070855" y="1271703"/>
                  <a:ext cx="272964" cy="174232"/>
                </a:xfrm>
                <a:prstGeom prst="rect">
                  <a:avLst/>
                </a:prstGeom>
              </p:spPr>
            </p:pic>
            <p:pic>
              <p:nvPicPr>
                <p:cNvPr id="190"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536119" y="1309176"/>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1"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34186" y="1309176"/>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2" name="Picture 7"/>
                <p:cNvPicPr>
                  <a:picLocks noChangeAspect="1" noChangeArrowheads="1"/>
                </p:cNvPicPr>
                <p:nvPr/>
              </p:nvPicPr>
              <p:blipFill>
                <a:blip r:embed="rId8">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637371" y="1159876"/>
                  <a:ext cx="299516" cy="272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3" name="Picture 9"/>
                <p:cNvPicPr>
                  <a:picLocks noChangeAspect="1" noChangeArrowheads="1"/>
                </p:cNvPicPr>
                <p:nvPr/>
              </p:nvPicPr>
              <p:blipFill>
                <a:blip r:embed="rId10">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298350" y="1257681"/>
                  <a:ext cx="227605" cy="202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749628" y="938407"/>
                  <a:ext cx="134885" cy="10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5" name="Picture 9"/>
                <p:cNvPicPr>
                  <a:picLocks noChangeAspect="1" noChangeArrowheads="1"/>
                </p:cNvPicPr>
                <p:nvPr/>
              </p:nvPicPr>
              <p:blipFill>
                <a:blip r:embed="rId10">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30711" y="886912"/>
                  <a:ext cx="227605" cy="202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6" name="Picture 195"/>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1068218" y="2324560"/>
                  <a:ext cx="272964" cy="174232"/>
                </a:xfrm>
                <a:prstGeom prst="rect">
                  <a:avLst/>
                </a:prstGeom>
              </p:spPr>
            </p:pic>
            <p:pic>
              <p:nvPicPr>
                <p:cNvPr id="197"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31550" y="2362033"/>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8" name="Picture 7"/>
                <p:cNvPicPr>
                  <a:picLocks noChangeAspect="1" noChangeArrowheads="1"/>
                </p:cNvPicPr>
                <p:nvPr/>
              </p:nvPicPr>
              <p:blipFill>
                <a:blip r:embed="rId8">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34736" y="2212733"/>
                  <a:ext cx="299515" cy="272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9"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490496" y="2254383"/>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0"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340967" y="2362033"/>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1" name="Picture 200"/>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2799693" y="2282408"/>
                  <a:ext cx="272964" cy="174232"/>
                </a:xfrm>
                <a:prstGeom prst="rect">
                  <a:avLst/>
                </a:prstGeom>
              </p:spPr>
            </p:pic>
            <p:pic>
              <p:nvPicPr>
                <p:cNvPr id="202" name="Picture 7"/>
                <p:cNvPicPr>
                  <a:picLocks noChangeAspect="1" noChangeArrowheads="1"/>
                </p:cNvPicPr>
                <p:nvPr/>
              </p:nvPicPr>
              <p:blipFill>
                <a:blip r:embed="rId8">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355638" y="2212733"/>
                  <a:ext cx="299516" cy="272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3"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177053" flipH="1">
                  <a:off x="638154" y="1804673"/>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177053" flipH="1">
                  <a:off x="2386091" y="1804674"/>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177053" flipH="1">
                  <a:off x="3206582" y="183110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177053" flipH="1">
                  <a:off x="896565" y="2125727"/>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7"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177053" flipH="1">
                  <a:off x="2977072" y="2141359"/>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8"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652244" y="2362033"/>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9"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27422" y="869302"/>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0"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11862" y="869302"/>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1"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3422947">
                  <a:off x="1244999" y="112556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2"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3422947">
                  <a:off x="3061126" y="1108093"/>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3"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177053" flipH="1">
                  <a:off x="1312441" y="149153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4"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3422947">
                  <a:off x="3207289" y="146449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5"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177053" flipH="1">
                  <a:off x="1721858" y="214158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6"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539212" y="1201526"/>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7"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389683" y="1309176"/>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8" name="Picture 217"/>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3689173" y="1632582"/>
                  <a:ext cx="272964" cy="174232"/>
                </a:xfrm>
                <a:prstGeom prst="rect">
                  <a:avLst/>
                </a:prstGeom>
              </p:spPr>
            </p:pic>
            <p:pic>
              <p:nvPicPr>
                <p:cNvPr id="219"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93565" y="1670055"/>
                  <a:ext cx="134885" cy="10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0"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404291" y="1670055"/>
                  <a:ext cx="134885" cy="10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1" name="Picture 9"/>
                <p:cNvPicPr>
                  <a:picLocks noChangeAspect="1" noChangeArrowheads="1"/>
                </p:cNvPicPr>
                <p:nvPr/>
              </p:nvPicPr>
              <p:blipFill>
                <a:blip r:embed="rId10">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153504" y="1618560"/>
                  <a:ext cx="227605" cy="202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2"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3422947">
                  <a:off x="3703116" y="1476441"/>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3" name="Picture 222"/>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195459" y="1632582"/>
                  <a:ext cx="272964" cy="174232"/>
                </a:xfrm>
                <a:prstGeom prst="rect">
                  <a:avLst/>
                </a:prstGeom>
              </p:spPr>
            </p:pic>
            <p:pic>
              <p:nvPicPr>
                <p:cNvPr id="224"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09497" y="1670055"/>
                  <a:ext cx="134885" cy="10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3422947">
                  <a:off x="400693" y="1804672"/>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6"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664839" y="1984679"/>
                  <a:ext cx="134885" cy="10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7" name="Picture 9"/>
                <p:cNvPicPr>
                  <a:picLocks noChangeAspect="1" noChangeArrowheads="1"/>
                </p:cNvPicPr>
                <p:nvPr/>
              </p:nvPicPr>
              <p:blipFill>
                <a:blip r:embed="rId10">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824778" y="1933184"/>
                  <a:ext cx="227605" cy="202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8"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149983" y="1984679"/>
                  <a:ext cx="134885" cy="10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32" name="Picture 131"/>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5457303" y="1714962"/>
                <a:ext cx="272964" cy="174232"/>
              </a:xfrm>
              <a:prstGeom prst="rect">
                <a:avLst/>
              </a:prstGeom>
            </p:spPr>
          </p:pic>
          <p:pic>
            <p:nvPicPr>
              <p:cNvPr id="133"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320635" y="175243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4" name="Picture 7"/>
              <p:cNvPicPr>
                <a:picLocks noChangeAspect="1" noChangeArrowheads="1"/>
              </p:cNvPicPr>
              <p:nvPr/>
            </p:nvPicPr>
            <p:blipFill>
              <a:blip r:embed="rId8">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023821" y="1603135"/>
                <a:ext cx="299515" cy="272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5"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879581" y="1644785"/>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6"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214047" y="175243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7"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662425" y="175243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8" name="Picture 9"/>
              <p:cNvPicPr>
                <a:picLocks noChangeAspect="1" noChangeArrowheads="1"/>
              </p:cNvPicPr>
              <p:nvPr/>
            </p:nvPicPr>
            <p:blipFill>
              <a:blip r:embed="rId10">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382830" y="1700940"/>
                <a:ext cx="227605" cy="202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9"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144919" y="2051201"/>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0" name="Picture 7"/>
              <p:cNvPicPr>
                <a:picLocks noChangeAspect="1" noChangeArrowheads="1"/>
              </p:cNvPicPr>
              <p:nvPr/>
            </p:nvPicPr>
            <p:blipFill>
              <a:blip r:embed="rId8">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337270" y="1917759"/>
                <a:ext cx="299515" cy="272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1"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346343" y="1959409"/>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2" name="Picture 9"/>
              <p:cNvPicPr>
                <a:picLocks noChangeAspect="1" noChangeArrowheads="1"/>
              </p:cNvPicPr>
              <p:nvPr/>
            </p:nvPicPr>
            <p:blipFill>
              <a:blip r:embed="rId10">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52222" y="2015564"/>
                <a:ext cx="227605" cy="202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 name="Picture 142"/>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5770753" y="1354083"/>
                <a:ext cx="272964" cy="174232"/>
              </a:xfrm>
              <a:prstGeom prst="rect">
                <a:avLst/>
              </a:prstGeom>
            </p:spPr>
          </p:pic>
          <p:pic>
            <p:nvPicPr>
              <p:cNvPr id="144"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346343" y="1283906"/>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5"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134119" y="1391556"/>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6" name="Picture 145"/>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5457303" y="2406940"/>
                <a:ext cx="272964" cy="174232"/>
              </a:xfrm>
              <a:prstGeom prst="rect">
                <a:avLst/>
              </a:prstGeom>
            </p:spPr>
          </p:pic>
          <p:pic>
            <p:nvPicPr>
              <p:cNvPr id="147"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879581" y="2336763"/>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8"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730052" y="2444413"/>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9" name="Picture 4"/>
              <p:cNvPicPr>
                <a:picLocks noChangeAspect="1" noChangeArrowheads="1"/>
              </p:cNvPicPr>
              <p:nvPr/>
            </p:nvPicPr>
            <p:blipFill>
              <a:blip r:embed="rId9">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400947" y="951682"/>
                <a:ext cx="300579" cy="24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0"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3422947">
                <a:off x="5634084" y="120794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1"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177053" flipH="1">
                <a:off x="5701526" y="1573915"/>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2"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177053" flipH="1">
                <a:off x="6662425" y="1960863"/>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 name="Picture 152"/>
              <p:cNvPicPr>
                <a:picLocks noChangeAspect="1"/>
              </p:cNvPicPr>
              <p:nvPr/>
            </p:nvPicPr>
            <p:blipFill>
              <a:blip r:embed="rId6">
                <a:duotone>
                  <a:srgbClr val="00649D">
                    <a:shade val="45000"/>
                    <a:satMod val="135000"/>
                  </a:srgbClr>
                  <a:prstClr val="white"/>
                </a:duotone>
                <a:extLst>
                  <a:ext uri="{28A0092B-C50C-407E-A947-70E740481C1C}">
                    <a14:useLocalDpi xmlns:a14="http://schemas.microsoft.com/office/drawing/2010/main" val="0"/>
                  </a:ext>
                </a:extLst>
              </a:blip>
              <a:stretch>
                <a:fillRect/>
              </a:stretch>
            </p:blipFill>
            <p:spPr>
              <a:xfrm>
                <a:off x="4584544" y="1714962"/>
                <a:ext cx="272964" cy="174232"/>
              </a:xfrm>
              <a:prstGeom prst="rect">
                <a:avLst/>
              </a:prstGeom>
            </p:spPr>
          </p:pic>
          <p:pic>
            <p:nvPicPr>
              <p:cNvPr id="154"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98582" y="1752435"/>
                <a:ext cx="134885" cy="10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5"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3422947">
                <a:off x="4789778" y="1887052"/>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6"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3422947" flipH="1" flipV="1">
                <a:off x="6662425" y="1539982"/>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7" name="Picture 4"/>
              <p:cNvPicPr>
                <a:picLocks noChangeAspect="1" noChangeArrowheads="1"/>
              </p:cNvPicPr>
              <p:nvPr/>
            </p:nvPicPr>
            <p:blipFill>
              <a:blip r:embed="rId7" cstate="print">
                <a:duotone>
                  <a:srgbClr val="00649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3422947" flipH="1" flipV="1">
                <a:off x="5502170" y="2263668"/>
                <a:ext cx="134885" cy="1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
        <p:nvSpPr>
          <p:cNvPr id="237" name="TextBox 236"/>
          <p:cNvSpPr txBox="1"/>
          <p:nvPr/>
        </p:nvSpPr>
        <p:spPr>
          <a:xfrm>
            <a:off x="1" y="3188947"/>
            <a:ext cx="2825579" cy="1320361"/>
          </a:xfrm>
          <a:prstGeom prst="rect">
            <a:avLst/>
          </a:prstGeom>
          <a:noFill/>
        </p:spPr>
        <p:txBody>
          <a:bodyPr wrap="square" rtlCol="0">
            <a:spAutoFit/>
          </a:bodyPr>
          <a:lstStyle/>
          <a:p>
            <a:pPr algn="ctr" fontAlgn="auto">
              <a:lnSpc>
                <a:spcPct val="95000"/>
              </a:lnSpc>
              <a:spcBef>
                <a:spcPts val="0"/>
              </a:spcBef>
              <a:spcAft>
                <a:spcPts val="0"/>
              </a:spcAft>
              <a:defRPr/>
            </a:pPr>
            <a:r>
              <a:rPr lang="en-US" sz="2400" b="1" kern="0" spc="-30" dirty="0">
                <a:solidFill>
                  <a:srgbClr val="C00000"/>
                </a:solidFill>
                <a:cs typeface="Arial" pitchFamily="34" charset="0"/>
              </a:rPr>
              <a:t>DYNAMIC</a:t>
            </a:r>
            <a:endParaRPr lang="en-US" sz="2200" b="1" kern="0" spc="-30" dirty="0">
              <a:solidFill>
                <a:srgbClr val="C00000"/>
              </a:solidFill>
              <a:cs typeface="Arial" pitchFamily="34" charset="0"/>
            </a:endParaRPr>
          </a:p>
          <a:p>
            <a:pPr algn="ctr" fontAlgn="auto">
              <a:lnSpc>
                <a:spcPct val="90000"/>
              </a:lnSpc>
              <a:spcBef>
                <a:spcPts val="0"/>
              </a:spcBef>
              <a:spcAft>
                <a:spcPts val="0"/>
              </a:spcAft>
              <a:defRPr/>
            </a:pPr>
            <a:r>
              <a:rPr lang="en-US" sz="2000" kern="0" spc="-30" dirty="0">
                <a:solidFill>
                  <a:srgbClr val="000000">
                    <a:lumMod val="65000"/>
                    <a:lumOff val="35000"/>
                  </a:srgbClr>
                </a:solidFill>
                <a:cs typeface="Arial" pitchFamily="34" charset="0"/>
              </a:rPr>
              <a:t>Data multiplies continuously and</a:t>
            </a:r>
            <a:br>
              <a:rPr lang="en-US" sz="2000" kern="0" spc="-30" dirty="0">
                <a:solidFill>
                  <a:srgbClr val="000000">
                    <a:lumMod val="65000"/>
                    <a:lumOff val="35000"/>
                  </a:srgbClr>
                </a:solidFill>
                <a:cs typeface="Arial" pitchFamily="34" charset="0"/>
              </a:rPr>
            </a:br>
            <a:r>
              <a:rPr lang="en-US" sz="2000" kern="0" spc="-30" dirty="0">
                <a:solidFill>
                  <a:srgbClr val="000000">
                    <a:lumMod val="65000"/>
                    <a:lumOff val="35000"/>
                  </a:srgbClr>
                </a:solidFill>
                <a:cs typeface="Arial" pitchFamily="34" charset="0"/>
              </a:rPr>
              <a:t>moves quickly</a:t>
            </a:r>
          </a:p>
        </p:txBody>
      </p:sp>
      <p:sp>
        <p:nvSpPr>
          <p:cNvPr id="238" name="Rectangle 237"/>
          <p:cNvSpPr/>
          <p:nvPr/>
        </p:nvSpPr>
        <p:spPr>
          <a:xfrm>
            <a:off x="6318421" y="3188947"/>
            <a:ext cx="2818652" cy="1320361"/>
          </a:xfrm>
          <a:prstGeom prst="rect">
            <a:avLst/>
          </a:prstGeom>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C00000"/>
                </a:solidFill>
                <a:effectLst/>
                <a:uLnTx/>
                <a:uFillTx/>
              </a:rPr>
              <a:t>DISTRIBUTED</a:t>
            </a:r>
            <a:endParaRPr kumimoji="0" lang="en-US" sz="22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30" normalizeH="0" baseline="0" noProof="0" dirty="0">
                <a:ln>
                  <a:noFill/>
                </a:ln>
                <a:solidFill>
                  <a:srgbClr val="000000">
                    <a:lumMod val="65000"/>
                    <a:lumOff val="35000"/>
                  </a:srgbClr>
                </a:solidFill>
                <a:effectLst/>
                <a:uLnTx/>
                <a:uFillTx/>
                <a:cs typeface="Arial" pitchFamily="34" charset="0"/>
              </a:rPr>
              <a:t>Data is everywhere,</a:t>
            </a:r>
            <a:br>
              <a:rPr kumimoji="0" lang="en-US" sz="2000" b="0" i="0" u="none" strike="noStrike" kern="0" cap="none" spc="-30" normalizeH="0" baseline="0" noProof="0" dirty="0">
                <a:ln>
                  <a:noFill/>
                </a:ln>
                <a:solidFill>
                  <a:srgbClr val="000000">
                    <a:lumMod val="65000"/>
                    <a:lumOff val="35000"/>
                  </a:srgbClr>
                </a:solidFill>
                <a:effectLst/>
                <a:uLnTx/>
                <a:uFillTx/>
                <a:cs typeface="Arial" pitchFamily="34" charset="0"/>
              </a:rPr>
            </a:br>
            <a:r>
              <a:rPr kumimoji="0" lang="en-US" sz="2000" b="0" i="0" u="none" strike="noStrike" kern="0" cap="none" spc="-30" normalizeH="0" baseline="0" noProof="0" dirty="0">
                <a:ln>
                  <a:noFill/>
                </a:ln>
                <a:solidFill>
                  <a:srgbClr val="000000">
                    <a:lumMod val="65000"/>
                    <a:lumOff val="35000"/>
                  </a:srgbClr>
                </a:solidFill>
                <a:effectLst/>
                <a:uLnTx/>
                <a:uFillTx/>
                <a:cs typeface="Arial" pitchFamily="34" charset="0"/>
              </a:rPr>
              <a:t>across applications</a:t>
            </a:r>
            <a:br>
              <a:rPr kumimoji="0" lang="en-US" sz="2000" b="0" i="0" u="none" strike="noStrike" kern="0" cap="none" spc="-30" normalizeH="0" baseline="0" noProof="0" dirty="0">
                <a:ln>
                  <a:noFill/>
                </a:ln>
                <a:solidFill>
                  <a:srgbClr val="000000">
                    <a:lumMod val="65000"/>
                    <a:lumOff val="35000"/>
                  </a:srgbClr>
                </a:solidFill>
                <a:effectLst/>
                <a:uLnTx/>
                <a:uFillTx/>
                <a:cs typeface="Arial" pitchFamily="34" charset="0"/>
              </a:rPr>
            </a:br>
            <a:r>
              <a:rPr kumimoji="0" lang="en-US" sz="2000" b="0" i="0" u="none" strike="noStrike" kern="0" cap="none" spc="-30" normalizeH="0" baseline="0" noProof="0" dirty="0">
                <a:ln>
                  <a:noFill/>
                </a:ln>
                <a:solidFill>
                  <a:srgbClr val="000000">
                    <a:lumMod val="65000"/>
                    <a:lumOff val="35000"/>
                  </a:srgbClr>
                </a:solidFill>
                <a:effectLst/>
                <a:uLnTx/>
                <a:uFillTx/>
                <a:cs typeface="Arial" pitchFamily="34" charset="0"/>
              </a:rPr>
              <a:t>and infrastructure</a:t>
            </a:r>
          </a:p>
        </p:txBody>
      </p:sp>
      <p:sp>
        <p:nvSpPr>
          <p:cNvPr id="239" name="TextBox 238"/>
          <p:cNvSpPr txBox="1"/>
          <p:nvPr/>
        </p:nvSpPr>
        <p:spPr>
          <a:xfrm>
            <a:off x="0" y="4456308"/>
            <a:ext cx="9144000" cy="997196"/>
          </a:xfrm>
          <a:prstGeom prst="rect">
            <a:avLst/>
          </a:prstGeom>
          <a:noFill/>
          <a:ln w="28575" cap="sq">
            <a:noFill/>
            <a:miter lim="800000"/>
            <a:headEnd/>
            <a:tailEnd/>
          </a:ln>
        </p:spPr>
        <p:txBody>
          <a:bodyPr wrap="square" rtlCol="0">
            <a:spAutoFit/>
          </a:bodyPr>
          <a:lstStyle>
            <a:defPPr>
              <a:defRPr lang="en-US"/>
            </a:defPPr>
            <a:lvl1pPr marL="169863" indent="-169863">
              <a:spcAft>
                <a:spcPts val="500"/>
              </a:spcAft>
              <a:buFont typeface="Arial" pitchFamily="34" charset="0"/>
              <a:buChar char="•"/>
              <a:tabLst>
                <a:tab pos="169863" algn="l"/>
              </a:tabLst>
              <a:defRPr sz="1600"/>
            </a:lvl1pPr>
          </a:lstStyle>
          <a:p>
            <a:pPr marL="0" indent="0" algn="ctr">
              <a:lnSpc>
                <a:spcPct val="95000"/>
              </a:lnSpc>
              <a:spcBef>
                <a:spcPts val="0"/>
              </a:spcBef>
              <a:spcAft>
                <a:spcPts val="0"/>
              </a:spcAft>
              <a:buFont typeface="Arial" pitchFamily="34" charset="0"/>
              <a:buNone/>
            </a:pPr>
            <a:r>
              <a:rPr lang="en-US" sz="2400" b="1" kern="0" dirty="0">
                <a:solidFill>
                  <a:srgbClr val="C00000"/>
                </a:solidFill>
                <a:latin typeface="Arial"/>
                <a:ea typeface="ＭＳ Ｐゴシック"/>
                <a:cs typeface="Arial"/>
              </a:rPr>
              <a:t>IN DEMAND</a:t>
            </a:r>
            <a:endParaRPr lang="en-US" sz="2200" b="1" kern="0" dirty="0">
              <a:solidFill>
                <a:srgbClr val="C00000"/>
              </a:solidFill>
              <a:latin typeface="Arial"/>
              <a:ea typeface="ＭＳ Ｐゴシック"/>
              <a:cs typeface="Arial"/>
            </a:endParaRPr>
          </a:p>
          <a:p>
            <a:pPr marL="0" indent="0" algn="ctr" fontAlgn="auto">
              <a:lnSpc>
                <a:spcPct val="90000"/>
              </a:lnSpc>
              <a:spcBef>
                <a:spcPts val="0"/>
              </a:spcBef>
              <a:spcAft>
                <a:spcPts val="0"/>
              </a:spcAft>
              <a:buFont typeface="Arial" pitchFamily="34" charset="0"/>
              <a:buNone/>
              <a:defRPr/>
            </a:pPr>
            <a:r>
              <a:rPr lang="en-US" sz="2000" kern="0" spc="-30" dirty="0">
                <a:solidFill>
                  <a:srgbClr val="000000">
                    <a:lumMod val="65000"/>
                    <a:lumOff val="35000"/>
                  </a:srgbClr>
                </a:solidFill>
                <a:cs typeface="Arial" pitchFamily="34" charset="0"/>
              </a:rPr>
              <a:t>Users need to constantly access </a:t>
            </a:r>
            <a:br>
              <a:rPr lang="en-US" sz="2000" kern="0" spc="-30" dirty="0">
                <a:solidFill>
                  <a:srgbClr val="000000">
                    <a:lumMod val="65000"/>
                    <a:lumOff val="35000"/>
                  </a:srgbClr>
                </a:solidFill>
                <a:cs typeface="Arial" pitchFamily="34" charset="0"/>
              </a:rPr>
            </a:br>
            <a:r>
              <a:rPr lang="en-US" sz="2000" kern="0" spc="-30" dirty="0">
                <a:solidFill>
                  <a:srgbClr val="000000">
                    <a:lumMod val="65000"/>
                    <a:lumOff val="35000"/>
                  </a:srgbClr>
                </a:solidFill>
                <a:cs typeface="Arial" pitchFamily="34" charset="0"/>
              </a:rPr>
              <a:t>and share data to do their jobs</a:t>
            </a:r>
          </a:p>
        </p:txBody>
      </p:sp>
    </p:spTree>
    <p:extLst>
      <p:ext uri="{BB962C8B-B14F-4D97-AF65-F5344CB8AC3E}">
        <p14:creationId xmlns:p14="http://schemas.microsoft.com/office/powerpoint/2010/main" val="580914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considering databases, the current threat landscape presents significant challenges for maintaining data confidentiality and integrity</a:t>
            </a:r>
            <a:endParaRPr lang="en-US" dirty="0"/>
          </a:p>
        </p:txBody>
      </p:sp>
      <p:sp>
        <p:nvSpPr>
          <p:cNvPr id="3" name="Rounded Rectangle 2"/>
          <p:cNvSpPr/>
          <p:nvPr/>
        </p:nvSpPr>
        <p:spPr>
          <a:xfrm>
            <a:off x="533400" y="1333500"/>
            <a:ext cx="6160678" cy="472440"/>
          </a:xfrm>
          <a:prstGeom prst="roundRect">
            <a:avLst/>
          </a:prstGeom>
          <a:solidFill>
            <a:schemeClr val="bg2"/>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4" name="Rounded Rectangle 3"/>
          <p:cNvSpPr/>
          <p:nvPr/>
        </p:nvSpPr>
        <p:spPr>
          <a:xfrm>
            <a:off x="990600" y="1359090"/>
            <a:ext cx="2209800" cy="421260"/>
          </a:xfrm>
          <a:prstGeom prst="roundRect">
            <a:avLst/>
          </a:prstGeom>
          <a:solidFill>
            <a:schemeClr val="accent1"/>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rPr>
              <a:t>Physical Theft</a:t>
            </a:r>
          </a:p>
        </p:txBody>
      </p:sp>
      <p:sp>
        <p:nvSpPr>
          <p:cNvPr id="13" name="Oval 12"/>
          <p:cNvSpPr/>
          <p:nvPr/>
        </p:nvSpPr>
        <p:spPr bwMode="auto">
          <a:xfrm>
            <a:off x="609600" y="1432560"/>
            <a:ext cx="276270" cy="274320"/>
          </a:xfrm>
          <a:prstGeom prst="ellipse">
            <a:avLst/>
          </a:prstGeom>
          <a:solidFill>
            <a:schemeClr val="bg2"/>
          </a:solidFill>
          <a:ln>
            <a:solidFill>
              <a:schemeClr val="accent6">
                <a:lumMod val="75000"/>
              </a:schemeClr>
            </a:solidFill>
            <a:headEnd type="none" w="med" len="med"/>
            <a:tailEnd type="none" w="med" len="med"/>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fontAlgn="base">
              <a:spcBef>
                <a:spcPct val="0"/>
              </a:spcBef>
              <a:spcAft>
                <a:spcPct val="0"/>
              </a:spcAft>
            </a:pPr>
            <a:r>
              <a:rPr lang="en-US" b="1" smtClean="0">
                <a:solidFill>
                  <a:schemeClr val="tx1"/>
                </a:solidFill>
                <a:latin typeface="Arial Black" panose="020B0A04020102020204" pitchFamily="34" charset="0"/>
                <a:cs typeface="Arial" panose="020B0604020202020204" pitchFamily="34" charset="0"/>
              </a:rPr>
              <a:t>1</a:t>
            </a:r>
            <a:endParaRPr lang="en-US" b="1" dirty="0">
              <a:solidFill>
                <a:schemeClr val="tx1"/>
              </a:solidFill>
              <a:latin typeface="Arial Black" panose="020B0A04020102020204" pitchFamily="34" charset="0"/>
              <a:cs typeface="Arial" panose="020B0604020202020204" pitchFamily="34" charset="0"/>
            </a:endParaRPr>
          </a:p>
        </p:txBody>
      </p:sp>
      <p:sp>
        <p:nvSpPr>
          <p:cNvPr id="23" name="TextBox 22"/>
          <p:cNvSpPr txBox="1"/>
          <p:nvPr/>
        </p:nvSpPr>
        <p:spPr>
          <a:xfrm>
            <a:off x="3276600" y="1086922"/>
            <a:ext cx="2642949" cy="184666"/>
          </a:xfrm>
          <a:prstGeom prst="rect">
            <a:avLst/>
          </a:prstGeom>
          <a:noFill/>
        </p:spPr>
        <p:txBody>
          <a:bodyPr wrap="square" lIns="0" tIns="0" rIns="0" bIns="0" rtlCol="0">
            <a:spAutoFit/>
          </a:bodyPr>
          <a:lstStyle/>
          <a:p>
            <a:pPr marL="0" lvl="1" algn="ctr"/>
            <a:r>
              <a:rPr lang="en-US" b="1" u="sng" dirty="0" smtClean="0">
                <a:solidFill>
                  <a:srgbClr val="010203"/>
                </a:solidFill>
              </a:rPr>
              <a:t>Description</a:t>
            </a:r>
          </a:p>
        </p:txBody>
      </p:sp>
      <p:sp>
        <p:nvSpPr>
          <p:cNvPr id="24" name="TextBox 23"/>
          <p:cNvSpPr txBox="1"/>
          <p:nvPr/>
        </p:nvSpPr>
        <p:spPr>
          <a:xfrm>
            <a:off x="1219201" y="1072634"/>
            <a:ext cx="1752600" cy="184666"/>
          </a:xfrm>
          <a:prstGeom prst="rect">
            <a:avLst/>
          </a:prstGeom>
          <a:noFill/>
        </p:spPr>
        <p:txBody>
          <a:bodyPr wrap="square" lIns="0" tIns="0" rIns="0" bIns="0" rtlCol="0">
            <a:spAutoFit/>
          </a:bodyPr>
          <a:lstStyle/>
          <a:p>
            <a:pPr marL="0" lvl="1" algn="ctr"/>
            <a:r>
              <a:rPr lang="en-US" b="1" u="sng" dirty="0" smtClean="0">
                <a:solidFill>
                  <a:srgbClr val="010203"/>
                </a:solidFill>
              </a:rPr>
              <a:t>Threat / Risk Categories</a:t>
            </a:r>
          </a:p>
        </p:txBody>
      </p:sp>
      <p:sp>
        <p:nvSpPr>
          <p:cNvPr id="65" name="Rounded Rectangle 64"/>
          <p:cNvSpPr/>
          <p:nvPr/>
        </p:nvSpPr>
        <p:spPr>
          <a:xfrm>
            <a:off x="533400" y="4762500"/>
            <a:ext cx="6160678" cy="472440"/>
          </a:xfrm>
          <a:prstGeom prst="roundRect">
            <a:avLst/>
          </a:prstGeom>
          <a:solidFill>
            <a:schemeClr val="bg2"/>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66" name="Rounded Rectangle 65"/>
          <p:cNvSpPr/>
          <p:nvPr/>
        </p:nvSpPr>
        <p:spPr>
          <a:xfrm>
            <a:off x="990600" y="4788090"/>
            <a:ext cx="2209800" cy="421260"/>
          </a:xfrm>
          <a:prstGeom prst="roundRect">
            <a:avLst/>
          </a:prstGeom>
          <a:solidFill>
            <a:schemeClr val="accent1"/>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rPr>
              <a:t>Non-Production Systems</a:t>
            </a:r>
          </a:p>
        </p:txBody>
      </p:sp>
      <p:sp>
        <p:nvSpPr>
          <p:cNvPr id="67" name="Oval 66"/>
          <p:cNvSpPr/>
          <p:nvPr/>
        </p:nvSpPr>
        <p:spPr bwMode="auto">
          <a:xfrm>
            <a:off x="609600" y="4861560"/>
            <a:ext cx="276270" cy="274320"/>
          </a:xfrm>
          <a:prstGeom prst="ellipse">
            <a:avLst/>
          </a:prstGeom>
          <a:solidFill>
            <a:schemeClr val="bg2"/>
          </a:solidFill>
          <a:ln>
            <a:solidFill>
              <a:schemeClr val="accent6">
                <a:lumMod val="75000"/>
              </a:schemeClr>
            </a:solidFill>
            <a:headEnd type="none" w="med" len="med"/>
            <a:tailEnd type="none" w="med" len="med"/>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fontAlgn="base">
              <a:spcBef>
                <a:spcPct val="0"/>
              </a:spcBef>
              <a:spcAft>
                <a:spcPct val="0"/>
              </a:spcAft>
            </a:pPr>
            <a:r>
              <a:rPr lang="en-US" b="1" dirty="0" smtClean="0">
                <a:solidFill>
                  <a:schemeClr val="tx1"/>
                </a:solidFill>
                <a:latin typeface="Arial Black" panose="020B0A04020102020204" pitchFamily="34" charset="0"/>
                <a:cs typeface="Arial" panose="020B0604020202020204" pitchFamily="34" charset="0"/>
              </a:rPr>
              <a:t>7</a:t>
            </a:r>
            <a:endParaRPr lang="en-US" b="1" dirty="0">
              <a:solidFill>
                <a:schemeClr val="tx1"/>
              </a:solidFill>
              <a:latin typeface="Arial Black" panose="020B0A04020102020204" pitchFamily="34" charset="0"/>
              <a:cs typeface="Arial" panose="020B0604020202020204" pitchFamily="34" charset="0"/>
            </a:endParaRPr>
          </a:p>
        </p:txBody>
      </p:sp>
      <p:sp>
        <p:nvSpPr>
          <p:cNvPr id="70" name="Rounded Rectangle 69"/>
          <p:cNvSpPr/>
          <p:nvPr/>
        </p:nvSpPr>
        <p:spPr>
          <a:xfrm>
            <a:off x="533400" y="1905000"/>
            <a:ext cx="6160678" cy="472440"/>
          </a:xfrm>
          <a:prstGeom prst="roundRect">
            <a:avLst/>
          </a:prstGeom>
          <a:solidFill>
            <a:schemeClr val="bg2"/>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71" name="Rounded Rectangle 70"/>
          <p:cNvSpPr/>
          <p:nvPr/>
        </p:nvSpPr>
        <p:spPr>
          <a:xfrm>
            <a:off x="990600" y="1930590"/>
            <a:ext cx="2209800" cy="421260"/>
          </a:xfrm>
          <a:prstGeom prst="roundRect">
            <a:avLst/>
          </a:prstGeom>
          <a:solidFill>
            <a:schemeClr val="accent1"/>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sz="1400" kern="0" dirty="0" smtClean="0">
                <a:solidFill>
                  <a:schemeClr val="bg1"/>
                </a:solidFill>
                <a:ea typeface="+mn-ea"/>
                <a:cs typeface="Arial" panose="020B0604020202020204" pitchFamily="34" charset="0"/>
              </a:rPr>
              <a:t>Database Administrator (Compromised / Insider)</a:t>
            </a: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72" name="Oval 71"/>
          <p:cNvSpPr/>
          <p:nvPr/>
        </p:nvSpPr>
        <p:spPr bwMode="auto">
          <a:xfrm>
            <a:off x="609600" y="2004060"/>
            <a:ext cx="276270" cy="274320"/>
          </a:xfrm>
          <a:prstGeom prst="ellipse">
            <a:avLst/>
          </a:prstGeom>
          <a:solidFill>
            <a:schemeClr val="bg2"/>
          </a:solidFill>
          <a:ln>
            <a:solidFill>
              <a:schemeClr val="accent6">
                <a:lumMod val="75000"/>
              </a:schemeClr>
            </a:solidFill>
            <a:headEnd type="none" w="med" len="med"/>
            <a:tailEnd type="none" w="med" len="med"/>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fontAlgn="base">
              <a:spcBef>
                <a:spcPct val="0"/>
              </a:spcBef>
              <a:spcAft>
                <a:spcPct val="0"/>
              </a:spcAft>
            </a:pPr>
            <a:r>
              <a:rPr lang="en-US" b="1" dirty="0" smtClean="0">
                <a:solidFill>
                  <a:schemeClr val="tx1"/>
                </a:solidFill>
                <a:latin typeface="Arial Black" panose="020B0A04020102020204" pitchFamily="34" charset="0"/>
                <a:cs typeface="Arial" panose="020B0604020202020204" pitchFamily="34" charset="0"/>
              </a:rPr>
              <a:t>2</a:t>
            </a:r>
            <a:endParaRPr lang="en-US" b="1" dirty="0">
              <a:solidFill>
                <a:schemeClr val="tx1"/>
              </a:solidFill>
              <a:latin typeface="Arial Black" panose="020B0A04020102020204" pitchFamily="34" charset="0"/>
              <a:cs typeface="Arial" panose="020B0604020202020204" pitchFamily="34" charset="0"/>
            </a:endParaRPr>
          </a:p>
        </p:txBody>
      </p:sp>
      <p:sp>
        <p:nvSpPr>
          <p:cNvPr id="75" name="Rounded Rectangle 74"/>
          <p:cNvSpPr/>
          <p:nvPr/>
        </p:nvSpPr>
        <p:spPr>
          <a:xfrm>
            <a:off x="533400" y="2476500"/>
            <a:ext cx="6160678" cy="472440"/>
          </a:xfrm>
          <a:prstGeom prst="roundRect">
            <a:avLst/>
          </a:prstGeom>
          <a:solidFill>
            <a:schemeClr val="bg2"/>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76" name="Rounded Rectangle 75"/>
          <p:cNvSpPr/>
          <p:nvPr/>
        </p:nvSpPr>
        <p:spPr>
          <a:xfrm>
            <a:off x="990600" y="2502090"/>
            <a:ext cx="2209800" cy="421260"/>
          </a:xfrm>
          <a:prstGeom prst="roundRect">
            <a:avLst/>
          </a:prstGeom>
          <a:solidFill>
            <a:schemeClr val="accent1"/>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rPr>
              <a:t>Privileged</a:t>
            </a:r>
            <a:r>
              <a:rPr kumimoji="0" lang="en-US" sz="1400" b="0" i="0" u="none" strike="noStrike" kern="0" cap="none" spc="0" normalizeH="0" noProof="0" dirty="0" smtClean="0">
                <a:ln>
                  <a:noFill/>
                </a:ln>
                <a:solidFill>
                  <a:schemeClr val="bg1"/>
                </a:solidFill>
                <a:effectLst/>
                <a:uLnTx/>
                <a:uFillTx/>
                <a:ea typeface="+mn-ea"/>
                <a:cs typeface="Arial" panose="020B0604020202020204" pitchFamily="34" charset="0"/>
              </a:rPr>
              <a:t> User Account (Compromised / Insider)</a:t>
            </a: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77" name="Oval 76"/>
          <p:cNvSpPr/>
          <p:nvPr/>
        </p:nvSpPr>
        <p:spPr bwMode="auto">
          <a:xfrm>
            <a:off x="609600" y="2575560"/>
            <a:ext cx="276270" cy="274320"/>
          </a:xfrm>
          <a:prstGeom prst="ellipse">
            <a:avLst/>
          </a:prstGeom>
          <a:solidFill>
            <a:schemeClr val="bg2"/>
          </a:solidFill>
          <a:ln>
            <a:solidFill>
              <a:schemeClr val="accent6">
                <a:lumMod val="75000"/>
              </a:schemeClr>
            </a:solidFill>
            <a:headEnd type="none" w="med" len="med"/>
            <a:tailEnd type="none" w="med" len="med"/>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fontAlgn="base">
              <a:spcBef>
                <a:spcPct val="0"/>
              </a:spcBef>
              <a:spcAft>
                <a:spcPct val="0"/>
              </a:spcAft>
            </a:pPr>
            <a:r>
              <a:rPr lang="en-US" b="1" dirty="0">
                <a:solidFill>
                  <a:schemeClr val="tx1"/>
                </a:solidFill>
                <a:latin typeface="Arial Black" panose="020B0A04020102020204" pitchFamily="34" charset="0"/>
                <a:cs typeface="Arial" panose="020B0604020202020204" pitchFamily="34" charset="0"/>
              </a:rPr>
              <a:t>3</a:t>
            </a:r>
          </a:p>
        </p:txBody>
      </p:sp>
      <p:sp>
        <p:nvSpPr>
          <p:cNvPr id="80" name="Rounded Rectangle 79"/>
          <p:cNvSpPr/>
          <p:nvPr/>
        </p:nvSpPr>
        <p:spPr>
          <a:xfrm>
            <a:off x="533400" y="3048000"/>
            <a:ext cx="6160678" cy="472440"/>
          </a:xfrm>
          <a:prstGeom prst="roundRect">
            <a:avLst/>
          </a:prstGeom>
          <a:solidFill>
            <a:schemeClr val="bg2"/>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81" name="Rounded Rectangle 80"/>
          <p:cNvSpPr/>
          <p:nvPr/>
        </p:nvSpPr>
        <p:spPr>
          <a:xfrm>
            <a:off x="990600" y="3073590"/>
            <a:ext cx="2209800" cy="421260"/>
          </a:xfrm>
          <a:prstGeom prst="roundRect">
            <a:avLst/>
          </a:prstGeom>
          <a:solidFill>
            <a:schemeClr val="accent1"/>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rPr>
              <a:t>SQL</a:t>
            </a:r>
            <a:r>
              <a:rPr kumimoji="0" lang="en-US" sz="1400" b="0" i="0" u="none" strike="noStrike" kern="0" cap="none" spc="0" normalizeH="0" noProof="0" dirty="0" smtClean="0">
                <a:ln>
                  <a:noFill/>
                </a:ln>
                <a:solidFill>
                  <a:schemeClr val="bg1"/>
                </a:solidFill>
                <a:effectLst/>
                <a:uLnTx/>
                <a:uFillTx/>
                <a:ea typeface="+mn-ea"/>
                <a:cs typeface="Arial" panose="020B0604020202020204" pitchFamily="34" charset="0"/>
              </a:rPr>
              <a:t> Injection</a:t>
            </a: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82" name="Oval 81"/>
          <p:cNvSpPr/>
          <p:nvPr/>
        </p:nvSpPr>
        <p:spPr bwMode="auto">
          <a:xfrm>
            <a:off x="609600" y="3147060"/>
            <a:ext cx="276270" cy="274320"/>
          </a:xfrm>
          <a:prstGeom prst="ellipse">
            <a:avLst/>
          </a:prstGeom>
          <a:solidFill>
            <a:schemeClr val="bg2"/>
          </a:solidFill>
          <a:ln>
            <a:solidFill>
              <a:schemeClr val="accent6">
                <a:lumMod val="75000"/>
              </a:schemeClr>
            </a:solidFill>
            <a:headEnd type="none" w="med" len="med"/>
            <a:tailEnd type="none" w="med" len="med"/>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fontAlgn="base">
              <a:spcBef>
                <a:spcPct val="0"/>
              </a:spcBef>
              <a:spcAft>
                <a:spcPct val="0"/>
              </a:spcAft>
            </a:pPr>
            <a:r>
              <a:rPr lang="en-US" b="1" dirty="0" smtClean="0">
                <a:solidFill>
                  <a:schemeClr val="tx1"/>
                </a:solidFill>
                <a:latin typeface="Arial Black" panose="020B0A04020102020204" pitchFamily="34" charset="0"/>
                <a:cs typeface="Arial" panose="020B0604020202020204" pitchFamily="34" charset="0"/>
              </a:rPr>
              <a:t>4</a:t>
            </a:r>
            <a:endParaRPr lang="en-US" b="1" dirty="0">
              <a:solidFill>
                <a:schemeClr val="tx1"/>
              </a:solidFill>
              <a:latin typeface="Arial Black" panose="020B0A04020102020204" pitchFamily="34" charset="0"/>
              <a:cs typeface="Arial" panose="020B0604020202020204" pitchFamily="34" charset="0"/>
            </a:endParaRPr>
          </a:p>
        </p:txBody>
      </p:sp>
      <p:sp>
        <p:nvSpPr>
          <p:cNvPr id="85" name="Rounded Rectangle 84"/>
          <p:cNvSpPr/>
          <p:nvPr/>
        </p:nvSpPr>
        <p:spPr>
          <a:xfrm>
            <a:off x="533400" y="3619500"/>
            <a:ext cx="6160678" cy="472440"/>
          </a:xfrm>
          <a:prstGeom prst="roundRect">
            <a:avLst/>
          </a:prstGeom>
          <a:solidFill>
            <a:schemeClr val="bg2"/>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86" name="Rounded Rectangle 85"/>
          <p:cNvSpPr/>
          <p:nvPr/>
        </p:nvSpPr>
        <p:spPr>
          <a:xfrm>
            <a:off x="990600" y="3645090"/>
            <a:ext cx="2209800" cy="421260"/>
          </a:xfrm>
          <a:prstGeom prst="roundRect">
            <a:avLst/>
          </a:prstGeom>
          <a:solidFill>
            <a:schemeClr val="accent1"/>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rPr>
              <a:t>Malware Infection</a:t>
            </a:r>
          </a:p>
        </p:txBody>
      </p:sp>
      <p:sp>
        <p:nvSpPr>
          <p:cNvPr id="87" name="Oval 86"/>
          <p:cNvSpPr/>
          <p:nvPr/>
        </p:nvSpPr>
        <p:spPr bwMode="auto">
          <a:xfrm>
            <a:off x="609600" y="3718560"/>
            <a:ext cx="276270" cy="274320"/>
          </a:xfrm>
          <a:prstGeom prst="ellipse">
            <a:avLst/>
          </a:prstGeom>
          <a:solidFill>
            <a:schemeClr val="bg2"/>
          </a:solidFill>
          <a:ln>
            <a:solidFill>
              <a:schemeClr val="accent6">
                <a:lumMod val="75000"/>
              </a:schemeClr>
            </a:solidFill>
            <a:headEnd type="none" w="med" len="med"/>
            <a:tailEnd type="none" w="med" len="med"/>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fontAlgn="base">
              <a:spcBef>
                <a:spcPct val="0"/>
              </a:spcBef>
              <a:spcAft>
                <a:spcPct val="0"/>
              </a:spcAft>
            </a:pPr>
            <a:r>
              <a:rPr lang="en-US" b="1" dirty="0" smtClean="0">
                <a:solidFill>
                  <a:schemeClr val="tx1"/>
                </a:solidFill>
                <a:latin typeface="Arial Black" panose="020B0A04020102020204" pitchFamily="34" charset="0"/>
                <a:cs typeface="Arial" panose="020B0604020202020204" pitchFamily="34" charset="0"/>
              </a:rPr>
              <a:t>5</a:t>
            </a:r>
            <a:endParaRPr lang="en-US" b="1" dirty="0">
              <a:solidFill>
                <a:schemeClr val="tx1"/>
              </a:solidFill>
              <a:latin typeface="Arial Black" panose="020B0A04020102020204" pitchFamily="34" charset="0"/>
              <a:cs typeface="Arial" panose="020B0604020202020204" pitchFamily="34" charset="0"/>
            </a:endParaRPr>
          </a:p>
        </p:txBody>
      </p:sp>
      <p:sp>
        <p:nvSpPr>
          <p:cNvPr id="90" name="Rounded Rectangle 89"/>
          <p:cNvSpPr/>
          <p:nvPr/>
        </p:nvSpPr>
        <p:spPr>
          <a:xfrm>
            <a:off x="533400" y="4191000"/>
            <a:ext cx="6160678" cy="472440"/>
          </a:xfrm>
          <a:prstGeom prst="roundRect">
            <a:avLst/>
          </a:prstGeom>
          <a:solidFill>
            <a:schemeClr val="bg2"/>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91" name="Rounded Rectangle 90"/>
          <p:cNvSpPr/>
          <p:nvPr/>
        </p:nvSpPr>
        <p:spPr>
          <a:xfrm>
            <a:off x="990600" y="4216590"/>
            <a:ext cx="2209800" cy="421260"/>
          </a:xfrm>
          <a:prstGeom prst="roundRect">
            <a:avLst/>
          </a:prstGeom>
          <a:solidFill>
            <a:schemeClr val="accent1"/>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sz="1400" kern="0" dirty="0" smtClean="0">
                <a:solidFill>
                  <a:schemeClr val="bg1"/>
                </a:solidFill>
                <a:ea typeface="+mn-ea"/>
                <a:cs typeface="Arial" panose="020B0604020202020204" pitchFamily="34" charset="0"/>
              </a:rPr>
              <a:t>Zero-Day Attacks</a:t>
            </a: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92" name="Oval 91"/>
          <p:cNvSpPr/>
          <p:nvPr/>
        </p:nvSpPr>
        <p:spPr bwMode="auto">
          <a:xfrm>
            <a:off x="609600" y="4290060"/>
            <a:ext cx="276270" cy="274320"/>
          </a:xfrm>
          <a:prstGeom prst="ellipse">
            <a:avLst/>
          </a:prstGeom>
          <a:solidFill>
            <a:schemeClr val="bg2"/>
          </a:solidFill>
          <a:ln>
            <a:solidFill>
              <a:schemeClr val="accent6">
                <a:lumMod val="75000"/>
              </a:schemeClr>
            </a:solidFill>
            <a:headEnd type="none" w="med" len="med"/>
            <a:tailEnd type="none" w="med" len="med"/>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fontAlgn="base">
              <a:spcBef>
                <a:spcPct val="0"/>
              </a:spcBef>
              <a:spcAft>
                <a:spcPct val="0"/>
              </a:spcAft>
            </a:pPr>
            <a:r>
              <a:rPr lang="en-US" b="1" dirty="0" smtClean="0">
                <a:solidFill>
                  <a:schemeClr val="tx1"/>
                </a:solidFill>
                <a:latin typeface="Arial Black" panose="020B0A04020102020204" pitchFamily="34" charset="0"/>
                <a:cs typeface="Arial" panose="020B0604020202020204" pitchFamily="34" charset="0"/>
              </a:rPr>
              <a:t>6</a:t>
            </a:r>
            <a:endParaRPr lang="en-US" b="1" dirty="0">
              <a:solidFill>
                <a:schemeClr val="tx1"/>
              </a:solidFill>
              <a:latin typeface="Arial Black" panose="020B0A04020102020204" pitchFamily="34" charset="0"/>
              <a:cs typeface="Arial" panose="020B0604020202020204" pitchFamily="34" charset="0"/>
            </a:endParaRPr>
          </a:p>
        </p:txBody>
      </p:sp>
      <p:sp>
        <p:nvSpPr>
          <p:cNvPr id="100" name="Rounded Rectangle 6"/>
          <p:cNvSpPr/>
          <p:nvPr/>
        </p:nvSpPr>
        <p:spPr bwMode="auto">
          <a:xfrm>
            <a:off x="7414628" y="2888288"/>
            <a:ext cx="1195972" cy="791865"/>
          </a:xfrm>
          <a:prstGeom prst="roundRect">
            <a:avLst/>
          </a:prstGeom>
          <a:gradFill flip="none" rotWithShape="1">
            <a:gsLst>
              <a:gs pos="100000">
                <a:srgbClr val="FF4B5E"/>
              </a:gs>
              <a:gs pos="0">
                <a:schemeClr val="bg1">
                  <a:lumMod val="95000"/>
                </a:schemeClr>
              </a:gs>
            </a:gsLst>
            <a:path path="circle">
              <a:fillToRect l="50000" t="50000" r="50000" b="50000"/>
            </a:path>
            <a:tileRect/>
          </a:gradFill>
          <a:ln w="9525" cap="flat" cmpd="sng" algn="ctr">
            <a:noFill/>
            <a:prstDash val="solid"/>
            <a:round/>
            <a:headEnd type="none" w="med" len="med"/>
            <a:tailEnd type="none" w="med" len="med"/>
          </a:ln>
          <a:effectLst>
            <a:glow rad="63500">
              <a:srgbClr val="C00000">
                <a:alpha val="40000"/>
              </a:srgbClr>
            </a:glow>
            <a:outerShdw blurRad="50800" dist="38100" dir="2700000" algn="tl" rotWithShape="0">
              <a:prstClr val="black">
                <a:alpha val="40000"/>
              </a:prstClr>
            </a:outerShdw>
          </a:effectLst>
        </p:spPr>
        <p:txBody>
          <a:bodyPr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000000"/>
                </a:solidFill>
                <a:latin typeface="Arial" panose="020B0604020202020204" pitchFamily="34" charset="0"/>
                <a:cs typeface="Arial" panose="020B0604020202020204" pitchFamily="34" charset="0"/>
              </a:rPr>
              <a:t>Sensitive Data Exposure / Compromise</a:t>
            </a:r>
            <a:endParaRPr lang="en-US" sz="1200" b="1" dirty="0">
              <a:solidFill>
                <a:srgbClr val="000000"/>
              </a:solidFill>
              <a:latin typeface="Arial" panose="020B0604020202020204" pitchFamily="34" charset="0"/>
              <a:cs typeface="Arial" panose="020B0604020202020204" pitchFamily="34" charset="0"/>
            </a:endParaRPr>
          </a:p>
        </p:txBody>
      </p:sp>
      <p:sp>
        <p:nvSpPr>
          <p:cNvPr id="101" name="Isosceles Triangle 4"/>
          <p:cNvSpPr/>
          <p:nvPr/>
        </p:nvSpPr>
        <p:spPr bwMode="auto">
          <a:xfrm rot="5400000">
            <a:off x="6310621" y="3070586"/>
            <a:ext cx="1487463" cy="427270"/>
          </a:xfrm>
          <a:prstGeom prst="triangle">
            <a:avLst>
              <a:gd name="adj" fmla="val 50295"/>
            </a:avLst>
          </a:prstGeom>
          <a:gradFill>
            <a:gsLst>
              <a:gs pos="50000">
                <a:srgbClr val="D9D9D9"/>
              </a:gs>
              <a:gs pos="100000">
                <a:schemeClr val="accent2">
                  <a:lumMod val="60000"/>
                  <a:lumOff val="40000"/>
                </a:schemeClr>
              </a:gs>
              <a:gs pos="0">
                <a:schemeClr val="bg1">
                  <a:lumMod val="95000"/>
                </a:schemeClr>
              </a:gs>
            </a:gsLst>
            <a:path path="circle">
              <a:fillToRect l="50000" t="50000" r="50000" b="50000"/>
            </a:path>
          </a:gradFill>
          <a:ln w="9525" cap="flat" cmpd="sng" algn="ctr">
            <a:solidFill>
              <a:schemeClr val="bg1">
                <a:lumMod val="50000"/>
              </a:schemeClr>
            </a:solidFill>
            <a:prstDash val="solid"/>
            <a:round/>
            <a:headEnd type="none" w="med" len="med"/>
            <a:tailEnd type="none" w="med" len="med"/>
          </a:ln>
          <a:effectLst/>
        </p:spPr>
        <p:txBody>
          <a:bodyPr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endParaRPr lang="en-US" sz="1200" b="1">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5" name="TextBox 34"/>
          <p:cNvSpPr txBox="1"/>
          <p:nvPr/>
        </p:nvSpPr>
        <p:spPr>
          <a:xfrm>
            <a:off x="3305131" y="1408138"/>
            <a:ext cx="3388948" cy="323165"/>
          </a:xfrm>
          <a:prstGeom prst="rect">
            <a:avLst/>
          </a:prstGeom>
          <a:noFill/>
        </p:spPr>
        <p:txBody>
          <a:bodyPr wrap="square" lIns="0" tIns="0" rIns="0" bIns="0" rtlCol="0">
            <a:spAutoFit/>
          </a:bodyPr>
          <a:lstStyle/>
          <a:p>
            <a:pPr marL="0" lvl="1"/>
            <a:r>
              <a:rPr lang="en-US" sz="1050" b="1" i="1" dirty="0" smtClean="0">
                <a:solidFill>
                  <a:srgbClr val="010203"/>
                </a:solidFill>
              </a:rPr>
              <a:t>Stealing hard drives and / or where sensitive data resides</a:t>
            </a:r>
          </a:p>
        </p:txBody>
      </p:sp>
      <p:sp>
        <p:nvSpPr>
          <p:cNvPr id="36" name="TextBox 35"/>
          <p:cNvSpPr txBox="1"/>
          <p:nvPr/>
        </p:nvSpPr>
        <p:spPr>
          <a:xfrm>
            <a:off x="3305131" y="4755858"/>
            <a:ext cx="3388948" cy="484748"/>
          </a:xfrm>
          <a:prstGeom prst="rect">
            <a:avLst/>
          </a:prstGeom>
          <a:noFill/>
        </p:spPr>
        <p:txBody>
          <a:bodyPr wrap="square" lIns="0" tIns="0" rIns="0" bIns="0" rtlCol="0">
            <a:spAutoFit/>
          </a:bodyPr>
          <a:lstStyle/>
          <a:p>
            <a:pPr marL="0" lvl="1"/>
            <a:r>
              <a:rPr lang="en-US" sz="1050" b="1" i="1" dirty="0" smtClean="0">
                <a:solidFill>
                  <a:srgbClr val="010203"/>
                </a:solidFill>
              </a:rPr>
              <a:t>Extending sensitive data into non-production systems where: (</a:t>
            </a:r>
            <a:r>
              <a:rPr lang="en-US" sz="1050" b="1" i="1" dirty="0" err="1" smtClean="0">
                <a:solidFill>
                  <a:srgbClr val="010203"/>
                </a:solidFill>
              </a:rPr>
              <a:t>i</a:t>
            </a:r>
            <a:r>
              <a:rPr lang="en-US" sz="1050" b="1" i="1" dirty="0" smtClean="0">
                <a:solidFill>
                  <a:srgbClr val="010203"/>
                </a:solidFill>
              </a:rPr>
              <a:t>) controls may not be as mature; and (ii) non-essential personnel may have access</a:t>
            </a:r>
          </a:p>
        </p:txBody>
      </p:sp>
      <p:sp>
        <p:nvSpPr>
          <p:cNvPr id="37" name="TextBox 36"/>
          <p:cNvSpPr txBox="1"/>
          <p:nvPr/>
        </p:nvSpPr>
        <p:spPr>
          <a:xfrm>
            <a:off x="3305131" y="1979638"/>
            <a:ext cx="3388948" cy="323165"/>
          </a:xfrm>
          <a:prstGeom prst="rect">
            <a:avLst/>
          </a:prstGeom>
          <a:noFill/>
        </p:spPr>
        <p:txBody>
          <a:bodyPr wrap="square" lIns="0" tIns="0" rIns="0" bIns="0" rtlCol="0">
            <a:spAutoFit/>
          </a:bodyPr>
          <a:lstStyle/>
          <a:p>
            <a:pPr marL="0" lvl="1"/>
            <a:r>
              <a:rPr lang="en-US" sz="1050" b="1" i="1" dirty="0" smtClean="0">
                <a:solidFill>
                  <a:srgbClr val="010203"/>
                </a:solidFill>
              </a:rPr>
              <a:t>Accessing system data directly using provisioned DBA privileges</a:t>
            </a:r>
          </a:p>
        </p:txBody>
      </p:sp>
      <p:sp>
        <p:nvSpPr>
          <p:cNvPr id="38" name="TextBox 37"/>
          <p:cNvSpPr txBox="1"/>
          <p:nvPr/>
        </p:nvSpPr>
        <p:spPr>
          <a:xfrm>
            <a:off x="3305131" y="2551138"/>
            <a:ext cx="3388948" cy="323165"/>
          </a:xfrm>
          <a:prstGeom prst="rect">
            <a:avLst/>
          </a:prstGeom>
          <a:noFill/>
        </p:spPr>
        <p:txBody>
          <a:bodyPr wrap="square" lIns="0" tIns="0" rIns="0" bIns="0" rtlCol="0">
            <a:spAutoFit/>
          </a:bodyPr>
          <a:lstStyle/>
          <a:p>
            <a:pPr marL="0" lvl="1"/>
            <a:r>
              <a:rPr lang="en-US" sz="1050" b="1" i="1" dirty="0" smtClean="0">
                <a:solidFill>
                  <a:srgbClr val="010203"/>
                </a:solidFill>
              </a:rPr>
              <a:t>Accessing system data directly </a:t>
            </a:r>
            <a:r>
              <a:rPr lang="en-US" sz="1050" b="1" i="1" smtClean="0">
                <a:solidFill>
                  <a:srgbClr val="010203"/>
                </a:solidFill>
              </a:rPr>
              <a:t>using compromised privileged account(s)</a:t>
            </a:r>
            <a:endParaRPr lang="en-US" sz="1050" b="1" i="1" dirty="0" smtClean="0">
              <a:solidFill>
                <a:srgbClr val="010203"/>
              </a:solidFill>
            </a:endParaRPr>
          </a:p>
        </p:txBody>
      </p:sp>
      <p:sp>
        <p:nvSpPr>
          <p:cNvPr id="39" name="TextBox 38"/>
          <p:cNvSpPr txBox="1"/>
          <p:nvPr/>
        </p:nvSpPr>
        <p:spPr>
          <a:xfrm>
            <a:off x="3305131" y="3122638"/>
            <a:ext cx="3388948" cy="323165"/>
          </a:xfrm>
          <a:prstGeom prst="rect">
            <a:avLst/>
          </a:prstGeom>
          <a:noFill/>
        </p:spPr>
        <p:txBody>
          <a:bodyPr wrap="square" lIns="0" tIns="0" rIns="0" bIns="0" rtlCol="0">
            <a:spAutoFit/>
          </a:bodyPr>
          <a:lstStyle/>
          <a:p>
            <a:pPr marL="0" lvl="1"/>
            <a:r>
              <a:rPr lang="en-US" sz="1050" b="1" i="1" dirty="0" smtClean="0">
                <a:solidFill>
                  <a:srgbClr val="010203"/>
                </a:solidFill>
              </a:rPr>
              <a:t>Using malicious code to directly bypass authentication methods</a:t>
            </a:r>
          </a:p>
        </p:txBody>
      </p:sp>
      <p:sp>
        <p:nvSpPr>
          <p:cNvPr id="40" name="TextBox 39"/>
          <p:cNvSpPr txBox="1"/>
          <p:nvPr/>
        </p:nvSpPr>
        <p:spPr>
          <a:xfrm>
            <a:off x="3305131" y="3694138"/>
            <a:ext cx="3388948" cy="323165"/>
          </a:xfrm>
          <a:prstGeom prst="rect">
            <a:avLst/>
          </a:prstGeom>
          <a:noFill/>
        </p:spPr>
        <p:txBody>
          <a:bodyPr wrap="square" lIns="0" tIns="0" rIns="0" bIns="0" rtlCol="0">
            <a:spAutoFit/>
          </a:bodyPr>
          <a:lstStyle/>
          <a:p>
            <a:pPr marL="0" lvl="1"/>
            <a:r>
              <a:rPr lang="en-US" sz="1050" b="1" i="1" dirty="0" smtClean="0">
                <a:solidFill>
                  <a:srgbClr val="010203"/>
                </a:solidFill>
              </a:rPr>
              <a:t>Malicious code (e.g., Ransomware) designed to allow remote access or </a:t>
            </a:r>
            <a:r>
              <a:rPr lang="en-US" sz="1050" b="1" i="1" dirty="0" err="1" smtClean="0">
                <a:solidFill>
                  <a:srgbClr val="010203"/>
                </a:solidFill>
              </a:rPr>
              <a:t>exfiltrate</a:t>
            </a:r>
            <a:r>
              <a:rPr lang="en-US" sz="1050" b="1" i="1" dirty="0" smtClean="0">
                <a:solidFill>
                  <a:srgbClr val="010203"/>
                </a:solidFill>
              </a:rPr>
              <a:t> sensitive data</a:t>
            </a:r>
          </a:p>
        </p:txBody>
      </p:sp>
      <p:sp>
        <p:nvSpPr>
          <p:cNvPr id="41" name="TextBox 40"/>
          <p:cNvSpPr txBox="1"/>
          <p:nvPr/>
        </p:nvSpPr>
        <p:spPr>
          <a:xfrm>
            <a:off x="3305131" y="4265638"/>
            <a:ext cx="3388948" cy="323165"/>
          </a:xfrm>
          <a:prstGeom prst="rect">
            <a:avLst/>
          </a:prstGeom>
          <a:noFill/>
        </p:spPr>
        <p:txBody>
          <a:bodyPr wrap="square" lIns="0" tIns="0" rIns="0" bIns="0" rtlCol="0">
            <a:spAutoFit/>
          </a:bodyPr>
          <a:lstStyle/>
          <a:p>
            <a:pPr marL="0" lvl="1"/>
            <a:r>
              <a:rPr lang="en-US" sz="1050" b="1" i="1" dirty="0" smtClean="0">
                <a:solidFill>
                  <a:srgbClr val="010203"/>
                </a:solidFill>
              </a:rPr>
              <a:t>Exploitation of new vulnerability to bypass authentication or install malware</a:t>
            </a:r>
          </a:p>
        </p:txBody>
      </p:sp>
    </p:spTree>
    <p:extLst>
      <p:ext uri="{BB962C8B-B14F-4D97-AF65-F5344CB8AC3E}">
        <p14:creationId xmlns:p14="http://schemas.microsoft.com/office/powerpoint/2010/main" val="1244748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731840" y="1028700"/>
            <a:ext cx="7680320" cy="3845837"/>
            <a:chOff x="790575" y="1028700"/>
            <a:chExt cx="7680320" cy="3845837"/>
          </a:xfrm>
        </p:grpSpPr>
        <p:grpSp>
          <p:nvGrpSpPr>
            <p:cNvPr id="41" name="Group 40"/>
            <p:cNvGrpSpPr/>
            <p:nvPr/>
          </p:nvGrpSpPr>
          <p:grpSpPr>
            <a:xfrm>
              <a:off x="5243471" y="1793348"/>
              <a:ext cx="1745743" cy="3071437"/>
              <a:chOff x="780468" y="1028700"/>
              <a:chExt cx="1745743" cy="3071437"/>
            </a:xfrm>
          </p:grpSpPr>
          <p:sp>
            <p:nvSpPr>
              <p:cNvPr id="54" name="Hexagon 53"/>
              <p:cNvSpPr/>
              <p:nvPr/>
            </p:nvSpPr>
            <p:spPr>
              <a:xfrm>
                <a:off x="787282"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Encryption Solutions</a:t>
                </a:r>
                <a:endParaRPr lang="en-US" sz="1600" b="1" dirty="0">
                  <a:solidFill>
                    <a:schemeClr val="bg1"/>
                  </a:solidFill>
                </a:endParaRPr>
              </a:p>
            </p:txBody>
          </p:sp>
          <p:sp>
            <p:nvSpPr>
              <p:cNvPr id="55" name="Hexagon 54"/>
              <p:cNvSpPr/>
              <p:nvPr/>
            </p:nvSpPr>
            <p:spPr>
              <a:xfrm>
                <a:off x="780468" y="2607214"/>
                <a:ext cx="1738929" cy="1492923"/>
              </a:xfrm>
              <a:prstGeom prst="hexagon">
                <a:avLst>
                  <a:gd name="adj" fmla="val 25000"/>
                  <a:gd name="vf" fmla="val 115470"/>
                </a:avLst>
              </a:prstGeom>
              <a:blipFill dpi="0" rotWithShape="0">
                <a:blip r:embed="rId3">
                  <a:duotone>
                    <a:schemeClr val="accent1">
                      <a:shade val="45000"/>
                      <a:satMod val="135000"/>
                    </a:schemeClr>
                    <a:prstClr val="white"/>
                  </a:duotone>
                </a:blip>
                <a:srcRect/>
                <a:stretch>
                  <a:fillRect l="-3000"/>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2" name="Group 41"/>
            <p:cNvGrpSpPr/>
            <p:nvPr/>
          </p:nvGrpSpPr>
          <p:grpSpPr>
            <a:xfrm>
              <a:off x="2276183" y="1793348"/>
              <a:ext cx="1742817" cy="3081189"/>
              <a:chOff x="2241502" y="1793348"/>
              <a:chExt cx="1742817" cy="3081189"/>
            </a:xfrm>
          </p:grpSpPr>
          <p:sp>
            <p:nvSpPr>
              <p:cNvPr id="52" name="Hexagon 51"/>
              <p:cNvSpPr/>
              <p:nvPr/>
            </p:nvSpPr>
            <p:spPr>
              <a:xfrm>
                <a:off x="2245390"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Data Protection</a:t>
                </a:r>
              </a:p>
              <a:p>
                <a:pPr algn="ctr"/>
                <a:r>
                  <a:rPr lang="en-US" sz="1600" b="1" dirty="0" smtClean="0">
                    <a:solidFill>
                      <a:schemeClr val="bg1"/>
                    </a:solidFill>
                  </a:rPr>
                  <a:t>Framework</a:t>
                </a:r>
                <a:endParaRPr lang="en-US" sz="1600" b="1" dirty="0">
                  <a:solidFill>
                    <a:schemeClr val="bg1"/>
                  </a:solidFill>
                </a:endParaRPr>
              </a:p>
            </p:txBody>
          </p:sp>
          <p:sp>
            <p:nvSpPr>
              <p:cNvPr id="53" name="Hexagon 52"/>
              <p:cNvSpPr/>
              <p:nvPr/>
            </p:nvSpPr>
            <p:spPr>
              <a:xfrm>
                <a:off x="2241502" y="3381614"/>
                <a:ext cx="1738929" cy="1492923"/>
              </a:xfrm>
              <a:prstGeom prst="hexagon">
                <a:avLst>
                  <a:gd name="adj" fmla="val 25000"/>
                  <a:gd name="vf" fmla="val 115470"/>
                </a:avLst>
              </a:prstGeom>
              <a:blipFill dpi="0" rotWithShape="0">
                <a:blip r:embed="rId4">
                  <a:duotone>
                    <a:schemeClr val="accent1">
                      <a:shade val="45000"/>
                      <a:satMod val="135000"/>
                    </a:schemeClr>
                    <a:prstClr val="white"/>
                  </a:duotone>
                </a:blip>
                <a:srcRect/>
                <a:tile tx="0" ty="0" sx="28000" sy="28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3" name="Group 42"/>
            <p:cNvGrpSpPr/>
            <p:nvPr/>
          </p:nvGrpSpPr>
          <p:grpSpPr>
            <a:xfrm>
              <a:off x="6731004" y="1028700"/>
              <a:ext cx="1739891" cy="3071437"/>
              <a:chOff x="3702536" y="1028700"/>
              <a:chExt cx="1739891" cy="3071437"/>
            </a:xfrm>
          </p:grpSpPr>
          <p:sp>
            <p:nvSpPr>
              <p:cNvPr id="50" name="Hexagon 49"/>
              <p:cNvSpPr/>
              <p:nvPr/>
            </p:nvSpPr>
            <p:spPr>
              <a:xfrm>
                <a:off x="3703498"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Case Studies</a:t>
                </a:r>
                <a:endParaRPr lang="en-US" sz="1600" b="1" dirty="0">
                  <a:solidFill>
                    <a:schemeClr val="bg1"/>
                  </a:solidFill>
                </a:endParaRPr>
              </a:p>
            </p:txBody>
          </p:sp>
          <p:sp>
            <p:nvSpPr>
              <p:cNvPr id="51" name="Hexagon 50"/>
              <p:cNvSpPr/>
              <p:nvPr/>
            </p:nvSpPr>
            <p:spPr>
              <a:xfrm>
                <a:off x="3702536" y="2607214"/>
                <a:ext cx="1738929" cy="1492923"/>
              </a:xfrm>
              <a:prstGeom prst="hexagon">
                <a:avLst>
                  <a:gd name="adj" fmla="val 25000"/>
                  <a:gd name="vf" fmla="val 115470"/>
                </a:avLst>
              </a:prstGeom>
              <a:blipFill dpi="0" rotWithShape="0">
                <a:blip r:embed="rId5">
                  <a:duotone>
                    <a:schemeClr val="accent1">
                      <a:shade val="45000"/>
                      <a:satMod val="135000"/>
                    </a:schemeClr>
                    <a:prstClr val="white"/>
                  </a:duotone>
                </a:blip>
                <a:srcRect/>
                <a:tile tx="0" ty="0" sx="35000" sy="35000" flip="none" algn="bl"/>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4" name="Group 43"/>
            <p:cNvGrpSpPr/>
            <p:nvPr/>
          </p:nvGrpSpPr>
          <p:grpSpPr>
            <a:xfrm>
              <a:off x="790575" y="1028700"/>
              <a:ext cx="1743819" cy="3071437"/>
              <a:chOff x="6619714" y="1028700"/>
              <a:chExt cx="1743819" cy="3071437"/>
            </a:xfrm>
          </p:grpSpPr>
          <p:sp>
            <p:nvSpPr>
              <p:cNvPr id="48" name="Hexagon 47"/>
              <p:cNvSpPr/>
              <p:nvPr/>
            </p:nvSpPr>
            <p:spPr>
              <a:xfrm>
                <a:off x="6619714" y="1028700"/>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Threat / Risk </a:t>
                </a:r>
              </a:p>
              <a:p>
                <a:pPr algn="ctr"/>
                <a:r>
                  <a:rPr lang="en-US" sz="1600" b="1" dirty="0" smtClean="0">
                    <a:solidFill>
                      <a:schemeClr val="bg1"/>
                    </a:solidFill>
                  </a:rPr>
                  <a:t>Landscape</a:t>
                </a:r>
                <a:endParaRPr lang="en-US" sz="1600" b="1" dirty="0">
                  <a:solidFill>
                    <a:schemeClr val="bg1"/>
                  </a:solidFill>
                </a:endParaRPr>
              </a:p>
            </p:txBody>
          </p:sp>
          <p:sp>
            <p:nvSpPr>
              <p:cNvPr id="49" name="Hexagon 48"/>
              <p:cNvSpPr/>
              <p:nvPr/>
            </p:nvSpPr>
            <p:spPr>
              <a:xfrm>
                <a:off x="6624604" y="2607214"/>
                <a:ext cx="1738929" cy="1492923"/>
              </a:xfrm>
              <a:prstGeom prst="hexagon">
                <a:avLst>
                  <a:gd name="adj" fmla="val 25000"/>
                  <a:gd name="vf" fmla="val 115470"/>
                </a:avLst>
              </a:prstGeom>
              <a:blipFill dpi="0" rotWithShape="1">
                <a:blip r:embed="rId6">
                  <a:duotone>
                    <a:schemeClr val="accent1">
                      <a:shade val="45000"/>
                      <a:satMod val="135000"/>
                    </a:schemeClr>
                    <a:prstClr val="white"/>
                  </a:duotone>
                </a:blip>
                <a:srcRect/>
                <a:tile tx="0" ty="0" sx="25000" sy="25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nvGrpSpPr>
            <p:cNvPr id="45" name="Group 44"/>
            <p:cNvGrpSpPr/>
            <p:nvPr/>
          </p:nvGrpSpPr>
          <p:grpSpPr>
            <a:xfrm>
              <a:off x="3760789" y="1028700"/>
              <a:ext cx="1740893" cy="3081189"/>
              <a:chOff x="5161606" y="1793348"/>
              <a:chExt cx="1740893" cy="3081189"/>
            </a:xfrm>
          </p:grpSpPr>
          <p:sp>
            <p:nvSpPr>
              <p:cNvPr id="46" name="Hexagon 45"/>
              <p:cNvSpPr/>
              <p:nvPr/>
            </p:nvSpPr>
            <p:spPr>
              <a:xfrm>
                <a:off x="5161606" y="1793348"/>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p>
                <a:pPr algn="ctr"/>
                <a:r>
                  <a:rPr lang="en-US" sz="1600" b="1" dirty="0" smtClean="0">
                    <a:solidFill>
                      <a:schemeClr val="bg1"/>
                    </a:solidFill>
                  </a:rPr>
                  <a:t>Database Activity Monitoring</a:t>
                </a:r>
                <a:endParaRPr lang="en-US" sz="1600" b="1" dirty="0">
                  <a:solidFill>
                    <a:schemeClr val="bg1"/>
                  </a:solidFill>
                </a:endParaRPr>
              </a:p>
            </p:txBody>
          </p:sp>
          <p:sp>
            <p:nvSpPr>
              <p:cNvPr id="47" name="Hexagon 46"/>
              <p:cNvSpPr/>
              <p:nvPr/>
            </p:nvSpPr>
            <p:spPr>
              <a:xfrm>
                <a:off x="5163570" y="3381614"/>
                <a:ext cx="1738929" cy="1492923"/>
              </a:xfrm>
              <a:prstGeom prst="hexagon">
                <a:avLst>
                  <a:gd name="adj" fmla="val 25000"/>
                  <a:gd name="vf" fmla="val 115470"/>
                </a:avLst>
              </a:prstGeom>
              <a:blipFill dpi="0" rotWithShape="1">
                <a:blip r:embed="rId7">
                  <a:duotone>
                    <a:schemeClr val="accent1">
                      <a:shade val="45000"/>
                      <a:satMod val="135000"/>
                    </a:schemeClr>
                    <a:prstClr val="white"/>
                  </a:duotone>
                </a:blip>
                <a:srcRect/>
                <a:tile tx="0" ty="0" sx="26000" sy="26000" flip="none" algn="ctr"/>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grpSp>
      <p:sp>
        <p:nvSpPr>
          <p:cNvPr id="2" name="Title 1"/>
          <p:cNvSpPr>
            <a:spLocks noGrp="1"/>
          </p:cNvSpPr>
          <p:nvPr>
            <p:ph type="title"/>
          </p:nvPr>
        </p:nvSpPr>
        <p:spPr/>
        <p:txBody>
          <a:bodyPr/>
          <a:lstStyle/>
          <a:p>
            <a:r>
              <a:rPr lang="en-US" dirty="0" smtClean="0"/>
              <a:t>Data Protection Framework</a:t>
            </a:r>
            <a:endParaRPr lang="en-US" dirty="0"/>
          </a:p>
        </p:txBody>
      </p:sp>
      <p:grpSp>
        <p:nvGrpSpPr>
          <p:cNvPr id="22" name="Group 21"/>
          <p:cNvGrpSpPr/>
          <p:nvPr/>
        </p:nvGrpSpPr>
        <p:grpSpPr>
          <a:xfrm>
            <a:off x="5188226" y="1793347"/>
            <a:ext cx="1740489" cy="3071437"/>
            <a:chOff x="2217448" y="1793347"/>
            <a:chExt cx="1734040" cy="3071437"/>
          </a:xfrm>
        </p:grpSpPr>
        <p:sp>
          <p:nvSpPr>
            <p:cNvPr id="23" name="Hexagon 22"/>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24" name="Hexagon 23"/>
            <p:cNvSpPr/>
            <p:nvPr/>
          </p:nvSpPr>
          <p:spPr>
            <a:xfrm>
              <a:off x="2217448" y="3371861"/>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25" name="Group 24"/>
          <p:cNvGrpSpPr/>
          <p:nvPr/>
        </p:nvGrpSpPr>
        <p:grpSpPr>
          <a:xfrm>
            <a:off x="626224" y="1028700"/>
            <a:ext cx="1849031" cy="3081189"/>
            <a:chOff x="2217448" y="1793347"/>
            <a:chExt cx="1734040" cy="3081189"/>
          </a:xfrm>
        </p:grpSpPr>
        <p:sp>
          <p:nvSpPr>
            <p:cNvPr id="26" name="Hexagon 25"/>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27" name="Hexagon 26"/>
            <p:cNvSpPr/>
            <p:nvPr/>
          </p:nvSpPr>
          <p:spPr>
            <a:xfrm>
              <a:off x="2217448" y="3371861"/>
              <a:ext cx="1734040"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37" name="Group 36"/>
          <p:cNvGrpSpPr/>
          <p:nvPr/>
        </p:nvGrpSpPr>
        <p:grpSpPr>
          <a:xfrm>
            <a:off x="3591953" y="1028700"/>
            <a:ext cx="1955649" cy="3081189"/>
            <a:chOff x="2217448" y="1793347"/>
            <a:chExt cx="1834027" cy="3081189"/>
          </a:xfrm>
        </p:grpSpPr>
        <p:sp>
          <p:nvSpPr>
            <p:cNvPr id="38" name="Hexagon 37"/>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39" name="Hexagon 38"/>
            <p:cNvSpPr/>
            <p:nvPr/>
          </p:nvSpPr>
          <p:spPr>
            <a:xfrm>
              <a:off x="2217448" y="3371861"/>
              <a:ext cx="1834027"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grpSp>
        <p:nvGrpSpPr>
          <p:cNvPr id="56" name="Group 55"/>
          <p:cNvGrpSpPr/>
          <p:nvPr/>
        </p:nvGrpSpPr>
        <p:grpSpPr>
          <a:xfrm>
            <a:off x="6668944" y="1028700"/>
            <a:ext cx="1849031" cy="3081189"/>
            <a:chOff x="2217448" y="1793347"/>
            <a:chExt cx="1734040" cy="3081189"/>
          </a:xfrm>
        </p:grpSpPr>
        <p:sp>
          <p:nvSpPr>
            <p:cNvPr id="57" name="Hexagon 56"/>
            <p:cNvSpPr/>
            <p:nvPr/>
          </p:nvSpPr>
          <p:spPr>
            <a:xfrm>
              <a:off x="2217448" y="1793347"/>
              <a:ext cx="1734040" cy="1492923"/>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sp>
          <p:nvSpPr>
            <p:cNvPr id="58" name="Hexagon 57"/>
            <p:cNvSpPr/>
            <p:nvPr/>
          </p:nvSpPr>
          <p:spPr>
            <a:xfrm>
              <a:off x="2217448" y="3371861"/>
              <a:ext cx="1734040" cy="1502675"/>
            </a:xfrm>
            <a:prstGeom prst="hexagon">
              <a:avLst/>
            </a:prstGeom>
            <a:solidFill>
              <a:schemeClr val="bg1">
                <a:alpha val="85000"/>
              </a:schemeClr>
            </a:solidFill>
            <a:ln w="1905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b="0" i="0" u="none" strike="noStrike" kern="0" cap="none" spc="0" normalizeH="0" baseline="0" noProof="0" dirty="0" smtClean="0">
                <a:ln>
                  <a:noFill/>
                </a:ln>
                <a:solidFill>
                  <a:schemeClr val="bg1"/>
                </a:solidFill>
                <a:effectLst/>
                <a:uLnTx/>
                <a:uFillTx/>
                <a:ea typeface="+mn-ea"/>
                <a:cs typeface="Arial" panose="020B0604020202020204" pitchFamily="34" charset="0"/>
              </a:endParaRPr>
            </a:p>
          </p:txBody>
        </p:sp>
      </p:grpSp>
    </p:spTree>
    <p:extLst>
      <p:ext uri="{BB962C8B-B14F-4D97-AF65-F5344CB8AC3E}">
        <p14:creationId xmlns:p14="http://schemas.microsoft.com/office/powerpoint/2010/main" val="89878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Protecting data now requires designing </a:t>
            </a:r>
            <a:r>
              <a:rPr lang="en-US" dirty="0"/>
              <a:t>a comprehensive data protection program </a:t>
            </a:r>
            <a:r>
              <a:rPr lang="en-US" dirty="0" smtClean="0"/>
              <a:t>where </a:t>
            </a:r>
            <a:r>
              <a:rPr lang="en-US" dirty="0"/>
              <a:t>multiple elements </a:t>
            </a:r>
            <a:r>
              <a:rPr lang="en-US" dirty="0" smtClean="0"/>
              <a:t>are integrated </a:t>
            </a:r>
            <a:r>
              <a:rPr lang="en-US" dirty="0"/>
              <a:t>across </a:t>
            </a:r>
            <a:r>
              <a:rPr lang="en-US" dirty="0" smtClean="0"/>
              <a:t>the enterprise</a:t>
            </a:r>
            <a:endParaRPr lang="en-US" dirty="0"/>
          </a:p>
        </p:txBody>
      </p:sp>
      <p:pic>
        <p:nvPicPr>
          <p:cNvPr id="3" name="Picture 2"/>
          <p:cNvPicPr>
            <a:picLocks noChangeAspect="1"/>
          </p:cNvPicPr>
          <p:nvPr/>
        </p:nvPicPr>
        <p:blipFill>
          <a:blip r:embed="rId2"/>
          <a:stretch>
            <a:fillRect/>
          </a:stretch>
        </p:blipFill>
        <p:spPr>
          <a:xfrm>
            <a:off x="465475" y="914400"/>
            <a:ext cx="7429500" cy="4470400"/>
          </a:xfrm>
          <a:prstGeom prst="rect">
            <a:avLst/>
          </a:prstGeom>
        </p:spPr>
      </p:pic>
    </p:spTree>
    <p:extLst>
      <p:ext uri="{BB962C8B-B14F-4D97-AF65-F5344CB8AC3E}">
        <p14:creationId xmlns:p14="http://schemas.microsoft.com/office/powerpoint/2010/main" val="374725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mature data protection program will integrate with and influence other traditionally stove-piped cybersecurity capabilities</a:t>
            </a:r>
            <a:endParaRPr lang="en-US" dirty="0"/>
          </a:p>
        </p:txBody>
      </p:sp>
      <p:pic>
        <p:nvPicPr>
          <p:cNvPr id="3" name="Picture 2"/>
          <p:cNvPicPr>
            <a:picLocks noChangeAspect="1"/>
          </p:cNvPicPr>
          <p:nvPr/>
        </p:nvPicPr>
        <p:blipFill>
          <a:blip r:embed="rId2"/>
          <a:stretch>
            <a:fillRect/>
          </a:stretch>
        </p:blipFill>
        <p:spPr>
          <a:xfrm>
            <a:off x="450850" y="1257300"/>
            <a:ext cx="8242300" cy="3784600"/>
          </a:xfrm>
          <a:prstGeom prst="rect">
            <a:avLst/>
          </a:prstGeom>
        </p:spPr>
      </p:pic>
    </p:spTree>
    <p:extLst>
      <p:ext uri="{BB962C8B-B14F-4D97-AF65-F5344CB8AC3E}">
        <p14:creationId xmlns:p14="http://schemas.microsoft.com/office/powerpoint/2010/main" val="1590181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develop a mature program, critical data must be identified, protected, and monitored</a:t>
            </a:r>
            <a:endParaRPr lang="en-US" dirty="0"/>
          </a:p>
        </p:txBody>
      </p:sp>
      <p:sp>
        <p:nvSpPr>
          <p:cNvPr id="67" name="Pentagon 66"/>
          <p:cNvSpPr/>
          <p:nvPr/>
        </p:nvSpPr>
        <p:spPr bwMode="auto">
          <a:xfrm>
            <a:off x="7005638" y="1201439"/>
            <a:ext cx="1919287" cy="913535"/>
          </a:xfrm>
          <a:prstGeom prst="homePlate">
            <a:avLst>
              <a:gd name="adj" fmla="val 19776"/>
            </a:avLst>
          </a:prstGeom>
          <a:solidFill>
            <a:srgbClr val="00445F"/>
          </a:solidFill>
          <a:ln w="38100">
            <a:solidFill>
              <a:srgbClr val="FFFFFF"/>
            </a:solidFill>
          </a:ln>
          <a:effectLst/>
          <a:extLst/>
        </p:spPr>
        <p:txBody>
          <a:bodyPr/>
          <a:lstStyle/>
          <a:p>
            <a:pPr>
              <a:defRPr/>
            </a:pPr>
            <a:endParaRPr lang="en-US" sz="1600" kern="0" dirty="0">
              <a:solidFill>
                <a:srgbClr val="000000"/>
              </a:solidFill>
              <a:ea typeface="ＭＳ Ｐゴシック" charset="0"/>
            </a:endParaRPr>
          </a:p>
        </p:txBody>
      </p:sp>
      <p:sp>
        <p:nvSpPr>
          <p:cNvPr id="68" name="Pentagon 67"/>
          <p:cNvSpPr/>
          <p:nvPr/>
        </p:nvSpPr>
        <p:spPr bwMode="auto">
          <a:xfrm>
            <a:off x="5289550" y="1201439"/>
            <a:ext cx="1920875" cy="913535"/>
          </a:xfrm>
          <a:prstGeom prst="homePlate">
            <a:avLst>
              <a:gd name="adj" fmla="val 19776"/>
            </a:avLst>
          </a:prstGeom>
          <a:solidFill>
            <a:srgbClr val="00506F"/>
          </a:solidFill>
          <a:ln w="38100">
            <a:solidFill>
              <a:srgbClr val="FFFFFF"/>
            </a:solidFill>
          </a:ln>
          <a:effectLst/>
          <a:extLst/>
        </p:spPr>
        <p:txBody>
          <a:bodyPr/>
          <a:lstStyle/>
          <a:p>
            <a:pPr>
              <a:defRPr/>
            </a:pPr>
            <a:endParaRPr lang="en-US" sz="1600" kern="0" dirty="0">
              <a:solidFill>
                <a:srgbClr val="000000"/>
              </a:solidFill>
              <a:ea typeface="ＭＳ Ｐゴシック" charset="0"/>
            </a:endParaRPr>
          </a:p>
        </p:txBody>
      </p:sp>
      <p:sp>
        <p:nvSpPr>
          <p:cNvPr id="69" name="Pentagon 68"/>
          <p:cNvSpPr/>
          <p:nvPr/>
        </p:nvSpPr>
        <p:spPr bwMode="auto">
          <a:xfrm>
            <a:off x="3575050" y="1201439"/>
            <a:ext cx="1919288" cy="913535"/>
          </a:xfrm>
          <a:prstGeom prst="homePlate">
            <a:avLst>
              <a:gd name="adj" fmla="val 19776"/>
            </a:avLst>
          </a:prstGeom>
          <a:solidFill>
            <a:srgbClr val="005B7F"/>
          </a:solidFill>
          <a:ln w="38100">
            <a:solidFill>
              <a:srgbClr val="FFFFFF"/>
            </a:solidFill>
          </a:ln>
          <a:effectLst/>
          <a:extLst/>
        </p:spPr>
        <p:txBody>
          <a:bodyPr/>
          <a:lstStyle/>
          <a:p>
            <a:pPr>
              <a:defRPr/>
            </a:pPr>
            <a:endParaRPr lang="en-US" sz="1600" kern="0" dirty="0">
              <a:solidFill>
                <a:srgbClr val="000000"/>
              </a:solidFill>
              <a:ea typeface="ＭＳ Ｐゴシック" charset="0"/>
            </a:endParaRPr>
          </a:p>
        </p:txBody>
      </p:sp>
      <p:sp>
        <p:nvSpPr>
          <p:cNvPr id="70" name="Pentagon 69"/>
          <p:cNvSpPr/>
          <p:nvPr/>
        </p:nvSpPr>
        <p:spPr bwMode="auto">
          <a:xfrm>
            <a:off x="1858963" y="1201439"/>
            <a:ext cx="1920875" cy="913535"/>
          </a:xfrm>
          <a:prstGeom prst="homePlate">
            <a:avLst>
              <a:gd name="adj" fmla="val 19776"/>
            </a:avLst>
          </a:prstGeom>
          <a:solidFill>
            <a:srgbClr val="3A6E89"/>
          </a:solidFill>
          <a:ln w="38100">
            <a:solidFill>
              <a:srgbClr val="FFFFFF"/>
            </a:solidFill>
          </a:ln>
          <a:effectLst/>
          <a:extLst/>
        </p:spPr>
        <p:txBody>
          <a:bodyPr/>
          <a:lstStyle/>
          <a:p>
            <a:pPr>
              <a:defRPr/>
            </a:pPr>
            <a:endParaRPr lang="en-US" sz="1600" kern="0" dirty="0">
              <a:solidFill>
                <a:srgbClr val="000000"/>
              </a:solidFill>
              <a:ea typeface="ＭＳ Ｐゴシック" charset="0"/>
            </a:endParaRPr>
          </a:p>
        </p:txBody>
      </p:sp>
      <p:sp>
        <p:nvSpPr>
          <p:cNvPr id="71" name="Pentagon 70"/>
          <p:cNvSpPr/>
          <p:nvPr/>
        </p:nvSpPr>
        <p:spPr bwMode="auto">
          <a:xfrm>
            <a:off x="233363" y="1201439"/>
            <a:ext cx="1828800" cy="913535"/>
          </a:xfrm>
          <a:prstGeom prst="homePlate">
            <a:avLst>
              <a:gd name="adj" fmla="val 19776"/>
            </a:avLst>
          </a:prstGeom>
          <a:solidFill>
            <a:srgbClr val="5D889E"/>
          </a:solidFill>
          <a:ln w="38100">
            <a:solidFill>
              <a:srgbClr val="FFFFFF"/>
            </a:solidFill>
          </a:ln>
          <a:effectLst/>
          <a:extLst/>
        </p:spPr>
        <p:txBody>
          <a:bodyPr/>
          <a:lstStyle/>
          <a:p>
            <a:pPr>
              <a:defRPr/>
            </a:pPr>
            <a:endParaRPr lang="en-US" sz="1600" kern="0" dirty="0">
              <a:solidFill>
                <a:srgbClr val="000000"/>
              </a:solidFill>
              <a:ea typeface="ＭＳ Ｐゴシック" charset="0"/>
            </a:endParaRPr>
          </a:p>
        </p:txBody>
      </p:sp>
      <p:sp>
        <p:nvSpPr>
          <p:cNvPr id="72" name="Pentagon 71"/>
          <p:cNvSpPr/>
          <p:nvPr/>
        </p:nvSpPr>
        <p:spPr bwMode="auto">
          <a:xfrm>
            <a:off x="233363" y="2287001"/>
            <a:ext cx="1633537" cy="2527011"/>
          </a:xfrm>
          <a:prstGeom prst="homePlate">
            <a:avLst>
              <a:gd name="adj" fmla="val 0"/>
            </a:avLst>
          </a:prstGeom>
          <a:gradFill flip="none" rotWithShape="1">
            <a:gsLst>
              <a:gs pos="0">
                <a:schemeClr val="bg1">
                  <a:lumMod val="85000"/>
                </a:schemeClr>
              </a:gs>
              <a:gs pos="100000">
                <a:schemeClr val="bg1">
                  <a:shade val="100000"/>
                  <a:satMod val="115000"/>
                </a:schemeClr>
              </a:gs>
            </a:gsLst>
            <a:lin ang="16200000" scaled="1"/>
            <a:tileRect/>
          </a:gradFill>
          <a:ln w="38100">
            <a:solidFill>
              <a:srgbClr val="FFFFFF"/>
            </a:solidFill>
          </a:ln>
          <a:effectLst/>
          <a:extLst/>
        </p:spPr>
        <p:txBody>
          <a:bodyPr/>
          <a:lstStyle/>
          <a:p>
            <a:pPr>
              <a:defRPr/>
            </a:pPr>
            <a:endParaRPr lang="en-US" sz="1600" kern="0" dirty="0">
              <a:solidFill>
                <a:srgbClr val="000000"/>
              </a:solidFill>
              <a:ea typeface="ＭＳ Ｐゴシック" charset="0"/>
            </a:endParaRPr>
          </a:p>
        </p:txBody>
      </p:sp>
      <p:sp>
        <p:nvSpPr>
          <p:cNvPr id="73" name="Pentagon 72"/>
          <p:cNvSpPr/>
          <p:nvPr/>
        </p:nvSpPr>
        <p:spPr bwMode="auto">
          <a:xfrm>
            <a:off x="1858963" y="2283321"/>
            <a:ext cx="1712912" cy="2530691"/>
          </a:xfrm>
          <a:prstGeom prst="homePlate">
            <a:avLst>
              <a:gd name="adj" fmla="val 0"/>
            </a:avLst>
          </a:prstGeom>
          <a:gradFill flip="none" rotWithShape="1">
            <a:gsLst>
              <a:gs pos="0">
                <a:schemeClr val="bg1">
                  <a:lumMod val="85000"/>
                </a:schemeClr>
              </a:gs>
              <a:gs pos="100000">
                <a:schemeClr val="bg1">
                  <a:shade val="100000"/>
                  <a:satMod val="115000"/>
                </a:schemeClr>
              </a:gs>
            </a:gsLst>
            <a:lin ang="16200000" scaled="1"/>
            <a:tileRect/>
          </a:gradFill>
          <a:ln w="38100">
            <a:solidFill>
              <a:srgbClr val="FFFFFF"/>
            </a:solidFill>
          </a:ln>
          <a:effectLst/>
          <a:extLst/>
        </p:spPr>
        <p:txBody>
          <a:bodyPr/>
          <a:lstStyle/>
          <a:p>
            <a:pPr>
              <a:defRPr/>
            </a:pPr>
            <a:endParaRPr lang="en-US" sz="1600" kern="0" dirty="0">
              <a:solidFill>
                <a:srgbClr val="000000"/>
              </a:solidFill>
              <a:ea typeface="ＭＳ Ｐゴシック" charset="0"/>
            </a:endParaRPr>
          </a:p>
        </p:txBody>
      </p:sp>
      <p:sp>
        <p:nvSpPr>
          <p:cNvPr id="74" name="Pentagon 73"/>
          <p:cNvSpPr/>
          <p:nvPr/>
        </p:nvSpPr>
        <p:spPr bwMode="auto">
          <a:xfrm>
            <a:off x="3582988" y="2283321"/>
            <a:ext cx="1720850" cy="2530691"/>
          </a:xfrm>
          <a:prstGeom prst="homePlate">
            <a:avLst>
              <a:gd name="adj" fmla="val 0"/>
            </a:avLst>
          </a:prstGeom>
          <a:gradFill flip="none" rotWithShape="1">
            <a:gsLst>
              <a:gs pos="0">
                <a:schemeClr val="bg1">
                  <a:lumMod val="85000"/>
                </a:schemeClr>
              </a:gs>
              <a:gs pos="100000">
                <a:schemeClr val="bg1">
                  <a:shade val="100000"/>
                  <a:satMod val="115000"/>
                </a:schemeClr>
              </a:gs>
            </a:gsLst>
            <a:lin ang="16200000" scaled="1"/>
            <a:tileRect/>
          </a:gradFill>
          <a:ln w="38100">
            <a:solidFill>
              <a:srgbClr val="FFFFFF"/>
            </a:solidFill>
          </a:ln>
          <a:effectLst/>
          <a:extLst/>
        </p:spPr>
        <p:txBody>
          <a:bodyPr/>
          <a:lstStyle/>
          <a:p>
            <a:pPr>
              <a:defRPr/>
            </a:pPr>
            <a:endParaRPr lang="en-US" sz="1600" kern="0" dirty="0">
              <a:solidFill>
                <a:srgbClr val="000000"/>
              </a:solidFill>
              <a:ea typeface="ＭＳ Ｐゴシック" charset="0"/>
            </a:endParaRPr>
          </a:p>
        </p:txBody>
      </p:sp>
      <p:sp>
        <p:nvSpPr>
          <p:cNvPr id="75" name="Pentagon 74"/>
          <p:cNvSpPr/>
          <p:nvPr/>
        </p:nvSpPr>
        <p:spPr bwMode="auto">
          <a:xfrm>
            <a:off x="5305425" y="2283321"/>
            <a:ext cx="1700213" cy="2530691"/>
          </a:xfrm>
          <a:prstGeom prst="homePlate">
            <a:avLst>
              <a:gd name="adj" fmla="val 0"/>
            </a:avLst>
          </a:prstGeom>
          <a:gradFill flip="none" rotWithShape="1">
            <a:gsLst>
              <a:gs pos="0">
                <a:schemeClr val="bg1">
                  <a:lumMod val="85000"/>
                </a:schemeClr>
              </a:gs>
              <a:gs pos="100000">
                <a:schemeClr val="bg1">
                  <a:shade val="100000"/>
                  <a:satMod val="115000"/>
                </a:schemeClr>
              </a:gs>
            </a:gsLst>
            <a:lin ang="16200000" scaled="1"/>
            <a:tileRect/>
          </a:gradFill>
          <a:ln w="38100">
            <a:solidFill>
              <a:srgbClr val="FFFFFF"/>
            </a:solidFill>
          </a:ln>
          <a:effectLst/>
          <a:extLst/>
        </p:spPr>
        <p:txBody>
          <a:bodyPr/>
          <a:lstStyle/>
          <a:p>
            <a:pPr>
              <a:defRPr/>
            </a:pPr>
            <a:endParaRPr lang="en-US" sz="1600" kern="0" dirty="0">
              <a:solidFill>
                <a:srgbClr val="000000"/>
              </a:solidFill>
              <a:ea typeface="ＭＳ Ｐゴシック" charset="0"/>
            </a:endParaRPr>
          </a:p>
        </p:txBody>
      </p:sp>
      <p:sp>
        <p:nvSpPr>
          <p:cNvPr id="76" name="Pentagon 75"/>
          <p:cNvSpPr/>
          <p:nvPr/>
        </p:nvSpPr>
        <p:spPr bwMode="auto">
          <a:xfrm>
            <a:off x="7008813" y="2283321"/>
            <a:ext cx="1743075" cy="2530691"/>
          </a:xfrm>
          <a:prstGeom prst="homePlate">
            <a:avLst>
              <a:gd name="adj" fmla="val 0"/>
            </a:avLst>
          </a:prstGeom>
          <a:gradFill flip="none" rotWithShape="1">
            <a:gsLst>
              <a:gs pos="0">
                <a:schemeClr val="bg1">
                  <a:lumMod val="85000"/>
                </a:schemeClr>
              </a:gs>
              <a:gs pos="100000">
                <a:schemeClr val="bg1">
                  <a:shade val="100000"/>
                  <a:satMod val="115000"/>
                </a:schemeClr>
              </a:gs>
            </a:gsLst>
            <a:lin ang="16200000" scaled="1"/>
            <a:tileRect/>
          </a:gradFill>
          <a:ln w="38100">
            <a:solidFill>
              <a:srgbClr val="FFFFFF"/>
            </a:solidFill>
          </a:ln>
          <a:effectLst/>
          <a:extLst/>
        </p:spPr>
        <p:txBody>
          <a:bodyPr/>
          <a:lstStyle/>
          <a:p>
            <a:pPr>
              <a:defRPr/>
            </a:pPr>
            <a:endParaRPr lang="en-US" sz="1600" kern="0" dirty="0">
              <a:solidFill>
                <a:srgbClr val="000000"/>
              </a:solidFill>
              <a:ea typeface="ＭＳ Ｐゴシック" charset="0"/>
            </a:endParaRPr>
          </a:p>
        </p:txBody>
      </p:sp>
      <p:pic>
        <p:nvPicPr>
          <p:cNvPr id="77" name="Picture 1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27" y="1493828"/>
            <a:ext cx="1135784" cy="6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153" y="1493828"/>
            <a:ext cx="1319068" cy="6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6231" y="1493828"/>
            <a:ext cx="1298864" cy="6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3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33978" y="1493828"/>
            <a:ext cx="1300306" cy="6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3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16728" y="1493828"/>
            <a:ext cx="1300306" cy="6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Box 81"/>
          <p:cNvSpPr txBox="1"/>
          <p:nvPr/>
        </p:nvSpPr>
        <p:spPr>
          <a:xfrm>
            <a:off x="317500" y="2282021"/>
            <a:ext cx="1465263" cy="363682"/>
          </a:xfrm>
          <a:prstGeom prst="rect">
            <a:avLst/>
          </a:prstGeom>
          <a:solidFill>
            <a:srgbClr val="FFFFFF"/>
          </a:solidFill>
        </p:spPr>
        <p:txBody>
          <a:bodyPr lIns="0" rIns="0">
            <a:spAutoFit/>
          </a:bodyPr>
          <a:lstStyle/>
          <a:p>
            <a:pPr marL="356616" fontAlgn="auto">
              <a:spcBef>
                <a:spcPts val="600"/>
              </a:spcBef>
              <a:spcAft>
                <a:spcPts val="0"/>
              </a:spcAft>
              <a:defRPr/>
            </a:pPr>
            <a:r>
              <a:rPr lang="en-US" sz="1000" b="1" kern="0" spc="-20" dirty="0">
                <a:solidFill>
                  <a:srgbClr val="F15924">
                    <a:lumMod val="75000"/>
                  </a:srgbClr>
                </a:solidFill>
                <a:latin typeface="Arial"/>
                <a:ea typeface="MS PGothic" pitchFamily="34" charset="-128"/>
              </a:rPr>
              <a:t>What are the “crown jewels”?</a:t>
            </a:r>
          </a:p>
        </p:txBody>
      </p:sp>
      <p:sp>
        <p:nvSpPr>
          <p:cNvPr id="83" name="Rectangle 82"/>
          <p:cNvSpPr/>
          <p:nvPr/>
        </p:nvSpPr>
        <p:spPr>
          <a:xfrm>
            <a:off x="306388" y="2821844"/>
            <a:ext cx="1465262" cy="1938992"/>
          </a:xfrm>
          <a:prstGeom prst="rect">
            <a:avLst/>
          </a:prstGeom>
        </p:spPr>
        <p:txBody>
          <a:bodyPr rIns="0">
            <a:spAutoFit/>
          </a:bodyPr>
          <a:lstStyle/>
          <a:p>
            <a:pPr marL="174625" indent="-174625" fontAlgn="auto">
              <a:spcBef>
                <a:spcPts val="600"/>
              </a:spcBef>
              <a:spcAft>
                <a:spcPts val="0"/>
              </a:spcAft>
              <a:buFont typeface="Wingdings" charset="2"/>
              <a:buChar char="§"/>
              <a:defRPr/>
            </a:pPr>
            <a:r>
              <a:rPr lang="en-US" sz="1050" i="1" kern="0" dirty="0">
                <a:solidFill>
                  <a:srgbClr val="000000">
                    <a:lumMod val="75000"/>
                    <a:lumOff val="25000"/>
                  </a:srgbClr>
                </a:solidFill>
                <a:latin typeface="Arial" pitchFamily="34" charset="0"/>
                <a:ea typeface="MS PGothic" pitchFamily="34" charset="-128"/>
              </a:rPr>
              <a:t>Determine data protection objectives</a:t>
            </a:r>
          </a:p>
          <a:p>
            <a:pPr marL="174625" indent="-174625" fontAlgn="auto">
              <a:spcBef>
                <a:spcPts val="600"/>
              </a:spcBef>
              <a:spcAft>
                <a:spcPts val="0"/>
              </a:spcAft>
              <a:buFont typeface="Wingdings" charset="2"/>
              <a:buChar char="§"/>
              <a:defRPr/>
            </a:pPr>
            <a:r>
              <a:rPr lang="en-US" sz="1050" i="1" kern="0" dirty="0">
                <a:solidFill>
                  <a:srgbClr val="000000">
                    <a:lumMod val="75000"/>
                    <a:lumOff val="25000"/>
                  </a:srgbClr>
                </a:solidFill>
                <a:latin typeface="Arial" pitchFamily="34" charset="0"/>
                <a:ea typeface="MS PGothic" pitchFamily="34" charset="-128"/>
              </a:rPr>
              <a:t>Define </a:t>
            </a:r>
            <a:r>
              <a:rPr lang="en-US" sz="1050" i="1" kern="0" dirty="0" smtClean="0">
                <a:solidFill>
                  <a:srgbClr val="000000">
                    <a:lumMod val="75000"/>
                    <a:lumOff val="25000"/>
                  </a:srgbClr>
                </a:solidFill>
                <a:latin typeface="Arial" pitchFamily="34" charset="0"/>
                <a:ea typeface="MS PGothic" pitchFamily="34" charset="-128"/>
              </a:rPr>
              <a:t>“crown </a:t>
            </a:r>
            <a:r>
              <a:rPr lang="en-US" sz="1050" i="1" kern="0" dirty="0">
                <a:solidFill>
                  <a:srgbClr val="000000">
                    <a:lumMod val="75000"/>
                    <a:lumOff val="25000"/>
                  </a:srgbClr>
                </a:solidFill>
                <a:ea typeface="MS PGothic" pitchFamily="34" charset="-128"/>
              </a:rPr>
              <a:t>j</a:t>
            </a:r>
            <a:r>
              <a:rPr lang="en-US" sz="1050" i="1" kern="0" dirty="0" smtClean="0">
                <a:solidFill>
                  <a:srgbClr val="000000">
                    <a:lumMod val="75000"/>
                    <a:lumOff val="25000"/>
                  </a:srgbClr>
                </a:solidFill>
                <a:latin typeface="Arial" pitchFamily="34" charset="0"/>
                <a:ea typeface="MS PGothic" pitchFamily="34" charset="-128"/>
              </a:rPr>
              <a:t>ewels</a:t>
            </a:r>
            <a:r>
              <a:rPr lang="en-US" sz="1050" i="1" kern="0" dirty="0">
                <a:solidFill>
                  <a:srgbClr val="000000">
                    <a:lumMod val="75000"/>
                    <a:lumOff val="25000"/>
                  </a:srgbClr>
                </a:solidFill>
                <a:latin typeface="Arial" pitchFamily="34" charset="0"/>
                <a:ea typeface="MS PGothic" pitchFamily="34" charset="-128"/>
              </a:rPr>
              <a:t>”</a:t>
            </a:r>
          </a:p>
          <a:p>
            <a:pPr marL="174625" indent="-174625" fontAlgn="auto">
              <a:spcBef>
                <a:spcPts val="600"/>
              </a:spcBef>
              <a:spcAft>
                <a:spcPts val="0"/>
              </a:spcAft>
              <a:buFont typeface="Wingdings" charset="2"/>
              <a:buChar char="§"/>
              <a:defRPr/>
            </a:pPr>
            <a:r>
              <a:rPr lang="en-US" sz="1050" i="1" kern="0" dirty="0">
                <a:solidFill>
                  <a:srgbClr val="000000">
                    <a:lumMod val="75000"/>
                    <a:lumOff val="25000"/>
                  </a:srgbClr>
                </a:solidFill>
                <a:latin typeface="Arial" pitchFamily="34" charset="0"/>
                <a:ea typeface="MS PGothic" pitchFamily="34" charset="-128"/>
              </a:rPr>
              <a:t>Develop organizational data model / taxonomy </a:t>
            </a:r>
          </a:p>
          <a:p>
            <a:pPr marL="174625" indent="-174625" fontAlgn="auto">
              <a:spcBef>
                <a:spcPts val="600"/>
              </a:spcBef>
              <a:spcAft>
                <a:spcPts val="0"/>
              </a:spcAft>
              <a:buFont typeface="Wingdings" charset="2"/>
              <a:buChar char="§"/>
              <a:defRPr/>
            </a:pPr>
            <a:r>
              <a:rPr lang="en-US" sz="1050" i="1" kern="0" dirty="0">
                <a:solidFill>
                  <a:srgbClr val="000000">
                    <a:lumMod val="75000"/>
                    <a:lumOff val="25000"/>
                  </a:srgbClr>
                </a:solidFill>
                <a:latin typeface="Arial" pitchFamily="34" charset="0"/>
                <a:ea typeface="MS PGothic" pitchFamily="34" charset="-128"/>
              </a:rPr>
              <a:t>Obtain stakeholder consensus </a:t>
            </a:r>
          </a:p>
        </p:txBody>
      </p:sp>
      <p:pic>
        <p:nvPicPr>
          <p:cNvPr id="84" name="Picture 13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03" y="2327193"/>
            <a:ext cx="297295" cy="28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p:cNvSpPr txBox="1"/>
          <p:nvPr/>
        </p:nvSpPr>
        <p:spPr>
          <a:xfrm>
            <a:off x="1943100" y="2282021"/>
            <a:ext cx="1550988" cy="363682"/>
          </a:xfrm>
          <a:prstGeom prst="rect">
            <a:avLst/>
          </a:prstGeom>
          <a:solidFill>
            <a:srgbClr val="FFFFFF"/>
          </a:solidFill>
        </p:spPr>
        <p:txBody>
          <a:bodyPr lIns="0" rIns="0">
            <a:spAutoFit/>
          </a:bodyPr>
          <a:lstStyle/>
          <a:p>
            <a:pPr marL="356616" fontAlgn="auto">
              <a:spcBef>
                <a:spcPts val="600"/>
              </a:spcBef>
              <a:spcAft>
                <a:spcPts val="0"/>
              </a:spcAft>
              <a:defRPr/>
            </a:pPr>
            <a:r>
              <a:rPr lang="en-US" sz="1000" b="1" kern="0" spc="-20" dirty="0">
                <a:solidFill>
                  <a:srgbClr val="F15924">
                    <a:lumMod val="75000"/>
                  </a:srgbClr>
                </a:solidFill>
                <a:latin typeface="Arial"/>
                <a:ea typeface="MS PGothic" pitchFamily="34" charset="-128"/>
              </a:rPr>
              <a:t>Where are they? How are they used?</a:t>
            </a:r>
          </a:p>
        </p:txBody>
      </p:sp>
      <p:sp>
        <p:nvSpPr>
          <p:cNvPr id="86" name="Rectangle 85"/>
          <p:cNvSpPr/>
          <p:nvPr/>
        </p:nvSpPr>
        <p:spPr>
          <a:xfrm>
            <a:off x="1939925" y="2785475"/>
            <a:ext cx="1543050" cy="1138773"/>
          </a:xfrm>
          <a:prstGeom prst="rect">
            <a:avLst/>
          </a:prstGeom>
        </p:spPr>
        <p:txBody>
          <a:bodyPr rIns="0">
            <a:spAutoFit/>
          </a:bodyPr>
          <a:lstStyle/>
          <a:p>
            <a:pPr marL="174625" indent="-174625" fontAlgn="auto">
              <a:spcBef>
                <a:spcPts val="600"/>
              </a:spcBef>
              <a:spcAft>
                <a:spcPts val="0"/>
              </a:spcAft>
              <a:buFont typeface="Wingdings" charset="2"/>
              <a:buChar char="§"/>
            </a:pPr>
            <a:r>
              <a:rPr lang="en-US" sz="1050" i="1" kern="0" dirty="0">
                <a:solidFill>
                  <a:srgbClr val="000000">
                    <a:lumMod val="75000"/>
                    <a:lumOff val="25000"/>
                  </a:srgbClr>
                </a:solidFill>
                <a:ea typeface="MS PGothic" pitchFamily="34" charset="-128"/>
              </a:rPr>
              <a:t>Understand data lifecycle and environment </a:t>
            </a:r>
          </a:p>
          <a:p>
            <a:pPr marL="174625" indent="-174625" fontAlgn="auto">
              <a:spcBef>
                <a:spcPts val="600"/>
              </a:spcBef>
              <a:spcAft>
                <a:spcPts val="0"/>
              </a:spcAft>
              <a:buFont typeface="Wingdings" charset="2"/>
              <a:buChar char="§"/>
            </a:pPr>
            <a:r>
              <a:rPr lang="en-US" sz="1050" i="1" kern="0" dirty="0">
                <a:solidFill>
                  <a:srgbClr val="000000">
                    <a:lumMod val="75000"/>
                    <a:lumOff val="25000"/>
                  </a:srgbClr>
                </a:solidFill>
                <a:ea typeface="MS PGothic" pitchFamily="34" charset="-128"/>
              </a:rPr>
              <a:t>Perform iterative discovery, analysis and classification </a:t>
            </a:r>
          </a:p>
        </p:txBody>
      </p:sp>
      <p:pic>
        <p:nvPicPr>
          <p:cNvPr id="87" name="Picture 14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79396" y="2322863"/>
            <a:ext cx="281421" cy="29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87"/>
          <p:cNvSpPr txBox="1"/>
          <p:nvPr/>
        </p:nvSpPr>
        <p:spPr>
          <a:xfrm>
            <a:off x="3670300" y="2282021"/>
            <a:ext cx="1568450" cy="363682"/>
          </a:xfrm>
          <a:prstGeom prst="rect">
            <a:avLst/>
          </a:prstGeom>
          <a:solidFill>
            <a:srgbClr val="FFFFFF"/>
          </a:solidFill>
        </p:spPr>
        <p:txBody>
          <a:bodyPr lIns="0" rIns="0">
            <a:spAutoFit/>
          </a:bodyPr>
          <a:lstStyle/>
          <a:p>
            <a:pPr marL="356616" fontAlgn="auto">
              <a:spcBef>
                <a:spcPts val="600"/>
              </a:spcBef>
              <a:spcAft>
                <a:spcPts val="0"/>
              </a:spcAft>
              <a:defRPr/>
            </a:pPr>
            <a:r>
              <a:rPr lang="en-US" sz="1000" b="1" kern="0" spc="-20" dirty="0">
                <a:solidFill>
                  <a:srgbClr val="F15924">
                    <a:lumMod val="75000"/>
                  </a:srgbClr>
                </a:solidFill>
                <a:latin typeface="Arial"/>
                <a:ea typeface="MS PGothic" pitchFamily="34" charset="-128"/>
              </a:rPr>
              <a:t>What is required to protect critical data?</a:t>
            </a:r>
          </a:p>
        </p:txBody>
      </p:sp>
      <p:sp>
        <p:nvSpPr>
          <p:cNvPr id="89" name="Rectangle 88"/>
          <p:cNvSpPr/>
          <p:nvPr/>
        </p:nvSpPr>
        <p:spPr>
          <a:xfrm>
            <a:off x="3667125" y="2803659"/>
            <a:ext cx="1541463" cy="1377300"/>
          </a:xfrm>
          <a:prstGeom prst="rect">
            <a:avLst/>
          </a:prstGeom>
        </p:spPr>
        <p:txBody>
          <a:bodyPr rIns="0">
            <a:spAutoFit/>
          </a:bodyPr>
          <a:lstStyle/>
          <a:p>
            <a:pPr marL="174625" indent="-174625" fontAlgn="auto">
              <a:spcBef>
                <a:spcPts val="600"/>
              </a:spcBef>
              <a:spcAft>
                <a:spcPts val="0"/>
              </a:spcAft>
              <a:buFont typeface="Wingdings" charset="2"/>
              <a:buChar char="§"/>
            </a:pPr>
            <a:r>
              <a:rPr lang="en-US" sz="1050" i="1" kern="0" dirty="0">
                <a:solidFill>
                  <a:srgbClr val="000000">
                    <a:lumMod val="75000"/>
                    <a:lumOff val="25000"/>
                  </a:srgbClr>
                </a:solidFill>
                <a:ea typeface="MS PGothic" pitchFamily="34" charset="-128"/>
              </a:rPr>
              <a:t>Establish baseline requirements </a:t>
            </a:r>
          </a:p>
          <a:p>
            <a:pPr marL="174625" indent="-174625" fontAlgn="auto">
              <a:spcBef>
                <a:spcPts val="600"/>
              </a:spcBef>
              <a:spcAft>
                <a:spcPts val="0"/>
              </a:spcAft>
              <a:buFont typeface="Wingdings" charset="2"/>
              <a:buChar char="§"/>
            </a:pPr>
            <a:r>
              <a:rPr lang="en-US" sz="1050" i="1" kern="0" dirty="0">
                <a:solidFill>
                  <a:srgbClr val="000000">
                    <a:lumMod val="75000"/>
                    <a:lumOff val="25000"/>
                  </a:srgbClr>
                </a:solidFill>
                <a:ea typeface="MS PGothic" pitchFamily="34" charset="-128"/>
              </a:rPr>
              <a:t>Assess current data security processes and controls</a:t>
            </a:r>
          </a:p>
          <a:p>
            <a:pPr marL="174625" indent="-174625" fontAlgn="auto">
              <a:spcBef>
                <a:spcPts val="600"/>
              </a:spcBef>
              <a:spcAft>
                <a:spcPts val="0"/>
              </a:spcAft>
              <a:buFont typeface="Wingdings" charset="2"/>
              <a:buChar char="§"/>
            </a:pPr>
            <a:r>
              <a:rPr lang="en-US" sz="1050" i="1" kern="0" dirty="0">
                <a:solidFill>
                  <a:srgbClr val="000000">
                    <a:lumMod val="75000"/>
                    <a:lumOff val="25000"/>
                  </a:srgbClr>
                </a:solidFill>
                <a:ea typeface="MS PGothic" pitchFamily="34" charset="-128"/>
              </a:rPr>
              <a:t>Determine gaps and identify solutions </a:t>
            </a:r>
          </a:p>
        </p:txBody>
      </p:sp>
      <p:pic>
        <p:nvPicPr>
          <p:cNvPr id="90" name="Picture 14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85237" y="2321132"/>
            <a:ext cx="298739" cy="28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Box 90"/>
          <p:cNvSpPr txBox="1"/>
          <p:nvPr/>
        </p:nvSpPr>
        <p:spPr>
          <a:xfrm>
            <a:off x="5386388" y="2282021"/>
            <a:ext cx="1550987" cy="363682"/>
          </a:xfrm>
          <a:prstGeom prst="rect">
            <a:avLst/>
          </a:prstGeom>
          <a:solidFill>
            <a:srgbClr val="FFFFFF"/>
          </a:solidFill>
        </p:spPr>
        <p:txBody>
          <a:bodyPr lIns="0" rIns="0">
            <a:spAutoFit/>
          </a:bodyPr>
          <a:lstStyle/>
          <a:p>
            <a:pPr marL="356616" fontAlgn="auto">
              <a:spcBef>
                <a:spcPts val="600"/>
              </a:spcBef>
              <a:spcAft>
                <a:spcPts val="0"/>
              </a:spcAft>
              <a:defRPr/>
            </a:pPr>
            <a:r>
              <a:rPr lang="en-US" sz="1000" b="1" kern="0" spc="-20" dirty="0">
                <a:solidFill>
                  <a:srgbClr val="F15924">
                    <a:lumMod val="75000"/>
                  </a:srgbClr>
                </a:solidFill>
                <a:latin typeface="Arial"/>
                <a:ea typeface="MS PGothic" pitchFamily="34" charset="-128"/>
              </a:rPr>
              <a:t>How to plan, design, and implement?</a:t>
            </a:r>
          </a:p>
        </p:txBody>
      </p:sp>
      <p:sp>
        <p:nvSpPr>
          <p:cNvPr id="92" name="Rectangle 91"/>
          <p:cNvSpPr/>
          <p:nvPr/>
        </p:nvSpPr>
        <p:spPr>
          <a:xfrm>
            <a:off x="5383213" y="2822204"/>
            <a:ext cx="1543050" cy="1785104"/>
          </a:xfrm>
          <a:prstGeom prst="rect">
            <a:avLst/>
          </a:prstGeom>
        </p:spPr>
        <p:txBody>
          <a:bodyPr rIns="0">
            <a:spAutoFit/>
          </a:bodyPr>
          <a:lstStyle/>
          <a:p>
            <a:pPr marL="174625" indent="-174625" fontAlgn="auto">
              <a:spcBef>
                <a:spcPts val="600"/>
              </a:spcBef>
              <a:spcAft>
                <a:spcPts val="0"/>
              </a:spcAft>
              <a:buFont typeface="Wingdings" charset="2"/>
              <a:buChar char="§"/>
            </a:pPr>
            <a:r>
              <a:rPr lang="en-US" sz="1050" i="1" kern="0" dirty="0">
                <a:solidFill>
                  <a:srgbClr val="000000">
                    <a:lumMod val="75000"/>
                    <a:lumOff val="25000"/>
                  </a:srgbClr>
                </a:solidFill>
                <a:ea typeface="MS PGothic" pitchFamily="34" charset="-128"/>
              </a:rPr>
              <a:t>Plan and prioritize technical and business process transformations</a:t>
            </a:r>
          </a:p>
          <a:p>
            <a:pPr marL="174625" indent="-174625" fontAlgn="auto">
              <a:spcBef>
                <a:spcPts val="600"/>
              </a:spcBef>
              <a:spcAft>
                <a:spcPts val="0"/>
              </a:spcAft>
              <a:buFont typeface="Wingdings" charset="2"/>
              <a:buChar char="§"/>
            </a:pPr>
            <a:r>
              <a:rPr lang="en-US" sz="1050" i="1" kern="0" dirty="0">
                <a:solidFill>
                  <a:srgbClr val="000000">
                    <a:lumMod val="75000"/>
                    <a:lumOff val="25000"/>
                  </a:srgbClr>
                </a:solidFill>
                <a:ea typeface="MS PGothic" pitchFamily="34" charset="-128"/>
              </a:rPr>
              <a:t>Design and implement solutions that protect critical data, enable access and align to business growth objectives</a:t>
            </a:r>
          </a:p>
        </p:txBody>
      </p:sp>
      <p:pic>
        <p:nvPicPr>
          <p:cNvPr id="93" name="Picture 14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30116" y="2323585"/>
            <a:ext cx="271318" cy="27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p:cNvSpPr txBox="1"/>
          <p:nvPr/>
        </p:nvSpPr>
        <p:spPr>
          <a:xfrm>
            <a:off x="7099300" y="2282021"/>
            <a:ext cx="1550988" cy="363682"/>
          </a:xfrm>
          <a:prstGeom prst="rect">
            <a:avLst/>
          </a:prstGeom>
          <a:solidFill>
            <a:srgbClr val="FFFFFF"/>
          </a:solidFill>
        </p:spPr>
        <p:txBody>
          <a:bodyPr lIns="0" rIns="0">
            <a:spAutoFit/>
          </a:bodyPr>
          <a:lstStyle/>
          <a:p>
            <a:pPr marL="356616" fontAlgn="auto">
              <a:spcBef>
                <a:spcPts val="600"/>
              </a:spcBef>
              <a:spcAft>
                <a:spcPts val="0"/>
              </a:spcAft>
              <a:defRPr/>
            </a:pPr>
            <a:r>
              <a:rPr lang="en-US" sz="1000" b="1" kern="0" spc="-20" dirty="0">
                <a:solidFill>
                  <a:srgbClr val="F15924">
                    <a:lumMod val="75000"/>
                  </a:srgbClr>
                </a:solidFill>
                <a:latin typeface="Arial"/>
                <a:ea typeface="MS PGothic" pitchFamily="34" charset="-128"/>
              </a:rPr>
              <a:t>What to consider operationally? </a:t>
            </a:r>
          </a:p>
        </p:txBody>
      </p:sp>
      <p:sp>
        <p:nvSpPr>
          <p:cNvPr id="95" name="Rectangle 94"/>
          <p:cNvSpPr/>
          <p:nvPr/>
        </p:nvSpPr>
        <p:spPr>
          <a:xfrm>
            <a:off x="7096125" y="2825740"/>
            <a:ext cx="1543050" cy="2023631"/>
          </a:xfrm>
          <a:prstGeom prst="rect">
            <a:avLst/>
          </a:prstGeom>
        </p:spPr>
        <p:txBody>
          <a:bodyPr rIns="0">
            <a:spAutoFit/>
          </a:bodyPr>
          <a:lstStyle/>
          <a:p>
            <a:pPr marL="174625" indent="-174625" fontAlgn="auto">
              <a:spcBef>
                <a:spcPts val="600"/>
              </a:spcBef>
              <a:spcAft>
                <a:spcPts val="0"/>
              </a:spcAft>
              <a:buFont typeface="Wingdings" charset="2"/>
              <a:buChar char="§"/>
            </a:pPr>
            <a:r>
              <a:rPr lang="en-US" sz="1050" i="1" kern="0" dirty="0">
                <a:solidFill>
                  <a:srgbClr val="000000">
                    <a:lumMod val="75000"/>
                    <a:lumOff val="25000"/>
                  </a:srgbClr>
                </a:solidFill>
                <a:ea typeface="MS PGothic" pitchFamily="34" charset="-128"/>
              </a:rPr>
              <a:t>Determine metrics and process for monitoring, response, and communications</a:t>
            </a:r>
          </a:p>
          <a:p>
            <a:pPr marL="174625" indent="-174625" fontAlgn="auto">
              <a:spcBef>
                <a:spcPts val="600"/>
              </a:spcBef>
              <a:spcAft>
                <a:spcPts val="0"/>
              </a:spcAft>
              <a:buFont typeface="Wingdings" charset="2"/>
              <a:buChar char="§"/>
            </a:pPr>
            <a:r>
              <a:rPr lang="en-US" sz="1050" i="1" kern="0" dirty="0">
                <a:solidFill>
                  <a:srgbClr val="000000">
                    <a:lumMod val="75000"/>
                    <a:lumOff val="25000"/>
                  </a:srgbClr>
                </a:solidFill>
                <a:ea typeface="MS PGothic" pitchFamily="34" charset="-128"/>
              </a:rPr>
              <a:t>Continue to evolve and adapt to changes</a:t>
            </a:r>
          </a:p>
          <a:p>
            <a:pPr marL="174625" indent="-174625" fontAlgn="auto">
              <a:spcBef>
                <a:spcPts val="600"/>
              </a:spcBef>
              <a:spcAft>
                <a:spcPts val="0"/>
              </a:spcAft>
              <a:buFont typeface="Wingdings" charset="2"/>
              <a:buChar char="§"/>
            </a:pPr>
            <a:r>
              <a:rPr lang="en-US" sz="1050" i="1" kern="0" dirty="0">
                <a:solidFill>
                  <a:srgbClr val="000000">
                    <a:lumMod val="75000"/>
                    <a:lumOff val="25000"/>
                  </a:srgbClr>
                </a:solidFill>
                <a:ea typeface="MS PGothic" pitchFamily="34" charset="-128"/>
              </a:rPr>
              <a:t>Revalidate and improve program effectiveness</a:t>
            </a:r>
          </a:p>
        </p:txBody>
      </p:sp>
      <p:pic>
        <p:nvPicPr>
          <p:cNvPr id="96" name="Picture 15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132782" y="2322503"/>
            <a:ext cx="288636" cy="28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Rounded Rectangle 96"/>
          <p:cNvSpPr/>
          <p:nvPr/>
        </p:nvSpPr>
        <p:spPr bwMode="auto">
          <a:xfrm>
            <a:off x="233363" y="4838328"/>
            <a:ext cx="8518525" cy="613319"/>
          </a:xfrm>
          <a:prstGeom prst="roundRect">
            <a:avLst>
              <a:gd name="adj" fmla="val 0"/>
            </a:avLst>
          </a:prstGeom>
          <a:solidFill>
            <a:schemeClr val="accent4">
              <a:lumMod val="75000"/>
            </a:schemeClr>
          </a:solidFill>
          <a:ln w="38100">
            <a:solidFill>
              <a:srgbClr val="FFFFFF"/>
            </a:solidFill>
          </a:ln>
          <a:effectLst/>
          <a:extLst/>
        </p:spPr>
        <p:txBody>
          <a:bodyPr lIns="0" rIns="0" anchor="ctr"/>
          <a:lstStyle/>
          <a:p>
            <a:pPr algn="ctr">
              <a:defRPr/>
            </a:pPr>
            <a:r>
              <a:rPr lang="en-US" sz="1050" i="1" kern="0" spc="-30" dirty="0">
                <a:solidFill>
                  <a:srgbClr val="FFFFFF"/>
                </a:solidFill>
                <a:latin typeface="Arial" pitchFamily="34" charset="0"/>
                <a:ea typeface="ＭＳ Ｐゴシック" charset="0"/>
              </a:rPr>
              <a:t>Supported by: </a:t>
            </a:r>
          </a:p>
          <a:p>
            <a:pPr algn="ctr">
              <a:defRPr/>
            </a:pPr>
            <a:r>
              <a:rPr lang="en-US" sz="1250" kern="0" spc="-30" dirty="0">
                <a:solidFill>
                  <a:srgbClr val="FFFFFF"/>
                </a:solidFill>
                <a:latin typeface="Arial" pitchFamily="34" charset="0"/>
                <a:ea typeface="ＭＳ Ｐゴシック" charset="0"/>
              </a:rPr>
              <a:t>Robust Consulting </a:t>
            </a:r>
            <a:r>
              <a:rPr lang="en-US" sz="1250" kern="0" spc="-30" dirty="0" smtClean="0">
                <a:solidFill>
                  <a:srgbClr val="FFFFFF"/>
                </a:solidFill>
                <a:latin typeface="Arial" pitchFamily="34" charset="0"/>
                <a:ea typeface="ＭＳ Ｐゴシック" charset="0"/>
              </a:rPr>
              <a:t>Methods  </a:t>
            </a:r>
            <a:r>
              <a:rPr lang="en-US" sz="1250" kern="0" spc="-30" dirty="0">
                <a:solidFill>
                  <a:srgbClr val="FFFFFF"/>
                </a:solidFill>
                <a:latin typeface="Arial" pitchFamily="34" charset="0"/>
                <a:ea typeface="ＭＳ Ｐゴシック" charset="0"/>
              </a:rPr>
              <a:t>|   Industry-specific Data Models  |  Global Consulting Expertise  |  IBM Data Security Research </a:t>
            </a:r>
          </a:p>
          <a:p>
            <a:pPr algn="ctr">
              <a:defRPr/>
            </a:pPr>
            <a:r>
              <a:rPr lang="en-US" sz="1250" kern="0" spc="-30" dirty="0" smtClean="0">
                <a:solidFill>
                  <a:srgbClr val="FFFFFF"/>
                </a:solidFill>
                <a:latin typeface="Arial" pitchFamily="34" charset="0"/>
                <a:ea typeface="ＭＳ Ｐゴシック" charset="0"/>
              </a:rPr>
              <a:t>Leading Data Protection Technologies</a:t>
            </a:r>
            <a:endParaRPr lang="en-US" sz="1250" kern="0" spc="-30" dirty="0">
              <a:solidFill>
                <a:srgbClr val="FFFFFF"/>
              </a:solidFill>
              <a:latin typeface="Arial" pitchFamily="34" charset="0"/>
              <a:ea typeface="ＭＳ Ｐゴシック" charset="0"/>
            </a:endParaRPr>
          </a:p>
        </p:txBody>
      </p:sp>
      <p:grpSp>
        <p:nvGrpSpPr>
          <p:cNvPr id="98" name="Group 152"/>
          <p:cNvGrpSpPr>
            <a:grpSpLocks/>
          </p:cNvGrpSpPr>
          <p:nvPr/>
        </p:nvGrpSpPr>
        <p:grpSpPr bwMode="auto">
          <a:xfrm>
            <a:off x="0" y="770721"/>
            <a:ext cx="9144000" cy="839932"/>
            <a:chOff x="0" y="1347460"/>
            <a:chExt cx="9144000" cy="924117"/>
          </a:xfrm>
        </p:grpSpPr>
        <p:pic>
          <p:nvPicPr>
            <p:cNvPr id="99" name="Picture 15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1375410"/>
              <a:ext cx="9144000" cy="89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54"/>
            <p:cNvPicPr>
              <a:picLocks noChangeAspect="1"/>
            </p:cNvPicPr>
            <p:nvPr/>
          </p:nvPicPr>
          <p:blipFill>
            <a:blip r:embed="rId13">
              <a:extLst>
                <a:ext uri="{28A0092B-C50C-407E-A947-70E740481C1C}">
                  <a14:useLocalDpi xmlns:a14="http://schemas.microsoft.com/office/drawing/2010/main" val="0"/>
                </a:ext>
              </a:extLst>
            </a:blip>
            <a:srcRect t="58134"/>
            <a:stretch>
              <a:fillRect/>
            </a:stretch>
          </p:blipFill>
          <p:spPr bwMode="auto">
            <a:xfrm>
              <a:off x="2150147" y="1347460"/>
              <a:ext cx="4946626" cy="65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51710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IBM Security 16x10 Defualt Template">
  <a:themeElements>
    <a:clrScheme name="IBMSecurity_Colors_2016-05-02">
      <a:dk1>
        <a:srgbClr val="1D3649"/>
      </a:dk1>
      <a:lt1>
        <a:srgbClr val="FFFFFF"/>
      </a:lt1>
      <a:dk2>
        <a:srgbClr val="1D3649"/>
      </a:dk2>
      <a:lt2>
        <a:srgbClr val="E0E0E0"/>
      </a:lt2>
      <a:accent1>
        <a:srgbClr val="325C80"/>
      </a:accent1>
      <a:accent2>
        <a:srgbClr val="4178BE"/>
      </a:accent2>
      <a:accent3>
        <a:srgbClr val="C0E6FF"/>
      </a:accent3>
      <a:accent4>
        <a:srgbClr val="5A5A5A"/>
      </a:accent4>
      <a:accent5>
        <a:srgbClr val="777777"/>
      </a:accent5>
      <a:accent6>
        <a:srgbClr val="AEAEAE"/>
      </a:accent6>
      <a:hlink>
        <a:srgbClr val="325C80"/>
      </a:hlink>
      <a:folHlink>
        <a:srgbClr val="325C80"/>
      </a:folHlink>
    </a:clrScheme>
    <a:fontScheme name="IBM Security_2016-04-27">
      <a:majorFont>
        <a:latin typeface="Arial"/>
        <a:ea typeface="ＭＳ Ｐゴシック"/>
        <a:cs typeface=""/>
      </a:majorFont>
      <a:minorFont>
        <a:latin typeface="Arial"/>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905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400" b="0" i="0" u="none" strike="noStrike" kern="0" cap="none" spc="0" normalizeH="0" baseline="0" noProof="0" dirty="0" smtClean="0">
            <a:ln>
              <a:noFill/>
            </a:ln>
            <a:solidFill>
              <a:schemeClr val="bg1"/>
            </a:solidFill>
            <a:effectLst/>
            <a:uLnTx/>
            <a:uFillTx/>
            <a:ea typeface="+mn-ea"/>
            <a:cs typeface="Arial" panose="020B0604020202020204" pitchFamily="34" charset="0"/>
          </a:defRPr>
        </a:defPPr>
      </a:lstStyle>
    </a:spDef>
    <a:lnDef>
      <a:spPr>
        <a:ln w="381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solidFill>
              <a:srgbClr val="1D3649"/>
            </a:solidFill>
          </a:defRPr>
        </a:defPPr>
      </a:lstStyle>
    </a:txDef>
  </a:objectDefaults>
  <a:extraClrSchemeLst/>
  <a:extLst>
    <a:ext uri="{05A4C25C-085E-4340-85A3-A5531E510DB2}">
      <thm15:themeFamily xmlns:thm15="http://schemas.microsoft.com/office/thememl/2012/main" name="Presentation1" id="{D7384CF5-51D1-4146-AFCD-447F3B0E775D}" vid="{ABA5A30F-6A24-485A-8816-A2932017D2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81178</TotalTime>
  <Words>2612</Words>
  <Application>Microsoft Macintosh PowerPoint</Application>
  <PresentationFormat>On-screen Show (16:10)</PresentationFormat>
  <Paragraphs>371</Paragraphs>
  <Slides>25</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 Black</vt:lpstr>
      <vt:lpstr>Arial Unicode MS</vt:lpstr>
      <vt:lpstr>Gulim</vt:lpstr>
      <vt:lpstr>Helvetica</vt:lpstr>
      <vt:lpstr>MS PGothic</vt:lpstr>
      <vt:lpstr>ＭＳ Ｐゴシック</vt:lpstr>
      <vt:lpstr>Symbol</vt:lpstr>
      <vt:lpstr>Wingdings</vt:lpstr>
      <vt:lpstr>Arial</vt:lpstr>
      <vt:lpstr>Arial</vt:lpstr>
      <vt:lpstr>3_IBM Security 16x10 Defualt Template</vt:lpstr>
      <vt:lpstr>IBM SECURITY SERVICES</vt:lpstr>
      <vt:lpstr>Today’s Agenda</vt:lpstr>
      <vt:lpstr>Threat / Risk Landscape</vt:lpstr>
      <vt:lpstr>Securing data is challenging….</vt:lpstr>
      <vt:lpstr>When considering databases, the current threat landscape presents significant challenges for maintaining data confidentiality and integrity</vt:lpstr>
      <vt:lpstr>Data Protection Framework</vt:lpstr>
      <vt:lpstr>Protecting data now requires designing a comprehensive data protection program where multiple elements are integrated across the enterprise</vt:lpstr>
      <vt:lpstr>A mature data protection program will integrate with and influence other traditionally stove-piped cybersecurity capabilities</vt:lpstr>
      <vt:lpstr>To develop a mature program, critical data must be identified, protected, and monitored</vt:lpstr>
      <vt:lpstr>Database Activity Monitoring</vt:lpstr>
      <vt:lpstr>Database Activity Monitoring (DAM) can help address certain threats and programmatic concerns</vt:lpstr>
      <vt:lpstr>DAM can be configured across multiple storage environments with different audit levels</vt:lpstr>
      <vt:lpstr>Establishing a DAM program requires more than just installing the technology and leaving it be</vt:lpstr>
      <vt:lpstr>DAM can overload your resources if not tailored and configured properly according to best practices</vt:lpstr>
      <vt:lpstr>Encryption Solutions</vt:lpstr>
      <vt:lpstr>Multiple database encryption options exist with varying risk reduction</vt:lpstr>
      <vt:lpstr>Certain questions need to be answered before the proper encryption solution can be selected and implemented</vt:lpstr>
      <vt:lpstr>For example, enabling encryption with storage level compression can cause problems with the enterprise storage design </vt:lpstr>
      <vt:lpstr>Case Studies</vt:lpstr>
      <vt:lpstr>Case Study: Large government entity implements Database Activity Monitoring, Vulnerability Assessment, and Encryption</vt:lpstr>
      <vt:lpstr>Case Study: Implementing Transparent Data Encryption (TDE) across Oracle appliances</vt:lpstr>
      <vt:lpstr>Case Study: Major healthcare player designed solution to encrypt data at rest</vt:lpstr>
      <vt:lpstr>Case Study: Leading bank discovers sensitive data utilizing DAM tool</vt:lpstr>
      <vt:lpstr>A Global Leader in Enterprise Security</vt:lpstr>
      <vt:lpstr>PowerPoint Presentation</vt:lpstr>
    </vt:vector>
  </TitlesOfParts>
  <Company>IBM</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Security</dc:title>
  <dc:creator>KBenz</dc:creator>
  <cp:keywords>Security Strategy</cp:keywords>
  <cp:lastModifiedBy>RUSSELL SCHAEFER</cp:lastModifiedBy>
  <cp:revision>7419</cp:revision>
  <cp:lastPrinted>2017-04-07T19:32:51Z</cp:lastPrinted>
  <dcterms:created xsi:type="dcterms:W3CDTF">2015-07-22T13:40:22Z</dcterms:created>
  <dcterms:modified xsi:type="dcterms:W3CDTF">2017-04-20T23:56:29Z</dcterms:modified>
</cp:coreProperties>
</file>