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65" r:id="rId4"/>
    <p:sldId id="261" r:id="rId5"/>
    <p:sldId id="257" r:id="rId6"/>
    <p:sldId id="258" r:id="rId7"/>
    <p:sldId id="263" r:id="rId8"/>
    <p:sldId id="264" r:id="rId9"/>
    <p:sldId id="266" r:id="rId10"/>
    <p:sldId id="268" r:id="rId11"/>
    <p:sldId id="269" r:id="rId12"/>
    <p:sldId id="267"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autoAdjust="0"/>
    <p:restoredTop sz="76260" autoAdjust="0"/>
  </p:normalViewPr>
  <p:slideViewPr>
    <p:cSldViewPr snapToGrid="0">
      <p:cViewPr varScale="1">
        <p:scale>
          <a:sx n="91" d="100"/>
          <a:sy n="91" d="100"/>
        </p:scale>
        <p:origin x="9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23479-6464-4CC9-98F9-B2741F532079}" type="datetimeFigureOut">
              <a:rPr lang="en-US" smtClean="0"/>
              <a:t>4/11/2017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2A34D-541B-4731-B589-64A25B65E03B}" type="slidenum">
              <a:rPr lang="en-US" smtClean="0"/>
              <a:t>‹#›</a:t>
            </a:fld>
            <a:endParaRPr lang="en-US"/>
          </a:p>
        </p:txBody>
      </p:sp>
    </p:spTree>
    <p:extLst>
      <p:ext uri="{BB962C8B-B14F-4D97-AF65-F5344CB8AC3E}">
        <p14:creationId xmlns:p14="http://schemas.microsoft.com/office/powerpoint/2010/main" val="1181465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9613"/>
            <a:ext cx="6211887" cy="3495675"/>
          </a:xfrm>
        </p:spPr>
      </p:sp>
      <p:sp>
        <p:nvSpPr>
          <p:cNvPr id="3" name="Notes Placeholder 2"/>
          <p:cNvSpPr>
            <a:spLocks noGrp="1"/>
          </p:cNvSpPr>
          <p:nvPr>
            <p:ph type="body" idx="1"/>
          </p:nvPr>
        </p:nvSpPr>
        <p:spPr/>
        <p:txBody>
          <a:bodyPr>
            <a:noAutofit/>
          </a:bodyPr>
          <a:lstStyle/>
          <a:p>
            <a:endParaRPr lang="en-US" sz="1100" dirty="0"/>
          </a:p>
        </p:txBody>
      </p:sp>
      <p:sp>
        <p:nvSpPr>
          <p:cNvPr id="4" name="Slide Number Placeholder 3"/>
          <p:cNvSpPr>
            <a:spLocks noGrp="1"/>
          </p:cNvSpPr>
          <p:nvPr>
            <p:ph type="sldNum" sz="quarter" idx="10"/>
          </p:nvPr>
        </p:nvSpPr>
        <p:spPr/>
        <p:txBody>
          <a:bodyPr/>
          <a:lstStyle/>
          <a:p>
            <a:pPr>
              <a:defRPr/>
            </a:pPr>
            <a:fld id="{4C2A2B62-FA60-4F51-9795-D3E743282D37}" type="slidenum">
              <a:rPr lang="en-US" smtClean="0"/>
              <a:pPr>
                <a:defRPr/>
              </a:pPr>
              <a:t>2</a:t>
            </a:fld>
            <a:endParaRPr lang="en-US" dirty="0"/>
          </a:p>
        </p:txBody>
      </p:sp>
    </p:spTree>
    <p:extLst>
      <p:ext uri="{BB962C8B-B14F-4D97-AF65-F5344CB8AC3E}">
        <p14:creationId xmlns:p14="http://schemas.microsoft.com/office/powerpoint/2010/main" val="152508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E2A34D-541B-4731-B589-64A25B65E03B}" type="slidenum">
              <a:rPr lang="en-US" smtClean="0"/>
              <a:t>4</a:t>
            </a:fld>
            <a:endParaRPr lang="en-US"/>
          </a:p>
        </p:txBody>
      </p:sp>
    </p:spTree>
    <p:extLst>
      <p:ext uri="{BB962C8B-B14F-4D97-AF65-F5344CB8AC3E}">
        <p14:creationId xmlns:p14="http://schemas.microsoft.com/office/powerpoint/2010/main" val="370092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I will express the dynamic of what I call anticipation build up. This is the dynamic of a long runway to the project, which then builds in stakeholders the desire to get everything possible out of a contract, given that they do not want to jump through additional procurement hoops. This is something that has to be managed by both vendor and state leaders.  The timeline above shows how long it can take to get an RFP award.</a:t>
            </a:r>
          </a:p>
          <a:p>
            <a:endParaRPr lang="en-US" dirty="0"/>
          </a:p>
        </p:txBody>
      </p:sp>
      <p:sp>
        <p:nvSpPr>
          <p:cNvPr id="4" name="Slide Number Placeholder 3"/>
          <p:cNvSpPr>
            <a:spLocks noGrp="1"/>
          </p:cNvSpPr>
          <p:nvPr>
            <p:ph type="sldNum" sz="quarter" idx="10"/>
          </p:nvPr>
        </p:nvSpPr>
        <p:spPr/>
        <p:txBody>
          <a:bodyPr/>
          <a:lstStyle/>
          <a:p>
            <a:fld id="{3BE2A34D-541B-4731-B589-64A25B65E03B}" type="slidenum">
              <a:rPr lang="en-US" smtClean="0"/>
              <a:t>6</a:t>
            </a:fld>
            <a:endParaRPr lang="en-US"/>
          </a:p>
        </p:txBody>
      </p:sp>
    </p:spTree>
    <p:extLst>
      <p:ext uri="{BB962C8B-B14F-4D97-AF65-F5344CB8AC3E}">
        <p14:creationId xmlns:p14="http://schemas.microsoft.com/office/powerpoint/2010/main" val="5524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show the dynamic of phase and timeline alignment needed when a vendor is brought on board. Initiation and planning phases for the state are during the leadup to choosing a vendor. The vendor then goes through their initiation phase after planning (as they have to do their plan for the RFP).  This dynamic can create stress and </a:t>
            </a:r>
            <a:r>
              <a:rPr lang="en-US" dirty="0" err="1"/>
              <a:t>incongruency</a:t>
            </a:r>
            <a:r>
              <a:rPr lang="en-US" dirty="0"/>
              <a:t>.</a:t>
            </a:r>
          </a:p>
        </p:txBody>
      </p:sp>
      <p:sp>
        <p:nvSpPr>
          <p:cNvPr id="4" name="Slide Number Placeholder 3"/>
          <p:cNvSpPr>
            <a:spLocks noGrp="1"/>
          </p:cNvSpPr>
          <p:nvPr>
            <p:ph type="sldNum" sz="quarter" idx="10"/>
          </p:nvPr>
        </p:nvSpPr>
        <p:spPr/>
        <p:txBody>
          <a:bodyPr/>
          <a:lstStyle/>
          <a:p>
            <a:fld id="{3BE2A34D-541B-4731-B589-64A25B65E03B}" type="slidenum">
              <a:rPr lang="en-US" smtClean="0"/>
              <a:t>7</a:t>
            </a:fld>
            <a:endParaRPr lang="en-US"/>
          </a:p>
        </p:txBody>
      </p:sp>
    </p:spTree>
    <p:extLst>
      <p:ext uri="{BB962C8B-B14F-4D97-AF65-F5344CB8AC3E}">
        <p14:creationId xmlns:p14="http://schemas.microsoft.com/office/powerpoint/2010/main" val="209447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CAE1DA-EA11-4AC3-B894-A0E50742C974}"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0A79F-7F81-4248-8E25-64565645B312}" type="slidenum">
              <a:rPr lang="en-US" smtClean="0"/>
              <a:t>‹#›</a:t>
            </a:fld>
            <a:endParaRPr lang="en-US"/>
          </a:p>
        </p:txBody>
      </p:sp>
    </p:spTree>
    <p:extLst>
      <p:ext uri="{BB962C8B-B14F-4D97-AF65-F5344CB8AC3E}">
        <p14:creationId xmlns:p14="http://schemas.microsoft.com/office/powerpoint/2010/main" val="90650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CAE1DA-EA11-4AC3-B894-A0E50742C974}"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0A79F-7F81-4248-8E25-64565645B312}" type="slidenum">
              <a:rPr lang="en-US" smtClean="0"/>
              <a:t>‹#›</a:t>
            </a:fld>
            <a:endParaRPr lang="en-US"/>
          </a:p>
        </p:txBody>
      </p:sp>
    </p:spTree>
    <p:extLst>
      <p:ext uri="{BB962C8B-B14F-4D97-AF65-F5344CB8AC3E}">
        <p14:creationId xmlns:p14="http://schemas.microsoft.com/office/powerpoint/2010/main" val="81094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CAE1DA-EA11-4AC3-B894-A0E50742C974}"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0A79F-7F81-4248-8E25-64565645B312}" type="slidenum">
              <a:rPr lang="en-US" smtClean="0"/>
              <a:t>‹#›</a:t>
            </a:fld>
            <a:endParaRPr lang="en-US"/>
          </a:p>
        </p:txBody>
      </p:sp>
    </p:spTree>
    <p:extLst>
      <p:ext uri="{BB962C8B-B14F-4D97-AF65-F5344CB8AC3E}">
        <p14:creationId xmlns:p14="http://schemas.microsoft.com/office/powerpoint/2010/main" val="4106232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w/o summary">
    <p:spTree>
      <p:nvGrpSpPr>
        <p:cNvPr id="1" name=""/>
        <p:cNvGrpSpPr/>
        <p:nvPr/>
      </p:nvGrpSpPr>
      <p:grpSpPr>
        <a:xfrm>
          <a:off x="0" y="0"/>
          <a:ext cx="0" cy="0"/>
          <a:chOff x="0" y="0"/>
          <a:chExt cx="0" cy="0"/>
        </a:xfrm>
      </p:grpSpPr>
      <p:sp>
        <p:nvSpPr>
          <p:cNvPr id="26" name="Content Placeholder 25"/>
          <p:cNvSpPr>
            <a:spLocks noGrp="1"/>
          </p:cNvSpPr>
          <p:nvPr>
            <p:ph sz="quarter" idx="10"/>
          </p:nvPr>
        </p:nvSpPr>
        <p:spPr>
          <a:xfrm>
            <a:off x="749146" y="1178805"/>
            <a:ext cx="11060935" cy="4869455"/>
          </a:xfrm>
          <a:prstGeom prst="rect">
            <a:avLst/>
          </a:prstGeom>
        </p:spPr>
        <p:txBody>
          <a:bodyPr/>
          <a:lstStyle>
            <a:lvl1pPr>
              <a:buClr>
                <a:srgbClr val="3366FF"/>
              </a:buClr>
              <a:defRPr sz="2000"/>
            </a:lvl1pPr>
            <a:lvl2pPr>
              <a:buClr>
                <a:srgbClr val="3366FF"/>
              </a:buCl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Title 30"/>
          <p:cNvSpPr>
            <a:spLocks noGrp="1"/>
          </p:cNvSpPr>
          <p:nvPr>
            <p:ph type="title"/>
          </p:nvPr>
        </p:nvSpPr>
        <p:spPr>
          <a:xfrm>
            <a:off x="359881" y="230571"/>
            <a:ext cx="11479579" cy="496543"/>
          </a:xfrm>
          <a:prstGeom prst="rect">
            <a:avLst/>
          </a:prstGeom>
        </p:spPr>
        <p:txBody>
          <a:bodyPr/>
          <a:lstStyle>
            <a:lvl1pPr>
              <a:defRPr sz="2400">
                <a:solidFill>
                  <a:srgbClr val="000090"/>
                </a:solidFill>
                <a:effectLst/>
              </a:defRPr>
            </a:lvl1pPr>
          </a:lstStyle>
          <a:p>
            <a:r>
              <a:rPr lang="en-US"/>
              <a:t>Click to edit Master title style</a:t>
            </a:r>
            <a:endParaRPr lang="en-US" dirty="0"/>
          </a:p>
        </p:txBody>
      </p:sp>
      <p:sp>
        <p:nvSpPr>
          <p:cNvPr id="37" name="Text Placeholder 32"/>
          <p:cNvSpPr>
            <a:spLocks noGrp="1"/>
          </p:cNvSpPr>
          <p:nvPr>
            <p:ph type="body" sz="quarter" idx="11" hasCustomPrompt="1"/>
          </p:nvPr>
        </p:nvSpPr>
        <p:spPr>
          <a:xfrm>
            <a:off x="359881" y="594718"/>
            <a:ext cx="11479579" cy="462900"/>
          </a:xfrm>
          <a:prstGeom prst="rect">
            <a:avLst/>
          </a:prstGeom>
        </p:spPr>
        <p:txBody>
          <a:bodyPr/>
          <a:lstStyle>
            <a:lvl1pPr marL="0" indent="0">
              <a:buNone/>
              <a:defRPr sz="2000" i="1">
                <a:solidFill>
                  <a:srgbClr val="3366FF"/>
                </a:solidFill>
              </a:defRPr>
            </a:lvl1pPr>
          </a:lstStyle>
          <a:p>
            <a:pPr lvl="0"/>
            <a:r>
              <a:rPr lang="en-US" dirty="0"/>
              <a:t>Click to add subtitle</a:t>
            </a:r>
          </a:p>
        </p:txBody>
      </p:sp>
    </p:spTree>
    <p:extLst>
      <p:ext uri="{BB962C8B-B14F-4D97-AF65-F5344CB8AC3E}">
        <p14:creationId xmlns:p14="http://schemas.microsoft.com/office/powerpoint/2010/main" val="241367188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Section Header">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63084" y="2791353"/>
            <a:ext cx="10363200" cy="803533"/>
          </a:xfrm>
          <a:prstGeom prst="rect">
            <a:avLst/>
          </a:prstGeom>
        </p:spPr>
        <p:txBody>
          <a:bodyPr anchor="t"/>
          <a:lstStyle>
            <a:lvl1pPr algn="ctr">
              <a:defRPr sz="4000" b="0" cap="none" spc="-50">
                <a:solidFill>
                  <a:srgbClr val="28467C"/>
                </a:solidFill>
                <a:latin typeface="Arial" charset="0"/>
                <a:ea typeface="Arial" charset="0"/>
                <a:cs typeface="Arial" charset="0"/>
              </a:defRPr>
            </a:lvl1pPr>
          </a:lstStyle>
          <a:p>
            <a:r>
              <a:rPr lang="en-US" dirty="0"/>
              <a:t>Section Name Here</a:t>
            </a:r>
          </a:p>
        </p:txBody>
      </p:sp>
      <p:sp>
        <p:nvSpPr>
          <p:cNvPr id="10" name="Footer Placeholder 4"/>
          <p:cNvSpPr>
            <a:spLocks noGrp="1"/>
          </p:cNvSpPr>
          <p:nvPr>
            <p:ph type="ftr" sz="quarter" idx="11"/>
          </p:nvPr>
        </p:nvSpPr>
        <p:spPr>
          <a:xfrm>
            <a:off x="4165600" y="6521111"/>
            <a:ext cx="3860800" cy="365125"/>
          </a:xfrm>
          <a:prstGeom prst="rect">
            <a:avLst/>
          </a:prstGeom>
        </p:spPr>
        <p:txBody>
          <a:bodyPr/>
          <a:lstStyle>
            <a:lvl1pPr>
              <a:defRPr>
                <a:solidFill>
                  <a:schemeClr val="bg1"/>
                </a:solidFill>
                <a:latin typeface="Arial" charset="0"/>
                <a:ea typeface="Arial" charset="0"/>
                <a:cs typeface="Arial" charset="0"/>
              </a:defRPr>
            </a:lvl1pPr>
          </a:lstStyle>
          <a:p>
            <a:r>
              <a:rPr lang="fr-FR"/>
              <a:t>©2015 LiquidHub — Confidential</a:t>
            </a:r>
            <a:endParaRPr lang="fr-FR" dirty="0"/>
          </a:p>
        </p:txBody>
      </p:sp>
    </p:spTree>
    <p:extLst>
      <p:ext uri="{BB962C8B-B14F-4D97-AF65-F5344CB8AC3E}">
        <p14:creationId xmlns:p14="http://schemas.microsoft.com/office/powerpoint/2010/main" val="102871272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CAE1DA-EA11-4AC3-B894-A0E50742C974}"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0A79F-7F81-4248-8E25-64565645B312}" type="slidenum">
              <a:rPr lang="en-US" smtClean="0"/>
              <a:t>‹#›</a:t>
            </a:fld>
            <a:endParaRPr lang="en-US"/>
          </a:p>
        </p:txBody>
      </p:sp>
    </p:spTree>
    <p:extLst>
      <p:ext uri="{BB962C8B-B14F-4D97-AF65-F5344CB8AC3E}">
        <p14:creationId xmlns:p14="http://schemas.microsoft.com/office/powerpoint/2010/main" val="421295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CAE1DA-EA11-4AC3-B894-A0E50742C974}"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0A79F-7F81-4248-8E25-64565645B312}" type="slidenum">
              <a:rPr lang="en-US" smtClean="0"/>
              <a:t>‹#›</a:t>
            </a:fld>
            <a:endParaRPr lang="en-US"/>
          </a:p>
        </p:txBody>
      </p:sp>
    </p:spTree>
    <p:extLst>
      <p:ext uri="{BB962C8B-B14F-4D97-AF65-F5344CB8AC3E}">
        <p14:creationId xmlns:p14="http://schemas.microsoft.com/office/powerpoint/2010/main" val="3285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CAE1DA-EA11-4AC3-B894-A0E50742C974}"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0A79F-7F81-4248-8E25-64565645B312}" type="slidenum">
              <a:rPr lang="en-US" smtClean="0"/>
              <a:t>‹#›</a:t>
            </a:fld>
            <a:endParaRPr lang="en-US"/>
          </a:p>
        </p:txBody>
      </p:sp>
    </p:spTree>
    <p:extLst>
      <p:ext uri="{BB962C8B-B14F-4D97-AF65-F5344CB8AC3E}">
        <p14:creationId xmlns:p14="http://schemas.microsoft.com/office/powerpoint/2010/main" val="20075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CAE1DA-EA11-4AC3-B894-A0E50742C974}" type="datetimeFigureOut">
              <a:rPr lang="en-US" smtClean="0"/>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E0A79F-7F81-4248-8E25-64565645B312}" type="slidenum">
              <a:rPr lang="en-US" smtClean="0"/>
              <a:t>‹#›</a:t>
            </a:fld>
            <a:endParaRPr lang="en-US"/>
          </a:p>
        </p:txBody>
      </p:sp>
    </p:spTree>
    <p:extLst>
      <p:ext uri="{BB962C8B-B14F-4D97-AF65-F5344CB8AC3E}">
        <p14:creationId xmlns:p14="http://schemas.microsoft.com/office/powerpoint/2010/main" val="414331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CAE1DA-EA11-4AC3-B894-A0E50742C974}" type="datetimeFigureOut">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E0A79F-7F81-4248-8E25-64565645B312}" type="slidenum">
              <a:rPr lang="en-US" smtClean="0"/>
              <a:t>‹#›</a:t>
            </a:fld>
            <a:endParaRPr lang="en-US"/>
          </a:p>
        </p:txBody>
      </p:sp>
    </p:spTree>
    <p:extLst>
      <p:ext uri="{BB962C8B-B14F-4D97-AF65-F5344CB8AC3E}">
        <p14:creationId xmlns:p14="http://schemas.microsoft.com/office/powerpoint/2010/main" val="393467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AE1DA-EA11-4AC3-B894-A0E50742C974}" type="datetimeFigureOut">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E0A79F-7F81-4248-8E25-64565645B312}" type="slidenum">
              <a:rPr lang="en-US" smtClean="0"/>
              <a:t>‹#›</a:t>
            </a:fld>
            <a:endParaRPr lang="en-US"/>
          </a:p>
        </p:txBody>
      </p:sp>
    </p:spTree>
    <p:extLst>
      <p:ext uri="{BB962C8B-B14F-4D97-AF65-F5344CB8AC3E}">
        <p14:creationId xmlns:p14="http://schemas.microsoft.com/office/powerpoint/2010/main" val="223403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CAE1DA-EA11-4AC3-B894-A0E50742C974}"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0A79F-7F81-4248-8E25-64565645B312}" type="slidenum">
              <a:rPr lang="en-US" smtClean="0"/>
              <a:t>‹#›</a:t>
            </a:fld>
            <a:endParaRPr lang="en-US"/>
          </a:p>
        </p:txBody>
      </p:sp>
    </p:spTree>
    <p:extLst>
      <p:ext uri="{BB962C8B-B14F-4D97-AF65-F5344CB8AC3E}">
        <p14:creationId xmlns:p14="http://schemas.microsoft.com/office/powerpoint/2010/main" val="312189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CAE1DA-EA11-4AC3-B894-A0E50742C974}"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0A79F-7F81-4248-8E25-64565645B312}" type="slidenum">
              <a:rPr lang="en-US" smtClean="0"/>
              <a:t>‹#›</a:t>
            </a:fld>
            <a:endParaRPr lang="en-US"/>
          </a:p>
        </p:txBody>
      </p:sp>
    </p:spTree>
    <p:extLst>
      <p:ext uri="{BB962C8B-B14F-4D97-AF65-F5344CB8AC3E}">
        <p14:creationId xmlns:p14="http://schemas.microsoft.com/office/powerpoint/2010/main" val="399097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AE1DA-EA11-4AC3-B894-A0E50742C974}" type="datetimeFigureOut">
              <a:rPr lang="en-US" smtClean="0"/>
              <a:t>4/11/2017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0A79F-7F81-4248-8E25-64565645B312}" type="slidenum">
              <a:rPr lang="en-US" smtClean="0"/>
              <a:t>‹#›</a:t>
            </a:fld>
            <a:endParaRPr lang="en-US"/>
          </a:p>
        </p:txBody>
      </p:sp>
    </p:spTree>
    <p:extLst>
      <p:ext uri="{BB962C8B-B14F-4D97-AF65-F5344CB8AC3E}">
        <p14:creationId xmlns:p14="http://schemas.microsoft.com/office/powerpoint/2010/main" val="3513571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in/techbuzzkillgr"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Vendor Client Relationship</a:t>
            </a:r>
          </a:p>
        </p:txBody>
      </p:sp>
      <p:sp>
        <p:nvSpPr>
          <p:cNvPr id="3" name="Subtitle 2"/>
          <p:cNvSpPr>
            <a:spLocks noGrp="1"/>
          </p:cNvSpPr>
          <p:nvPr>
            <p:ph type="subTitle" idx="1"/>
          </p:nvPr>
        </p:nvSpPr>
        <p:spPr/>
        <p:txBody>
          <a:bodyPr/>
          <a:lstStyle/>
          <a:p>
            <a:r>
              <a:rPr lang="en-US" dirty="0"/>
              <a:t>Maintaining Harmony Towards Success in the State Government Client Vendor Relationship</a:t>
            </a:r>
          </a:p>
        </p:txBody>
      </p:sp>
    </p:spTree>
    <p:extLst>
      <p:ext uri="{BB962C8B-B14F-4D97-AF65-F5344CB8AC3E}">
        <p14:creationId xmlns:p14="http://schemas.microsoft.com/office/powerpoint/2010/main" val="16277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Scenario Review</a:t>
            </a:r>
          </a:p>
        </p:txBody>
      </p:sp>
      <p:sp>
        <p:nvSpPr>
          <p:cNvPr id="5" name="Content Placeholder 4"/>
          <p:cNvSpPr>
            <a:spLocks noGrp="1"/>
          </p:cNvSpPr>
          <p:nvPr>
            <p:ph idx="1"/>
          </p:nvPr>
        </p:nvSpPr>
        <p:spPr/>
        <p:txBody>
          <a:bodyPr/>
          <a:lstStyle/>
          <a:p>
            <a:r>
              <a:rPr lang="en-US" dirty="0"/>
              <a:t>Large Application Development Project</a:t>
            </a:r>
          </a:p>
          <a:p>
            <a:endParaRPr lang="en-US" dirty="0"/>
          </a:p>
        </p:txBody>
      </p:sp>
    </p:spTree>
    <p:extLst>
      <p:ext uri="{BB962C8B-B14F-4D97-AF65-F5344CB8AC3E}">
        <p14:creationId xmlns:p14="http://schemas.microsoft.com/office/powerpoint/2010/main" val="340307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a:t>
            </a:r>
          </a:p>
        </p:txBody>
      </p:sp>
      <p:sp>
        <p:nvSpPr>
          <p:cNvPr id="3" name="Content Placeholder 2"/>
          <p:cNvSpPr>
            <a:spLocks noGrp="1"/>
          </p:cNvSpPr>
          <p:nvPr>
            <p:ph idx="1"/>
          </p:nvPr>
        </p:nvSpPr>
        <p:spPr/>
        <p:txBody>
          <a:bodyPr/>
          <a:lstStyle/>
          <a:p>
            <a:r>
              <a:rPr lang="en-US" dirty="0"/>
              <a:t>You will be given scenarios</a:t>
            </a:r>
          </a:p>
          <a:p>
            <a:r>
              <a:rPr lang="en-US" dirty="0"/>
              <a:t>Work through as a group different techniques to address these</a:t>
            </a:r>
          </a:p>
          <a:p>
            <a:r>
              <a:rPr lang="en-US" dirty="0"/>
              <a:t>Prioritize these techniques</a:t>
            </a:r>
          </a:p>
          <a:p>
            <a:r>
              <a:rPr lang="en-US" dirty="0"/>
              <a:t>Each table has a different scenario</a:t>
            </a:r>
          </a:p>
          <a:p>
            <a:r>
              <a:rPr lang="en-US" dirty="0"/>
              <a:t>15 minutes to work through the scenarios</a:t>
            </a:r>
          </a:p>
          <a:p>
            <a:r>
              <a:rPr lang="en-US" dirty="0"/>
              <a:t>We will then review each teams’ answers as a group</a:t>
            </a:r>
          </a:p>
        </p:txBody>
      </p:sp>
    </p:spTree>
    <p:extLst>
      <p:ext uri="{BB962C8B-B14F-4D97-AF65-F5344CB8AC3E}">
        <p14:creationId xmlns:p14="http://schemas.microsoft.com/office/powerpoint/2010/main" val="1430779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Breakout</a:t>
            </a:r>
          </a:p>
        </p:txBody>
      </p:sp>
      <p:sp>
        <p:nvSpPr>
          <p:cNvPr id="5" name="Rectangle 4"/>
          <p:cNvSpPr/>
          <p:nvPr/>
        </p:nvSpPr>
        <p:spPr>
          <a:xfrm>
            <a:off x="778933" y="2480733"/>
            <a:ext cx="3285067" cy="88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 1</a:t>
            </a:r>
          </a:p>
        </p:txBody>
      </p:sp>
      <p:sp>
        <p:nvSpPr>
          <p:cNvPr id="6" name="Rectangle 5"/>
          <p:cNvSpPr/>
          <p:nvPr/>
        </p:nvSpPr>
        <p:spPr>
          <a:xfrm>
            <a:off x="8068732" y="4769378"/>
            <a:ext cx="3285067" cy="88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 4</a:t>
            </a:r>
          </a:p>
        </p:txBody>
      </p:sp>
      <p:sp>
        <p:nvSpPr>
          <p:cNvPr id="7" name="Rectangle 6"/>
          <p:cNvSpPr/>
          <p:nvPr/>
        </p:nvSpPr>
        <p:spPr>
          <a:xfrm>
            <a:off x="8068733" y="2480733"/>
            <a:ext cx="3285067" cy="88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 2</a:t>
            </a:r>
          </a:p>
        </p:txBody>
      </p:sp>
      <p:sp>
        <p:nvSpPr>
          <p:cNvPr id="8" name="Rectangle 7"/>
          <p:cNvSpPr/>
          <p:nvPr/>
        </p:nvSpPr>
        <p:spPr>
          <a:xfrm>
            <a:off x="778932" y="4769378"/>
            <a:ext cx="3285067" cy="88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 3</a:t>
            </a:r>
          </a:p>
        </p:txBody>
      </p:sp>
      <p:sp>
        <p:nvSpPr>
          <p:cNvPr id="9" name="TextBox 8"/>
          <p:cNvSpPr txBox="1"/>
          <p:nvPr/>
        </p:nvSpPr>
        <p:spPr>
          <a:xfrm>
            <a:off x="4885267" y="2201334"/>
            <a:ext cx="2438400" cy="923330"/>
          </a:xfrm>
          <a:prstGeom prst="rect">
            <a:avLst/>
          </a:prstGeom>
          <a:noFill/>
        </p:spPr>
        <p:txBody>
          <a:bodyPr wrap="square" rtlCol="0">
            <a:spAutoFit/>
          </a:bodyPr>
          <a:lstStyle/>
          <a:p>
            <a:r>
              <a:rPr lang="en-US" dirty="0"/>
              <a:t>Groups 1 and 2</a:t>
            </a:r>
          </a:p>
          <a:p>
            <a:r>
              <a:rPr lang="en-US" dirty="0"/>
              <a:t>Personnel that typically run the project</a:t>
            </a:r>
          </a:p>
        </p:txBody>
      </p:sp>
      <p:sp>
        <p:nvSpPr>
          <p:cNvPr id="10" name="TextBox 9"/>
          <p:cNvSpPr txBox="1"/>
          <p:nvPr/>
        </p:nvSpPr>
        <p:spPr>
          <a:xfrm>
            <a:off x="4885267" y="3327400"/>
            <a:ext cx="2438400" cy="1200329"/>
          </a:xfrm>
          <a:prstGeom prst="rect">
            <a:avLst/>
          </a:prstGeom>
          <a:noFill/>
        </p:spPr>
        <p:txBody>
          <a:bodyPr wrap="square" rtlCol="0">
            <a:spAutoFit/>
          </a:bodyPr>
          <a:lstStyle/>
          <a:p>
            <a:r>
              <a:rPr lang="en-US" dirty="0"/>
              <a:t>Group 3</a:t>
            </a:r>
          </a:p>
          <a:p>
            <a:r>
              <a:rPr lang="en-US" dirty="0"/>
              <a:t>Personnel that are stakeholders, users or are on the business side</a:t>
            </a:r>
          </a:p>
        </p:txBody>
      </p:sp>
      <p:sp>
        <p:nvSpPr>
          <p:cNvPr id="11" name="TextBox 10"/>
          <p:cNvSpPr txBox="1"/>
          <p:nvPr/>
        </p:nvSpPr>
        <p:spPr>
          <a:xfrm>
            <a:off x="4885267" y="4730465"/>
            <a:ext cx="2438400" cy="1477328"/>
          </a:xfrm>
          <a:prstGeom prst="rect">
            <a:avLst/>
          </a:prstGeom>
          <a:noFill/>
        </p:spPr>
        <p:txBody>
          <a:bodyPr wrap="square" rtlCol="0">
            <a:spAutoFit/>
          </a:bodyPr>
          <a:lstStyle/>
          <a:p>
            <a:r>
              <a:rPr lang="en-US" dirty="0"/>
              <a:t>Group 4</a:t>
            </a:r>
          </a:p>
          <a:p>
            <a:r>
              <a:rPr lang="en-US" dirty="0"/>
              <a:t>Personnel that are typically on evaluation committee and initiation</a:t>
            </a:r>
          </a:p>
        </p:txBody>
      </p:sp>
    </p:spTree>
    <p:extLst>
      <p:ext uri="{BB962C8B-B14F-4D97-AF65-F5344CB8AC3E}">
        <p14:creationId xmlns:p14="http://schemas.microsoft.com/office/powerpoint/2010/main" val="1129431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636530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rot="16200000">
            <a:off x="-725546" y="1305149"/>
            <a:ext cx="2980303" cy="646331"/>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en-US" sz="3600" b="1" kern="0" dirty="0">
                <a:solidFill>
                  <a:srgbClr val="00B6DD"/>
                </a:solidFill>
              </a:rPr>
              <a:t>BIOGRAPHY</a:t>
            </a:r>
          </a:p>
        </p:txBody>
      </p:sp>
      <p:sp>
        <p:nvSpPr>
          <p:cNvPr id="14" name="Title 13"/>
          <p:cNvSpPr>
            <a:spLocks noGrp="1"/>
          </p:cNvSpPr>
          <p:nvPr>
            <p:ph type="title"/>
          </p:nvPr>
        </p:nvSpPr>
        <p:spPr>
          <a:xfrm>
            <a:off x="2918022" y="404925"/>
            <a:ext cx="3713890" cy="891312"/>
          </a:xfrm>
        </p:spPr>
        <p:txBody>
          <a:bodyPr>
            <a:normAutofit/>
          </a:bodyPr>
          <a:lstStyle/>
          <a:p>
            <a:r>
              <a:rPr lang="en-US" dirty="0"/>
              <a:t>About Gerry Robinson, PMP, Professional Scrum Master</a:t>
            </a:r>
          </a:p>
        </p:txBody>
      </p:sp>
      <p:sp>
        <p:nvSpPr>
          <p:cNvPr id="15" name="Content Placeholder 14"/>
          <p:cNvSpPr>
            <a:spLocks noGrp="1"/>
          </p:cNvSpPr>
          <p:nvPr>
            <p:ph sz="quarter" idx="10"/>
          </p:nvPr>
        </p:nvSpPr>
        <p:spPr>
          <a:xfrm>
            <a:off x="916793" y="1664774"/>
            <a:ext cx="6177971" cy="4408145"/>
          </a:xfrm>
        </p:spPr>
        <p:txBody>
          <a:bodyPr/>
          <a:lstStyle/>
          <a:p>
            <a:pPr>
              <a:spcAft>
                <a:spcPts val="600"/>
              </a:spcAft>
            </a:pPr>
            <a:r>
              <a:rPr lang="en-US" sz="1800" u="sng" dirty="0"/>
              <a:t>Gerry Robinson</a:t>
            </a:r>
            <a:r>
              <a:rPr lang="en-US" sz="1800" dirty="0"/>
              <a:t> is an information technology professional with diverse experience in almost every facet of IT. He is currently a leader at Verizon. He has been a certified project manager for ten years, has led teams in application development, cloud, and infrastructure projects. </a:t>
            </a:r>
          </a:p>
          <a:p>
            <a:pPr>
              <a:spcAft>
                <a:spcPts val="600"/>
              </a:spcAft>
            </a:pPr>
            <a:r>
              <a:rPr lang="en-US" sz="1800" dirty="0"/>
              <a:t>15 years State and Local Experience</a:t>
            </a:r>
          </a:p>
          <a:p>
            <a:pPr>
              <a:spcAft>
                <a:spcPts val="600"/>
              </a:spcAft>
            </a:pPr>
            <a:r>
              <a:rPr lang="en-US" sz="1800" dirty="0"/>
              <a:t>Corporate Faculty at Harrisburg University.</a:t>
            </a:r>
          </a:p>
          <a:p>
            <a:pPr>
              <a:spcAft>
                <a:spcPts val="600"/>
              </a:spcAft>
            </a:pPr>
            <a:r>
              <a:rPr lang="en-US" sz="1800" dirty="0"/>
              <a:t>Executive Council at BRM Institute.</a:t>
            </a:r>
          </a:p>
          <a:p>
            <a:pPr>
              <a:spcAft>
                <a:spcPts val="600"/>
              </a:spcAft>
            </a:pPr>
            <a:r>
              <a:rPr lang="en-US" sz="1800" dirty="0"/>
              <a:t>Author of three books on technology, IT leadership, and business and IT convergence.</a:t>
            </a:r>
          </a:p>
          <a:p>
            <a:pPr>
              <a:spcAft>
                <a:spcPts val="600"/>
              </a:spcAft>
            </a:pPr>
            <a:r>
              <a:rPr lang="en-US" sz="1800" dirty="0"/>
              <a:t>Creator of the mobile app “The BRM Playbook.”</a:t>
            </a:r>
          </a:p>
          <a:p>
            <a:pPr>
              <a:spcAft>
                <a:spcPts val="600"/>
              </a:spcAft>
            </a:pPr>
            <a:r>
              <a:rPr lang="en-US" sz="1800" dirty="0">
                <a:hlinkClick r:id="rId3"/>
              </a:rPr>
              <a:t>https://www.linkedin.com/in/techbuzzkillgr</a:t>
            </a:r>
            <a:endParaRPr lang="en-US" sz="1800" dirty="0"/>
          </a:p>
          <a:p>
            <a:pPr>
              <a:spcAft>
                <a:spcPts val="600"/>
              </a:spcAft>
            </a:pPr>
            <a:endParaRPr lang="en-US" sz="1800" dirty="0"/>
          </a:p>
          <a:p>
            <a:pPr>
              <a:spcAft>
                <a:spcPts val="600"/>
              </a:spcAft>
            </a:pPr>
            <a:endParaRPr lang="en-US" sz="1800" dirty="0"/>
          </a:p>
          <a:p>
            <a:pPr>
              <a:spcAft>
                <a:spcPts val="600"/>
              </a:spcAft>
            </a:pPr>
            <a:endParaRPr lang="en-US" sz="1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7044" y="59485"/>
            <a:ext cx="2158635" cy="311642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7742" y="138163"/>
            <a:ext cx="1651523" cy="2931454"/>
          </a:xfrm>
          <a:prstGeom prst="rect">
            <a:avLst/>
          </a:prstGeom>
        </p:spPr>
      </p:pic>
      <p:pic>
        <p:nvPicPr>
          <p:cNvPr id="1026" name="Picture 2" descr="https://images-na.ssl-images-amazon.com/images/I/41vcPfHk8vL._SX269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4851" y="3553145"/>
            <a:ext cx="1524386" cy="23822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51009" y="3148693"/>
            <a:ext cx="664987" cy="369332"/>
          </a:xfrm>
          <a:prstGeom prst="rect">
            <a:avLst/>
          </a:prstGeom>
          <a:noFill/>
        </p:spPr>
        <p:txBody>
          <a:bodyPr wrap="square" rtlCol="0">
            <a:spAutoFit/>
          </a:bodyPr>
          <a:lstStyle/>
          <a:p>
            <a:r>
              <a:rPr lang="en-US" dirty="0"/>
              <a:t>2016</a:t>
            </a:r>
          </a:p>
        </p:txBody>
      </p:sp>
      <p:sp>
        <p:nvSpPr>
          <p:cNvPr id="10" name="TextBox 9"/>
          <p:cNvSpPr txBox="1"/>
          <p:nvPr/>
        </p:nvSpPr>
        <p:spPr>
          <a:xfrm>
            <a:off x="9715571" y="3166253"/>
            <a:ext cx="721579" cy="369332"/>
          </a:xfrm>
          <a:prstGeom prst="rect">
            <a:avLst/>
          </a:prstGeom>
          <a:noFill/>
        </p:spPr>
        <p:txBody>
          <a:bodyPr wrap="square" rtlCol="0">
            <a:spAutoFit/>
          </a:bodyPr>
          <a:lstStyle/>
          <a:p>
            <a:r>
              <a:rPr lang="en-US" dirty="0"/>
              <a:t>2015</a:t>
            </a:r>
          </a:p>
        </p:txBody>
      </p:sp>
      <p:sp>
        <p:nvSpPr>
          <p:cNvPr id="11" name="TextBox 10"/>
          <p:cNvSpPr txBox="1"/>
          <p:nvPr/>
        </p:nvSpPr>
        <p:spPr>
          <a:xfrm>
            <a:off x="8666076" y="5970555"/>
            <a:ext cx="661935" cy="369332"/>
          </a:xfrm>
          <a:prstGeom prst="rect">
            <a:avLst/>
          </a:prstGeom>
          <a:noFill/>
        </p:spPr>
        <p:txBody>
          <a:bodyPr wrap="square" rtlCol="0">
            <a:spAutoFit/>
          </a:bodyPr>
          <a:lstStyle/>
          <a:p>
            <a:r>
              <a:rPr lang="en-US" dirty="0"/>
              <a:t>2014</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0750" y="304312"/>
            <a:ext cx="1704294" cy="1194313"/>
          </a:xfrm>
          <a:prstGeom prst="rect">
            <a:avLst/>
          </a:prstGeom>
        </p:spPr>
      </p:pic>
    </p:spTree>
    <p:extLst>
      <p:ext uri="{BB962C8B-B14F-4D97-AF65-F5344CB8AC3E}">
        <p14:creationId xmlns:p14="http://schemas.microsoft.com/office/powerpoint/2010/main" val="262186892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Objectives of today’s workshop</a:t>
            </a:r>
          </a:p>
        </p:txBody>
      </p:sp>
      <p:sp>
        <p:nvSpPr>
          <p:cNvPr id="6" name="Content Placeholder 5"/>
          <p:cNvSpPr>
            <a:spLocks noGrp="1"/>
          </p:cNvSpPr>
          <p:nvPr>
            <p:ph idx="1"/>
          </p:nvPr>
        </p:nvSpPr>
        <p:spPr/>
        <p:txBody>
          <a:bodyPr/>
          <a:lstStyle/>
          <a:p>
            <a:r>
              <a:rPr lang="en-US" dirty="0"/>
              <a:t>Discuss the vendor client relationship</a:t>
            </a:r>
          </a:p>
          <a:p>
            <a:r>
              <a:rPr lang="en-US" dirty="0"/>
              <a:t>Outline common stress points</a:t>
            </a:r>
          </a:p>
          <a:p>
            <a:r>
              <a:rPr lang="en-US" dirty="0"/>
              <a:t>Best practices to optimize relationship</a:t>
            </a:r>
          </a:p>
          <a:p>
            <a:r>
              <a:rPr lang="en-US" dirty="0"/>
              <a:t>Understanding the other party</a:t>
            </a:r>
          </a:p>
          <a:p>
            <a:r>
              <a:rPr lang="en-US" dirty="0"/>
              <a:t>Workshop scenarios</a:t>
            </a:r>
          </a:p>
        </p:txBody>
      </p:sp>
    </p:spTree>
    <p:extLst>
      <p:ext uri="{BB962C8B-B14F-4D97-AF65-F5344CB8AC3E}">
        <p14:creationId xmlns:p14="http://schemas.microsoft.com/office/powerpoint/2010/main" val="3836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Top Ten Reasons for Project Failure*</a:t>
            </a:r>
          </a:p>
        </p:txBody>
      </p:sp>
      <p:sp>
        <p:nvSpPr>
          <p:cNvPr id="3" name="Content Placeholder 2"/>
          <p:cNvSpPr>
            <a:spLocks noGrp="1"/>
          </p:cNvSpPr>
          <p:nvPr>
            <p:ph sz="half" idx="1"/>
          </p:nvPr>
        </p:nvSpPr>
        <p:spPr/>
        <p:txBody>
          <a:bodyPr>
            <a:normAutofit fontScale="92500" lnSpcReduction="20000"/>
          </a:bodyPr>
          <a:lstStyle/>
          <a:p>
            <a:pPr marL="514350" indent="-514350">
              <a:buFont typeface="+mj-lt"/>
              <a:buAutoNum type="arabicPeriod"/>
            </a:pPr>
            <a:r>
              <a:rPr lang="en-US" dirty="0">
                <a:solidFill>
                  <a:srgbClr val="00B050"/>
                </a:solidFill>
              </a:rPr>
              <a:t>Scope Creep</a:t>
            </a:r>
          </a:p>
          <a:p>
            <a:pPr marL="514350" indent="-514350">
              <a:buFont typeface="+mj-lt"/>
              <a:buAutoNum type="arabicPeriod"/>
            </a:pPr>
            <a:r>
              <a:rPr lang="en-US" dirty="0">
                <a:solidFill>
                  <a:srgbClr val="00B050"/>
                </a:solidFill>
              </a:rPr>
              <a:t>Overallocated Resources</a:t>
            </a:r>
          </a:p>
          <a:p>
            <a:pPr marL="514350" indent="-514350">
              <a:buFont typeface="+mj-lt"/>
              <a:buAutoNum type="arabicPeriod"/>
            </a:pPr>
            <a:r>
              <a:rPr lang="en-US" dirty="0">
                <a:solidFill>
                  <a:srgbClr val="00B050"/>
                </a:solidFill>
              </a:rPr>
              <a:t>Poor Communications</a:t>
            </a:r>
          </a:p>
          <a:p>
            <a:pPr marL="514350" indent="-514350">
              <a:buFont typeface="+mj-lt"/>
              <a:buAutoNum type="arabicPeriod"/>
            </a:pPr>
            <a:r>
              <a:rPr lang="en-US" dirty="0">
                <a:solidFill>
                  <a:srgbClr val="00B050"/>
                </a:solidFill>
              </a:rPr>
              <a:t>Bad Stakeholder Management</a:t>
            </a:r>
          </a:p>
          <a:p>
            <a:pPr marL="514350" indent="-514350">
              <a:buFont typeface="+mj-lt"/>
              <a:buAutoNum type="arabicPeriod"/>
            </a:pPr>
            <a:r>
              <a:rPr lang="en-US" dirty="0">
                <a:solidFill>
                  <a:srgbClr val="00B050"/>
                </a:solidFill>
              </a:rPr>
              <a:t>Unreliable Estimates</a:t>
            </a:r>
          </a:p>
          <a:p>
            <a:pPr marL="514350" indent="-514350">
              <a:buFont typeface="+mj-lt"/>
              <a:buAutoNum type="arabicPeriod"/>
            </a:pPr>
            <a:r>
              <a:rPr lang="en-US" dirty="0">
                <a:solidFill>
                  <a:srgbClr val="00B050"/>
                </a:solidFill>
              </a:rPr>
              <a:t>No Risk Management</a:t>
            </a:r>
          </a:p>
          <a:p>
            <a:pPr marL="514350" indent="-514350">
              <a:buFont typeface="+mj-lt"/>
              <a:buAutoNum type="arabicPeriod"/>
            </a:pPr>
            <a:r>
              <a:rPr lang="en-US" dirty="0">
                <a:solidFill>
                  <a:srgbClr val="FF0000"/>
                </a:solidFill>
              </a:rPr>
              <a:t>Unsupported Project Culture</a:t>
            </a:r>
          </a:p>
          <a:p>
            <a:pPr marL="514350" indent="-514350">
              <a:buFont typeface="+mj-lt"/>
              <a:buAutoNum type="arabicPeriod"/>
            </a:pPr>
            <a:r>
              <a:rPr lang="en-US" dirty="0" err="1">
                <a:solidFill>
                  <a:srgbClr val="FF0000"/>
                </a:solidFill>
              </a:rPr>
              <a:t>Defacto</a:t>
            </a:r>
            <a:r>
              <a:rPr lang="en-US" dirty="0">
                <a:solidFill>
                  <a:srgbClr val="FF0000"/>
                </a:solidFill>
              </a:rPr>
              <a:t> Project Manager</a:t>
            </a:r>
          </a:p>
          <a:p>
            <a:pPr marL="514350" indent="-514350">
              <a:buFont typeface="+mj-lt"/>
              <a:buAutoNum type="arabicPeriod"/>
            </a:pPr>
            <a:r>
              <a:rPr lang="en-US" dirty="0">
                <a:solidFill>
                  <a:srgbClr val="00B050"/>
                </a:solidFill>
              </a:rPr>
              <a:t>Lack of Planning</a:t>
            </a:r>
          </a:p>
          <a:p>
            <a:pPr marL="514350" indent="-514350">
              <a:buFont typeface="+mj-lt"/>
              <a:buAutoNum type="arabicPeriod"/>
            </a:pPr>
            <a:r>
              <a:rPr lang="en-US" dirty="0">
                <a:solidFill>
                  <a:srgbClr val="00B050"/>
                </a:solidFill>
              </a:rPr>
              <a:t>Poor Monitoring and Controlling</a:t>
            </a:r>
          </a:p>
          <a:p>
            <a:endParaRPr lang="en-US" dirty="0"/>
          </a:p>
        </p:txBody>
      </p:sp>
      <p:sp>
        <p:nvSpPr>
          <p:cNvPr id="5" name="Content Placeholder 4"/>
          <p:cNvSpPr>
            <a:spLocks noGrp="1"/>
          </p:cNvSpPr>
          <p:nvPr>
            <p:ph sz="half" idx="2"/>
          </p:nvPr>
        </p:nvSpPr>
        <p:spPr/>
        <p:txBody>
          <a:bodyPr>
            <a:normAutofit fontScale="92500" lnSpcReduction="20000"/>
          </a:bodyPr>
          <a:lstStyle/>
          <a:p>
            <a:pPr marL="514350" indent="-514350">
              <a:buFont typeface="+mj-lt"/>
              <a:buAutoNum type="arabicPeriod"/>
            </a:pPr>
            <a:r>
              <a:rPr lang="en-US" dirty="0">
                <a:solidFill>
                  <a:srgbClr val="00B050"/>
                </a:solidFill>
              </a:rPr>
              <a:t>Scope Management</a:t>
            </a:r>
          </a:p>
          <a:p>
            <a:pPr marL="514350" indent="-514350">
              <a:buFont typeface="+mj-lt"/>
              <a:buAutoNum type="arabicPeriod"/>
            </a:pPr>
            <a:r>
              <a:rPr lang="en-US" dirty="0">
                <a:solidFill>
                  <a:srgbClr val="00B050"/>
                </a:solidFill>
              </a:rPr>
              <a:t>Resource Management</a:t>
            </a:r>
          </a:p>
          <a:p>
            <a:pPr marL="514350" indent="-514350">
              <a:buFont typeface="+mj-lt"/>
              <a:buAutoNum type="arabicPeriod"/>
            </a:pPr>
            <a:r>
              <a:rPr lang="en-US" dirty="0">
                <a:solidFill>
                  <a:srgbClr val="00B050"/>
                </a:solidFill>
              </a:rPr>
              <a:t>Communication Management</a:t>
            </a:r>
          </a:p>
          <a:p>
            <a:pPr marL="514350" indent="-514350">
              <a:buFont typeface="+mj-lt"/>
              <a:buAutoNum type="arabicPeriod"/>
            </a:pPr>
            <a:r>
              <a:rPr lang="en-US" dirty="0">
                <a:solidFill>
                  <a:srgbClr val="00B050"/>
                </a:solidFill>
              </a:rPr>
              <a:t>Stakeholder Management</a:t>
            </a:r>
          </a:p>
          <a:p>
            <a:pPr marL="514350" indent="-514350">
              <a:buFont typeface="+mj-lt"/>
              <a:buAutoNum type="arabicPeriod"/>
            </a:pPr>
            <a:r>
              <a:rPr lang="en-US" dirty="0">
                <a:solidFill>
                  <a:srgbClr val="00B050"/>
                </a:solidFill>
              </a:rPr>
              <a:t>Estimate Refinement</a:t>
            </a:r>
          </a:p>
          <a:p>
            <a:pPr marL="514350" indent="-514350">
              <a:buFont typeface="+mj-lt"/>
              <a:buAutoNum type="arabicPeriod"/>
            </a:pPr>
            <a:r>
              <a:rPr lang="en-US" dirty="0">
                <a:solidFill>
                  <a:srgbClr val="00B050"/>
                </a:solidFill>
              </a:rPr>
              <a:t>Risk Management</a:t>
            </a:r>
          </a:p>
          <a:p>
            <a:pPr marL="514350" indent="-514350">
              <a:buFont typeface="+mj-lt"/>
              <a:buAutoNum type="arabicPeriod"/>
            </a:pPr>
            <a:r>
              <a:rPr lang="en-US" dirty="0">
                <a:solidFill>
                  <a:srgbClr val="FF0000"/>
                </a:solidFill>
              </a:rPr>
              <a:t> </a:t>
            </a:r>
          </a:p>
          <a:p>
            <a:pPr marL="514350" indent="-514350">
              <a:buFont typeface="+mj-lt"/>
              <a:buAutoNum type="arabicPeriod"/>
            </a:pPr>
            <a:r>
              <a:rPr lang="en-US" dirty="0">
                <a:solidFill>
                  <a:srgbClr val="FF0000"/>
                </a:solidFill>
              </a:rPr>
              <a:t> </a:t>
            </a:r>
          </a:p>
          <a:p>
            <a:pPr marL="514350" indent="-514350">
              <a:buFont typeface="+mj-lt"/>
              <a:buAutoNum type="arabicPeriod"/>
            </a:pPr>
            <a:r>
              <a:rPr lang="en-US" dirty="0">
                <a:solidFill>
                  <a:srgbClr val="00B050"/>
                </a:solidFill>
              </a:rPr>
              <a:t>Joint Planning</a:t>
            </a:r>
          </a:p>
          <a:p>
            <a:pPr marL="514350" indent="-514350">
              <a:buFont typeface="+mj-lt"/>
              <a:buAutoNum type="arabicPeriod"/>
            </a:pPr>
            <a:r>
              <a:rPr lang="en-US" dirty="0">
                <a:solidFill>
                  <a:srgbClr val="00B050"/>
                </a:solidFill>
              </a:rPr>
              <a:t>Joint Monitoring and Controlling</a:t>
            </a:r>
          </a:p>
          <a:p>
            <a:endParaRPr lang="en-US" dirty="0"/>
          </a:p>
        </p:txBody>
      </p:sp>
      <p:sp>
        <p:nvSpPr>
          <p:cNvPr id="6" name="TextBox 5"/>
          <p:cNvSpPr txBox="1"/>
          <p:nvPr/>
        </p:nvSpPr>
        <p:spPr>
          <a:xfrm>
            <a:off x="838200" y="6409267"/>
            <a:ext cx="4072467" cy="369332"/>
          </a:xfrm>
          <a:prstGeom prst="rect">
            <a:avLst/>
          </a:prstGeom>
          <a:noFill/>
        </p:spPr>
        <p:txBody>
          <a:bodyPr wrap="square" rtlCol="0">
            <a:spAutoFit/>
          </a:bodyPr>
          <a:lstStyle/>
          <a:p>
            <a:r>
              <a:rPr lang="en-US" i="1" dirty="0"/>
              <a:t>*Based on Project-Management.com</a:t>
            </a:r>
          </a:p>
        </p:txBody>
      </p:sp>
      <p:sp>
        <p:nvSpPr>
          <p:cNvPr id="7" name="Arrow: Right 6"/>
          <p:cNvSpPr/>
          <p:nvPr/>
        </p:nvSpPr>
        <p:spPr>
          <a:xfrm>
            <a:off x="3183467" y="1921934"/>
            <a:ext cx="2912533" cy="152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p:cNvSpPr/>
          <p:nvPr/>
        </p:nvSpPr>
        <p:spPr>
          <a:xfrm>
            <a:off x="4902200" y="2314046"/>
            <a:ext cx="1185333" cy="141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p:cNvSpPr/>
          <p:nvPr/>
        </p:nvSpPr>
        <p:spPr>
          <a:xfrm>
            <a:off x="4902200" y="2746376"/>
            <a:ext cx="1185333" cy="141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p:cNvSpPr/>
          <p:nvPr/>
        </p:nvSpPr>
        <p:spPr>
          <a:xfrm>
            <a:off x="5613400" y="3132139"/>
            <a:ext cx="482600" cy="127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p:cNvSpPr/>
          <p:nvPr/>
        </p:nvSpPr>
        <p:spPr>
          <a:xfrm>
            <a:off x="4910666" y="3564469"/>
            <a:ext cx="1185333" cy="141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p:cNvSpPr/>
          <p:nvPr/>
        </p:nvSpPr>
        <p:spPr>
          <a:xfrm>
            <a:off x="4927600" y="3930650"/>
            <a:ext cx="1185333" cy="141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p:cNvSpPr/>
          <p:nvPr/>
        </p:nvSpPr>
        <p:spPr>
          <a:xfrm>
            <a:off x="3797300" y="5149852"/>
            <a:ext cx="2290233" cy="179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p:cNvSpPr/>
          <p:nvPr/>
        </p:nvSpPr>
        <p:spPr>
          <a:xfrm>
            <a:off x="5829300" y="5562073"/>
            <a:ext cx="283633" cy="144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500"/>
                                        <p:tgtEl>
                                          <p:spTgt spid="5">
                                            <p:txEl>
                                              <p:pRg st="9" end="9"/>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Government and Vendor Relationship Balance</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18363" b="18530"/>
          <a:stretch/>
        </p:blipFill>
        <p:spPr>
          <a:xfrm>
            <a:off x="1744662" y="4036640"/>
            <a:ext cx="8702676" cy="2745997"/>
          </a:xfr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9357" t="20707" r="6225" b="23373"/>
          <a:stretch/>
        </p:blipFill>
        <p:spPr>
          <a:xfrm>
            <a:off x="2210636" y="3938936"/>
            <a:ext cx="2652765" cy="1115368"/>
          </a:xfrm>
          <a:prstGeom prst="rect">
            <a:avLst/>
          </a:prstGeom>
        </p:spPr>
      </p:pic>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9357" t="20707" r="6225" b="23373"/>
          <a:stretch/>
        </p:blipFill>
        <p:spPr>
          <a:xfrm>
            <a:off x="2210635" y="3166887"/>
            <a:ext cx="2652765" cy="1115368"/>
          </a:xfrm>
          <a:prstGeom prst="rect">
            <a:avLst/>
          </a:prstGeom>
        </p:spPr>
      </p:pic>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9357" t="20707" r="6225" b="23373"/>
          <a:stretch/>
        </p:blipFill>
        <p:spPr>
          <a:xfrm>
            <a:off x="2210634" y="2394838"/>
            <a:ext cx="2652765" cy="1115368"/>
          </a:xfrm>
          <a:prstGeom prst="rect">
            <a:avLst/>
          </a:prstGeom>
        </p:spPr>
      </p:pic>
      <p:pic>
        <p:nvPicPr>
          <p:cNvPr id="14" name="Picture 1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9357" t="20707" r="6225" b="23373"/>
          <a:stretch/>
        </p:blipFill>
        <p:spPr>
          <a:xfrm>
            <a:off x="7367115" y="3938936"/>
            <a:ext cx="2652765" cy="1115368"/>
          </a:xfrm>
          <a:prstGeom prst="rect">
            <a:avLst/>
          </a:prstGeom>
        </p:spPr>
      </p:pic>
      <p:pic>
        <p:nvPicPr>
          <p:cNvPr id="15" name="Picture 14"/>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9357" t="20707" r="6225" b="23373"/>
          <a:stretch/>
        </p:blipFill>
        <p:spPr>
          <a:xfrm>
            <a:off x="7367114" y="3166887"/>
            <a:ext cx="2652765" cy="1115368"/>
          </a:xfrm>
          <a:prstGeom prst="rect">
            <a:avLst/>
          </a:prstGeom>
        </p:spPr>
      </p:pic>
      <p:pic>
        <p:nvPicPr>
          <p:cNvPr id="16" name="Picture 15"/>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9357" t="20707" r="6225" b="23373"/>
          <a:stretch/>
        </p:blipFill>
        <p:spPr>
          <a:xfrm>
            <a:off x="7367113" y="2394838"/>
            <a:ext cx="2652765" cy="1115368"/>
          </a:xfrm>
          <a:prstGeom prst="rect">
            <a:avLst/>
          </a:prstGeom>
        </p:spPr>
      </p:pic>
      <p:sp>
        <p:nvSpPr>
          <p:cNvPr id="8" name="TextBox 7"/>
          <p:cNvSpPr txBox="1"/>
          <p:nvPr/>
        </p:nvSpPr>
        <p:spPr>
          <a:xfrm>
            <a:off x="3145130" y="1362332"/>
            <a:ext cx="783772" cy="369332"/>
          </a:xfrm>
          <a:prstGeom prst="rect">
            <a:avLst/>
          </a:prstGeom>
          <a:noFill/>
        </p:spPr>
        <p:txBody>
          <a:bodyPr wrap="square" rtlCol="0">
            <a:spAutoFit/>
          </a:bodyPr>
          <a:lstStyle/>
          <a:p>
            <a:r>
              <a:rPr lang="en-US" dirty="0"/>
              <a:t>State</a:t>
            </a:r>
          </a:p>
        </p:txBody>
      </p:sp>
      <p:sp>
        <p:nvSpPr>
          <p:cNvPr id="17" name="TextBox 16"/>
          <p:cNvSpPr txBox="1"/>
          <p:nvPr/>
        </p:nvSpPr>
        <p:spPr>
          <a:xfrm>
            <a:off x="8320032" y="1359356"/>
            <a:ext cx="865830" cy="369332"/>
          </a:xfrm>
          <a:prstGeom prst="rect">
            <a:avLst/>
          </a:prstGeom>
          <a:noFill/>
        </p:spPr>
        <p:txBody>
          <a:bodyPr wrap="square" rtlCol="0">
            <a:spAutoFit/>
          </a:bodyPr>
          <a:lstStyle/>
          <a:p>
            <a:r>
              <a:rPr lang="en-US" dirty="0"/>
              <a:t>Vendor</a:t>
            </a:r>
          </a:p>
        </p:txBody>
      </p:sp>
      <p:sp>
        <p:nvSpPr>
          <p:cNvPr id="18" name="TextBox 17"/>
          <p:cNvSpPr txBox="1"/>
          <p:nvPr/>
        </p:nvSpPr>
        <p:spPr>
          <a:xfrm>
            <a:off x="2734826" y="2816333"/>
            <a:ext cx="1746740" cy="369332"/>
          </a:xfrm>
          <a:prstGeom prst="rect">
            <a:avLst/>
          </a:prstGeom>
          <a:noFill/>
        </p:spPr>
        <p:txBody>
          <a:bodyPr wrap="square" rtlCol="0">
            <a:spAutoFit/>
          </a:bodyPr>
          <a:lstStyle/>
          <a:p>
            <a:r>
              <a:rPr lang="en-US" dirty="0">
                <a:solidFill>
                  <a:schemeClr val="bg1"/>
                </a:solidFill>
              </a:rPr>
              <a:t>Slower Adoption</a:t>
            </a:r>
          </a:p>
        </p:txBody>
      </p:sp>
      <p:sp>
        <p:nvSpPr>
          <p:cNvPr id="19" name="TextBox 18"/>
          <p:cNvSpPr txBox="1"/>
          <p:nvPr/>
        </p:nvSpPr>
        <p:spPr>
          <a:xfrm>
            <a:off x="5753512" y="2752747"/>
            <a:ext cx="783772" cy="369332"/>
          </a:xfrm>
          <a:prstGeom prst="rect">
            <a:avLst/>
          </a:prstGeom>
          <a:noFill/>
        </p:spPr>
        <p:txBody>
          <a:bodyPr wrap="square" rtlCol="0">
            <a:spAutoFit/>
          </a:bodyPr>
          <a:lstStyle/>
          <a:p>
            <a:r>
              <a:rPr lang="en-US" dirty="0"/>
              <a:t>versus</a:t>
            </a:r>
          </a:p>
        </p:txBody>
      </p:sp>
      <p:sp>
        <p:nvSpPr>
          <p:cNvPr id="20" name="TextBox 19"/>
          <p:cNvSpPr txBox="1"/>
          <p:nvPr/>
        </p:nvSpPr>
        <p:spPr>
          <a:xfrm>
            <a:off x="7847758" y="2807603"/>
            <a:ext cx="1868994" cy="369332"/>
          </a:xfrm>
          <a:prstGeom prst="rect">
            <a:avLst/>
          </a:prstGeom>
          <a:noFill/>
        </p:spPr>
        <p:txBody>
          <a:bodyPr wrap="square" rtlCol="0">
            <a:spAutoFit/>
          </a:bodyPr>
          <a:lstStyle/>
          <a:p>
            <a:r>
              <a:rPr lang="en-US" dirty="0">
                <a:solidFill>
                  <a:schemeClr val="bg1"/>
                </a:solidFill>
              </a:rPr>
              <a:t>Micro-Innovation</a:t>
            </a:r>
          </a:p>
        </p:txBody>
      </p:sp>
      <p:sp>
        <p:nvSpPr>
          <p:cNvPr id="21" name="TextBox 20"/>
          <p:cNvSpPr txBox="1"/>
          <p:nvPr/>
        </p:nvSpPr>
        <p:spPr>
          <a:xfrm>
            <a:off x="2860426" y="3582866"/>
            <a:ext cx="1356527" cy="369332"/>
          </a:xfrm>
          <a:prstGeom prst="rect">
            <a:avLst/>
          </a:prstGeom>
          <a:noFill/>
        </p:spPr>
        <p:txBody>
          <a:bodyPr wrap="square" rtlCol="0">
            <a:spAutoFit/>
          </a:bodyPr>
          <a:lstStyle/>
          <a:p>
            <a:r>
              <a:rPr lang="en-US" dirty="0">
                <a:solidFill>
                  <a:schemeClr val="bg1"/>
                </a:solidFill>
              </a:rPr>
              <a:t>Bureaucracy</a:t>
            </a:r>
          </a:p>
        </p:txBody>
      </p:sp>
      <p:sp>
        <p:nvSpPr>
          <p:cNvPr id="22" name="TextBox 21"/>
          <p:cNvSpPr txBox="1"/>
          <p:nvPr/>
        </p:nvSpPr>
        <p:spPr>
          <a:xfrm>
            <a:off x="2754922" y="4406871"/>
            <a:ext cx="1564188" cy="369332"/>
          </a:xfrm>
          <a:prstGeom prst="rect">
            <a:avLst/>
          </a:prstGeom>
          <a:noFill/>
        </p:spPr>
        <p:txBody>
          <a:bodyPr wrap="square" rtlCol="0">
            <a:spAutoFit/>
          </a:bodyPr>
          <a:lstStyle/>
          <a:p>
            <a:r>
              <a:rPr lang="en-US" dirty="0">
                <a:solidFill>
                  <a:schemeClr val="bg1"/>
                </a:solidFill>
              </a:rPr>
              <a:t>Team Stability</a:t>
            </a:r>
          </a:p>
        </p:txBody>
      </p:sp>
      <p:sp>
        <p:nvSpPr>
          <p:cNvPr id="23" name="TextBox 22"/>
          <p:cNvSpPr txBox="1"/>
          <p:nvPr/>
        </p:nvSpPr>
        <p:spPr>
          <a:xfrm>
            <a:off x="8402090" y="3555338"/>
            <a:ext cx="783772" cy="369332"/>
          </a:xfrm>
          <a:prstGeom prst="rect">
            <a:avLst/>
          </a:prstGeom>
          <a:noFill/>
        </p:spPr>
        <p:txBody>
          <a:bodyPr wrap="square" rtlCol="0">
            <a:spAutoFit/>
          </a:bodyPr>
          <a:lstStyle/>
          <a:p>
            <a:r>
              <a:rPr lang="en-US" dirty="0">
                <a:solidFill>
                  <a:schemeClr val="bg1"/>
                </a:solidFill>
              </a:rPr>
              <a:t>Speed</a:t>
            </a:r>
          </a:p>
        </p:txBody>
      </p:sp>
      <p:sp>
        <p:nvSpPr>
          <p:cNvPr id="24" name="TextBox 23"/>
          <p:cNvSpPr txBox="1"/>
          <p:nvPr/>
        </p:nvSpPr>
        <p:spPr>
          <a:xfrm>
            <a:off x="8129116" y="4369990"/>
            <a:ext cx="1567543" cy="369332"/>
          </a:xfrm>
          <a:prstGeom prst="rect">
            <a:avLst/>
          </a:prstGeom>
          <a:noFill/>
        </p:spPr>
        <p:txBody>
          <a:bodyPr wrap="square" rtlCol="0">
            <a:spAutoFit/>
          </a:bodyPr>
          <a:lstStyle/>
          <a:p>
            <a:r>
              <a:rPr lang="en-US" dirty="0">
                <a:solidFill>
                  <a:schemeClr val="bg1"/>
                </a:solidFill>
              </a:rPr>
              <a:t>Team Fluidity</a:t>
            </a:r>
          </a:p>
        </p:txBody>
      </p:sp>
      <p:sp>
        <p:nvSpPr>
          <p:cNvPr id="26" name="TextBox 25"/>
          <p:cNvSpPr txBox="1"/>
          <p:nvPr/>
        </p:nvSpPr>
        <p:spPr>
          <a:xfrm>
            <a:off x="5753512" y="3594448"/>
            <a:ext cx="783772" cy="369332"/>
          </a:xfrm>
          <a:prstGeom prst="rect">
            <a:avLst/>
          </a:prstGeom>
          <a:noFill/>
        </p:spPr>
        <p:txBody>
          <a:bodyPr wrap="square" rtlCol="0">
            <a:spAutoFit/>
          </a:bodyPr>
          <a:lstStyle/>
          <a:p>
            <a:r>
              <a:rPr lang="en-US" dirty="0"/>
              <a:t>versus</a:t>
            </a:r>
          </a:p>
        </p:txBody>
      </p:sp>
      <p:sp>
        <p:nvSpPr>
          <p:cNvPr id="27" name="TextBox 26"/>
          <p:cNvSpPr txBox="1"/>
          <p:nvPr/>
        </p:nvSpPr>
        <p:spPr>
          <a:xfrm>
            <a:off x="5756021" y="4241168"/>
            <a:ext cx="783772" cy="369332"/>
          </a:xfrm>
          <a:prstGeom prst="rect">
            <a:avLst/>
          </a:prstGeom>
          <a:noFill/>
        </p:spPr>
        <p:txBody>
          <a:bodyPr wrap="square" rtlCol="0">
            <a:spAutoFit/>
          </a:bodyPr>
          <a:lstStyle/>
          <a:p>
            <a:r>
              <a:rPr lang="en-US" dirty="0"/>
              <a:t>versus</a:t>
            </a:r>
          </a:p>
        </p:txBody>
      </p:sp>
      <p:pic>
        <p:nvPicPr>
          <p:cNvPr id="28" name="Picture 27"/>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9357" t="20707" r="6225" b="23373"/>
          <a:stretch/>
        </p:blipFill>
        <p:spPr>
          <a:xfrm>
            <a:off x="2210634" y="1642871"/>
            <a:ext cx="2652765" cy="1115368"/>
          </a:xfrm>
          <a:prstGeom prst="rect">
            <a:avLst/>
          </a:prstGeom>
        </p:spPr>
      </p:pic>
      <p:pic>
        <p:nvPicPr>
          <p:cNvPr id="29" name="Picture 28"/>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9357" t="20707" r="6225" b="23373"/>
          <a:stretch/>
        </p:blipFill>
        <p:spPr>
          <a:xfrm>
            <a:off x="7367113" y="1642871"/>
            <a:ext cx="2652765" cy="1115368"/>
          </a:xfrm>
          <a:prstGeom prst="rect">
            <a:avLst/>
          </a:prstGeom>
        </p:spPr>
      </p:pic>
      <p:sp>
        <p:nvSpPr>
          <p:cNvPr id="30" name="TextBox 29"/>
          <p:cNvSpPr txBox="1"/>
          <p:nvPr/>
        </p:nvSpPr>
        <p:spPr>
          <a:xfrm>
            <a:off x="2860424" y="2064366"/>
            <a:ext cx="1540753" cy="369332"/>
          </a:xfrm>
          <a:prstGeom prst="rect">
            <a:avLst/>
          </a:prstGeom>
          <a:noFill/>
        </p:spPr>
        <p:txBody>
          <a:bodyPr wrap="square" rtlCol="0">
            <a:spAutoFit/>
          </a:bodyPr>
          <a:lstStyle/>
          <a:p>
            <a:r>
              <a:rPr lang="en-US" dirty="0">
                <a:solidFill>
                  <a:schemeClr val="bg1"/>
                </a:solidFill>
              </a:rPr>
              <a:t>Cost Pressure</a:t>
            </a:r>
          </a:p>
        </p:txBody>
      </p:sp>
      <p:sp>
        <p:nvSpPr>
          <p:cNvPr id="31" name="TextBox 30"/>
          <p:cNvSpPr txBox="1"/>
          <p:nvPr/>
        </p:nvSpPr>
        <p:spPr>
          <a:xfrm>
            <a:off x="5753512" y="2000780"/>
            <a:ext cx="783772" cy="369332"/>
          </a:xfrm>
          <a:prstGeom prst="rect">
            <a:avLst/>
          </a:prstGeom>
          <a:noFill/>
        </p:spPr>
        <p:txBody>
          <a:bodyPr wrap="square" rtlCol="0">
            <a:spAutoFit/>
          </a:bodyPr>
          <a:lstStyle/>
          <a:p>
            <a:r>
              <a:rPr lang="en-US" dirty="0"/>
              <a:t>versus</a:t>
            </a:r>
          </a:p>
        </p:txBody>
      </p:sp>
      <p:sp>
        <p:nvSpPr>
          <p:cNvPr id="32" name="TextBox 31"/>
          <p:cNvSpPr txBox="1"/>
          <p:nvPr/>
        </p:nvSpPr>
        <p:spPr>
          <a:xfrm>
            <a:off x="8402090" y="2055636"/>
            <a:ext cx="783772" cy="369332"/>
          </a:xfrm>
          <a:prstGeom prst="rect">
            <a:avLst/>
          </a:prstGeom>
          <a:noFill/>
        </p:spPr>
        <p:txBody>
          <a:bodyPr wrap="square" rtlCol="0">
            <a:spAutoFit/>
          </a:bodyPr>
          <a:lstStyle/>
          <a:p>
            <a:r>
              <a:rPr lang="en-US" dirty="0">
                <a:solidFill>
                  <a:schemeClr val="bg1"/>
                </a:solidFill>
              </a:rPr>
              <a:t>Profit</a:t>
            </a:r>
          </a:p>
        </p:txBody>
      </p:sp>
    </p:spTree>
    <p:extLst>
      <p:ext uri="{BB962C8B-B14F-4D97-AF65-F5344CB8AC3E}">
        <p14:creationId xmlns:p14="http://schemas.microsoft.com/office/powerpoint/2010/main" val="158521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Anticipation Buildup through the procurement cycle</a:t>
            </a:r>
          </a:p>
        </p:txBody>
      </p:sp>
      <p:pic>
        <p:nvPicPr>
          <p:cNvPr id="4" name="Content Placeholder 3"/>
          <p:cNvPicPr>
            <a:picLocks noGrp="1" noChangeAspect="1"/>
          </p:cNvPicPr>
          <p:nvPr>
            <p:ph idx="1"/>
          </p:nvPr>
        </p:nvPicPr>
        <p:blipFill>
          <a:blip r:embed="rId3"/>
          <a:stretch>
            <a:fillRect/>
          </a:stretch>
        </p:blipFill>
        <p:spPr>
          <a:xfrm>
            <a:off x="1004258" y="1825625"/>
            <a:ext cx="10183484" cy="4351338"/>
          </a:xfrm>
          <a:prstGeom prst="rect">
            <a:avLst/>
          </a:prstGeom>
        </p:spPr>
      </p:pic>
    </p:spTree>
    <p:extLst>
      <p:ext uri="{BB962C8B-B14F-4D97-AF65-F5344CB8AC3E}">
        <p14:creationId xmlns:p14="http://schemas.microsoft.com/office/powerpoint/2010/main" val="3788444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0" y="227832"/>
            <a:ext cx="11463689" cy="6356550"/>
          </a:xfrm>
          <a:prstGeom prst="rect">
            <a:avLst/>
          </a:prstGeom>
        </p:spPr>
      </p:pic>
      <p:pic>
        <p:nvPicPr>
          <p:cNvPr id="6" name="Picture 5"/>
          <p:cNvPicPr>
            <a:picLocks noChangeAspect="1"/>
          </p:cNvPicPr>
          <p:nvPr/>
        </p:nvPicPr>
        <p:blipFill>
          <a:blip r:embed="rId4"/>
          <a:stretch>
            <a:fillRect/>
          </a:stretch>
        </p:blipFill>
        <p:spPr>
          <a:xfrm>
            <a:off x="3990110" y="340204"/>
            <a:ext cx="7576456" cy="2201409"/>
          </a:xfrm>
          <a:prstGeom prst="rect">
            <a:avLst/>
          </a:prstGeom>
        </p:spPr>
      </p:pic>
      <p:sp>
        <p:nvSpPr>
          <p:cNvPr id="7" name="TextBox 6"/>
          <p:cNvSpPr txBox="1"/>
          <p:nvPr/>
        </p:nvSpPr>
        <p:spPr>
          <a:xfrm>
            <a:off x="6815667" y="1803400"/>
            <a:ext cx="1794933" cy="369332"/>
          </a:xfrm>
          <a:prstGeom prst="rect">
            <a:avLst/>
          </a:prstGeom>
          <a:noFill/>
        </p:spPr>
        <p:txBody>
          <a:bodyPr wrap="square" rtlCol="0">
            <a:spAutoFit/>
          </a:bodyPr>
          <a:lstStyle/>
          <a:p>
            <a:r>
              <a:rPr lang="en-US" dirty="0"/>
              <a:t>Vendor Timeline</a:t>
            </a:r>
          </a:p>
        </p:txBody>
      </p:sp>
      <p:sp>
        <p:nvSpPr>
          <p:cNvPr id="9" name="TextBox 8"/>
          <p:cNvSpPr txBox="1"/>
          <p:nvPr/>
        </p:nvSpPr>
        <p:spPr>
          <a:xfrm>
            <a:off x="4919134" y="3036775"/>
            <a:ext cx="1794933" cy="369332"/>
          </a:xfrm>
          <a:prstGeom prst="rect">
            <a:avLst/>
          </a:prstGeom>
          <a:noFill/>
        </p:spPr>
        <p:txBody>
          <a:bodyPr wrap="square" rtlCol="0">
            <a:spAutoFit/>
          </a:bodyPr>
          <a:lstStyle/>
          <a:p>
            <a:r>
              <a:rPr lang="en-US" dirty="0"/>
              <a:t>Project Timeline</a:t>
            </a:r>
          </a:p>
        </p:txBody>
      </p:sp>
    </p:spTree>
    <p:extLst>
      <p:ext uri="{BB962C8B-B14F-4D97-AF65-F5344CB8AC3E}">
        <p14:creationId xmlns:p14="http://schemas.microsoft.com/office/powerpoint/2010/main" val="187638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Relationship</a:t>
            </a:r>
          </a:p>
        </p:txBody>
      </p:sp>
      <p:sp>
        <p:nvSpPr>
          <p:cNvPr id="3" name="Content Placeholder 2"/>
          <p:cNvSpPr>
            <a:spLocks noGrp="1"/>
          </p:cNvSpPr>
          <p:nvPr>
            <p:ph sz="half" idx="1"/>
          </p:nvPr>
        </p:nvSpPr>
        <p:spPr/>
        <p:txBody>
          <a:bodyPr/>
          <a:lstStyle/>
          <a:p>
            <a:r>
              <a:rPr lang="en-US" dirty="0"/>
              <a:t>Limit contractual tone</a:t>
            </a:r>
          </a:p>
          <a:p>
            <a:r>
              <a:rPr lang="en-US" dirty="0"/>
              <a:t>Understand the other’s situation and pressures</a:t>
            </a:r>
          </a:p>
          <a:p>
            <a:r>
              <a:rPr lang="en-US" dirty="0"/>
              <a:t>Look for opportunities to build relationship</a:t>
            </a:r>
          </a:p>
          <a:p>
            <a:r>
              <a:rPr lang="en-US" dirty="0"/>
              <a:t>Give more than you expect to get (in other words, don’t get transactional)</a:t>
            </a:r>
          </a:p>
        </p:txBody>
      </p:sp>
      <p:sp>
        <p:nvSpPr>
          <p:cNvPr id="4" name="Content Placeholder 3"/>
          <p:cNvSpPr>
            <a:spLocks noGrp="1"/>
          </p:cNvSpPr>
          <p:nvPr>
            <p:ph sz="half" idx="2"/>
          </p:nvPr>
        </p:nvSpPr>
        <p:spPr/>
        <p:txBody>
          <a:bodyPr/>
          <a:lstStyle/>
          <a:p>
            <a:r>
              <a:rPr lang="en-US" dirty="0"/>
              <a:t>Communicate</a:t>
            </a:r>
          </a:p>
          <a:p>
            <a:r>
              <a:rPr lang="en-US" dirty="0"/>
              <a:t>Know the scope inside and out</a:t>
            </a:r>
          </a:p>
          <a:p>
            <a:r>
              <a:rPr lang="en-US" dirty="0"/>
              <a:t>Perform analysis upfront to anticipate the other’s challenges in project</a:t>
            </a:r>
          </a:p>
        </p:txBody>
      </p:sp>
      <p:sp>
        <p:nvSpPr>
          <p:cNvPr id="5" name="TextBox 4"/>
          <p:cNvSpPr txBox="1"/>
          <p:nvPr/>
        </p:nvSpPr>
        <p:spPr>
          <a:xfrm>
            <a:off x="1320800" y="5571067"/>
            <a:ext cx="8720667" cy="646331"/>
          </a:xfrm>
          <a:prstGeom prst="rect">
            <a:avLst/>
          </a:prstGeom>
          <a:noFill/>
        </p:spPr>
        <p:txBody>
          <a:bodyPr wrap="square" rtlCol="0">
            <a:spAutoFit/>
          </a:bodyPr>
          <a:lstStyle/>
          <a:p>
            <a:pPr algn="ctr"/>
            <a:r>
              <a:rPr lang="en-US" i="1" dirty="0">
                <a:effectLst>
                  <a:outerShdw blurRad="38100" dist="38100" dir="2700000" algn="tl">
                    <a:srgbClr val="000000">
                      <a:alpha val="43137"/>
                    </a:srgbClr>
                  </a:outerShdw>
                </a:effectLst>
              </a:rPr>
              <a:t>The Vendor/Client Relationship is two organizations coming together to work as one, while remaining two organizations.</a:t>
            </a:r>
          </a:p>
        </p:txBody>
      </p:sp>
    </p:spTree>
    <p:extLst>
      <p:ext uri="{BB962C8B-B14F-4D97-AF65-F5344CB8AC3E}">
        <p14:creationId xmlns:p14="http://schemas.microsoft.com/office/powerpoint/2010/main" val="1598417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Workshop</a:t>
            </a:r>
          </a:p>
        </p:txBody>
      </p:sp>
      <p:sp>
        <p:nvSpPr>
          <p:cNvPr id="9" name="Text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5355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468</Words>
  <Application>Microsoft Office PowerPoint</Application>
  <PresentationFormat>Widescreen</PresentationFormat>
  <Paragraphs>98</Paragraphs>
  <Slides>13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The Vendor Client Relationship</vt:lpstr>
      <vt:lpstr>About Gerry Robinson, PMP, Professional Scrum Master</vt:lpstr>
      <vt:lpstr>Objectives of today’s workshop</vt:lpstr>
      <vt:lpstr>Top Ten Reasons for Project Failure*</vt:lpstr>
      <vt:lpstr>Government and Vendor Relationship Balance</vt:lpstr>
      <vt:lpstr>Anticipation Buildup through the procurement cycle</vt:lpstr>
      <vt:lpstr>PowerPoint Presentation</vt:lpstr>
      <vt:lpstr>Keys to Relationship</vt:lpstr>
      <vt:lpstr>Workshop</vt:lpstr>
      <vt:lpstr>Scenario Review</vt:lpstr>
      <vt:lpstr>Workshop</vt:lpstr>
      <vt:lpstr>Breakout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Gerald Robinson</dc:creator>
  <cp:lastModifiedBy>Gerald Robinson</cp:lastModifiedBy>
  <cp:revision>15</cp:revision>
  <dcterms:created xsi:type="dcterms:W3CDTF">2017-04-04T15:04:08Z</dcterms:created>
  <dcterms:modified xsi:type="dcterms:W3CDTF">2017-04-11T14:12:36Z</dcterms:modified>
</cp:coreProperties>
</file>