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29" r:id="rId5"/>
  </p:sldMasterIdLst>
  <p:notesMasterIdLst>
    <p:notesMasterId r:id="rId46"/>
  </p:notesMasterIdLst>
  <p:handoutMasterIdLst>
    <p:handoutMasterId r:id="rId47"/>
  </p:handoutMasterIdLst>
  <p:sldIdLst>
    <p:sldId id="256" r:id="rId6"/>
    <p:sldId id="411" r:id="rId7"/>
    <p:sldId id="425" r:id="rId8"/>
    <p:sldId id="261" r:id="rId9"/>
    <p:sldId id="263" r:id="rId10"/>
    <p:sldId id="264" r:id="rId11"/>
    <p:sldId id="265" r:id="rId12"/>
    <p:sldId id="266" r:id="rId13"/>
    <p:sldId id="267" r:id="rId14"/>
    <p:sldId id="268" r:id="rId15"/>
    <p:sldId id="271" r:id="rId16"/>
    <p:sldId id="272" r:id="rId17"/>
    <p:sldId id="273" r:id="rId18"/>
    <p:sldId id="274" r:id="rId19"/>
    <p:sldId id="276" r:id="rId20"/>
    <p:sldId id="281" r:id="rId21"/>
    <p:sldId id="305" r:id="rId22"/>
    <p:sldId id="421" r:id="rId23"/>
    <p:sldId id="415" r:id="rId24"/>
    <p:sldId id="414" r:id="rId25"/>
    <p:sldId id="323" r:id="rId26"/>
    <p:sldId id="416" r:id="rId27"/>
    <p:sldId id="422" r:id="rId28"/>
    <p:sldId id="417" r:id="rId29"/>
    <p:sldId id="336" r:id="rId30"/>
    <p:sldId id="337" r:id="rId31"/>
    <p:sldId id="338" r:id="rId32"/>
    <p:sldId id="339" r:id="rId33"/>
    <p:sldId id="340" r:id="rId34"/>
    <p:sldId id="426" r:id="rId35"/>
    <p:sldId id="423" r:id="rId36"/>
    <p:sldId id="427" r:id="rId37"/>
    <p:sldId id="428" r:id="rId38"/>
    <p:sldId id="424" r:id="rId39"/>
    <p:sldId id="396" r:id="rId40"/>
    <p:sldId id="397" r:id="rId41"/>
    <p:sldId id="398" r:id="rId42"/>
    <p:sldId id="400" r:id="rId43"/>
    <p:sldId id="260" r:id="rId44"/>
    <p:sldId id="413" r:id="rId4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16EA1F-1A86-4330-A2E7-F48239B16612}">
          <p14:sldIdLst>
            <p14:sldId id="256"/>
          </p14:sldIdLst>
        </p14:section>
        <p14:section name="Agenda" id="{7DA0F442-D73D-4A2D-B648-BD23FCDA20FF}">
          <p14:sldIdLst>
            <p14:sldId id="411"/>
          </p14:sldIdLst>
        </p14:section>
        <p14:section name="What is Dev Ops?" id="{B9015329-F901-4CD7-B070-03BDA1DD4C2D}">
          <p14:sldIdLst>
            <p14:sldId id="425"/>
            <p14:sldId id="261"/>
            <p14:sldId id="263"/>
            <p14:sldId id="264"/>
            <p14:sldId id="265"/>
            <p14:sldId id="266"/>
            <p14:sldId id="267"/>
            <p14:sldId id="268"/>
            <p14:sldId id="271"/>
            <p14:sldId id="272"/>
            <p14:sldId id="273"/>
          </p14:sldIdLst>
        </p14:section>
        <p14:section name="Implementing DevOps" id="{B448A966-3FE8-4216-AD19-DFBDDE355E4E}">
          <p14:sldIdLst>
            <p14:sldId id="274"/>
            <p14:sldId id="276"/>
            <p14:sldId id="281"/>
            <p14:sldId id="305"/>
          </p14:sldIdLst>
        </p14:section>
        <p14:section name="Automated Builds" id="{DCF20885-AC4D-486E-92CB-D3ABE509AF97}">
          <p14:sldIdLst>
            <p14:sldId id="421"/>
            <p14:sldId id="415"/>
            <p14:sldId id="414"/>
            <p14:sldId id="323"/>
            <p14:sldId id="416"/>
          </p14:sldIdLst>
        </p14:section>
        <p14:section name="Automated Testing" id="{151A8FCA-CFB9-4159-AA7F-964BDD9C5D3A}">
          <p14:sldIdLst>
            <p14:sldId id="422"/>
            <p14:sldId id="417"/>
            <p14:sldId id="336"/>
            <p14:sldId id="337"/>
            <p14:sldId id="338"/>
            <p14:sldId id="339"/>
            <p14:sldId id="340"/>
            <p14:sldId id="426"/>
          </p14:sldIdLst>
        </p14:section>
        <p14:section name="Automated Deployments" id="{47690E9A-AB77-4388-A0AC-184E4443A1ED}">
          <p14:sldIdLst>
            <p14:sldId id="423"/>
            <p14:sldId id="427"/>
            <p14:sldId id="428"/>
          </p14:sldIdLst>
        </p14:section>
        <p14:section name="Telemetry Monitoring" id="{83429E60-70D1-4D5C-BD68-6AC6A704E3BC}">
          <p14:sldIdLst>
            <p14:sldId id="424"/>
            <p14:sldId id="396"/>
            <p14:sldId id="397"/>
            <p14:sldId id="398"/>
            <p14:sldId id="400"/>
          </p14:sldIdLst>
        </p14:section>
        <p14:section name="Closing" id="{A6C122C1-3537-4638-A802-64D43ACC82C6}">
          <p14:sldIdLst>
            <p14:sldId id="260"/>
            <p14:sldId id="41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B4009E"/>
    <a:srgbClr val="0078D7"/>
    <a:srgbClr val="00188F"/>
    <a:srgbClr val="107C10"/>
    <a:srgbClr val="008272"/>
    <a:srgbClr val="002050"/>
    <a:srgbClr val="525252"/>
    <a:srgbClr val="737373"/>
    <a:srgbClr val="E30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2" autoAdjust="0"/>
    <p:restoredTop sz="96323" autoAdjust="0"/>
  </p:normalViewPr>
  <p:slideViewPr>
    <p:cSldViewPr>
      <p:cViewPr varScale="1">
        <p:scale>
          <a:sx n="81" d="100"/>
          <a:sy n="81" d="100"/>
        </p:scale>
        <p:origin x="952"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83" d="100"/>
          <a:sy n="83" d="100"/>
        </p:scale>
        <p:origin x="3852" y="96"/>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4/13/2017 12:18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4/13/2017 12:18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Trends</a:t>
            </a:r>
          </a:p>
          <a:p>
            <a:pPr marL="181240" indent="-181240">
              <a:buFont typeface="Arial" panose="020B0604020202020204" pitchFamily="34" charset="0"/>
              <a:buChar char="•"/>
            </a:pPr>
            <a:r>
              <a:rPr lang="en-US" dirty="0"/>
              <a:t>We’re seeing the modernization</a:t>
            </a:r>
            <a:r>
              <a:rPr lang="en-US" baseline="0" dirty="0"/>
              <a:t> of IT happen along two major lines: trends and advances in technology and emerging methods of collaborating to deliver value to customers.</a:t>
            </a:r>
          </a:p>
          <a:p>
            <a:pPr marL="181240" indent="-181240">
              <a:buFont typeface="Arial" panose="020B0604020202020204" pitchFamily="34" charset="0"/>
              <a:buChar char="•"/>
            </a:pPr>
            <a:r>
              <a:rPr lang="en-US" dirty="0"/>
              <a:t>Applications,</a:t>
            </a:r>
            <a:r>
              <a:rPr lang="en-US" baseline="0" dirty="0"/>
              <a:t> and the associated set of user expectations, have evolved significantly over the past few years. Applications are expected to run on many different platforms, data is expected to be readily available, and with social tools seamlessly built in. Their apps should be always on, always available and constantly updated.</a:t>
            </a:r>
          </a:p>
          <a:p>
            <a:pPr marL="181240" indent="-181240">
              <a:buFont typeface="Arial" panose="020B0604020202020204" pitchFamily="34" charset="0"/>
              <a:buChar char="•"/>
            </a:pPr>
            <a:r>
              <a:rPr lang="en-US" dirty="0"/>
              <a:t>To take advantage</a:t>
            </a:r>
            <a:r>
              <a:rPr lang="en-US" baseline="0" dirty="0"/>
              <a:t> of this new marketplace, organizations have begun drastically evolving their practices and processes.</a:t>
            </a:r>
          </a:p>
          <a:p>
            <a:pPr marL="181240" indent="-181240">
              <a:buFont typeface="Arial" panose="020B0604020202020204" pitchFamily="34" charset="0"/>
              <a:buChar char="•"/>
            </a:pPr>
            <a:r>
              <a:rPr lang="en-US" baseline="0" dirty="0"/>
              <a:t>To ensure that their product maintains it’s competitive advantage, customer feedback is constantly requested, collected, tracked and incorporated into new iterations of the product.</a:t>
            </a:r>
          </a:p>
          <a:p>
            <a:pPr marL="181240" indent="-181240">
              <a:buFont typeface="Arial" panose="020B0604020202020204" pitchFamily="34" charset="0"/>
              <a:buChar char="•"/>
            </a:pPr>
            <a:r>
              <a:rPr lang="en-US" baseline="0" dirty="0"/>
              <a:t>Because customers don’t want to wait, continuous delivery models that let you push updates daily or weekly rather than monthly or yearly are the new normal.</a:t>
            </a:r>
          </a:p>
          <a:p>
            <a:pPr marL="181240" indent="-181240">
              <a:buFont typeface="Arial" panose="020B0604020202020204" pitchFamily="34" charset="0"/>
              <a:buChar char="•"/>
            </a:pPr>
            <a:r>
              <a:rPr lang="en-US" baseline="0" dirty="0"/>
              <a:t>Pushing updates that often means you can’t just test for quality at the end of the development process; you have to build it in from day 1. Modern development processes recognize that quality doesn’t happen unless everyone in the process is equally responsible for making it happen</a:t>
            </a:r>
          </a:p>
          <a:p>
            <a:pPr marL="181240" indent="-181240">
              <a:buFont typeface="Arial" panose="020B0604020202020204" pitchFamily="34" charset="0"/>
              <a:buChar char="•"/>
            </a:pPr>
            <a:r>
              <a:rPr lang="en-US" baseline="0" dirty="0"/>
              <a:t>And all of this needs to be accomplished in a heterogeneous development environment with diverse teams, distributed team members, and multi-platform and multi-device applications.</a:t>
            </a:r>
            <a:endParaRPr lang="en-US" dirty="0"/>
          </a:p>
          <a:p>
            <a:endParaRPr lang="en-US" dirty="0"/>
          </a:p>
          <a:p>
            <a:r>
              <a:rPr lang="en-US" b="1" dirty="0"/>
              <a:t>Quotes to look for:</a:t>
            </a:r>
          </a:p>
          <a:p>
            <a:r>
              <a:rPr lang="en-US" dirty="0"/>
              <a:t>“</a:t>
            </a:r>
            <a:r>
              <a:rPr lang="en-US" baseline="0" dirty="0"/>
              <a:t>Their apps should be always on, always available and constantly updated.”</a:t>
            </a:r>
          </a:p>
          <a:p>
            <a:r>
              <a:rPr lang="en-US" baseline="0" dirty="0"/>
              <a:t>“Pushing updates that often means you can’t just test for quality at the end of the development process”</a:t>
            </a:r>
          </a:p>
          <a:p>
            <a:pPr defTabSz="985712">
              <a:lnSpc>
                <a:spcPct val="90000"/>
              </a:lnSpc>
              <a:spcAft>
                <a:spcPts val="359"/>
              </a:spcAft>
              <a:defRPr/>
            </a:pPr>
            <a:r>
              <a:rPr lang="en-US" dirty="0"/>
              <a:t>“</a:t>
            </a:r>
            <a:r>
              <a:rPr lang="en-US" baseline="0" dirty="0"/>
              <a:t>And all of this needs to be accomplished in a heterogeneous development environment with diverse teams, distributed team members, and multi-platform and multi-device applications.”</a:t>
            </a:r>
            <a:endParaRPr lang="en-US" dirty="0"/>
          </a:p>
          <a:p>
            <a:r>
              <a:rPr lang="en-US" b="1" dirty="0"/>
              <a:t>Narrative guidance:</a:t>
            </a:r>
          </a:p>
          <a:p>
            <a:r>
              <a:rPr lang="en-US" dirty="0"/>
              <a:t>We’re seeing the modernization</a:t>
            </a:r>
            <a:r>
              <a:rPr lang="en-US" baseline="0" dirty="0"/>
              <a:t> of IT happen along two major lines: trends and advances in technology and emerging methods of collaborating to deliver value to customers. </a:t>
            </a:r>
            <a:r>
              <a:rPr lang="en-US" dirty="0"/>
              <a:t>Applications,</a:t>
            </a:r>
            <a:r>
              <a:rPr lang="en-US" baseline="0" dirty="0"/>
              <a:t> and the associated set of user expectations, have evolved significantly over the past few years. Applications are expected to run on many different platforms, data is expected to be readily available, and with social tools seamlessly built in. Their apps should be always on, always available and constantly updated. </a:t>
            </a:r>
          </a:p>
          <a:p>
            <a:endParaRPr lang="en-US" baseline="0" dirty="0"/>
          </a:p>
          <a:p>
            <a:r>
              <a:rPr lang="en-US" dirty="0"/>
              <a:t>To take advantage</a:t>
            </a:r>
            <a:r>
              <a:rPr lang="en-US" baseline="0" dirty="0"/>
              <a:t> of this new marketplace, organizations have begun drastically evolving their practices and processes.</a:t>
            </a:r>
          </a:p>
          <a:p>
            <a:pPr marL="181240" indent="-181240">
              <a:buFont typeface="Arial" panose="020B0604020202020204" pitchFamily="34" charset="0"/>
              <a:buChar char="•"/>
            </a:pPr>
            <a:r>
              <a:rPr lang="en-US" baseline="0" dirty="0"/>
              <a:t>To ensure that their product maintains it’s competitive advantage, customer feedback is constantly requested, collected, tracked and incorporated into new iterations of the product.</a:t>
            </a:r>
          </a:p>
          <a:p>
            <a:pPr marL="181240" indent="-181240">
              <a:buFont typeface="Arial" panose="020B0604020202020204" pitchFamily="34" charset="0"/>
              <a:buChar char="•"/>
            </a:pPr>
            <a:r>
              <a:rPr lang="en-US" baseline="0" dirty="0"/>
              <a:t>Because customers don’t want to wait, continuous delivery models that let you push updates daily or weekly rather than monthly or yearly are the new normal.</a:t>
            </a:r>
          </a:p>
          <a:p>
            <a:pPr marL="181240" indent="-181240">
              <a:buFont typeface="Arial" panose="020B0604020202020204" pitchFamily="34" charset="0"/>
              <a:buChar char="•"/>
            </a:pPr>
            <a:r>
              <a:rPr lang="en-US" baseline="0" dirty="0"/>
              <a:t>Pushing updates that often means you can’t just test for quality at the end of the development process; you have to build it in from day 1. Modern development processes recognize that quality doesn’t happen unless everyone in the process is equally responsible for making it happen</a:t>
            </a:r>
          </a:p>
          <a:p>
            <a:r>
              <a:rPr lang="en-US" baseline="0" dirty="0"/>
              <a:t>And all of this needs to be accomplished in a heterogeneous development environment with diverse teams, distributed team members, and multi-platform and multi-device applications.</a:t>
            </a:r>
            <a:endParaRPr lang="en-US" dirty="0"/>
          </a:p>
          <a:p>
            <a:endParaRPr lang="en-US" baseline="0" dirty="0"/>
          </a:p>
        </p:txBody>
      </p:sp>
      <p:sp>
        <p:nvSpPr>
          <p:cNvPr id="4" name="Header Placeholder 3"/>
          <p:cNvSpPr>
            <a:spLocks noGrp="1"/>
          </p:cNvSpPr>
          <p:nvPr>
            <p:ph type="hdr" sz="quarter" idx="10"/>
          </p:nvPr>
        </p:nvSpPr>
        <p:spPr/>
        <p:txBody>
          <a:bodyPr/>
          <a:lstStyle/>
          <a:p>
            <a:pPr defTabSz="985712">
              <a:defRPr/>
            </a:pPr>
            <a:r>
              <a:rPr lang="en-US">
                <a:solidFill>
                  <a:prstClr val="black"/>
                </a:solidFill>
                <a:latin typeface="Segoe UI" pitchFamily="34" charset="0"/>
              </a:rPr>
              <a:t>TechEd 2013</a:t>
            </a:r>
            <a:endParaRPr lang="en-US" dirty="0">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604133" defTabSz="98619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85712">
              <a:defRPr/>
            </a:pPr>
            <a:fld id="{2DFDA5C7-BBAE-481E-8BF7-731156A2E2C1}" type="datetime8">
              <a:rPr lang="en-US">
                <a:solidFill>
                  <a:prstClr val="black"/>
                </a:solidFill>
                <a:latin typeface="Segoe UI" pitchFamily="34" charset="0"/>
              </a:rPr>
              <a:pPr defTabSz="985712">
                <a:defRPr/>
              </a:pPr>
              <a:t>4/13/2017 12:18 AM</a:t>
            </a:fld>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85712">
              <a:defRPr/>
            </a:pPr>
            <a:fld id="{B4008EB6-D09E-4580-8CD6-DDB14511944F}" type="slidenum">
              <a:rPr lang="en-US">
                <a:solidFill>
                  <a:prstClr val="black"/>
                </a:solidFill>
                <a:latin typeface="Segoe UI" pitchFamily="34" charset="0"/>
              </a:rPr>
              <a:pPr defTabSz="985712">
                <a:defRPr/>
              </a:pPr>
              <a:t>4</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4073522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4/13/2017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82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 2015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4/13/2017 12:18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5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4/13/2017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201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4/13/2017 12:18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09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66294"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kern="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defTabSz="966612">
              <a:defRPr/>
            </a:pPr>
            <a:fld id="{E74353ED-ACB2-44BF-A903-985B0AF962B7}" type="datetime1">
              <a:rPr lang="en-US" sz="1900" kern="0">
                <a:solidFill>
                  <a:prstClr val="black"/>
                </a:solidFill>
              </a:rPr>
              <a:pPr defTabSz="966612">
                <a:defRPr/>
              </a:pPr>
              <a:t>4/13/2017</a:t>
            </a:fld>
            <a:endParaRPr lang="en-US" sz="1900" kern="0" dirty="0">
              <a:solidFill>
                <a:prstClr val="black"/>
              </a:solidFill>
            </a:endParaRPr>
          </a:p>
        </p:txBody>
      </p:sp>
      <p:sp>
        <p:nvSpPr>
          <p:cNvPr id="6" name="Slide Number Placeholder 5"/>
          <p:cNvSpPr>
            <a:spLocks noGrp="1"/>
          </p:cNvSpPr>
          <p:nvPr>
            <p:ph type="sldNum" sz="quarter" idx="12"/>
          </p:nvPr>
        </p:nvSpPr>
        <p:spPr/>
        <p:txBody>
          <a:bodyPr/>
          <a:lstStyle/>
          <a:p>
            <a:pPr defTabSz="966612">
              <a:defRPr/>
            </a:pPr>
            <a:fld id="{B4008EB6-D09E-4580-8CD6-DDB14511944F}" type="slidenum">
              <a:rPr lang="en-US" sz="1900" kern="0">
                <a:solidFill>
                  <a:prstClr val="black"/>
                </a:solidFill>
              </a:rPr>
              <a:pPr defTabSz="966612">
                <a:defRPr/>
              </a:pPr>
              <a:t>27</a:t>
            </a:fld>
            <a:endParaRPr lang="en-US" sz="1900" kern="0" dirty="0">
              <a:solidFill>
                <a:prstClr val="black"/>
              </a:solidFill>
            </a:endParaRPr>
          </a:p>
        </p:txBody>
      </p:sp>
    </p:spTree>
    <p:extLst>
      <p:ext uri="{BB962C8B-B14F-4D97-AF65-F5344CB8AC3E}">
        <p14:creationId xmlns:p14="http://schemas.microsoft.com/office/powerpoint/2010/main" val="372065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66294"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kern="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defTabSz="966612">
              <a:defRPr/>
            </a:pPr>
            <a:fld id="{E74353ED-ACB2-44BF-A903-985B0AF962B7}" type="datetime1">
              <a:rPr lang="en-US" sz="1900" kern="0">
                <a:solidFill>
                  <a:prstClr val="black"/>
                </a:solidFill>
              </a:rPr>
              <a:pPr defTabSz="966612">
                <a:defRPr/>
              </a:pPr>
              <a:t>4/13/2017</a:t>
            </a:fld>
            <a:endParaRPr lang="en-US" sz="1900" kern="0" dirty="0">
              <a:solidFill>
                <a:prstClr val="black"/>
              </a:solidFill>
            </a:endParaRPr>
          </a:p>
        </p:txBody>
      </p:sp>
      <p:sp>
        <p:nvSpPr>
          <p:cNvPr id="6" name="Slide Number Placeholder 5"/>
          <p:cNvSpPr>
            <a:spLocks noGrp="1"/>
          </p:cNvSpPr>
          <p:nvPr>
            <p:ph type="sldNum" sz="quarter" idx="12"/>
          </p:nvPr>
        </p:nvSpPr>
        <p:spPr/>
        <p:txBody>
          <a:bodyPr/>
          <a:lstStyle/>
          <a:p>
            <a:pPr defTabSz="966612">
              <a:defRPr/>
            </a:pPr>
            <a:fld id="{B4008EB6-D09E-4580-8CD6-DDB14511944F}" type="slidenum">
              <a:rPr lang="en-US" sz="1900" kern="0">
                <a:solidFill>
                  <a:prstClr val="black"/>
                </a:solidFill>
              </a:rPr>
              <a:pPr defTabSz="966612">
                <a:defRPr/>
              </a:pPr>
              <a:t>28</a:t>
            </a:fld>
            <a:endParaRPr lang="en-US" sz="1900" kern="0" dirty="0">
              <a:solidFill>
                <a:prstClr val="black"/>
              </a:solidFill>
            </a:endParaRPr>
          </a:p>
        </p:txBody>
      </p:sp>
    </p:spTree>
    <p:extLst>
      <p:ext uri="{BB962C8B-B14F-4D97-AF65-F5344CB8AC3E}">
        <p14:creationId xmlns:p14="http://schemas.microsoft.com/office/powerpoint/2010/main" val="3867741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66612">
              <a:defRPr/>
            </a:pPr>
            <a:r>
              <a:rPr lang="en-US" sz="1900" kern="0">
                <a:solidFill>
                  <a:sysClr val="windowText" lastClr="000000"/>
                </a:solidFill>
              </a:rPr>
              <a:t>One Marketing Template</a:t>
            </a:r>
          </a:p>
          <a:p>
            <a:pPr defTabSz="966612">
              <a:defRPr/>
            </a:pPr>
            <a:endParaRPr lang="en-US" sz="1900" kern="0" dirty="0">
              <a:solidFill>
                <a:sysClr val="windowText" lastClr="000000"/>
              </a:solidFill>
            </a:endParaRPr>
          </a:p>
        </p:txBody>
      </p:sp>
      <p:sp>
        <p:nvSpPr>
          <p:cNvPr id="5" name="Footer Placeholder 4"/>
          <p:cNvSpPr>
            <a:spLocks noGrp="1"/>
          </p:cNvSpPr>
          <p:nvPr>
            <p:ph type="ftr" sz="quarter" idx="11"/>
          </p:nvPr>
        </p:nvSpPr>
        <p:spPr/>
        <p:txBody>
          <a:bodyPr/>
          <a:lstStyle/>
          <a:p>
            <a:pPr defTabSz="986199"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86199"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kern="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66612">
              <a:defRPr/>
            </a:pPr>
            <a:fld id="{D51B1278-D92B-4AF3-A9C1-71DD298190CE}" type="datetimeFigureOut">
              <a:rPr lang="en-US" sz="1900" kern="0">
                <a:solidFill>
                  <a:sysClr val="windowText" lastClr="000000"/>
                </a:solidFill>
              </a:rPr>
              <a:pPr defTabSz="966612">
                <a:defRPr/>
              </a:pPr>
              <a:t>4/13/2017</a:t>
            </a:fld>
            <a:endParaRPr lang="en-US" sz="1900" kern="0" dirty="0">
              <a:solidFill>
                <a:sysClr val="windowText" lastClr="000000"/>
              </a:solidFill>
            </a:endParaRPr>
          </a:p>
        </p:txBody>
      </p:sp>
      <p:sp>
        <p:nvSpPr>
          <p:cNvPr id="7" name="Slide Number Placeholder 6"/>
          <p:cNvSpPr>
            <a:spLocks noGrp="1"/>
          </p:cNvSpPr>
          <p:nvPr>
            <p:ph type="sldNum" sz="quarter" idx="13"/>
          </p:nvPr>
        </p:nvSpPr>
        <p:spPr/>
        <p:txBody>
          <a:bodyPr/>
          <a:lstStyle/>
          <a:p>
            <a:pPr defTabSz="966612">
              <a:defRPr/>
            </a:pPr>
            <a:fld id="{B4008EB6-D09E-4580-8CD6-DDB14511944F}" type="slidenum">
              <a:rPr lang="en-US" sz="1900" kern="0">
                <a:solidFill>
                  <a:sysClr val="windowText" lastClr="000000"/>
                </a:solidFill>
              </a:rPr>
              <a:pPr defTabSz="966612">
                <a:defRPr/>
              </a:pPr>
              <a:t>29</a:t>
            </a:fld>
            <a:endParaRPr lang="en-US" sz="1900" kern="0" dirty="0">
              <a:solidFill>
                <a:sysClr val="windowText" lastClr="000000"/>
              </a:solidFill>
            </a:endParaRPr>
          </a:p>
        </p:txBody>
      </p:sp>
    </p:spTree>
    <p:extLst>
      <p:ext uri="{BB962C8B-B14F-4D97-AF65-F5344CB8AC3E}">
        <p14:creationId xmlns:p14="http://schemas.microsoft.com/office/powerpoint/2010/main" val="132107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86002">
              <a:defRPr/>
            </a:pPr>
            <a:r>
              <a:rPr lang="en-US">
                <a:solidFill>
                  <a:prstClr val="black"/>
                </a:solidFill>
                <a:latin typeface="Segoe UI" pitchFamily="34" charset="0"/>
              </a:rPr>
              <a:t>Microsoft Build 2016</a:t>
            </a:r>
            <a:endParaRPr lang="en-US" dirty="0">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604133"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86002">
              <a:defRPr/>
            </a:pPr>
            <a:fld id="{38EEC551-8CDA-4EB6-89BB-2A86C9F091C8}" type="datetime8">
              <a:rPr lang="en-US">
                <a:solidFill>
                  <a:prstClr val="black"/>
                </a:solidFill>
                <a:latin typeface="Segoe UI" pitchFamily="34" charset="0"/>
              </a:rPr>
              <a:pPr defTabSz="986002">
                <a:defRPr/>
              </a:pPr>
              <a:t>4/13/2017 12:18 AM</a:t>
            </a:fld>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86002">
              <a:defRPr/>
            </a:pPr>
            <a:fld id="{B4008EB6-D09E-4580-8CD6-DDB14511944F}" type="slidenum">
              <a:rPr lang="en-US">
                <a:solidFill>
                  <a:prstClr val="black"/>
                </a:solidFill>
                <a:latin typeface="Segoe UI" pitchFamily="34" charset="0"/>
              </a:rPr>
              <a:pPr defTabSz="986002">
                <a:defRPr/>
              </a:pPr>
              <a:t>35</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3879924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86002">
              <a:defRPr/>
            </a:pPr>
            <a:r>
              <a:rPr lang="en-US">
                <a:solidFill>
                  <a:prstClr val="black"/>
                </a:solidFill>
                <a:latin typeface="Segoe UI" pitchFamily="34" charset="0"/>
              </a:rPr>
              <a:t>Microsoft Build 2016</a:t>
            </a:r>
            <a:endParaRPr lang="en-US" dirty="0">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604133"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86002">
              <a:defRPr/>
            </a:pPr>
            <a:fld id="{38EEC551-8CDA-4EB6-89BB-2A86C9F091C8}" type="datetime8">
              <a:rPr lang="en-US">
                <a:solidFill>
                  <a:prstClr val="black"/>
                </a:solidFill>
                <a:latin typeface="Segoe UI" pitchFamily="34" charset="0"/>
              </a:rPr>
              <a:pPr defTabSz="986002">
                <a:defRPr/>
              </a:pPr>
              <a:t>4/13/2017 12:18 AM</a:t>
            </a:fld>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86002">
              <a:defRPr/>
            </a:pPr>
            <a:fld id="{B4008EB6-D09E-4580-8CD6-DDB14511944F}" type="slidenum">
              <a:rPr lang="en-US">
                <a:solidFill>
                  <a:prstClr val="black"/>
                </a:solidFill>
                <a:latin typeface="Segoe UI" pitchFamily="34" charset="0"/>
              </a:rPr>
              <a:pPr defTabSz="986002">
                <a:defRPr/>
              </a:pPr>
              <a:t>37</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3512281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86002">
              <a:defRPr/>
            </a:pPr>
            <a:r>
              <a:rPr lang="en-US">
                <a:solidFill>
                  <a:prstClr val="black"/>
                </a:solidFill>
                <a:latin typeface="Segoe UI" pitchFamily="34" charset="0"/>
              </a:rPr>
              <a:t>Microsoft Build 2016</a:t>
            </a:r>
            <a:endParaRPr lang="en-US" dirty="0">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604133"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86002">
              <a:defRPr/>
            </a:pPr>
            <a:fld id="{38EEC551-8CDA-4EB6-89BB-2A86C9F091C8}" type="datetime8">
              <a:rPr lang="en-US">
                <a:solidFill>
                  <a:prstClr val="black"/>
                </a:solidFill>
                <a:latin typeface="Segoe UI" pitchFamily="34" charset="0"/>
              </a:rPr>
              <a:pPr defTabSz="986002">
                <a:defRPr/>
              </a:pPr>
              <a:t>4/13/2017 12:18 AM</a:t>
            </a:fld>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86002">
              <a:defRPr/>
            </a:pPr>
            <a:fld id="{B4008EB6-D09E-4580-8CD6-DDB14511944F}" type="slidenum">
              <a:rPr lang="en-US">
                <a:solidFill>
                  <a:prstClr val="black"/>
                </a:solidFill>
                <a:latin typeface="Segoe UI" pitchFamily="34" charset="0"/>
              </a:rPr>
              <a:pPr defTabSz="986002">
                <a:defRPr/>
              </a:pPr>
              <a:t>38</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401975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85712">
              <a:defRPr/>
            </a:pPr>
            <a:fld id="{0162FC7D-5681-45B0-8FAC-5CCD071EFC60}" type="slidenum">
              <a:rPr lang="en-US">
                <a:solidFill>
                  <a:prstClr val="black"/>
                </a:solidFill>
                <a:latin typeface="Segoe UI" pitchFamily="34" charset="0"/>
              </a:rPr>
              <a:pPr defTabSz="985712">
                <a:defRPr/>
              </a:pPr>
              <a:t>5</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3456746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4/13/2017</a:t>
            </a:fld>
            <a:endParaRPr kumimoji="0" lang="en-US" sz="1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19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4/13/2017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40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4/13/2017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40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So what are the solutions to these challenges?</a:t>
            </a:r>
          </a:p>
          <a:p>
            <a:endParaRPr lang="en-US" dirty="0">
              <a:solidFill>
                <a:srgbClr val="FF0000"/>
              </a:solidFill>
            </a:endParaRPr>
          </a:p>
          <a:p>
            <a:r>
              <a:rPr lang="en-US" dirty="0">
                <a:solidFill>
                  <a:srgbClr val="FF0000"/>
                </a:solidFill>
              </a:rPr>
              <a:t>Applying agile practices to develop ‘Modern Apps’ holds great promise when executed properly:</a:t>
            </a:r>
          </a:p>
          <a:p>
            <a:endParaRPr lang="en-US" dirty="0">
              <a:solidFill>
                <a:srgbClr val="FF0000"/>
              </a:solidFill>
            </a:endParaRPr>
          </a:p>
          <a:p>
            <a:pPr marL="419372" lvl="1" indent="-184973"/>
            <a:r>
              <a:rPr lang="en-US" dirty="0">
                <a:solidFill>
                  <a:srgbClr val="FF0000"/>
                </a:solidFill>
              </a:rPr>
              <a:t>Faster and more frequent delivery</a:t>
            </a:r>
          </a:p>
          <a:p>
            <a:pPr marL="419372" lvl="1" indent="-184973"/>
            <a:r>
              <a:rPr lang="en-US" dirty="0">
                <a:solidFill>
                  <a:srgbClr val="FF0000"/>
                </a:solidFill>
              </a:rPr>
              <a:t>Higher Quality</a:t>
            </a:r>
          </a:p>
          <a:p>
            <a:pPr marL="419372" lvl="1" indent="-184973"/>
            <a:r>
              <a:rPr lang="en-US" dirty="0">
                <a:solidFill>
                  <a:srgbClr val="FF0000"/>
                </a:solidFill>
              </a:rPr>
              <a:t>Increased Stakeholder satisfaction</a:t>
            </a:r>
          </a:p>
          <a:p>
            <a:pPr marL="419372" lvl="1" indent="-184973"/>
            <a:r>
              <a:rPr lang="en-US" dirty="0">
                <a:solidFill>
                  <a:srgbClr val="FF0000"/>
                </a:solidFill>
              </a:rPr>
              <a:t>Higher ROI – continuous delivery of value</a:t>
            </a:r>
          </a:p>
          <a:p>
            <a:endParaRPr lang="en-US" dirty="0"/>
          </a:p>
          <a:p>
            <a:r>
              <a:rPr lang="en-US" dirty="0"/>
              <a:t>Note the</a:t>
            </a:r>
            <a:r>
              <a:rPr lang="en-US" baseline="0" dirty="0"/>
              <a:t> roles engaged in each of the phases – and n</a:t>
            </a:r>
            <a:r>
              <a:rPr lang="en-US" dirty="0"/>
              <a:t>otice that at the heart of all this is </a:t>
            </a:r>
            <a:r>
              <a:rPr lang="en-US" b="1" dirty="0"/>
              <a:t>‘Connect</a:t>
            </a:r>
            <a:r>
              <a:rPr lang="en-US" dirty="0"/>
              <a:t>’.    The whole team is aligned and collaborates throughout the lifecycle.</a:t>
            </a: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8571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85712" rtl="0" eaLnBrk="1" fontAlgn="auto" latinLnBrk="0" hangingPunct="1">
              <a:lnSpc>
                <a:spcPct val="100000"/>
              </a:lnSpc>
              <a:spcBef>
                <a:spcPts val="0"/>
              </a:spcBef>
              <a:spcAft>
                <a:spcPts val="0"/>
              </a:spcAft>
              <a:buClrTx/>
              <a:buSzTx/>
              <a:buFontTx/>
              <a:buNone/>
              <a:tabLst/>
              <a:defRPr/>
            </a:pPr>
            <a:fld id="{960CB7CE-5667-4207-A8B0-EB699FA97F24}" type="datetime1">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5712" rtl="0" eaLnBrk="1" fontAlgn="auto" latinLnBrk="0" hangingPunct="1">
                <a:lnSpc>
                  <a:spcPct val="100000"/>
                </a:lnSpc>
                <a:spcBef>
                  <a:spcPts val="0"/>
                </a:spcBef>
                <a:spcAft>
                  <a:spcPts val="0"/>
                </a:spcAft>
                <a:buClrTx/>
                <a:buSzTx/>
                <a:buFontTx/>
                <a:buNone/>
                <a:tabLst/>
                <a:defRPr/>
              </a:pPr>
              <a:t>4/13/2017</a:t>
            </a:fld>
            <a:endParaRPr kumimoji="0" lang="en-US" sz="13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857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5712"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134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t>S4 Solution Specialist Sales Summit</a:t>
            </a:r>
            <a:endParaRPr kumimoji="0" lang="en-US" sz="1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4/13/2017 12:18 AM</a:t>
            </a:fld>
            <a:endParaRPr kumimoji="0" lang="en-US" sz="1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en-US" sz="1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23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10"/>
          </p:nvPr>
        </p:nvSpPr>
        <p:spPr/>
        <p:txBody>
          <a:bodyPr/>
          <a:lstStyle/>
          <a:p>
            <a:pPr defTabSz="966612">
              <a:defRPr/>
            </a:pPr>
            <a:fld id="{81EBB3E9-BC4E-4DFC-8E11-430864F3D5ED}" type="slidenum">
              <a:rPr lang="en-US" sz="1900" kern="0">
                <a:solidFill>
                  <a:prstClr val="black"/>
                </a:solidFill>
              </a:rPr>
              <a:pPr defTabSz="966612">
                <a:defRPr/>
              </a:pPr>
              <a:t>11</a:t>
            </a:fld>
            <a:endParaRPr lang="en-US" sz="1900" kern="0">
              <a:solidFill>
                <a:prstClr val="black"/>
              </a:solidFill>
            </a:endParaRPr>
          </a:p>
        </p:txBody>
      </p:sp>
    </p:spTree>
    <p:extLst>
      <p:ext uri="{BB962C8B-B14F-4D97-AF65-F5344CB8AC3E}">
        <p14:creationId xmlns:p14="http://schemas.microsoft.com/office/powerpoint/2010/main" val="199480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81EBB3E9-BC4E-4DFC-8E11-430864F3D5ED}" type="slidenum">
              <a:rPr lang="en-US" sz="1900" kern="0">
                <a:solidFill>
                  <a:prstClr val="black"/>
                </a:solidFill>
              </a:rPr>
              <a:pPr defTabSz="966612">
                <a:defRPr/>
              </a:pPr>
              <a:t>12</a:t>
            </a:fld>
            <a:endParaRPr lang="en-US" sz="1900" kern="0">
              <a:solidFill>
                <a:prstClr val="black"/>
              </a:solidFill>
            </a:endParaRPr>
          </a:p>
        </p:txBody>
      </p:sp>
    </p:spTree>
    <p:extLst>
      <p:ext uri="{BB962C8B-B14F-4D97-AF65-F5344CB8AC3E}">
        <p14:creationId xmlns:p14="http://schemas.microsoft.com/office/powerpoint/2010/main" val="3492928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944" t="1853" r="1090"/>
          <a:stretch/>
        </p:blipFill>
        <p:spPr>
          <a:xfrm flipH="1">
            <a:off x="18247" y="0"/>
            <a:ext cx="12434704" cy="6994521"/>
          </a:xfrm>
          <a:prstGeom prst="rect">
            <a:avLst/>
          </a:prstGeom>
        </p:spPr>
      </p:pic>
      <p:sp>
        <p:nvSpPr>
          <p:cNvPr id="2" name="Rectangle 1"/>
          <p:cNvSpPr/>
          <p:nvPr userDrawn="1"/>
        </p:nvSpPr>
        <p:spPr bwMode="auto">
          <a:xfrm>
            <a:off x="274638" y="2119163"/>
            <a:ext cx="6400800" cy="3664099"/>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8"/>
            <a:ext cx="6402388" cy="1828800"/>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7580" y="479425"/>
            <a:ext cx="1828800" cy="391754"/>
          </a:xfrm>
          <a:prstGeom prst="rect">
            <a:avLst/>
          </a:prstGeom>
        </p:spPr>
      </p:pic>
      <p:sp>
        <p:nvSpPr>
          <p:cNvPr id="10" name="Text Placeholder 2"/>
          <p:cNvSpPr txBox="1">
            <a:spLocks/>
          </p:cNvSpPr>
          <p:nvPr userDrawn="1"/>
        </p:nvSpPr>
        <p:spPr bwMode="auto">
          <a:xfrm>
            <a:off x="278781" y="6240432"/>
            <a:ext cx="3017487" cy="548634"/>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t>Microsoft Services</a:t>
            </a:r>
            <a:endParaRPr lang="en-US" sz="2400" dirty="0">
              <a:latin typeface="Segoe UI"/>
            </a:endParaRPr>
          </a:p>
        </p:txBody>
      </p:sp>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13570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23861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159412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28800"/>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80" y="6121924"/>
            <a:ext cx="1828800" cy="391754"/>
          </a:xfrm>
          <a:prstGeom prst="rect">
            <a:avLst/>
          </a:prstGeom>
        </p:spPr>
      </p:pic>
      <p:sp>
        <p:nvSpPr>
          <p:cNvPr id="6" name="Text Placeholder 2"/>
          <p:cNvSpPr txBox="1">
            <a:spLocks/>
          </p:cNvSpPr>
          <p:nvPr userDrawn="1"/>
        </p:nvSpPr>
        <p:spPr bwMode="auto">
          <a:xfrm>
            <a:off x="366141" y="205459"/>
            <a:ext cx="3017487" cy="548634"/>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t>Microsoft Services</a:t>
            </a:r>
            <a:endParaRPr lang="en-US" sz="2400" dirty="0">
              <a:latin typeface="Segoe UI"/>
            </a:endParaRPr>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392835873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944" t="1853" r="1090"/>
          <a:stretch/>
        </p:blipFill>
        <p:spPr>
          <a:xfrm flipH="1">
            <a:off x="0" y="2"/>
            <a:ext cx="12434704" cy="6994521"/>
          </a:xfrm>
          <a:prstGeom prst="rect">
            <a:avLst/>
          </a:prstGeom>
        </p:spPr>
      </p:pic>
      <p:sp>
        <p:nvSpPr>
          <p:cNvPr id="2" name="Rectangle 1"/>
          <p:cNvSpPr/>
          <p:nvPr userDrawn="1"/>
        </p:nvSpPr>
        <p:spPr bwMode="auto">
          <a:xfrm>
            <a:off x="274638" y="2119163"/>
            <a:ext cx="6400800" cy="3664099"/>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8"/>
            <a:ext cx="6402388" cy="1828800"/>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7580" y="479425"/>
            <a:ext cx="1828800" cy="391754"/>
          </a:xfrm>
          <a:prstGeom prst="rect">
            <a:avLst/>
          </a:prstGeom>
        </p:spPr>
      </p:pic>
      <p:sp>
        <p:nvSpPr>
          <p:cNvPr id="7" name="Text Placeholder 2"/>
          <p:cNvSpPr txBox="1">
            <a:spLocks/>
          </p:cNvSpPr>
          <p:nvPr userDrawn="1"/>
        </p:nvSpPr>
        <p:spPr bwMode="auto">
          <a:xfrm>
            <a:off x="278781" y="6240432"/>
            <a:ext cx="3017487" cy="548634"/>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t>Microsoft Services</a:t>
            </a:r>
            <a:endParaRPr lang="en-US" sz="2400" dirty="0">
              <a:latin typeface="Segoe UI"/>
            </a:endParaRPr>
          </a:p>
        </p:txBody>
      </p:sp>
    </p:spTree>
    <p:extLst>
      <p:ext uri="{BB962C8B-B14F-4D97-AF65-F5344CB8AC3E}">
        <p14:creationId xmlns:p14="http://schemas.microsoft.com/office/powerpoint/2010/main" val="136816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80" y="6120853"/>
            <a:ext cx="1828800" cy="393896"/>
          </a:xfrm>
          <a:prstGeom prst="rect">
            <a:avLst/>
          </a:prstGeom>
        </p:spPr>
      </p:pic>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95992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99467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94064"/>
          </a:xfrm>
          <a:noFill/>
        </p:spPr>
        <p:txBody>
          <a:bodyPr lIns="182880" tIns="146304" rIns="182880" bIns="146304">
            <a:sp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025825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6629115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36697455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98522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72939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43471"/>
            <a:ext cx="2487295" cy="2486942"/>
          </a:xfrm>
          <a:solidFill>
            <a:schemeClr val="accent1"/>
          </a:solidFill>
        </p:spPr>
        <p:txBody>
          <a:bodyPr rIns="91440">
            <a:normAutofit/>
          </a:bodyPr>
          <a:lstStyle>
            <a:lvl1pPr>
              <a:defRPr sz="2719" baseline="0">
                <a:solidFill>
                  <a:schemeClr val="tx1"/>
                </a:solidFill>
                <a:latin typeface="+mn-lt"/>
              </a:defRPr>
            </a:lvl1pPr>
          </a:lstStyle>
          <a:p>
            <a:pPr lvl="0"/>
            <a:r>
              <a:rPr lang="en-US" dirty="0"/>
              <a:t>Click to edit slide content</a:t>
            </a:r>
          </a:p>
        </p:txBody>
      </p:sp>
      <p:sp>
        <p:nvSpPr>
          <p:cNvPr id="3" name="Date Placeholder 2"/>
          <p:cNvSpPr>
            <a:spLocks noGrp="1"/>
          </p:cNvSpPr>
          <p:nvPr>
            <p:ph type="dt" sz="half" idx="10"/>
          </p:nvPr>
        </p:nvSpPr>
        <p:spPr>
          <a:xfrm>
            <a:off x="0" y="6482891"/>
            <a:ext cx="2901844" cy="372394"/>
          </a:xfrm>
          <a:prstGeom prst="rect">
            <a:avLst/>
          </a:prstGeom>
        </p:spPr>
        <p:txBody>
          <a:bodyPr/>
          <a:lstStyle>
            <a:lvl1pPr>
              <a:defRPr>
                <a:solidFill>
                  <a:schemeClr val="tx1"/>
                </a:solidFill>
                <a:latin typeface="+mn-lt"/>
              </a:defRPr>
            </a:lvl1pPr>
          </a:lstStyle>
          <a:p>
            <a:pPr defTabSz="932597">
              <a:defRPr/>
            </a:pPr>
            <a:fld id="{C425F056-465B-9846-A958-8221F07CC566}" type="datetime1">
              <a:rPr lang="en-US" sz="1836" kern="0" smtClean="0">
                <a:solidFill>
                  <a:srgbClr val="FFFFFF"/>
                </a:solidFill>
              </a:rPr>
              <a:pPr defTabSz="932597">
                <a:defRPr/>
              </a:pPr>
              <a:t>4/13/2017</a:t>
            </a:fld>
            <a:endParaRPr lang="en-US" sz="1836" kern="0">
              <a:solidFill>
                <a:srgbClr val="FFFFFF"/>
              </a:solidFill>
            </a:endParaRPr>
          </a:p>
        </p:txBody>
      </p:sp>
      <p:sp>
        <p:nvSpPr>
          <p:cNvPr id="4" name="Slide Number Placeholder 3"/>
          <p:cNvSpPr>
            <a:spLocks noGrp="1"/>
          </p:cNvSpPr>
          <p:nvPr>
            <p:ph type="sldNum" sz="quarter" idx="11"/>
          </p:nvPr>
        </p:nvSpPr>
        <p:spPr>
          <a:xfrm>
            <a:off x="9223719" y="6482891"/>
            <a:ext cx="2901844" cy="372394"/>
          </a:xfrm>
          <a:prstGeom prst="rect">
            <a:avLst/>
          </a:prstGeom>
        </p:spPr>
        <p:txBody>
          <a:bodyPr/>
          <a:lstStyle>
            <a:lvl1pPr>
              <a:defRPr>
                <a:solidFill>
                  <a:schemeClr val="tx1"/>
                </a:solidFill>
                <a:latin typeface="+mn-lt"/>
              </a:defRPr>
            </a:lvl1pPr>
          </a:lstStyle>
          <a:p>
            <a:pPr defTabSz="932597">
              <a:defRPr/>
            </a:pPr>
            <a:fld id="{74A398B2-5A34-1A4A-811E-F4027282568C}" type="slidenum">
              <a:rPr lang="en-US" sz="1836" kern="0" smtClean="0">
                <a:solidFill>
                  <a:srgbClr val="FFFFFF"/>
                </a:solidFill>
              </a:rPr>
              <a:pPr defTabSz="932597">
                <a:defRPr/>
              </a:pPr>
              <a:t>‹#›</a:t>
            </a:fld>
            <a:endParaRPr lang="en-US" sz="1836" kern="0">
              <a:solidFill>
                <a:srgbClr val="FFFFFF"/>
              </a:solidFill>
            </a:endParaRPr>
          </a:p>
        </p:txBody>
      </p:sp>
      <p:sp>
        <p:nvSpPr>
          <p:cNvPr id="14" name="Content Placeholder 13"/>
          <p:cNvSpPr>
            <a:spLocks noGrp="1"/>
          </p:cNvSpPr>
          <p:nvPr>
            <p:ph sz="quarter" idx="13" hasCustomPrompt="1"/>
          </p:nvPr>
        </p:nvSpPr>
        <p:spPr>
          <a:xfrm>
            <a:off x="3730942" y="1243471"/>
            <a:ext cx="8394621" cy="5155224"/>
          </a:xfrm>
          <a:prstGeom prst="rect">
            <a:avLst/>
          </a:prstGeom>
        </p:spPr>
        <p:txBody>
          <a:bodyPr vert="horz" lIns="182880" tIns="137160">
            <a:normAutofit/>
          </a:bodyPr>
          <a:lstStyle>
            <a:lvl1pPr marL="0" indent="0">
              <a:spcBef>
                <a:spcPts val="408"/>
              </a:spcBef>
              <a:buFontTx/>
              <a:buNone/>
              <a:defRPr sz="1903" baseline="0">
                <a:solidFill>
                  <a:schemeClr val="tx1"/>
                </a:solidFill>
                <a:latin typeface="+mn-lt"/>
              </a:defRPr>
            </a:lvl1pPr>
          </a:lstStyle>
          <a:p>
            <a:pPr lvl="0"/>
            <a:r>
              <a:rPr lang="en-US" dirty="0"/>
              <a:t>Click to edit slide content</a:t>
            </a:r>
          </a:p>
        </p:txBody>
      </p:sp>
    </p:spTree>
    <p:extLst>
      <p:ext uri="{BB962C8B-B14F-4D97-AF65-F5344CB8AC3E}">
        <p14:creationId xmlns:p14="http://schemas.microsoft.com/office/powerpoint/2010/main" val="4193964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55936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99419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31968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83713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70" r:id="rId1"/>
    <p:sldLayoutId id="2147484167" r:id="rId2"/>
    <p:sldLayoutId id="2147484087" r:id="rId3"/>
    <p:sldLayoutId id="2147484098" r:id="rId4"/>
    <p:sldLayoutId id="2147484107" r:id="rId5"/>
    <p:sldLayoutId id="2147484086" r:id="rId6"/>
    <p:sldLayoutId id="2147484099" r:id="rId7"/>
    <p:sldLayoutId id="2147484100" r:id="rId8"/>
    <p:sldLayoutId id="2147484106" r:id="rId9"/>
    <p:sldLayoutId id="2147484089" r:id="rId10"/>
    <p:sldLayoutId id="2147484092" r:id="rId11"/>
    <p:sldLayoutId id="2147484105" r:id="rId12"/>
    <p:sldLayoutId id="2147484182" r:id="rId13"/>
    <p:sldLayoutId id="2147484130" r:id="rId14"/>
    <p:sldLayoutId id="2147484101" r:id="rId15"/>
    <p:sldLayoutId id="2147484102" r:id="rId16"/>
    <p:sldLayoutId id="2147484093" r:id="rId17"/>
    <p:sldLayoutId id="2147484127" r:id="rId18"/>
    <p:sldLayoutId id="2147484128" r:id="rId19"/>
    <p:sldLayoutId id="2147484129" r:id="rId20"/>
    <p:sldLayoutId id="2147484094" r:id="rId21"/>
    <p:sldLayoutId id="2147484195" r:id="rId22"/>
    <p:sldLayoutId id="2147484096"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6" r:id="rId1"/>
    <p:sldLayoutId id="2147484236" r:id="rId2"/>
    <p:sldLayoutId id="2147484240" r:id="rId3"/>
    <p:sldLayoutId id="2147484241" r:id="rId4"/>
    <p:sldLayoutId id="2147484244" r:id="rId5"/>
    <p:sldLayoutId id="2147484245" r:id="rId6"/>
    <p:sldLayoutId id="2147484247" r:id="rId7"/>
    <p:sldLayoutId id="2147484249" r:id="rId8"/>
    <p:sldLayoutId id="2147484250" r:id="rId9"/>
    <p:sldLayoutId id="2147484264" r:id="rId10"/>
    <p:sldLayoutId id="2147484251" r:id="rId11"/>
    <p:sldLayoutId id="2147484252" r:id="rId12"/>
    <p:sldLayoutId id="2147484253" r:id="rId13"/>
    <p:sldLayoutId id="2147484254" r:id="rId14"/>
    <p:sldLayoutId id="2147484256" r:id="rId15"/>
    <p:sldLayoutId id="2147484257" r:id="rId16"/>
    <p:sldLayoutId id="2147484258" r:id="rId17"/>
    <p:sldLayoutId id="2147484259" r:id="rId18"/>
    <p:sldLayoutId id="2147484260" r:id="rId19"/>
    <p:sldLayoutId id="2147484261" r:id="rId20"/>
    <p:sldLayoutId id="2147484263" r:id="rId21"/>
    <p:sldLayoutId id="2147484267" r:id="rId22"/>
    <p:sldLayoutId id="2147484269"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0.jpeg"/><Relationship Id="rId4" Type="http://schemas.openxmlformats.org/officeDocument/2006/relationships/image" Target="../media/image18.png"/><Relationship Id="rId9"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emf"/></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27.xml"/><Relationship Id="rId4" Type="http://schemas.openxmlformats.org/officeDocument/2006/relationships/hyperlink" Target="http://www.devops.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emf"/><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3.emf"/><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0.jpeg"/><Relationship Id="rId5" Type="http://schemas.openxmlformats.org/officeDocument/2006/relationships/image" Target="../media/image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https://www.microsoft.com/en-us/cloud-platform/development-operations" TargetMode="External"/><Relationship Id="rId7" Type="http://schemas.openxmlformats.org/officeDocument/2006/relationships/hyperlink" Target="https://www.amazon.com/Phoenix-Project-DevOps-Helping-Business-ebook/dp/B00AZRBLHO" TargetMode="External"/><Relationship Id="rId2" Type="http://schemas.openxmlformats.org/officeDocument/2006/relationships/hyperlink" Target="https://blogs.msdn.microsoft.com/visualstudioalmrangers/" TargetMode="External"/><Relationship Id="rId1" Type="http://schemas.openxmlformats.org/officeDocument/2006/relationships/slideLayout" Target="../slideLayouts/slideLayout27.xml"/><Relationship Id="rId6" Type="http://schemas.openxmlformats.org/officeDocument/2006/relationships/hyperlink" Target="http://www.agileconference.org/wp-content/uploads/2012/10/Agile-Success-at-the-FBI-Brian-Wernham.pdf" TargetMode="External"/><Relationship Id="rId5" Type="http://schemas.openxmlformats.org/officeDocument/2006/relationships/hyperlink" Target="http://www.cio.com/article/2392970/agile-development/how-the-fbi-proves-agile-works-for-government-agencies.html" TargetMode="External"/><Relationship Id="rId4" Type="http://schemas.openxmlformats.org/officeDocument/2006/relationships/hyperlink" Target="https://channel9.msdn.com/DevOp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10.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DevOps in Azure</a:t>
            </a:r>
          </a:p>
        </p:txBody>
      </p:sp>
      <p:sp>
        <p:nvSpPr>
          <p:cNvPr id="3" name="Text Placeholder 2"/>
          <p:cNvSpPr>
            <a:spLocks noGrp="1"/>
          </p:cNvSpPr>
          <p:nvPr>
            <p:ph type="body" sz="quarter" idx="12"/>
          </p:nvPr>
        </p:nvSpPr>
        <p:spPr/>
        <p:txBody>
          <a:bodyPr/>
          <a:lstStyle/>
          <a:p>
            <a:r>
              <a:rPr lang="en-US" dirty="0"/>
              <a:t>Kevin Mack (ADM)</a:t>
            </a:r>
          </a:p>
        </p:txBody>
      </p:sp>
    </p:spTree>
    <p:extLst>
      <p:ext uri="{BB962C8B-B14F-4D97-AF65-F5344CB8AC3E}">
        <p14:creationId xmlns:p14="http://schemas.microsoft.com/office/powerpoint/2010/main" val="40562519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930016" y="1987840"/>
            <a:ext cx="8285179" cy="4692598"/>
          </a:xfrm>
          <a:prstGeom prst="rect">
            <a:avLst/>
          </a:prstGeom>
        </p:spPr>
      </p:pic>
      <p:sp>
        <p:nvSpPr>
          <p:cNvPr id="11" name="Title 1"/>
          <p:cNvSpPr txBox="1">
            <a:spLocks/>
          </p:cNvSpPr>
          <p:nvPr/>
        </p:nvSpPr>
        <p:spPr>
          <a:xfrm>
            <a:off x="-69552" y="2196619"/>
            <a:ext cx="3229370" cy="1843023"/>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“DevOps</a:t>
            </a:r>
            <a:r>
              <a:rPr lang="en-US" sz="2400" spc="-104" dirty="0">
                <a:solidFill>
                  <a:schemeClr val="tx1"/>
                </a:solidFill>
                <a:latin typeface="Segoe UI"/>
              </a:rPr>
              <a:t> is development </a:t>
            </a:r>
            <a:br>
              <a:rPr lang="en-US" sz="2400" spc="-104" dirty="0">
                <a:solidFill>
                  <a:schemeClr val="tx1"/>
                </a:solidFill>
                <a:latin typeface="Segoe UI"/>
              </a:rPr>
            </a:br>
            <a:r>
              <a:rPr lang="en-US" sz="2400" spc="-104" dirty="0">
                <a:solidFill>
                  <a:schemeClr val="tx1"/>
                </a:solidFill>
                <a:latin typeface="Segoe UI"/>
              </a:rPr>
              <a:t>and operations </a:t>
            </a:r>
            <a:r>
              <a:rPr lang="en-US" sz="2400" b="1" spc="-104" dirty="0">
                <a:solidFill>
                  <a:srgbClr val="ED7D31"/>
                </a:solidFill>
                <a:latin typeface="Segoe UI"/>
              </a:rPr>
              <a:t>working together as a unified team</a:t>
            </a:r>
            <a:r>
              <a:rPr lang="en-US" sz="2400" spc="-104" dirty="0">
                <a:solidFill>
                  <a:schemeClr val="tx1"/>
                </a:solidFill>
                <a:latin typeface="Segoe UI"/>
              </a:rPr>
              <a:t>”</a:t>
            </a:r>
          </a:p>
          <a:p>
            <a:pPr defTabSz="951304">
              <a:defRPr/>
            </a:pPr>
            <a:endParaRPr lang="en-US" sz="2400" spc="-104" dirty="0">
              <a:gradFill>
                <a:gsLst>
                  <a:gs pos="1250">
                    <a:srgbClr val="505050"/>
                  </a:gs>
                  <a:gs pos="100000">
                    <a:srgbClr val="505050"/>
                  </a:gs>
                </a:gsLst>
                <a:lin ang="5400000" scaled="0"/>
              </a:gradFill>
              <a:latin typeface="Calibri Light" panose="020F0302020204030204"/>
            </a:endParaRPr>
          </a:p>
        </p:txBody>
      </p:sp>
      <p:sp>
        <p:nvSpPr>
          <p:cNvPr id="12" name="Title 1"/>
          <p:cNvSpPr txBox="1">
            <a:spLocks/>
          </p:cNvSpPr>
          <p:nvPr/>
        </p:nvSpPr>
        <p:spPr>
          <a:xfrm>
            <a:off x="6148130" y="487727"/>
            <a:ext cx="2274790" cy="1419425"/>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“DevOps</a:t>
            </a:r>
            <a:r>
              <a:rPr lang="en-US" sz="2400" spc="-104" dirty="0">
                <a:solidFill>
                  <a:schemeClr val="tx1"/>
                </a:solidFill>
                <a:latin typeface="Segoe UI"/>
              </a:rPr>
              <a:t> is treating your </a:t>
            </a:r>
            <a:r>
              <a:rPr lang="en-US" sz="2400" b="1" spc="-104" dirty="0">
                <a:solidFill>
                  <a:srgbClr val="ED7D31"/>
                </a:solidFill>
                <a:latin typeface="Segoe UI"/>
              </a:rPr>
              <a:t>infrastructure </a:t>
            </a:r>
            <a:br>
              <a:rPr lang="en-US" sz="2400" b="1" spc="-104" dirty="0">
                <a:solidFill>
                  <a:srgbClr val="ED7D31"/>
                </a:solidFill>
                <a:latin typeface="Segoe UI"/>
              </a:rPr>
            </a:br>
            <a:r>
              <a:rPr lang="en-US" sz="2400" b="1" spc="-104" dirty="0">
                <a:solidFill>
                  <a:srgbClr val="ED7D31"/>
                </a:solidFill>
                <a:latin typeface="Segoe UI"/>
              </a:rPr>
              <a:t>as code</a:t>
            </a:r>
            <a:r>
              <a:rPr lang="en-US" sz="2400" spc="-104" dirty="0">
                <a:solidFill>
                  <a:schemeClr val="tx1"/>
                </a:solidFill>
                <a:latin typeface="Segoe UI"/>
              </a:rPr>
              <a:t>”</a:t>
            </a:r>
          </a:p>
        </p:txBody>
      </p:sp>
      <p:sp>
        <p:nvSpPr>
          <p:cNvPr id="13" name="Title 1"/>
          <p:cNvSpPr txBox="1">
            <a:spLocks/>
          </p:cNvSpPr>
          <p:nvPr/>
        </p:nvSpPr>
        <p:spPr>
          <a:xfrm>
            <a:off x="21574" y="4428062"/>
            <a:ext cx="2071336" cy="829343"/>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“DevOps</a:t>
            </a:r>
            <a:r>
              <a:rPr lang="en-US" sz="2400" spc="-104" dirty="0">
                <a:solidFill>
                  <a:schemeClr val="tx1"/>
                </a:solidFill>
                <a:latin typeface="Segoe UI"/>
              </a:rPr>
              <a:t> </a:t>
            </a:r>
            <a:br>
              <a:rPr lang="en-US" sz="2400" spc="-104" dirty="0">
                <a:solidFill>
                  <a:schemeClr val="tx1"/>
                </a:solidFill>
                <a:latin typeface="Segoe UI"/>
              </a:rPr>
            </a:br>
            <a:r>
              <a:rPr lang="en-US" sz="2400" spc="-104" dirty="0">
                <a:solidFill>
                  <a:schemeClr val="tx1"/>
                </a:solidFill>
                <a:latin typeface="Segoe UI"/>
              </a:rPr>
              <a:t>is using </a:t>
            </a:r>
            <a:r>
              <a:rPr lang="en-US" sz="2400" b="1" spc="-104" dirty="0">
                <a:solidFill>
                  <a:srgbClr val="ED7D31"/>
                </a:solidFill>
                <a:latin typeface="Segoe UI"/>
              </a:rPr>
              <a:t>automation</a:t>
            </a:r>
            <a:r>
              <a:rPr lang="en-US" sz="2400" spc="-104" dirty="0">
                <a:solidFill>
                  <a:schemeClr val="tx1"/>
                </a:solidFill>
                <a:latin typeface="Segoe UI"/>
              </a:rPr>
              <a:t>”</a:t>
            </a:r>
          </a:p>
        </p:txBody>
      </p:sp>
      <p:sp>
        <p:nvSpPr>
          <p:cNvPr id="14" name="Title 1"/>
          <p:cNvSpPr txBox="1">
            <a:spLocks/>
          </p:cNvSpPr>
          <p:nvPr/>
        </p:nvSpPr>
        <p:spPr>
          <a:xfrm>
            <a:off x="9720022" y="5027346"/>
            <a:ext cx="2537549" cy="755714"/>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a:t>
            </a:r>
            <a:r>
              <a:rPr lang="en-US" sz="2400" b="1" spc="-104" dirty="0">
                <a:solidFill>
                  <a:srgbClr val="ED7D31"/>
                </a:solidFill>
                <a:latin typeface="Segoe UI"/>
              </a:rPr>
              <a:t>Microservices</a:t>
            </a:r>
            <a:r>
              <a:rPr lang="en-US" sz="2400" b="1" spc="-104" dirty="0">
                <a:solidFill>
                  <a:schemeClr val="tx1"/>
                </a:solidFill>
                <a:latin typeface="Segoe UI"/>
              </a:rPr>
              <a:t>?”</a:t>
            </a:r>
          </a:p>
        </p:txBody>
      </p:sp>
      <p:sp>
        <p:nvSpPr>
          <p:cNvPr id="7" name="Title 1"/>
          <p:cNvSpPr txBox="1">
            <a:spLocks/>
          </p:cNvSpPr>
          <p:nvPr/>
        </p:nvSpPr>
        <p:spPr>
          <a:xfrm>
            <a:off x="8905596" y="725676"/>
            <a:ext cx="1820224" cy="1103585"/>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“DevOps</a:t>
            </a:r>
            <a:r>
              <a:rPr lang="en-US" sz="2400" spc="-104" dirty="0">
                <a:solidFill>
                  <a:schemeClr val="tx1"/>
                </a:solidFill>
                <a:latin typeface="Segoe UI"/>
              </a:rPr>
              <a:t> </a:t>
            </a:r>
            <a:br>
              <a:rPr lang="en-US" sz="2400" spc="-104" dirty="0">
                <a:solidFill>
                  <a:schemeClr val="tx1"/>
                </a:solidFill>
                <a:latin typeface="Segoe UI"/>
              </a:rPr>
            </a:br>
            <a:r>
              <a:rPr lang="en-US" sz="2400" spc="-104" dirty="0">
                <a:solidFill>
                  <a:schemeClr val="tx1"/>
                </a:solidFill>
                <a:latin typeface="Segoe UI"/>
              </a:rPr>
              <a:t>is feature </a:t>
            </a:r>
            <a:r>
              <a:rPr lang="en-US" sz="2400" b="1" spc="-104" dirty="0">
                <a:solidFill>
                  <a:srgbClr val="ED7D31"/>
                </a:solidFill>
                <a:latin typeface="Segoe UI"/>
              </a:rPr>
              <a:t>switches</a:t>
            </a:r>
            <a:r>
              <a:rPr lang="en-US" sz="2400" spc="-104" dirty="0">
                <a:solidFill>
                  <a:schemeClr val="tx1"/>
                </a:solidFill>
                <a:latin typeface="Segoe UI"/>
              </a:rPr>
              <a:t>”</a:t>
            </a:r>
          </a:p>
        </p:txBody>
      </p:sp>
      <p:sp>
        <p:nvSpPr>
          <p:cNvPr id="8" name="Title 1"/>
          <p:cNvSpPr txBox="1">
            <a:spLocks/>
          </p:cNvSpPr>
          <p:nvPr/>
        </p:nvSpPr>
        <p:spPr>
          <a:xfrm>
            <a:off x="881" y="5794840"/>
            <a:ext cx="2268562" cy="885598"/>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“DevOps</a:t>
            </a:r>
            <a:r>
              <a:rPr lang="en-US" sz="2400" spc="-104" dirty="0">
                <a:solidFill>
                  <a:schemeClr val="tx1"/>
                </a:solidFill>
                <a:latin typeface="Segoe UI"/>
              </a:rPr>
              <a:t> </a:t>
            </a:r>
            <a:br>
              <a:rPr lang="en-US" sz="2400" spc="-104" dirty="0">
                <a:solidFill>
                  <a:srgbClr val="0070C0"/>
                </a:solidFill>
                <a:latin typeface="Segoe UI"/>
              </a:rPr>
            </a:br>
            <a:r>
              <a:rPr lang="en-US" sz="2400" spc="-104" dirty="0">
                <a:solidFill>
                  <a:schemeClr val="tx1"/>
                </a:solidFill>
                <a:latin typeface="Segoe UI"/>
              </a:rPr>
              <a:t>is</a:t>
            </a:r>
            <a:r>
              <a:rPr lang="en-US" sz="2400" spc="-104" dirty="0">
                <a:solidFill>
                  <a:srgbClr val="0070C0"/>
                </a:solidFill>
                <a:latin typeface="Segoe UI"/>
              </a:rPr>
              <a:t> </a:t>
            </a:r>
            <a:r>
              <a:rPr lang="en-US" sz="2400" b="1" spc="-104" dirty="0">
                <a:solidFill>
                  <a:srgbClr val="ED7D31"/>
                </a:solidFill>
                <a:latin typeface="Segoe UI"/>
              </a:rPr>
              <a:t>small</a:t>
            </a:r>
            <a:r>
              <a:rPr lang="en-US" sz="2400" spc="-104" dirty="0">
                <a:solidFill>
                  <a:srgbClr val="0070C0"/>
                </a:solidFill>
                <a:latin typeface="Segoe UI"/>
              </a:rPr>
              <a:t> </a:t>
            </a:r>
            <a:r>
              <a:rPr lang="en-US" sz="2400" spc="-104" dirty="0">
                <a:solidFill>
                  <a:schemeClr val="tx1"/>
                </a:solidFill>
                <a:latin typeface="Segoe UI"/>
              </a:rPr>
              <a:t>deployments</a:t>
            </a:r>
            <a:r>
              <a:rPr lang="en-US" sz="2400" spc="-104" dirty="0">
                <a:solidFill>
                  <a:srgbClr val="0070C0"/>
                </a:solidFill>
                <a:latin typeface="Segoe UI"/>
              </a:rPr>
              <a:t>”</a:t>
            </a:r>
          </a:p>
        </p:txBody>
      </p:sp>
      <p:grpSp>
        <p:nvGrpSpPr>
          <p:cNvPr id="4" name="Group 3"/>
          <p:cNvGrpSpPr/>
          <p:nvPr/>
        </p:nvGrpSpPr>
        <p:grpSpPr>
          <a:xfrm>
            <a:off x="3932887" y="913777"/>
            <a:ext cx="1749151" cy="1243831"/>
            <a:chOff x="3079640" y="393786"/>
            <a:chExt cx="1842453" cy="1310178"/>
          </a:xfrm>
        </p:grpSpPr>
        <p:sp>
          <p:nvSpPr>
            <p:cNvPr id="10" name="Rectangle 9"/>
            <p:cNvSpPr/>
            <p:nvPr/>
          </p:nvSpPr>
          <p:spPr bwMode="auto">
            <a:xfrm>
              <a:off x="3079640" y="393786"/>
              <a:ext cx="1842453" cy="87272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en-US" sz="2000" kern="0" dirty="0">
                  <a:gradFill>
                    <a:gsLst>
                      <a:gs pos="2917">
                        <a:srgbClr val="FFFFFF"/>
                      </a:gs>
                      <a:gs pos="30000">
                        <a:srgbClr val="FFFFFF"/>
                      </a:gs>
                    </a:gsLst>
                    <a:lin ang="5400000" scaled="0"/>
                  </a:gradFill>
                  <a:latin typeface="Calibri" panose="020F0502020204030204"/>
                  <a:cs typeface="Segoe UI" panose="020B0502040204020203" pitchFamily="34" charset="0"/>
                </a:rPr>
                <a:t>It’s DevOps!</a:t>
              </a:r>
            </a:p>
          </p:txBody>
        </p:sp>
        <p:sp>
          <p:nvSpPr>
            <p:cNvPr id="15" name="Right Triangle 14"/>
            <p:cNvSpPr/>
            <p:nvPr/>
          </p:nvSpPr>
          <p:spPr bwMode="auto">
            <a:xfrm flipH="1" flipV="1">
              <a:off x="4272301" y="1266514"/>
              <a:ext cx="505776" cy="437450"/>
            </a:xfrm>
            <a:prstGeom prst="rtTriangle">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grpSp>
        <p:nvGrpSpPr>
          <p:cNvPr id="16" name="Group 15"/>
          <p:cNvGrpSpPr/>
          <p:nvPr/>
        </p:nvGrpSpPr>
        <p:grpSpPr>
          <a:xfrm>
            <a:off x="2619305" y="3623278"/>
            <a:ext cx="1432947" cy="1018976"/>
            <a:chOff x="3079640" y="393786"/>
            <a:chExt cx="1842453" cy="1310178"/>
          </a:xfrm>
        </p:grpSpPr>
        <p:sp>
          <p:nvSpPr>
            <p:cNvPr id="17" name="Rectangle 16"/>
            <p:cNvSpPr/>
            <p:nvPr/>
          </p:nvSpPr>
          <p:spPr bwMode="auto">
            <a:xfrm>
              <a:off x="3079640" y="393786"/>
              <a:ext cx="1842453" cy="87272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en-US" sz="1598" kern="0" dirty="0">
                  <a:gradFill>
                    <a:gsLst>
                      <a:gs pos="2917">
                        <a:srgbClr val="FFFFFF"/>
                      </a:gs>
                      <a:gs pos="30000">
                        <a:srgbClr val="FFFFFF"/>
                      </a:gs>
                    </a:gsLst>
                    <a:lin ang="5400000" scaled="0"/>
                  </a:gradFill>
                  <a:latin typeface="Calibri" panose="020F0502020204030204"/>
                  <a:cs typeface="Segoe UI" panose="020B0502040204020203" pitchFamily="34" charset="0"/>
                </a:rPr>
                <a:t>It’s DevOps!</a:t>
              </a:r>
            </a:p>
          </p:txBody>
        </p:sp>
        <p:sp>
          <p:nvSpPr>
            <p:cNvPr id="18" name="Right Triangle 17"/>
            <p:cNvSpPr/>
            <p:nvPr/>
          </p:nvSpPr>
          <p:spPr bwMode="auto">
            <a:xfrm flipH="1" flipV="1">
              <a:off x="3323442" y="1266513"/>
              <a:ext cx="505777" cy="437451"/>
            </a:xfrm>
            <a:prstGeom prst="rtTriangle">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grpSp>
        <p:nvGrpSpPr>
          <p:cNvPr id="19" name="Group 18"/>
          <p:cNvGrpSpPr/>
          <p:nvPr/>
        </p:nvGrpSpPr>
        <p:grpSpPr>
          <a:xfrm>
            <a:off x="7912263" y="3363962"/>
            <a:ext cx="1818613" cy="1293225"/>
            <a:chOff x="3079640" y="393786"/>
            <a:chExt cx="1842453" cy="1310178"/>
          </a:xfrm>
        </p:grpSpPr>
        <p:sp>
          <p:nvSpPr>
            <p:cNvPr id="20" name="Rectangle 19"/>
            <p:cNvSpPr/>
            <p:nvPr/>
          </p:nvSpPr>
          <p:spPr bwMode="auto">
            <a:xfrm>
              <a:off x="3079640" y="393786"/>
              <a:ext cx="1842453" cy="87272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en-US" kern="0" dirty="0">
                  <a:gradFill>
                    <a:gsLst>
                      <a:gs pos="2917">
                        <a:srgbClr val="FFFFFF"/>
                      </a:gs>
                      <a:gs pos="30000">
                        <a:srgbClr val="FFFFFF"/>
                      </a:gs>
                    </a:gsLst>
                    <a:lin ang="5400000" scaled="0"/>
                  </a:gradFill>
                  <a:latin typeface="Calibri" panose="020F0502020204030204"/>
                  <a:cs typeface="Segoe UI" panose="020B0502040204020203" pitchFamily="34" charset="0"/>
                </a:rPr>
                <a:t>It’s DevOps!</a:t>
              </a:r>
            </a:p>
          </p:txBody>
        </p:sp>
        <p:sp>
          <p:nvSpPr>
            <p:cNvPr id="21" name="Right Triangle 20"/>
            <p:cNvSpPr/>
            <p:nvPr/>
          </p:nvSpPr>
          <p:spPr bwMode="auto">
            <a:xfrm flipV="1">
              <a:off x="4181590" y="1266513"/>
              <a:ext cx="505777" cy="437451"/>
            </a:xfrm>
            <a:prstGeom prst="rtTriangle">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grpSp>
        <p:nvGrpSpPr>
          <p:cNvPr id="22" name="Group 21"/>
          <p:cNvGrpSpPr/>
          <p:nvPr/>
        </p:nvGrpSpPr>
        <p:grpSpPr>
          <a:xfrm>
            <a:off x="6093391" y="3158623"/>
            <a:ext cx="1432947" cy="1018976"/>
            <a:chOff x="3079640" y="393786"/>
            <a:chExt cx="1842453" cy="1310178"/>
          </a:xfrm>
        </p:grpSpPr>
        <p:sp>
          <p:nvSpPr>
            <p:cNvPr id="23" name="Rectangle 22"/>
            <p:cNvSpPr/>
            <p:nvPr/>
          </p:nvSpPr>
          <p:spPr bwMode="auto">
            <a:xfrm>
              <a:off x="3079640" y="393786"/>
              <a:ext cx="1842453" cy="872728"/>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en-US" sz="1598" kern="0" dirty="0">
                  <a:gradFill>
                    <a:gsLst>
                      <a:gs pos="2917">
                        <a:srgbClr val="FFFFFF"/>
                      </a:gs>
                      <a:gs pos="30000">
                        <a:srgbClr val="FFFFFF"/>
                      </a:gs>
                    </a:gsLst>
                    <a:lin ang="5400000" scaled="0"/>
                  </a:gradFill>
                  <a:latin typeface="Calibri" panose="020F0502020204030204"/>
                  <a:cs typeface="Segoe UI" panose="020B0502040204020203" pitchFamily="34" charset="0"/>
                </a:rPr>
                <a:t>It’s DevOps!</a:t>
              </a:r>
            </a:p>
          </p:txBody>
        </p:sp>
        <p:sp>
          <p:nvSpPr>
            <p:cNvPr id="24" name="Right Triangle 23"/>
            <p:cNvSpPr/>
            <p:nvPr/>
          </p:nvSpPr>
          <p:spPr bwMode="auto">
            <a:xfrm flipV="1">
              <a:off x="3323442" y="1266513"/>
              <a:ext cx="505777" cy="437451"/>
            </a:xfrm>
            <a:prstGeom prst="rtTriangle">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
        <p:nvSpPr>
          <p:cNvPr id="26" name="Title 6"/>
          <p:cNvSpPr txBox="1">
            <a:spLocks/>
          </p:cNvSpPr>
          <p:nvPr/>
        </p:nvSpPr>
        <p:spPr>
          <a:xfrm>
            <a:off x="882" y="3962"/>
            <a:ext cx="10724938" cy="9479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597">
              <a:defRPr/>
            </a:pPr>
            <a:r>
              <a:rPr lang="en-US" sz="4488" dirty="0">
                <a:latin typeface="Segoe UI" panose="020B0502040204020203" pitchFamily="34" charset="0"/>
                <a:cs typeface="Segoe UI" panose="020B0502040204020203" pitchFamily="34" charset="0"/>
              </a:rPr>
              <a:t>What’s DevOps</a:t>
            </a:r>
          </a:p>
        </p:txBody>
      </p:sp>
      <p:sp>
        <p:nvSpPr>
          <p:cNvPr id="27" name="Title 1"/>
          <p:cNvSpPr txBox="1">
            <a:spLocks/>
          </p:cNvSpPr>
          <p:nvPr/>
        </p:nvSpPr>
        <p:spPr>
          <a:xfrm>
            <a:off x="10437347" y="1937275"/>
            <a:ext cx="1820224" cy="1103585"/>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“DevOps</a:t>
            </a:r>
            <a:r>
              <a:rPr lang="en-US" sz="2400" spc="-104" dirty="0">
                <a:solidFill>
                  <a:schemeClr val="tx1"/>
                </a:solidFill>
                <a:latin typeface="Segoe UI"/>
              </a:rPr>
              <a:t> </a:t>
            </a:r>
            <a:br>
              <a:rPr lang="en-US" sz="2400" spc="-104" dirty="0">
                <a:solidFill>
                  <a:schemeClr val="tx1"/>
                </a:solidFill>
                <a:latin typeface="Segoe UI"/>
              </a:rPr>
            </a:br>
            <a:r>
              <a:rPr lang="en-US" sz="2400" spc="-104" dirty="0">
                <a:solidFill>
                  <a:schemeClr val="tx1"/>
                </a:solidFill>
                <a:latin typeface="Segoe UI"/>
              </a:rPr>
              <a:t>is </a:t>
            </a:r>
            <a:r>
              <a:rPr lang="en-US" sz="2400" b="1" spc="-104" dirty="0">
                <a:solidFill>
                  <a:srgbClr val="ED7D31"/>
                </a:solidFill>
                <a:latin typeface="Segoe UI"/>
              </a:rPr>
              <a:t>Testing in production</a:t>
            </a:r>
            <a:r>
              <a:rPr lang="en-US" sz="2400" spc="-104" dirty="0">
                <a:solidFill>
                  <a:schemeClr val="tx1"/>
                </a:solidFill>
                <a:latin typeface="Segoe UI"/>
              </a:rPr>
              <a:t>”</a:t>
            </a:r>
          </a:p>
        </p:txBody>
      </p:sp>
      <p:sp>
        <p:nvSpPr>
          <p:cNvPr id="28" name="Title 1"/>
          <p:cNvSpPr txBox="1">
            <a:spLocks/>
          </p:cNvSpPr>
          <p:nvPr/>
        </p:nvSpPr>
        <p:spPr>
          <a:xfrm>
            <a:off x="10514911" y="3482310"/>
            <a:ext cx="1820224" cy="1103585"/>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“DevOps</a:t>
            </a:r>
            <a:r>
              <a:rPr lang="en-US" sz="2400" spc="-104" dirty="0">
                <a:solidFill>
                  <a:schemeClr val="tx1"/>
                </a:solidFill>
                <a:latin typeface="Segoe UI"/>
              </a:rPr>
              <a:t> </a:t>
            </a:r>
            <a:br>
              <a:rPr lang="en-US" sz="2400" spc="-104" dirty="0">
                <a:solidFill>
                  <a:schemeClr val="tx1"/>
                </a:solidFill>
                <a:latin typeface="Segoe UI"/>
              </a:rPr>
            </a:br>
            <a:r>
              <a:rPr lang="en-US" sz="2400" spc="-104" dirty="0">
                <a:solidFill>
                  <a:schemeClr val="tx1"/>
                </a:solidFill>
                <a:latin typeface="Segoe UI"/>
              </a:rPr>
              <a:t>is </a:t>
            </a:r>
            <a:r>
              <a:rPr lang="en-US" sz="2400" b="1" spc="-104" dirty="0">
                <a:solidFill>
                  <a:srgbClr val="ED7D31"/>
                </a:solidFill>
                <a:latin typeface="Segoe UI"/>
              </a:rPr>
              <a:t>A/B Testing</a:t>
            </a:r>
            <a:r>
              <a:rPr lang="en-US" sz="2400" spc="-104" dirty="0">
                <a:solidFill>
                  <a:schemeClr val="tx1"/>
                </a:solidFill>
                <a:latin typeface="Segoe UI"/>
              </a:rPr>
              <a:t>”</a:t>
            </a:r>
          </a:p>
        </p:txBody>
      </p:sp>
      <p:sp>
        <p:nvSpPr>
          <p:cNvPr id="29" name="Title 1"/>
          <p:cNvSpPr txBox="1">
            <a:spLocks/>
          </p:cNvSpPr>
          <p:nvPr/>
        </p:nvSpPr>
        <p:spPr>
          <a:xfrm>
            <a:off x="390179" y="805956"/>
            <a:ext cx="2272960" cy="1128273"/>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2400" b="1" spc="-104" dirty="0">
                <a:solidFill>
                  <a:schemeClr val="tx1"/>
                </a:solidFill>
                <a:latin typeface="Segoe UI"/>
              </a:rPr>
              <a:t>“DevOps</a:t>
            </a:r>
            <a:r>
              <a:rPr lang="en-US" sz="2400" spc="-104" dirty="0">
                <a:solidFill>
                  <a:schemeClr val="tx1"/>
                </a:solidFill>
                <a:latin typeface="Segoe UI"/>
              </a:rPr>
              <a:t> </a:t>
            </a:r>
            <a:br>
              <a:rPr lang="en-US" sz="2400" spc="-104" dirty="0">
                <a:solidFill>
                  <a:schemeClr val="tx1"/>
                </a:solidFill>
                <a:latin typeface="Segoe UI"/>
              </a:rPr>
            </a:br>
            <a:r>
              <a:rPr lang="en-US" sz="2400" spc="-104" dirty="0">
                <a:solidFill>
                  <a:schemeClr val="tx1"/>
                </a:solidFill>
                <a:latin typeface="Segoe UI"/>
              </a:rPr>
              <a:t>is using </a:t>
            </a:r>
            <a:r>
              <a:rPr lang="en-US" sz="2400" b="1" spc="-104" dirty="0">
                <a:solidFill>
                  <a:srgbClr val="ED7D31"/>
                </a:solidFill>
                <a:latin typeface="Segoe UI"/>
              </a:rPr>
              <a:t>Agile Planning</a:t>
            </a:r>
            <a:r>
              <a:rPr lang="en-US" sz="2400" spc="-104" dirty="0">
                <a:solidFill>
                  <a:schemeClr val="tx1"/>
                </a:solidFill>
                <a:latin typeface="Segoe UI"/>
              </a:rPr>
              <a:t>”</a:t>
            </a:r>
          </a:p>
        </p:txBody>
      </p:sp>
    </p:spTree>
    <p:extLst>
      <p:ext uri="{BB962C8B-B14F-4D97-AF65-F5344CB8AC3E}">
        <p14:creationId xmlns:p14="http://schemas.microsoft.com/office/powerpoint/2010/main" val="3200001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10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7" grpId="0"/>
      <p:bldP spid="8"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
            <a:ext cx="12434711" cy="754020"/>
          </a:xfrm>
          <a:prstGeom prst="rect">
            <a:avLst/>
          </a:prstGeom>
          <a:noFill/>
        </p:spPr>
        <p:txBody>
          <a:bodyPr vert="horz" wrap="square" lIns="146283" tIns="91427" rIns="91427" bIns="91427" rtlCol="0" anchor="t">
            <a:noAutofit/>
          </a:bodyPr>
          <a:lstStyle/>
          <a:p>
            <a:r>
              <a:rPr lang="en-US" sz="4488" dirty="0">
                <a:solidFill>
                  <a:srgbClr val="0070C0"/>
                </a:solidFill>
                <a:latin typeface="Segoe UI" panose="020B0502040204020203" pitchFamily="34" charset="0"/>
              </a:rPr>
              <a:t>The Phoenix Project </a:t>
            </a:r>
            <a:r>
              <a:rPr lang="en-US" sz="2448" dirty="0">
                <a:solidFill>
                  <a:schemeClr val="bg1">
                    <a:lumMod val="50000"/>
                  </a:schemeClr>
                </a:solidFill>
                <a:latin typeface="Segoe UI" panose="020B0502040204020203" pitchFamily="34" charset="0"/>
              </a:rPr>
              <a:t>by Gene Kim, Kevin Behr and George </a:t>
            </a:r>
            <a:r>
              <a:rPr lang="en-US" sz="2448" dirty="0" err="1">
                <a:solidFill>
                  <a:schemeClr val="bg1">
                    <a:lumMod val="50000"/>
                  </a:schemeClr>
                </a:solidFill>
                <a:latin typeface="Segoe UI" panose="020B0502040204020203" pitchFamily="34" charset="0"/>
              </a:rPr>
              <a:t>Spafford</a:t>
            </a:r>
            <a:endParaRPr lang="nl-NL" sz="2448" dirty="0">
              <a:solidFill>
                <a:schemeClr val="bg1">
                  <a:lumMod val="50000"/>
                </a:schemeClr>
              </a:solidFill>
              <a:latin typeface="Segoe UI" panose="020B0502040204020203" pitchFamily="34" charset="0"/>
            </a:endParaRPr>
          </a:p>
        </p:txBody>
      </p:sp>
      <p:sp>
        <p:nvSpPr>
          <p:cNvPr id="4" name="Slide Number Placeholder 3"/>
          <p:cNvSpPr>
            <a:spLocks noGrp="1"/>
          </p:cNvSpPr>
          <p:nvPr>
            <p:ph type="sldNum" sz="quarter" idx="11"/>
          </p:nvPr>
        </p:nvSpPr>
        <p:spPr/>
        <p:txBody>
          <a:bodyPr/>
          <a:lstStyle/>
          <a:p>
            <a:pPr defTabSz="932597">
              <a:defRPr/>
            </a:pPr>
            <a:fld id="{74A398B2-5A34-1A4A-811E-F4027282568C}" type="slidenum">
              <a:rPr lang="en-US" sz="1836" kern="0">
                <a:solidFill>
                  <a:srgbClr val="505050"/>
                </a:solidFill>
              </a:rPr>
              <a:pPr defTabSz="932597">
                <a:defRPr/>
              </a:pPr>
              <a:t>11</a:t>
            </a:fld>
            <a:endParaRPr lang="en-US" sz="1836" kern="0" dirty="0">
              <a:solidFill>
                <a:srgbClr val="505050"/>
              </a:solidFill>
            </a:endParaRPr>
          </a:p>
        </p:txBody>
      </p:sp>
      <p:sp>
        <p:nvSpPr>
          <p:cNvPr id="5" name="Content Placeholder 4"/>
          <p:cNvSpPr>
            <a:spLocks noGrp="1"/>
          </p:cNvSpPr>
          <p:nvPr>
            <p:ph sz="quarter" idx="13"/>
          </p:nvPr>
        </p:nvSpPr>
        <p:spPr>
          <a:xfrm>
            <a:off x="882" y="1031816"/>
            <a:ext cx="11955181" cy="5450649"/>
          </a:xfrm>
        </p:spPr>
        <p:txBody>
          <a:bodyPr>
            <a:normAutofit/>
          </a:bodyPr>
          <a:lstStyle/>
          <a:p>
            <a:r>
              <a:rPr lang="en-US" sz="2040" b="1" i="1" dirty="0"/>
              <a:t>The Phoenix Project </a:t>
            </a:r>
            <a:r>
              <a:rPr lang="en-US" sz="2040" dirty="0"/>
              <a:t>frames in the impact of chronic friction between Dev and IT Ops.</a:t>
            </a:r>
          </a:p>
          <a:p>
            <a:endParaRPr lang="en-US" sz="2040" dirty="0"/>
          </a:p>
          <a:p>
            <a:r>
              <a:rPr lang="en-US" sz="2040" dirty="0"/>
              <a:t>This is a fantastic illustration of relatable </a:t>
            </a:r>
          </a:p>
          <a:p>
            <a:r>
              <a:rPr lang="en-US" sz="2040" dirty="0"/>
              <a:t>scenarios that we all have experienced. </a:t>
            </a:r>
          </a:p>
          <a:p>
            <a:endParaRPr lang="en-US" sz="2040" dirty="0"/>
          </a:p>
          <a:p>
            <a:r>
              <a:rPr lang="en-US" sz="2040" b="1" u="sng" dirty="0"/>
              <a:t>The Three Ways</a:t>
            </a:r>
          </a:p>
          <a:p>
            <a:pPr marL="466209" indent="-466209">
              <a:buAutoNum type="arabicPeriod"/>
            </a:pPr>
            <a:r>
              <a:rPr lang="en-US" sz="2040" dirty="0"/>
              <a:t>Maximize Flow</a:t>
            </a:r>
          </a:p>
          <a:p>
            <a:pPr marL="466209" indent="-466209">
              <a:buAutoNum type="arabicPeriod"/>
            </a:pPr>
            <a:r>
              <a:rPr lang="en-US" sz="2040" dirty="0"/>
              <a:t>Amplify Feedback loops</a:t>
            </a:r>
          </a:p>
          <a:p>
            <a:pPr marL="466209" indent="-466209">
              <a:buAutoNum type="arabicPeriod"/>
            </a:pPr>
            <a:r>
              <a:rPr lang="en-US" sz="2040" dirty="0"/>
              <a:t>Continual improvement</a:t>
            </a:r>
          </a:p>
          <a:p>
            <a:pPr marL="349656" indent="-349656">
              <a:buFontTx/>
              <a:buChar char="-"/>
            </a:pPr>
            <a:endParaRPr lang="en-US" sz="2040" dirty="0"/>
          </a:p>
          <a:p>
            <a:r>
              <a:rPr lang="en-US" sz="2040" b="1" u="sng" dirty="0"/>
              <a:t>Four Types of Work</a:t>
            </a:r>
          </a:p>
          <a:p>
            <a:pPr marL="466209" indent="-466209">
              <a:buFont typeface="+mj-lt"/>
              <a:buAutoNum type="arabicPeriod"/>
            </a:pPr>
            <a:r>
              <a:rPr lang="en-US" sz="2040" dirty="0"/>
              <a:t>Business Projects</a:t>
            </a:r>
          </a:p>
          <a:p>
            <a:pPr marL="466209" indent="-466209">
              <a:buFont typeface="+mj-lt"/>
              <a:buAutoNum type="arabicPeriod"/>
            </a:pPr>
            <a:r>
              <a:rPr lang="en-US" sz="2040" dirty="0"/>
              <a:t>Internal IT Projects</a:t>
            </a:r>
          </a:p>
          <a:p>
            <a:pPr marL="466209" indent="-466209">
              <a:buFont typeface="+mj-lt"/>
              <a:buAutoNum type="arabicPeriod"/>
            </a:pPr>
            <a:r>
              <a:rPr lang="en-US" sz="2040" dirty="0"/>
              <a:t>Changes</a:t>
            </a:r>
          </a:p>
          <a:p>
            <a:pPr marL="466209" indent="-466209">
              <a:buFont typeface="+mj-lt"/>
              <a:buAutoNum type="arabicPeriod"/>
            </a:pPr>
            <a:r>
              <a:rPr lang="en-US" sz="2040" dirty="0"/>
              <a:t>Unplanned / Recovery work</a:t>
            </a:r>
          </a:p>
          <a:p>
            <a:pPr marL="349656" indent="-349656">
              <a:buFontTx/>
              <a:buChar char="-"/>
            </a:pPr>
            <a:endParaRPr lang="en-US" sz="204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368" y="1620801"/>
            <a:ext cx="3032085" cy="4521989"/>
          </a:xfrm>
          <a:prstGeom prst="rect">
            <a:avLst/>
          </a:prstGeom>
        </p:spPr>
      </p:pic>
    </p:spTree>
    <p:extLst>
      <p:ext uri="{BB962C8B-B14F-4D97-AF65-F5344CB8AC3E}">
        <p14:creationId xmlns:p14="http://schemas.microsoft.com/office/powerpoint/2010/main" val="2368306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 y="1243791"/>
            <a:ext cx="2486942" cy="2486589"/>
          </a:xfrm>
          <a:prstGeom prst="rect">
            <a:avLst/>
          </a:prstGeom>
          <a:noFill/>
        </p:spPr>
        <p:txBody>
          <a:bodyPr/>
          <a:lstStyle/>
          <a:p>
            <a:r>
              <a:rPr lang="en-US" b="1" i="1" dirty="0"/>
              <a:t>The Phoenix Project</a:t>
            </a:r>
            <a:endParaRPr lang="nl-NL" sz="2448" dirty="0">
              <a:solidFill>
                <a:schemeClr val="bg1"/>
              </a:solidFill>
            </a:endParaRPr>
          </a:p>
        </p:txBody>
      </p:sp>
      <p:sp>
        <p:nvSpPr>
          <p:cNvPr id="4" name="Slide Number Placeholder 3"/>
          <p:cNvSpPr>
            <a:spLocks noGrp="1"/>
          </p:cNvSpPr>
          <p:nvPr>
            <p:ph type="sldNum" sz="quarter" idx="11"/>
          </p:nvPr>
        </p:nvSpPr>
        <p:spPr/>
        <p:txBody>
          <a:bodyPr/>
          <a:lstStyle/>
          <a:p>
            <a:pPr defTabSz="932597">
              <a:defRPr/>
            </a:pPr>
            <a:fld id="{74A398B2-5A34-1A4A-811E-F4027282568C}" type="slidenum">
              <a:rPr lang="en-US" sz="1836" kern="0">
                <a:solidFill>
                  <a:srgbClr val="505050"/>
                </a:solidFill>
              </a:rPr>
              <a:pPr defTabSz="932597">
                <a:defRPr/>
              </a:pPr>
              <a:t>12</a:t>
            </a:fld>
            <a:endParaRPr lang="en-US" sz="1836" kern="0">
              <a:solidFill>
                <a:srgbClr val="505050"/>
              </a:solidFill>
            </a:endParaRPr>
          </a:p>
        </p:txBody>
      </p:sp>
      <p:sp>
        <p:nvSpPr>
          <p:cNvPr id="8" name="Content Placeholder 4"/>
          <p:cNvSpPr>
            <a:spLocks noGrp="1"/>
          </p:cNvSpPr>
          <p:nvPr>
            <p:ph sz="quarter" idx="13"/>
          </p:nvPr>
        </p:nvSpPr>
        <p:spPr>
          <a:xfrm>
            <a:off x="882" y="0"/>
            <a:ext cx="12004789" cy="6482889"/>
          </a:xfrm>
        </p:spPr>
        <p:txBody>
          <a:bodyPr>
            <a:normAutofit lnSpcReduction="10000"/>
          </a:bodyPr>
          <a:lstStyle/>
          <a:p>
            <a:r>
              <a:rPr lang="en-US" sz="4488" dirty="0">
                <a:solidFill>
                  <a:srgbClr val="0070C0"/>
                </a:solidFill>
                <a:latin typeface="Segoe UI" panose="020B0502040204020203" pitchFamily="34" charset="0"/>
                <a:ea typeface="+mj-ea"/>
                <a:cs typeface="Segoe UI" panose="020B0502040204020203" pitchFamily="34" charset="0"/>
              </a:rPr>
              <a:t>Why do DevOps?.</a:t>
            </a:r>
          </a:p>
          <a:p>
            <a:endParaRPr lang="en-US" sz="2040" dirty="0"/>
          </a:p>
          <a:p>
            <a:pPr marL="349656" indent="-349656">
              <a:buFontTx/>
              <a:buChar char="-"/>
            </a:pPr>
            <a:r>
              <a:rPr lang="en-US" sz="2040" dirty="0"/>
              <a:t>Competitive Advantage – Productivity</a:t>
            </a:r>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pPr marL="349656" indent="-349656">
              <a:buFontTx/>
              <a:buChar char="-"/>
            </a:pPr>
            <a:endParaRPr lang="en-US" sz="2040" dirty="0"/>
          </a:p>
          <a:p>
            <a:endParaRPr lang="en-US" sz="2040" dirty="0"/>
          </a:p>
          <a:p>
            <a:r>
              <a:rPr lang="en-US" sz="2040" dirty="0"/>
              <a:t>How much high performance DevOps organizations are outperforming the traditional enterprise counter parts. </a:t>
            </a:r>
          </a:p>
          <a:p>
            <a:r>
              <a:rPr lang="en-US" sz="2040" dirty="0"/>
              <a:t>*Note - from </a:t>
            </a:r>
            <a:r>
              <a:rPr lang="en-US" sz="2040" i="1" dirty="0"/>
              <a:t>The Phoenix Project </a:t>
            </a:r>
          </a:p>
          <a:p>
            <a:endParaRPr lang="en-US" sz="2040" dirty="0"/>
          </a:p>
          <a:p>
            <a:endParaRPr lang="en-US" sz="2040" dirty="0"/>
          </a:p>
          <a:p>
            <a:endParaRPr lang="en-US" sz="2040" dirty="0"/>
          </a:p>
          <a:p>
            <a:endParaRPr lang="en-US" sz="2040" dirty="0"/>
          </a:p>
          <a:p>
            <a:endParaRPr lang="en-US" sz="2040" dirty="0"/>
          </a:p>
          <a:p>
            <a:endParaRPr lang="en-US" sz="2040" dirty="0"/>
          </a:p>
          <a:p>
            <a:endParaRPr lang="en-US" sz="2040" dirty="0"/>
          </a:p>
          <a:p>
            <a:endParaRPr lang="en-US" sz="2040" dirty="0"/>
          </a:p>
          <a:p>
            <a:endParaRPr lang="en-US" sz="2040" dirty="0"/>
          </a:p>
          <a:p>
            <a:endParaRPr lang="en-US" sz="2040" dirty="0"/>
          </a:p>
        </p:txBody>
      </p:sp>
      <p:graphicFrame>
        <p:nvGraphicFramePr>
          <p:cNvPr id="6" name="Table 5"/>
          <p:cNvGraphicFramePr>
            <a:graphicFrameLocks noGrp="1"/>
          </p:cNvGraphicFramePr>
          <p:nvPr>
            <p:extLst/>
          </p:nvPr>
        </p:nvGraphicFramePr>
        <p:xfrm>
          <a:off x="2677848" y="1640065"/>
          <a:ext cx="8881650" cy="3196456"/>
        </p:xfrm>
        <a:graphic>
          <a:graphicData uri="http://schemas.openxmlformats.org/drawingml/2006/table">
            <a:tbl>
              <a:tblPr firstRow="1" bandRow="1">
                <a:tableStyleId>{5C22544A-7EE6-4342-B048-85BDC9FD1C3A}</a:tableStyleId>
              </a:tblPr>
              <a:tblGrid>
                <a:gridCol w="1776330">
                  <a:extLst>
                    <a:ext uri="{9D8B030D-6E8A-4147-A177-3AD203B41FA5}">
                      <a16:colId xmlns:a16="http://schemas.microsoft.com/office/drawing/2014/main" val="20000"/>
                    </a:ext>
                  </a:extLst>
                </a:gridCol>
                <a:gridCol w="1776330">
                  <a:extLst>
                    <a:ext uri="{9D8B030D-6E8A-4147-A177-3AD203B41FA5}">
                      <a16:colId xmlns:a16="http://schemas.microsoft.com/office/drawing/2014/main" val="20001"/>
                    </a:ext>
                  </a:extLst>
                </a:gridCol>
                <a:gridCol w="1776330">
                  <a:extLst>
                    <a:ext uri="{9D8B030D-6E8A-4147-A177-3AD203B41FA5}">
                      <a16:colId xmlns:a16="http://schemas.microsoft.com/office/drawing/2014/main" val="20002"/>
                    </a:ext>
                  </a:extLst>
                </a:gridCol>
                <a:gridCol w="1503679">
                  <a:extLst>
                    <a:ext uri="{9D8B030D-6E8A-4147-A177-3AD203B41FA5}">
                      <a16:colId xmlns:a16="http://schemas.microsoft.com/office/drawing/2014/main" val="20003"/>
                    </a:ext>
                  </a:extLst>
                </a:gridCol>
                <a:gridCol w="2048981">
                  <a:extLst>
                    <a:ext uri="{9D8B030D-6E8A-4147-A177-3AD203B41FA5}">
                      <a16:colId xmlns:a16="http://schemas.microsoft.com/office/drawing/2014/main" val="20004"/>
                    </a:ext>
                  </a:extLst>
                </a:gridCol>
              </a:tblGrid>
              <a:tr h="652808">
                <a:tc>
                  <a:txBody>
                    <a:bodyPr/>
                    <a:lstStyle/>
                    <a:p>
                      <a:r>
                        <a:rPr lang="en-US" sz="1800" dirty="0"/>
                        <a:t>Company</a:t>
                      </a:r>
                    </a:p>
                  </a:txBody>
                  <a:tcPr marL="93247" marR="93247" marT="46623" marB="46623">
                    <a:solidFill>
                      <a:srgbClr val="0072C6"/>
                    </a:solidFill>
                  </a:tcPr>
                </a:tc>
                <a:tc>
                  <a:txBody>
                    <a:bodyPr/>
                    <a:lstStyle/>
                    <a:p>
                      <a:r>
                        <a:rPr lang="en-US" sz="1800" dirty="0"/>
                        <a:t>Deploy Freq.</a:t>
                      </a:r>
                    </a:p>
                  </a:txBody>
                  <a:tcPr marL="93247" marR="93247" marT="46623" marB="46623">
                    <a:solidFill>
                      <a:srgbClr val="0072C6"/>
                    </a:solidFill>
                  </a:tcPr>
                </a:tc>
                <a:tc>
                  <a:txBody>
                    <a:bodyPr/>
                    <a:lstStyle/>
                    <a:p>
                      <a:r>
                        <a:rPr lang="en-US" sz="1800" dirty="0"/>
                        <a:t>Lead</a:t>
                      </a:r>
                      <a:r>
                        <a:rPr lang="en-US" sz="1800" baseline="0" dirty="0"/>
                        <a:t> Time</a:t>
                      </a:r>
                      <a:endParaRPr lang="en-US" sz="1800" dirty="0"/>
                    </a:p>
                  </a:txBody>
                  <a:tcPr marL="93247" marR="93247" marT="46623" marB="46623">
                    <a:solidFill>
                      <a:srgbClr val="0072C6"/>
                    </a:solidFill>
                  </a:tcPr>
                </a:tc>
                <a:tc>
                  <a:txBody>
                    <a:bodyPr/>
                    <a:lstStyle/>
                    <a:p>
                      <a:r>
                        <a:rPr lang="en-US" sz="1800" dirty="0"/>
                        <a:t>Reliability</a:t>
                      </a:r>
                    </a:p>
                  </a:txBody>
                  <a:tcPr marL="93247" marR="93247" marT="46623" marB="46623">
                    <a:solidFill>
                      <a:srgbClr val="0072C6"/>
                    </a:solidFill>
                  </a:tcPr>
                </a:tc>
                <a:tc>
                  <a:txBody>
                    <a:bodyPr/>
                    <a:lstStyle/>
                    <a:p>
                      <a:r>
                        <a:rPr lang="en-US" sz="1800" dirty="0" err="1"/>
                        <a:t>Cust</a:t>
                      </a:r>
                      <a:r>
                        <a:rPr lang="en-US" sz="1800" dirty="0"/>
                        <a:t>. Responsiveness</a:t>
                      </a:r>
                    </a:p>
                  </a:txBody>
                  <a:tcPr marL="93247" marR="93247" marT="46623" marB="46623">
                    <a:solidFill>
                      <a:srgbClr val="0072C6"/>
                    </a:solidFill>
                  </a:tcPr>
                </a:tc>
                <a:extLst>
                  <a:ext uri="{0D108BD9-81ED-4DB2-BD59-A6C34878D82A}">
                    <a16:rowId xmlns:a16="http://schemas.microsoft.com/office/drawing/2014/main" val="10000"/>
                  </a:ext>
                </a:extLst>
              </a:tr>
              <a:tr h="378168">
                <a:tc>
                  <a:txBody>
                    <a:bodyPr/>
                    <a:lstStyle/>
                    <a:p>
                      <a:r>
                        <a:rPr lang="en-US" sz="1800" dirty="0"/>
                        <a:t>Amazon</a:t>
                      </a:r>
                    </a:p>
                  </a:txBody>
                  <a:tcPr marL="93247" marR="93247" marT="46623" marB="46623"/>
                </a:tc>
                <a:tc>
                  <a:txBody>
                    <a:bodyPr/>
                    <a:lstStyle/>
                    <a:p>
                      <a:r>
                        <a:rPr lang="en-US" sz="1800" dirty="0"/>
                        <a:t>23,000/ day</a:t>
                      </a:r>
                    </a:p>
                  </a:txBody>
                  <a:tcPr marL="93247" marR="93247" marT="46623" marB="46623"/>
                </a:tc>
                <a:tc>
                  <a:txBody>
                    <a:bodyPr/>
                    <a:lstStyle/>
                    <a:p>
                      <a:r>
                        <a:rPr lang="en-US" sz="1800" dirty="0"/>
                        <a:t>Minutes</a:t>
                      </a:r>
                    </a:p>
                  </a:txBody>
                  <a:tcPr marL="93247" marR="93247" marT="46623" marB="46623"/>
                </a:tc>
                <a:tc>
                  <a:txBody>
                    <a:bodyPr/>
                    <a:lstStyle/>
                    <a:p>
                      <a:r>
                        <a:rPr lang="en-US" sz="1800" dirty="0"/>
                        <a:t>High</a:t>
                      </a:r>
                    </a:p>
                  </a:txBody>
                  <a:tcPr marL="93247" marR="93247" marT="46623" marB="46623"/>
                </a:tc>
                <a:tc>
                  <a:txBody>
                    <a:bodyPr/>
                    <a:lstStyle/>
                    <a:p>
                      <a:r>
                        <a:rPr lang="en-US" sz="1800" dirty="0"/>
                        <a:t>High</a:t>
                      </a:r>
                    </a:p>
                  </a:txBody>
                  <a:tcPr marL="93247" marR="93247" marT="46623" marB="46623"/>
                </a:tc>
                <a:extLst>
                  <a:ext uri="{0D108BD9-81ED-4DB2-BD59-A6C34878D82A}">
                    <a16:rowId xmlns:a16="http://schemas.microsoft.com/office/drawing/2014/main" val="10001"/>
                  </a:ext>
                </a:extLst>
              </a:tr>
              <a:tr h="378168">
                <a:tc>
                  <a:txBody>
                    <a:bodyPr/>
                    <a:lstStyle/>
                    <a:p>
                      <a:r>
                        <a:rPr lang="en-US" sz="1800" dirty="0"/>
                        <a:t>Google</a:t>
                      </a:r>
                    </a:p>
                  </a:txBody>
                  <a:tcPr marL="93247" marR="93247" marT="46623" marB="46623"/>
                </a:tc>
                <a:tc>
                  <a:txBody>
                    <a:bodyPr/>
                    <a:lstStyle/>
                    <a:p>
                      <a:r>
                        <a:rPr lang="en-US" sz="1800" dirty="0"/>
                        <a:t>5,500/ day</a:t>
                      </a:r>
                    </a:p>
                  </a:txBody>
                  <a:tcPr marL="93247" marR="93247" marT="46623" marB="46623"/>
                </a:tc>
                <a:tc>
                  <a:txBody>
                    <a:bodyPr/>
                    <a:lstStyle/>
                    <a:p>
                      <a:r>
                        <a:rPr lang="en-US" sz="1800" dirty="0"/>
                        <a:t>Minutes</a:t>
                      </a:r>
                    </a:p>
                  </a:txBody>
                  <a:tcPr marL="93247" marR="93247" marT="46623" marB="46623"/>
                </a:tc>
                <a:tc>
                  <a:txBody>
                    <a:bodyPr/>
                    <a:lstStyle/>
                    <a:p>
                      <a:r>
                        <a:rPr lang="en-US" sz="1800" dirty="0"/>
                        <a:t>High</a:t>
                      </a:r>
                    </a:p>
                  </a:txBody>
                  <a:tcPr marL="93247" marR="93247" marT="46623" marB="46623"/>
                </a:tc>
                <a:tc>
                  <a:txBody>
                    <a:bodyPr/>
                    <a:lstStyle/>
                    <a:p>
                      <a:r>
                        <a:rPr lang="en-US" sz="1800" dirty="0"/>
                        <a:t>High</a:t>
                      </a:r>
                    </a:p>
                  </a:txBody>
                  <a:tcPr marL="93247" marR="93247" marT="46623" marB="46623"/>
                </a:tc>
                <a:extLst>
                  <a:ext uri="{0D108BD9-81ED-4DB2-BD59-A6C34878D82A}">
                    <a16:rowId xmlns:a16="http://schemas.microsoft.com/office/drawing/2014/main" val="10002"/>
                  </a:ext>
                </a:extLst>
              </a:tr>
              <a:tr h="378168">
                <a:tc>
                  <a:txBody>
                    <a:bodyPr/>
                    <a:lstStyle/>
                    <a:p>
                      <a:r>
                        <a:rPr lang="en-US" sz="1800" dirty="0"/>
                        <a:t>Netflix</a:t>
                      </a:r>
                    </a:p>
                  </a:txBody>
                  <a:tcPr marL="93247" marR="93247" marT="46623" marB="46623"/>
                </a:tc>
                <a:tc>
                  <a:txBody>
                    <a:bodyPr/>
                    <a:lstStyle/>
                    <a:p>
                      <a:r>
                        <a:rPr lang="en-US" sz="1800" dirty="0"/>
                        <a:t>500/ day</a:t>
                      </a:r>
                    </a:p>
                  </a:txBody>
                  <a:tcPr marL="93247" marR="93247" marT="46623" marB="46623"/>
                </a:tc>
                <a:tc>
                  <a:txBody>
                    <a:bodyPr/>
                    <a:lstStyle/>
                    <a:p>
                      <a:r>
                        <a:rPr lang="en-US" sz="1800" dirty="0"/>
                        <a:t>Minutes</a:t>
                      </a:r>
                    </a:p>
                  </a:txBody>
                  <a:tcPr marL="93247" marR="93247" marT="46623" marB="46623"/>
                </a:tc>
                <a:tc>
                  <a:txBody>
                    <a:bodyPr/>
                    <a:lstStyle/>
                    <a:p>
                      <a:r>
                        <a:rPr lang="en-US" sz="1800" dirty="0"/>
                        <a:t>High</a:t>
                      </a:r>
                    </a:p>
                  </a:txBody>
                  <a:tcPr marL="93247" marR="93247" marT="46623" marB="46623"/>
                </a:tc>
                <a:tc>
                  <a:txBody>
                    <a:bodyPr/>
                    <a:lstStyle/>
                    <a:p>
                      <a:r>
                        <a:rPr lang="en-US" sz="1800" dirty="0"/>
                        <a:t>High</a:t>
                      </a:r>
                    </a:p>
                  </a:txBody>
                  <a:tcPr marL="93247" marR="93247" marT="46623" marB="46623"/>
                </a:tc>
                <a:extLst>
                  <a:ext uri="{0D108BD9-81ED-4DB2-BD59-A6C34878D82A}">
                    <a16:rowId xmlns:a16="http://schemas.microsoft.com/office/drawing/2014/main" val="10003"/>
                  </a:ext>
                </a:extLst>
              </a:tr>
              <a:tr h="378168">
                <a:tc>
                  <a:txBody>
                    <a:bodyPr/>
                    <a:lstStyle/>
                    <a:p>
                      <a:r>
                        <a:rPr lang="en-US" sz="1800" dirty="0"/>
                        <a:t>Facebook</a:t>
                      </a:r>
                    </a:p>
                  </a:txBody>
                  <a:tcPr marL="93247" marR="93247" marT="46623" marB="46623"/>
                </a:tc>
                <a:tc>
                  <a:txBody>
                    <a:bodyPr/>
                    <a:lstStyle/>
                    <a:p>
                      <a:r>
                        <a:rPr lang="en-US" sz="1800" dirty="0"/>
                        <a:t>1/ day</a:t>
                      </a:r>
                    </a:p>
                  </a:txBody>
                  <a:tcPr marL="93247" marR="93247" marT="46623" marB="46623"/>
                </a:tc>
                <a:tc>
                  <a:txBody>
                    <a:bodyPr/>
                    <a:lstStyle/>
                    <a:p>
                      <a:r>
                        <a:rPr lang="en-US" sz="1800" dirty="0"/>
                        <a:t>Hours</a:t>
                      </a:r>
                    </a:p>
                  </a:txBody>
                  <a:tcPr marL="93247" marR="93247" marT="46623" marB="46623"/>
                </a:tc>
                <a:tc>
                  <a:txBody>
                    <a:bodyPr/>
                    <a:lstStyle/>
                    <a:p>
                      <a:r>
                        <a:rPr lang="en-US" sz="1800" dirty="0"/>
                        <a:t>High</a:t>
                      </a:r>
                    </a:p>
                  </a:txBody>
                  <a:tcPr marL="93247" marR="93247" marT="46623" marB="46623"/>
                </a:tc>
                <a:tc>
                  <a:txBody>
                    <a:bodyPr/>
                    <a:lstStyle/>
                    <a:p>
                      <a:r>
                        <a:rPr lang="en-US" sz="1800" dirty="0"/>
                        <a:t>High</a:t>
                      </a:r>
                    </a:p>
                  </a:txBody>
                  <a:tcPr marL="93247" marR="93247" marT="46623" marB="46623"/>
                </a:tc>
                <a:extLst>
                  <a:ext uri="{0D108BD9-81ED-4DB2-BD59-A6C34878D82A}">
                    <a16:rowId xmlns:a16="http://schemas.microsoft.com/office/drawing/2014/main" val="10004"/>
                  </a:ext>
                </a:extLst>
              </a:tr>
              <a:tr h="378168">
                <a:tc>
                  <a:txBody>
                    <a:bodyPr/>
                    <a:lstStyle/>
                    <a:p>
                      <a:r>
                        <a:rPr lang="en-US" sz="1800" dirty="0"/>
                        <a:t>Twitter</a:t>
                      </a:r>
                    </a:p>
                  </a:txBody>
                  <a:tcPr marL="93247" marR="93247" marT="46623" marB="46623"/>
                </a:tc>
                <a:tc>
                  <a:txBody>
                    <a:bodyPr/>
                    <a:lstStyle/>
                    <a:p>
                      <a:r>
                        <a:rPr lang="en-US" sz="1800" dirty="0"/>
                        <a:t>3/ </a:t>
                      </a:r>
                      <a:r>
                        <a:rPr lang="en-US" sz="1800" dirty="0" err="1"/>
                        <a:t>wk</a:t>
                      </a:r>
                      <a:endParaRPr lang="en-US" sz="1800" dirty="0"/>
                    </a:p>
                  </a:txBody>
                  <a:tcPr marL="93247" marR="93247" marT="46623" marB="46623"/>
                </a:tc>
                <a:tc>
                  <a:txBody>
                    <a:bodyPr/>
                    <a:lstStyle/>
                    <a:p>
                      <a:r>
                        <a:rPr lang="en-US" sz="1800" dirty="0"/>
                        <a:t>Hours</a:t>
                      </a:r>
                    </a:p>
                  </a:txBody>
                  <a:tcPr marL="93247" marR="93247" marT="46623" marB="46623"/>
                </a:tc>
                <a:tc>
                  <a:txBody>
                    <a:bodyPr/>
                    <a:lstStyle/>
                    <a:p>
                      <a:r>
                        <a:rPr lang="en-US" sz="1800" dirty="0"/>
                        <a:t>High </a:t>
                      </a:r>
                    </a:p>
                  </a:txBody>
                  <a:tcPr marL="93247" marR="93247" marT="46623" marB="46623"/>
                </a:tc>
                <a:tc>
                  <a:txBody>
                    <a:bodyPr/>
                    <a:lstStyle/>
                    <a:p>
                      <a:r>
                        <a:rPr lang="en-US" sz="1800" dirty="0"/>
                        <a:t>High</a:t>
                      </a:r>
                    </a:p>
                  </a:txBody>
                  <a:tcPr marL="93247" marR="93247" marT="46623" marB="46623"/>
                </a:tc>
                <a:extLst>
                  <a:ext uri="{0D108BD9-81ED-4DB2-BD59-A6C34878D82A}">
                    <a16:rowId xmlns:a16="http://schemas.microsoft.com/office/drawing/2014/main" val="10005"/>
                  </a:ext>
                </a:extLst>
              </a:tr>
              <a:tr h="652808">
                <a:tc>
                  <a:txBody>
                    <a:bodyPr/>
                    <a:lstStyle/>
                    <a:p>
                      <a:r>
                        <a:rPr lang="en-US" sz="1800" dirty="0"/>
                        <a:t>Traditional Enterprise</a:t>
                      </a:r>
                    </a:p>
                  </a:txBody>
                  <a:tcPr marL="93247" marR="93247" marT="46623" marB="46623"/>
                </a:tc>
                <a:tc>
                  <a:txBody>
                    <a:bodyPr/>
                    <a:lstStyle/>
                    <a:p>
                      <a:r>
                        <a:rPr lang="en-US" sz="1800" dirty="0"/>
                        <a:t>1/</a:t>
                      </a:r>
                      <a:r>
                        <a:rPr lang="en-US" sz="1800" baseline="0" dirty="0"/>
                        <a:t> 9 months</a:t>
                      </a:r>
                      <a:endParaRPr lang="en-US" sz="1800" dirty="0"/>
                    </a:p>
                  </a:txBody>
                  <a:tcPr marL="93247" marR="93247" marT="46623" marB="46623"/>
                </a:tc>
                <a:tc>
                  <a:txBody>
                    <a:bodyPr/>
                    <a:lstStyle/>
                    <a:p>
                      <a:r>
                        <a:rPr lang="en-US" sz="1800" dirty="0"/>
                        <a:t>Months or Quarters</a:t>
                      </a:r>
                    </a:p>
                  </a:txBody>
                  <a:tcPr marL="93247" marR="93247" marT="46623" marB="46623"/>
                </a:tc>
                <a:tc>
                  <a:txBody>
                    <a:bodyPr/>
                    <a:lstStyle/>
                    <a:p>
                      <a:r>
                        <a:rPr lang="en-US" sz="1800" dirty="0"/>
                        <a:t>Low/ Med</a:t>
                      </a:r>
                    </a:p>
                  </a:txBody>
                  <a:tcPr marL="93247" marR="93247" marT="46623" marB="46623"/>
                </a:tc>
                <a:tc>
                  <a:txBody>
                    <a:bodyPr/>
                    <a:lstStyle/>
                    <a:p>
                      <a:r>
                        <a:rPr lang="en-US" sz="1800" dirty="0"/>
                        <a:t>Low/ Med</a:t>
                      </a:r>
                    </a:p>
                  </a:txBody>
                  <a:tcPr marL="93247" marR="93247" marT="46623" marB="46623"/>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02598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882" y="0"/>
            <a:ext cx="12434711" cy="1026911"/>
          </a:xfrm>
        </p:spPr>
        <p:txBody>
          <a:bodyPr/>
          <a:lstStyle/>
          <a:p>
            <a:r>
              <a:rPr lang="en-US" dirty="0">
                <a:solidFill>
                  <a:srgbClr val="7030A0"/>
                </a:solidFill>
                <a:latin typeface="Segoe UI" panose="020B0502040204020203" pitchFamily="34" charset="0"/>
              </a:rPr>
              <a:t>Testimonial</a:t>
            </a:r>
            <a:r>
              <a:rPr lang="en-US" dirty="0">
                <a:solidFill>
                  <a:srgbClr val="0070C0"/>
                </a:solidFill>
                <a:latin typeface="Segoe UI" panose="020B0502040204020203" pitchFamily="34" charset="0"/>
              </a:rPr>
              <a:t> </a:t>
            </a:r>
            <a:r>
              <a:rPr lang="en-US" dirty="0">
                <a:solidFill>
                  <a:srgbClr val="7030A0"/>
                </a:solidFill>
                <a:latin typeface="Segoe UI" panose="020B0502040204020203" pitchFamily="34" charset="0"/>
              </a:rPr>
              <a:t>2</a:t>
            </a:r>
            <a:r>
              <a:rPr lang="en-US" dirty="0">
                <a:solidFill>
                  <a:srgbClr val="0070C0"/>
                </a:solidFill>
                <a:latin typeface="Segoe UI" panose="020B0502040204020203" pitchFamily="34" charset="0"/>
              </a:rPr>
              <a:t>– Why do DevOps</a:t>
            </a:r>
            <a:endParaRPr lang="en-US" dirty="0">
              <a:solidFill>
                <a:srgbClr val="0070C0"/>
              </a:solidFill>
              <a:latin typeface="Segoe UI" panose="020B0502040204020203" pitchFamily="34" charset="0"/>
              <a:cs typeface="Segoe UI" panose="020B0502040204020203" pitchFamily="34" charset="0"/>
            </a:endParaRP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pic>
        <p:nvPicPr>
          <p:cNvPr id="3" name="Bing  Continuous Delivery (1 of 4) - Microsoft Engineering Stories-SiPtRjiCe4U-Full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1" y="836360"/>
            <a:ext cx="10936401" cy="6151726"/>
          </a:xfrm>
          <a:prstGeom prst="rect">
            <a:avLst/>
          </a:prstGeom>
        </p:spPr>
      </p:pic>
    </p:spTree>
    <p:extLst>
      <p:ext uri="{BB962C8B-B14F-4D97-AF65-F5344CB8AC3E}">
        <p14:creationId xmlns:p14="http://schemas.microsoft.com/office/powerpoint/2010/main" val="395725980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 y="1472126"/>
            <a:ext cx="12434711" cy="3684169"/>
          </a:xfrm>
        </p:spPr>
        <p:txBody>
          <a:bodyPr>
            <a:noAutofit/>
          </a:bodyPr>
          <a:lstStyle/>
          <a:p>
            <a:r>
              <a:rPr lang="en-US" dirty="0">
                <a:solidFill>
                  <a:srgbClr val="7030A0"/>
                </a:solidFill>
                <a:latin typeface="Segoe UI" panose="020B0502040204020203" pitchFamily="34" charset="0"/>
                <a:cs typeface="Segoe UI" panose="020B0502040204020203" pitchFamily="34" charset="0"/>
              </a:rPr>
              <a:t>Implement</a:t>
            </a:r>
            <a:r>
              <a:rPr lang="en-US" dirty="0">
                <a:solidFill>
                  <a:srgbClr val="0070C0"/>
                </a:solidFill>
                <a:latin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cs typeface="Segoe UI" panose="020B0502040204020203" pitchFamily="34" charset="0"/>
              </a:rPr>
              <a:t>DevOps</a:t>
            </a:r>
            <a:br>
              <a:rPr lang="en-US" dirty="0">
                <a:solidFill>
                  <a:srgbClr val="0070C0"/>
                </a:solidFill>
                <a:latin typeface="Segoe UI" panose="020B0502040204020203" pitchFamily="34" charset="0"/>
                <a:cs typeface="Segoe UI" panose="020B0502040204020203" pitchFamily="34" charset="0"/>
              </a:rPr>
            </a:br>
            <a:r>
              <a:rPr lang="en-US" sz="4896" dirty="0">
                <a:solidFill>
                  <a:schemeClr val="tx1"/>
                </a:solidFill>
                <a:latin typeface="Segoe UI" panose="020B0502040204020203" pitchFamily="34" charset="0"/>
              </a:rPr>
              <a:t>using the Microsoft ALM &amp; DevOps Tools</a:t>
            </a:r>
            <a:br>
              <a:rPr lang="en-US" dirty="0">
                <a:solidFill>
                  <a:srgbClr val="0070C0"/>
                </a:solidFill>
                <a:latin typeface="Segoe UI" panose="020B0502040204020203" pitchFamily="34" charset="0"/>
                <a:cs typeface="Segoe UI" panose="020B0502040204020203" pitchFamily="34" charset="0"/>
              </a:rPr>
            </a:br>
            <a:endParaRPr lang="en-US" dirty="0">
              <a:solidFill>
                <a:srgbClr val="7030A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494587" y="6623617"/>
            <a:ext cx="941005" cy="370907"/>
          </a:xfrm>
          <a:prstGeom prst="rect">
            <a:avLst/>
          </a:prstGeom>
        </p:spPr>
      </p:pic>
    </p:spTree>
    <p:extLst>
      <p:ext uri="{BB962C8B-B14F-4D97-AF65-F5344CB8AC3E}">
        <p14:creationId xmlns:p14="http://schemas.microsoft.com/office/powerpoint/2010/main" val="4158104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3634773" y="660803"/>
            <a:ext cx="5110039" cy="5447527"/>
          </a:xfrm>
          <a:prstGeom prst="ellipse">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2" name="Rectangle 21"/>
          <p:cNvSpPr/>
          <p:nvPr/>
        </p:nvSpPr>
        <p:spPr bwMode="auto">
          <a:xfrm>
            <a:off x="4826198" y="1048158"/>
            <a:ext cx="2730113" cy="43395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3" name="Rectangle 22"/>
          <p:cNvSpPr/>
          <p:nvPr/>
        </p:nvSpPr>
        <p:spPr bwMode="auto">
          <a:xfrm>
            <a:off x="4826198" y="1474642"/>
            <a:ext cx="2730113" cy="433955"/>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4" name="Rectangle 23"/>
          <p:cNvSpPr/>
          <p:nvPr/>
        </p:nvSpPr>
        <p:spPr bwMode="auto">
          <a:xfrm>
            <a:off x="4826198" y="1901127"/>
            <a:ext cx="2730113" cy="43395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5" name="Rectangle 24"/>
          <p:cNvSpPr/>
          <p:nvPr/>
        </p:nvSpPr>
        <p:spPr bwMode="auto">
          <a:xfrm>
            <a:off x="4826198" y="2327611"/>
            <a:ext cx="2730113" cy="433955"/>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6" name="Rectangle 25"/>
          <p:cNvSpPr/>
          <p:nvPr/>
        </p:nvSpPr>
        <p:spPr bwMode="auto">
          <a:xfrm>
            <a:off x="4826198" y="2754096"/>
            <a:ext cx="2730113" cy="43395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7" name="Rectangle 26"/>
          <p:cNvSpPr/>
          <p:nvPr/>
        </p:nvSpPr>
        <p:spPr bwMode="auto">
          <a:xfrm>
            <a:off x="4826198" y="3180580"/>
            <a:ext cx="2730113" cy="433955"/>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8" name="Rectangle 27"/>
          <p:cNvSpPr/>
          <p:nvPr/>
        </p:nvSpPr>
        <p:spPr bwMode="auto">
          <a:xfrm>
            <a:off x="4826198" y="3607065"/>
            <a:ext cx="2730113" cy="43395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9" name="Rectangle 28"/>
          <p:cNvSpPr/>
          <p:nvPr/>
        </p:nvSpPr>
        <p:spPr bwMode="auto">
          <a:xfrm>
            <a:off x="4826198" y="4033549"/>
            <a:ext cx="2730113" cy="433955"/>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30" name="Rectangle 29"/>
          <p:cNvSpPr/>
          <p:nvPr/>
        </p:nvSpPr>
        <p:spPr bwMode="auto">
          <a:xfrm>
            <a:off x="4838896" y="4460034"/>
            <a:ext cx="2717415" cy="43395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31" name="Rectangle 30"/>
          <p:cNvSpPr/>
          <p:nvPr/>
        </p:nvSpPr>
        <p:spPr bwMode="auto">
          <a:xfrm>
            <a:off x="4826198" y="4886518"/>
            <a:ext cx="2730113" cy="433955"/>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32" name="Rectangle 31"/>
          <p:cNvSpPr/>
          <p:nvPr/>
        </p:nvSpPr>
        <p:spPr bwMode="auto">
          <a:xfrm>
            <a:off x="4826198" y="5313000"/>
            <a:ext cx="2730113" cy="43395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8176" tIns="270541" rIns="338176" bIns="270541" numCol="1" spcCol="0" rtlCol="0" fromWordArt="0" anchor="t" anchorCtr="0" forceAA="0" compatLnSpc="1">
            <a:prstTxWarp prst="textNoShape">
              <a:avLst/>
            </a:prstTxWarp>
            <a:noAutofit/>
          </a:bodyPr>
          <a:lstStyle/>
          <a:p>
            <a:pPr algn="ctr" defTabSz="1724243" fontAlgn="base">
              <a:lnSpc>
                <a:spcPct val="90000"/>
              </a:lnSpc>
              <a:spcBef>
                <a:spcPct val="0"/>
              </a:spcBef>
              <a:spcAft>
                <a:spcPct val="0"/>
              </a:spcAft>
              <a:defRPr/>
            </a:pPr>
            <a:endParaRPr lang="en-US" sz="4488"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33" name="TextBox 32"/>
          <p:cNvSpPr txBox="1"/>
          <p:nvPr/>
        </p:nvSpPr>
        <p:spPr>
          <a:xfrm>
            <a:off x="5180526" y="1126655"/>
            <a:ext cx="2078611" cy="282513"/>
          </a:xfrm>
          <a:prstGeom prst="rect">
            <a:avLst/>
          </a:prstGeom>
          <a:noFill/>
        </p:spPr>
        <p:txBody>
          <a:bodyPr wrap="square" lIns="0" tIns="0" rIns="0" bIns="0" rtlCol="0">
            <a:spAutoFit/>
          </a:bodyPr>
          <a:lstStyle/>
          <a:p>
            <a:pPr algn="ctr" defTabSz="1267656">
              <a:lnSpc>
                <a:spcPct val="90000"/>
              </a:lnSpc>
              <a:defRPr/>
            </a:pPr>
            <a:r>
              <a:rPr lang="en-US" sz="2000" dirty="0">
                <a:gradFill>
                  <a:gsLst>
                    <a:gs pos="0">
                      <a:srgbClr val="404040">
                        <a:lumMod val="50000"/>
                      </a:srgbClr>
                    </a:gs>
                    <a:gs pos="100000">
                      <a:srgbClr val="404040">
                        <a:lumMod val="50000"/>
                      </a:srgbClr>
                    </a:gs>
                  </a:gsLst>
                  <a:lin ang="5400000" scaled="1"/>
                </a:gradFill>
                <a:latin typeface="Calibri" panose="020F0502020204030204"/>
                <a:cs typeface="Segoe UI" panose="020B0502040204020203" pitchFamily="34" charset="0"/>
              </a:rPr>
              <a:t>Source control</a:t>
            </a:r>
          </a:p>
        </p:txBody>
      </p:sp>
      <p:sp>
        <p:nvSpPr>
          <p:cNvPr id="34" name="TextBox 33"/>
          <p:cNvSpPr txBox="1"/>
          <p:nvPr/>
        </p:nvSpPr>
        <p:spPr>
          <a:xfrm>
            <a:off x="5180526" y="1553140"/>
            <a:ext cx="2078611" cy="282513"/>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20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Agile planning</a:t>
            </a:r>
          </a:p>
        </p:txBody>
      </p:sp>
      <p:sp>
        <p:nvSpPr>
          <p:cNvPr id="35" name="TextBox 34"/>
          <p:cNvSpPr txBox="1"/>
          <p:nvPr/>
        </p:nvSpPr>
        <p:spPr>
          <a:xfrm>
            <a:off x="4899112" y="1979624"/>
            <a:ext cx="2641438" cy="282513"/>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20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Test case management</a:t>
            </a:r>
          </a:p>
        </p:txBody>
      </p:sp>
      <p:sp>
        <p:nvSpPr>
          <p:cNvPr id="36" name="TextBox 35"/>
          <p:cNvSpPr txBox="1"/>
          <p:nvPr/>
        </p:nvSpPr>
        <p:spPr>
          <a:xfrm>
            <a:off x="4926663" y="2406109"/>
            <a:ext cx="2713029" cy="282513"/>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20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Build automation</a:t>
            </a:r>
          </a:p>
        </p:txBody>
      </p:sp>
      <p:sp>
        <p:nvSpPr>
          <p:cNvPr id="41" name="TextBox 40"/>
          <p:cNvSpPr txBox="1"/>
          <p:nvPr/>
        </p:nvSpPr>
        <p:spPr>
          <a:xfrm>
            <a:off x="4783816" y="2832593"/>
            <a:ext cx="2795843" cy="268388"/>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19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Continuous deployment</a:t>
            </a:r>
          </a:p>
        </p:txBody>
      </p:sp>
      <p:sp>
        <p:nvSpPr>
          <p:cNvPr id="42" name="TextBox 41"/>
          <p:cNvSpPr txBox="1"/>
          <p:nvPr/>
        </p:nvSpPr>
        <p:spPr>
          <a:xfrm>
            <a:off x="4899112" y="3259078"/>
            <a:ext cx="2641438" cy="282513"/>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20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Release management</a:t>
            </a:r>
          </a:p>
        </p:txBody>
      </p:sp>
      <p:sp>
        <p:nvSpPr>
          <p:cNvPr id="43" name="TextBox 42"/>
          <p:cNvSpPr txBox="1"/>
          <p:nvPr/>
        </p:nvSpPr>
        <p:spPr>
          <a:xfrm>
            <a:off x="5180526" y="3685562"/>
            <a:ext cx="2078611" cy="282513"/>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20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Load testing</a:t>
            </a:r>
          </a:p>
        </p:txBody>
      </p:sp>
      <p:sp>
        <p:nvSpPr>
          <p:cNvPr id="47" name="TextBox 46"/>
          <p:cNvSpPr txBox="1"/>
          <p:nvPr/>
        </p:nvSpPr>
        <p:spPr>
          <a:xfrm>
            <a:off x="5180526" y="5391497"/>
            <a:ext cx="2078611" cy="282513"/>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20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Lab management</a:t>
            </a:r>
          </a:p>
        </p:txBody>
      </p:sp>
      <p:grpSp>
        <p:nvGrpSpPr>
          <p:cNvPr id="8" name="Group 7"/>
          <p:cNvGrpSpPr/>
          <p:nvPr/>
        </p:nvGrpSpPr>
        <p:grpSpPr>
          <a:xfrm>
            <a:off x="3469934" y="660803"/>
            <a:ext cx="5445652" cy="5447527"/>
            <a:chOff x="4044950" y="1273175"/>
            <a:chExt cx="4610100" cy="4611688"/>
          </a:xfrm>
        </p:grpSpPr>
        <p:sp>
          <p:nvSpPr>
            <p:cNvPr id="53" name="Freeform 7"/>
            <p:cNvSpPr>
              <a:spLocks/>
            </p:cNvSpPr>
            <p:nvPr/>
          </p:nvSpPr>
          <p:spPr bwMode="auto">
            <a:xfrm>
              <a:off x="4044950" y="1273175"/>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92B9C"/>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97">
                <a:defRPr/>
              </a:pPr>
              <a:endParaRPr lang="en-US">
                <a:solidFill>
                  <a:srgbClr val="404040"/>
                </a:solidFill>
                <a:latin typeface="Calibri" panose="020F0502020204030204"/>
              </a:endParaRPr>
            </a:p>
          </p:txBody>
        </p:sp>
        <p:sp>
          <p:nvSpPr>
            <p:cNvPr id="54" name="Freeform 8"/>
            <p:cNvSpPr>
              <a:spLocks/>
            </p:cNvSpPr>
            <p:nvPr/>
          </p:nvSpPr>
          <p:spPr bwMode="auto">
            <a:xfrm>
              <a:off x="4044950" y="1273175"/>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 name="T12" fmla="*/ 80 w 2679"/>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lnTo>
                    <a:pt x="80" y="2678"/>
                  </a:lnTo>
                  <a:close/>
                </a:path>
              </a:pathLst>
            </a:custGeom>
            <a:noFill/>
            <a:ln w="22225" cap="flat">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defRPr/>
              </a:pPr>
              <a:endParaRPr lang="en-US">
                <a:solidFill>
                  <a:srgbClr val="404040"/>
                </a:solidFill>
                <a:latin typeface="Calibri" panose="020F0502020204030204"/>
              </a:endParaRPr>
            </a:p>
          </p:txBody>
        </p:sp>
        <p:sp>
          <p:nvSpPr>
            <p:cNvPr id="55" name="Freeform 9"/>
            <p:cNvSpPr>
              <a:spLocks/>
            </p:cNvSpPr>
            <p:nvPr/>
          </p:nvSpPr>
          <p:spPr bwMode="auto">
            <a:xfrm>
              <a:off x="4044950" y="3578225"/>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97">
                <a:defRPr/>
              </a:pPr>
              <a:endParaRPr lang="en-US">
                <a:solidFill>
                  <a:srgbClr val="404040"/>
                </a:solidFill>
                <a:latin typeface="Calibri" panose="020F0502020204030204"/>
              </a:endParaRPr>
            </a:p>
          </p:txBody>
        </p:sp>
        <p:sp>
          <p:nvSpPr>
            <p:cNvPr id="56" name="Freeform 10"/>
            <p:cNvSpPr>
              <a:spLocks/>
            </p:cNvSpPr>
            <p:nvPr/>
          </p:nvSpPr>
          <p:spPr bwMode="auto">
            <a:xfrm>
              <a:off x="4044950" y="3578225"/>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 name="T12" fmla="*/ 2679 w 2679"/>
                <a:gd name="T13" fmla="*/ 2679 h 2679"/>
              </a:gdLst>
              <a:ahLst/>
              <a:cxnLst>
                <a:cxn ang="0">
                  <a:pos x="T0" y="T1"/>
                </a:cxn>
                <a:cxn ang="0">
                  <a:pos x="T2" y="T3"/>
                </a:cxn>
                <a:cxn ang="0">
                  <a:pos x="T4" y="T5"/>
                </a:cxn>
                <a:cxn ang="0">
                  <a:pos x="T6" y="T7"/>
                </a:cxn>
                <a:cxn ang="0">
                  <a:pos x="T8" y="T9"/>
                </a:cxn>
                <a:cxn ang="0">
                  <a:pos x="T10" y="T11"/>
                </a:cxn>
                <a:cxn ang="0">
                  <a:pos x="T12" y="T13"/>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lnTo>
                    <a:pt x="2679" y="2679"/>
                  </a:lnTo>
                  <a:close/>
                </a:path>
              </a:pathLst>
            </a:custGeom>
            <a:noFill/>
            <a:ln w="22225" cap="flat">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defRPr/>
              </a:pPr>
              <a:endParaRPr lang="en-US">
                <a:solidFill>
                  <a:srgbClr val="404040"/>
                </a:solidFill>
                <a:latin typeface="Calibri" panose="020F0502020204030204"/>
              </a:endParaRPr>
            </a:p>
          </p:txBody>
        </p:sp>
        <p:sp>
          <p:nvSpPr>
            <p:cNvPr id="57" name="Freeform 11"/>
            <p:cNvSpPr>
              <a:spLocks/>
            </p:cNvSpPr>
            <p:nvPr/>
          </p:nvSpPr>
          <p:spPr bwMode="auto">
            <a:xfrm>
              <a:off x="6350000" y="3578225"/>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3D85CD"/>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97">
                <a:defRPr/>
              </a:pPr>
              <a:endParaRPr lang="en-US">
                <a:solidFill>
                  <a:srgbClr val="404040"/>
                </a:solidFill>
                <a:latin typeface="Calibri" panose="020F0502020204030204"/>
              </a:endParaRPr>
            </a:p>
          </p:txBody>
        </p:sp>
        <p:sp>
          <p:nvSpPr>
            <p:cNvPr id="58" name="Freeform 13"/>
            <p:cNvSpPr>
              <a:spLocks/>
            </p:cNvSpPr>
            <p:nvPr/>
          </p:nvSpPr>
          <p:spPr bwMode="auto">
            <a:xfrm>
              <a:off x="6350000" y="1273175"/>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97">
                <a:defRPr/>
              </a:pPr>
              <a:endParaRPr lang="en-US">
                <a:solidFill>
                  <a:srgbClr val="404040"/>
                </a:solidFill>
                <a:latin typeface="Calibri" panose="020F0502020204030204"/>
              </a:endParaRPr>
            </a:p>
          </p:txBody>
        </p:sp>
        <p:sp>
          <p:nvSpPr>
            <p:cNvPr id="59" name="Freeform 14"/>
            <p:cNvSpPr>
              <a:spLocks/>
            </p:cNvSpPr>
            <p:nvPr/>
          </p:nvSpPr>
          <p:spPr bwMode="auto">
            <a:xfrm>
              <a:off x="6350000" y="1273175"/>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 name="T12" fmla="*/ 2678 w 2678"/>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lnTo>
                    <a:pt x="2678" y="2678"/>
                  </a:lnTo>
                  <a:close/>
                </a:path>
              </a:pathLst>
            </a:custGeom>
            <a:noFill/>
            <a:ln w="22225" cap="flat">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defRPr/>
              </a:pPr>
              <a:endParaRPr lang="en-US">
                <a:solidFill>
                  <a:srgbClr val="404040"/>
                </a:solidFill>
                <a:latin typeface="Calibri" panose="020F0502020204030204"/>
              </a:endParaRPr>
            </a:p>
          </p:txBody>
        </p:sp>
      </p:grpSp>
      <p:pic>
        <p:nvPicPr>
          <p:cNvPr id="61" name="Picture 60" descr="MS_ProjectSvr13_c_Blk.png"/>
          <p:cNvPicPr>
            <a:picLocks noChangeAspect="1"/>
          </p:cNvPicPr>
          <p:nvPr/>
        </p:nvPicPr>
        <p:blipFill>
          <a:blip r:embed="rId3" cstate="print">
            <a:alphaModFix amt="82000"/>
            <a:extLst>
              <a:ext uri="{28A0092B-C50C-407E-A947-70E740481C1C}">
                <a14:useLocalDpi xmlns:a14="http://schemas.microsoft.com/office/drawing/2010/main" val="0"/>
              </a:ext>
            </a:extLst>
          </a:blip>
          <a:stretch>
            <a:fillRect/>
          </a:stretch>
        </p:blipFill>
        <p:spPr>
          <a:xfrm>
            <a:off x="2994690" y="6588352"/>
            <a:ext cx="1082328" cy="187949"/>
          </a:xfrm>
          <a:prstGeom prst="rect">
            <a:avLst/>
          </a:prstGeom>
        </p:spPr>
      </p:pic>
      <p:pic>
        <p:nvPicPr>
          <p:cNvPr id="63" name="Picture 62" descr="MS_SharePoint_c_Blk.png"/>
          <p:cNvPicPr>
            <a:picLocks noChangeAspect="1"/>
          </p:cNvPicPr>
          <p:nvPr/>
        </p:nvPicPr>
        <p:blipFill>
          <a:blip r:embed="rId4" cstate="print">
            <a:alphaModFix amt="82000"/>
            <a:extLst>
              <a:ext uri="{28A0092B-C50C-407E-A947-70E740481C1C}">
                <a14:useLocalDpi xmlns:a14="http://schemas.microsoft.com/office/drawing/2010/main" val="0"/>
              </a:ext>
            </a:extLst>
          </a:blip>
          <a:stretch>
            <a:fillRect/>
          </a:stretch>
        </p:blipFill>
        <p:spPr>
          <a:xfrm>
            <a:off x="7966412" y="6570454"/>
            <a:ext cx="935457" cy="161099"/>
          </a:xfrm>
          <a:prstGeom prst="rect">
            <a:avLst/>
          </a:prstGeom>
        </p:spPr>
      </p:pic>
      <p:pic>
        <p:nvPicPr>
          <p:cNvPr id="64" name="Picture 63" descr="MS-Azure_rgb_Blk_D.png"/>
          <p:cNvPicPr>
            <a:picLocks noChangeAspect="1"/>
          </p:cNvPicPr>
          <p:nvPr/>
        </p:nvPicPr>
        <p:blipFill>
          <a:blip r:embed="rId5" cstate="print">
            <a:alphaModFix amt="82000"/>
            <a:extLst>
              <a:ext uri="{28A0092B-C50C-407E-A947-70E740481C1C}">
                <a14:useLocalDpi xmlns:a14="http://schemas.microsoft.com/office/drawing/2010/main" val="0"/>
              </a:ext>
            </a:extLst>
          </a:blip>
          <a:stretch>
            <a:fillRect/>
          </a:stretch>
        </p:blipFill>
        <p:spPr>
          <a:xfrm>
            <a:off x="6525052" y="6577364"/>
            <a:ext cx="1279643" cy="154187"/>
          </a:xfrm>
          <a:prstGeom prst="rect">
            <a:avLst/>
          </a:prstGeom>
        </p:spPr>
      </p:pic>
      <p:pic>
        <p:nvPicPr>
          <p:cNvPr id="65" name="Picture 64" descr="MS-SC_rgb_Blk.png"/>
          <p:cNvPicPr>
            <a:picLocks noChangeAspect="1"/>
          </p:cNvPicPr>
          <p:nvPr/>
        </p:nvPicPr>
        <p:blipFill>
          <a:blip r:embed="rId6" cstate="print">
            <a:alphaModFix amt="82000"/>
            <a:extLst>
              <a:ext uri="{28A0092B-C50C-407E-A947-70E740481C1C}">
                <a14:useLocalDpi xmlns:a14="http://schemas.microsoft.com/office/drawing/2010/main" val="0"/>
              </a:ext>
            </a:extLst>
          </a:blip>
          <a:stretch>
            <a:fillRect/>
          </a:stretch>
        </p:blipFill>
        <p:spPr>
          <a:xfrm>
            <a:off x="4238734" y="6493049"/>
            <a:ext cx="2124601" cy="332070"/>
          </a:xfrm>
          <a:prstGeom prst="rect">
            <a:avLst/>
          </a:prstGeom>
        </p:spPr>
      </p:pic>
      <p:pic>
        <p:nvPicPr>
          <p:cNvPr id="66" name="Picture 65" descr="office_logo.png"/>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2090917" y="6543604"/>
            <a:ext cx="742056" cy="238592"/>
          </a:xfrm>
          <a:prstGeom prst="rect">
            <a:avLst/>
          </a:prstGeom>
        </p:spPr>
      </p:pic>
      <p:cxnSp>
        <p:nvCxnSpPr>
          <p:cNvPr id="67" name="Straight Connector 66"/>
          <p:cNvCxnSpPr/>
          <p:nvPr/>
        </p:nvCxnSpPr>
        <p:spPr>
          <a:xfrm>
            <a:off x="357908" y="6664387"/>
            <a:ext cx="1554259" cy="0"/>
          </a:xfrm>
          <a:prstGeom prst="line">
            <a:avLst/>
          </a:prstGeom>
          <a:ln>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9010641" y="6664387"/>
            <a:ext cx="3189146" cy="0"/>
          </a:xfrm>
          <a:prstGeom prst="line">
            <a:avLst/>
          </a:prstGeom>
          <a:ln>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Picture 1" descr="Stadium_v2-03.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26" y="-30956"/>
            <a:ext cx="4740483" cy="7076037"/>
          </a:xfrm>
          <a:prstGeom prst="rect">
            <a:avLst/>
          </a:prstGeom>
        </p:spPr>
      </p:pic>
      <p:pic>
        <p:nvPicPr>
          <p:cNvPr id="3" name="Picture 2" descr="Stadium_v2-04.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5822" y="77498"/>
            <a:ext cx="4729157" cy="7059130"/>
          </a:xfrm>
          <a:prstGeom prst="rect">
            <a:avLst/>
          </a:prstGeom>
        </p:spPr>
      </p:pic>
      <p:sp>
        <p:nvSpPr>
          <p:cNvPr id="44" name="TextBox 43"/>
          <p:cNvSpPr txBox="1"/>
          <p:nvPr/>
        </p:nvSpPr>
        <p:spPr>
          <a:xfrm>
            <a:off x="4873715" y="4112046"/>
            <a:ext cx="2641438" cy="268388"/>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19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Feedback management</a:t>
            </a:r>
          </a:p>
        </p:txBody>
      </p:sp>
      <p:sp>
        <p:nvSpPr>
          <p:cNvPr id="45" name="TextBox 44"/>
          <p:cNvSpPr txBox="1"/>
          <p:nvPr/>
        </p:nvSpPr>
        <p:spPr>
          <a:xfrm>
            <a:off x="5029863" y="4538531"/>
            <a:ext cx="2379938" cy="282513"/>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20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Team collaboration</a:t>
            </a:r>
          </a:p>
        </p:txBody>
      </p:sp>
      <p:sp>
        <p:nvSpPr>
          <p:cNvPr id="46" name="TextBox 45"/>
          <p:cNvSpPr txBox="1"/>
          <p:nvPr/>
        </p:nvSpPr>
        <p:spPr>
          <a:xfrm>
            <a:off x="4952018" y="4965016"/>
            <a:ext cx="2535626" cy="282513"/>
          </a:xfrm>
          <a:prstGeom prst="rect">
            <a:avLst/>
          </a:prstGeom>
          <a:noFill/>
        </p:spPr>
        <p:txBody>
          <a:bodyPr wrap="square" lIns="0" tIns="0" rIns="0" bIns="0" rtlCol="0">
            <a:spAutoFit/>
          </a:bodyPr>
          <a:lstStyle>
            <a:defPPr>
              <a:defRPr lang="en-US"/>
            </a:defPPr>
            <a:lvl1pPr defTabSz="1267900">
              <a:lnSpc>
                <a:spcPct val="90000"/>
              </a:lnSpc>
              <a:defRPr sz="1600">
                <a:gradFill>
                  <a:gsLst>
                    <a:gs pos="0">
                      <a:schemeClr val="tx1">
                        <a:lumMod val="50000"/>
                      </a:schemeClr>
                    </a:gs>
                    <a:gs pos="100000">
                      <a:schemeClr val="tx1">
                        <a:lumMod val="50000"/>
                      </a:schemeClr>
                    </a:gs>
                  </a:gsLst>
                  <a:lin ang="5400000" scaled="1"/>
                </a:gradFill>
                <a:latin typeface="Segoe UI Semilight" panose="020B0402040204020203" pitchFamily="34" charset="0"/>
                <a:cs typeface="Segoe UI Semilight" panose="020B0402040204020203" pitchFamily="34" charset="0"/>
              </a:defRPr>
            </a:lvl1pPr>
          </a:lstStyle>
          <a:p>
            <a:pPr algn="ctr" defTabSz="1293131">
              <a:defRPr/>
            </a:pPr>
            <a:r>
              <a:rPr lang="en-US" sz="2000" dirty="0">
                <a:gradFill>
                  <a:gsLst>
                    <a:gs pos="0">
                      <a:srgbClr val="404040">
                        <a:lumMod val="50000"/>
                      </a:srgbClr>
                    </a:gs>
                    <a:gs pos="100000">
                      <a:srgbClr val="404040">
                        <a:lumMod val="50000"/>
                      </a:srgbClr>
                    </a:gs>
                  </a:gsLst>
                  <a:lin ang="5400000" scaled="1"/>
                </a:gradFill>
                <a:latin typeface="Segoe UI" panose="020B0502040204020203" pitchFamily="34" charset="0"/>
                <a:cs typeface="Segoe UI" panose="020B0502040204020203" pitchFamily="34" charset="0"/>
              </a:rPr>
              <a:t>Application telemetry</a:t>
            </a:r>
          </a:p>
        </p:txBody>
      </p:sp>
      <p:sp>
        <p:nvSpPr>
          <p:cNvPr id="5" name="Rectangle 4"/>
          <p:cNvSpPr/>
          <p:nvPr/>
        </p:nvSpPr>
        <p:spPr bwMode="auto">
          <a:xfrm>
            <a:off x="3532273" y="2593241"/>
            <a:ext cx="564535" cy="945108"/>
          </a:xfrm>
          <a:prstGeom prst="rect">
            <a:avLst/>
          </a:prstGeom>
          <a:solidFill>
            <a:srgbClr val="76319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48" name="Rectangle 47"/>
          <p:cNvSpPr/>
          <p:nvPr/>
        </p:nvSpPr>
        <p:spPr bwMode="auto">
          <a:xfrm>
            <a:off x="3392789" y="3538350"/>
            <a:ext cx="564535" cy="945108"/>
          </a:xfrm>
          <a:prstGeom prst="rect">
            <a:avLst/>
          </a:prstGeom>
          <a:solidFill>
            <a:srgbClr val="76319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49" name="Rectangle 48"/>
          <p:cNvSpPr/>
          <p:nvPr/>
        </p:nvSpPr>
        <p:spPr bwMode="auto">
          <a:xfrm>
            <a:off x="8180277" y="5223255"/>
            <a:ext cx="564535" cy="509025"/>
          </a:xfrm>
          <a:prstGeom prst="rect">
            <a:avLst/>
          </a:prstGeom>
          <a:solidFill>
            <a:srgbClr val="5DCB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50" name="Rectangle 49"/>
          <p:cNvSpPr/>
          <p:nvPr/>
        </p:nvSpPr>
        <p:spPr bwMode="auto">
          <a:xfrm>
            <a:off x="8278788" y="4251023"/>
            <a:ext cx="601125" cy="613863"/>
          </a:xfrm>
          <a:prstGeom prst="rect">
            <a:avLst/>
          </a:prstGeom>
          <a:solidFill>
            <a:srgbClr val="5DCB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51" name="Rectangle 50"/>
          <p:cNvSpPr/>
          <p:nvPr/>
        </p:nvSpPr>
        <p:spPr bwMode="auto">
          <a:xfrm>
            <a:off x="2347762" y="3419664"/>
            <a:ext cx="564535" cy="945108"/>
          </a:xfrm>
          <a:prstGeom prst="rect">
            <a:avLst/>
          </a:prstGeom>
          <a:solidFill>
            <a:srgbClr val="76319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52" name="Rectangle 51"/>
          <p:cNvSpPr/>
          <p:nvPr/>
        </p:nvSpPr>
        <p:spPr bwMode="auto">
          <a:xfrm>
            <a:off x="9106705" y="4474345"/>
            <a:ext cx="564535" cy="509025"/>
          </a:xfrm>
          <a:prstGeom prst="rect">
            <a:avLst/>
          </a:prstGeom>
          <a:solidFill>
            <a:srgbClr val="5DCB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60" name="Rectangle 59"/>
          <p:cNvSpPr/>
          <p:nvPr/>
        </p:nvSpPr>
        <p:spPr bwMode="auto">
          <a:xfrm>
            <a:off x="7826625" y="1593698"/>
            <a:ext cx="1615571" cy="703444"/>
          </a:xfrm>
          <a:prstGeom prst="rect">
            <a:avLst/>
          </a:prstGeom>
          <a:solidFill>
            <a:srgbClr val="5DCB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62" name="TextBox 61"/>
          <p:cNvSpPr txBox="1"/>
          <p:nvPr/>
        </p:nvSpPr>
        <p:spPr>
          <a:xfrm>
            <a:off x="7577609" y="1469358"/>
            <a:ext cx="1981873" cy="938926"/>
          </a:xfrm>
          <a:prstGeom prst="rect">
            <a:avLst/>
          </a:prstGeom>
          <a:noFill/>
          <a:ln>
            <a:noFill/>
          </a:ln>
        </p:spPr>
        <p:txBody>
          <a:bodyPr wrap="square" lIns="182854" tIns="146283" rIns="182854" bIns="146283" rtlCol="0">
            <a:spAutoFit/>
          </a:bodyPr>
          <a:lstStyle/>
          <a:p>
            <a:pPr algn="ctr" defTabSz="932597">
              <a:lnSpc>
                <a:spcPct val="90000"/>
              </a:lnSpc>
              <a:spcAft>
                <a:spcPts val="600"/>
              </a:spcAft>
              <a:defRPr/>
            </a:pPr>
            <a:r>
              <a:rPr lang="en-US" sz="2000" dirty="0">
                <a:solidFill>
                  <a:prstClr val="white"/>
                </a:solidFill>
                <a:latin typeface="Calibri" panose="020F0502020204030204"/>
              </a:rPr>
              <a:t>Visual Studio</a:t>
            </a:r>
          </a:p>
          <a:p>
            <a:pPr algn="ctr" defTabSz="932597">
              <a:lnSpc>
                <a:spcPct val="90000"/>
              </a:lnSpc>
              <a:spcAft>
                <a:spcPts val="600"/>
              </a:spcAft>
              <a:defRPr/>
            </a:pPr>
            <a:r>
              <a:rPr lang="en-US" sz="2000" dirty="0">
                <a:solidFill>
                  <a:prstClr val="white"/>
                </a:solidFill>
                <a:latin typeface="Calibri" panose="020F0502020204030204"/>
              </a:rPr>
              <a:t>Team Services</a:t>
            </a:r>
          </a:p>
        </p:txBody>
      </p:sp>
      <p:sp>
        <p:nvSpPr>
          <p:cNvPr id="70" name="Rectangle 69"/>
          <p:cNvSpPr/>
          <p:nvPr/>
        </p:nvSpPr>
        <p:spPr bwMode="auto">
          <a:xfrm>
            <a:off x="3097628" y="1627050"/>
            <a:ext cx="1484460" cy="852969"/>
          </a:xfrm>
          <a:prstGeom prst="rect">
            <a:avLst/>
          </a:prstGeom>
          <a:solidFill>
            <a:srgbClr val="76319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71" name="TextBox 70"/>
          <p:cNvSpPr txBox="1"/>
          <p:nvPr/>
        </p:nvSpPr>
        <p:spPr>
          <a:xfrm>
            <a:off x="2740076" y="1403613"/>
            <a:ext cx="1981873" cy="1221439"/>
          </a:xfrm>
          <a:prstGeom prst="rect">
            <a:avLst/>
          </a:prstGeom>
          <a:noFill/>
          <a:ln>
            <a:noFill/>
          </a:ln>
        </p:spPr>
        <p:txBody>
          <a:bodyPr wrap="square" lIns="182854" tIns="146283" rIns="182854" bIns="146283" rtlCol="0">
            <a:spAutoFit/>
          </a:bodyPr>
          <a:lstStyle/>
          <a:p>
            <a:pPr algn="ctr" defTabSz="932597">
              <a:lnSpc>
                <a:spcPct val="90000"/>
              </a:lnSpc>
              <a:spcAft>
                <a:spcPts val="600"/>
              </a:spcAft>
              <a:defRPr/>
            </a:pPr>
            <a:r>
              <a:rPr lang="en-US" sz="2000" dirty="0">
                <a:solidFill>
                  <a:prstClr val="white"/>
                </a:solidFill>
                <a:latin typeface="Calibri" panose="020F0502020204030204"/>
              </a:rPr>
              <a:t>Team Foundation</a:t>
            </a:r>
          </a:p>
          <a:p>
            <a:pPr algn="ctr" defTabSz="932597">
              <a:lnSpc>
                <a:spcPct val="90000"/>
              </a:lnSpc>
              <a:spcAft>
                <a:spcPts val="600"/>
              </a:spcAft>
              <a:defRPr/>
            </a:pPr>
            <a:r>
              <a:rPr lang="en-US" sz="2000" dirty="0">
                <a:solidFill>
                  <a:prstClr val="white"/>
                </a:solidFill>
                <a:latin typeface="Calibri" panose="020F0502020204030204"/>
              </a:rPr>
              <a:t>Server</a:t>
            </a:r>
          </a:p>
        </p:txBody>
      </p:sp>
      <p:pic>
        <p:nvPicPr>
          <p:cNvPr id="69" name="Picture 68"/>
          <p:cNvPicPr>
            <a:picLocks noChangeAspect="1"/>
          </p:cNvPicPr>
          <p:nvPr/>
        </p:nvPicPr>
        <p:blipFill rotWithShape="1">
          <a:blip r:embed="rId10"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
        <p:nvSpPr>
          <p:cNvPr id="72" name="Title 3"/>
          <p:cNvSpPr>
            <a:spLocks noGrp="1"/>
          </p:cNvSpPr>
          <p:nvPr>
            <p:ph type="title"/>
          </p:nvPr>
        </p:nvSpPr>
        <p:spPr>
          <a:xfrm>
            <a:off x="4615" y="688"/>
            <a:ext cx="11887878" cy="917444"/>
          </a:xfrm>
        </p:spPr>
        <p:txBody>
          <a:bodyPr/>
          <a:lstStyle/>
          <a:p>
            <a:r>
              <a:rPr lang="en-US" dirty="0">
                <a:solidFill>
                  <a:srgbClr val="0070C0"/>
                </a:solidFill>
              </a:rPr>
              <a:t>Microsoft ALM &amp; DevOps Tools</a:t>
            </a:r>
          </a:p>
        </p:txBody>
      </p:sp>
    </p:spTree>
    <p:extLst>
      <p:ext uri="{BB962C8B-B14F-4D97-AF65-F5344CB8AC3E}">
        <p14:creationId xmlns:p14="http://schemas.microsoft.com/office/powerpoint/2010/main" val="50681009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882" y="0"/>
            <a:ext cx="12434711" cy="1026911"/>
          </a:xfrm>
        </p:spPr>
        <p:txBody>
          <a:bodyPr/>
          <a:lstStyle/>
          <a:p>
            <a:r>
              <a:rPr lang="en-US" dirty="0">
                <a:solidFill>
                  <a:srgbClr val="0070C0"/>
                </a:solidFill>
                <a:latin typeface="Segoe UI" panose="020B0502040204020203" pitchFamily="34" charset="0"/>
                <a:cs typeface="Segoe UI" panose="020B0502040204020203" pitchFamily="34" charset="0"/>
              </a:rPr>
              <a:t>Agile Manifesto</a:t>
            </a:r>
          </a:p>
        </p:txBody>
      </p:sp>
      <p:sp>
        <p:nvSpPr>
          <p:cNvPr id="7" name="TextBox 6"/>
          <p:cNvSpPr txBox="1"/>
          <p:nvPr/>
        </p:nvSpPr>
        <p:spPr>
          <a:xfrm>
            <a:off x="882" y="1229340"/>
            <a:ext cx="12434711" cy="5834160"/>
          </a:xfrm>
          <a:prstGeom prst="rect">
            <a:avLst/>
          </a:prstGeom>
          <a:noFill/>
        </p:spPr>
        <p:txBody>
          <a:bodyPr wrap="square" lIns="186521" tIns="149217" rIns="186521" bIns="149217" rtlCol="0">
            <a:spAutoFit/>
          </a:bodyPr>
          <a:lstStyle/>
          <a:p>
            <a:pPr defTabSz="932597">
              <a:lnSpc>
                <a:spcPct val="90000"/>
              </a:lnSpc>
              <a:defRPr/>
            </a:pPr>
            <a:r>
              <a:rPr lang="en-US" sz="2856" dirty="0">
                <a:latin typeface="Segoe UI"/>
              </a:rPr>
              <a:t>We are uncovering </a:t>
            </a:r>
            <a:r>
              <a:rPr lang="en-US" sz="2856" dirty="0">
                <a:solidFill>
                  <a:srgbClr val="0070C0"/>
                </a:solidFill>
                <a:latin typeface="Segoe UI"/>
              </a:rPr>
              <a:t>better ways of developing software</a:t>
            </a:r>
            <a:r>
              <a:rPr lang="en-US" sz="2856" dirty="0">
                <a:gradFill>
                  <a:gsLst>
                    <a:gs pos="2917">
                      <a:srgbClr val="616161"/>
                    </a:gs>
                    <a:gs pos="30000">
                      <a:srgbClr val="616161"/>
                    </a:gs>
                  </a:gsLst>
                  <a:lin ang="5400000" scaled="0"/>
                </a:gradFill>
                <a:latin typeface="Segoe UI"/>
              </a:rPr>
              <a:t> </a:t>
            </a:r>
            <a:r>
              <a:rPr lang="en-US" sz="2856" dirty="0">
                <a:latin typeface="Segoe UI"/>
              </a:rPr>
              <a:t>by doing it and helping others do it. Through this work we have come to value:</a:t>
            </a:r>
          </a:p>
          <a:p>
            <a:pPr defTabSz="932597">
              <a:lnSpc>
                <a:spcPct val="90000"/>
              </a:lnSpc>
              <a:defRPr/>
            </a:pPr>
            <a:r>
              <a:rPr lang="en-US" sz="2856" dirty="0">
                <a:gradFill>
                  <a:gsLst>
                    <a:gs pos="2917">
                      <a:srgbClr val="616161"/>
                    </a:gs>
                    <a:gs pos="30000">
                      <a:srgbClr val="616161"/>
                    </a:gs>
                  </a:gsLst>
                  <a:lin ang="5400000" scaled="0"/>
                </a:gradFill>
                <a:latin typeface="Segoe UI"/>
              </a:rPr>
              <a:t> </a:t>
            </a:r>
          </a:p>
          <a:p>
            <a:pPr defTabSz="932597">
              <a:lnSpc>
                <a:spcPct val="90000"/>
              </a:lnSpc>
              <a:defRPr/>
            </a:pPr>
            <a:r>
              <a:rPr lang="en-US" sz="4080" dirty="0">
                <a:solidFill>
                  <a:srgbClr val="0070C0"/>
                </a:solidFill>
                <a:latin typeface="Segoe UI"/>
              </a:rPr>
              <a:t>Individuals and interactions</a:t>
            </a:r>
            <a:r>
              <a:rPr lang="en-US" sz="3672" dirty="0">
                <a:gradFill>
                  <a:gsLst>
                    <a:gs pos="2917">
                      <a:srgbClr val="616161"/>
                    </a:gs>
                    <a:gs pos="30000">
                      <a:srgbClr val="616161"/>
                    </a:gs>
                  </a:gsLst>
                  <a:lin ang="5400000" scaled="0"/>
                </a:gradFill>
                <a:latin typeface="Segoe UI"/>
              </a:rPr>
              <a:t> </a:t>
            </a:r>
            <a:r>
              <a:rPr lang="en-US" sz="2856" dirty="0">
                <a:latin typeface="Segoe UI"/>
              </a:rPr>
              <a:t>over</a:t>
            </a:r>
            <a:r>
              <a:rPr lang="en-US" sz="2856" dirty="0">
                <a:gradFill>
                  <a:gsLst>
                    <a:gs pos="2917">
                      <a:srgbClr val="616161"/>
                    </a:gs>
                    <a:gs pos="30000">
                      <a:srgbClr val="616161"/>
                    </a:gs>
                  </a:gsLst>
                  <a:lin ang="5400000" scaled="0"/>
                </a:gradFill>
                <a:latin typeface="Segoe UI"/>
              </a:rPr>
              <a:t> </a:t>
            </a:r>
            <a:r>
              <a:rPr lang="en-US" sz="2856" dirty="0">
                <a:solidFill>
                  <a:srgbClr val="7030A0"/>
                </a:solidFill>
                <a:latin typeface="Segoe UI"/>
              </a:rPr>
              <a:t>processes and tools</a:t>
            </a:r>
          </a:p>
          <a:p>
            <a:pPr defTabSz="932597">
              <a:lnSpc>
                <a:spcPct val="90000"/>
              </a:lnSpc>
              <a:defRPr/>
            </a:pPr>
            <a:r>
              <a:rPr lang="en-US" sz="4080" dirty="0">
                <a:solidFill>
                  <a:srgbClr val="0070C0"/>
                </a:solidFill>
                <a:latin typeface="Segoe UI"/>
              </a:rPr>
              <a:t>Working software</a:t>
            </a:r>
            <a:r>
              <a:rPr lang="en-US" sz="3672" dirty="0">
                <a:gradFill>
                  <a:gsLst>
                    <a:gs pos="2917">
                      <a:srgbClr val="616161"/>
                    </a:gs>
                    <a:gs pos="30000">
                      <a:srgbClr val="616161"/>
                    </a:gs>
                  </a:gsLst>
                  <a:lin ang="5400000" scaled="0"/>
                </a:gradFill>
                <a:latin typeface="Segoe UI"/>
              </a:rPr>
              <a:t> </a:t>
            </a:r>
            <a:r>
              <a:rPr lang="en-US" sz="2856" dirty="0">
                <a:latin typeface="Segoe UI"/>
              </a:rPr>
              <a:t>over</a:t>
            </a:r>
            <a:r>
              <a:rPr lang="en-US" sz="2856" dirty="0">
                <a:gradFill>
                  <a:gsLst>
                    <a:gs pos="2917">
                      <a:srgbClr val="616161"/>
                    </a:gs>
                    <a:gs pos="30000">
                      <a:srgbClr val="616161"/>
                    </a:gs>
                  </a:gsLst>
                  <a:lin ang="5400000" scaled="0"/>
                </a:gradFill>
                <a:latin typeface="Segoe UI"/>
              </a:rPr>
              <a:t> </a:t>
            </a:r>
            <a:r>
              <a:rPr lang="en-US" sz="2856" dirty="0">
                <a:solidFill>
                  <a:srgbClr val="7030A0"/>
                </a:solidFill>
                <a:latin typeface="Segoe UI"/>
              </a:rPr>
              <a:t>comprehensive documentation</a:t>
            </a:r>
          </a:p>
          <a:p>
            <a:pPr defTabSz="932597">
              <a:lnSpc>
                <a:spcPct val="90000"/>
              </a:lnSpc>
              <a:defRPr/>
            </a:pPr>
            <a:r>
              <a:rPr lang="en-US" sz="4080" dirty="0">
                <a:solidFill>
                  <a:srgbClr val="0070C0"/>
                </a:solidFill>
                <a:latin typeface="Segoe UI"/>
              </a:rPr>
              <a:t>Customer collaboration</a:t>
            </a:r>
            <a:r>
              <a:rPr lang="en-US" sz="3672" dirty="0">
                <a:gradFill>
                  <a:gsLst>
                    <a:gs pos="2917">
                      <a:srgbClr val="616161"/>
                    </a:gs>
                    <a:gs pos="30000">
                      <a:srgbClr val="616161"/>
                    </a:gs>
                  </a:gsLst>
                  <a:lin ang="5400000" scaled="0"/>
                </a:gradFill>
                <a:latin typeface="Segoe UI"/>
              </a:rPr>
              <a:t> </a:t>
            </a:r>
            <a:r>
              <a:rPr lang="en-US" sz="2856" dirty="0">
                <a:latin typeface="Segoe UI"/>
              </a:rPr>
              <a:t>over</a:t>
            </a:r>
            <a:r>
              <a:rPr lang="en-US" sz="2856" dirty="0">
                <a:gradFill>
                  <a:gsLst>
                    <a:gs pos="2917">
                      <a:srgbClr val="616161"/>
                    </a:gs>
                    <a:gs pos="30000">
                      <a:srgbClr val="616161"/>
                    </a:gs>
                  </a:gsLst>
                  <a:lin ang="5400000" scaled="0"/>
                </a:gradFill>
                <a:latin typeface="Segoe UI"/>
              </a:rPr>
              <a:t> </a:t>
            </a:r>
            <a:r>
              <a:rPr lang="en-US" sz="2856" dirty="0">
                <a:solidFill>
                  <a:srgbClr val="7030A0"/>
                </a:solidFill>
                <a:latin typeface="Segoe UI"/>
              </a:rPr>
              <a:t>contract negotiation</a:t>
            </a:r>
          </a:p>
          <a:p>
            <a:pPr defTabSz="932597">
              <a:lnSpc>
                <a:spcPct val="90000"/>
              </a:lnSpc>
              <a:defRPr/>
            </a:pPr>
            <a:r>
              <a:rPr lang="en-US" sz="4080" dirty="0">
                <a:solidFill>
                  <a:srgbClr val="0070C0"/>
                </a:solidFill>
                <a:latin typeface="Segoe UI"/>
              </a:rPr>
              <a:t>Responding to change</a:t>
            </a:r>
            <a:r>
              <a:rPr lang="en-US" sz="3672" dirty="0">
                <a:gradFill>
                  <a:gsLst>
                    <a:gs pos="2917">
                      <a:srgbClr val="616161"/>
                    </a:gs>
                    <a:gs pos="30000">
                      <a:srgbClr val="616161"/>
                    </a:gs>
                  </a:gsLst>
                  <a:lin ang="5400000" scaled="0"/>
                </a:gradFill>
                <a:latin typeface="Segoe UI"/>
              </a:rPr>
              <a:t> </a:t>
            </a:r>
            <a:r>
              <a:rPr lang="en-US" sz="2856" dirty="0">
                <a:latin typeface="Segoe UI"/>
              </a:rPr>
              <a:t>over</a:t>
            </a:r>
            <a:r>
              <a:rPr lang="en-US" sz="2856" dirty="0">
                <a:gradFill>
                  <a:gsLst>
                    <a:gs pos="2917">
                      <a:srgbClr val="616161"/>
                    </a:gs>
                    <a:gs pos="30000">
                      <a:srgbClr val="616161"/>
                    </a:gs>
                  </a:gsLst>
                  <a:lin ang="5400000" scaled="0"/>
                </a:gradFill>
                <a:latin typeface="Segoe UI"/>
              </a:rPr>
              <a:t> </a:t>
            </a:r>
            <a:r>
              <a:rPr lang="en-US" sz="2856" dirty="0">
                <a:solidFill>
                  <a:srgbClr val="7030A0"/>
                </a:solidFill>
                <a:latin typeface="Segoe UI"/>
              </a:rPr>
              <a:t>following a plan</a:t>
            </a:r>
          </a:p>
          <a:p>
            <a:pPr defTabSz="932597">
              <a:lnSpc>
                <a:spcPct val="90000"/>
              </a:lnSpc>
              <a:defRPr/>
            </a:pPr>
            <a:r>
              <a:rPr lang="en-US" sz="2856" dirty="0">
                <a:gradFill>
                  <a:gsLst>
                    <a:gs pos="2917">
                      <a:srgbClr val="616161"/>
                    </a:gs>
                    <a:gs pos="30000">
                      <a:srgbClr val="616161"/>
                    </a:gs>
                  </a:gsLst>
                  <a:lin ang="5400000" scaled="0"/>
                </a:gradFill>
                <a:latin typeface="Segoe UI"/>
              </a:rPr>
              <a:t> </a:t>
            </a:r>
          </a:p>
          <a:p>
            <a:pPr defTabSz="932597">
              <a:lnSpc>
                <a:spcPct val="90000"/>
              </a:lnSpc>
              <a:defRPr/>
            </a:pPr>
            <a:endParaRPr lang="en-US" sz="2856" dirty="0">
              <a:gradFill>
                <a:gsLst>
                  <a:gs pos="2917">
                    <a:srgbClr val="616161"/>
                  </a:gs>
                  <a:gs pos="30000">
                    <a:srgbClr val="616161"/>
                  </a:gs>
                </a:gsLst>
                <a:lin ang="5400000" scaled="0"/>
              </a:gradFill>
              <a:latin typeface="Segoe UI"/>
            </a:endParaRPr>
          </a:p>
          <a:p>
            <a:pPr defTabSz="932597">
              <a:lnSpc>
                <a:spcPct val="90000"/>
              </a:lnSpc>
              <a:defRPr/>
            </a:pPr>
            <a:r>
              <a:rPr lang="en-US" sz="2856" dirty="0">
                <a:latin typeface="Segoe UI"/>
              </a:rPr>
              <a:t>That is, while there is value in the items on the right, we </a:t>
            </a:r>
            <a:r>
              <a:rPr lang="en-US" sz="2856" dirty="0">
                <a:solidFill>
                  <a:srgbClr val="0070C0"/>
                </a:solidFill>
                <a:latin typeface="Segoe UI"/>
              </a:rPr>
              <a:t>value the items on the left more</a:t>
            </a:r>
            <a:r>
              <a:rPr lang="en-US" sz="2856" dirty="0">
                <a:gradFill>
                  <a:gsLst>
                    <a:gs pos="2917">
                      <a:srgbClr val="616161"/>
                    </a:gs>
                    <a:gs pos="30000">
                      <a:srgbClr val="616161"/>
                    </a:gs>
                  </a:gsLst>
                  <a:lin ang="5400000" scaled="0"/>
                </a:gradFill>
                <a:latin typeface="Segoe UI"/>
              </a:rPr>
              <a:t>.</a:t>
            </a:r>
          </a:p>
          <a:p>
            <a:pPr defTabSz="932597">
              <a:lnSpc>
                <a:spcPct val="90000"/>
              </a:lnSpc>
              <a:defRPr/>
            </a:pPr>
            <a:endParaRPr lang="en-US" sz="2856" dirty="0">
              <a:gradFill>
                <a:gsLst>
                  <a:gs pos="2917">
                    <a:srgbClr val="616161"/>
                  </a:gs>
                  <a:gs pos="30000">
                    <a:srgbClr val="616161"/>
                  </a:gs>
                </a:gsLst>
                <a:lin ang="5400000" scaled="0"/>
              </a:gradFill>
              <a:latin typeface="Segoe UI"/>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Tree>
    <p:extLst>
      <p:ext uri="{BB962C8B-B14F-4D97-AF65-F5344CB8AC3E}">
        <p14:creationId xmlns:p14="http://schemas.microsoft.com/office/powerpoint/2010/main" val="6328169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3146704" y="991"/>
            <a:ext cx="2983680" cy="6992542"/>
          </a:xfrm>
          <a:prstGeom prst="rect">
            <a:avLst/>
          </a:prstGeom>
          <a:solidFill>
            <a:srgbClr val="4472C4">
              <a:lumMod val="75000"/>
            </a:srgbClr>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pic>
        <p:nvPicPr>
          <p:cNvPr id="260" name="Picture 259"/>
          <p:cNvPicPr>
            <a:picLocks noChangeAspect="1"/>
          </p:cNvPicPr>
          <p:nvPr/>
        </p:nvPicPr>
        <p:blipFill rotWithShape="1">
          <a:blip r:embed="rId3"/>
          <a:srcRect r="66202"/>
          <a:stretch/>
        </p:blipFill>
        <p:spPr>
          <a:xfrm>
            <a:off x="3468140" y="5965416"/>
            <a:ext cx="373359" cy="683095"/>
          </a:xfrm>
          <a:prstGeom prst="rect">
            <a:avLst/>
          </a:prstGeom>
        </p:spPr>
      </p:pic>
      <p:sp>
        <p:nvSpPr>
          <p:cNvPr id="261" name="TextBox 260"/>
          <p:cNvSpPr txBox="1"/>
          <p:nvPr/>
        </p:nvSpPr>
        <p:spPr>
          <a:xfrm>
            <a:off x="3468140" y="6347857"/>
            <a:ext cx="343502" cy="98880"/>
          </a:xfrm>
          <a:prstGeom prst="rect">
            <a:avLst/>
          </a:prstGeom>
          <a:noFill/>
        </p:spPr>
        <p:txBody>
          <a:bodyPr wrap="square" lIns="0" tIns="0" rIns="0" bIns="0" rtlCol="0">
            <a:spAutoFit/>
          </a:bodyPr>
          <a:lstStyle/>
          <a:p>
            <a:pPr defTabSz="932060">
              <a:lnSpc>
                <a:spcPct val="90000"/>
              </a:lnSpc>
              <a:defRPr/>
            </a:pPr>
            <a:r>
              <a:rPr lang="en-US" sz="700"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   </a:t>
            </a:r>
            <a:r>
              <a:rPr lang="en-US" sz="700" dirty="0">
                <a:solidFill>
                  <a:srgbClr val="FFFFFF"/>
                </a:solidFill>
                <a:latin typeface="Calibri" panose="020F0502020204030204"/>
                <a:ea typeface="Segoe UI" pitchFamily="34" charset="0"/>
                <a:cs typeface="Segoe UI" pitchFamily="34" charset="0"/>
              </a:rPr>
              <a:t>TFS</a:t>
            </a:r>
          </a:p>
        </p:txBody>
      </p:sp>
      <p:sp>
        <p:nvSpPr>
          <p:cNvPr id="117" name="Rectangle 116"/>
          <p:cNvSpPr/>
          <p:nvPr/>
        </p:nvSpPr>
        <p:spPr>
          <a:xfrm>
            <a:off x="1765" y="991"/>
            <a:ext cx="2996337" cy="6992542"/>
          </a:xfrm>
          <a:prstGeom prst="rect">
            <a:avLst/>
          </a:prstGeom>
          <a:solidFill>
            <a:srgbClr val="5B9BD5"/>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pic>
        <p:nvPicPr>
          <p:cNvPr id="195" name="Picture 1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0410" y="5782590"/>
            <a:ext cx="823069" cy="541449"/>
          </a:xfrm>
          <a:prstGeom prst="rect">
            <a:avLst/>
          </a:prstGeom>
        </p:spPr>
      </p:pic>
      <p:sp>
        <p:nvSpPr>
          <p:cNvPr id="119" name="Rectangle 118"/>
          <p:cNvSpPr/>
          <p:nvPr/>
        </p:nvSpPr>
        <p:spPr>
          <a:xfrm>
            <a:off x="9451032" y="991"/>
            <a:ext cx="2983680" cy="6992542"/>
          </a:xfrm>
          <a:prstGeom prst="rect">
            <a:avLst/>
          </a:prstGeom>
          <a:solidFill>
            <a:srgbClr val="002060"/>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127" name="Rectangle 126"/>
          <p:cNvSpPr/>
          <p:nvPr/>
        </p:nvSpPr>
        <p:spPr>
          <a:xfrm>
            <a:off x="10477514" y="3199549"/>
            <a:ext cx="1957199" cy="3131518"/>
          </a:xfrm>
          <a:prstGeom prst="rect">
            <a:avLst/>
          </a:prstGeom>
          <a:solidFill>
            <a:srgbClr val="34495E"/>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172" name="Freeform 6"/>
          <p:cNvSpPr>
            <a:spLocks/>
          </p:cNvSpPr>
          <p:nvPr/>
        </p:nvSpPr>
        <p:spPr bwMode="auto">
          <a:xfrm>
            <a:off x="11154543" y="5965415"/>
            <a:ext cx="1171322" cy="770839"/>
          </a:xfrm>
          <a:custGeom>
            <a:avLst/>
            <a:gdLst>
              <a:gd name="T0" fmla="*/ 663 w 789"/>
              <a:gd name="T1" fmla="*/ 227 h 519"/>
              <a:gd name="T2" fmla="*/ 663 w 789"/>
              <a:gd name="T3" fmla="*/ 217 h 519"/>
              <a:gd name="T4" fmla="*/ 445 w 789"/>
              <a:gd name="T5" fmla="*/ 0 h 519"/>
              <a:gd name="T6" fmla="*/ 264 w 789"/>
              <a:gd name="T7" fmla="*/ 97 h 519"/>
              <a:gd name="T8" fmla="*/ 204 w 789"/>
              <a:gd name="T9" fmla="*/ 81 h 519"/>
              <a:gd name="T10" fmla="*/ 134 w 789"/>
              <a:gd name="T11" fmla="*/ 102 h 519"/>
              <a:gd name="T12" fmla="*/ 78 w 789"/>
              <a:gd name="T13" fmla="*/ 204 h 519"/>
              <a:gd name="T14" fmla="*/ 0 w 789"/>
              <a:gd name="T15" fmla="*/ 348 h 519"/>
              <a:gd name="T16" fmla="*/ 152 w 789"/>
              <a:gd name="T17" fmla="*/ 519 h 519"/>
              <a:gd name="T18" fmla="*/ 171 w 789"/>
              <a:gd name="T19" fmla="*/ 519 h 519"/>
              <a:gd name="T20" fmla="*/ 188 w 789"/>
              <a:gd name="T21" fmla="*/ 519 h 519"/>
              <a:gd name="T22" fmla="*/ 544 w 789"/>
              <a:gd name="T23" fmla="*/ 519 h 519"/>
              <a:gd name="T24" fmla="*/ 551 w 789"/>
              <a:gd name="T25" fmla="*/ 519 h 519"/>
              <a:gd name="T26" fmla="*/ 560 w 789"/>
              <a:gd name="T27" fmla="*/ 519 h 519"/>
              <a:gd name="T28" fmla="*/ 586 w 789"/>
              <a:gd name="T29" fmla="*/ 519 h 519"/>
              <a:gd name="T30" fmla="*/ 642 w 789"/>
              <a:gd name="T31" fmla="*/ 519 h 519"/>
              <a:gd name="T32" fmla="*/ 789 w 789"/>
              <a:gd name="T33" fmla="*/ 372 h 519"/>
              <a:gd name="T34" fmla="*/ 663 w 789"/>
              <a:gd name="T35" fmla="*/ 22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19">
                <a:moveTo>
                  <a:pt x="663" y="227"/>
                </a:moveTo>
                <a:cubicBezTo>
                  <a:pt x="663" y="225"/>
                  <a:pt x="663" y="220"/>
                  <a:pt x="663" y="217"/>
                </a:cubicBezTo>
                <a:cubicBezTo>
                  <a:pt x="663" y="97"/>
                  <a:pt x="565" y="0"/>
                  <a:pt x="445" y="0"/>
                </a:cubicBezTo>
                <a:cubicBezTo>
                  <a:pt x="370" y="0"/>
                  <a:pt x="303" y="39"/>
                  <a:pt x="264" y="97"/>
                </a:cubicBezTo>
                <a:cubicBezTo>
                  <a:pt x="246" y="87"/>
                  <a:pt x="226" y="81"/>
                  <a:pt x="204" y="81"/>
                </a:cubicBezTo>
                <a:cubicBezTo>
                  <a:pt x="178" y="81"/>
                  <a:pt x="154" y="89"/>
                  <a:pt x="134" y="102"/>
                </a:cubicBezTo>
                <a:cubicBezTo>
                  <a:pt x="101" y="124"/>
                  <a:pt x="79" y="162"/>
                  <a:pt x="78" y="204"/>
                </a:cubicBezTo>
                <a:cubicBezTo>
                  <a:pt x="32" y="235"/>
                  <a:pt x="0" y="288"/>
                  <a:pt x="0" y="348"/>
                </a:cubicBezTo>
                <a:cubicBezTo>
                  <a:pt x="0" y="436"/>
                  <a:pt x="66" y="509"/>
                  <a:pt x="152" y="519"/>
                </a:cubicBezTo>
                <a:cubicBezTo>
                  <a:pt x="158" y="519"/>
                  <a:pt x="165" y="519"/>
                  <a:pt x="171" y="519"/>
                </a:cubicBezTo>
                <a:cubicBezTo>
                  <a:pt x="177" y="519"/>
                  <a:pt x="182" y="519"/>
                  <a:pt x="188" y="519"/>
                </a:cubicBezTo>
                <a:cubicBezTo>
                  <a:pt x="268" y="519"/>
                  <a:pt x="455" y="519"/>
                  <a:pt x="544" y="519"/>
                </a:cubicBezTo>
                <a:cubicBezTo>
                  <a:pt x="546" y="519"/>
                  <a:pt x="549" y="519"/>
                  <a:pt x="551" y="519"/>
                </a:cubicBezTo>
                <a:cubicBezTo>
                  <a:pt x="560" y="519"/>
                  <a:pt x="560" y="519"/>
                  <a:pt x="560" y="519"/>
                </a:cubicBezTo>
                <a:cubicBezTo>
                  <a:pt x="564" y="519"/>
                  <a:pt x="577" y="519"/>
                  <a:pt x="586" y="519"/>
                </a:cubicBezTo>
                <a:cubicBezTo>
                  <a:pt x="642" y="519"/>
                  <a:pt x="642" y="519"/>
                  <a:pt x="642" y="519"/>
                </a:cubicBezTo>
                <a:cubicBezTo>
                  <a:pt x="724" y="517"/>
                  <a:pt x="789" y="452"/>
                  <a:pt x="789" y="372"/>
                </a:cubicBezTo>
                <a:cubicBezTo>
                  <a:pt x="789" y="298"/>
                  <a:pt x="734" y="238"/>
                  <a:pt x="663" y="227"/>
                </a:cubicBezTo>
                <a:close/>
              </a:path>
            </a:pathLst>
          </a:custGeom>
          <a:solidFill>
            <a:schemeClr val="bg1">
              <a:alpha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597">
              <a:defRPr/>
            </a:pPr>
            <a:endParaRPr lang="en-US" sz="600">
              <a:solidFill>
                <a:prstClr val="black"/>
              </a:solidFill>
              <a:latin typeface="Calibri" panose="020F0502020204030204"/>
            </a:endParaRPr>
          </a:p>
        </p:txBody>
      </p:sp>
      <p:sp>
        <p:nvSpPr>
          <p:cNvPr id="129" name="Rectangle 128"/>
          <p:cNvSpPr/>
          <p:nvPr/>
        </p:nvSpPr>
        <p:spPr>
          <a:xfrm>
            <a:off x="1040903" y="2285418"/>
            <a:ext cx="1957199" cy="3222932"/>
          </a:xfrm>
          <a:prstGeom prst="rect">
            <a:avLst/>
          </a:prstGeom>
          <a:solidFill>
            <a:srgbClr val="34495E"/>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pic>
        <p:nvPicPr>
          <p:cNvPr id="3" name="Picture 2"/>
          <p:cNvPicPr>
            <a:picLocks noChangeAspect="1"/>
          </p:cNvPicPr>
          <p:nvPr/>
        </p:nvPicPr>
        <p:blipFill rotWithShape="1">
          <a:blip r:embed="rId5"/>
          <a:srcRect l="36309" r="1" b="29163"/>
          <a:stretch/>
        </p:blipFill>
        <p:spPr>
          <a:xfrm>
            <a:off x="2149" y="5239837"/>
            <a:ext cx="1828262" cy="1753696"/>
          </a:xfrm>
          <a:prstGeom prst="rect">
            <a:avLst/>
          </a:prstGeom>
        </p:spPr>
      </p:pic>
      <p:sp>
        <p:nvSpPr>
          <p:cNvPr id="114" name="Rectangle 113"/>
          <p:cNvSpPr/>
          <p:nvPr/>
        </p:nvSpPr>
        <p:spPr>
          <a:xfrm>
            <a:off x="6305495" y="991"/>
            <a:ext cx="2983680" cy="6992542"/>
          </a:xfrm>
          <a:prstGeom prst="rect">
            <a:avLst/>
          </a:prstGeom>
          <a:solidFill>
            <a:srgbClr val="4472C4">
              <a:lumMod val="50000"/>
            </a:srgbClr>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176" name="Rectangle 175"/>
          <p:cNvSpPr/>
          <p:nvPr/>
        </p:nvSpPr>
        <p:spPr>
          <a:xfrm rot="18900000">
            <a:off x="8365255" y="216679"/>
            <a:ext cx="1041426" cy="1041426"/>
          </a:xfrm>
          <a:prstGeom prst="rect">
            <a:avLst/>
          </a:prstGeom>
          <a:solidFill>
            <a:srgbClr val="203864"/>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175" name="Rectangle 174"/>
          <p:cNvSpPr/>
          <p:nvPr/>
        </p:nvSpPr>
        <p:spPr>
          <a:xfrm rot="18900000">
            <a:off x="5243610" y="216679"/>
            <a:ext cx="1041426" cy="1041426"/>
          </a:xfrm>
          <a:prstGeom prst="rect">
            <a:avLst/>
          </a:prstGeom>
          <a:solidFill>
            <a:srgbClr val="2F5597"/>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120" name="TextBox 119"/>
          <p:cNvSpPr txBox="1"/>
          <p:nvPr/>
        </p:nvSpPr>
        <p:spPr>
          <a:xfrm>
            <a:off x="1012789" y="1577368"/>
            <a:ext cx="1964998" cy="721746"/>
          </a:xfrm>
          <a:prstGeom prst="rect">
            <a:avLst/>
          </a:prstGeom>
          <a:noFill/>
        </p:spPr>
        <p:txBody>
          <a:bodyPr wrap="square" rtlCol="0">
            <a:spAutoFit/>
          </a:bodyPr>
          <a:lstStyle/>
          <a:p>
            <a:pPr defTabSz="932597">
              <a:defRPr/>
            </a:pPr>
            <a:r>
              <a:rPr lang="en-US" sz="3998" spc="-80" dirty="0">
                <a:ln w="3175">
                  <a:solidFill>
                    <a:prstClr val="white"/>
                  </a:solidFill>
                </a:ln>
                <a:solidFill>
                  <a:prstClr val="white"/>
                </a:solidFill>
                <a:latin typeface="Arial" panose="020B0604020202020204" pitchFamily="34" charset="0"/>
                <a:cs typeface="Arial" panose="020B0604020202020204" pitchFamily="34" charset="0"/>
              </a:rPr>
              <a:t>01</a:t>
            </a:r>
          </a:p>
        </p:txBody>
      </p:sp>
      <p:sp>
        <p:nvSpPr>
          <p:cNvPr id="132" name="TextBox 131"/>
          <p:cNvSpPr txBox="1"/>
          <p:nvPr/>
        </p:nvSpPr>
        <p:spPr>
          <a:xfrm rot="16200000">
            <a:off x="-185023" y="3062960"/>
            <a:ext cx="1957662" cy="408017"/>
          </a:xfrm>
          <a:prstGeom prst="rect">
            <a:avLst/>
          </a:prstGeom>
          <a:noFill/>
        </p:spPr>
        <p:txBody>
          <a:bodyPr wrap="square" rtlCol="0">
            <a:spAutoFit/>
          </a:bodyPr>
          <a:lstStyle/>
          <a:p>
            <a:pPr algn="r" defTabSz="932597">
              <a:defRPr/>
            </a:pPr>
            <a:r>
              <a:rPr lang="en-US" sz="2000" spc="50" dirty="0">
                <a:solidFill>
                  <a:prstClr val="white"/>
                </a:solidFill>
                <a:latin typeface="Segoe UI Light" panose="020B0502040204020203" pitchFamily="34" charset="0"/>
                <a:cs typeface="Segoe UI Light" panose="020B0502040204020203" pitchFamily="34" charset="0"/>
              </a:rPr>
              <a:t>Develop</a:t>
            </a:r>
          </a:p>
        </p:txBody>
      </p:sp>
      <p:sp>
        <p:nvSpPr>
          <p:cNvPr id="133" name="Rectangle 4"/>
          <p:cNvSpPr/>
          <p:nvPr/>
        </p:nvSpPr>
        <p:spPr bwMode="gray">
          <a:xfrm>
            <a:off x="1040904" y="2285419"/>
            <a:ext cx="1954237" cy="50463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7969" tIns="107969" rIns="182828" bIns="0"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defRPr/>
            </a:pPr>
            <a:r>
              <a:rPr lang="en-US" sz="1198" kern="0" dirty="0">
                <a:solidFill>
                  <a:prstClr val="white"/>
                </a:solidFill>
                <a:latin typeface="Calibri" panose="020F0502020204030204"/>
                <a:ea typeface="Segoe UI" panose="020B0502040204020203" pitchFamily="34" charset="0"/>
                <a:cs typeface="Segoe UI" panose="020B0502040204020203" pitchFamily="34" charset="0"/>
              </a:rPr>
              <a:t>Developer Workstation</a:t>
            </a:r>
          </a:p>
        </p:txBody>
      </p:sp>
      <p:sp>
        <p:nvSpPr>
          <p:cNvPr id="140" name="Rectangle 4"/>
          <p:cNvSpPr/>
          <p:nvPr/>
        </p:nvSpPr>
        <p:spPr bwMode="gray">
          <a:xfrm>
            <a:off x="1040904" y="4045742"/>
            <a:ext cx="1954237" cy="50463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7969" tIns="107969" rIns="182828" bIns="0"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defRPr/>
            </a:pPr>
            <a:r>
              <a:rPr lang="en-US" sz="1198" kern="0" dirty="0">
                <a:solidFill>
                  <a:prstClr val="white"/>
                </a:solidFill>
                <a:latin typeface="Calibri" panose="020F0502020204030204"/>
                <a:ea typeface="Segoe UI" panose="020B0502040204020203" pitchFamily="34" charset="0"/>
                <a:cs typeface="Segoe UI" panose="020B0502040204020203" pitchFamily="34" charset="0"/>
              </a:rPr>
              <a:t>Team Collaboration</a:t>
            </a:r>
          </a:p>
        </p:txBody>
      </p:sp>
      <p:grpSp>
        <p:nvGrpSpPr>
          <p:cNvPr id="6" name="Group 5"/>
          <p:cNvGrpSpPr/>
          <p:nvPr/>
        </p:nvGrpSpPr>
        <p:grpSpPr>
          <a:xfrm>
            <a:off x="3781769" y="1851972"/>
            <a:ext cx="2344912" cy="3930616"/>
            <a:chOff x="3713164" y="1661609"/>
            <a:chExt cx="2345578" cy="3931732"/>
          </a:xfrm>
        </p:grpSpPr>
        <p:sp>
          <p:nvSpPr>
            <p:cNvPr id="121" name="TextBox 120"/>
            <p:cNvSpPr txBox="1"/>
            <p:nvPr/>
          </p:nvSpPr>
          <p:spPr>
            <a:xfrm>
              <a:off x="4061143" y="1661609"/>
              <a:ext cx="1965556" cy="721950"/>
            </a:xfrm>
            <a:prstGeom prst="rect">
              <a:avLst/>
            </a:prstGeom>
            <a:noFill/>
          </p:spPr>
          <p:txBody>
            <a:bodyPr wrap="square" rtlCol="0">
              <a:spAutoFit/>
            </a:bodyPr>
            <a:lstStyle/>
            <a:p>
              <a:pPr defTabSz="932597">
                <a:defRPr/>
              </a:pPr>
              <a:r>
                <a:rPr lang="en-US" sz="3998" dirty="0">
                  <a:ln w="3175">
                    <a:solidFill>
                      <a:prstClr val="white"/>
                    </a:solidFill>
                  </a:ln>
                  <a:solidFill>
                    <a:prstClr val="white"/>
                  </a:solidFill>
                  <a:latin typeface="Arial" panose="020B0604020202020204" pitchFamily="34" charset="0"/>
                  <a:cs typeface="Arial" panose="020B0604020202020204" pitchFamily="34" charset="0"/>
                </a:rPr>
                <a:t>02</a:t>
              </a:r>
            </a:p>
          </p:txBody>
        </p:sp>
        <p:sp>
          <p:nvSpPr>
            <p:cNvPr id="124" name="Rectangle 123"/>
            <p:cNvSpPr/>
            <p:nvPr/>
          </p:nvSpPr>
          <p:spPr>
            <a:xfrm>
              <a:off x="4100988" y="2369495"/>
              <a:ext cx="1957754" cy="3223846"/>
            </a:xfrm>
            <a:prstGeom prst="rect">
              <a:avLst/>
            </a:prstGeom>
            <a:solidFill>
              <a:srgbClr val="34495E"/>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125" name="TextBox 124"/>
            <p:cNvSpPr txBox="1"/>
            <p:nvPr/>
          </p:nvSpPr>
          <p:spPr>
            <a:xfrm rot="16200000">
              <a:off x="2922424" y="3167383"/>
              <a:ext cx="1958217" cy="376738"/>
            </a:xfrm>
            <a:prstGeom prst="rect">
              <a:avLst/>
            </a:prstGeom>
            <a:noFill/>
          </p:spPr>
          <p:txBody>
            <a:bodyPr wrap="square" rtlCol="0">
              <a:spAutoFit/>
            </a:bodyPr>
            <a:lstStyle/>
            <a:p>
              <a:pPr algn="r" defTabSz="932597">
                <a:defRPr/>
              </a:pPr>
              <a:r>
                <a:rPr lang="en-US" spc="50" dirty="0">
                  <a:solidFill>
                    <a:prstClr val="white"/>
                  </a:solidFill>
                  <a:latin typeface="Segoe UI Light" panose="020B0502040204020203" pitchFamily="34" charset="0"/>
                  <a:cs typeface="Segoe UI Light" panose="020B0502040204020203" pitchFamily="34" charset="0"/>
                </a:rPr>
                <a:t>Build &amp; Test</a:t>
              </a:r>
            </a:p>
          </p:txBody>
        </p:sp>
        <p:sp>
          <p:nvSpPr>
            <p:cNvPr id="141" name="Rectangle 4"/>
            <p:cNvSpPr/>
            <p:nvPr/>
          </p:nvSpPr>
          <p:spPr bwMode="gray">
            <a:xfrm>
              <a:off x="4100988" y="2369495"/>
              <a:ext cx="1957754"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7969" tIns="107969" rIns="182828" bIns="0"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defRPr/>
              </a:pPr>
              <a:r>
                <a:rPr lang="en-US" sz="1198" kern="0" dirty="0">
                  <a:solidFill>
                    <a:prstClr val="white"/>
                  </a:solidFill>
                  <a:latin typeface="Calibri" panose="020F0502020204030204"/>
                  <a:ea typeface="Segoe UI" panose="020B0502040204020203" pitchFamily="34" charset="0"/>
                  <a:cs typeface="Segoe UI" panose="020B0502040204020203" pitchFamily="34" charset="0"/>
                </a:rPr>
                <a:t>Build/CI</a:t>
              </a:r>
            </a:p>
          </p:txBody>
        </p:sp>
        <p:sp>
          <p:nvSpPr>
            <p:cNvPr id="144" name="Rectangle 4"/>
            <p:cNvSpPr/>
            <p:nvPr/>
          </p:nvSpPr>
          <p:spPr bwMode="gray">
            <a:xfrm>
              <a:off x="4103950" y="4119414"/>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7969" tIns="107969" rIns="182828" bIns="0"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defRPr/>
              </a:pPr>
              <a:r>
                <a:rPr lang="en-US" sz="1198" kern="0" dirty="0">
                  <a:solidFill>
                    <a:prstClr val="white"/>
                  </a:solidFill>
                  <a:latin typeface="Calibri" panose="020F0502020204030204"/>
                  <a:ea typeface="Segoe UI" panose="020B0502040204020203" pitchFamily="34" charset="0"/>
                  <a:cs typeface="Segoe UI" panose="020B0502040204020203" pitchFamily="34" charset="0"/>
                </a:rPr>
                <a:t>Test</a:t>
              </a:r>
            </a:p>
          </p:txBody>
        </p:sp>
        <p:sp>
          <p:nvSpPr>
            <p:cNvPr id="145" name="TextBox 144"/>
            <p:cNvSpPr txBox="1"/>
            <p:nvPr/>
          </p:nvSpPr>
          <p:spPr>
            <a:xfrm>
              <a:off x="4304583" y="3657839"/>
              <a:ext cx="1419509" cy="338327"/>
            </a:xfrm>
            <a:prstGeom prst="rect">
              <a:avLst/>
            </a:prstGeom>
            <a:noFill/>
          </p:spPr>
          <p:txBody>
            <a:bodyPr wrap="none" lIns="0" tIns="0" rIns="0" bIns="0" rtlCol="0">
              <a:spAutoFit/>
            </a:bodyPr>
            <a:lstStyle/>
            <a:p>
              <a:pPr defTabSz="932060">
                <a:lnSpc>
                  <a:spcPct val="90000"/>
                </a:lnSpc>
                <a:defRPr/>
              </a:pPr>
              <a: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Release Management </a:t>
              </a:r>
              <a:b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br>
              <a: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for Visual Studio</a:t>
              </a:r>
            </a:p>
          </p:txBody>
        </p:sp>
        <p:sp>
          <p:nvSpPr>
            <p:cNvPr id="146" name="Rectangle 145"/>
            <p:cNvSpPr/>
            <p:nvPr/>
          </p:nvSpPr>
          <p:spPr>
            <a:xfrm>
              <a:off x="4255909" y="5257951"/>
              <a:ext cx="1588280" cy="266567"/>
            </a:xfrm>
            <a:prstGeom prst="rect">
              <a:avLst/>
            </a:prstGeom>
          </p:spPr>
          <p:txBody>
            <a:bodyPr wrap="none">
              <a:spAutoFit/>
            </a:bodyPr>
            <a:lstStyle/>
            <a:p>
              <a:pPr defTabSz="932597">
                <a:defRPr/>
              </a:pPr>
              <a:r>
                <a:rPr lang="en-US" sz="109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Microsoft Test Manager</a:t>
              </a:r>
              <a:endParaRPr lang="en-US" kern="0" dirty="0">
                <a:solidFill>
                  <a:sysClr val="windowText" lastClr="000000"/>
                </a:solidFill>
                <a:latin typeface="Calibri" panose="020F0502020204030204"/>
              </a:endParaRPr>
            </a:p>
          </p:txBody>
        </p:sp>
      </p:grpSp>
      <p:grpSp>
        <p:nvGrpSpPr>
          <p:cNvPr id="9" name="Group 8"/>
          <p:cNvGrpSpPr/>
          <p:nvPr/>
        </p:nvGrpSpPr>
        <p:grpSpPr>
          <a:xfrm>
            <a:off x="6929226" y="2114552"/>
            <a:ext cx="2359947" cy="3942278"/>
            <a:chOff x="6749938" y="1813101"/>
            <a:chExt cx="2360617" cy="3943396"/>
          </a:xfrm>
        </p:grpSpPr>
        <p:sp>
          <p:nvSpPr>
            <p:cNvPr id="116" name="Rectangle 115"/>
            <p:cNvSpPr/>
            <p:nvPr/>
          </p:nvSpPr>
          <p:spPr>
            <a:xfrm>
              <a:off x="7152801" y="2532651"/>
              <a:ext cx="1957754" cy="3223846"/>
            </a:xfrm>
            <a:prstGeom prst="rect">
              <a:avLst/>
            </a:prstGeom>
            <a:solidFill>
              <a:srgbClr val="34495E"/>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122" name="TextBox 121"/>
            <p:cNvSpPr txBox="1"/>
            <p:nvPr/>
          </p:nvSpPr>
          <p:spPr>
            <a:xfrm>
              <a:off x="7136276" y="1813101"/>
              <a:ext cx="1965556" cy="721950"/>
            </a:xfrm>
            <a:prstGeom prst="rect">
              <a:avLst/>
            </a:prstGeom>
            <a:noFill/>
          </p:spPr>
          <p:txBody>
            <a:bodyPr wrap="square" rtlCol="0">
              <a:spAutoFit/>
            </a:bodyPr>
            <a:lstStyle/>
            <a:p>
              <a:pPr defTabSz="932597">
                <a:defRPr/>
              </a:pPr>
              <a:r>
                <a:rPr lang="en-US" sz="3998" dirty="0">
                  <a:ln w="3175">
                    <a:solidFill>
                      <a:prstClr val="white"/>
                    </a:solidFill>
                  </a:ln>
                  <a:solidFill>
                    <a:prstClr val="white"/>
                  </a:solidFill>
                  <a:latin typeface="Arial" panose="020B0604020202020204" pitchFamily="34" charset="0"/>
                  <a:cs typeface="Arial" panose="020B0604020202020204" pitchFamily="34" charset="0"/>
                </a:rPr>
                <a:t>03</a:t>
              </a:r>
            </a:p>
          </p:txBody>
        </p:sp>
        <p:sp>
          <p:nvSpPr>
            <p:cNvPr id="126" name="TextBox 125"/>
            <p:cNvSpPr txBox="1"/>
            <p:nvPr/>
          </p:nvSpPr>
          <p:spPr>
            <a:xfrm rot="16200000">
              <a:off x="5959198" y="3355010"/>
              <a:ext cx="1958218" cy="376738"/>
            </a:xfrm>
            <a:prstGeom prst="rect">
              <a:avLst/>
            </a:prstGeom>
            <a:noFill/>
          </p:spPr>
          <p:txBody>
            <a:bodyPr wrap="square" rtlCol="0">
              <a:spAutoFit/>
            </a:bodyPr>
            <a:lstStyle/>
            <a:p>
              <a:pPr algn="r" defTabSz="932597">
                <a:defRPr/>
              </a:pPr>
              <a:r>
                <a:rPr lang="en-US" spc="50" dirty="0">
                  <a:solidFill>
                    <a:prstClr val="white"/>
                  </a:solidFill>
                  <a:latin typeface="Segoe UI Light" panose="020B0502040204020203" pitchFamily="34" charset="0"/>
                  <a:cs typeface="Segoe UI Light" panose="020B0502040204020203" pitchFamily="34" charset="0"/>
                </a:rPr>
                <a:t>Deploy</a:t>
              </a:r>
            </a:p>
          </p:txBody>
        </p:sp>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4032" y="2920541"/>
              <a:ext cx="1407328" cy="559714"/>
            </a:xfrm>
            <a:prstGeom prst="rect">
              <a:avLst/>
            </a:prstGeom>
          </p:spPr>
        </p:pic>
        <p:sp>
          <p:nvSpPr>
            <p:cNvPr id="151" name="TextBox 150"/>
            <p:cNvSpPr txBox="1"/>
            <p:nvPr/>
          </p:nvSpPr>
          <p:spPr>
            <a:xfrm>
              <a:off x="7375632" y="3542531"/>
              <a:ext cx="1419509" cy="338327"/>
            </a:xfrm>
            <a:prstGeom prst="rect">
              <a:avLst/>
            </a:prstGeom>
            <a:noFill/>
          </p:spPr>
          <p:txBody>
            <a:bodyPr wrap="none" lIns="0" tIns="0" rIns="0" bIns="0" rtlCol="0">
              <a:spAutoFit/>
            </a:bodyPr>
            <a:lstStyle/>
            <a:p>
              <a:pPr defTabSz="932060">
                <a:lnSpc>
                  <a:spcPct val="90000"/>
                </a:lnSpc>
                <a:defRPr/>
              </a:pPr>
              <a: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Release Management </a:t>
              </a:r>
              <a:b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br>
              <a: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for Visual Studio</a:t>
              </a:r>
            </a:p>
          </p:txBody>
        </p:sp>
        <p:sp>
          <p:nvSpPr>
            <p:cNvPr id="152" name="Rectangle 4"/>
            <p:cNvSpPr/>
            <p:nvPr/>
          </p:nvSpPr>
          <p:spPr bwMode="gray">
            <a:xfrm>
              <a:off x="7152801" y="2532651"/>
              <a:ext cx="1954792" cy="504777"/>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7969" tIns="107969" rIns="182828" bIns="0"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defRPr/>
              </a:pPr>
              <a:r>
                <a:rPr lang="en-US" sz="1198" kern="0" dirty="0">
                  <a:solidFill>
                    <a:prstClr val="white"/>
                  </a:solidFill>
                  <a:latin typeface="Calibri" panose="020F0502020204030204"/>
                  <a:ea typeface="Segoe UI" panose="020B0502040204020203" pitchFamily="34" charset="0"/>
                  <a:cs typeface="Segoe UI" panose="020B0502040204020203" pitchFamily="34" charset="0"/>
                </a:rPr>
                <a:t>Release</a:t>
              </a:r>
            </a:p>
          </p:txBody>
        </p:sp>
        <p:grpSp>
          <p:nvGrpSpPr>
            <p:cNvPr id="153" name="Group 152"/>
            <p:cNvGrpSpPr/>
            <p:nvPr/>
          </p:nvGrpSpPr>
          <p:grpSpPr>
            <a:xfrm>
              <a:off x="7360708" y="3982831"/>
              <a:ext cx="1598396" cy="439857"/>
              <a:chOff x="6023278" y="2656330"/>
              <a:chExt cx="1598396" cy="439857"/>
            </a:xfrm>
          </p:grpSpPr>
          <p:sp>
            <p:nvSpPr>
              <p:cNvPr id="154" name="Rectangle 153"/>
              <p:cNvSpPr/>
              <p:nvPr/>
            </p:nvSpPr>
            <p:spPr>
              <a:xfrm>
                <a:off x="6500990" y="2663201"/>
                <a:ext cx="1120684" cy="432986"/>
              </a:xfrm>
              <a:prstGeom prst="rect">
                <a:avLst/>
              </a:prstGeom>
            </p:spPr>
            <p:txBody>
              <a:bodyPr wrap="square">
                <a:spAutoFit/>
              </a:bodyPr>
              <a:lstStyle/>
              <a:p>
                <a:pPr defTabSz="932060">
                  <a:lnSpc>
                    <a:spcPct val="90000"/>
                  </a:lnSpc>
                  <a:defRPr/>
                </a:pPr>
                <a:r>
                  <a:rPr lang="en-US" sz="1198" dirty="0">
                    <a:gradFill>
                      <a:gsLst>
                        <a:gs pos="0">
                          <a:srgbClr val="FFFFFF"/>
                        </a:gs>
                        <a:gs pos="100000">
                          <a:srgbClr val="FFFFFF"/>
                        </a:gs>
                      </a:gsLst>
                      <a:lin ang="5400000" scaled="0"/>
                    </a:gradFill>
                    <a:latin typeface="Calibri" panose="020F0502020204030204"/>
                    <a:ea typeface="Segoe UI" pitchFamily="34" charset="0"/>
                    <a:cs typeface="Segoe UI Semibold" panose="020B0702040204020203" pitchFamily="34" charset="0"/>
                  </a:rPr>
                  <a:t>Automation Service</a:t>
                </a:r>
              </a:p>
            </p:txBody>
          </p:sp>
          <p:pic>
            <p:nvPicPr>
              <p:cNvPr id="155" name="Picture 15"/>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6023278" y="2656330"/>
                <a:ext cx="485976" cy="4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6" name="Group 155"/>
            <p:cNvGrpSpPr/>
            <p:nvPr/>
          </p:nvGrpSpPr>
          <p:grpSpPr>
            <a:xfrm>
              <a:off x="7373566" y="4774449"/>
              <a:ext cx="1693288" cy="564207"/>
              <a:chOff x="7349541" y="4635063"/>
              <a:chExt cx="1693288" cy="564207"/>
            </a:xfrm>
          </p:grpSpPr>
          <p:sp>
            <p:nvSpPr>
              <p:cNvPr id="157" name="TextBox 156"/>
              <p:cNvSpPr txBox="1"/>
              <p:nvPr/>
            </p:nvSpPr>
            <p:spPr>
              <a:xfrm>
                <a:off x="8148016" y="4635063"/>
                <a:ext cx="894813" cy="564207"/>
              </a:xfrm>
              <a:prstGeom prst="rect">
                <a:avLst/>
              </a:prstGeom>
              <a:noFill/>
            </p:spPr>
            <p:txBody>
              <a:bodyPr wrap="square" lIns="0" tIns="0" rIns="0" bIns="0" rtlCol="0">
                <a:spAutoFit/>
              </a:bodyPr>
              <a:lstStyle/>
              <a:p>
                <a:pPr defTabSz="932060">
                  <a:defRPr/>
                </a:pPr>
                <a:r>
                  <a:rPr lang="en-US" sz="119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Azure Resource Management</a:t>
                </a:r>
              </a:p>
            </p:txBody>
          </p:sp>
          <p:grpSp>
            <p:nvGrpSpPr>
              <p:cNvPr id="158" name="Group 157"/>
              <p:cNvGrpSpPr/>
              <p:nvPr/>
            </p:nvGrpSpPr>
            <p:grpSpPr>
              <a:xfrm>
                <a:off x="7349541" y="4690662"/>
                <a:ext cx="682792" cy="442801"/>
                <a:chOff x="6236727" y="5075466"/>
                <a:chExt cx="1685512" cy="1093080"/>
              </a:xfrm>
            </p:grpSpPr>
            <p:grpSp>
              <p:nvGrpSpPr>
                <p:cNvPr id="159" name="Group 158"/>
                <p:cNvGrpSpPr/>
                <p:nvPr/>
              </p:nvGrpSpPr>
              <p:grpSpPr>
                <a:xfrm>
                  <a:off x="6604927" y="5075466"/>
                  <a:ext cx="1102201" cy="1054928"/>
                  <a:chOff x="6604927" y="5075466"/>
                  <a:chExt cx="1102201" cy="1054928"/>
                </a:xfrm>
              </p:grpSpPr>
              <p:sp>
                <p:nvSpPr>
                  <p:cNvPr id="162" name="Diamond 161"/>
                  <p:cNvSpPr/>
                  <p:nvPr/>
                </p:nvSpPr>
                <p:spPr bwMode="auto">
                  <a:xfrm>
                    <a:off x="6642893" y="5075466"/>
                    <a:ext cx="869548" cy="480973"/>
                  </a:xfrm>
                  <a:prstGeom prst="diamond">
                    <a:avLst/>
                  </a:prstGeom>
                  <a:solidFill>
                    <a:srgbClr val="3999C6"/>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63" name="Parallelogram 162"/>
                  <p:cNvSpPr/>
                  <p:nvPr/>
                </p:nvSpPr>
                <p:spPr bwMode="auto">
                  <a:xfrm rot="19866714">
                    <a:off x="6966649" y="5556675"/>
                    <a:ext cx="740479" cy="430284"/>
                  </a:xfrm>
                  <a:prstGeom prst="parallelogram">
                    <a:avLst>
                      <a:gd name="adj" fmla="val 57886"/>
                    </a:avLst>
                  </a:prstGeom>
                  <a:solidFill>
                    <a:srgbClr val="ACDAEC"/>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64" name="Parallelogram 163"/>
                  <p:cNvSpPr/>
                  <p:nvPr/>
                </p:nvSpPr>
                <p:spPr bwMode="auto">
                  <a:xfrm rot="5400000">
                    <a:off x="6449829" y="5545013"/>
                    <a:ext cx="740479" cy="430284"/>
                  </a:xfrm>
                  <a:prstGeom prst="parallelogram">
                    <a:avLst>
                      <a:gd name="adj" fmla="val 57886"/>
                    </a:avLst>
                  </a:prstGeom>
                  <a:solidFill>
                    <a:srgbClr val="59B4D9"/>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sp>
              <p:nvSpPr>
                <p:cNvPr id="160" name="Freeform 159"/>
                <p:cNvSpPr/>
                <p:nvPr/>
              </p:nvSpPr>
              <p:spPr bwMode="auto">
                <a:xfrm rot="1753011">
                  <a:off x="7202147" y="5162507"/>
                  <a:ext cx="720092" cy="1006039"/>
                </a:xfrm>
                <a:custGeom>
                  <a:avLst/>
                  <a:gdLst>
                    <a:gd name="connsiteX0" fmla="*/ 123594 w 3297672"/>
                    <a:gd name="connsiteY0" fmla="*/ 15903 h 4607171"/>
                    <a:gd name="connsiteX1" fmla="*/ 202363 w 3297672"/>
                    <a:gd name="connsiteY1" fmla="*/ 0 h 4607171"/>
                    <a:gd name="connsiteX2" fmla="*/ 1340966 w 3297672"/>
                    <a:gd name="connsiteY2" fmla="*/ 0 h 4607171"/>
                    <a:gd name="connsiteX3" fmla="*/ 1508769 w 3297672"/>
                    <a:gd name="connsiteY3" fmla="*/ 89220 h 4607171"/>
                    <a:gd name="connsiteX4" fmla="*/ 1514427 w 3297672"/>
                    <a:gd name="connsiteY4" fmla="*/ 99645 h 4607171"/>
                    <a:gd name="connsiteX5" fmla="*/ 1528034 w 3297672"/>
                    <a:gd name="connsiteY5" fmla="*/ 119096 h 4607171"/>
                    <a:gd name="connsiteX6" fmla="*/ 3271891 w 3297672"/>
                    <a:gd name="connsiteY6" fmla="*/ 3237209 h 4607171"/>
                    <a:gd name="connsiteX7" fmla="*/ 3290007 w 3297672"/>
                    <a:gd name="connsiteY7" fmla="*/ 3391027 h 4607171"/>
                    <a:gd name="connsiteX8" fmla="*/ 3266368 w 3297672"/>
                    <a:gd name="connsiteY8" fmla="*/ 3437834 h 4607171"/>
                    <a:gd name="connsiteX9" fmla="*/ 3250716 w 3297672"/>
                    <a:gd name="connsiteY9" fmla="*/ 3482358 h 4607171"/>
                    <a:gd name="connsiteX10" fmla="*/ 2639514 w 3297672"/>
                    <a:gd name="connsiteY10" fmla="*/ 4508344 h 4607171"/>
                    <a:gd name="connsiteX11" fmla="*/ 2362095 w 3297672"/>
                    <a:gd name="connsiteY11" fmla="*/ 4578629 h 4607171"/>
                    <a:gd name="connsiteX12" fmla="*/ 2330242 w 3297672"/>
                    <a:gd name="connsiteY12" fmla="*/ 4559654 h 4607171"/>
                    <a:gd name="connsiteX13" fmla="*/ 2259957 w 3297672"/>
                    <a:gd name="connsiteY13" fmla="*/ 4282234 h 4607171"/>
                    <a:gd name="connsiteX14" fmla="*/ 2822251 w 3297672"/>
                    <a:gd name="connsiteY14" fmla="*/ 3338346 h 4607171"/>
                    <a:gd name="connsiteX15" fmla="*/ 1202310 w 3297672"/>
                    <a:gd name="connsiteY15" fmla="*/ 441803 h 4607171"/>
                    <a:gd name="connsiteX16" fmla="*/ 202363 w 3297672"/>
                    <a:gd name="connsiteY16" fmla="*/ 441803 h 4607171"/>
                    <a:gd name="connsiteX17" fmla="*/ 0 w 3297672"/>
                    <a:gd name="connsiteY17" fmla="*/ 239440 h 4607171"/>
                    <a:gd name="connsiteX18" fmla="*/ 0 w 3297672"/>
                    <a:gd name="connsiteY18" fmla="*/ 202363 h 4607171"/>
                    <a:gd name="connsiteX19" fmla="*/ 123594 w 3297672"/>
                    <a:gd name="connsiteY19" fmla="*/ 15903 h 460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7672" h="4607171">
                      <a:moveTo>
                        <a:pt x="123594" y="15903"/>
                      </a:moveTo>
                      <a:cubicBezTo>
                        <a:pt x="147805" y="5663"/>
                        <a:pt x="174423" y="0"/>
                        <a:pt x="202363" y="0"/>
                      </a:cubicBezTo>
                      <a:lnTo>
                        <a:pt x="1340966" y="0"/>
                      </a:lnTo>
                      <a:cubicBezTo>
                        <a:pt x="1410817" y="0"/>
                        <a:pt x="1472403" y="35391"/>
                        <a:pt x="1508769" y="89220"/>
                      </a:cubicBezTo>
                      <a:lnTo>
                        <a:pt x="1514427" y="99645"/>
                      </a:lnTo>
                      <a:lnTo>
                        <a:pt x="1528034" y="119096"/>
                      </a:lnTo>
                      <a:lnTo>
                        <a:pt x="3271891" y="3237209"/>
                      </a:lnTo>
                      <a:cubicBezTo>
                        <a:pt x="3299168" y="3285980"/>
                        <a:pt x="3304093" y="3341191"/>
                        <a:pt x="3290007" y="3391027"/>
                      </a:cubicBezTo>
                      <a:lnTo>
                        <a:pt x="3266368" y="3437834"/>
                      </a:lnTo>
                      <a:lnTo>
                        <a:pt x="3250716" y="3482358"/>
                      </a:lnTo>
                      <a:lnTo>
                        <a:pt x="2639514" y="4508344"/>
                      </a:lnTo>
                      <a:cubicBezTo>
                        <a:pt x="2582316" y="4604360"/>
                        <a:pt x="2458111" y="4635828"/>
                        <a:pt x="2362095" y="4578629"/>
                      </a:cubicBezTo>
                      <a:lnTo>
                        <a:pt x="2330242" y="4559654"/>
                      </a:lnTo>
                      <a:cubicBezTo>
                        <a:pt x="2234225" y="4502455"/>
                        <a:pt x="2202758" y="4378250"/>
                        <a:pt x="2259957" y="4282234"/>
                      </a:cubicBezTo>
                      <a:lnTo>
                        <a:pt x="2822251" y="3338346"/>
                      </a:lnTo>
                      <a:lnTo>
                        <a:pt x="1202310" y="441803"/>
                      </a:lnTo>
                      <a:lnTo>
                        <a:pt x="202363" y="441803"/>
                      </a:lnTo>
                      <a:cubicBezTo>
                        <a:pt x="90601" y="441803"/>
                        <a:pt x="0" y="351202"/>
                        <a:pt x="0" y="239440"/>
                      </a:cubicBezTo>
                      <a:lnTo>
                        <a:pt x="0" y="202363"/>
                      </a:lnTo>
                      <a:cubicBezTo>
                        <a:pt x="0" y="118542"/>
                        <a:pt x="50963" y="46623"/>
                        <a:pt x="123594" y="15903"/>
                      </a:cubicBezTo>
                      <a:close/>
                    </a:path>
                  </a:pathLst>
                </a:custGeom>
                <a:solidFill>
                  <a:srgbClr val="7B7B7B"/>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61" name="Freeform 160"/>
                <p:cNvSpPr/>
                <p:nvPr/>
              </p:nvSpPr>
              <p:spPr bwMode="auto">
                <a:xfrm rot="12600000">
                  <a:off x="6236727" y="5077283"/>
                  <a:ext cx="720092" cy="1006039"/>
                </a:xfrm>
                <a:custGeom>
                  <a:avLst/>
                  <a:gdLst>
                    <a:gd name="connsiteX0" fmla="*/ 123594 w 3297672"/>
                    <a:gd name="connsiteY0" fmla="*/ 15903 h 4607171"/>
                    <a:gd name="connsiteX1" fmla="*/ 202363 w 3297672"/>
                    <a:gd name="connsiteY1" fmla="*/ 0 h 4607171"/>
                    <a:gd name="connsiteX2" fmla="*/ 1340966 w 3297672"/>
                    <a:gd name="connsiteY2" fmla="*/ 0 h 4607171"/>
                    <a:gd name="connsiteX3" fmla="*/ 1508769 w 3297672"/>
                    <a:gd name="connsiteY3" fmla="*/ 89220 h 4607171"/>
                    <a:gd name="connsiteX4" fmla="*/ 1514427 w 3297672"/>
                    <a:gd name="connsiteY4" fmla="*/ 99645 h 4607171"/>
                    <a:gd name="connsiteX5" fmla="*/ 1528034 w 3297672"/>
                    <a:gd name="connsiteY5" fmla="*/ 119096 h 4607171"/>
                    <a:gd name="connsiteX6" fmla="*/ 3271891 w 3297672"/>
                    <a:gd name="connsiteY6" fmla="*/ 3237209 h 4607171"/>
                    <a:gd name="connsiteX7" fmla="*/ 3290007 w 3297672"/>
                    <a:gd name="connsiteY7" fmla="*/ 3391027 h 4607171"/>
                    <a:gd name="connsiteX8" fmla="*/ 3266368 w 3297672"/>
                    <a:gd name="connsiteY8" fmla="*/ 3437834 h 4607171"/>
                    <a:gd name="connsiteX9" fmla="*/ 3250716 w 3297672"/>
                    <a:gd name="connsiteY9" fmla="*/ 3482358 h 4607171"/>
                    <a:gd name="connsiteX10" fmla="*/ 2639514 w 3297672"/>
                    <a:gd name="connsiteY10" fmla="*/ 4508344 h 4607171"/>
                    <a:gd name="connsiteX11" fmla="*/ 2362095 w 3297672"/>
                    <a:gd name="connsiteY11" fmla="*/ 4578629 h 4607171"/>
                    <a:gd name="connsiteX12" fmla="*/ 2330242 w 3297672"/>
                    <a:gd name="connsiteY12" fmla="*/ 4559654 h 4607171"/>
                    <a:gd name="connsiteX13" fmla="*/ 2259957 w 3297672"/>
                    <a:gd name="connsiteY13" fmla="*/ 4282234 h 4607171"/>
                    <a:gd name="connsiteX14" fmla="*/ 2822251 w 3297672"/>
                    <a:gd name="connsiteY14" fmla="*/ 3338346 h 4607171"/>
                    <a:gd name="connsiteX15" fmla="*/ 1202310 w 3297672"/>
                    <a:gd name="connsiteY15" fmla="*/ 441803 h 4607171"/>
                    <a:gd name="connsiteX16" fmla="*/ 202363 w 3297672"/>
                    <a:gd name="connsiteY16" fmla="*/ 441803 h 4607171"/>
                    <a:gd name="connsiteX17" fmla="*/ 0 w 3297672"/>
                    <a:gd name="connsiteY17" fmla="*/ 239440 h 4607171"/>
                    <a:gd name="connsiteX18" fmla="*/ 0 w 3297672"/>
                    <a:gd name="connsiteY18" fmla="*/ 202363 h 4607171"/>
                    <a:gd name="connsiteX19" fmla="*/ 123594 w 3297672"/>
                    <a:gd name="connsiteY19" fmla="*/ 15903 h 460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7672" h="4607171">
                      <a:moveTo>
                        <a:pt x="123594" y="15903"/>
                      </a:moveTo>
                      <a:cubicBezTo>
                        <a:pt x="147805" y="5663"/>
                        <a:pt x="174423" y="0"/>
                        <a:pt x="202363" y="0"/>
                      </a:cubicBezTo>
                      <a:lnTo>
                        <a:pt x="1340966" y="0"/>
                      </a:lnTo>
                      <a:cubicBezTo>
                        <a:pt x="1410817" y="0"/>
                        <a:pt x="1472403" y="35391"/>
                        <a:pt x="1508769" y="89220"/>
                      </a:cubicBezTo>
                      <a:lnTo>
                        <a:pt x="1514427" y="99645"/>
                      </a:lnTo>
                      <a:lnTo>
                        <a:pt x="1528034" y="119096"/>
                      </a:lnTo>
                      <a:lnTo>
                        <a:pt x="3271891" y="3237209"/>
                      </a:lnTo>
                      <a:cubicBezTo>
                        <a:pt x="3299168" y="3285980"/>
                        <a:pt x="3304093" y="3341191"/>
                        <a:pt x="3290007" y="3391027"/>
                      </a:cubicBezTo>
                      <a:lnTo>
                        <a:pt x="3266368" y="3437834"/>
                      </a:lnTo>
                      <a:lnTo>
                        <a:pt x="3250716" y="3482358"/>
                      </a:lnTo>
                      <a:lnTo>
                        <a:pt x="2639514" y="4508344"/>
                      </a:lnTo>
                      <a:cubicBezTo>
                        <a:pt x="2582316" y="4604360"/>
                        <a:pt x="2458111" y="4635828"/>
                        <a:pt x="2362095" y="4578629"/>
                      </a:cubicBezTo>
                      <a:lnTo>
                        <a:pt x="2330242" y="4559654"/>
                      </a:lnTo>
                      <a:cubicBezTo>
                        <a:pt x="2234225" y="4502455"/>
                        <a:pt x="2202758" y="4378250"/>
                        <a:pt x="2259957" y="4282234"/>
                      </a:cubicBezTo>
                      <a:lnTo>
                        <a:pt x="2822251" y="3338346"/>
                      </a:lnTo>
                      <a:lnTo>
                        <a:pt x="1202310" y="441803"/>
                      </a:lnTo>
                      <a:lnTo>
                        <a:pt x="202363" y="441803"/>
                      </a:lnTo>
                      <a:cubicBezTo>
                        <a:pt x="90601" y="441803"/>
                        <a:pt x="0" y="351202"/>
                        <a:pt x="0" y="239440"/>
                      </a:cubicBezTo>
                      <a:lnTo>
                        <a:pt x="0" y="202363"/>
                      </a:lnTo>
                      <a:cubicBezTo>
                        <a:pt x="0" y="118542"/>
                        <a:pt x="50963" y="46623"/>
                        <a:pt x="123594" y="15903"/>
                      </a:cubicBezTo>
                      <a:close/>
                    </a:path>
                  </a:pathLst>
                </a:custGeom>
                <a:solidFill>
                  <a:srgbClr val="7B7B7B"/>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a:lnSpc>
                      <a:spcPct val="90000"/>
                    </a:lnSpc>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grpSp>
        <p:sp>
          <p:nvSpPr>
            <p:cNvPr id="165" name="TextBox 164"/>
            <p:cNvSpPr txBox="1"/>
            <p:nvPr/>
          </p:nvSpPr>
          <p:spPr>
            <a:xfrm>
              <a:off x="7375632" y="4522461"/>
              <a:ext cx="1282136" cy="169164"/>
            </a:xfrm>
            <a:prstGeom prst="rect">
              <a:avLst/>
            </a:prstGeom>
            <a:noFill/>
          </p:spPr>
          <p:txBody>
            <a:bodyPr wrap="none" lIns="0" tIns="0" rIns="0" bIns="0" rtlCol="0">
              <a:spAutoFit/>
            </a:bodyPr>
            <a:lstStyle/>
            <a:p>
              <a:pPr defTabSz="932060">
                <a:lnSpc>
                  <a:spcPct val="90000"/>
                </a:lnSpc>
                <a:defRPr/>
              </a:pPr>
              <a: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PowerShell | WAML</a:t>
              </a:r>
            </a:p>
          </p:txBody>
        </p:sp>
        <p:sp>
          <p:nvSpPr>
            <p:cNvPr id="166" name="TextBox 165"/>
            <p:cNvSpPr txBox="1"/>
            <p:nvPr/>
          </p:nvSpPr>
          <p:spPr>
            <a:xfrm>
              <a:off x="7359602" y="5432955"/>
              <a:ext cx="1296856" cy="169164"/>
            </a:xfrm>
            <a:prstGeom prst="rect">
              <a:avLst/>
            </a:prstGeom>
            <a:noFill/>
          </p:spPr>
          <p:txBody>
            <a:bodyPr wrap="none" lIns="0" tIns="0" rIns="0" bIns="0" rtlCol="0">
              <a:spAutoFit/>
            </a:bodyPr>
            <a:lstStyle/>
            <a:p>
              <a:pPr defTabSz="932060">
                <a:lnSpc>
                  <a:spcPct val="90000"/>
                </a:lnSpc>
                <a:defRPr/>
              </a:pPr>
              <a:r>
                <a:rPr lang="en-US" sz="1197" dirty="0" err="1">
                  <a:gradFill>
                    <a:gsLst>
                      <a:gs pos="0">
                        <a:srgbClr val="FFFFFF"/>
                      </a:gs>
                      <a:gs pos="100000">
                        <a:srgbClr val="FFFFFF"/>
                      </a:gs>
                    </a:gsLst>
                    <a:lin ang="5400000" scaled="0"/>
                  </a:gradFill>
                  <a:latin typeface="Calibri" panose="020F0502020204030204"/>
                  <a:ea typeface="Segoe UI" pitchFamily="34" charset="0"/>
                  <a:cs typeface="Segoe UI" pitchFamily="34" charset="0"/>
                </a:rPr>
                <a:t>xPlat</a:t>
              </a:r>
              <a: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 Command Line</a:t>
              </a:r>
            </a:p>
          </p:txBody>
        </p:sp>
      </p:grpSp>
      <p:sp>
        <p:nvSpPr>
          <p:cNvPr id="123" name="TextBox 122"/>
          <p:cNvSpPr txBox="1"/>
          <p:nvPr/>
        </p:nvSpPr>
        <p:spPr>
          <a:xfrm>
            <a:off x="10429390" y="2468845"/>
            <a:ext cx="1964998" cy="721746"/>
          </a:xfrm>
          <a:prstGeom prst="rect">
            <a:avLst/>
          </a:prstGeom>
          <a:noFill/>
        </p:spPr>
        <p:txBody>
          <a:bodyPr wrap="square" rtlCol="0">
            <a:spAutoFit/>
          </a:bodyPr>
          <a:lstStyle/>
          <a:p>
            <a:pPr defTabSz="932597">
              <a:defRPr/>
            </a:pPr>
            <a:r>
              <a:rPr lang="en-US" sz="3998" dirty="0">
                <a:ln w="3175">
                  <a:solidFill>
                    <a:prstClr val="white"/>
                  </a:solidFill>
                </a:ln>
                <a:solidFill>
                  <a:prstClr val="white"/>
                </a:solidFill>
                <a:latin typeface="Arial" panose="020B0604020202020204" pitchFamily="34" charset="0"/>
                <a:cs typeface="Arial" panose="020B0604020202020204" pitchFamily="34" charset="0"/>
              </a:rPr>
              <a:t>04</a:t>
            </a:r>
          </a:p>
        </p:txBody>
      </p:sp>
      <p:sp>
        <p:nvSpPr>
          <p:cNvPr id="128" name="TextBox 127"/>
          <p:cNvSpPr txBox="1"/>
          <p:nvPr/>
        </p:nvSpPr>
        <p:spPr>
          <a:xfrm rot="16200000">
            <a:off x="9286222" y="4014383"/>
            <a:ext cx="1957662" cy="376630"/>
          </a:xfrm>
          <a:prstGeom prst="rect">
            <a:avLst/>
          </a:prstGeom>
          <a:noFill/>
        </p:spPr>
        <p:txBody>
          <a:bodyPr wrap="square" rtlCol="0">
            <a:spAutoFit/>
          </a:bodyPr>
          <a:lstStyle/>
          <a:p>
            <a:pPr algn="r" defTabSz="932597">
              <a:defRPr/>
            </a:pPr>
            <a:r>
              <a:rPr lang="en-US" spc="50" dirty="0">
                <a:solidFill>
                  <a:prstClr val="white"/>
                </a:solidFill>
                <a:latin typeface="Segoe UI Light" panose="020B0502040204020203" pitchFamily="34" charset="0"/>
                <a:cs typeface="Segoe UI Light" panose="020B0502040204020203" pitchFamily="34" charset="0"/>
              </a:rPr>
              <a:t>Monitor &amp; Learn</a:t>
            </a:r>
          </a:p>
        </p:txBody>
      </p:sp>
      <p:sp>
        <p:nvSpPr>
          <p:cNvPr id="170" name="Rectangle 4"/>
          <p:cNvSpPr/>
          <p:nvPr/>
        </p:nvSpPr>
        <p:spPr bwMode="gray">
          <a:xfrm>
            <a:off x="10480476" y="3199550"/>
            <a:ext cx="1954237" cy="50463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7969" tIns="107969" rIns="182828" bIns="0" numCol="1" spcCol="0" rtlCol="0" fromWordArt="0" anchor="t" anchorCtr="0" forceAA="0" compatLnSpc="1">
            <a:prstTxWarp prst="textNoShape">
              <a:avLst/>
            </a:prstTxWarp>
            <a:noAutofit/>
          </a:bodyPr>
          <a:lstStyle/>
          <a:p>
            <a:pPr defTabSz="932114" fontAlgn="base">
              <a:lnSpc>
                <a:spcPct val="90000"/>
              </a:lnSpc>
              <a:spcBef>
                <a:spcPct val="0"/>
              </a:spcBef>
              <a:spcAft>
                <a:spcPct val="0"/>
              </a:spcAft>
              <a:defRPr/>
            </a:pPr>
            <a:r>
              <a:rPr lang="en-US" sz="1198" kern="0" dirty="0">
                <a:solidFill>
                  <a:prstClr val="white"/>
                </a:solidFill>
                <a:latin typeface="Calibri" panose="020F0502020204030204"/>
                <a:ea typeface="Segoe UI" panose="020B0502040204020203" pitchFamily="34" charset="0"/>
                <a:cs typeface="Segoe UI" panose="020B0502040204020203" pitchFamily="34" charset="0"/>
              </a:rPr>
              <a:t>Monitor</a:t>
            </a:r>
          </a:p>
        </p:txBody>
      </p:sp>
      <p:sp>
        <p:nvSpPr>
          <p:cNvPr id="174" name="Rectangle 173"/>
          <p:cNvSpPr/>
          <p:nvPr/>
        </p:nvSpPr>
        <p:spPr>
          <a:xfrm rot="18900000">
            <a:off x="2105766" y="216679"/>
            <a:ext cx="1041426" cy="1041426"/>
          </a:xfrm>
          <a:prstGeom prst="rect">
            <a:avLst/>
          </a:prstGeom>
          <a:solidFill>
            <a:srgbClr val="5B9BD5"/>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177" name="Title 1"/>
          <p:cNvSpPr>
            <a:spLocks noGrp="1"/>
          </p:cNvSpPr>
          <p:nvPr>
            <p:ph type="title"/>
          </p:nvPr>
        </p:nvSpPr>
        <p:spPr>
          <a:xfrm>
            <a:off x="276006" y="297807"/>
            <a:ext cx="11886192" cy="917314"/>
          </a:xfrm>
        </p:spPr>
        <p:txBody>
          <a:bodyPr>
            <a:normAutofit fontScale="90000"/>
          </a:bodyPr>
          <a:lstStyle/>
          <a:p>
            <a:r>
              <a:rPr lang="en-US" sz="3398" dirty="0">
                <a:solidFill>
                  <a:schemeClr val="bg1"/>
                </a:solidFill>
              </a:rPr>
              <a:t>Microsoft</a:t>
            </a:r>
            <a:br>
              <a:rPr lang="en-US" sz="3398" dirty="0">
                <a:solidFill>
                  <a:schemeClr val="bg1"/>
                </a:solidFill>
              </a:rPr>
            </a:br>
            <a:r>
              <a:rPr lang="en-US" sz="3398" dirty="0">
                <a:solidFill>
                  <a:schemeClr val="bg1"/>
                </a:solidFill>
              </a:rPr>
              <a:t>Ecosystem</a:t>
            </a:r>
          </a:p>
        </p:txBody>
      </p:sp>
      <p:sp>
        <p:nvSpPr>
          <p:cNvPr id="192" name="TextBox 191"/>
          <p:cNvSpPr txBox="1"/>
          <p:nvPr/>
        </p:nvSpPr>
        <p:spPr>
          <a:xfrm>
            <a:off x="10711205" y="4777047"/>
            <a:ext cx="1239265" cy="169116"/>
          </a:xfrm>
          <a:prstGeom prst="rect">
            <a:avLst/>
          </a:prstGeom>
          <a:noFill/>
        </p:spPr>
        <p:txBody>
          <a:bodyPr wrap="none" lIns="0" tIns="0" rIns="0" bIns="0" rtlCol="0">
            <a:spAutoFit/>
          </a:bodyPr>
          <a:lstStyle/>
          <a:p>
            <a:pPr defTabSz="932060">
              <a:lnSpc>
                <a:spcPct val="90000"/>
              </a:lnSpc>
              <a:defRPr/>
            </a:pPr>
            <a:r>
              <a:rPr lang="en-US" sz="1197"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Application Insights</a:t>
            </a:r>
          </a:p>
        </p:txBody>
      </p:sp>
      <p:pic>
        <p:nvPicPr>
          <p:cNvPr id="193" name="Picture 1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0835" y="3680089"/>
            <a:ext cx="1406930" cy="559555"/>
          </a:xfrm>
          <a:prstGeom prst="rect">
            <a:avLst/>
          </a:prstGeom>
        </p:spPr>
      </p:pic>
      <p:grpSp>
        <p:nvGrpSpPr>
          <p:cNvPr id="238" name="Group 237"/>
          <p:cNvGrpSpPr/>
          <p:nvPr/>
        </p:nvGrpSpPr>
        <p:grpSpPr>
          <a:xfrm>
            <a:off x="9441772" y="5325427"/>
            <a:ext cx="2992941" cy="1668107"/>
            <a:chOff x="6610350" y="4013200"/>
            <a:chExt cx="3446463" cy="1920876"/>
          </a:xfrm>
        </p:grpSpPr>
        <p:sp>
          <p:nvSpPr>
            <p:cNvPr id="239" name="Freeform 5"/>
            <p:cNvSpPr>
              <a:spLocks/>
            </p:cNvSpPr>
            <p:nvPr/>
          </p:nvSpPr>
          <p:spPr bwMode="auto">
            <a:xfrm>
              <a:off x="7473950" y="4635500"/>
              <a:ext cx="2343150" cy="815975"/>
            </a:xfrm>
            <a:custGeom>
              <a:avLst/>
              <a:gdLst>
                <a:gd name="T0" fmla="*/ 8 w 1476"/>
                <a:gd name="T1" fmla="*/ 514 h 514"/>
                <a:gd name="T2" fmla="*/ 0 w 1476"/>
                <a:gd name="T3" fmla="*/ 479 h 514"/>
                <a:gd name="T4" fmla="*/ 429 w 1476"/>
                <a:gd name="T5" fmla="*/ 374 h 514"/>
                <a:gd name="T6" fmla="*/ 780 w 1476"/>
                <a:gd name="T7" fmla="*/ 156 h 514"/>
                <a:gd name="T8" fmla="*/ 1213 w 1476"/>
                <a:gd name="T9" fmla="*/ 139 h 514"/>
                <a:gd name="T10" fmla="*/ 1476 w 1476"/>
                <a:gd name="T11" fmla="*/ 0 h 514"/>
                <a:gd name="T12" fmla="*/ 1476 w 1476"/>
                <a:gd name="T13" fmla="*/ 0 h 514"/>
                <a:gd name="T14" fmla="*/ 1476 w 1476"/>
                <a:gd name="T15" fmla="*/ 37 h 514"/>
                <a:gd name="T16" fmla="*/ 1476 w 1476"/>
                <a:gd name="T17" fmla="*/ 40 h 514"/>
                <a:gd name="T18" fmla="*/ 1222 w 1476"/>
                <a:gd name="T19" fmla="*/ 175 h 514"/>
                <a:gd name="T20" fmla="*/ 792 w 1476"/>
                <a:gd name="T21" fmla="*/ 191 h 514"/>
                <a:gd name="T22" fmla="*/ 443 w 1476"/>
                <a:gd name="T23" fmla="*/ 408 h 514"/>
                <a:gd name="T24" fmla="*/ 8 w 1476"/>
                <a:gd name="T2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6" h="514">
                  <a:moveTo>
                    <a:pt x="8" y="514"/>
                  </a:moveTo>
                  <a:lnTo>
                    <a:pt x="0" y="479"/>
                  </a:lnTo>
                  <a:lnTo>
                    <a:pt x="429" y="374"/>
                  </a:lnTo>
                  <a:lnTo>
                    <a:pt x="780" y="156"/>
                  </a:lnTo>
                  <a:lnTo>
                    <a:pt x="1213" y="139"/>
                  </a:lnTo>
                  <a:lnTo>
                    <a:pt x="1476" y="0"/>
                  </a:lnTo>
                  <a:lnTo>
                    <a:pt x="1476" y="0"/>
                  </a:lnTo>
                  <a:lnTo>
                    <a:pt x="1476" y="37"/>
                  </a:lnTo>
                  <a:lnTo>
                    <a:pt x="1476" y="40"/>
                  </a:lnTo>
                  <a:lnTo>
                    <a:pt x="1222" y="175"/>
                  </a:lnTo>
                  <a:lnTo>
                    <a:pt x="792" y="191"/>
                  </a:lnTo>
                  <a:lnTo>
                    <a:pt x="443" y="408"/>
                  </a:lnTo>
                  <a:lnTo>
                    <a:pt x="8" y="514"/>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0" name="Freeform 6"/>
            <p:cNvSpPr>
              <a:spLocks/>
            </p:cNvSpPr>
            <p:nvPr/>
          </p:nvSpPr>
          <p:spPr bwMode="auto">
            <a:xfrm>
              <a:off x="7480300" y="4013200"/>
              <a:ext cx="2366963" cy="1343025"/>
            </a:xfrm>
            <a:custGeom>
              <a:avLst/>
              <a:gdLst>
                <a:gd name="T0" fmla="*/ 14 w 1491"/>
                <a:gd name="T1" fmla="*/ 846 h 846"/>
                <a:gd name="T2" fmla="*/ 0 w 1491"/>
                <a:gd name="T3" fmla="*/ 814 h 846"/>
                <a:gd name="T4" fmla="*/ 348 w 1491"/>
                <a:gd name="T5" fmla="*/ 653 h 846"/>
                <a:gd name="T6" fmla="*/ 562 w 1491"/>
                <a:gd name="T7" fmla="*/ 402 h 846"/>
                <a:gd name="T8" fmla="*/ 915 w 1491"/>
                <a:gd name="T9" fmla="*/ 328 h 846"/>
                <a:gd name="T10" fmla="*/ 1128 w 1491"/>
                <a:gd name="T11" fmla="*/ 77 h 846"/>
                <a:gd name="T12" fmla="*/ 1491 w 1491"/>
                <a:gd name="T13" fmla="*/ 0 h 846"/>
                <a:gd name="T14" fmla="*/ 1491 w 1491"/>
                <a:gd name="T15" fmla="*/ 37 h 846"/>
                <a:gd name="T16" fmla="*/ 1147 w 1491"/>
                <a:gd name="T17" fmla="*/ 111 h 846"/>
                <a:gd name="T18" fmla="*/ 934 w 1491"/>
                <a:gd name="T19" fmla="*/ 360 h 846"/>
                <a:gd name="T20" fmla="*/ 582 w 1491"/>
                <a:gd name="T21" fmla="*/ 434 h 846"/>
                <a:gd name="T22" fmla="*/ 371 w 1491"/>
                <a:gd name="T23" fmla="*/ 682 h 846"/>
                <a:gd name="T24" fmla="*/ 14 w 1491"/>
                <a:gd name="T25"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1" h="846">
                  <a:moveTo>
                    <a:pt x="14" y="846"/>
                  </a:moveTo>
                  <a:lnTo>
                    <a:pt x="0" y="814"/>
                  </a:lnTo>
                  <a:lnTo>
                    <a:pt x="348" y="653"/>
                  </a:lnTo>
                  <a:lnTo>
                    <a:pt x="562" y="402"/>
                  </a:lnTo>
                  <a:lnTo>
                    <a:pt x="915" y="328"/>
                  </a:lnTo>
                  <a:lnTo>
                    <a:pt x="1128" y="77"/>
                  </a:lnTo>
                  <a:lnTo>
                    <a:pt x="1491" y="0"/>
                  </a:lnTo>
                  <a:lnTo>
                    <a:pt x="1491" y="37"/>
                  </a:lnTo>
                  <a:lnTo>
                    <a:pt x="1147" y="111"/>
                  </a:lnTo>
                  <a:lnTo>
                    <a:pt x="934" y="360"/>
                  </a:lnTo>
                  <a:lnTo>
                    <a:pt x="582" y="434"/>
                  </a:lnTo>
                  <a:lnTo>
                    <a:pt x="371" y="682"/>
                  </a:lnTo>
                  <a:lnTo>
                    <a:pt x="14" y="846"/>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1" name="Freeform 7"/>
            <p:cNvSpPr>
              <a:spLocks/>
            </p:cNvSpPr>
            <p:nvPr/>
          </p:nvSpPr>
          <p:spPr bwMode="auto">
            <a:xfrm>
              <a:off x="7485063" y="4987925"/>
              <a:ext cx="2332038" cy="633413"/>
            </a:xfrm>
            <a:custGeom>
              <a:avLst/>
              <a:gdLst>
                <a:gd name="T0" fmla="*/ 6 w 1469"/>
                <a:gd name="T1" fmla="*/ 399 h 399"/>
                <a:gd name="T2" fmla="*/ 0 w 1469"/>
                <a:gd name="T3" fmla="*/ 362 h 399"/>
                <a:gd name="T4" fmla="*/ 340 w 1469"/>
                <a:gd name="T5" fmla="*/ 309 h 399"/>
                <a:gd name="T6" fmla="*/ 624 w 1469"/>
                <a:gd name="T7" fmla="*/ 137 h 399"/>
                <a:gd name="T8" fmla="*/ 968 w 1469"/>
                <a:gd name="T9" fmla="*/ 170 h 399"/>
                <a:gd name="T10" fmla="*/ 1249 w 1469"/>
                <a:gd name="T11" fmla="*/ 0 h 399"/>
                <a:gd name="T12" fmla="*/ 1469 w 1469"/>
                <a:gd name="T13" fmla="*/ 25 h 399"/>
                <a:gd name="T14" fmla="*/ 1469 w 1469"/>
                <a:gd name="T15" fmla="*/ 61 h 399"/>
                <a:gd name="T16" fmla="*/ 1257 w 1469"/>
                <a:gd name="T17" fmla="*/ 36 h 399"/>
                <a:gd name="T18" fmla="*/ 976 w 1469"/>
                <a:gd name="T19" fmla="*/ 208 h 399"/>
                <a:gd name="T20" fmla="*/ 632 w 1469"/>
                <a:gd name="T21" fmla="*/ 173 h 399"/>
                <a:gd name="T22" fmla="*/ 352 w 1469"/>
                <a:gd name="T23" fmla="*/ 344 h 399"/>
                <a:gd name="T24" fmla="*/ 6 w 1469"/>
                <a:gd name="T25"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9" h="399">
                  <a:moveTo>
                    <a:pt x="6" y="399"/>
                  </a:moveTo>
                  <a:lnTo>
                    <a:pt x="0" y="362"/>
                  </a:lnTo>
                  <a:lnTo>
                    <a:pt x="340" y="309"/>
                  </a:lnTo>
                  <a:lnTo>
                    <a:pt x="624" y="137"/>
                  </a:lnTo>
                  <a:lnTo>
                    <a:pt x="968" y="170"/>
                  </a:lnTo>
                  <a:lnTo>
                    <a:pt x="1249" y="0"/>
                  </a:lnTo>
                  <a:lnTo>
                    <a:pt x="1469" y="25"/>
                  </a:lnTo>
                  <a:lnTo>
                    <a:pt x="1469" y="61"/>
                  </a:lnTo>
                  <a:lnTo>
                    <a:pt x="1257" y="36"/>
                  </a:lnTo>
                  <a:lnTo>
                    <a:pt x="976" y="208"/>
                  </a:lnTo>
                  <a:lnTo>
                    <a:pt x="632" y="173"/>
                  </a:lnTo>
                  <a:lnTo>
                    <a:pt x="352" y="344"/>
                  </a:lnTo>
                  <a:lnTo>
                    <a:pt x="6" y="39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2" name="Freeform 8"/>
            <p:cNvSpPr>
              <a:spLocks/>
            </p:cNvSpPr>
            <p:nvPr/>
          </p:nvSpPr>
          <p:spPr bwMode="auto">
            <a:xfrm>
              <a:off x="6610350" y="5527675"/>
              <a:ext cx="1739900" cy="406400"/>
            </a:xfrm>
            <a:custGeom>
              <a:avLst/>
              <a:gdLst>
                <a:gd name="T0" fmla="*/ 485 w 784"/>
                <a:gd name="T1" fmla="*/ 29 h 183"/>
                <a:gd name="T2" fmla="*/ 0 w 784"/>
                <a:gd name="T3" fmla="*/ 183 h 183"/>
                <a:gd name="T4" fmla="*/ 277 w 784"/>
                <a:gd name="T5" fmla="*/ 183 h 183"/>
                <a:gd name="T6" fmla="*/ 784 w 784"/>
                <a:gd name="T7" fmla="*/ 183 h 183"/>
                <a:gd name="T8" fmla="*/ 485 w 784"/>
                <a:gd name="T9" fmla="*/ 29 h 183"/>
              </a:gdLst>
              <a:ahLst/>
              <a:cxnLst>
                <a:cxn ang="0">
                  <a:pos x="T0" y="T1"/>
                </a:cxn>
                <a:cxn ang="0">
                  <a:pos x="T2" y="T3"/>
                </a:cxn>
                <a:cxn ang="0">
                  <a:pos x="T4" y="T5"/>
                </a:cxn>
                <a:cxn ang="0">
                  <a:pos x="T6" y="T7"/>
                </a:cxn>
                <a:cxn ang="0">
                  <a:pos x="T8" y="T9"/>
                </a:cxn>
              </a:cxnLst>
              <a:rect l="0" t="0" r="r" b="b"/>
              <a:pathLst>
                <a:path w="784" h="183">
                  <a:moveTo>
                    <a:pt x="485" y="29"/>
                  </a:moveTo>
                  <a:cubicBezTo>
                    <a:pt x="314" y="0"/>
                    <a:pt x="132" y="51"/>
                    <a:pt x="0" y="183"/>
                  </a:cubicBezTo>
                  <a:cubicBezTo>
                    <a:pt x="277" y="183"/>
                    <a:pt x="277" y="183"/>
                    <a:pt x="277" y="183"/>
                  </a:cubicBezTo>
                  <a:cubicBezTo>
                    <a:pt x="784" y="183"/>
                    <a:pt x="784" y="183"/>
                    <a:pt x="784" y="183"/>
                  </a:cubicBezTo>
                  <a:cubicBezTo>
                    <a:pt x="700" y="99"/>
                    <a:pt x="594" y="47"/>
                    <a:pt x="485" y="2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3" name="Freeform 9"/>
            <p:cNvSpPr>
              <a:spLocks/>
            </p:cNvSpPr>
            <p:nvPr/>
          </p:nvSpPr>
          <p:spPr bwMode="auto">
            <a:xfrm>
              <a:off x="7407275" y="5329238"/>
              <a:ext cx="2649538" cy="604838"/>
            </a:xfrm>
            <a:custGeom>
              <a:avLst/>
              <a:gdLst>
                <a:gd name="T0" fmla="*/ 858 w 1193"/>
                <a:gd name="T1" fmla="*/ 37 h 272"/>
                <a:gd name="T2" fmla="*/ 437 w 1193"/>
                <a:gd name="T3" fmla="*/ 31 h 272"/>
                <a:gd name="T4" fmla="*/ 0 w 1193"/>
                <a:gd name="T5" fmla="*/ 272 h 272"/>
                <a:gd name="T6" fmla="*/ 1193 w 1193"/>
                <a:gd name="T7" fmla="*/ 272 h 272"/>
                <a:gd name="T8" fmla="*/ 1193 w 1193"/>
                <a:gd name="T9" fmla="*/ 204 h 272"/>
                <a:gd name="T10" fmla="*/ 858 w 1193"/>
                <a:gd name="T11" fmla="*/ 37 h 272"/>
              </a:gdLst>
              <a:ahLst/>
              <a:cxnLst>
                <a:cxn ang="0">
                  <a:pos x="T0" y="T1"/>
                </a:cxn>
                <a:cxn ang="0">
                  <a:pos x="T2" y="T3"/>
                </a:cxn>
                <a:cxn ang="0">
                  <a:pos x="T4" y="T5"/>
                </a:cxn>
                <a:cxn ang="0">
                  <a:pos x="T6" y="T7"/>
                </a:cxn>
                <a:cxn ang="0">
                  <a:pos x="T8" y="T9"/>
                </a:cxn>
                <a:cxn ang="0">
                  <a:pos x="T10" y="T11"/>
                </a:cxn>
              </a:cxnLst>
              <a:rect l="0" t="0" r="r" b="b"/>
              <a:pathLst>
                <a:path w="1193" h="272">
                  <a:moveTo>
                    <a:pt x="858" y="37"/>
                  </a:moveTo>
                  <a:cubicBezTo>
                    <a:pt x="720" y="2"/>
                    <a:pt x="575" y="0"/>
                    <a:pt x="437" y="31"/>
                  </a:cubicBezTo>
                  <a:cubicBezTo>
                    <a:pt x="277" y="68"/>
                    <a:pt x="125" y="148"/>
                    <a:pt x="0" y="272"/>
                  </a:cubicBezTo>
                  <a:cubicBezTo>
                    <a:pt x="1193" y="272"/>
                    <a:pt x="1193" y="272"/>
                    <a:pt x="1193" y="272"/>
                  </a:cubicBezTo>
                  <a:cubicBezTo>
                    <a:pt x="1193" y="204"/>
                    <a:pt x="1193" y="204"/>
                    <a:pt x="1193" y="204"/>
                  </a:cubicBezTo>
                  <a:cubicBezTo>
                    <a:pt x="1092" y="124"/>
                    <a:pt x="978" y="68"/>
                    <a:pt x="858" y="3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4" name="Freeform 10"/>
            <p:cNvSpPr>
              <a:spLocks/>
            </p:cNvSpPr>
            <p:nvPr/>
          </p:nvSpPr>
          <p:spPr bwMode="auto">
            <a:xfrm>
              <a:off x="8377238" y="5329238"/>
              <a:ext cx="935038" cy="493713"/>
            </a:xfrm>
            <a:custGeom>
              <a:avLst/>
              <a:gdLst>
                <a:gd name="T0" fmla="*/ 114 w 421"/>
                <a:gd name="T1" fmla="*/ 199 h 222"/>
                <a:gd name="T2" fmla="*/ 211 w 421"/>
                <a:gd name="T3" fmla="*/ 222 h 222"/>
                <a:gd name="T4" fmla="*/ 421 w 421"/>
                <a:gd name="T5" fmla="*/ 37 h 222"/>
                <a:gd name="T6" fmla="*/ 0 w 421"/>
                <a:gd name="T7" fmla="*/ 31 h 222"/>
                <a:gd name="T8" fmla="*/ 59 w 421"/>
                <a:gd name="T9" fmla="*/ 158 h 222"/>
                <a:gd name="T10" fmla="*/ 114 w 421"/>
                <a:gd name="T11" fmla="*/ 199 h 222"/>
              </a:gdLst>
              <a:ahLst/>
              <a:cxnLst>
                <a:cxn ang="0">
                  <a:pos x="T0" y="T1"/>
                </a:cxn>
                <a:cxn ang="0">
                  <a:pos x="T2" y="T3"/>
                </a:cxn>
                <a:cxn ang="0">
                  <a:pos x="T4" y="T5"/>
                </a:cxn>
                <a:cxn ang="0">
                  <a:pos x="T6" y="T7"/>
                </a:cxn>
                <a:cxn ang="0">
                  <a:pos x="T8" y="T9"/>
                </a:cxn>
                <a:cxn ang="0">
                  <a:pos x="T10" y="T11"/>
                </a:cxn>
              </a:cxnLst>
              <a:rect l="0" t="0" r="r" b="b"/>
              <a:pathLst>
                <a:path w="421" h="222">
                  <a:moveTo>
                    <a:pt x="114" y="199"/>
                  </a:moveTo>
                  <a:cubicBezTo>
                    <a:pt x="143" y="213"/>
                    <a:pt x="176" y="222"/>
                    <a:pt x="211" y="222"/>
                  </a:cubicBezTo>
                  <a:cubicBezTo>
                    <a:pt x="318" y="222"/>
                    <a:pt x="407" y="141"/>
                    <a:pt x="421" y="37"/>
                  </a:cubicBezTo>
                  <a:cubicBezTo>
                    <a:pt x="283" y="2"/>
                    <a:pt x="138" y="0"/>
                    <a:pt x="0" y="31"/>
                  </a:cubicBezTo>
                  <a:cubicBezTo>
                    <a:pt x="5" y="81"/>
                    <a:pt x="27" y="125"/>
                    <a:pt x="59" y="158"/>
                  </a:cubicBezTo>
                  <a:cubicBezTo>
                    <a:pt x="75" y="174"/>
                    <a:pt x="94" y="188"/>
                    <a:pt x="114" y="19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5" name="Freeform 11"/>
            <p:cNvSpPr>
              <a:spLocks/>
            </p:cNvSpPr>
            <p:nvPr/>
          </p:nvSpPr>
          <p:spPr bwMode="auto">
            <a:xfrm>
              <a:off x="8426450" y="4878388"/>
              <a:ext cx="517525" cy="471488"/>
            </a:xfrm>
            <a:custGeom>
              <a:avLst/>
              <a:gdLst>
                <a:gd name="T0" fmla="*/ 233 w 233"/>
                <a:gd name="T1" fmla="*/ 55 h 212"/>
                <a:gd name="T2" fmla="*/ 90 w 233"/>
                <a:gd name="T3" fmla="*/ 0 h 212"/>
                <a:gd name="T4" fmla="*/ 0 w 233"/>
                <a:gd name="T5" fmla="*/ 20 h 212"/>
                <a:gd name="T6" fmla="*/ 90 w 233"/>
                <a:gd name="T7" fmla="*/ 212 h 212"/>
                <a:gd name="T8" fmla="*/ 233 w 233"/>
                <a:gd name="T9" fmla="*/ 55 h 212"/>
              </a:gdLst>
              <a:ahLst/>
              <a:cxnLst>
                <a:cxn ang="0">
                  <a:pos x="T0" y="T1"/>
                </a:cxn>
                <a:cxn ang="0">
                  <a:pos x="T2" y="T3"/>
                </a:cxn>
                <a:cxn ang="0">
                  <a:pos x="T4" y="T5"/>
                </a:cxn>
                <a:cxn ang="0">
                  <a:pos x="T6" y="T7"/>
                </a:cxn>
                <a:cxn ang="0">
                  <a:pos x="T8" y="T9"/>
                </a:cxn>
              </a:cxnLst>
              <a:rect l="0" t="0" r="r" b="b"/>
              <a:pathLst>
                <a:path w="233" h="212">
                  <a:moveTo>
                    <a:pt x="233" y="55"/>
                  </a:moveTo>
                  <a:cubicBezTo>
                    <a:pt x="195" y="21"/>
                    <a:pt x="145" y="0"/>
                    <a:pt x="90" y="0"/>
                  </a:cubicBezTo>
                  <a:cubicBezTo>
                    <a:pt x="58" y="0"/>
                    <a:pt x="27" y="7"/>
                    <a:pt x="0" y="20"/>
                  </a:cubicBezTo>
                  <a:cubicBezTo>
                    <a:pt x="90" y="212"/>
                    <a:pt x="90" y="212"/>
                    <a:pt x="90" y="212"/>
                  </a:cubicBezTo>
                  <a:lnTo>
                    <a:pt x="233" y="55"/>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6" name="Freeform 12"/>
            <p:cNvSpPr>
              <a:spLocks/>
            </p:cNvSpPr>
            <p:nvPr/>
          </p:nvSpPr>
          <p:spPr bwMode="auto">
            <a:xfrm>
              <a:off x="8626475" y="5000625"/>
              <a:ext cx="436563" cy="349250"/>
            </a:xfrm>
            <a:custGeom>
              <a:avLst/>
              <a:gdLst>
                <a:gd name="T0" fmla="*/ 197 w 197"/>
                <a:gd name="T1" fmla="*/ 77 h 157"/>
                <a:gd name="T2" fmla="*/ 143 w 197"/>
                <a:gd name="T3" fmla="*/ 0 h 157"/>
                <a:gd name="T4" fmla="*/ 0 w 197"/>
                <a:gd name="T5" fmla="*/ 157 h 157"/>
                <a:gd name="T6" fmla="*/ 197 w 197"/>
                <a:gd name="T7" fmla="*/ 77 h 157"/>
              </a:gdLst>
              <a:ahLst/>
              <a:cxnLst>
                <a:cxn ang="0">
                  <a:pos x="T0" y="T1"/>
                </a:cxn>
                <a:cxn ang="0">
                  <a:pos x="T2" y="T3"/>
                </a:cxn>
                <a:cxn ang="0">
                  <a:pos x="T4" y="T5"/>
                </a:cxn>
                <a:cxn ang="0">
                  <a:pos x="T6" y="T7"/>
                </a:cxn>
              </a:cxnLst>
              <a:rect l="0" t="0" r="r" b="b"/>
              <a:pathLst>
                <a:path w="197" h="157">
                  <a:moveTo>
                    <a:pt x="197" y="77"/>
                  </a:moveTo>
                  <a:cubicBezTo>
                    <a:pt x="185" y="47"/>
                    <a:pt x="166" y="21"/>
                    <a:pt x="143" y="0"/>
                  </a:cubicBezTo>
                  <a:cubicBezTo>
                    <a:pt x="0" y="157"/>
                    <a:pt x="0" y="157"/>
                    <a:pt x="0" y="157"/>
                  </a:cubicBezTo>
                  <a:lnTo>
                    <a:pt x="197" y="7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7" name="Freeform 13"/>
            <p:cNvSpPr>
              <a:spLocks/>
            </p:cNvSpPr>
            <p:nvPr/>
          </p:nvSpPr>
          <p:spPr bwMode="auto">
            <a:xfrm>
              <a:off x="8154988" y="4922838"/>
              <a:ext cx="471488" cy="757238"/>
            </a:xfrm>
            <a:custGeom>
              <a:avLst/>
              <a:gdLst>
                <a:gd name="T0" fmla="*/ 122 w 212"/>
                <a:gd name="T1" fmla="*/ 0 h 341"/>
                <a:gd name="T2" fmla="*/ 0 w 212"/>
                <a:gd name="T3" fmla="*/ 192 h 341"/>
                <a:gd name="T4" fmla="*/ 61 w 212"/>
                <a:gd name="T5" fmla="*/ 341 h 341"/>
                <a:gd name="T6" fmla="*/ 212 w 212"/>
                <a:gd name="T7" fmla="*/ 192 h 341"/>
                <a:gd name="T8" fmla="*/ 122 w 212"/>
                <a:gd name="T9" fmla="*/ 0 h 341"/>
              </a:gdLst>
              <a:ahLst/>
              <a:cxnLst>
                <a:cxn ang="0">
                  <a:pos x="T0" y="T1"/>
                </a:cxn>
                <a:cxn ang="0">
                  <a:pos x="T2" y="T3"/>
                </a:cxn>
                <a:cxn ang="0">
                  <a:pos x="T4" y="T5"/>
                </a:cxn>
                <a:cxn ang="0">
                  <a:pos x="T6" y="T7"/>
                </a:cxn>
                <a:cxn ang="0">
                  <a:pos x="T8" y="T9"/>
                </a:cxn>
              </a:cxnLst>
              <a:rect l="0" t="0" r="r" b="b"/>
              <a:pathLst>
                <a:path w="212" h="341">
                  <a:moveTo>
                    <a:pt x="122" y="0"/>
                  </a:moveTo>
                  <a:cubicBezTo>
                    <a:pt x="50" y="34"/>
                    <a:pt x="0" y="107"/>
                    <a:pt x="0" y="192"/>
                  </a:cubicBezTo>
                  <a:cubicBezTo>
                    <a:pt x="0" y="250"/>
                    <a:pt x="23" y="303"/>
                    <a:pt x="61" y="341"/>
                  </a:cubicBezTo>
                  <a:cubicBezTo>
                    <a:pt x="212" y="192"/>
                    <a:pt x="212" y="192"/>
                    <a:pt x="212" y="192"/>
                  </a:cubicBezTo>
                  <a:lnTo>
                    <a:pt x="122"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8" name="Freeform 14"/>
            <p:cNvSpPr>
              <a:spLocks/>
            </p:cNvSpPr>
            <p:nvPr/>
          </p:nvSpPr>
          <p:spPr bwMode="auto">
            <a:xfrm>
              <a:off x="8626475" y="5172075"/>
              <a:ext cx="473075" cy="177800"/>
            </a:xfrm>
            <a:custGeom>
              <a:avLst/>
              <a:gdLst>
                <a:gd name="T0" fmla="*/ 0 w 213"/>
                <a:gd name="T1" fmla="*/ 80 h 80"/>
                <a:gd name="T2" fmla="*/ 213 w 213"/>
                <a:gd name="T3" fmla="*/ 80 h 80"/>
                <a:gd name="T4" fmla="*/ 197 w 213"/>
                <a:gd name="T5" fmla="*/ 0 h 80"/>
                <a:gd name="T6" fmla="*/ 0 w 213"/>
                <a:gd name="T7" fmla="*/ 80 h 80"/>
              </a:gdLst>
              <a:ahLst/>
              <a:cxnLst>
                <a:cxn ang="0">
                  <a:pos x="T0" y="T1"/>
                </a:cxn>
                <a:cxn ang="0">
                  <a:pos x="T2" y="T3"/>
                </a:cxn>
                <a:cxn ang="0">
                  <a:pos x="T4" y="T5"/>
                </a:cxn>
                <a:cxn ang="0">
                  <a:pos x="T6" y="T7"/>
                </a:cxn>
              </a:cxnLst>
              <a:rect l="0" t="0" r="r" b="b"/>
              <a:pathLst>
                <a:path w="213" h="80">
                  <a:moveTo>
                    <a:pt x="0" y="80"/>
                  </a:moveTo>
                  <a:cubicBezTo>
                    <a:pt x="213" y="80"/>
                    <a:pt x="213" y="80"/>
                    <a:pt x="213" y="80"/>
                  </a:cubicBezTo>
                  <a:cubicBezTo>
                    <a:pt x="213" y="52"/>
                    <a:pt x="207" y="25"/>
                    <a:pt x="197" y="0"/>
                  </a:cubicBezTo>
                  <a:lnTo>
                    <a:pt x="0" y="8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49" name="Freeform 15"/>
            <p:cNvSpPr>
              <a:spLocks/>
            </p:cNvSpPr>
            <p:nvPr/>
          </p:nvSpPr>
          <p:spPr bwMode="auto">
            <a:xfrm>
              <a:off x="8291513" y="5349875"/>
              <a:ext cx="334963" cy="422275"/>
            </a:xfrm>
            <a:custGeom>
              <a:avLst/>
              <a:gdLst>
                <a:gd name="T0" fmla="*/ 0 w 151"/>
                <a:gd name="T1" fmla="*/ 149 h 190"/>
                <a:gd name="T2" fmla="*/ 55 w 151"/>
                <a:gd name="T3" fmla="*/ 190 h 190"/>
                <a:gd name="T4" fmla="*/ 151 w 151"/>
                <a:gd name="T5" fmla="*/ 0 h 190"/>
                <a:gd name="T6" fmla="*/ 0 w 151"/>
                <a:gd name="T7" fmla="*/ 149 h 190"/>
              </a:gdLst>
              <a:ahLst/>
              <a:cxnLst>
                <a:cxn ang="0">
                  <a:pos x="T0" y="T1"/>
                </a:cxn>
                <a:cxn ang="0">
                  <a:pos x="T2" y="T3"/>
                </a:cxn>
                <a:cxn ang="0">
                  <a:pos x="T4" y="T5"/>
                </a:cxn>
                <a:cxn ang="0">
                  <a:pos x="T6" y="T7"/>
                </a:cxn>
              </a:cxnLst>
              <a:rect l="0" t="0" r="r" b="b"/>
              <a:pathLst>
                <a:path w="151" h="190">
                  <a:moveTo>
                    <a:pt x="0" y="149"/>
                  </a:moveTo>
                  <a:cubicBezTo>
                    <a:pt x="16" y="165"/>
                    <a:pt x="35" y="179"/>
                    <a:pt x="55" y="190"/>
                  </a:cubicBezTo>
                  <a:cubicBezTo>
                    <a:pt x="151" y="0"/>
                    <a:pt x="151" y="0"/>
                    <a:pt x="151" y="0"/>
                  </a:cubicBezTo>
                  <a:lnTo>
                    <a:pt x="0" y="14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0" name="Freeform 16"/>
            <p:cNvSpPr>
              <a:spLocks/>
            </p:cNvSpPr>
            <p:nvPr/>
          </p:nvSpPr>
          <p:spPr bwMode="auto">
            <a:xfrm>
              <a:off x="8413750" y="5349875"/>
              <a:ext cx="685800" cy="473075"/>
            </a:xfrm>
            <a:custGeom>
              <a:avLst/>
              <a:gdLst>
                <a:gd name="T0" fmla="*/ 0 w 309"/>
                <a:gd name="T1" fmla="*/ 190 h 213"/>
                <a:gd name="T2" fmla="*/ 96 w 309"/>
                <a:gd name="T3" fmla="*/ 213 h 213"/>
                <a:gd name="T4" fmla="*/ 309 w 309"/>
                <a:gd name="T5" fmla="*/ 0 h 213"/>
                <a:gd name="T6" fmla="*/ 96 w 309"/>
                <a:gd name="T7" fmla="*/ 0 h 213"/>
                <a:gd name="T8" fmla="*/ 0 w 309"/>
                <a:gd name="T9" fmla="*/ 190 h 213"/>
              </a:gdLst>
              <a:ahLst/>
              <a:cxnLst>
                <a:cxn ang="0">
                  <a:pos x="T0" y="T1"/>
                </a:cxn>
                <a:cxn ang="0">
                  <a:pos x="T2" y="T3"/>
                </a:cxn>
                <a:cxn ang="0">
                  <a:pos x="T4" y="T5"/>
                </a:cxn>
                <a:cxn ang="0">
                  <a:pos x="T6" y="T7"/>
                </a:cxn>
                <a:cxn ang="0">
                  <a:pos x="T8" y="T9"/>
                </a:cxn>
              </a:cxnLst>
              <a:rect l="0" t="0" r="r" b="b"/>
              <a:pathLst>
                <a:path w="309" h="213">
                  <a:moveTo>
                    <a:pt x="0" y="190"/>
                  </a:moveTo>
                  <a:cubicBezTo>
                    <a:pt x="29" y="204"/>
                    <a:pt x="62" y="213"/>
                    <a:pt x="96" y="213"/>
                  </a:cubicBezTo>
                  <a:cubicBezTo>
                    <a:pt x="214" y="213"/>
                    <a:pt x="309" y="118"/>
                    <a:pt x="309" y="0"/>
                  </a:cubicBezTo>
                  <a:cubicBezTo>
                    <a:pt x="96" y="0"/>
                    <a:pt x="96" y="0"/>
                    <a:pt x="96" y="0"/>
                  </a:cubicBezTo>
                  <a:lnTo>
                    <a:pt x="0" y="19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1" name="Freeform 17"/>
            <p:cNvSpPr>
              <a:spLocks/>
            </p:cNvSpPr>
            <p:nvPr/>
          </p:nvSpPr>
          <p:spPr bwMode="auto">
            <a:xfrm>
              <a:off x="8416925" y="5621338"/>
              <a:ext cx="1452563" cy="312738"/>
            </a:xfrm>
            <a:custGeom>
              <a:avLst/>
              <a:gdLst>
                <a:gd name="T0" fmla="*/ 511 w 654"/>
                <a:gd name="T1" fmla="*/ 44 h 141"/>
                <a:gd name="T2" fmla="*/ 404 w 654"/>
                <a:gd name="T3" fmla="*/ 12 h 141"/>
                <a:gd name="T4" fmla="*/ 349 w 654"/>
                <a:gd name="T5" fmla="*/ 6 h 141"/>
                <a:gd name="T6" fmla="*/ 0 w 654"/>
                <a:gd name="T7" fmla="*/ 141 h 141"/>
                <a:gd name="T8" fmla="*/ 231 w 654"/>
                <a:gd name="T9" fmla="*/ 141 h 141"/>
                <a:gd name="T10" fmla="*/ 654 w 654"/>
                <a:gd name="T11" fmla="*/ 141 h 141"/>
                <a:gd name="T12" fmla="*/ 511 w 654"/>
                <a:gd name="T13" fmla="*/ 44 h 141"/>
              </a:gdLst>
              <a:ahLst/>
              <a:cxnLst>
                <a:cxn ang="0">
                  <a:pos x="T0" y="T1"/>
                </a:cxn>
                <a:cxn ang="0">
                  <a:pos x="T2" y="T3"/>
                </a:cxn>
                <a:cxn ang="0">
                  <a:pos x="T4" y="T5"/>
                </a:cxn>
                <a:cxn ang="0">
                  <a:pos x="T6" y="T7"/>
                </a:cxn>
                <a:cxn ang="0">
                  <a:pos x="T8" y="T9"/>
                </a:cxn>
                <a:cxn ang="0">
                  <a:pos x="T10" y="T11"/>
                </a:cxn>
                <a:cxn ang="0">
                  <a:pos x="T12" y="T13"/>
                </a:cxn>
              </a:cxnLst>
              <a:rect l="0" t="0" r="r" b="b"/>
              <a:pathLst>
                <a:path w="654" h="141">
                  <a:moveTo>
                    <a:pt x="511" y="44"/>
                  </a:moveTo>
                  <a:cubicBezTo>
                    <a:pt x="477" y="29"/>
                    <a:pt x="441" y="18"/>
                    <a:pt x="404" y="12"/>
                  </a:cubicBezTo>
                  <a:cubicBezTo>
                    <a:pt x="386" y="9"/>
                    <a:pt x="367" y="7"/>
                    <a:pt x="349" y="6"/>
                  </a:cubicBezTo>
                  <a:cubicBezTo>
                    <a:pt x="223" y="0"/>
                    <a:pt x="96" y="45"/>
                    <a:pt x="0" y="141"/>
                  </a:cubicBezTo>
                  <a:cubicBezTo>
                    <a:pt x="231" y="141"/>
                    <a:pt x="231" y="141"/>
                    <a:pt x="231" y="141"/>
                  </a:cubicBezTo>
                  <a:cubicBezTo>
                    <a:pt x="654" y="141"/>
                    <a:pt x="654" y="141"/>
                    <a:pt x="654" y="141"/>
                  </a:cubicBezTo>
                  <a:cubicBezTo>
                    <a:pt x="612" y="99"/>
                    <a:pt x="563" y="67"/>
                    <a:pt x="511" y="44"/>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2" name="Rectangle 18"/>
            <p:cNvSpPr>
              <a:spLocks noChangeArrowheads="1"/>
            </p:cNvSpPr>
            <p:nvPr/>
          </p:nvSpPr>
          <p:spPr bwMode="auto">
            <a:xfrm>
              <a:off x="7546975" y="5568950"/>
              <a:ext cx="120650" cy="3651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3" name="Freeform 19"/>
            <p:cNvSpPr>
              <a:spLocks/>
            </p:cNvSpPr>
            <p:nvPr/>
          </p:nvSpPr>
          <p:spPr bwMode="auto">
            <a:xfrm>
              <a:off x="7110413" y="5627688"/>
              <a:ext cx="120650" cy="306388"/>
            </a:xfrm>
            <a:custGeom>
              <a:avLst/>
              <a:gdLst>
                <a:gd name="T0" fmla="*/ 0 w 76"/>
                <a:gd name="T1" fmla="*/ 0 h 193"/>
                <a:gd name="T2" fmla="*/ 0 w 76"/>
                <a:gd name="T3" fmla="*/ 39 h 193"/>
                <a:gd name="T4" fmla="*/ 0 w 76"/>
                <a:gd name="T5" fmla="*/ 193 h 193"/>
                <a:gd name="T6" fmla="*/ 76 w 76"/>
                <a:gd name="T7" fmla="*/ 193 h 193"/>
                <a:gd name="T8" fmla="*/ 76 w 76"/>
                <a:gd name="T9" fmla="*/ 10 h 193"/>
                <a:gd name="T10" fmla="*/ 76 w 76"/>
                <a:gd name="T11" fmla="*/ 0 h 193"/>
                <a:gd name="T12" fmla="*/ 0 w 76"/>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76" h="193">
                  <a:moveTo>
                    <a:pt x="0" y="0"/>
                  </a:moveTo>
                  <a:lnTo>
                    <a:pt x="0" y="39"/>
                  </a:lnTo>
                  <a:lnTo>
                    <a:pt x="0" y="193"/>
                  </a:lnTo>
                  <a:lnTo>
                    <a:pt x="76" y="193"/>
                  </a:lnTo>
                  <a:lnTo>
                    <a:pt x="76" y="10"/>
                  </a:lnTo>
                  <a:lnTo>
                    <a:pt x="76" y="0"/>
                  </a:lnTo>
                  <a:lnTo>
                    <a:pt x="0" y="0"/>
                  </a:lnTo>
                  <a:close/>
                </a:path>
              </a:pathLst>
            </a:custGeom>
            <a:solidFill>
              <a:srgbClr val="28C9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4" name="Freeform 20"/>
            <p:cNvSpPr>
              <a:spLocks/>
            </p:cNvSpPr>
            <p:nvPr/>
          </p:nvSpPr>
          <p:spPr bwMode="auto">
            <a:xfrm>
              <a:off x="7256463" y="5334000"/>
              <a:ext cx="119063" cy="600075"/>
            </a:xfrm>
            <a:custGeom>
              <a:avLst/>
              <a:gdLst>
                <a:gd name="T0" fmla="*/ 0 w 75"/>
                <a:gd name="T1" fmla="*/ 0 h 378"/>
                <a:gd name="T2" fmla="*/ 0 w 75"/>
                <a:gd name="T3" fmla="*/ 188 h 378"/>
                <a:gd name="T4" fmla="*/ 0 w 75"/>
                <a:gd name="T5" fmla="*/ 378 h 378"/>
                <a:gd name="T6" fmla="*/ 75 w 75"/>
                <a:gd name="T7" fmla="*/ 378 h 378"/>
                <a:gd name="T8" fmla="*/ 75 w 75"/>
                <a:gd name="T9" fmla="*/ 158 h 378"/>
                <a:gd name="T10" fmla="*/ 75 w 75"/>
                <a:gd name="T11" fmla="*/ 0 h 378"/>
                <a:gd name="T12" fmla="*/ 0 w 75"/>
                <a:gd name="T13" fmla="*/ 0 h 378"/>
              </a:gdLst>
              <a:ahLst/>
              <a:cxnLst>
                <a:cxn ang="0">
                  <a:pos x="T0" y="T1"/>
                </a:cxn>
                <a:cxn ang="0">
                  <a:pos x="T2" y="T3"/>
                </a:cxn>
                <a:cxn ang="0">
                  <a:pos x="T4" y="T5"/>
                </a:cxn>
                <a:cxn ang="0">
                  <a:pos x="T6" y="T7"/>
                </a:cxn>
                <a:cxn ang="0">
                  <a:pos x="T8" y="T9"/>
                </a:cxn>
                <a:cxn ang="0">
                  <a:pos x="T10" y="T11"/>
                </a:cxn>
                <a:cxn ang="0">
                  <a:pos x="T12" y="T13"/>
                </a:cxn>
              </a:cxnLst>
              <a:rect l="0" t="0" r="r" b="b"/>
              <a:pathLst>
                <a:path w="75" h="378">
                  <a:moveTo>
                    <a:pt x="0" y="0"/>
                  </a:moveTo>
                  <a:lnTo>
                    <a:pt x="0" y="188"/>
                  </a:lnTo>
                  <a:lnTo>
                    <a:pt x="0" y="378"/>
                  </a:lnTo>
                  <a:lnTo>
                    <a:pt x="75" y="378"/>
                  </a:lnTo>
                  <a:lnTo>
                    <a:pt x="75" y="158"/>
                  </a:lnTo>
                  <a:lnTo>
                    <a:pt x="75" y="0"/>
                  </a:lnTo>
                  <a:lnTo>
                    <a:pt x="0" y="0"/>
                  </a:lnTo>
                  <a:close/>
                </a:path>
              </a:pathLst>
            </a:custGeom>
            <a:solidFill>
              <a:srgbClr val="1F4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5" name="Freeform 21"/>
            <p:cNvSpPr>
              <a:spLocks/>
            </p:cNvSpPr>
            <p:nvPr/>
          </p:nvSpPr>
          <p:spPr bwMode="auto">
            <a:xfrm>
              <a:off x="7400925" y="5067300"/>
              <a:ext cx="122238" cy="866775"/>
            </a:xfrm>
            <a:custGeom>
              <a:avLst/>
              <a:gdLst>
                <a:gd name="T0" fmla="*/ 0 w 77"/>
                <a:gd name="T1" fmla="*/ 0 h 546"/>
                <a:gd name="T2" fmla="*/ 0 w 77"/>
                <a:gd name="T3" fmla="*/ 319 h 546"/>
                <a:gd name="T4" fmla="*/ 0 w 77"/>
                <a:gd name="T5" fmla="*/ 546 h 546"/>
                <a:gd name="T6" fmla="*/ 77 w 77"/>
                <a:gd name="T7" fmla="*/ 546 h 546"/>
                <a:gd name="T8" fmla="*/ 77 w 77"/>
                <a:gd name="T9" fmla="*/ 290 h 546"/>
                <a:gd name="T10" fmla="*/ 77 w 77"/>
                <a:gd name="T11" fmla="*/ 0 h 546"/>
                <a:gd name="T12" fmla="*/ 0 w 77"/>
                <a:gd name="T13" fmla="*/ 0 h 546"/>
              </a:gdLst>
              <a:ahLst/>
              <a:cxnLst>
                <a:cxn ang="0">
                  <a:pos x="T0" y="T1"/>
                </a:cxn>
                <a:cxn ang="0">
                  <a:pos x="T2" y="T3"/>
                </a:cxn>
                <a:cxn ang="0">
                  <a:pos x="T4" y="T5"/>
                </a:cxn>
                <a:cxn ang="0">
                  <a:pos x="T6" y="T7"/>
                </a:cxn>
                <a:cxn ang="0">
                  <a:pos x="T8" y="T9"/>
                </a:cxn>
                <a:cxn ang="0">
                  <a:pos x="T10" y="T11"/>
                </a:cxn>
                <a:cxn ang="0">
                  <a:pos x="T12" y="T13"/>
                </a:cxn>
              </a:cxnLst>
              <a:rect l="0" t="0" r="r" b="b"/>
              <a:pathLst>
                <a:path w="77" h="546">
                  <a:moveTo>
                    <a:pt x="0" y="0"/>
                  </a:moveTo>
                  <a:lnTo>
                    <a:pt x="0" y="319"/>
                  </a:lnTo>
                  <a:lnTo>
                    <a:pt x="0" y="546"/>
                  </a:lnTo>
                  <a:lnTo>
                    <a:pt x="77" y="546"/>
                  </a:lnTo>
                  <a:lnTo>
                    <a:pt x="77" y="290"/>
                  </a:lnTo>
                  <a:lnTo>
                    <a:pt x="77"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6" name="Freeform 22"/>
            <p:cNvSpPr>
              <a:spLocks/>
            </p:cNvSpPr>
            <p:nvPr/>
          </p:nvSpPr>
          <p:spPr bwMode="auto">
            <a:xfrm>
              <a:off x="7693025" y="5343525"/>
              <a:ext cx="120650" cy="590550"/>
            </a:xfrm>
            <a:custGeom>
              <a:avLst/>
              <a:gdLst>
                <a:gd name="T0" fmla="*/ 0 w 76"/>
                <a:gd name="T1" fmla="*/ 0 h 372"/>
                <a:gd name="T2" fmla="*/ 0 w 76"/>
                <a:gd name="T3" fmla="*/ 74 h 372"/>
                <a:gd name="T4" fmla="*/ 0 w 76"/>
                <a:gd name="T5" fmla="*/ 372 h 372"/>
                <a:gd name="T6" fmla="*/ 76 w 76"/>
                <a:gd name="T7" fmla="*/ 372 h 372"/>
                <a:gd name="T8" fmla="*/ 76 w 76"/>
                <a:gd name="T9" fmla="*/ 43 h 372"/>
                <a:gd name="T10" fmla="*/ 76 w 76"/>
                <a:gd name="T11" fmla="*/ 0 h 372"/>
                <a:gd name="T12" fmla="*/ 0 w 7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6" h="372">
                  <a:moveTo>
                    <a:pt x="0" y="0"/>
                  </a:moveTo>
                  <a:lnTo>
                    <a:pt x="0" y="74"/>
                  </a:lnTo>
                  <a:lnTo>
                    <a:pt x="0" y="372"/>
                  </a:lnTo>
                  <a:lnTo>
                    <a:pt x="76" y="372"/>
                  </a:lnTo>
                  <a:lnTo>
                    <a:pt x="76" y="43"/>
                  </a:lnTo>
                  <a:lnTo>
                    <a:pt x="76"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7" name="Freeform 23"/>
            <p:cNvSpPr>
              <a:spLocks/>
            </p:cNvSpPr>
            <p:nvPr/>
          </p:nvSpPr>
          <p:spPr bwMode="auto">
            <a:xfrm>
              <a:off x="6818313" y="5640388"/>
              <a:ext cx="122238" cy="293688"/>
            </a:xfrm>
            <a:custGeom>
              <a:avLst/>
              <a:gdLst>
                <a:gd name="T0" fmla="*/ 0 w 77"/>
                <a:gd name="T1" fmla="*/ 0 h 185"/>
                <a:gd name="T2" fmla="*/ 0 w 77"/>
                <a:gd name="T3" fmla="*/ 104 h 185"/>
                <a:gd name="T4" fmla="*/ 0 w 77"/>
                <a:gd name="T5" fmla="*/ 185 h 185"/>
                <a:gd name="T6" fmla="*/ 77 w 77"/>
                <a:gd name="T7" fmla="*/ 185 h 185"/>
                <a:gd name="T8" fmla="*/ 77 w 77"/>
                <a:gd name="T9" fmla="*/ 73 h 185"/>
                <a:gd name="T10" fmla="*/ 77 w 77"/>
                <a:gd name="T11" fmla="*/ 0 h 185"/>
                <a:gd name="T12" fmla="*/ 0 w 77"/>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77" h="185">
                  <a:moveTo>
                    <a:pt x="0" y="0"/>
                  </a:moveTo>
                  <a:lnTo>
                    <a:pt x="0" y="104"/>
                  </a:lnTo>
                  <a:lnTo>
                    <a:pt x="0" y="185"/>
                  </a:lnTo>
                  <a:lnTo>
                    <a:pt x="77" y="185"/>
                  </a:lnTo>
                  <a:lnTo>
                    <a:pt x="77" y="73"/>
                  </a:lnTo>
                  <a:lnTo>
                    <a:pt x="77" y="0"/>
                  </a:lnTo>
                  <a:lnTo>
                    <a:pt x="0"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58" name="Freeform 24"/>
            <p:cNvSpPr>
              <a:spLocks/>
            </p:cNvSpPr>
            <p:nvPr/>
          </p:nvSpPr>
          <p:spPr bwMode="auto">
            <a:xfrm>
              <a:off x="6965950" y="5157788"/>
              <a:ext cx="119063" cy="776288"/>
            </a:xfrm>
            <a:custGeom>
              <a:avLst/>
              <a:gdLst>
                <a:gd name="T0" fmla="*/ 0 w 75"/>
                <a:gd name="T1" fmla="*/ 0 h 489"/>
                <a:gd name="T2" fmla="*/ 0 w 75"/>
                <a:gd name="T3" fmla="*/ 371 h 489"/>
                <a:gd name="T4" fmla="*/ 0 w 75"/>
                <a:gd name="T5" fmla="*/ 489 h 489"/>
                <a:gd name="T6" fmla="*/ 75 w 75"/>
                <a:gd name="T7" fmla="*/ 489 h 489"/>
                <a:gd name="T8" fmla="*/ 75 w 75"/>
                <a:gd name="T9" fmla="*/ 341 h 489"/>
                <a:gd name="T10" fmla="*/ 75 w 75"/>
                <a:gd name="T11" fmla="*/ 0 h 489"/>
                <a:gd name="T12" fmla="*/ 0 w 75"/>
                <a:gd name="T13" fmla="*/ 0 h 489"/>
              </a:gdLst>
              <a:ahLst/>
              <a:cxnLst>
                <a:cxn ang="0">
                  <a:pos x="T0" y="T1"/>
                </a:cxn>
                <a:cxn ang="0">
                  <a:pos x="T2" y="T3"/>
                </a:cxn>
                <a:cxn ang="0">
                  <a:pos x="T4" y="T5"/>
                </a:cxn>
                <a:cxn ang="0">
                  <a:pos x="T6" y="T7"/>
                </a:cxn>
                <a:cxn ang="0">
                  <a:pos x="T8" y="T9"/>
                </a:cxn>
                <a:cxn ang="0">
                  <a:pos x="T10" y="T11"/>
                </a:cxn>
                <a:cxn ang="0">
                  <a:pos x="T12" y="T13"/>
                </a:cxn>
              </a:cxnLst>
              <a:rect l="0" t="0" r="r" b="b"/>
              <a:pathLst>
                <a:path w="75" h="489">
                  <a:moveTo>
                    <a:pt x="0" y="0"/>
                  </a:moveTo>
                  <a:lnTo>
                    <a:pt x="0" y="371"/>
                  </a:lnTo>
                  <a:lnTo>
                    <a:pt x="0" y="489"/>
                  </a:lnTo>
                  <a:lnTo>
                    <a:pt x="75" y="489"/>
                  </a:lnTo>
                  <a:lnTo>
                    <a:pt x="75" y="341"/>
                  </a:lnTo>
                  <a:lnTo>
                    <a:pt x="75" y="0"/>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grpSp>
      <p:sp>
        <p:nvSpPr>
          <p:cNvPr id="91" name="Freeform 6"/>
          <p:cNvSpPr>
            <a:spLocks/>
          </p:cNvSpPr>
          <p:nvPr/>
        </p:nvSpPr>
        <p:spPr bwMode="auto">
          <a:xfrm>
            <a:off x="1730740" y="2813415"/>
            <a:ext cx="1171322" cy="770839"/>
          </a:xfrm>
          <a:custGeom>
            <a:avLst/>
            <a:gdLst>
              <a:gd name="T0" fmla="*/ 663 w 789"/>
              <a:gd name="T1" fmla="*/ 227 h 519"/>
              <a:gd name="T2" fmla="*/ 663 w 789"/>
              <a:gd name="T3" fmla="*/ 217 h 519"/>
              <a:gd name="T4" fmla="*/ 445 w 789"/>
              <a:gd name="T5" fmla="*/ 0 h 519"/>
              <a:gd name="T6" fmla="*/ 264 w 789"/>
              <a:gd name="T7" fmla="*/ 97 h 519"/>
              <a:gd name="T8" fmla="*/ 204 w 789"/>
              <a:gd name="T9" fmla="*/ 81 h 519"/>
              <a:gd name="T10" fmla="*/ 134 w 789"/>
              <a:gd name="T11" fmla="*/ 102 h 519"/>
              <a:gd name="T12" fmla="*/ 78 w 789"/>
              <a:gd name="T13" fmla="*/ 204 h 519"/>
              <a:gd name="T14" fmla="*/ 0 w 789"/>
              <a:gd name="T15" fmla="*/ 348 h 519"/>
              <a:gd name="T16" fmla="*/ 152 w 789"/>
              <a:gd name="T17" fmla="*/ 519 h 519"/>
              <a:gd name="T18" fmla="*/ 171 w 789"/>
              <a:gd name="T19" fmla="*/ 519 h 519"/>
              <a:gd name="T20" fmla="*/ 188 w 789"/>
              <a:gd name="T21" fmla="*/ 519 h 519"/>
              <a:gd name="T22" fmla="*/ 544 w 789"/>
              <a:gd name="T23" fmla="*/ 519 h 519"/>
              <a:gd name="T24" fmla="*/ 551 w 789"/>
              <a:gd name="T25" fmla="*/ 519 h 519"/>
              <a:gd name="T26" fmla="*/ 560 w 789"/>
              <a:gd name="T27" fmla="*/ 519 h 519"/>
              <a:gd name="T28" fmla="*/ 586 w 789"/>
              <a:gd name="T29" fmla="*/ 519 h 519"/>
              <a:gd name="T30" fmla="*/ 642 w 789"/>
              <a:gd name="T31" fmla="*/ 519 h 519"/>
              <a:gd name="T32" fmla="*/ 789 w 789"/>
              <a:gd name="T33" fmla="*/ 372 h 519"/>
              <a:gd name="T34" fmla="*/ 663 w 789"/>
              <a:gd name="T35" fmla="*/ 22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19">
                <a:moveTo>
                  <a:pt x="663" y="227"/>
                </a:moveTo>
                <a:cubicBezTo>
                  <a:pt x="663" y="225"/>
                  <a:pt x="663" y="220"/>
                  <a:pt x="663" y="217"/>
                </a:cubicBezTo>
                <a:cubicBezTo>
                  <a:pt x="663" y="97"/>
                  <a:pt x="565" y="0"/>
                  <a:pt x="445" y="0"/>
                </a:cubicBezTo>
                <a:cubicBezTo>
                  <a:pt x="370" y="0"/>
                  <a:pt x="303" y="39"/>
                  <a:pt x="264" y="97"/>
                </a:cubicBezTo>
                <a:cubicBezTo>
                  <a:pt x="246" y="87"/>
                  <a:pt x="226" y="81"/>
                  <a:pt x="204" y="81"/>
                </a:cubicBezTo>
                <a:cubicBezTo>
                  <a:pt x="178" y="81"/>
                  <a:pt x="154" y="89"/>
                  <a:pt x="134" y="102"/>
                </a:cubicBezTo>
                <a:cubicBezTo>
                  <a:pt x="101" y="124"/>
                  <a:pt x="79" y="162"/>
                  <a:pt x="78" y="204"/>
                </a:cubicBezTo>
                <a:cubicBezTo>
                  <a:pt x="32" y="235"/>
                  <a:pt x="0" y="288"/>
                  <a:pt x="0" y="348"/>
                </a:cubicBezTo>
                <a:cubicBezTo>
                  <a:pt x="0" y="436"/>
                  <a:pt x="66" y="509"/>
                  <a:pt x="152" y="519"/>
                </a:cubicBezTo>
                <a:cubicBezTo>
                  <a:pt x="158" y="519"/>
                  <a:pt x="165" y="519"/>
                  <a:pt x="171" y="519"/>
                </a:cubicBezTo>
                <a:cubicBezTo>
                  <a:pt x="177" y="519"/>
                  <a:pt x="182" y="519"/>
                  <a:pt x="188" y="519"/>
                </a:cubicBezTo>
                <a:cubicBezTo>
                  <a:pt x="268" y="519"/>
                  <a:pt x="455" y="519"/>
                  <a:pt x="544" y="519"/>
                </a:cubicBezTo>
                <a:cubicBezTo>
                  <a:pt x="546" y="519"/>
                  <a:pt x="549" y="519"/>
                  <a:pt x="551" y="519"/>
                </a:cubicBezTo>
                <a:cubicBezTo>
                  <a:pt x="560" y="519"/>
                  <a:pt x="560" y="519"/>
                  <a:pt x="560" y="519"/>
                </a:cubicBezTo>
                <a:cubicBezTo>
                  <a:pt x="564" y="519"/>
                  <a:pt x="577" y="519"/>
                  <a:pt x="586" y="519"/>
                </a:cubicBezTo>
                <a:cubicBezTo>
                  <a:pt x="642" y="519"/>
                  <a:pt x="642" y="519"/>
                  <a:pt x="642" y="519"/>
                </a:cubicBezTo>
                <a:cubicBezTo>
                  <a:pt x="724" y="517"/>
                  <a:pt x="789" y="452"/>
                  <a:pt x="789" y="372"/>
                </a:cubicBezTo>
                <a:cubicBezTo>
                  <a:pt x="789" y="298"/>
                  <a:pt x="734" y="238"/>
                  <a:pt x="663" y="227"/>
                </a:cubicBezTo>
                <a:close/>
              </a:path>
            </a:pathLst>
          </a:custGeom>
          <a:solidFill>
            <a:srgbClr val="2F5597">
              <a:alpha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597">
              <a:defRPr/>
            </a:pPr>
            <a:endParaRPr lang="en-US" sz="600">
              <a:solidFill>
                <a:prstClr val="black"/>
              </a:solidFill>
              <a:latin typeface="Calibri" panose="020F0502020204030204"/>
            </a:endParaRPr>
          </a:p>
        </p:txBody>
      </p:sp>
      <p:pic>
        <p:nvPicPr>
          <p:cNvPr id="135" name="Picture 134"/>
          <p:cNvPicPr>
            <a:picLocks noChangeAspect="1"/>
          </p:cNvPicPr>
          <p:nvPr/>
        </p:nvPicPr>
        <p:blipFill>
          <a:blip r:embed="rId8"/>
          <a:stretch>
            <a:fillRect/>
          </a:stretch>
        </p:blipFill>
        <p:spPr>
          <a:xfrm>
            <a:off x="1175662" y="2791505"/>
            <a:ext cx="1199012" cy="642891"/>
          </a:xfrm>
          <a:prstGeom prst="rect">
            <a:avLst/>
          </a:prstGeom>
        </p:spPr>
      </p:pic>
      <p:grpSp>
        <p:nvGrpSpPr>
          <p:cNvPr id="136" name="Group 135"/>
          <p:cNvGrpSpPr/>
          <p:nvPr/>
        </p:nvGrpSpPr>
        <p:grpSpPr>
          <a:xfrm>
            <a:off x="2071273" y="3179178"/>
            <a:ext cx="792069" cy="775150"/>
            <a:chOff x="2065191" y="1914181"/>
            <a:chExt cx="883828" cy="864948"/>
          </a:xfrm>
        </p:grpSpPr>
        <p:sp>
          <p:nvSpPr>
            <p:cNvPr id="137" name="Freeform 95"/>
            <p:cNvSpPr>
              <a:spLocks/>
            </p:cNvSpPr>
            <p:nvPr/>
          </p:nvSpPr>
          <p:spPr bwMode="auto">
            <a:xfrm flipH="1">
              <a:off x="2065191" y="1914181"/>
              <a:ext cx="883828" cy="573976"/>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BCF2"/>
            </a:solidFill>
            <a:ln>
              <a:noFill/>
            </a:ln>
            <a:extLst/>
          </p:spPr>
          <p:txBody>
            <a:bodyPr vert="horz" wrap="square" lIns="93221" tIns="46610" rIns="93221" bIns="46610" numCol="1" anchor="t" anchorCtr="0" compatLnSpc="1">
              <a:prstTxWarp prst="textNoShape">
                <a:avLst/>
              </a:prstTxWarp>
            </a:bodyPr>
            <a:lstStyle/>
            <a:p>
              <a:pPr defTabSz="932060">
                <a:defRPr/>
              </a:pPr>
              <a:endParaRPr lang="en-US" sz="2800" kern="0">
                <a:solidFill>
                  <a:srgbClr val="000000"/>
                </a:solidFill>
                <a:latin typeface="Calibri" panose="020F0502020204030204"/>
              </a:endParaRPr>
            </a:p>
          </p:txBody>
        </p:sp>
        <p:sp>
          <p:nvSpPr>
            <p:cNvPr id="138" name="Rectangle 137"/>
            <p:cNvSpPr/>
            <p:nvPr/>
          </p:nvSpPr>
          <p:spPr>
            <a:xfrm>
              <a:off x="2132017" y="2107867"/>
              <a:ext cx="677540" cy="50250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pic>
          <p:nvPicPr>
            <p:cNvPr id="139" name="Picture 138"/>
            <p:cNvPicPr>
              <a:picLocks noChangeAspect="1"/>
            </p:cNvPicPr>
            <p:nvPr/>
          </p:nvPicPr>
          <p:blipFill>
            <a:blip r:embed="rId9">
              <a:biLevel thresh="25000"/>
            </a:blip>
            <a:stretch>
              <a:fillRect/>
            </a:stretch>
          </p:blipFill>
          <p:spPr>
            <a:xfrm>
              <a:off x="2078496" y="2064654"/>
              <a:ext cx="777488" cy="714475"/>
            </a:xfrm>
            <a:prstGeom prst="rect">
              <a:avLst/>
            </a:prstGeom>
          </p:spPr>
        </p:pic>
      </p:grpSp>
      <p:sp>
        <p:nvSpPr>
          <p:cNvPr id="98" name="Rectangle 97"/>
          <p:cNvSpPr/>
          <p:nvPr/>
        </p:nvSpPr>
        <p:spPr>
          <a:xfrm rot="18900000">
            <a:off x="2995652" y="893773"/>
            <a:ext cx="1041426" cy="1041426"/>
          </a:xfrm>
          <a:prstGeom prst="rect">
            <a:avLst/>
          </a:prstGeom>
          <a:solidFill>
            <a:srgbClr val="2F5597"/>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96" name="Rectangle 95"/>
          <p:cNvSpPr/>
          <p:nvPr/>
        </p:nvSpPr>
        <p:spPr>
          <a:xfrm rot="18900000">
            <a:off x="6159682" y="898312"/>
            <a:ext cx="1041426" cy="1041426"/>
          </a:xfrm>
          <a:prstGeom prst="rect">
            <a:avLst/>
          </a:prstGeom>
          <a:solidFill>
            <a:srgbClr val="203864"/>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97" name="Rectangle 96"/>
          <p:cNvSpPr/>
          <p:nvPr/>
        </p:nvSpPr>
        <p:spPr>
          <a:xfrm rot="18900000">
            <a:off x="9312151" y="888846"/>
            <a:ext cx="1041426" cy="1041426"/>
          </a:xfrm>
          <a:prstGeom prst="rect">
            <a:avLst/>
          </a:prstGeom>
          <a:solidFill>
            <a:srgbClr val="002060"/>
          </a:solidFill>
          <a:ln w="12700" cap="flat" cmpd="sng" algn="ctr">
            <a:noFill/>
            <a:prstDash val="solid"/>
            <a:miter lim="800000"/>
          </a:ln>
          <a:effectLst/>
        </p:spPr>
        <p:txBody>
          <a:bodyPr rtlCol="0" anchor="ctr"/>
          <a:lstStyle/>
          <a:p>
            <a:pPr algn="ctr" defTabSz="932597">
              <a:defRPr/>
            </a:pPr>
            <a:endParaRPr lang="en-US" kern="0">
              <a:solidFill>
                <a:prstClr val="white"/>
              </a:solidFill>
              <a:latin typeface="Calibri" panose="020F0502020204030204"/>
            </a:endParaRPr>
          </a:p>
        </p:txBody>
      </p:sp>
      <p:sp>
        <p:nvSpPr>
          <p:cNvPr id="99" name="Rounded Rectangle 98"/>
          <p:cNvSpPr/>
          <p:nvPr/>
        </p:nvSpPr>
        <p:spPr bwMode="auto">
          <a:xfrm>
            <a:off x="2653128" y="731992"/>
            <a:ext cx="9280823" cy="746773"/>
          </a:xfrm>
          <a:prstGeom prst="roundRect">
            <a:avLst/>
          </a:prstGeom>
          <a:solidFill>
            <a:schemeClr val="bg1">
              <a:alpha val="20000"/>
            </a:schemeClr>
          </a:solidFill>
          <a:ln w="142875" cap="rnd">
            <a:solidFill>
              <a:schemeClr val="bg1">
                <a:alpha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r" defTabSz="932114" fontAlgn="base">
              <a:lnSpc>
                <a:spcPct val="90000"/>
              </a:lnSpc>
              <a:spcBef>
                <a:spcPct val="0"/>
              </a:spcBef>
              <a:spcAft>
                <a:spcPct val="0"/>
              </a:spcAft>
              <a:defRPr/>
            </a:pPr>
            <a:endParaRPr lang="en-US" sz="1598"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2" name="Rectangle 1"/>
          <p:cNvSpPr/>
          <p:nvPr/>
        </p:nvSpPr>
        <p:spPr>
          <a:xfrm>
            <a:off x="3201607" y="931524"/>
            <a:ext cx="2588986" cy="344967"/>
          </a:xfrm>
          <a:prstGeom prst="rect">
            <a:avLst/>
          </a:prstGeom>
        </p:spPr>
        <p:txBody>
          <a:bodyPr wrap="none">
            <a:spAutoFit/>
          </a:bodyPr>
          <a:lstStyle/>
          <a:p>
            <a:pPr defTabSz="932384">
              <a:defRPr/>
            </a:pPr>
            <a:r>
              <a:rPr lang="en-US" sz="1598"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 People | Process | Products</a:t>
            </a:r>
            <a:endParaRPr lang="en-US" sz="1598" dirty="0">
              <a:solidFill>
                <a:srgbClr val="505050"/>
              </a:solidFill>
              <a:latin typeface="Calibri" panose="020F0502020204030204"/>
            </a:endParaRPr>
          </a:p>
        </p:txBody>
      </p:sp>
      <p:sp>
        <p:nvSpPr>
          <p:cNvPr id="108" name="Freeform 6"/>
          <p:cNvSpPr>
            <a:spLocks/>
          </p:cNvSpPr>
          <p:nvPr/>
        </p:nvSpPr>
        <p:spPr bwMode="auto">
          <a:xfrm>
            <a:off x="1756046" y="6056828"/>
            <a:ext cx="1171322" cy="770839"/>
          </a:xfrm>
          <a:custGeom>
            <a:avLst/>
            <a:gdLst>
              <a:gd name="T0" fmla="*/ 663 w 789"/>
              <a:gd name="T1" fmla="*/ 227 h 519"/>
              <a:gd name="T2" fmla="*/ 663 w 789"/>
              <a:gd name="T3" fmla="*/ 217 h 519"/>
              <a:gd name="T4" fmla="*/ 445 w 789"/>
              <a:gd name="T5" fmla="*/ 0 h 519"/>
              <a:gd name="T6" fmla="*/ 264 w 789"/>
              <a:gd name="T7" fmla="*/ 97 h 519"/>
              <a:gd name="T8" fmla="*/ 204 w 789"/>
              <a:gd name="T9" fmla="*/ 81 h 519"/>
              <a:gd name="T10" fmla="*/ 134 w 789"/>
              <a:gd name="T11" fmla="*/ 102 h 519"/>
              <a:gd name="T12" fmla="*/ 78 w 789"/>
              <a:gd name="T13" fmla="*/ 204 h 519"/>
              <a:gd name="T14" fmla="*/ 0 w 789"/>
              <a:gd name="T15" fmla="*/ 348 h 519"/>
              <a:gd name="T16" fmla="*/ 152 w 789"/>
              <a:gd name="T17" fmla="*/ 519 h 519"/>
              <a:gd name="T18" fmla="*/ 171 w 789"/>
              <a:gd name="T19" fmla="*/ 519 h 519"/>
              <a:gd name="T20" fmla="*/ 188 w 789"/>
              <a:gd name="T21" fmla="*/ 519 h 519"/>
              <a:gd name="T22" fmla="*/ 544 w 789"/>
              <a:gd name="T23" fmla="*/ 519 h 519"/>
              <a:gd name="T24" fmla="*/ 551 w 789"/>
              <a:gd name="T25" fmla="*/ 519 h 519"/>
              <a:gd name="T26" fmla="*/ 560 w 789"/>
              <a:gd name="T27" fmla="*/ 519 h 519"/>
              <a:gd name="T28" fmla="*/ 586 w 789"/>
              <a:gd name="T29" fmla="*/ 519 h 519"/>
              <a:gd name="T30" fmla="*/ 642 w 789"/>
              <a:gd name="T31" fmla="*/ 519 h 519"/>
              <a:gd name="T32" fmla="*/ 789 w 789"/>
              <a:gd name="T33" fmla="*/ 372 h 519"/>
              <a:gd name="T34" fmla="*/ 663 w 789"/>
              <a:gd name="T35" fmla="*/ 22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19">
                <a:moveTo>
                  <a:pt x="663" y="227"/>
                </a:moveTo>
                <a:cubicBezTo>
                  <a:pt x="663" y="225"/>
                  <a:pt x="663" y="220"/>
                  <a:pt x="663" y="217"/>
                </a:cubicBezTo>
                <a:cubicBezTo>
                  <a:pt x="663" y="97"/>
                  <a:pt x="565" y="0"/>
                  <a:pt x="445" y="0"/>
                </a:cubicBezTo>
                <a:cubicBezTo>
                  <a:pt x="370" y="0"/>
                  <a:pt x="303" y="39"/>
                  <a:pt x="264" y="97"/>
                </a:cubicBezTo>
                <a:cubicBezTo>
                  <a:pt x="246" y="87"/>
                  <a:pt x="226" y="81"/>
                  <a:pt x="204" y="81"/>
                </a:cubicBezTo>
                <a:cubicBezTo>
                  <a:pt x="178" y="81"/>
                  <a:pt x="154" y="89"/>
                  <a:pt x="134" y="102"/>
                </a:cubicBezTo>
                <a:cubicBezTo>
                  <a:pt x="101" y="124"/>
                  <a:pt x="79" y="162"/>
                  <a:pt x="78" y="204"/>
                </a:cubicBezTo>
                <a:cubicBezTo>
                  <a:pt x="32" y="235"/>
                  <a:pt x="0" y="288"/>
                  <a:pt x="0" y="348"/>
                </a:cubicBezTo>
                <a:cubicBezTo>
                  <a:pt x="0" y="436"/>
                  <a:pt x="66" y="509"/>
                  <a:pt x="152" y="519"/>
                </a:cubicBezTo>
                <a:cubicBezTo>
                  <a:pt x="158" y="519"/>
                  <a:pt x="165" y="519"/>
                  <a:pt x="171" y="519"/>
                </a:cubicBezTo>
                <a:cubicBezTo>
                  <a:pt x="177" y="519"/>
                  <a:pt x="182" y="519"/>
                  <a:pt x="188" y="519"/>
                </a:cubicBezTo>
                <a:cubicBezTo>
                  <a:pt x="268" y="519"/>
                  <a:pt x="455" y="519"/>
                  <a:pt x="544" y="519"/>
                </a:cubicBezTo>
                <a:cubicBezTo>
                  <a:pt x="546" y="519"/>
                  <a:pt x="549" y="519"/>
                  <a:pt x="551" y="519"/>
                </a:cubicBezTo>
                <a:cubicBezTo>
                  <a:pt x="560" y="519"/>
                  <a:pt x="560" y="519"/>
                  <a:pt x="560" y="519"/>
                </a:cubicBezTo>
                <a:cubicBezTo>
                  <a:pt x="564" y="519"/>
                  <a:pt x="577" y="519"/>
                  <a:pt x="586" y="519"/>
                </a:cubicBezTo>
                <a:cubicBezTo>
                  <a:pt x="642" y="519"/>
                  <a:pt x="642" y="519"/>
                  <a:pt x="642" y="519"/>
                </a:cubicBezTo>
                <a:cubicBezTo>
                  <a:pt x="724" y="517"/>
                  <a:pt x="789" y="452"/>
                  <a:pt x="789" y="372"/>
                </a:cubicBezTo>
                <a:cubicBezTo>
                  <a:pt x="789" y="298"/>
                  <a:pt x="734" y="238"/>
                  <a:pt x="663" y="227"/>
                </a:cubicBezTo>
                <a:close/>
              </a:path>
            </a:pathLst>
          </a:custGeom>
          <a:solidFill>
            <a:srgbClr val="2F5597">
              <a:alpha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597">
              <a:defRPr/>
            </a:pPr>
            <a:endParaRPr lang="en-US" sz="600">
              <a:solidFill>
                <a:prstClr val="black"/>
              </a:solidFill>
              <a:latin typeface="Calibri" panose="020F0502020204030204"/>
            </a:endParaRPr>
          </a:p>
        </p:txBody>
      </p:sp>
      <p:sp>
        <p:nvSpPr>
          <p:cNvPr id="109" name="Freeform 7"/>
          <p:cNvSpPr>
            <a:spLocks/>
          </p:cNvSpPr>
          <p:nvPr/>
        </p:nvSpPr>
        <p:spPr bwMode="auto">
          <a:xfrm>
            <a:off x="1190520" y="6056830"/>
            <a:ext cx="900550" cy="591031"/>
          </a:xfrm>
          <a:custGeom>
            <a:avLst/>
            <a:gdLst>
              <a:gd name="T0" fmla="*/ 446 w 530"/>
              <a:gd name="T1" fmla="*/ 152 h 348"/>
              <a:gd name="T2" fmla="*/ 446 w 530"/>
              <a:gd name="T3" fmla="*/ 146 h 348"/>
              <a:gd name="T4" fmla="*/ 299 w 530"/>
              <a:gd name="T5" fmla="*/ 0 h 348"/>
              <a:gd name="T6" fmla="*/ 178 w 530"/>
              <a:gd name="T7" fmla="*/ 65 h 348"/>
              <a:gd name="T8" fmla="*/ 138 w 530"/>
              <a:gd name="T9" fmla="*/ 54 h 348"/>
              <a:gd name="T10" fmla="*/ 90 w 530"/>
              <a:gd name="T11" fmla="*/ 68 h 348"/>
              <a:gd name="T12" fmla="*/ 53 w 530"/>
              <a:gd name="T13" fmla="*/ 137 h 348"/>
              <a:gd name="T14" fmla="*/ 0 w 530"/>
              <a:gd name="T15" fmla="*/ 233 h 348"/>
              <a:gd name="T16" fmla="*/ 103 w 530"/>
              <a:gd name="T17" fmla="*/ 348 h 348"/>
              <a:gd name="T18" fmla="*/ 115 w 530"/>
              <a:gd name="T19" fmla="*/ 348 h 348"/>
              <a:gd name="T20" fmla="*/ 127 w 530"/>
              <a:gd name="T21" fmla="*/ 348 h 348"/>
              <a:gd name="T22" fmla="*/ 366 w 530"/>
              <a:gd name="T23" fmla="*/ 348 h 348"/>
              <a:gd name="T24" fmla="*/ 370 w 530"/>
              <a:gd name="T25" fmla="*/ 348 h 348"/>
              <a:gd name="T26" fmla="*/ 376 w 530"/>
              <a:gd name="T27" fmla="*/ 348 h 348"/>
              <a:gd name="T28" fmla="*/ 394 w 530"/>
              <a:gd name="T29" fmla="*/ 348 h 348"/>
              <a:gd name="T30" fmla="*/ 432 w 530"/>
              <a:gd name="T31" fmla="*/ 348 h 348"/>
              <a:gd name="T32" fmla="*/ 530 w 530"/>
              <a:gd name="T33" fmla="*/ 250 h 348"/>
              <a:gd name="T34" fmla="*/ 446 w 530"/>
              <a:gd name="T35" fmla="*/ 15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348">
                <a:moveTo>
                  <a:pt x="446" y="152"/>
                </a:moveTo>
                <a:cubicBezTo>
                  <a:pt x="446" y="150"/>
                  <a:pt x="446" y="148"/>
                  <a:pt x="446" y="146"/>
                </a:cubicBezTo>
                <a:cubicBezTo>
                  <a:pt x="446" y="65"/>
                  <a:pt x="380" y="0"/>
                  <a:pt x="299" y="0"/>
                </a:cubicBezTo>
                <a:cubicBezTo>
                  <a:pt x="249" y="0"/>
                  <a:pt x="204" y="26"/>
                  <a:pt x="178" y="65"/>
                </a:cubicBezTo>
                <a:cubicBezTo>
                  <a:pt x="166" y="58"/>
                  <a:pt x="152" y="54"/>
                  <a:pt x="138" y="54"/>
                </a:cubicBezTo>
                <a:cubicBezTo>
                  <a:pt x="120" y="54"/>
                  <a:pt x="104" y="59"/>
                  <a:pt x="90" y="68"/>
                </a:cubicBezTo>
                <a:cubicBezTo>
                  <a:pt x="68" y="83"/>
                  <a:pt x="53" y="108"/>
                  <a:pt x="53" y="137"/>
                </a:cubicBezTo>
                <a:cubicBezTo>
                  <a:pt x="22" y="157"/>
                  <a:pt x="0" y="193"/>
                  <a:pt x="0" y="233"/>
                </a:cubicBezTo>
                <a:cubicBezTo>
                  <a:pt x="0" y="293"/>
                  <a:pt x="45" y="341"/>
                  <a:pt x="103" y="348"/>
                </a:cubicBezTo>
                <a:cubicBezTo>
                  <a:pt x="106" y="348"/>
                  <a:pt x="111" y="348"/>
                  <a:pt x="115" y="348"/>
                </a:cubicBezTo>
                <a:cubicBezTo>
                  <a:pt x="119" y="348"/>
                  <a:pt x="123" y="348"/>
                  <a:pt x="127" y="348"/>
                </a:cubicBezTo>
                <a:cubicBezTo>
                  <a:pt x="181" y="348"/>
                  <a:pt x="306" y="348"/>
                  <a:pt x="366" y="348"/>
                </a:cubicBezTo>
                <a:cubicBezTo>
                  <a:pt x="368" y="348"/>
                  <a:pt x="369" y="348"/>
                  <a:pt x="370" y="348"/>
                </a:cubicBezTo>
                <a:cubicBezTo>
                  <a:pt x="376" y="348"/>
                  <a:pt x="376" y="348"/>
                  <a:pt x="376" y="348"/>
                </a:cubicBezTo>
                <a:cubicBezTo>
                  <a:pt x="379" y="348"/>
                  <a:pt x="388" y="348"/>
                  <a:pt x="394" y="348"/>
                </a:cubicBezTo>
                <a:cubicBezTo>
                  <a:pt x="432" y="348"/>
                  <a:pt x="432" y="348"/>
                  <a:pt x="432" y="348"/>
                </a:cubicBezTo>
                <a:cubicBezTo>
                  <a:pt x="487" y="347"/>
                  <a:pt x="530" y="303"/>
                  <a:pt x="530" y="250"/>
                </a:cubicBezTo>
                <a:cubicBezTo>
                  <a:pt x="530" y="200"/>
                  <a:pt x="493" y="159"/>
                  <a:pt x="446" y="152"/>
                </a:cubicBezTo>
                <a:close/>
              </a:path>
            </a:pathLst>
          </a:custGeom>
          <a:solidFill>
            <a:sysClr val="window" lastClr="FFFFFF">
              <a:alpha val="25000"/>
            </a:sys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597">
              <a:defRPr/>
            </a:pPr>
            <a:endParaRPr lang="en-US" sz="600" kern="0">
              <a:solidFill>
                <a:prstClr val="black"/>
              </a:solidFill>
              <a:latin typeface="Calibri" panose="020F0502020204030204"/>
            </a:endParaRPr>
          </a:p>
        </p:txBody>
      </p:sp>
      <p:sp>
        <p:nvSpPr>
          <p:cNvPr id="110" name="TextBox 109"/>
          <p:cNvSpPr txBox="1"/>
          <p:nvPr/>
        </p:nvSpPr>
        <p:spPr>
          <a:xfrm>
            <a:off x="1766" y="6695060"/>
            <a:ext cx="2993376" cy="298473"/>
          </a:xfrm>
          <a:prstGeom prst="rect">
            <a:avLst/>
          </a:prstGeom>
          <a:solidFill>
            <a:srgbClr val="002060">
              <a:alpha val="25000"/>
            </a:srgbClr>
          </a:solidFill>
        </p:spPr>
        <p:txBody>
          <a:bodyPr wrap="square" lIns="0" tIns="0" rIns="0" bIns="0" rtlCol="0" anchor="ctr">
            <a:noAutofit/>
          </a:bodyPr>
          <a:lstStyle/>
          <a:p>
            <a:pPr algn="ctr" defTabSz="932060">
              <a:defRPr/>
            </a:pPr>
            <a:r>
              <a:rPr lang="en-US" sz="1197" spc="-30" dirty="0">
                <a:solidFill>
                  <a:prstClr val="white"/>
                </a:solidFill>
                <a:latin typeface="Calibri" panose="020F0502020204030204"/>
                <a:ea typeface="Segoe UI" pitchFamily="34" charset="0"/>
                <a:cs typeface="Segoe UI" pitchFamily="34" charset="0"/>
              </a:rPr>
              <a:t>Workstations - On-Premises | Hybrid | Cloud</a:t>
            </a:r>
          </a:p>
        </p:txBody>
      </p:sp>
      <p:sp>
        <p:nvSpPr>
          <p:cNvPr id="180" name="Freeform 7"/>
          <p:cNvSpPr>
            <a:spLocks/>
          </p:cNvSpPr>
          <p:nvPr/>
        </p:nvSpPr>
        <p:spPr bwMode="auto">
          <a:xfrm>
            <a:off x="11533777" y="6331069"/>
            <a:ext cx="900550" cy="591031"/>
          </a:xfrm>
          <a:custGeom>
            <a:avLst/>
            <a:gdLst>
              <a:gd name="T0" fmla="*/ 446 w 530"/>
              <a:gd name="T1" fmla="*/ 152 h 348"/>
              <a:gd name="T2" fmla="*/ 446 w 530"/>
              <a:gd name="T3" fmla="*/ 146 h 348"/>
              <a:gd name="T4" fmla="*/ 299 w 530"/>
              <a:gd name="T5" fmla="*/ 0 h 348"/>
              <a:gd name="T6" fmla="*/ 178 w 530"/>
              <a:gd name="T7" fmla="*/ 65 h 348"/>
              <a:gd name="T8" fmla="*/ 138 w 530"/>
              <a:gd name="T9" fmla="*/ 54 h 348"/>
              <a:gd name="T10" fmla="*/ 90 w 530"/>
              <a:gd name="T11" fmla="*/ 68 h 348"/>
              <a:gd name="T12" fmla="*/ 53 w 530"/>
              <a:gd name="T13" fmla="*/ 137 h 348"/>
              <a:gd name="T14" fmla="*/ 0 w 530"/>
              <a:gd name="T15" fmla="*/ 233 h 348"/>
              <a:gd name="T16" fmla="*/ 103 w 530"/>
              <a:gd name="T17" fmla="*/ 348 h 348"/>
              <a:gd name="T18" fmla="*/ 115 w 530"/>
              <a:gd name="T19" fmla="*/ 348 h 348"/>
              <a:gd name="T20" fmla="*/ 127 w 530"/>
              <a:gd name="T21" fmla="*/ 348 h 348"/>
              <a:gd name="T22" fmla="*/ 366 w 530"/>
              <a:gd name="T23" fmla="*/ 348 h 348"/>
              <a:gd name="T24" fmla="*/ 370 w 530"/>
              <a:gd name="T25" fmla="*/ 348 h 348"/>
              <a:gd name="T26" fmla="*/ 376 w 530"/>
              <a:gd name="T27" fmla="*/ 348 h 348"/>
              <a:gd name="T28" fmla="*/ 394 w 530"/>
              <a:gd name="T29" fmla="*/ 348 h 348"/>
              <a:gd name="T30" fmla="*/ 432 w 530"/>
              <a:gd name="T31" fmla="*/ 348 h 348"/>
              <a:gd name="T32" fmla="*/ 530 w 530"/>
              <a:gd name="T33" fmla="*/ 250 h 348"/>
              <a:gd name="T34" fmla="*/ 446 w 530"/>
              <a:gd name="T35" fmla="*/ 15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348">
                <a:moveTo>
                  <a:pt x="446" y="152"/>
                </a:moveTo>
                <a:cubicBezTo>
                  <a:pt x="446" y="150"/>
                  <a:pt x="446" y="148"/>
                  <a:pt x="446" y="146"/>
                </a:cubicBezTo>
                <a:cubicBezTo>
                  <a:pt x="446" y="65"/>
                  <a:pt x="380" y="0"/>
                  <a:pt x="299" y="0"/>
                </a:cubicBezTo>
                <a:cubicBezTo>
                  <a:pt x="249" y="0"/>
                  <a:pt x="204" y="26"/>
                  <a:pt x="178" y="65"/>
                </a:cubicBezTo>
                <a:cubicBezTo>
                  <a:pt x="166" y="58"/>
                  <a:pt x="152" y="54"/>
                  <a:pt x="138" y="54"/>
                </a:cubicBezTo>
                <a:cubicBezTo>
                  <a:pt x="120" y="54"/>
                  <a:pt x="104" y="59"/>
                  <a:pt x="90" y="68"/>
                </a:cubicBezTo>
                <a:cubicBezTo>
                  <a:pt x="68" y="83"/>
                  <a:pt x="53" y="108"/>
                  <a:pt x="53" y="137"/>
                </a:cubicBezTo>
                <a:cubicBezTo>
                  <a:pt x="22" y="157"/>
                  <a:pt x="0" y="193"/>
                  <a:pt x="0" y="233"/>
                </a:cubicBezTo>
                <a:cubicBezTo>
                  <a:pt x="0" y="293"/>
                  <a:pt x="45" y="341"/>
                  <a:pt x="103" y="348"/>
                </a:cubicBezTo>
                <a:cubicBezTo>
                  <a:pt x="106" y="348"/>
                  <a:pt x="111" y="348"/>
                  <a:pt x="115" y="348"/>
                </a:cubicBezTo>
                <a:cubicBezTo>
                  <a:pt x="119" y="348"/>
                  <a:pt x="123" y="348"/>
                  <a:pt x="127" y="348"/>
                </a:cubicBezTo>
                <a:cubicBezTo>
                  <a:pt x="181" y="348"/>
                  <a:pt x="306" y="348"/>
                  <a:pt x="366" y="348"/>
                </a:cubicBezTo>
                <a:cubicBezTo>
                  <a:pt x="368" y="348"/>
                  <a:pt x="369" y="348"/>
                  <a:pt x="370" y="348"/>
                </a:cubicBezTo>
                <a:cubicBezTo>
                  <a:pt x="376" y="348"/>
                  <a:pt x="376" y="348"/>
                  <a:pt x="376" y="348"/>
                </a:cubicBezTo>
                <a:cubicBezTo>
                  <a:pt x="379" y="348"/>
                  <a:pt x="388" y="348"/>
                  <a:pt x="394" y="348"/>
                </a:cubicBezTo>
                <a:cubicBezTo>
                  <a:pt x="432" y="348"/>
                  <a:pt x="432" y="348"/>
                  <a:pt x="432" y="348"/>
                </a:cubicBezTo>
                <a:cubicBezTo>
                  <a:pt x="487" y="347"/>
                  <a:pt x="530" y="303"/>
                  <a:pt x="530" y="250"/>
                </a:cubicBezTo>
                <a:cubicBezTo>
                  <a:pt x="530" y="200"/>
                  <a:pt x="493" y="159"/>
                  <a:pt x="446" y="152"/>
                </a:cubicBezTo>
                <a:close/>
              </a:path>
            </a:pathLst>
          </a:custGeom>
          <a:solidFill>
            <a:schemeClr val="accent5">
              <a:alpha val="5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597">
              <a:defRPr/>
            </a:pPr>
            <a:endParaRPr lang="en-US" sz="600" kern="0">
              <a:solidFill>
                <a:prstClr val="black"/>
              </a:solidFill>
              <a:latin typeface="Calibri" panose="020F0502020204030204"/>
            </a:endParaRPr>
          </a:p>
        </p:txBody>
      </p:sp>
      <p:sp>
        <p:nvSpPr>
          <p:cNvPr id="178" name="TextBox 177"/>
          <p:cNvSpPr txBox="1"/>
          <p:nvPr/>
        </p:nvSpPr>
        <p:spPr>
          <a:xfrm>
            <a:off x="9461934" y="6695061"/>
            <a:ext cx="2972777" cy="296637"/>
          </a:xfrm>
          <a:prstGeom prst="rect">
            <a:avLst/>
          </a:prstGeom>
          <a:solidFill>
            <a:srgbClr val="002060">
              <a:alpha val="30000"/>
            </a:srgbClr>
          </a:solidFill>
        </p:spPr>
        <p:txBody>
          <a:bodyPr wrap="square" lIns="0" tIns="0" rIns="0" bIns="0" rtlCol="0" anchor="ctr">
            <a:noAutofit/>
          </a:bodyPr>
          <a:lstStyle/>
          <a:p>
            <a:pPr algn="ctr" defTabSz="932060">
              <a:defRPr/>
            </a:pPr>
            <a:r>
              <a:rPr lang="en-US" sz="1197" spc="-30" dirty="0">
                <a:solidFill>
                  <a:prstClr val="white"/>
                </a:solidFill>
                <a:latin typeface="Calibri" panose="020F0502020204030204"/>
                <a:ea typeface="Segoe UI" pitchFamily="34" charset="0"/>
                <a:cs typeface="Segoe UI" pitchFamily="34" charset="0"/>
              </a:rPr>
              <a:t>Monitoring - On-Premises | Hybrid | Cloud</a:t>
            </a:r>
          </a:p>
        </p:txBody>
      </p:sp>
      <p:sp>
        <p:nvSpPr>
          <p:cNvPr id="4" name="Isosceles Triangle 3"/>
          <p:cNvSpPr/>
          <p:nvPr/>
        </p:nvSpPr>
        <p:spPr bwMode="auto">
          <a:xfrm rot="5400000">
            <a:off x="2873324" y="609296"/>
            <a:ext cx="508923" cy="259371"/>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84" name="Isosceles Triangle 3"/>
          <p:cNvSpPr/>
          <p:nvPr/>
        </p:nvSpPr>
        <p:spPr bwMode="auto">
          <a:xfrm rot="5400000">
            <a:off x="6018861" y="609296"/>
            <a:ext cx="508923" cy="259371"/>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85" name="Isosceles Triangle 3"/>
          <p:cNvSpPr/>
          <p:nvPr/>
        </p:nvSpPr>
        <p:spPr bwMode="auto">
          <a:xfrm rot="5400000">
            <a:off x="9133776" y="609297"/>
            <a:ext cx="508923" cy="259371"/>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86" name="Isosceles Triangle 3"/>
          <p:cNvSpPr/>
          <p:nvPr/>
        </p:nvSpPr>
        <p:spPr bwMode="auto">
          <a:xfrm rot="16200000" flipH="1">
            <a:off x="2771183" y="1291944"/>
            <a:ext cx="508923" cy="259371"/>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87" name="Isosceles Triangle 3"/>
          <p:cNvSpPr/>
          <p:nvPr/>
        </p:nvSpPr>
        <p:spPr bwMode="auto">
          <a:xfrm rot="16200000" flipH="1">
            <a:off x="5919929" y="1291945"/>
            <a:ext cx="508923" cy="259371"/>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88" name="Isosceles Triangle 3"/>
          <p:cNvSpPr/>
          <p:nvPr/>
        </p:nvSpPr>
        <p:spPr bwMode="auto">
          <a:xfrm rot="16200000" flipH="1">
            <a:off x="9057626" y="1291946"/>
            <a:ext cx="508923" cy="259371"/>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7" name="Group 6"/>
          <p:cNvGrpSpPr/>
          <p:nvPr/>
        </p:nvGrpSpPr>
        <p:grpSpPr>
          <a:xfrm>
            <a:off x="9600522" y="34410"/>
            <a:ext cx="2229162" cy="1451766"/>
            <a:chOff x="9698195" y="0"/>
            <a:chExt cx="2229794" cy="1452178"/>
          </a:xfrm>
        </p:grpSpPr>
        <p:pic>
          <p:nvPicPr>
            <p:cNvPr id="5" name="Picture 4"/>
            <p:cNvPicPr>
              <a:picLocks noChangeAspect="1"/>
            </p:cNvPicPr>
            <p:nvPr/>
          </p:nvPicPr>
          <p:blipFill>
            <a:blip r:embed="rId10"/>
            <a:stretch>
              <a:fillRect/>
            </a:stretch>
          </p:blipFill>
          <p:spPr>
            <a:xfrm>
              <a:off x="9698195" y="219347"/>
              <a:ext cx="1695143" cy="1232831"/>
            </a:xfrm>
            <a:prstGeom prst="rect">
              <a:avLst/>
            </a:prstGeom>
          </p:spPr>
        </p:pic>
        <p:grpSp>
          <p:nvGrpSpPr>
            <p:cNvPr id="199" name="Group 198"/>
            <p:cNvGrpSpPr/>
            <p:nvPr/>
          </p:nvGrpSpPr>
          <p:grpSpPr>
            <a:xfrm>
              <a:off x="11080289" y="0"/>
              <a:ext cx="847700" cy="1452178"/>
              <a:chOff x="10147300" y="798513"/>
              <a:chExt cx="1128713" cy="1933575"/>
            </a:xfrm>
          </p:grpSpPr>
          <p:sp>
            <p:nvSpPr>
              <p:cNvPr id="200" name="Freeform 5"/>
              <p:cNvSpPr>
                <a:spLocks/>
              </p:cNvSpPr>
              <p:nvPr/>
            </p:nvSpPr>
            <p:spPr bwMode="auto">
              <a:xfrm>
                <a:off x="10566400" y="1195388"/>
                <a:ext cx="609600" cy="1306513"/>
              </a:xfrm>
              <a:custGeom>
                <a:avLst/>
                <a:gdLst>
                  <a:gd name="T0" fmla="*/ 384 w 384"/>
                  <a:gd name="T1" fmla="*/ 823 h 823"/>
                  <a:gd name="T2" fmla="*/ 0 w 384"/>
                  <a:gd name="T3" fmla="*/ 823 h 823"/>
                  <a:gd name="T4" fmla="*/ 55 w 384"/>
                  <a:gd name="T5" fmla="*/ 0 h 823"/>
                  <a:gd name="T6" fmla="*/ 203 w 384"/>
                  <a:gd name="T7" fmla="*/ 46 h 823"/>
                  <a:gd name="T8" fmla="*/ 331 w 384"/>
                  <a:gd name="T9" fmla="*/ 0 h 823"/>
                  <a:gd name="T10" fmla="*/ 384 w 384"/>
                  <a:gd name="T11" fmla="*/ 823 h 823"/>
                </a:gdLst>
                <a:ahLst/>
                <a:cxnLst>
                  <a:cxn ang="0">
                    <a:pos x="T0" y="T1"/>
                  </a:cxn>
                  <a:cxn ang="0">
                    <a:pos x="T2" y="T3"/>
                  </a:cxn>
                  <a:cxn ang="0">
                    <a:pos x="T4" y="T5"/>
                  </a:cxn>
                  <a:cxn ang="0">
                    <a:pos x="T6" y="T7"/>
                  </a:cxn>
                  <a:cxn ang="0">
                    <a:pos x="T8" y="T9"/>
                  </a:cxn>
                  <a:cxn ang="0">
                    <a:pos x="T10" y="T11"/>
                  </a:cxn>
                </a:cxnLst>
                <a:rect l="0" t="0" r="r" b="b"/>
                <a:pathLst>
                  <a:path w="384" h="823">
                    <a:moveTo>
                      <a:pt x="384" y="823"/>
                    </a:moveTo>
                    <a:lnTo>
                      <a:pt x="0" y="823"/>
                    </a:lnTo>
                    <a:lnTo>
                      <a:pt x="55" y="0"/>
                    </a:lnTo>
                    <a:lnTo>
                      <a:pt x="203" y="46"/>
                    </a:lnTo>
                    <a:lnTo>
                      <a:pt x="331" y="0"/>
                    </a:lnTo>
                    <a:lnTo>
                      <a:pt x="384" y="82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1" name="Freeform 6"/>
              <p:cNvSpPr>
                <a:spLocks/>
              </p:cNvSpPr>
              <p:nvPr/>
            </p:nvSpPr>
            <p:spPr bwMode="auto">
              <a:xfrm>
                <a:off x="10721975" y="2654300"/>
                <a:ext cx="158750" cy="77788"/>
              </a:xfrm>
              <a:custGeom>
                <a:avLst/>
                <a:gdLst>
                  <a:gd name="T0" fmla="*/ 36 w 71"/>
                  <a:gd name="T1" fmla="*/ 0 h 35"/>
                  <a:gd name="T2" fmla="*/ 0 w 71"/>
                  <a:gd name="T3" fmla="*/ 35 h 35"/>
                  <a:gd name="T4" fmla="*/ 71 w 71"/>
                  <a:gd name="T5" fmla="*/ 35 h 35"/>
                  <a:gd name="T6" fmla="*/ 36 w 71"/>
                  <a:gd name="T7" fmla="*/ 0 h 35"/>
                </a:gdLst>
                <a:ahLst/>
                <a:cxnLst>
                  <a:cxn ang="0">
                    <a:pos x="T0" y="T1"/>
                  </a:cxn>
                  <a:cxn ang="0">
                    <a:pos x="T2" y="T3"/>
                  </a:cxn>
                  <a:cxn ang="0">
                    <a:pos x="T4" y="T5"/>
                  </a:cxn>
                  <a:cxn ang="0">
                    <a:pos x="T6" y="T7"/>
                  </a:cxn>
                </a:cxnLst>
                <a:rect l="0" t="0" r="r" b="b"/>
                <a:pathLst>
                  <a:path w="71" h="35">
                    <a:moveTo>
                      <a:pt x="36" y="0"/>
                    </a:moveTo>
                    <a:cubicBezTo>
                      <a:pt x="16" y="0"/>
                      <a:pt x="0" y="16"/>
                      <a:pt x="0" y="35"/>
                    </a:cubicBezTo>
                    <a:cubicBezTo>
                      <a:pt x="71" y="35"/>
                      <a:pt x="71" y="35"/>
                      <a:pt x="71" y="35"/>
                    </a:cubicBezTo>
                    <a:cubicBezTo>
                      <a:pt x="71" y="16"/>
                      <a:pt x="55" y="0"/>
                      <a:pt x="36"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2" name="Freeform 7"/>
              <p:cNvSpPr>
                <a:spLocks/>
              </p:cNvSpPr>
              <p:nvPr/>
            </p:nvSpPr>
            <p:spPr bwMode="auto">
              <a:xfrm>
                <a:off x="10147300" y="2632075"/>
                <a:ext cx="200025" cy="100013"/>
              </a:xfrm>
              <a:custGeom>
                <a:avLst/>
                <a:gdLst>
                  <a:gd name="T0" fmla="*/ 45 w 90"/>
                  <a:gd name="T1" fmla="*/ 0 h 45"/>
                  <a:gd name="T2" fmla="*/ 0 w 90"/>
                  <a:gd name="T3" fmla="*/ 45 h 45"/>
                  <a:gd name="T4" fmla="*/ 90 w 90"/>
                  <a:gd name="T5" fmla="*/ 45 h 45"/>
                  <a:gd name="T6" fmla="*/ 45 w 90"/>
                  <a:gd name="T7" fmla="*/ 0 h 45"/>
                </a:gdLst>
                <a:ahLst/>
                <a:cxnLst>
                  <a:cxn ang="0">
                    <a:pos x="T0" y="T1"/>
                  </a:cxn>
                  <a:cxn ang="0">
                    <a:pos x="T2" y="T3"/>
                  </a:cxn>
                  <a:cxn ang="0">
                    <a:pos x="T4" y="T5"/>
                  </a:cxn>
                  <a:cxn ang="0">
                    <a:pos x="T6" y="T7"/>
                  </a:cxn>
                </a:cxnLst>
                <a:rect l="0" t="0" r="r" b="b"/>
                <a:pathLst>
                  <a:path w="90" h="45">
                    <a:moveTo>
                      <a:pt x="45" y="0"/>
                    </a:moveTo>
                    <a:cubicBezTo>
                      <a:pt x="20" y="0"/>
                      <a:pt x="0" y="20"/>
                      <a:pt x="0" y="45"/>
                    </a:cubicBezTo>
                    <a:cubicBezTo>
                      <a:pt x="90" y="45"/>
                      <a:pt x="90" y="45"/>
                      <a:pt x="90" y="45"/>
                    </a:cubicBezTo>
                    <a:cubicBezTo>
                      <a:pt x="90" y="20"/>
                      <a:pt x="70" y="0"/>
                      <a:pt x="4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3" name="Freeform 8"/>
              <p:cNvSpPr>
                <a:spLocks/>
              </p:cNvSpPr>
              <p:nvPr/>
            </p:nvSpPr>
            <p:spPr bwMode="auto">
              <a:xfrm>
                <a:off x="10460038" y="2632075"/>
                <a:ext cx="201613" cy="100013"/>
              </a:xfrm>
              <a:custGeom>
                <a:avLst/>
                <a:gdLst>
                  <a:gd name="T0" fmla="*/ 45 w 91"/>
                  <a:gd name="T1" fmla="*/ 0 h 45"/>
                  <a:gd name="T2" fmla="*/ 0 w 91"/>
                  <a:gd name="T3" fmla="*/ 45 h 45"/>
                  <a:gd name="T4" fmla="*/ 91 w 91"/>
                  <a:gd name="T5" fmla="*/ 45 h 45"/>
                  <a:gd name="T6" fmla="*/ 45 w 91"/>
                  <a:gd name="T7" fmla="*/ 0 h 45"/>
                </a:gdLst>
                <a:ahLst/>
                <a:cxnLst>
                  <a:cxn ang="0">
                    <a:pos x="T0" y="T1"/>
                  </a:cxn>
                  <a:cxn ang="0">
                    <a:pos x="T2" y="T3"/>
                  </a:cxn>
                  <a:cxn ang="0">
                    <a:pos x="T4" y="T5"/>
                  </a:cxn>
                  <a:cxn ang="0">
                    <a:pos x="T6" y="T7"/>
                  </a:cxn>
                </a:cxnLst>
                <a:rect l="0" t="0" r="r" b="b"/>
                <a:pathLst>
                  <a:path w="91" h="45">
                    <a:moveTo>
                      <a:pt x="45" y="0"/>
                    </a:moveTo>
                    <a:cubicBezTo>
                      <a:pt x="20" y="0"/>
                      <a:pt x="0" y="20"/>
                      <a:pt x="0" y="45"/>
                    </a:cubicBezTo>
                    <a:cubicBezTo>
                      <a:pt x="91" y="45"/>
                      <a:pt x="91" y="45"/>
                      <a:pt x="91" y="45"/>
                    </a:cubicBezTo>
                    <a:cubicBezTo>
                      <a:pt x="91" y="20"/>
                      <a:pt x="70" y="0"/>
                      <a:pt x="4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4" name="Freeform 9"/>
              <p:cNvSpPr>
                <a:spLocks/>
              </p:cNvSpPr>
              <p:nvPr/>
            </p:nvSpPr>
            <p:spPr bwMode="auto">
              <a:xfrm>
                <a:off x="10898188" y="2654300"/>
                <a:ext cx="155575" cy="77788"/>
              </a:xfrm>
              <a:custGeom>
                <a:avLst/>
                <a:gdLst>
                  <a:gd name="T0" fmla="*/ 35 w 70"/>
                  <a:gd name="T1" fmla="*/ 0 h 35"/>
                  <a:gd name="T2" fmla="*/ 0 w 70"/>
                  <a:gd name="T3" fmla="*/ 35 h 35"/>
                  <a:gd name="T4" fmla="*/ 70 w 70"/>
                  <a:gd name="T5" fmla="*/ 35 h 35"/>
                  <a:gd name="T6" fmla="*/ 35 w 70"/>
                  <a:gd name="T7" fmla="*/ 0 h 35"/>
                </a:gdLst>
                <a:ahLst/>
                <a:cxnLst>
                  <a:cxn ang="0">
                    <a:pos x="T0" y="T1"/>
                  </a:cxn>
                  <a:cxn ang="0">
                    <a:pos x="T2" y="T3"/>
                  </a:cxn>
                  <a:cxn ang="0">
                    <a:pos x="T4" y="T5"/>
                  </a:cxn>
                  <a:cxn ang="0">
                    <a:pos x="T6" y="T7"/>
                  </a:cxn>
                </a:cxnLst>
                <a:rect l="0" t="0" r="r" b="b"/>
                <a:pathLst>
                  <a:path w="70" h="35">
                    <a:moveTo>
                      <a:pt x="35" y="0"/>
                    </a:moveTo>
                    <a:cubicBezTo>
                      <a:pt x="16" y="0"/>
                      <a:pt x="0" y="16"/>
                      <a:pt x="0" y="35"/>
                    </a:cubicBezTo>
                    <a:cubicBezTo>
                      <a:pt x="70" y="35"/>
                      <a:pt x="70" y="35"/>
                      <a:pt x="70" y="35"/>
                    </a:cubicBezTo>
                    <a:cubicBezTo>
                      <a:pt x="70" y="16"/>
                      <a:pt x="54" y="0"/>
                      <a:pt x="35"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5" name="Freeform 10"/>
              <p:cNvSpPr>
                <a:spLocks/>
              </p:cNvSpPr>
              <p:nvPr/>
            </p:nvSpPr>
            <p:spPr bwMode="auto">
              <a:xfrm>
                <a:off x="10780713" y="828675"/>
                <a:ext cx="241300" cy="293688"/>
              </a:xfrm>
              <a:custGeom>
                <a:avLst/>
                <a:gdLst>
                  <a:gd name="T0" fmla="*/ 98 w 109"/>
                  <a:gd name="T1" fmla="*/ 75 h 132"/>
                  <a:gd name="T2" fmla="*/ 38 w 109"/>
                  <a:gd name="T3" fmla="*/ 124 h 132"/>
                  <a:gd name="T4" fmla="*/ 10 w 109"/>
                  <a:gd name="T5" fmla="*/ 50 h 132"/>
                  <a:gd name="T6" fmla="*/ 76 w 109"/>
                  <a:gd name="T7" fmla="*/ 8 h 132"/>
                  <a:gd name="T8" fmla="*/ 98 w 109"/>
                  <a:gd name="T9" fmla="*/ 75 h 132"/>
                </a:gdLst>
                <a:ahLst/>
                <a:cxnLst>
                  <a:cxn ang="0">
                    <a:pos x="T0" y="T1"/>
                  </a:cxn>
                  <a:cxn ang="0">
                    <a:pos x="T2" y="T3"/>
                  </a:cxn>
                  <a:cxn ang="0">
                    <a:pos x="T4" y="T5"/>
                  </a:cxn>
                  <a:cxn ang="0">
                    <a:pos x="T6" y="T7"/>
                  </a:cxn>
                  <a:cxn ang="0">
                    <a:pos x="T8" y="T9"/>
                  </a:cxn>
                </a:cxnLst>
                <a:rect l="0" t="0" r="r" b="b"/>
                <a:pathLst>
                  <a:path w="109" h="132">
                    <a:moveTo>
                      <a:pt x="98" y="75"/>
                    </a:moveTo>
                    <a:cubicBezTo>
                      <a:pt x="88" y="107"/>
                      <a:pt x="64" y="132"/>
                      <a:pt x="38" y="124"/>
                    </a:cubicBezTo>
                    <a:cubicBezTo>
                      <a:pt x="12" y="115"/>
                      <a:pt x="0" y="82"/>
                      <a:pt x="10" y="50"/>
                    </a:cubicBezTo>
                    <a:cubicBezTo>
                      <a:pt x="21" y="19"/>
                      <a:pt x="50" y="0"/>
                      <a:pt x="76" y="8"/>
                    </a:cubicBezTo>
                    <a:cubicBezTo>
                      <a:pt x="102" y="17"/>
                      <a:pt x="109" y="43"/>
                      <a:pt x="98"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6" name="Freeform 11"/>
              <p:cNvSpPr>
                <a:spLocks/>
              </p:cNvSpPr>
              <p:nvPr/>
            </p:nvSpPr>
            <p:spPr bwMode="auto">
              <a:xfrm>
                <a:off x="10747375" y="798513"/>
                <a:ext cx="241300" cy="273050"/>
              </a:xfrm>
              <a:custGeom>
                <a:avLst/>
                <a:gdLst>
                  <a:gd name="T0" fmla="*/ 93 w 109"/>
                  <a:gd name="T1" fmla="*/ 39 h 123"/>
                  <a:gd name="T2" fmla="*/ 83 w 109"/>
                  <a:gd name="T3" fmla="*/ 111 h 123"/>
                  <a:gd name="T4" fmla="*/ 16 w 109"/>
                  <a:gd name="T5" fmla="*/ 84 h 123"/>
                  <a:gd name="T6" fmla="*/ 25 w 109"/>
                  <a:gd name="T7" fmla="*/ 12 h 123"/>
                  <a:gd name="T8" fmla="*/ 93 w 109"/>
                  <a:gd name="T9" fmla="*/ 39 h 123"/>
                </a:gdLst>
                <a:ahLst/>
                <a:cxnLst>
                  <a:cxn ang="0">
                    <a:pos x="T0" y="T1"/>
                  </a:cxn>
                  <a:cxn ang="0">
                    <a:pos x="T2" y="T3"/>
                  </a:cxn>
                  <a:cxn ang="0">
                    <a:pos x="T4" y="T5"/>
                  </a:cxn>
                  <a:cxn ang="0">
                    <a:pos x="T6" y="T7"/>
                  </a:cxn>
                  <a:cxn ang="0">
                    <a:pos x="T8" y="T9"/>
                  </a:cxn>
                </a:cxnLst>
                <a:rect l="0" t="0" r="r" b="b"/>
                <a:pathLst>
                  <a:path w="109" h="123">
                    <a:moveTo>
                      <a:pt x="93" y="39"/>
                    </a:moveTo>
                    <a:cubicBezTo>
                      <a:pt x="109" y="66"/>
                      <a:pt x="104" y="98"/>
                      <a:pt x="83" y="111"/>
                    </a:cubicBezTo>
                    <a:cubicBezTo>
                      <a:pt x="62" y="123"/>
                      <a:pt x="32" y="111"/>
                      <a:pt x="16" y="84"/>
                    </a:cubicBezTo>
                    <a:cubicBezTo>
                      <a:pt x="0" y="57"/>
                      <a:pt x="4" y="25"/>
                      <a:pt x="25" y="12"/>
                    </a:cubicBezTo>
                    <a:cubicBezTo>
                      <a:pt x="47" y="0"/>
                      <a:pt x="77" y="12"/>
                      <a:pt x="93"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7" name="Freeform 12"/>
              <p:cNvSpPr>
                <a:spLocks/>
              </p:cNvSpPr>
              <p:nvPr/>
            </p:nvSpPr>
            <p:spPr bwMode="auto">
              <a:xfrm>
                <a:off x="10826750" y="1050925"/>
                <a:ext cx="123825" cy="131763"/>
              </a:xfrm>
              <a:custGeom>
                <a:avLst/>
                <a:gdLst>
                  <a:gd name="T0" fmla="*/ 56 w 56"/>
                  <a:gd name="T1" fmla="*/ 45 h 59"/>
                  <a:gd name="T2" fmla="*/ 28 w 56"/>
                  <a:gd name="T3" fmla="*/ 59 h 59"/>
                  <a:gd name="T4" fmla="*/ 0 w 56"/>
                  <a:gd name="T5" fmla="*/ 45 h 59"/>
                  <a:gd name="T6" fmla="*/ 0 w 56"/>
                  <a:gd name="T7" fmla="*/ 0 h 59"/>
                  <a:gd name="T8" fmla="*/ 56 w 56"/>
                  <a:gd name="T9" fmla="*/ 0 h 59"/>
                  <a:gd name="T10" fmla="*/ 56 w 56"/>
                  <a:gd name="T11" fmla="*/ 45 h 59"/>
                </a:gdLst>
                <a:ahLst/>
                <a:cxnLst>
                  <a:cxn ang="0">
                    <a:pos x="T0" y="T1"/>
                  </a:cxn>
                  <a:cxn ang="0">
                    <a:pos x="T2" y="T3"/>
                  </a:cxn>
                  <a:cxn ang="0">
                    <a:pos x="T4" y="T5"/>
                  </a:cxn>
                  <a:cxn ang="0">
                    <a:pos x="T6" y="T7"/>
                  </a:cxn>
                  <a:cxn ang="0">
                    <a:pos x="T8" y="T9"/>
                  </a:cxn>
                  <a:cxn ang="0">
                    <a:pos x="T10" y="T11"/>
                  </a:cxn>
                </a:cxnLst>
                <a:rect l="0" t="0" r="r" b="b"/>
                <a:pathLst>
                  <a:path w="56" h="59">
                    <a:moveTo>
                      <a:pt x="56" y="45"/>
                    </a:moveTo>
                    <a:cubicBezTo>
                      <a:pt x="56" y="45"/>
                      <a:pt x="48" y="59"/>
                      <a:pt x="28" y="59"/>
                    </a:cubicBezTo>
                    <a:cubicBezTo>
                      <a:pt x="9" y="59"/>
                      <a:pt x="0" y="45"/>
                      <a:pt x="0" y="45"/>
                    </a:cubicBezTo>
                    <a:cubicBezTo>
                      <a:pt x="0" y="0"/>
                      <a:pt x="0" y="0"/>
                      <a:pt x="0" y="0"/>
                    </a:cubicBezTo>
                    <a:cubicBezTo>
                      <a:pt x="56" y="0"/>
                      <a:pt x="56" y="0"/>
                      <a:pt x="56" y="0"/>
                    </a:cubicBezTo>
                    <a:lnTo>
                      <a:pt x="56" y="4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8" name="Freeform 13"/>
              <p:cNvSpPr>
                <a:spLocks/>
              </p:cNvSpPr>
              <p:nvPr/>
            </p:nvSpPr>
            <p:spPr bwMode="auto">
              <a:xfrm>
                <a:off x="10493375" y="1195388"/>
                <a:ext cx="304800" cy="690563"/>
              </a:xfrm>
              <a:custGeom>
                <a:avLst/>
                <a:gdLst>
                  <a:gd name="T0" fmla="*/ 137 w 137"/>
                  <a:gd name="T1" fmla="*/ 10 h 311"/>
                  <a:gd name="T2" fmla="*/ 72 w 137"/>
                  <a:gd name="T3" fmla="*/ 0 h 311"/>
                  <a:gd name="T4" fmla="*/ 0 w 137"/>
                  <a:gd name="T5" fmla="*/ 311 h 311"/>
                  <a:gd name="T6" fmla="*/ 49 w 137"/>
                  <a:gd name="T7" fmla="*/ 311 h 311"/>
                  <a:gd name="T8" fmla="*/ 137 w 137"/>
                  <a:gd name="T9" fmla="*/ 10 h 311"/>
                </a:gdLst>
                <a:ahLst/>
                <a:cxnLst>
                  <a:cxn ang="0">
                    <a:pos x="T0" y="T1"/>
                  </a:cxn>
                  <a:cxn ang="0">
                    <a:pos x="T2" y="T3"/>
                  </a:cxn>
                  <a:cxn ang="0">
                    <a:pos x="T4" y="T5"/>
                  </a:cxn>
                  <a:cxn ang="0">
                    <a:pos x="T6" y="T7"/>
                  </a:cxn>
                  <a:cxn ang="0">
                    <a:pos x="T8" y="T9"/>
                  </a:cxn>
                </a:cxnLst>
                <a:rect l="0" t="0" r="r" b="b"/>
                <a:pathLst>
                  <a:path w="137" h="311">
                    <a:moveTo>
                      <a:pt x="137" y="10"/>
                    </a:moveTo>
                    <a:cubicBezTo>
                      <a:pt x="121" y="6"/>
                      <a:pt x="88" y="5"/>
                      <a:pt x="72" y="0"/>
                    </a:cubicBezTo>
                    <a:cubicBezTo>
                      <a:pt x="26" y="101"/>
                      <a:pt x="10" y="201"/>
                      <a:pt x="0" y="311"/>
                    </a:cubicBezTo>
                    <a:cubicBezTo>
                      <a:pt x="49" y="311"/>
                      <a:pt x="49" y="311"/>
                      <a:pt x="49" y="311"/>
                    </a:cubicBezTo>
                    <a:cubicBezTo>
                      <a:pt x="60" y="206"/>
                      <a:pt x="92" y="106"/>
                      <a:pt x="137" y="1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09" name="Freeform 14"/>
              <p:cNvSpPr>
                <a:spLocks/>
              </p:cNvSpPr>
              <p:nvPr/>
            </p:nvSpPr>
            <p:spPr bwMode="auto">
              <a:xfrm>
                <a:off x="10983913" y="1189038"/>
                <a:ext cx="292100" cy="690563"/>
              </a:xfrm>
              <a:custGeom>
                <a:avLst/>
                <a:gdLst>
                  <a:gd name="T0" fmla="*/ 58 w 131"/>
                  <a:gd name="T1" fmla="*/ 177 h 311"/>
                  <a:gd name="T2" fmla="*/ 0 w 131"/>
                  <a:gd name="T3" fmla="*/ 13 h 311"/>
                  <a:gd name="T4" fmla="*/ 58 w 131"/>
                  <a:gd name="T5" fmla="*/ 0 h 311"/>
                  <a:gd name="T6" fmla="*/ 116 w 131"/>
                  <a:gd name="T7" fmla="*/ 192 h 311"/>
                  <a:gd name="T8" fmla="*/ 131 w 131"/>
                  <a:gd name="T9" fmla="*/ 311 h 311"/>
                  <a:gd name="T10" fmla="*/ 82 w 131"/>
                  <a:gd name="T11" fmla="*/ 311 h 311"/>
                  <a:gd name="T12" fmla="*/ 58 w 131"/>
                  <a:gd name="T13" fmla="*/ 177 h 311"/>
                </a:gdLst>
                <a:ahLst/>
                <a:cxnLst>
                  <a:cxn ang="0">
                    <a:pos x="T0" y="T1"/>
                  </a:cxn>
                  <a:cxn ang="0">
                    <a:pos x="T2" y="T3"/>
                  </a:cxn>
                  <a:cxn ang="0">
                    <a:pos x="T4" y="T5"/>
                  </a:cxn>
                  <a:cxn ang="0">
                    <a:pos x="T6" y="T7"/>
                  </a:cxn>
                  <a:cxn ang="0">
                    <a:pos x="T8" y="T9"/>
                  </a:cxn>
                  <a:cxn ang="0">
                    <a:pos x="T10" y="T11"/>
                  </a:cxn>
                  <a:cxn ang="0">
                    <a:pos x="T12" y="T13"/>
                  </a:cxn>
                </a:cxnLst>
                <a:rect l="0" t="0" r="r" b="b"/>
                <a:pathLst>
                  <a:path w="131" h="311">
                    <a:moveTo>
                      <a:pt x="58" y="177"/>
                    </a:moveTo>
                    <a:cubicBezTo>
                      <a:pt x="45" y="121"/>
                      <a:pt x="26" y="67"/>
                      <a:pt x="0" y="13"/>
                    </a:cubicBezTo>
                    <a:cubicBezTo>
                      <a:pt x="16" y="9"/>
                      <a:pt x="42" y="4"/>
                      <a:pt x="58" y="0"/>
                    </a:cubicBezTo>
                    <a:cubicBezTo>
                      <a:pt x="87" y="63"/>
                      <a:pt x="104" y="126"/>
                      <a:pt x="116" y="192"/>
                    </a:cubicBezTo>
                    <a:cubicBezTo>
                      <a:pt x="122" y="230"/>
                      <a:pt x="127" y="270"/>
                      <a:pt x="131" y="311"/>
                    </a:cubicBezTo>
                    <a:cubicBezTo>
                      <a:pt x="82" y="311"/>
                      <a:pt x="82" y="311"/>
                      <a:pt x="82" y="311"/>
                    </a:cubicBezTo>
                    <a:cubicBezTo>
                      <a:pt x="77" y="265"/>
                      <a:pt x="69" y="220"/>
                      <a:pt x="58" y="17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0" name="Freeform 15"/>
              <p:cNvSpPr>
                <a:spLocks/>
              </p:cNvSpPr>
              <p:nvPr/>
            </p:nvSpPr>
            <p:spPr bwMode="auto">
              <a:xfrm>
                <a:off x="10709275" y="1781175"/>
                <a:ext cx="173038" cy="887413"/>
              </a:xfrm>
              <a:custGeom>
                <a:avLst/>
                <a:gdLst>
                  <a:gd name="T0" fmla="*/ 94 w 109"/>
                  <a:gd name="T1" fmla="*/ 559 h 559"/>
                  <a:gd name="T2" fmla="*/ 22 w 109"/>
                  <a:gd name="T3" fmla="*/ 559 h 559"/>
                  <a:gd name="T4" fmla="*/ 0 w 109"/>
                  <a:gd name="T5" fmla="*/ 0 h 559"/>
                  <a:gd name="T6" fmla="*/ 109 w 109"/>
                  <a:gd name="T7" fmla="*/ 101 h 559"/>
                  <a:gd name="T8" fmla="*/ 94 w 109"/>
                  <a:gd name="T9" fmla="*/ 559 h 559"/>
                </a:gdLst>
                <a:ahLst/>
                <a:cxnLst>
                  <a:cxn ang="0">
                    <a:pos x="T0" y="T1"/>
                  </a:cxn>
                  <a:cxn ang="0">
                    <a:pos x="T2" y="T3"/>
                  </a:cxn>
                  <a:cxn ang="0">
                    <a:pos x="T4" y="T5"/>
                  </a:cxn>
                  <a:cxn ang="0">
                    <a:pos x="T6" y="T7"/>
                  </a:cxn>
                  <a:cxn ang="0">
                    <a:pos x="T8" y="T9"/>
                  </a:cxn>
                </a:cxnLst>
                <a:rect l="0" t="0" r="r" b="b"/>
                <a:pathLst>
                  <a:path w="109" h="559">
                    <a:moveTo>
                      <a:pt x="94" y="559"/>
                    </a:moveTo>
                    <a:lnTo>
                      <a:pt x="22" y="559"/>
                    </a:lnTo>
                    <a:lnTo>
                      <a:pt x="0" y="0"/>
                    </a:lnTo>
                    <a:lnTo>
                      <a:pt x="109" y="101"/>
                    </a:lnTo>
                    <a:lnTo>
                      <a:pt x="94" y="559"/>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1" name="Freeform 16"/>
              <p:cNvSpPr>
                <a:spLocks/>
              </p:cNvSpPr>
              <p:nvPr/>
            </p:nvSpPr>
            <p:spPr bwMode="auto">
              <a:xfrm>
                <a:off x="10888663" y="1781175"/>
                <a:ext cx="161925" cy="887413"/>
              </a:xfrm>
              <a:custGeom>
                <a:avLst/>
                <a:gdLst>
                  <a:gd name="T0" fmla="*/ 88 w 102"/>
                  <a:gd name="T1" fmla="*/ 559 h 559"/>
                  <a:gd name="T2" fmla="*/ 17 w 102"/>
                  <a:gd name="T3" fmla="*/ 559 h 559"/>
                  <a:gd name="T4" fmla="*/ 0 w 102"/>
                  <a:gd name="T5" fmla="*/ 101 h 559"/>
                  <a:gd name="T6" fmla="*/ 102 w 102"/>
                  <a:gd name="T7" fmla="*/ 0 h 559"/>
                  <a:gd name="T8" fmla="*/ 88 w 102"/>
                  <a:gd name="T9" fmla="*/ 559 h 559"/>
                </a:gdLst>
                <a:ahLst/>
                <a:cxnLst>
                  <a:cxn ang="0">
                    <a:pos x="T0" y="T1"/>
                  </a:cxn>
                  <a:cxn ang="0">
                    <a:pos x="T2" y="T3"/>
                  </a:cxn>
                  <a:cxn ang="0">
                    <a:pos x="T4" y="T5"/>
                  </a:cxn>
                  <a:cxn ang="0">
                    <a:pos x="T6" y="T7"/>
                  </a:cxn>
                  <a:cxn ang="0">
                    <a:pos x="T8" y="T9"/>
                  </a:cxn>
                </a:cxnLst>
                <a:rect l="0" t="0" r="r" b="b"/>
                <a:pathLst>
                  <a:path w="102" h="559">
                    <a:moveTo>
                      <a:pt x="88" y="559"/>
                    </a:moveTo>
                    <a:lnTo>
                      <a:pt x="17" y="559"/>
                    </a:lnTo>
                    <a:lnTo>
                      <a:pt x="0" y="101"/>
                    </a:lnTo>
                    <a:lnTo>
                      <a:pt x="102" y="0"/>
                    </a:lnTo>
                    <a:lnTo>
                      <a:pt x="88" y="559"/>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2" name="Freeform 17"/>
              <p:cNvSpPr>
                <a:spLocks/>
              </p:cNvSpPr>
              <p:nvPr/>
            </p:nvSpPr>
            <p:spPr bwMode="auto">
              <a:xfrm>
                <a:off x="10506075" y="1885950"/>
                <a:ext cx="80963" cy="88900"/>
              </a:xfrm>
              <a:custGeom>
                <a:avLst/>
                <a:gdLst>
                  <a:gd name="T0" fmla="*/ 0 w 36"/>
                  <a:gd name="T1" fmla="*/ 0 h 40"/>
                  <a:gd name="T2" fmla="*/ 0 w 36"/>
                  <a:gd name="T3" fmla="*/ 22 h 40"/>
                  <a:gd name="T4" fmla="*/ 18 w 36"/>
                  <a:gd name="T5" fmla="*/ 40 h 40"/>
                  <a:gd name="T6" fmla="*/ 36 w 36"/>
                  <a:gd name="T7" fmla="*/ 22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2"/>
                      <a:pt x="0" y="22"/>
                      <a:pt x="0" y="22"/>
                    </a:cubicBezTo>
                    <a:cubicBezTo>
                      <a:pt x="0" y="32"/>
                      <a:pt x="8" y="40"/>
                      <a:pt x="18" y="40"/>
                    </a:cubicBezTo>
                    <a:cubicBezTo>
                      <a:pt x="28" y="40"/>
                      <a:pt x="36" y="32"/>
                      <a:pt x="36" y="22"/>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3" name="Freeform 18"/>
              <p:cNvSpPr>
                <a:spLocks/>
              </p:cNvSpPr>
              <p:nvPr/>
            </p:nvSpPr>
            <p:spPr bwMode="auto">
              <a:xfrm>
                <a:off x="11180763" y="1879600"/>
                <a:ext cx="79375" cy="88900"/>
              </a:xfrm>
              <a:custGeom>
                <a:avLst/>
                <a:gdLst>
                  <a:gd name="T0" fmla="*/ 0 w 36"/>
                  <a:gd name="T1" fmla="*/ 0 h 40"/>
                  <a:gd name="T2" fmla="*/ 0 w 36"/>
                  <a:gd name="T3" fmla="*/ 21 h 40"/>
                  <a:gd name="T4" fmla="*/ 18 w 36"/>
                  <a:gd name="T5" fmla="*/ 40 h 40"/>
                  <a:gd name="T6" fmla="*/ 36 w 36"/>
                  <a:gd name="T7" fmla="*/ 21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1"/>
                      <a:pt x="0" y="21"/>
                      <a:pt x="0" y="21"/>
                    </a:cubicBezTo>
                    <a:cubicBezTo>
                      <a:pt x="0" y="31"/>
                      <a:pt x="8" y="40"/>
                      <a:pt x="18" y="40"/>
                    </a:cubicBezTo>
                    <a:cubicBezTo>
                      <a:pt x="28" y="40"/>
                      <a:pt x="36" y="31"/>
                      <a:pt x="36" y="21"/>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4" name="Freeform 19"/>
              <p:cNvSpPr>
                <a:spLocks/>
              </p:cNvSpPr>
              <p:nvPr/>
            </p:nvSpPr>
            <p:spPr bwMode="auto">
              <a:xfrm>
                <a:off x="10764838" y="901700"/>
                <a:ext cx="246063" cy="220663"/>
              </a:xfrm>
              <a:custGeom>
                <a:avLst/>
                <a:gdLst>
                  <a:gd name="T0" fmla="*/ 106 w 111"/>
                  <a:gd name="T1" fmla="*/ 24 h 99"/>
                  <a:gd name="T2" fmla="*/ 103 w 111"/>
                  <a:gd name="T3" fmla="*/ 23 h 99"/>
                  <a:gd name="T4" fmla="*/ 103 w 111"/>
                  <a:gd name="T5" fmla="*/ 16 h 99"/>
                  <a:gd name="T6" fmla="*/ 103 w 111"/>
                  <a:gd name="T7" fmla="*/ 14 h 99"/>
                  <a:gd name="T8" fmla="*/ 103 w 111"/>
                  <a:gd name="T9" fmla="*/ 13 h 99"/>
                  <a:gd name="T10" fmla="*/ 102 w 111"/>
                  <a:gd name="T11" fmla="*/ 12 h 99"/>
                  <a:gd name="T12" fmla="*/ 102 w 111"/>
                  <a:gd name="T13" fmla="*/ 11 h 99"/>
                  <a:gd name="T14" fmla="*/ 102 w 111"/>
                  <a:gd name="T15" fmla="*/ 10 h 99"/>
                  <a:gd name="T16" fmla="*/ 102 w 111"/>
                  <a:gd name="T17" fmla="*/ 9 h 99"/>
                  <a:gd name="T18" fmla="*/ 102 w 111"/>
                  <a:gd name="T19" fmla="*/ 9 h 99"/>
                  <a:gd name="T20" fmla="*/ 101 w 111"/>
                  <a:gd name="T21" fmla="*/ 6 h 99"/>
                  <a:gd name="T22" fmla="*/ 100 w 111"/>
                  <a:gd name="T23" fmla="*/ 6 h 99"/>
                  <a:gd name="T24" fmla="*/ 100 w 111"/>
                  <a:gd name="T25" fmla="*/ 5 h 99"/>
                  <a:gd name="T26" fmla="*/ 99 w 111"/>
                  <a:gd name="T27" fmla="*/ 4 h 99"/>
                  <a:gd name="T28" fmla="*/ 99 w 111"/>
                  <a:gd name="T29" fmla="*/ 3 h 99"/>
                  <a:gd name="T30" fmla="*/ 99 w 111"/>
                  <a:gd name="T31" fmla="*/ 3 h 99"/>
                  <a:gd name="T32" fmla="*/ 90 w 111"/>
                  <a:gd name="T33" fmla="*/ 4 h 99"/>
                  <a:gd name="T34" fmla="*/ 74 w 111"/>
                  <a:gd name="T35" fmla="*/ 0 h 99"/>
                  <a:gd name="T36" fmla="*/ 45 w 111"/>
                  <a:gd name="T37" fmla="*/ 4 h 99"/>
                  <a:gd name="T38" fmla="*/ 15 w 111"/>
                  <a:gd name="T39" fmla="*/ 0 h 99"/>
                  <a:gd name="T40" fmla="*/ 11 w 111"/>
                  <a:gd name="T41" fmla="*/ 5 h 99"/>
                  <a:gd name="T42" fmla="*/ 11 w 111"/>
                  <a:gd name="T43" fmla="*/ 5 h 99"/>
                  <a:gd name="T44" fmla="*/ 10 w 111"/>
                  <a:gd name="T45" fmla="*/ 7 h 99"/>
                  <a:gd name="T46" fmla="*/ 10 w 111"/>
                  <a:gd name="T47" fmla="*/ 7 h 99"/>
                  <a:gd name="T48" fmla="*/ 9 w 111"/>
                  <a:gd name="T49" fmla="*/ 9 h 99"/>
                  <a:gd name="T50" fmla="*/ 9 w 111"/>
                  <a:gd name="T51" fmla="*/ 9 h 99"/>
                  <a:gd name="T52" fmla="*/ 9 w 111"/>
                  <a:gd name="T53" fmla="*/ 11 h 99"/>
                  <a:gd name="T54" fmla="*/ 9 w 111"/>
                  <a:gd name="T55" fmla="*/ 12 h 99"/>
                  <a:gd name="T56" fmla="*/ 8 w 111"/>
                  <a:gd name="T57" fmla="*/ 13 h 99"/>
                  <a:gd name="T58" fmla="*/ 8 w 111"/>
                  <a:gd name="T59" fmla="*/ 14 h 99"/>
                  <a:gd name="T60" fmla="*/ 8 w 111"/>
                  <a:gd name="T61" fmla="*/ 16 h 99"/>
                  <a:gd name="T62" fmla="*/ 8 w 111"/>
                  <a:gd name="T63" fmla="*/ 23 h 99"/>
                  <a:gd name="T64" fmla="*/ 7 w 111"/>
                  <a:gd name="T65" fmla="*/ 23 h 99"/>
                  <a:gd name="T66" fmla="*/ 0 w 111"/>
                  <a:gd name="T67" fmla="*/ 31 h 99"/>
                  <a:gd name="T68" fmla="*/ 0 w 111"/>
                  <a:gd name="T69" fmla="*/ 49 h 99"/>
                  <a:gd name="T70" fmla="*/ 8 w 111"/>
                  <a:gd name="T71" fmla="*/ 57 h 99"/>
                  <a:gd name="T72" fmla="*/ 34 w 111"/>
                  <a:gd name="T73" fmla="*/ 99 h 99"/>
                  <a:gd name="T74" fmla="*/ 77 w 111"/>
                  <a:gd name="T75" fmla="*/ 99 h 99"/>
                  <a:gd name="T76" fmla="*/ 103 w 111"/>
                  <a:gd name="T77" fmla="*/ 57 h 99"/>
                  <a:gd name="T78" fmla="*/ 111 w 111"/>
                  <a:gd name="T79" fmla="*/ 49 h 99"/>
                  <a:gd name="T80" fmla="*/ 111 w 111"/>
                  <a:gd name="T81" fmla="*/ 31 h 99"/>
                  <a:gd name="T82" fmla="*/ 106 w 111"/>
                  <a:gd name="T83" fmla="*/ 2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99">
                    <a:moveTo>
                      <a:pt x="106" y="24"/>
                    </a:moveTo>
                    <a:cubicBezTo>
                      <a:pt x="105" y="23"/>
                      <a:pt x="104" y="23"/>
                      <a:pt x="103" y="23"/>
                    </a:cubicBezTo>
                    <a:cubicBezTo>
                      <a:pt x="103" y="16"/>
                      <a:pt x="103" y="16"/>
                      <a:pt x="103" y="16"/>
                    </a:cubicBezTo>
                    <a:cubicBezTo>
                      <a:pt x="103" y="16"/>
                      <a:pt x="103" y="15"/>
                      <a:pt x="103" y="14"/>
                    </a:cubicBezTo>
                    <a:cubicBezTo>
                      <a:pt x="103" y="14"/>
                      <a:pt x="103" y="14"/>
                      <a:pt x="103" y="13"/>
                    </a:cubicBezTo>
                    <a:cubicBezTo>
                      <a:pt x="103" y="13"/>
                      <a:pt x="103" y="13"/>
                      <a:pt x="102" y="12"/>
                    </a:cubicBezTo>
                    <a:cubicBezTo>
                      <a:pt x="102" y="12"/>
                      <a:pt x="102" y="12"/>
                      <a:pt x="102" y="11"/>
                    </a:cubicBezTo>
                    <a:cubicBezTo>
                      <a:pt x="102" y="11"/>
                      <a:pt x="102" y="11"/>
                      <a:pt x="102" y="10"/>
                    </a:cubicBezTo>
                    <a:cubicBezTo>
                      <a:pt x="102" y="10"/>
                      <a:pt x="102" y="10"/>
                      <a:pt x="102" y="9"/>
                    </a:cubicBezTo>
                    <a:cubicBezTo>
                      <a:pt x="102" y="9"/>
                      <a:pt x="102" y="9"/>
                      <a:pt x="102" y="9"/>
                    </a:cubicBezTo>
                    <a:cubicBezTo>
                      <a:pt x="101" y="8"/>
                      <a:pt x="101" y="7"/>
                      <a:pt x="101" y="6"/>
                    </a:cubicBezTo>
                    <a:cubicBezTo>
                      <a:pt x="100" y="6"/>
                      <a:pt x="100" y="6"/>
                      <a:pt x="100" y="6"/>
                    </a:cubicBezTo>
                    <a:cubicBezTo>
                      <a:pt x="100" y="5"/>
                      <a:pt x="100" y="5"/>
                      <a:pt x="100" y="5"/>
                    </a:cubicBezTo>
                    <a:cubicBezTo>
                      <a:pt x="100" y="5"/>
                      <a:pt x="100" y="4"/>
                      <a:pt x="99" y="4"/>
                    </a:cubicBezTo>
                    <a:cubicBezTo>
                      <a:pt x="99" y="4"/>
                      <a:pt x="99" y="3"/>
                      <a:pt x="99" y="3"/>
                    </a:cubicBezTo>
                    <a:cubicBezTo>
                      <a:pt x="99" y="3"/>
                      <a:pt x="99" y="3"/>
                      <a:pt x="99" y="3"/>
                    </a:cubicBezTo>
                    <a:cubicBezTo>
                      <a:pt x="96" y="4"/>
                      <a:pt x="93" y="4"/>
                      <a:pt x="90" y="4"/>
                    </a:cubicBezTo>
                    <a:cubicBezTo>
                      <a:pt x="83" y="4"/>
                      <a:pt x="78" y="2"/>
                      <a:pt x="74" y="0"/>
                    </a:cubicBezTo>
                    <a:cubicBezTo>
                      <a:pt x="67" y="2"/>
                      <a:pt x="57" y="4"/>
                      <a:pt x="45" y="4"/>
                    </a:cubicBezTo>
                    <a:cubicBezTo>
                      <a:pt x="33" y="4"/>
                      <a:pt x="22" y="2"/>
                      <a:pt x="15" y="0"/>
                    </a:cubicBezTo>
                    <a:cubicBezTo>
                      <a:pt x="14" y="1"/>
                      <a:pt x="12" y="3"/>
                      <a:pt x="11" y="5"/>
                    </a:cubicBezTo>
                    <a:cubicBezTo>
                      <a:pt x="11" y="5"/>
                      <a:pt x="11" y="5"/>
                      <a:pt x="11" y="5"/>
                    </a:cubicBezTo>
                    <a:cubicBezTo>
                      <a:pt x="11" y="6"/>
                      <a:pt x="10" y="6"/>
                      <a:pt x="10" y="7"/>
                    </a:cubicBezTo>
                    <a:cubicBezTo>
                      <a:pt x="10" y="7"/>
                      <a:pt x="10" y="7"/>
                      <a:pt x="10" y="7"/>
                    </a:cubicBezTo>
                    <a:cubicBezTo>
                      <a:pt x="10" y="8"/>
                      <a:pt x="10" y="8"/>
                      <a:pt x="9" y="9"/>
                    </a:cubicBezTo>
                    <a:cubicBezTo>
                      <a:pt x="9" y="9"/>
                      <a:pt x="9" y="9"/>
                      <a:pt x="9" y="9"/>
                    </a:cubicBezTo>
                    <a:cubicBezTo>
                      <a:pt x="9" y="10"/>
                      <a:pt x="9" y="11"/>
                      <a:pt x="9" y="11"/>
                    </a:cubicBezTo>
                    <a:cubicBezTo>
                      <a:pt x="9" y="11"/>
                      <a:pt x="9" y="11"/>
                      <a:pt x="9" y="12"/>
                    </a:cubicBezTo>
                    <a:cubicBezTo>
                      <a:pt x="8" y="12"/>
                      <a:pt x="8" y="13"/>
                      <a:pt x="8" y="13"/>
                    </a:cubicBezTo>
                    <a:cubicBezTo>
                      <a:pt x="8" y="14"/>
                      <a:pt x="8" y="14"/>
                      <a:pt x="8" y="14"/>
                    </a:cubicBezTo>
                    <a:cubicBezTo>
                      <a:pt x="8" y="15"/>
                      <a:pt x="8" y="16"/>
                      <a:pt x="8" y="16"/>
                    </a:cubicBezTo>
                    <a:cubicBezTo>
                      <a:pt x="8" y="23"/>
                      <a:pt x="8" y="23"/>
                      <a:pt x="8" y="23"/>
                    </a:cubicBezTo>
                    <a:cubicBezTo>
                      <a:pt x="8" y="23"/>
                      <a:pt x="7" y="23"/>
                      <a:pt x="7" y="23"/>
                    </a:cubicBezTo>
                    <a:cubicBezTo>
                      <a:pt x="3" y="24"/>
                      <a:pt x="0" y="27"/>
                      <a:pt x="0" y="31"/>
                    </a:cubicBezTo>
                    <a:cubicBezTo>
                      <a:pt x="0" y="49"/>
                      <a:pt x="0" y="49"/>
                      <a:pt x="0" y="49"/>
                    </a:cubicBezTo>
                    <a:cubicBezTo>
                      <a:pt x="0" y="53"/>
                      <a:pt x="4" y="57"/>
                      <a:pt x="8" y="57"/>
                    </a:cubicBezTo>
                    <a:cubicBezTo>
                      <a:pt x="8" y="57"/>
                      <a:pt x="22" y="99"/>
                      <a:pt x="34" y="99"/>
                    </a:cubicBezTo>
                    <a:cubicBezTo>
                      <a:pt x="77" y="99"/>
                      <a:pt x="77" y="99"/>
                      <a:pt x="77" y="99"/>
                    </a:cubicBezTo>
                    <a:cubicBezTo>
                      <a:pt x="89" y="99"/>
                      <a:pt x="103" y="57"/>
                      <a:pt x="103" y="57"/>
                    </a:cubicBezTo>
                    <a:cubicBezTo>
                      <a:pt x="107" y="57"/>
                      <a:pt x="111" y="53"/>
                      <a:pt x="111" y="49"/>
                    </a:cubicBezTo>
                    <a:cubicBezTo>
                      <a:pt x="111" y="31"/>
                      <a:pt x="111" y="31"/>
                      <a:pt x="111" y="31"/>
                    </a:cubicBezTo>
                    <a:cubicBezTo>
                      <a:pt x="111" y="28"/>
                      <a:pt x="109" y="25"/>
                      <a:pt x="106" y="24"/>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5" name="Freeform 20"/>
              <p:cNvSpPr>
                <a:spLocks noEditPoints="1"/>
              </p:cNvSpPr>
              <p:nvPr/>
            </p:nvSpPr>
            <p:spPr bwMode="auto">
              <a:xfrm>
                <a:off x="10450513" y="2552700"/>
                <a:ext cx="207963" cy="100013"/>
              </a:xfrm>
              <a:custGeom>
                <a:avLst/>
                <a:gdLst>
                  <a:gd name="T0" fmla="*/ 92 w 93"/>
                  <a:gd name="T1" fmla="*/ 21 h 45"/>
                  <a:gd name="T2" fmla="*/ 69 w 93"/>
                  <a:gd name="T3" fmla="*/ 15 h 45"/>
                  <a:gd name="T4" fmla="*/ 46 w 93"/>
                  <a:gd name="T5" fmla="*/ 14 h 45"/>
                  <a:gd name="T6" fmla="*/ 25 w 93"/>
                  <a:gd name="T7" fmla="*/ 4 h 45"/>
                  <a:gd name="T8" fmla="*/ 1 w 93"/>
                  <a:gd name="T9" fmla="*/ 0 h 45"/>
                  <a:gd name="T10" fmla="*/ 0 w 93"/>
                  <a:gd name="T11" fmla="*/ 3 h 45"/>
                  <a:gd name="T12" fmla="*/ 2 w 93"/>
                  <a:gd name="T13" fmla="*/ 7 h 45"/>
                  <a:gd name="T14" fmla="*/ 3 w 93"/>
                  <a:gd name="T15" fmla="*/ 15 h 45"/>
                  <a:gd name="T16" fmla="*/ 22 w 93"/>
                  <a:gd name="T17" fmla="*/ 32 h 45"/>
                  <a:gd name="T18" fmla="*/ 41 w 93"/>
                  <a:gd name="T19" fmla="*/ 20 h 45"/>
                  <a:gd name="T20" fmla="*/ 45 w 93"/>
                  <a:gd name="T21" fmla="*/ 19 h 45"/>
                  <a:gd name="T22" fmla="*/ 48 w 93"/>
                  <a:gd name="T23" fmla="*/ 21 h 45"/>
                  <a:gd name="T24" fmla="*/ 59 w 93"/>
                  <a:gd name="T25" fmla="*/ 41 h 45"/>
                  <a:gd name="T26" fmla="*/ 83 w 93"/>
                  <a:gd name="T27" fmla="*/ 34 h 45"/>
                  <a:gd name="T28" fmla="*/ 88 w 93"/>
                  <a:gd name="T29" fmla="*/ 27 h 45"/>
                  <a:gd name="T30" fmla="*/ 91 w 93"/>
                  <a:gd name="T31" fmla="*/ 24 h 45"/>
                  <a:gd name="T32" fmla="*/ 92 w 93"/>
                  <a:gd name="T33" fmla="*/ 21 h 45"/>
                  <a:gd name="T34" fmla="*/ 31 w 93"/>
                  <a:gd name="T35" fmla="*/ 27 h 45"/>
                  <a:gd name="T36" fmla="*/ 13 w 93"/>
                  <a:gd name="T37" fmla="*/ 28 h 45"/>
                  <a:gd name="T38" fmla="*/ 7 w 93"/>
                  <a:gd name="T39" fmla="*/ 9 h 45"/>
                  <a:gd name="T40" fmla="*/ 25 w 93"/>
                  <a:gd name="T41" fmla="*/ 6 h 45"/>
                  <a:gd name="T42" fmla="*/ 36 w 93"/>
                  <a:gd name="T43" fmla="*/ 12 h 45"/>
                  <a:gd name="T44" fmla="*/ 31 w 93"/>
                  <a:gd name="T45" fmla="*/ 27 h 45"/>
                  <a:gd name="T46" fmla="*/ 68 w 93"/>
                  <a:gd name="T47" fmla="*/ 41 h 45"/>
                  <a:gd name="T48" fmla="*/ 53 w 93"/>
                  <a:gd name="T49" fmla="*/ 33 h 45"/>
                  <a:gd name="T50" fmla="*/ 56 w 93"/>
                  <a:gd name="T51" fmla="*/ 17 h 45"/>
                  <a:gd name="T52" fmla="*/ 68 w 93"/>
                  <a:gd name="T53" fmla="*/ 17 h 45"/>
                  <a:gd name="T54" fmla="*/ 83 w 93"/>
                  <a:gd name="T55" fmla="*/ 27 h 45"/>
                  <a:gd name="T56" fmla="*/ 68 w 93"/>
                  <a:gd name="T57"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45">
                    <a:moveTo>
                      <a:pt x="92" y="21"/>
                    </a:moveTo>
                    <a:cubicBezTo>
                      <a:pt x="92" y="21"/>
                      <a:pt x="79" y="16"/>
                      <a:pt x="69" y="15"/>
                    </a:cubicBezTo>
                    <a:cubicBezTo>
                      <a:pt x="59" y="14"/>
                      <a:pt x="50" y="15"/>
                      <a:pt x="46" y="14"/>
                    </a:cubicBezTo>
                    <a:cubicBezTo>
                      <a:pt x="41" y="13"/>
                      <a:pt x="34" y="8"/>
                      <a:pt x="25" y="4"/>
                    </a:cubicBezTo>
                    <a:cubicBezTo>
                      <a:pt x="15" y="1"/>
                      <a:pt x="1" y="0"/>
                      <a:pt x="1" y="0"/>
                    </a:cubicBezTo>
                    <a:cubicBezTo>
                      <a:pt x="0" y="0"/>
                      <a:pt x="0" y="1"/>
                      <a:pt x="0" y="3"/>
                    </a:cubicBezTo>
                    <a:cubicBezTo>
                      <a:pt x="0" y="4"/>
                      <a:pt x="0" y="5"/>
                      <a:pt x="2" y="7"/>
                    </a:cubicBezTo>
                    <a:cubicBezTo>
                      <a:pt x="4" y="8"/>
                      <a:pt x="3" y="15"/>
                      <a:pt x="3" y="15"/>
                    </a:cubicBezTo>
                    <a:cubicBezTo>
                      <a:pt x="3" y="26"/>
                      <a:pt x="10" y="31"/>
                      <a:pt x="22" y="32"/>
                    </a:cubicBezTo>
                    <a:cubicBezTo>
                      <a:pt x="34" y="33"/>
                      <a:pt x="39" y="21"/>
                      <a:pt x="41" y="20"/>
                    </a:cubicBezTo>
                    <a:cubicBezTo>
                      <a:pt x="43" y="18"/>
                      <a:pt x="45" y="19"/>
                      <a:pt x="45" y="19"/>
                    </a:cubicBezTo>
                    <a:cubicBezTo>
                      <a:pt x="45" y="19"/>
                      <a:pt x="47" y="19"/>
                      <a:pt x="48" y="21"/>
                    </a:cubicBezTo>
                    <a:cubicBezTo>
                      <a:pt x="49" y="23"/>
                      <a:pt x="48" y="36"/>
                      <a:pt x="59" y="41"/>
                    </a:cubicBezTo>
                    <a:cubicBezTo>
                      <a:pt x="70" y="45"/>
                      <a:pt x="79" y="44"/>
                      <a:pt x="83" y="34"/>
                    </a:cubicBezTo>
                    <a:cubicBezTo>
                      <a:pt x="83" y="34"/>
                      <a:pt x="85" y="28"/>
                      <a:pt x="88" y="27"/>
                    </a:cubicBezTo>
                    <a:cubicBezTo>
                      <a:pt x="90" y="27"/>
                      <a:pt x="90" y="26"/>
                      <a:pt x="91" y="24"/>
                    </a:cubicBezTo>
                    <a:cubicBezTo>
                      <a:pt x="92" y="23"/>
                      <a:pt x="93" y="22"/>
                      <a:pt x="92" y="21"/>
                    </a:cubicBezTo>
                    <a:close/>
                    <a:moveTo>
                      <a:pt x="31" y="27"/>
                    </a:moveTo>
                    <a:cubicBezTo>
                      <a:pt x="27" y="31"/>
                      <a:pt x="21" y="31"/>
                      <a:pt x="13" y="28"/>
                    </a:cubicBezTo>
                    <a:cubicBezTo>
                      <a:pt x="6" y="25"/>
                      <a:pt x="4" y="19"/>
                      <a:pt x="7" y="9"/>
                    </a:cubicBezTo>
                    <a:cubicBezTo>
                      <a:pt x="9" y="0"/>
                      <a:pt x="25" y="6"/>
                      <a:pt x="25" y="6"/>
                    </a:cubicBezTo>
                    <a:cubicBezTo>
                      <a:pt x="31" y="9"/>
                      <a:pt x="31" y="9"/>
                      <a:pt x="36" y="12"/>
                    </a:cubicBezTo>
                    <a:cubicBezTo>
                      <a:pt x="40" y="15"/>
                      <a:pt x="35" y="24"/>
                      <a:pt x="31" y="27"/>
                    </a:cubicBezTo>
                    <a:close/>
                    <a:moveTo>
                      <a:pt x="68" y="41"/>
                    </a:moveTo>
                    <a:cubicBezTo>
                      <a:pt x="61" y="40"/>
                      <a:pt x="55" y="37"/>
                      <a:pt x="53" y="33"/>
                    </a:cubicBezTo>
                    <a:cubicBezTo>
                      <a:pt x="51" y="28"/>
                      <a:pt x="50" y="18"/>
                      <a:pt x="56" y="17"/>
                    </a:cubicBezTo>
                    <a:cubicBezTo>
                      <a:pt x="61" y="16"/>
                      <a:pt x="61" y="16"/>
                      <a:pt x="68" y="17"/>
                    </a:cubicBezTo>
                    <a:cubicBezTo>
                      <a:pt x="68" y="17"/>
                      <a:pt x="85" y="18"/>
                      <a:pt x="83" y="27"/>
                    </a:cubicBezTo>
                    <a:cubicBezTo>
                      <a:pt x="80" y="37"/>
                      <a:pt x="76" y="42"/>
                      <a:pt x="68"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6" name="Freeform 21"/>
              <p:cNvSpPr>
                <a:spLocks/>
              </p:cNvSpPr>
              <p:nvPr/>
            </p:nvSpPr>
            <p:spPr bwMode="auto">
              <a:xfrm>
                <a:off x="10455275" y="2554288"/>
                <a:ext cx="6350" cy="7938"/>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3"/>
                      <a:pt x="2" y="3"/>
                      <a:pt x="1" y="3"/>
                    </a:cubicBezTo>
                    <a:cubicBezTo>
                      <a:pt x="0" y="3"/>
                      <a:pt x="0" y="2"/>
                      <a:pt x="0" y="1"/>
                    </a:cubicBezTo>
                    <a:cubicBezTo>
                      <a:pt x="0" y="1"/>
                      <a:pt x="1" y="0"/>
                      <a:pt x="2" y="0"/>
                    </a:cubicBezTo>
                    <a:cubicBezTo>
                      <a:pt x="2" y="1"/>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7" name="Freeform 22"/>
              <p:cNvSpPr>
                <a:spLocks/>
              </p:cNvSpPr>
              <p:nvPr/>
            </p:nvSpPr>
            <p:spPr bwMode="auto">
              <a:xfrm>
                <a:off x="10644188" y="2601913"/>
                <a:ext cx="6350" cy="6350"/>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2"/>
                      <a:pt x="2" y="3"/>
                      <a:pt x="1" y="3"/>
                    </a:cubicBezTo>
                    <a:cubicBezTo>
                      <a:pt x="0" y="2"/>
                      <a:pt x="0" y="2"/>
                      <a:pt x="0" y="1"/>
                    </a:cubicBezTo>
                    <a:cubicBezTo>
                      <a:pt x="0" y="0"/>
                      <a:pt x="1" y="0"/>
                      <a:pt x="2" y="0"/>
                    </a:cubicBezTo>
                    <a:cubicBezTo>
                      <a:pt x="3"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8" name="Rectangle 23"/>
              <p:cNvSpPr>
                <a:spLocks noChangeArrowheads="1"/>
              </p:cNvSpPr>
              <p:nvPr/>
            </p:nvSpPr>
            <p:spPr bwMode="auto">
              <a:xfrm>
                <a:off x="10247313" y="2632075"/>
                <a:ext cx="312738" cy="1000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19" name="Freeform 24"/>
              <p:cNvSpPr>
                <a:spLocks/>
              </p:cNvSpPr>
              <p:nvPr/>
            </p:nvSpPr>
            <p:spPr bwMode="auto">
              <a:xfrm>
                <a:off x="10328275" y="2601913"/>
                <a:ext cx="96838" cy="46038"/>
              </a:xfrm>
              <a:custGeom>
                <a:avLst/>
                <a:gdLst>
                  <a:gd name="T0" fmla="*/ 22 w 43"/>
                  <a:gd name="T1" fmla="*/ 0 h 21"/>
                  <a:gd name="T2" fmla="*/ 0 w 43"/>
                  <a:gd name="T3" fmla="*/ 21 h 21"/>
                  <a:gd name="T4" fmla="*/ 43 w 43"/>
                  <a:gd name="T5" fmla="*/ 21 h 21"/>
                  <a:gd name="T6" fmla="*/ 22 w 43"/>
                  <a:gd name="T7" fmla="*/ 0 h 21"/>
                </a:gdLst>
                <a:ahLst/>
                <a:cxnLst>
                  <a:cxn ang="0">
                    <a:pos x="T0" y="T1"/>
                  </a:cxn>
                  <a:cxn ang="0">
                    <a:pos x="T2" y="T3"/>
                  </a:cxn>
                  <a:cxn ang="0">
                    <a:pos x="T4" y="T5"/>
                  </a:cxn>
                  <a:cxn ang="0">
                    <a:pos x="T6" y="T7"/>
                  </a:cxn>
                </a:cxnLst>
                <a:rect l="0" t="0" r="r" b="b"/>
                <a:pathLst>
                  <a:path w="43" h="21">
                    <a:moveTo>
                      <a:pt x="22" y="0"/>
                    </a:moveTo>
                    <a:cubicBezTo>
                      <a:pt x="10" y="0"/>
                      <a:pt x="0" y="9"/>
                      <a:pt x="0" y="21"/>
                    </a:cubicBezTo>
                    <a:cubicBezTo>
                      <a:pt x="43" y="21"/>
                      <a:pt x="43" y="21"/>
                      <a:pt x="43" y="21"/>
                    </a:cubicBezTo>
                    <a:cubicBezTo>
                      <a:pt x="43" y="9"/>
                      <a:pt x="34" y="0"/>
                      <a:pt x="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0" name="Freeform 25"/>
              <p:cNvSpPr>
                <a:spLocks/>
              </p:cNvSpPr>
              <p:nvPr/>
            </p:nvSpPr>
            <p:spPr bwMode="auto">
              <a:xfrm>
                <a:off x="10477500" y="2601913"/>
                <a:ext cx="95250" cy="46038"/>
              </a:xfrm>
              <a:custGeom>
                <a:avLst/>
                <a:gdLst>
                  <a:gd name="T0" fmla="*/ 22 w 43"/>
                  <a:gd name="T1" fmla="*/ 0 h 21"/>
                  <a:gd name="T2" fmla="*/ 0 w 43"/>
                  <a:gd name="T3" fmla="*/ 21 h 21"/>
                  <a:gd name="T4" fmla="*/ 43 w 43"/>
                  <a:gd name="T5" fmla="*/ 21 h 21"/>
                  <a:gd name="T6" fmla="*/ 22 w 43"/>
                  <a:gd name="T7" fmla="*/ 0 h 21"/>
                </a:gdLst>
                <a:ahLst/>
                <a:cxnLst>
                  <a:cxn ang="0">
                    <a:pos x="T0" y="T1"/>
                  </a:cxn>
                  <a:cxn ang="0">
                    <a:pos x="T2" y="T3"/>
                  </a:cxn>
                  <a:cxn ang="0">
                    <a:pos x="T4" y="T5"/>
                  </a:cxn>
                  <a:cxn ang="0">
                    <a:pos x="T6" y="T7"/>
                  </a:cxn>
                </a:cxnLst>
                <a:rect l="0" t="0" r="r" b="b"/>
                <a:pathLst>
                  <a:path w="43" h="21">
                    <a:moveTo>
                      <a:pt x="22" y="0"/>
                    </a:moveTo>
                    <a:cubicBezTo>
                      <a:pt x="10" y="0"/>
                      <a:pt x="0" y="9"/>
                      <a:pt x="0" y="21"/>
                    </a:cubicBezTo>
                    <a:cubicBezTo>
                      <a:pt x="43" y="21"/>
                      <a:pt x="43" y="21"/>
                      <a:pt x="43" y="21"/>
                    </a:cubicBezTo>
                    <a:cubicBezTo>
                      <a:pt x="43" y="9"/>
                      <a:pt x="34" y="0"/>
                      <a:pt x="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1" name="Rectangle 26"/>
              <p:cNvSpPr>
                <a:spLocks noChangeArrowheads="1"/>
              </p:cNvSpPr>
              <p:nvPr/>
            </p:nvSpPr>
            <p:spPr bwMode="auto">
              <a:xfrm>
                <a:off x="10377488" y="2601913"/>
                <a:ext cx="149225"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2" name="Freeform 27"/>
              <p:cNvSpPr>
                <a:spLocks/>
              </p:cNvSpPr>
              <p:nvPr/>
            </p:nvSpPr>
            <p:spPr bwMode="auto">
              <a:xfrm>
                <a:off x="10653713" y="1166813"/>
                <a:ext cx="460375" cy="614363"/>
              </a:xfrm>
              <a:custGeom>
                <a:avLst/>
                <a:gdLst>
                  <a:gd name="T0" fmla="*/ 203 w 290"/>
                  <a:gd name="T1" fmla="*/ 3 h 387"/>
                  <a:gd name="T2" fmla="*/ 148 w 290"/>
                  <a:gd name="T3" fmla="*/ 47 h 387"/>
                  <a:gd name="T4" fmla="*/ 92 w 290"/>
                  <a:gd name="T5" fmla="*/ 0 h 387"/>
                  <a:gd name="T6" fmla="*/ 0 w 290"/>
                  <a:gd name="T7" fmla="*/ 18 h 387"/>
                  <a:gd name="T8" fmla="*/ 35 w 290"/>
                  <a:gd name="T9" fmla="*/ 387 h 387"/>
                  <a:gd name="T10" fmla="*/ 250 w 290"/>
                  <a:gd name="T11" fmla="*/ 387 h 387"/>
                  <a:gd name="T12" fmla="*/ 290 w 290"/>
                  <a:gd name="T13" fmla="*/ 14 h 387"/>
                  <a:gd name="T14" fmla="*/ 203 w 290"/>
                  <a:gd name="T15" fmla="*/ 3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87">
                    <a:moveTo>
                      <a:pt x="203" y="3"/>
                    </a:moveTo>
                    <a:lnTo>
                      <a:pt x="148" y="47"/>
                    </a:lnTo>
                    <a:lnTo>
                      <a:pt x="92" y="0"/>
                    </a:lnTo>
                    <a:lnTo>
                      <a:pt x="0" y="18"/>
                    </a:lnTo>
                    <a:lnTo>
                      <a:pt x="35" y="387"/>
                    </a:lnTo>
                    <a:lnTo>
                      <a:pt x="250" y="387"/>
                    </a:lnTo>
                    <a:lnTo>
                      <a:pt x="290" y="14"/>
                    </a:lnTo>
                    <a:lnTo>
                      <a:pt x="203" y="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3" name="Freeform 28"/>
              <p:cNvSpPr>
                <a:spLocks/>
              </p:cNvSpPr>
              <p:nvPr/>
            </p:nvSpPr>
            <p:spPr bwMode="auto">
              <a:xfrm>
                <a:off x="10709275" y="1781175"/>
                <a:ext cx="341313" cy="182563"/>
              </a:xfrm>
              <a:custGeom>
                <a:avLst/>
                <a:gdLst>
                  <a:gd name="T0" fmla="*/ 154 w 154"/>
                  <a:gd name="T1" fmla="*/ 0 h 82"/>
                  <a:gd name="T2" fmla="*/ 0 w 154"/>
                  <a:gd name="T3" fmla="*/ 0 h 82"/>
                  <a:gd name="T4" fmla="*/ 60 w 154"/>
                  <a:gd name="T5" fmla="*/ 70 h 82"/>
                  <a:gd name="T6" fmla="*/ 79 w 154"/>
                  <a:gd name="T7" fmla="*/ 82 h 82"/>
                  <a:gd name="T8" fmla="*/ 98 w 154"/>
                  <a:gd name="T9" fmla="*/ 70 h 82"/>
                  <a:gd name="T10" fmla="*/ 154 w 154"/>
                  <a:gd name="T11" fmla="*/ 0 h 82"/>
                </a:gdLst>
                <a:ahLst/>
                <a:cxnLst>
                  <a:cxn ang="0">
                    <a:pos x="T0" y="T1"/>
                  </a:cxn>
                  <a:cxn ang="0">
                    <a:pos x="T2" y="T3"/>
                  </a:cxn>
                  <a:cxn ang="0">
                    <a:pos x="T4" y="T5"/>
                  </a:cxn>
                  <a:cxn ang="0">
                    <a:pos x="T6" y="T7"/>
                  </a:cxn>
                  <a:cxn ang="0">
                    <a:pos x="T8" y="T9"/>
                  </a:cxn>
                  <a:cxn ang="0">
                    <a:pos x="T10" y="T11"/>
                  </a:cxn>
                </a:cxnLst>
                <a:rect l="0" t="0" r="r" b="b"/>
                <a:pathLst>
                  <a:path w="154" h="82">
                    <a:moveTo>
                      <a:pt x="154" y="0"/>
                    </a:moveTo>
                    <a:cubicBezTo>
                      <a:pt x="0" y="0"/>
                      <a:pt x="0" y="0"/>
                      <a:pt x="0" y="0"/>
                    </a:cubicBezTo>
                    <a:cubicBezTo>
                      <a:pt x="60" y="70"/>
                      <a:pt x="60" y="70"/>
                      <a:pt x="60" y="70"/>
                    </a:cubicBezTo>
                    <a:cubicBezTo>
                      <a:pt x="63" y="77"/>
                      <a:pt x="71" y="82"/>
                      <a:pt x="79" y="82"/>
                    </a:cubicBezTo>
                    <a:cubicBezTo>
                      <a:pt x="87" y="82"/>
                      <a:pt x="94" y="77"/>
                      <a:pt x="98" y="70"/>
                    </a:cubicBezTo>
                    <a:lnTo>
                      <a:pt x="1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4" name="Rectangle 29"/>
              <p:cNvSpPr>
                <a:spLocks noChangeArrowheads="1"/>
              </p:cNvSpPr>
              <p:nvPr/>
            </p:nvSpPr>
            <p:spPr bwMode="auto">
              <a:xfrm>
                <a:off x="10836275" y="1411288"/>
                <a:ext cx="22225" cy="106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5" name="Freeform 30"/>
              <p:cNvSpPr>
                <a:spLocks/>
              </p:cNvSpPr>
              <p:nvPr/>
            </p:nvSpPr>
            <p:spPr bwMode="auto">
              <a:xfrm>
                <a:off x="10872788" y="1411288"/>
                <a:ext cx="85725" cy="106363"/>
              </a:xfrm>
              <a:custGeom>
                <a:avLst/>
                <a:gdLst>
                  <a:gd name="T0" fmla="*/ 54 w 54"/>
                  <a:gd name="T1" fmla="*/ 11 h 67"/>
                  <a:gd name="T2" fmla="*/ 34 w 54"/>
                  <a:gd name="T3" fmla="*/ 11 h 67"/>
                  <a:gd name="T4" fmla="*/ 34 w 54"/>
                  <a:gd name="T5" fmla="*/ 67 h 67"/>
                  <a:gd name="T6" fmla="*/ 20 w 54"/>
                  <a:gd name="T7" fmla="*/ 67 h 67"/>
                  <a:gd name="T8" fmla="*/ 20 w 54"/>
                  <a:gd name="T9" fmla="*/ 11 h 67"/>
                  <a:gd name="T10" fmla="*/ 0 w 54"/>
                  <a:gd name="T11" fmla="*/ 11 h 67"/>
                  <a:gd name="T12" fmla="*/ 0 w 54"/>
                  <a:gd name="T13" fmla="*/ 0 h 67"/>
                  <a:gd name="T14" fmla="*/ 54 w 54"/>
                  <a:gd name="T15" fmla="*/ 0 h 67"/>
                  <a:gd name="T16" fmla="*/ 54 w 54"/>
                  <a:gd name="T17"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7">
                    <a:moveTo>
                      <a:pt x="54" y="11"/>
                    </a:moveTo>
                    <a:lnTo>
                      <a:pt x="34" y="11"/>
                    </a:lnTo>
                    <a:lnTo>
                      <a:pt x="34" y="67"/>
                    </a:lnTo>
                    <a:lnTo>
                      <a:pt x="20" y="67"/>
                    </a:lnTo>
                    <a:lnTo>
                      <a:pt x="20" y="11"/>
                    </a:lnTo>
                    <a:lnTo>
                      <a:pt x="0" y="11"/>
                    </a:lnTo>
                    <a:lnTo>
                      <a:pt x="0" y="0"/>
                    </a:lnTo>
                    <a:lnTo>
                      <a:pt x="54" y="0"/>
                    </a:lnTo>
                    <a:lnTo>
                      <a:pt x="5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6" name="Freeform 31"/>
              <p:cNvSpPr>
                <a:spLocks noEditPoints="1"/>
              </p:cNvSpPr>
              <p:nvPr/>
            </p:nvSpPr>
            <p:spPr bwMode="auto">
              <a:xfrm>
                <a:off x="10769600" y="1323975"/>
                <a:ext cx="241300" cy="277813"/>
              </a:xfrm>
              <a:custGeom>
                <a:avLst/>
                <a:gdLst>
                  <a:gd name="T0" fmla="*/ 75 w 152"/>
                  <a:gd name="T1" fmla="*/ 0 h 175"/>
                  <a:gd name="T2" fmla="*/ 0 w 152"/>
                  <a:gd name="T3" fmla="*/ 44 h 175"/>
                  <a:gd name="T4" fmla="*/ 0 w 152"/>
                  <a:gd name="T5" fmla="*/ 132 h 175"/>
                  <a:gd name="T6" fmla="*/ 77 w 152"/>
                  <a:gd name="T7" fmla="*/ 175 h 175"/>
                  <a:gd name="T8" fmla="*/ 152 w 152"/>
                  <a:gd name="T9" fmla="*/ 132 h 175"/>
                  <a:gd name="T10" fmla="*/ 152 w 152"/>
                  <a:gd name="T11" fmla="*/ 44 h 175"/>
                  <a:gd name="T12" fmla="*/ 75 w 152"/>
                  <a:gd name="T13" fmla="*/ 0 h 175"/>
                  <a:gd name="T14" fmla="*/ 141 w 152"/>
                  <a:gd name="T15" fmla="*/ 125 h 175"/>
                  <a:gd name="T16" fmla="*/ 77 w 152"/>
                  <a:gd name="T17" fmla="*/ 163 h 175"/>
                  <a:gd name="T18" fmla="*/ 11 w 152"/>
                  <a:gd name="T19" fmla="*/ 125 h 175"/>
                  <a:gd name="T20" fmla="*/ 11 w 152"/>
                  <a:gd name="T21" fmla="*/ 51 h 175"/>
                  <a:gd name="T22" fmla="*/ 75 w 152"/>
                  <a:gd name="T23" fmla="*/ 13 h 175"/>
                  <a:gd name="T24" fmla="*/ 141 w 152"/>
                  <a:gd name="T25" fmla="*/ 51 h 175"/>
                  <a:gd name="T26" fmla="*/ 141 w 152"/>
                  <a:gd name="T27" fmla="*/ 1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75">
                    <a:moveTo>
                      <a:pt x="75" y="0"/>
                    </a:moveTo>
                    <a:lnTo>
                      <a:pt x="0" y="44"/>
                    </a:lnTo>
                    <a:lnTo>
                      <a:pt x="0" y="132"/>
                    </a:lnTo>
                    <a:lnTo>
                      <a:pt x="77" y="175"/>
                    </a:lnTo>
                    <a:lnTo>
                      <a:pt x="152" y="132"/>
                    </a:lnTo>
                    <a:lnTo>
                      <a:pt x="152" y="44"/>
                    </a:lnTo>
                    <a:lnTo>
                      <a:pt x="75" y="0"/>
                    </a:lnTo>
                    <a:close/>
                    <a:moveTo>
                      <a:pt x="141" y="125"/>
                    </a:moveTo>
                    <a:lnTo>
                      <a:pt x="77" y="163"/>
                    </a:lnTo>
                    <a:lnTo>
                      <a:pt x="11" y="125"/>
                    </a:lnTo>
                    <a:lnTo>
                      <a:pt x="11" y="51"/>
                    </a:lnTo>
                    <a:lnTo>
                      <a:pt x="75" y="13"/>
                    </a:lnTo>
                    <a:lnTo>
                      <a:pt x="141" y="51"/>
                    </a:lnTo>
                    <a:lnTo>
                      <a:pt x="141"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7" name="Rectangle 32"/>
              <p:cNvSpPr>
                <a:spLocks noChangeArrowheads="1"/>
              </p:cNvSpPr>
              <p:nvPr/>
            </p:nvSpPr>
            <p:spPr bwMode="auto">
              <a:xfrm>
                <a:off x="10694988" y="1758950"/>
                <a:ext cx="374650" cy="53975"/>
              </a:xfrm>
              <a:prstGeom prst="rect">
                <a:avLst/>
              </a:prstGeom>
              <a:solidFill>
                <a:srgbClr val="FCD1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sp>
            <p:nvSpPr>
              <p:cNvPr id="228" name="Freeform 33"/>
              <p:cNvSpPr>
                <a:spLocks/>
              </p:cNvSpPr>
              <p:nvPr/>
            </p:nvSpPr>
            <p:spPr bwMode="auto">
              <a:xfrm>
                <a:off x="10847388" y="1736725"/>
                <a:ext cx="85725" cy="100013"/>
              </a:xfrm>
              <a:custGeom>
                <a:avLst/>
                <a:gdLst>
                  <a:gd name="T0" fmla="*/ 28 w 54"/>
                  <a:gd name="T1" fmla="*/ 0 h 63"/>
                  <a:gd name="T2" fmla="*/ 0 w 54"/>
                  <a:gd name="T3" fmla="*/ 16 h 63"/>
                  <a:gd name="T4" fmla="*/ 0 w 54"/>
                  <a:gd name="T5" fmla="*/ 48 h 63"/>
                  <a:gd name="T6" fmla="*/ 28 w 54"/>
                  <a:gd name="T7" fmla="*/ 63 h 63"/>
                  <a:gd name="T8" fmla="*/ 54 w 54"/>
                  <a:gd name="T9" fmla="*/ 48 h 63"/>
                  <a:gd name="T10" fmla="*/ 54 w 54"/>
                  <a:gd name="T11" fmla="*/ 16 h 63"/>
                  <a:gd name="T12" fmla="*/ 28 w 5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54" h="63">
                    <a:moveTo>
                      <a:pt x="28" y="0"/>
                    </a:moveTo>
                    <a:lnTo>
                      <a:pt x="0" y="16"/>
                    </a:lnTo>
                    <a:lnTo>
                      <a:pt x="0" y="48"/>
                    </a:lnTo>
                    <a:lnTo>
                      <a:pt x="28" y="63"/>
                    </a:lnTo>
                    <a:lnTo>
                      <a:pt x="54" y="48"/>
                    </a:lnTo>
                    <a:lnTo>
                      <a:pt x="54" y="16"/>
                    </a:lnTo>
                    <a:lnTo>
                      <a:pt x="28"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a:solidFill>
                    <a:srgbClr val="505050"/>
                  </a:solidFill>
                  <a:latin typeface="Calibri" panose="020F0502020204030204"/>
                </a:endParaRPr>
              </a:p>
            </p:txBody>
          </p:sp>
        </p:grpSp>
      </p:grpSp>
      <p:pic>
        <p:nvPicPr>
          <p:cNvPr id="173" name="Picture 1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453" y="5782590"/>
            <a:ext cx="823069" cy="541449"/>
          </a:xfrm>
          <a:prstGeom prst="rect">
            <a:avLst/>
          </a:prstGeom>
        </p:spPr>
      </p:pic>
      <p:pic>
        <p:nvPicPr>
          <p:cNvPr id="179" name="Picture 1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8718" y="5916244"/>
            <a:ext cx="2346694" cy="838943"/>
          </a:xfrm>
          <a:prstGeom prst="rect">
            <a:avLst/>
          </a:prstGeom>
        </p:spPr>
      </p:pic>
      <p:sp>
        <p:nvSpPr>
          <p:cNvPr id="182" name="Freeform 7"/>
          <p:cNvSpPr>
            <a:spLocks/>
          </p:cNvSpPr>
          <p:nvPr/>
        </p:nvSpPr>
        <p:spPr bwMode="auto">
          <a:xfrm>
            <a:off x="4298563" y="6056830"/>
            <a:ext cx="900550" cy="591031"/>
          </a:xfrm>
          <a:custGeom>
            <a:avLst/>
            <a:gdLst>
              <a:gd name="T0" fmla="*/ 446 w 530"/>
              <a:gd name="T1" fmla="*/ 152 h 348"/>
              <a:gd name="T2" fmla="*/ 446 w 530"/>
              <a:gd name="T3" fmla="*/ 146 h 348"/>
              <a:gd name="T4" fmla="*/ 299 w 530"/>
              <a:gd name="T5" fmla="*/ 0 h 348"/>
              <a:gd name="T6" fmla="*/ 178 w 530"/>
              <a:gd name="T7" fmla="*/ 65 h 348"/>
              <a:gd name="T8" fmla="*/ 138 w 530"/>
              <a:gd name="T9" fmla="*/ 54 h 348"/>
              <a:gd name="T10" fmla="*/ 90 w 530"/>
              <a:gd name="T11" fmla="*/ 68 h 348"/>
              <a:gd name="T12" fmla="*/ 53 w 530"/>
              <a:gd name="T13" fmla="*/ 137 h 348"/>
              <a:gd name="T14" fmla="*/ 0 w 530"/>
              <a:gd name="T15" fmla="*/ 233 h 348"/>
              <a:gd name="T16" fmla="*/ 103 w 530"/>
              <a:gd name="T17" fmla="*/ 348 h 348"/>
              <a:gd name="T18" fmla="*/ 115 w 530"/>
              <a:gd name="T19" fmla="*/ 348 h 348"/>
              <a:gd name="T20" fmla="*/ 127 w 530"/>
              <a:gd name="T21" fmla="*/ 348 h 348"/>
              <a:gd name="T22" fmla="*/ 366 w 530"/>
              <a:gd name="T23" fmla="*/ 348 h 348"/>
              <a:gd name="T24" fmla="*/ 370 w 530"/>
              <a:gd name="T25" fmla="*/ 348 h 348"/>
              <a:gd name="T26" fmla="*/ 376 w 530"/>
              <a:gd name="T27" fmla="*/ 348 h 348"/>
              <a:gd name="T28" fmla="*/ 394 w 530"/>
              <a:gd name="T29" fmla="*/ 348 h 348"/>
              <a:gd name="T30" fmla="*/ 432 w 530"/>
              <a:gd name="T31" fmla="*/ 348 h 348"/>
              <a:gd name="T32" fmla="*/ 530 w 530"/>
              <a:gd name="T33" fmla="*/ 250 h 348"/>
              <a:gd name="T34" fmla="*/ 446 w 530"/>
              <a:gd name="T35" fmla="*/ 15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348">
                <a:moveTo>
                  <a:pt x="446" y="152"/>
                </a:moveTo>
                <a:cubicBezTo>
                  <a:pt x="446" y="150"/>
                  <a:pt x="446" y="148"/>
                  <a:pt x="446" y="146"/>
                </a:cubicBezTo>
                <a:cubicBezTo>
                  <a:pt x="446" y="65"/>
                  <a:pt x="380" y="0"/>
                  <a:pt x="299" y="0"/>
                </a:cubicBezTo>
                <a:cubicBezTo>
                  <a:pt x="249" y="0"/>
                  <a:pt x="204" y="26"/>
                  <a:pt x="178" y="65"/>
                </a:cubicBezTo>
                <a:cubicBezTo>
                  <a:pt x="166" y="58"/>
                  <a:pt x="152" y="54"/>
                  <a:pt x="138" y="54"/>
                </a:cubicBezTo>
                <a:cubicBezTo>
                  <a:pt x="120" y="54"/>
                  <a:pt x="104" y="59"/>
                  <a:pt x="90" y="68"/>
                </a:cubicBezTo>
                <a:cubicBezTo>
                  <a:pt x="68" y="83"/>
                  <a:pt x="53" y="108"/>
                  <a:pt x="53" y="137"/>
                </a:cubicBezTo>
                <a:cubicBezTo>
                  <a:pt x="22" y="157"/>
                  <a:pt x="0" y="193"/>
                  <a:pt x="0" y="233"/>
                </a:cubicBezTo>
                <a:cubicBezTo>
                  <a:pt x="0" y="293"/>
                  <a:pt x="45" y="341"/>
                  <a:pt x="103" y="348"/>
                </a:cubicBezTo>
                <a:cubicBezTo>
                  <a:pt x="106" y="348"/>
                  <a:pt x="111" y="348"/>
                  <a:pt x="115" y="348"/>
                </a:cubicBezTo>
                <a:cubicBezTo>
                  <a:pt x="119" y="348"/>
                  <a:pt x="123" y="348"/>
                  <a:pt x="127" y="348"/>
                </a:cubicBezTo>
                <a:cubicBezTo>
                  <a:pt x="181" y="348"/>
                  <a:pt x="306" y="348"/>
                  <a:pt x="366" y="348"/>
                </a:cubicBezTo>
                <a:cubicBezTo>
                  <a:pt x="368" y="348"/>
                  <a:pt x="369" y="348"/>
                  <a:pt x="370" y="348"/>
                </a:cubicBezTo>
                <a:cubicBezTo>
                  <a:pt x="376" y="348"/>
                  <a:pt x="376" y="348"/>
                  <a:pt x="376" y="348"/>
                </a:cubicBezTo>
                <a:cubicBezTo>
                  <a:pt x="379" y="348"/>
                  <a:pt x="388" y="348"/>
                  <a:pt x="394" y="348"/>
                </a:cubicBezTo>
                <a:cubicBezTo>
                  <a:pt x="432" y="348"/>
                  <a:pt x="432" y="348"/>
                  <a:pt x="432" y="348"/>
                </a:cubicBezTo>
                <a:cubicBezTo>
                  <a:pt x="487" y="347"/>
                  <a:pt x="530" y="303"/>
                  <a:pt x="530" y="250"/>
                </a:cubicBezTo>
                <a:cubicBezTo>
                  <a:pt x="530" y="200"/>
                  <a:pt x="493" y="159"/>
                  <a:pt x="446" y="152"/>
                </a:cubicBezTo>
                <a:close/>
              </a:path>
            </a:pathLst>
          </a:custGeom>
          <a:solidFill>
            <a:sysClr val="window" lastClr="FFFFFF">
              <a:alpha val="25000"/>
            </a:sys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597">
              <a:defRPr/>
            </a:pPr>
            <a:endParaRPr lang="en-US" sz="600" kern="0">
              <a:solidFill>
                <a:prstClr val="black"/>
              </a:solidFill>
              <a:latin typeface="Calibri" panose="020F0502020204030204"/>
            </a:endParaRPr>
          </a:p>
        </p:txBody>
      </p:sp>
      <p:sp>
        <p:nvSpPr>
          <p:cNvPr id="183" name="TextBox 182"/>
          <p:cNvSpPr txBox="1"/>
          <p:nvPr/>
        </p:nvSpPr>
        <p:spPr>
          <a:xfrm>
            <a:off x="3141856" y="6695062"/>
            <a:ext cx="2993376" cy="298473"/>
          </a:xfrm>
          <a:prstGeom prst="rect">
            <a:avLst/>
          </a:prstGeom>
          <a:solidFill>
            <a:srgbClr val="002060">
              <a:alpha val="25000"/>
            </a:srgbClr>
          </a:solidFill>
        </p:spPr>
        <p:txBody>
          <a:bodyPr wrap="square" lIns="0" tIns="0" rIns="0" bIns="0" rtlCol="0" anchor="ctr">
            <a:noAutofit/>
          </a:bodyPr>
          <a:lstStyle/>
          <a:p>
            <a:pPr algn="ctr" defTabSz="932060">
              <a:defRPr/>
            </a:pPr>
            <a:r>
              <a:rPr lang="en-US" sz="1197" spc="-30" dirty="0">
                <a:solidFill>
                  <a:prstClr val="white"/>
                </a:solidFill>
                <a:latin typeface="Calibri" panose="020F0502020204030204"/>
                <a:ea typeface="Segoe UI" pitchFamily="34" charset="0"/>
                <a:cs typeface="Segoe UI" pitchFamily="34" charset="0"/>
              </a:rPr>
              <a:t>ALM Services - On-Premises | Hybrid | Cloud</a:t>
            </a:r>
          </a:p>
        </p:txBody>
      </p:sp>
      <p:pic>
        <p:nvPicPr>
          <p:cNvPr id="190" name="Picture 1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7911" y="5965415"/>
            <a:ext cx="823069" cy="541449"/>
          </a:xfrm>
          <a:prstGeom prst="rect">
            <a:avLst/>
          </a:prstGeom>
        </p:spPr>
      </p:pic>
      <p:sp>
        <p:nvSpPr>
          <p:cNvPr id="196" name="Freeform 6"/>
          <p:cNvSpPr>
            <a:spLocks/>
          </p:cNvSpPr>
          <p:nvPr/>
        </p:nvSpPr>
        <p:spPr bwMode="auto">
          <a:xfrm>
            <a:off x="8063547" y="6056828"/>
            <a:ext cx="1171322" cy="770839"/>
          </a:xfrm>
          <a:custGeom>
            <a:avLst/>
            <a:gdLst>
              <a:gd name="T0" fmla="*/ 663 w 789"/>
              <a:gd name="T1" fmla="*/ 227 h 519"/>
              <a:gd name="T2" fmla="*/ 663 w 789"/>
              <a:gd name="T3" fmla="*/ 217 h 519"/>
              <a:gd name="T4" fmla="*/ 445 w 789"/>
              <a:gd name="T5" fmla="*/ 0 h 519"/>
              <a:gd name="T6" fmla="*/ 264 w 789"/>
              <a:gd name="T7" fmla="*/ 97 h 519"/>
              <a:gd name="T8" fmla="*/ 204 w 789"/>
              <a:gd name="T9" fmla="*/ 81 h 519"/>
              <a:gd name="T10" fmla="*/ 134 w 789"/>
              <a:gd name="T11" fmla="*/ 102 h 519"/>
              <a:gd name="T12" fmla="*/ 78 w 789"/>
              <a:gd name="T13" fmla="*/ 204 h 519"/>
              <a:gd name="T14" fmla="*/ 0 w 789"/>
              <a:gd name="T15" fmla="*/ 348 h 519"/>
              <a:gd name="T16" fmla="*/ 152 w 789"/>
              <a:gd name="T17" fmla="*/ 519 h 519"/>
              <a:gd name="T18" fmla="*/ 171 w 789"/>
              <a:gd name="T19" fmla="*/ 519 h 519"/>
              <a:gd name="T20" fmla="*/ 188 w 789"/>
              <a:gd name="T21" fmla="*/ 519 h 519"/>
              <a:gd name="T22" fmla="*/ 544 w 789"/>
              <a:gd name="T23" fmla="*/ 519 h 519"/>
              <a:gd name="T24" fmla="*/ 551 w 789"/>
              <a:gd name="T25" fmla="*/ 519 h 519"/>
              <a:gd name="T26" fmla="*/ 560 w 789"/>
              <a:gd name="T27" fmla="*/ 519 h 519"/>
              <a:gd name="T28" fmla="*/ 586 w 789"/>
              <a:gd name="T29" fmla="*/ 519 h 519"/>
              <a:gd name="T30" fmla="*/ 642 w 789"/>
              <a:gd name="T31" fmla="*/ 519 h 519"/>
              <a:gd name="T32" fmla="*/ 789 w 789"/>
              <a:gd name="T33" fmla="*/ 372 h 519"/>
              <a:gd name="T34" fmla="*/ 663 w 789"/>
              <a:gd name="T35" fmla="*/ 22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9" h="519">
                <a:moveTo>
                  <a:pt x="663" y="227"/>
                </a:moveTo>
                <a:cubicBezTo>
                  <a:pt x="663" y="225"/>
                  <a:pt x="663" y="220"/>
                  <a:pt x="663" y="217"/>
                </a:cubicBezTo>
                <a:cubicBezTo>
                  <a:pt x="663" y="97"/>
                  <a:pt x="565" y="0"/>
                  <a:pt x="445" y="0"/>
                </a:cubicBezTo>
                <a:cubicBezTo>
                  <a:pt x="370" y="0"/>
                  <a:pt x="303" y="39"/>
                  <a:pt x="264" y="97"/>
                </a:cubicBezTo>
                <a:cubicBezTo>
                  <a:pt x="246" y="87"/>
                  <a:pt x="226" y="81"/>
                  <a:pt x="204" y="81"/>
                </a:cubicBezTo>
                <a:cubicBezTo>
                  <a:pt x="178" y="81"/>
                  <a:pt x="154" y="89"/>
                  <a:pt x="134" y="102"/>
                </a:cubicBezTo>
                <a:cubicBezTo>
                  <a:pt x="101" y="124"/>
                  <a:pt x="79" y="162"/>
                  <a:pt x="78" y="204"/>
                </a:cubicBezTo>
                <a:cubicBezTo>
                  <a:pt x="32" y="235"/>
                  <a:pt x="0" y="288"/>
                  <a:pt x="0" y="348"/>
                </a:cubicBezTo>
                <a:cubicBezTo>
                  <a:pt x="0" y="436"/>
                  <a:pt x="66" y="509"/>
                  <a:pt x="152" y="519"/>
                </a:cubicBezTo>
                <a:cubicBezTo>
                  <a:pt x="158" y="519"/>
                  <a:pt x="165" y="519"/>
                  <a:pt x="171" y="519"/>
                </a:cubicBezTo>
                <a:cubicBezTo>
                  <a:pt x="177" y="519"/>
                  <a:pt x="182" y="519"/>
                  <a:pt x="188" y="519"/>
                </a:cubicBezTo>
                <a:cubicBezTo>
                  <a:pt x="268" y="519"/>
                  <a:pt x="455" y="519"/>
                  <a:pt x="544" y="519"/>
                </a:cubicBezTo>
                <a:cubicBezTo>
                  <a:pt x="546" y="519"/>
                  <a:pt x="549" y="519"/>
                  <a:pt x="551" y="519"/>
                </a:cubicBezTo>
                <a:cubicBezTo>
                  <a:pt x="560" y="519"/>
                  <a:pt x="560" y="519"/>
                  <a:pt x="560" y="519"/>
                </a:cubicBezTo>
                <a:cubicBezTo>
                  <a:pt x="564" y="519"/>
                  <a:pt x="577" y="519"/>
                  <a:pt x="586" y="519"/>
                </a:cubicBezTo>
                <a:cubicBezTo>
                  <a:pt x="642" y="519"/>
                  <a:pt x="642" y="519"/>
                  <a:pt x="642" y="519"/>
                </a:cubicBezTo>
                <a:cubicBezTo>
                  <a:pt x="724" y="517"/>
                  <a:pt x="789" y="452"/>
                  <a:pt x="789" y="372"/>
                </a:cubicBezTo>
                <a:cubicBezTo>
                  <a:pt x="789" y="298"/>
                  <a:pt x="734" y="238"/>
                  <a:pt x="663" y="227"/>
                </a:cubicBezTo>
                <a:close/>
              </a:path>
            </a:pathLst>
          </a:custGeom>
          <a:solidFill>
            <a:srgbClr val="002060">
              <a:alpha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597">
              <a:defRPr/>
            </a:pPr>
            <a:endParaRPr lang="en-US" sz="600">
              <a:solidFill>
                <a:prstClr val="black"/>
              </a:solidFill>
              <a:latin typeface="Calibri" panose="020F0502020204030204"/>
            </a:endParaRPr>
          </a:p>
        </p:txBody>
      </p:sp>
      <p:sp>
        <p:nvSpPr>
          <p:cNvPr id="197" name="Freeform 7"/>
          <p:cNvSpPr>
            <a:spLocks/>
          </p:cNvSpPr>
          <p:nvPr/>
        </p:nvSpPr>
        <p:spPr bwMode="auto">
          <a:xfrm>
            <a:off x="7498022" y="6056830"/>
            <a:ext cx="900550" cy="591031"/>
          </a:xfrm>
          <a:custGeom>
            <a:avLst/>
            <a:gdLst>
              <a:gd name="T0" fmla="*/ 446 w 530"/>
              <a:gd name="T1" fmla="*/ 152 h 348"/>
              <a:gd name="T2" fmla="*/ 446 w 530"/>
              <a:gd name="T3" fmla="*/ 146 h 348"/>
              <a:gd name="T4" fmla="*/ 299 w 530"/>
              <a:gd name="T5" fmla="*/ 0 h 348"/>
              <a:gd name="T6" fmla="*/ 178 w 530"/>
              <a:gd name="T7" fmla="*/ 65 h 348"/>
              <a:gd name="T8" fmla="*/ 138 w 530"/>
              <a:gd name="T9" fmla="*/ 54 h 348"/>
              <a:gd name="T10" fmla="*/ 90 w 530"/>
              <a:gd name="T11" fmla="*/ 68 h 348"/>
              <a:gd name="T12" fmla="*/ 53 w 530"/>
              <a:gd name="T13" fmla="*/ 137 h 348"/>
              <a:gd name="T14" fmla="*/ 0 w 530"/>
              <a:gd name="T15" fmla="*/ 233 h 348"/>
              <a:gd name="T16" fmla="*/ 103 w 530"/>
              <a:gd name="T17" fmla="*/ 348 h 348"/>
              <a:gd name="T18" fmla="*/ 115 w 530"/>
              <a:gd name="T19" fmla="*/ 348 h 348"/>
              <a:gd name="T20" fmla="*/ 127 w 530"/>
              <a:gd name="T21" fmla="*/ 348 h 348"/>
              <a:gd name="T22" fmla="*/ 366 w 530"/>
              <a:gd name="T23" fmla="*/ 348 h 348"/>
              <a:gd name="T24" fmla="*/ 370 w 530"/>
              <a:gd name="T25" fmla="*/ 348 h 348"/>
              <a:gd name="T26" fmla="*/ 376 w 530"/>
              <a:gd name="T27" fmla="*/ 348 h 348"/>
              <a:gd name="T28" fmla="*/ 394 w 530"/>
              <a:gd name="T29" fmla="*/ 348 h 348"/>
              <a:gd name="T30" fmla="*/ 432 w 530"/>
              <a:gd name="T31" fmla="*/ 348 h 348"/>
              <a:gd name="T32" fmla="*/ 530 w 530"/>
              <a:gd name="T33" fmla="*/ 250 h 348"/>
              <a:gd name="T34" fmla="*/ 446 w 530"/>
              <a:gd name="T35" fmla="*/ 15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348">
                <a:moveTo>
                  <a:pt x="446" y="152"/>
                </a:moveTo>
                <a:cubicBezTo>
                  <a:pt x="446" y="150"/>
                  <a:pt x="446" y="148"/>
                  <a:pt x="446" y="146"/>
                </a:cubicBezTo>
                <a:cubicBezTo>
                  <a:pt x="446" y="65"/>
                  <a:pt x="380" y="0"/>
                  <a:pt x="299" y="0"/>
                </a:cubicBezTo>
                <a:cubicBezTo>
                  <a:pt x="249" y="0"/>
                  <a:pt x="204" y="26"/>
                  <a:pt x="178" y="65"/>
                </a:cubicBezTo>
                <a:cubicBezTo>
                  <a:pt x="166" y="58"/>
                  <a:pt x="152" y="54"/>
                  <a:pt x="138" y="54"/>
                </a:cubicBezTo>
                <a:cubicBezTo>
                  <a:pt x="120" y="54"/>
                  <a:pt x="104" y="59"/>
                  <a:pt x="90" y="68"/>
                </a:cubicBezTo>
                <a:cubicBezTo>
                  <a:pt x="68" y="83"/>
                  <a:pt x="53" y="108"/>
                  <a:pt x="53" y="137"/>
                </a:cubicBezTo>
                <a:cubicBezTo>
                  <a:pt x="22" y="157"/>
                  <a:pt x="0" y="193"/>
                  <a:pt x="0" y="233"/>
                </a:cubicBezTo>
                <a:cubicBezTo>
                  <a:pt x="0" y="293"/>
                  <a:pt x="45" y="341"/>
                  <a:pt x="103" y="348"/>
                </a:cubicBezTo>
                <a:cubicBezTo>
                  <a:pt x="106" y="348"/>
                  <a:pt x="111" y="348"/>
                  <a:pt x="115" y="348"/>
                </a:cubicBezTo>
                <a:cubicBezTo>
                  <a:pt x="119" y="348"/>
                  <a:pt x="123" y="348"/>
                  <a:pt x="127" y="348"/>
                </a:cubicBezTo>
                <a:cubicBezTo>
                  <a:pt x="181" y="348"/>
                  <a:pt x="306" y="348"/>
                  <a:pt x="366" y="348"/>
                </a:cubicBezTo>
                <a:cubicBezTo>
                  <a:pt x="368" y="348"/>
                  <a:pt x="369" y="348"/>
                  <a:pt x="370" y="348"/>
                </a:cubicBezTo>
                <a:cubicBezTo>
                  <a:pt x="376" y="348"/>
                  <a:pt x="376" y="348"/>
                  <a:pt x="376" y="348"/>
                </a:cubicBezTo>
                <a:cubicBezTo>
                  <a:pt x="379" y="348"/>
                  <a:pt x="388" y="348"/>
                  <a:pt x="394" y="348"/>
                </a:cubicBezTo>
                <a:cubicBezTo>
                  <a:pt x="432" y="348"/>
                  <a:pt x="432" y="348"/>
                  <a:pt x="432" y="348"/>
                </a:cubicBezTo>
                <a:cubicBezTo>
                  <a:pt x="487" y="347"/>
                  <a:pt x="530" y="303"/>
                  <a:pt x="530" y="250"/>
                </a:cubicBezTo>
                <a:cubicBezTo>
                  <a:pt x="530" y="200"/>
                  <a:pt x="493" y="159"/>
                  <a:pt x="446" y="152"/>
                </a:cubicBezTo>
                <a:close/>
              </a:path>
            </a:pathLst>
          </a:custGeom>
          <a:solidFill>
            <a:sysClr val="window" lastClr="FFFFFF">
              <a:alpha val="25000"/>
            </a:sys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597">
              <a:defRPr/>
            </a:pPr>
            <a:endParaRPr lang="en-US" sz="600" kern="0">
              <a:solidFill>
                <a:prstClr val="black"/>
              </a:solidFill>
              <a:latin typeface="Calibri" panose="020F0502020204030204"/>
            </a:endParaRPr>
          </a:p>
        </p:txBody>
      </p:sp>
      <p:pic>
        <p:nvPicPr>
          <p:cNvPr id="198" name="Picture 197"/>
          <p:cNvPicPr>
            <a:picLocks noChangeAspect="1"/>
          </p:cNvPicPr>
          <p:nvPr/>
        </p:nvPicPr>
        <p:blipFill>
          <a:blip r:embed="rId3"/>
          <a:stretch>
            <a:fillRect/>
          </a:stretch>
        </p:blipFill>
        <p:spPr>
          <a:xfrm>
            <a:off x="6484771" y="5948165"/>
            <a:ext cx="1104663" cy="683095"/>
          </a:xfrm>
          <a:prstGeom prst="rect">
            <a:avLst/>
          </a:prstGeom>
        </p:spPr>
      </p:pic>
      <p:sp>
        <p:nvSpPr>
          <p:cNvPr id="235" name="TextBox 234"/>
          <p:cNvSpPr txBox="1"/>
          <p:nvPr/>
        </p:nvSpPr>
        <p:spPr>
          <a:xfrm>
            <a:off x="6492476" y="6347857"/>
            <a:ext cx="343502" cy="98880"/>
          </a:xfrm>
          <a:prstGeom prst="rect">
            <a:avLst/>
          </a:prstGeom>
          <a:noFill/>
        </p:spPr>
        <p:txBody>
          <a:bodyPr wrap="square" lIns="0" tIns="0" rIns="0" bIns="0" rtlCol="0">
            <a:spAutoFit/>
          </a:bodyPr>
          <a:lstStyle/>
          <a:p>
            <a:pPr defTabSz="932060">
              <a:lnSpc>
                <a:spcPct val="90000"/>
              </a:lnSpc>
              <a:defRPr/>
            </a:pPr>
            <a:r>
              <a:rPr lang="en-US" sz="700"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  </a:t>
            </a:r>
            <a:r>
              <a:rPr lang="en-US" sz="700" dirty="0">
                <a:solidFill>
                  <a:srgbClr val="D2D2D2">
                    <a:lumMod val="50000"/>
                  </a:srgbClr>
                </a:solidFill>
                <a:latin typeface="Calibri" panose="020F0502020204030204"/>
                <a:ea typeface="Segoe UI" pitchFamily="34" charset="0"/>
                <a:cs typeface="Segoe UI" pitchFamily="34" charset="0"/>
              </a:rPr>
              <a:t>DEV</a:t>
            </a:r>
          </a:p>
        </p:txBody>
      </p:sp>
      <p:sp>
        <p:nvSpPr>
          <p:cNvPr id="236" name="TextBox 235"/>
          <p:cNvSpPr txBox="1"/>
          <p:nvPr/>
        </p:nvSpPr>
        <p:spPr>
          <a:xfrm>
            <a:off x="6867685" y="6347857"/>
            <a:ext cx="330755" cy="98880"/>
          </a:xfrm>
          <a:prstGeom prst="rect">
            <a:avLst/>
          </a:prstGeom>
          <a:noFill/>
        </p:spPr>
        <p:txBody>
          <a:bodyPr wrap="square" lIns="0" tIns="0" rIns="0" bIns="0" rtlCol="0">
            <a:spAutoFit/>
          </a:bodyPr>
          <a:lstStyle/>
          <a:p>
            <a:pPr defTabSz="932060">
              <a:lnSpc>
                <a:spcPct val="90000"/>
              </a:lnSpc>
              <a:defRPr/>
            </a:pPr>
            <a:r>
              <a:rPr lang="en-US" sz="700" dirty="0">
                <a:solidFill>
                  <a:srgbClr val="D2D2D2">
                    <a:lumMod val="50000"/>
                  </a:srgbClr>
                </a:solidFill>
                <a:latin typeface="Calibri" panose="020F0502020204030204"/>
                <a:ea typeface="Segoe UI" pitchFamily="34" charset="0"/>
                <a:cs typeface="Segoe UI" pitchFamily="34" charset="0"/>
              </a:rPr>
              <a:t>  TEST</a:t>
            </a:r>
          </a:p>
        </p:txBody>
      </p:sp>
      <p:sp>
        <p:nvSpPr>
          <p:cNvPr id="237" name="TextBox 236"/>
          <p:cNvSpPr txBox="1"/>
          <p:nvPr/>
        </p:nvSpPr>
        <p:spPr>
          <a:xfrm>
            <a:off x="7240176" y="6347857"/>
            <a:ext cx="336503" cy="98880"/>
          </a:xfrm>
          <a:prstGeom prst="rect">
            <a:avLst/>
          </a:prstGeom>
          <a:noFill/>
        </p:spPr>
        <p:txBody>
          <a:bodyPr wrap="square" lIns="0" tIns="0" rIns="0" bIns="0" rtlCol="0">
            <a:spAutoFit/>
          </a:bodyPr>
          <a:lstStyle/>
          <a:p>
            <a:pPr defTabSz="932060">
              <a:lnSpc>
                <a:spcPct val="90000"/>
              </a:lnSpc>
              <a:defRPr/>
            </a:pPr>
            <a:r>
              <a:rPr lang="en-US" sz="700" dirty="0">
                <a:solidFill>
                  <a:srgbClr val="D2D2D2">
                    <a:lumMod val="50000"/>
                  </a:srgbClr>
                </a:solidFill>
                <a:latin typeface="Calibri" panose="020F0502020204030204"/>
                <a:ea typeface="Segoe UI" pitchFamily="34" charset="0"/>
                <a:cs typeface="Segoe UI" pitchFamily="34" charset="0"/>
              </a:rPr>
              <a:t>   QA</a:t>
            </a:r>
          </a:p>
        </p:txBody>
      </p:sp>
      <p:sp>
        <p:nvSpPr>
          <p:cNvPr id="259" name="TextBox 258"/>
          <p:cNvSpPr txBox="1"/>
          <p:nvPr/>
        </p:nvSpPr>
        <p:spPr>
          <a:xfrm>
            <a:off x="6304073" y="6698490"/>
            <a:ext cx="2980539" cy="295043"/>
          </a:xfrm>
          <a:prstGeom prst="rect">
            <a:avLst/>
          </a:prstGeom>
          <a:solidFill>
            <a:srgbClr val="002060">
              <a:alpha val="25000"/>
            </a:srgbClr>
          </a:solidFill>
        </p:spPr>
        <p:txBody>
          <a:bodyPr wrap="square" lIns="0" tIns="0" rIns="0" bIns="0" rtlCol="0" anchor="ctr">
            <a:noAutofit/>
          </a:bodyPr>
          <a:lstStyle/>
          <a:p>
            <a:pPr algn="ctr" defTabSz="932060">
              <a:defRPr/>
            </a:pPr>
            <a:r>
              <a:rPr lang="en-US" sz="1197" spc="-30" dirty="0">
                <a:solidFill>
                  <a:prstClr val="white"/>
                </a:solidFill>
                <a:latin typeface="Calibri" panose="020F0502020204030204"/>
                <a:ea typeface="Segoe UI" pitchFamily="34" charset="0"/>
                <a:cs typeface="Segoe UI" pitchFamily="34" charset="0"/>
              </a:rPr>
              <a:t>Environments - On-Premises | Hybrid | Cloud</a:t>
            </a:r>
          </a:p>
        </p:txBody>
      </p:sp>
      <p:grpSp>
        <p:nvGrpSpPr>
          <p:cNvPr id="10" name="Group 9"/>
          <p:cNvGrpSpPr/>
          <p:nvPr/>
        </p:nvGrpSpPr>
        <p:grpSpPr>
          <a:xfrm>
            <a:off x="1028317" y="4670117"/>
            <a:ext cx="1670451" cy="523800"/>
            <a:chOff x="1027581" y="4670283"/>
            <a:chExt cx="1670688" cy="523874"/>
          </a:xfrm>
        </p:grpSpPr>
        <p:sp>
          <p:nvSpPr>
            <p:cNvPr id="130" name="TextBox 129"/>
            <p:cNvSpPr txBox="1"/>
            <p:nvPr/>
          </p:nvSpPr>
          <p:spPr>
            <a:xfrm>
              <a:off x="1500209" y="4833869"/>
              <a:ext cx="1198060" cy="282553"/>
            </a:xfrm>
            <a:prstGeom prst="rect">
              <a:avLst/>
            </a:prstGeom>
            <a:noFill/>
          </p:spPr>
          <p:txBody>
            <a:bodyPr wrap="square" lIns="0" tIns="0" rIns="0" bIns="0" rtlCol="0">
              <a:spAutoFit/>
            </a:bodyPr>
            <a:lstStyle/>
            <a:p>
              <a:pPr algn="ctr" defTabSz="932060">
                <a:defRPr/>
              </a:pPr>
              <a:r>
                <a:rPr lang="en-US"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TFS / VSTS</a:t>
              </a:r>
            </a:p>
          </p:txBody>
        </p:sp>
        <p:pic>
          <p:nvPicPr>
            <p:cNvPr id="131" name="Picture 130"/>
            <p:cNvPicPr>
              <a:picLocks noChangeAspect="1"/>
            </p:cNvPicPr>
            <p:nvPr/>
          </p:nvPicPr>
          <p:blipFill rotWithShape="1">
            <a:blip r:embed="rId12" cstate="print">
              <a:extLst>
                <a:ext uri="{28A0092B-C50C-407E-A947-70E740481C1C}">
                  <a14:useLocalDpi xmlns:a14="http://schemas.microsoft.com/office/drawing/2010/main" val="0"/>
                </a:ext>
              </a:extLst>
            </a:blip>
            <a:srcRect r="81639" b="11374"/>
            <a:stretch/>
          </p:blipFill>
          <p:spPr>
            <a:xfrm>
              <a:off x="1027581" y="4670283"/>
              <a:ext cx="542456" cy="523874"/>
            </a:xfrm>
            <a:prstGeom prst="rect">
              <a:avLst/>
            </a:prstGeom>
          </p:spPr>
        </p:pic>
      </p:grpSp>
      <p:grpSp>
        <p:nvGrpSpPr>
          <p:cNvPr id="168" name="Group 167"/>
          <p:cNvGrpSpPr/>
          <p:nvPr/>
        </p:nvGrpSpPr>
        <p:grpSpPr>
          <a:xfrm>
            <a:off x="4252764" y="3199667"/>
            <a:ext cx="1670451" cy="523800"/>
            <a:chOff x="1027581" y="4670283"/>
            <a:chExt cx="1670688" cy="523874"/>
          </a:xfrm>
        </p:grpSpPr>
        <p:sp>
          <p:nvSpPr>
            <p:cNvPr id="169" name="TextBox 168"/>
            <p:cNvSpPr txBox="1"/>
            <p:nvPr/>
          </p:nvSpPr>
          <p:spPr>
            <a:xfrm>
              <a:off x="1500209" y="4833869"/>
              <a:ext cx="1198060" cy="282553"/>
            </a:xfrm>
            <a:prstGeom prst="rect">
              <a:avLst/>
            </a:prstGeom>
            <a:noFill/>
          </p:spPr>
          <p:txBody>
            <a:bodyPr wrap="square" lIns="0" tIns="0" rIns="0" bIns="0" rtlCol="0">
              <a:spAutoFit/>
            </a:bodyPr>
            <a:lstStyle/>
            <a:p>
              <a:pPr algn="ctr" defTabSz="932060">
                <a:defRPr/>
              </a:pPr>
              <a:r>
                <a:rPr lang="en-US"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TFS / VSTS</a:t>
              </a:r>
            </a:p>
          </p:txBody>
        </p:sp>
        <p:pic>
          <p:nvPicPr>
            <p:cNvPr id="171" name="Picture 170"/>
            <p:cNvPicPr>
              <a:picLocks noChangeAspect="1"/>
            </p:cNvPicPr>
            <p:nvPr/>
          </p:nvPicPr>
          <p:blipFill rotWithShape="1">
            <a:blip r:embed="rId12" cstate="print">
              <a:extLst>
                <a:ext uri="{28A0092B-C50C-407E-A947-70E740481C1C}">
                  <a14:useLocalDpi xmlns:a14="http://schemas.microsoft.com/office/drawing/2010/main" val="0"/>
                </a:ext>
              </a:extLst>
            </a:blip>
            <a:srcRect r="81639" b="11374"/>
            <a:stretch/>
          </p:blipFill>
          <p:spPr>
            <a:xfrm>
              <a:off x="1027581" y="4670283"/>
              <a:ext cx="542456" cy="523874"/>
            </a:xfrm>
            <a:prstGeom prst="rect">
              <a:avLst/>
            </a:prstGeom>
          </p:spPr>
        </p:pic>
      </p:grpSp>
      <p:grpSp>
        <p:nvGrpSpPr>
          <p:cNvPr id="181" name="Group 180"/>
          <p:cNvGrpSpPr/>
          <p:nvPr/>
        </p:nvGrpSpPr>
        <p:grpSpPr>
          <a:xfrm>
            <a:off x="4271003" y="4831551"/>
            <a:ext cx="1670451" cy="523800"/>
            <a:chOff x="1027581" y="4670283"/>
            <a:chExt cx="1670688" cy="523874"/>
          </a:xfrm>
        </p:grpSpPr>
        <p:sp>
          <p:nvSpPr>
            <p:cNvPr id="189" name="TextBox 188"/>
            <p:cNvSpPr txBox="1"/>
            <p:nvPr/>
          </p:nvSpPr>
          <p:spPr>
            <a:xfrm>
              <a:off x="1500209" y="4833869"/>
              <a:ext cx="1198060" cy="282553"/>
            </a:xfrm>
            <a:prstGeom prst="rect">
              <a:avLst/>
            </a:prstGeom>
            <a:noFill/>
          </p:spPr>
          <p:txBody>
            <a:bodyPr wrap="square" lIns="0" tIns="0" rIns="0" bIns="0" rtlCol="0">
              <a:spAutoFit/>
            </a:bodyPr>
            <a:lstStyle/>
            <a:p>
              <a:pPr algn="ctr" defTabSz="932060">
                <a:defRPr/>
              </a:pPr>
              <a:r>
                <a:rPr lang="en-US"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TFS / VSTS</a:t>
              </a:r>
            </a:p>
          </p:txBody>
        </p:sp>
        <p:pic>
          <p:nvPicPr>
            <p:cNvPr id="194" name="Picture 193"/>
            <p:cNvPicPr>
              <a:picLocks noChangeAspect="1"/>
            </p:cNvPicPr>
            <p:nvPr/>
          </p:nvPicPr>
          <p:blipFill rotWithShape="1">
            <a:blip r:embed="rId12" cstate="print">
              <a:extLst>
                <a:ext uri="{28A0092B-C50C-407E-A947-70E740481C1C}">
                  <a14:useLocalDpi xmlns:a14="http://schemas.microsoft.com/office/drawing/2010/main" val="0"/>
                </a:ext>
              </a:extLst>
            </a:blip>
            <a:srcRect r="81639" b="11374"/>
            <a:stretch/>
          </p:blipFill>
          <p:spPr>
            <a:xfrm>
              <a:off x="1027581" y="4670283"/>
              <a:ext cx="542456" cy="523874"/>
            </a:xfrm>
            <a:prstGeom prst="rect">
              <a:avLst/>
            </a:prstGeom>
          </p:spPr>
        </p:pic>
      </p:grpSp>
      <p:grpSp>
        <p:nvGrpSpPr>
          <p:cNvPr id="229" name="Group 228"/>
          <p:cNvGrpSpPr/>
          <p:nvPr/>
        </p:nvGrpSpPr>
        <p:grpSpPr>
          <a:xfrm>
            <a:off x="10569265" y="4179976"/>
            <a:ext cx="1750638" cy="523800"/>
            <a:chOff x="1027581" y="4670283"/>
            <a:chExt cx="1750887" cy="523874"/>
          </a:xfrm>
        </p:grpSpPr>
        <p:sp>
          <p:nvSpPr>
            <p:cNvPr id="230" name="TextBox 229"/>
            <p:cNvSpPr txBox="1"/>
            <p:nvPr/>
          </p:nvSpPr>
          <p:spPr>
            <a:xfrm>
              <a:off x="1580409" y="4817617"/>
              <a:ext cx="1198059" cy="282553"/>
            </a:xfrm>
            <a:prstGeom prst="rect">
              <a:avLst/>
            </a:prstGeom>
            <a:noFill/>
          </p:spPr>
          <p:txBody>
            <a:bodyPr wrap="square" lIns="0" tIns="0" rIns="0" bIns="0" rtlCol="0">
              <a:spAutoFit/>
            </a:bodyPr>
            <a:lstStyle/>
            <a:p>
              <a:pPr defTabSz="932060">
                <a:defRPr/>
              </a:pPr>
              <a:r>
                <a:rPr lang="en-US" dirty="0">
                  <a:gradFill>
                    <a:gsLst>
                      <a:gs pos="0">
                        <a:srgbClr val="FFFFFF"/>
                      </a:gs>
                      <a:gs pos="100000">
                        <a:srgbClr val="FFFFFF"/>
                      </a:gs>
                    </a:gsLst>
                    <a:lin ang="5400000" scaled="0"/>
                  </a:gradFill>
                  <a:latin typeface="Calibri" panose="020F0502020204030204"/>
                  <a:ea typeface="Segoe UI" pitchFamily="34" charset="0"/>
                  <a:cs typeface="Segoe UI" pitchFamily="34" charset="0"/>
                </a:rPr>
                <a:t>VSTS</a:t>
              </a:r>
            </a:p>
          </p:txBody>
        </p:sp>
        <p:pic>
          <p:nvPicPr>
            <p:cNvPr id="231" name="Picture 230"/>
            <p:cNvPicPr>
              <a:picLocks noChangeAspect="1"/>
            </p:cNvPicPr>
            <p:nvPr/>
          </p:nvPicPr>
          <p:blipFill rotWithShape="1">
            <a:blip r:embed="rId12" cstate="print">
              <a:extLst>
                <a:ext uri="{28A0092B-C50C-407E-A947-70E740481C1C}">
                  <a14:useLocalDpi xmlns:a14="http://schemas.microsoft.com/office/drawing/2010/main" val="0"/>
                </a:ext>
              </a:extLst>
            </a:blip>
            <a:srcRect r="81639" b="11374"/>
            <a:stretch/>
          </p:blipFill>
          <p:spPr>
            <a:xfrm>
              <a:off x="1027581" y="4670283"/>
              <a:ext cx="542456" cy="523874"/>
            </a:xfrm>
            <a:prstGeom prst="rect">
              <a:avLst/>
            </a:prstGeom>
          </p:spPr>
        </p:pic>
      </p:grpSp>
    </p:spTree>
    <p:extLst>
      <p:ext uri="{BB962C8B-B14F-4D97-AF65-F5344CB8AC3E}">
        <p14:creationId xmlns:p14="http://schemas.microsoft.com/office/powerpoint/2010/main" val="31462503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 y="1472126"/>
            <a:ext cx="12434711" cy="3684169"/>
          </a:xfrm>
        </p:spPr>
        <p:txBody>
          <a:bodyPr>
            <a:noAutofit/>
          </a:bodyPr>
          <a:lstStyle/>
          <a:p>
            <a:r>
              <a:rPr lang="en-US" dirty="0">
                <a:solidFill>
                  <a:srgbClr val="7030A0"/>
                </a:solidFill>
                <a:latin typeface="Segoe UI" panose="020B0502040204020203" pitchFamily="34" charset="0"/>
                <a:cs typeface="Segoe UI" panose="020B0502040204020203" pitchFamily="34" charset="0"/>
              </a:rPr>
              <a:t>Automated</a:t>
            </a:r>
            <a:r>
              <a:rPr lang="en-US" dirty="0">
                <a:solidFill>
                  <a:srgbClr val="0070C0"/>
                </a:solidFill>
                <a:latin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cs typeface="Segoe UI" panose="020B0502040204020203" pitchFamily="34" charset="0"/>
              </a:rPr>
              <a:t>Builds</a:t>
            </a:r>
            <a:br>
              <a:rPr lang="en-US" dirty="0">
                <a:solidFill>
                  <a:srgbClr val="0070C0"/>
                </a:solidFill>
                <a:latin typeface="Segoe UI" panose="020B0502040204020203" pitchFamily="34" charset="0"/>
                <a:cs typeface="Segoe UI" panose="020B0502040204020203" pitchFamily="34" charset="0"/>
              </a:rPr>
            </a:br>
            <a:endParaRPr lang="en-US" dirty="0">
              <a:solidFill>
                <a:srgbClr val="7030A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494587" y="6623617"/>
            <a:ext cx="941005" cy="370907"/>
          </a:xfrm>
          <a:prstGeom prst="rect">
            <a:avLst/>
          </a:prstGeom>
        </p:spPr>
      </p:pic>
    </p:spTree>
    <p:extLst>
      <p:ext uri="{BB962C8B-B14F-4D97-AF65-F5344CB8AC3E}">
        <p14:creationId xmlns:p14="http://schemas.microsoft.com/office/powerpoint/2010/main" val="2510289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78164" y="1212850"/>
            <a:ext cx="6583674" cy="5635389"/>
          </a:xfrm>
        </p:spPr>
        <p:txBody>
          <a:bodyPr/>
          <a:lstStyle/>
          <a:p>
            <a:r>
              <a:rPr lang="en-US" sz="3000" dirty="0"/>
              <a:t>Increased Consistency</a:t>
            </a:r>
          </a:p>
          <a:p>
            <a:pPr lvl="1"/>
            <a:r>
              <a:rPr lang="en-US" sz="2000" dirty="0"/>
              <a:t>Can be coupled with Code Analysis to enforce organization standards.</a:t>
            </a:r>
          </a:p>
          <a:p>
            <a:r>
              <a:rPr lang="en-US" sz="3000" dirty="0"/>
              <a:t>Increased Quality</a:t>
            </a:r>
          </a:p>
          <a:p>
            <a:pPr lvl="1"/>
            <a:r>
              <a:rPr lang="en-US" sz="2000" dirty="0"/>
              <a:t>Can be integrated with automated testing to ensure code meets organization quality standards.</a:t>
            </a:r>
          </a:p>
          <a:p>
            <a:r>
              <a:rPr lang="en-US" sz="3000" dirty="0"/>
              <a:t>Repeatable / Controlled</a:t>
            </a:r>
          </a:p>
          <a:p>
            <a:pPr lvl="1"/>
            <a:r>
              <a:rPr lang="en-US" sz="2000" dirty="0"/>
              <a:t>Removes the “Worked on my machine” problem.</a:t>
            </a:r>
          </a:p>
          <a:p>
            <a:r>
              <a:rPr lang="en-US" sz="3000" dirty="0"/>
              <a:t>Increased Stability</a:t>
            </a:r>
          </a:p>
          <a:p>
            <a:pPr lvl="1"/>
            <a:r>
              <a:rPr lang="en-US" sz="2000" dirty="0"/>
              <a:t>Ensures the application is built the same way each time.</a:t>
            </a:r>
          </a:p>
          <a:p>
            <a:r>
              <a:rPr lang="en-US" sz="3000" dirty="0"/>
              <a:t>Increased Productivity</a:t>
            </a:r>
          </a:p>
          <a:p>
            <a:pPr lvl="1"/>
            <a:r>
              <a:rPr lang="en-US" sz="2000" dirty="0"/>
              <a:t>Removes it from a person’s workload to a machines</a:t>
            </a:r>
          </a:p>
        </p:txBody>
      </p:sp>
      <p:sp>
        <p:nvSpPr>
          <p:cNvPr id="3" name="Title 2"/>
          <p:cNvSpPr>
            <a:spLocks noGrp="1"/>
          </p:cNvSpPr>
          <p:nvPr>
            <p:ph type="title"/>
          </p:nvPr>
        </p:nvSpPr>
        <p:spPr/>
        <p:txBody>
          <a:bodyPr/>
          <a:lstStyle/>
          <a:p>
            <a:r>
              <a:rPr lang="en-US" dirty="0"/>
              <a:t>Why do Automated Builds?</a:t>
            </a:r>
          </a:p>
        </p:txBody>
      </p:sp>
      <p:sp>
        <p:nvSpPr>
          <p:cNvPr id="5" name="Rectangle 4"/>
          <p:cNvSpPr/>
          <p:nvPr/>
        </p:nvSpPr>
        <p:spPr bwMode="auto">
          <a:xfrm>
            <a:off x="366141" y="1302726"/>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Consistency</a:t>
            </a:r>
          </a:p>
        </p:txBody>
      </p:sp>
      <p:sp>
        <p:nvSpPr>
          <p:cNvPr id="6" name="Rectangle 5"/>
          <p:cNvSpPr/>
          <p:nvPr/>
        </p:nvSpPr>
        <p:spPr bwMode="auto">
          <a:xfrm>
            <a:off x="2940986" y="1296899"/>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Quality</a:t>
            </a:r>
          </a:p>
        </p:txBody>
      </p:sp>
      <p:sp>
        <p:nvSpPr>
          <p:cNvPr id="7" name="Rectangle 6"/>
          <p:cNvSpPr/>
          <p:nvPr/>
        </p:nvSpPr>
        <p:spPr bwMode="auto">
          <a:xfrm>
            <a:off x="366141" y="3404261"/>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Repeatable / Controlled</a:t>
            </a:r>
          </a:p>
        </p:txBody>
      </p:sp>
      <p:sp>
        <p:nvSpPr>
          <p:cNvPr id="8" name="Rectangle 7"/>
          <p:cNvSpPr/>
          <p:nvPr/>
        </p:nvSpPr>
        <p:spPr bwMode="auto">
          <a:xfrm>
            <a:off x="2940985" y="3392607"/>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Stability</a:t>
            </a:r>
          </a:p>
        </p:txBody>
      </p:sp>
      <p:sp>
        <p:nvSpPr>
          <p:cNvPr id="9" name="Rectangle 8"/>
          <p:cNvSpPr/>
          <p:nvPr/>
        </p:nvSpPr>
        <p:spPr bwMode="auto">
          <a:xfrm>
            <a:off x="366141" y="5505796"/>
            <a:ext cx="5043697" cy="11855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Productivity</a:t>
            </a:r>
          </a:p>
        </p:txBody>
      </p:sp>
    </p:spTree>
    <p:extLst>
      <p:ext uri="{BB962C8B-B14F-4D97-AF65-F5344CB8AC3E}">
        <p14:creationId xmlns:p14="http://schemas.microsoft.com/office/powerpoint/2010/main" val="16734236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Agenda</a:t>
            </a:r>
          </a:p>
        </p:txBody>
      </p:sp>
      <p:sp>
        <p:nvSpPr>
          <p:cNvPr id="4" name="Rectangle 3"/>
          <p:cNvSpPr/>
          <p:nvPr/>
        </p:nvSpPr>
        <p:spPr bwMode="auto">
          <a:xfrm>
            <a:off x="2286360" y="1577043"/>
            <a:ext cx="2560292" cy="21015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What is DevOps?</a:t>
            </a:r>
          </a:p>
        </p:txBody>
      </p:sp>
      <p:sp>
        <p:nvSpPr>
          <p:cNvPr id="5" name="Rectangle 4"/>
          <p:cNvSpPr/>
          <p:nvPr/>
        </p:nvSpPr>
        <p:spPr bwMode="auto">
          <a:xfrm>
            <a:off x="4938091" y="1577043"/>
            <a:ext cx="2560292" cy="21015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Implementing DevOps with MSFT Tools</a:t>
            </a:r>
          </a:p>
        </p:txBody>
      </p:sp>
      <p:sp>
        <p:nvSpPr>
          <p:cNvPr id="6" name="Rectangle 5"/>
          <p:cNvSpPr/>
          <p:nvPr/>
        </p:nvSpPr>
        <p:spPr bwMode="auto">
          <a:xfrm>
            <a:off x="7589822" y="1577043"/>
            <a:ext cx="2560292" cy="21015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Automated Builds</a:t>
            </a:r>
          </a:p>
        </p:txBody>
      </p:sp>
      <p:sp>
        <p:nvSpPr>
          <p:cNvPr id="7" name="Rectangle 6"/>
          <p:cNvSpPr/>
          <p:nvPr/>
        </p:nvSpPr>
        <p:spPr bwMode="auto">
          <a:xfrm>
            <a:off x="2286360" y="3767319"/>
            <a:ext cx="2560292" cy="21015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Automated Testing</a:t>
            </a:r>
          </a:p>
        </p:txBody>
      </p:sp>
      <p:sp>
        <p:nvSpPr>
          <p:cNvPr id="8" name="Rectangle 7"/>
          <p:cNvSpPr/>
          <p:nvPr/>
        </p:nvSpPr>
        <p:spPr bwMode="auto">
          <a:xfrm>
            <a:off x="4938091" y="3767319"/>
            <a:ext cx="2560292" cy="21015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Automated Deployments</a:t>
            </a:r>
          </a:p>
        </p:txBody>
      </p:sp>
      <p:sp>
        <p:nvSpPr>
          <p:cNvPr id="9" name="Rectangle 8"/>
          <p:cNvSpPr/>
          <p:nvPr/>
        </p:nvSpPr>
        <p:spPr bwMode="auto">
          <a:xfrm>
            <a:off x="7609097" y="3767319"/>
            <a:ext cx="2560292" cy="21015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Telemetry / Monitoring</a:t>
            </a:r>
          </a:p>
        </p:txBody>
      </p:sp>
    </p:spTree>
    <p:extLst>
      <p:ext uri="{BB962C8B-B14F-4D97-AF65-F5344CB8AC3E}">
        <p14:creationId xmlns:p14="http://schemas.microsoft.com/office/powerpoint/2010/main" val="4549149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Areas of Discussion</a:t>
            </a:r>
          </a:p>
        </p:txBody>
      </p:sp>
      <p:sp>
        <p:nvSpPr>
          <p:cNvPr id="3" name="Rectangle 2"/>
          <p:cNvSpPr/>
          <p:nvPr/>
        </p:nvSpPr>
        <p:spPr bwMode="auto">
          <a:xfrm>
            <a:off x="457579" y="1302726"/>
            <a:ext cx="11612753" cy="1280146"/>
          </a:xfrm>
          <a:prstGeom prst="rect">
            <a:avLst/>
          </a:prstGeom>
          <a:solidFill>
            <a:schemeClr val="accent4">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Is your app architected for builds?</a:t>
            </a:r>
          </a:p>
        </p:txBody>
      </p:sp>
      <p:sp>
        <p:nvSpPr>
          <p:cNvPr id="4" name="Rectangle 3"/>
          <p:cNvSpPr/>
          <p:nvPr/>
        </p:nvSpPr>
        <p:spPr bwMode="auto">
          <a:xfrm>
            <a:off x="457580" y="2765750"/>
            <a:ext cx="11612752" cy="1280146"/>
          </a:xfrm>
          <a:prstGeom prst="rect">
            <a:avLst/>
          </a:prstGeom>
          <a:solidFill>
            <a:srgbClr val="0070C0"/>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What about Automated testing?</a:t>
            </a:r>
          </a:p>
        </p:txBody>
      </p:sp>
      <p:sp>
        <p:nvSpPr>
          <p:cNvPr id="5" name="Rectangle 4"/>
          <p:cNvSpPr/>
          <p:nvPr/>
        </p:nvSpPr>
        <p:spPr bwMode="auto">
          <a:xfrm>
            <a:off x="457580" y="4190924"/>
            <a:ext cx="11612752" cy="1280146"/>
          </a:xfrm>
          <a:prstGeom prst="rect">
            <a:avLst/>
          </a:prstGeom>
          <a:solidFill>
            <a:srgbClr val="00B050"/>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Code Analysis</a:t>
            </a:r>
          </a:p>
        </p:txBody>
      </p:sp>
      <p:sp>
        <p:nvSpPr>
          <p:cNvPr id="6" name="TextBox 5"/>
          <p:cNvSpPr txBox="1"/>
          <p:nvPr/>
        </p:nvSpPr>
        <p:spPr>
          <a:xfrm>
            <a:off x="5395286" y="1211287"/>
            <a:ext cx="6675047" cy="1369606"/>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Are you leveraging nuget for dependencies?</a:t>
            </a:r>
          </a:p>
          <a:p>
            <a:pPr>
              <a:lnSpc>
                <a:spcPct val="90000"/>
              </a:lnSpc>
              <a:spcAft>
                <a:spcPts val="600"/>
              </a:spcAft>
            </a:pPr>
            <a:r>
              <a:rPr lang="en-US" sz="2400" dirty="0">
                <a:gradFill>
                  <a:gsLst>
                    <a:gs pos="2917">
                      <a:schemeClr val="tx1"/>
                    </a:gs>
                    <a:gs pos="30000">
                      <a:schemeClr val="tx1"/>
                    </a:gs>
                  </a:gsLst>
                  <a:lin ang="5400000" scaled="0"/>
                </a:gradFill>
              </a:rPr>
              <a:t>Are dependencies within the app mapped properly?</a:t>
            </a:r>
          </a:p>
        </p:txBody>
      </p:sp>
      <p:sp>
        <p:nvSpPr>
          <p:cNvPr id="7" name="TextBox 6"/>
          <p:cNvSpPr txBox="1"/>
          <p:nvPr/>
        </p:nvSpPr>
        <p:spPr>
          <a:xfrm>
            <a:off x="5395286" y="2690785"/>
            <a:ext cx="6675047"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Do you enforce check-in policies?</a:t>
            </a:r>
          </a:p>
          <a:p>
            <a:pPr>
              <a:lnSpc>
                <a:spcPct val="90000"/>
              </a:lnSpc>
              <a:spcAft>
                <a:spcPts val="600"/>
              </a:spcAft>
            </a:pPr>
            <a:r>
              <a:rPr lang="en-US" sz="2400" dirty="0">
                <a:gradFill>
                  <a:gsLst>
                    <a:gs pos="2917">
                      <a:schemeClr val="tx1"/>
                    </a:gs>
                    <a:gs pos="30000">
                      <a:schemeClr val="tx1"/>
                    </a:gs>
                  </a:gsLst>
                  <a:lin ang="5400000" scaled="0"/>
                </a:gradFill>
              </a:rPr>
              <a:t>How do you manage configuration of apps?</a:t>
            </a:r>
          </a:p>
          <a:p>
            <a:pPr>
              <a:lnSpc>
                <a:spcPct val="90000"/>
              </a:lnSpc>
              <a:spcAft>
                <a:spcPts val="600"/>
              </a:spcAft>
            </a:pPr>
            <a:r>
              <a:rPr lang="en-US" sz="2400" dirty="0">
                <a:gradFill>
                  <a:gsLst>
                    <a:gs pos="2917">
                      <a:schemeClr val="tx1"/>
                    </a:gs>
                    <a:gs pos="30000">
                      <a:schemeClr val="tx1"/>
                    </a:gs>
                  </a:gsLst>
                  <a:lin ang="5400000" scaled="0"/>
                </a:gradFill>
              </a:rPr>
              <a:t>What are the benefits to policies?</a:t>
            </a:r>
          </a:p>
        </p:txBody>
      </p:sp>
      <p:sp>
        <p:nvSpPr>
          <p:cNvPr id="8" name="TextBox 7"/>
          <p:cNvSpPr txBox="1"/>
          <p:nvPr/>
        </p:nvSpPr>
        <p:spPr>
          <a:xfrm>
            <a:off x="5303847" y="4153809"/>
            <a:ext cx="6675047"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Are you doing any kind of static code analysis?</a:t>
            </a:r>
          </a:p>
          <a:p>
            <a:pPr>
              <a:lnSpc>
                <a:spcPct val="90000"/>
              </a:lnSpc>
              <a:spcAft>
                <a:spcPts val="600"/>
              </a:spcAft>
            </a:pPr>
            <a:r>
              <a:rPr lang="en-US" sz="2400" dirty="0">
                <a:gradFill>
                  <a:gsLst>
                    <a:gs pos="2917">
                      <a:schemeClr val="tx1"/>
                    </a:gs>
                    <a:gs pos="30000">
                      <a:schemeClr val="tx1"/>
                    </a:gs>
                  </a:gsLst>
                  <a:lin ang="5400000" scaled="0"/>
                </a:gradFill>
              </a:rPr>
              <a:t>How are the results handled?</a:t>
            </a:r>
          </a:p>
          <a:p>
            <a:pPr>
              <a:lnSpc>
                <a:spcPct val="90000"/>
              </a:lnSpc>
              <a:spcAft>
                <a:spcPts val="600"/>
              </a:spcAft>
            </a:pPr>
            <a:r>
              <a:rPr lang="en-US" sz="2400" dirty="0">
                <a:gradFill>
                  <a:gsLst>
                    <a:gs pos="2917">
                      <a:schemeClr val="tx1"/>
                    </a:gs>
                    <a:gs pos="30000">
                      <a:schemeClr val="tx1"/>
                    </a:gs>
                  </a:gsLst>
                  <a:lin ang="5400000" scaled="0"/>
                </a:gradFill>
              </a:rPr>
              <a:t>How are you monitoring technical debt?</a:t>
            </a:r>
          </a:p>
        </p:txBody>
      </p:sp>
      <p:sp>
        <p:nvSpPr>
          <p:cNvPr id="9" name="Rectangle 8"/>
          <p:cNvSpPr/>
          <p:nvPr/>
        </p:nvSpPr>
        <p:spPr bwMode="auto">
          <a:xfrm>
            <a:off x="457580" y="5600359"/>
            <a:ext cx="11612752" cy="1280146"/>
          </a:xfrm>
          <a:prstGeom prst="rect">
            <a:avLst/>
          </a:prstGeom>
          <a:solidFill>
            <a:schemeClr val="tx2">
              <a:lumMod val="2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Build Server</a:t>
            </a:r>
          </a:p>
        </p:txBody>
      </p:sp>
      <p:sp>
        <p:nvSpPr>
          <p:cNvPr id="10" name="TextBox 9"/>
          <p:cNvSpPr txBox="1"/>
          <p:nvPr/>
        </p:nvSpPr>
        <p:spPr>
          <a:xfrm>
            <a:off x="5303847" y="5525394"/>
            <a:ext cx="6675047"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How are you managing your build server?</a:t>
            </a:r>
          </a:p>
          <a:p>
            <a:pPr>
              <a:lnSpc>
                <a:spcPct val="90000"/>
              </a:lnSpc>
              <a:spcAft>
                <a:spcPts val="600"/>
              </a:spcAft>
            </a:pPr>
            <a:r>
              <a:rPr lang="en-US" sz="2400" dirty="0">
                <a:gradFill>
                  <a:gsLst>
                    <a:gs pos="2917">
                      <a:schemeClr val="tx1"/>
                    </a:gs>
                    <a:gs pos="30000">
                      <a:schemeClr val="tx1"/>
                    </a:gs>
                  </a:gsLst>
                  <a:lin ang="5400000" scaled="0"/>
                </a:gradFill>
              </a:rPr>
              <a:t>Are you using XAML Builds?</a:t>
            </a:r>
          </a:p>
          <a:p>
            <a:pPr>
              <a:lnSpc>
                <a:spcPct val="90000"/>
              </a:lnSpc>
              <a:spcAft>
                <a:spcPts val="600"/>
              </a:spcAft>
            </a:pPr>
            <a:r>
              <a:rPr lang="en-US" sz="2400" dirty="0">
                <a:gradFill>
                  <a:gsLst>
                    <a:gs pos="2917">
                      <a:schemeClr val="tx1"/>
                    </a:gs>
                    <a:gs pos="30000">
                      <a:schemeClr val="tx1"/>
                    </a:gs>
                  </a:gsLst>
                  <a:lin ang="5400000" scaled="0"/>
                </a:gradFill>
              </a:rPr>
              <a:t>Are you ready for continuous integration?</a:t>
            </a:r>
          </a:p>
        </p:txBody>
      </p:sp>
    </p:spTree>
    <p:extLst>
      <p:ext uri="{BB962C8B-B14F-4D97-AF65-F5344CB8AC3E}">
        <p14:creationId xmlns:p14="http://schemas.microsoft.com/office/powerpoint/2010/main" val="24113320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0"/>
            <a:ext cx="12434711" cy="1026911"/>
          </a:xfrm>
        </p:spPr>
        <p:txBody>
          <a:bodyPr/>
          <a:lstStyle/>
          <a:p>
            <a:r>
              <a:rPr lang="en-US" dirty="0">
                <a:solidFill>
                  <a:srgbClr val="0070C0"/>
                </a:solidFill>
                <a:latin typeface="Segoe UI" panose="020B0502040204020203" pitchFamily="34" charset="0"/>
                <a:cs typeface="Segoe UI" panose="020B0502040204020203" pitchFamily="34" charset="0"/>
              </a:rPr>
              <a:t>TFS Build – Any Platform, Any Developer</a:t>
            </a:r>
          </a:p>
        </p:txBody>
      </p:sp>
      <p:sp>
        <p:nvSpPr>
          <p:cNvPr id="3" name="Content Placeholder 2"/>
          <p:cNvSpPr>
            <a:spLocks noGrp="1"/>
          </p:cNvSpPr>
          <p:nvPr>
            <p:ph idx="1"/>
          </p:nvPr>
        </p:nvSpPr>
        <p:spPr>
          <a:xfrm>
            <a:off x="882" y="1026911"/>
            <a:ext cx="12434711" cy="5967614"/>
          </a:xfrm>
        </p:spPr>
        <p:txBody>
          <a:bodyPr>
            <a:normAutofit/>
          </a:bodyPr>
          <a:lstStyle/>
          <a:p>
            <a:pPr marL="0" indent="0">
              <a:buNone/>
            </a:pPr>
            <a:endParaRPr lang="en-US" sz="4488" dirty="0">
              <a:latin typeface="Segoe UI" panose="020B0502040204020203" pitchFamily="34" charset="0"/>
              <a:cs typeface="Segoe UI" panose="020B0502040204020203" pitchFamily="34" charset="0"/>
            </a:endParaRPr>
          </a:p>
          <a:p>
            <a:endParaRPr lang="en-US" sz="3672" dirty="0">
              <a:latin typeface="Segoe UI" panose="020B0502040204020203" pitchFamily="34" charset="0"/>
              <a:cs typeface="Segoe UI" panose="020B0502040204020203" pitchFamily="34" charset="0"/>
            </a:endParaRPr>
          </a:p>
          <a:p>
            <a:pPr marL="0" indent="0">
              <a:buNone/>
            </a:pPr>
            <a:endParaRPr lang="en-US" sz="3264" dirty="0">
              <a:latin typeface="Segoe UI Light" panose="020B0502040204020203" pitchFamily="34" charset="0"/>
              <a:cs typeface="Segoe UI Light" panose="020B0502040204020203" pitchFamily="34" charset="0"/>
            </a:endParaRPr>
          </a:p>
          <a:p>
            <a:endParaRPr lang="en-US"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254" y="1372473"/>
            <a:ext cx="8248407" cy="3572778"/>
          </a:xfrm>
          <a:prstGeom prst="rect">
            <a:avLst/>
          </a:prstGeom>
        </p:spPr>
      </p:pic>
    </p:spTree>
    <p:extLst>
      <p:ext uri="{BB962C8B-B14F-4D97-AF65-F5344CB8AC3E}">
        <p14:creationId xmlns:p14="http://schemas.microsoft.com/office/powerpoint/2010/main" val="11188685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Options for Automated Builds</a:t>
            </a:r>
          </a:p>
        </p:txBody>
      </p:sp>
      <p:sp>
        <p:nvSpPr>
          <p:cNvPr id="3" name="Text Placeholder 2"/>
          <p:cNvSpPr>
            <a:spLocks noGrp="1"/>
          </p:cNvSpPr>
          <p:nvPr>
            <p:ph type="body" sz="quarter" idx="10"/>
          </p:nvPr>
        </p:nvSpPr>
        <p:spPr>
          <a:xfrm>
            <a:off x="274639" y="1212849"/>
            <a:ext cx="5486399" cy="5210461"/>
          </a:xfrm>
          <a:solidFill>
            <a:schemeClr val="accent4">
              <a:lumMod val="75000"/>
            </a:schemeClr>
          </a:solidFill>
        </p:spPr>
        <p:txBody>
          <a:bodyPr/>
          <a:lstStyle/>
          <a:p>
            <a:r>
              <a:rPr lang="en-US" dirty="0"/>
              <a:t>TFS (On-Premise)</a:t>
            </a:r>
          </a:p>
          <a:p>
            <a:pPr lvl="1"/>
            <a:r>
              <a:rPr lang="en-US" dirty="0"/>
              <a:t>Can create a maintain a collection of Build Servers (Pool) in your environment</a:t>
            </a:r>
          </a:p>
          <a:p>
            <a:pPr lvl="1"/>
            <a:r>
              <a:rPr lang="en-US" dirty="0"/>
              <a:t>Supports a variety of technologies (</a:t>
            </a:r>
            <a:r>
              <a:rPr lang="en-US" dirty="0" err="1"/>
              <a:t>.net</a:t>
            </a:r>
            <a:r>
              <a:rPr lang="en-US" dirty="0"/>
              <a:t>, Java, </a:t>
            </a:r>
            <a:r>
              <a:rPr lang="en-US" dirty="0" err="1"/>
              <a:t>xcode</a:t>
            </a:r>
            <a:r>
              <a:rPr lang="en-US" dirty="0"/>
              <a:t>, </a:t>
            </a:r>
            <a:r>
              <a:rPr lang="en-US" dirty="0" err="1"/>
              <a:t>etc</a:t>
            </a:r>
            <a:r>
              <a:rPr lang="en-US" dirty="0"/>
              <a:t>)</a:t>
            </a:r>
          </a:p>
          <a:p>
            <a:pPr lvl="1"/>
            <a:endParaRPr lang="en-US" dirty="0"/>
          </a:p>
        </p:txBody>
      </p:sp>
      <p:sp>
        <p:nvSpPr>
          <p:cNvPr id="4" name="Text Placeholder 3"/>
          <p:cNvSpPr>
            <a:spLocks noGrp="1"/>
          </p:cNvSpPr>
          <p:nvPr>
            <p:ph type="body" sz="quarter" idx="11"/>
          </p:nvPr>
        </p:nvSpPr>
        <p:spPr>
          <a:xfrm>
            <a:off x="6675439" y="1212848"/>
            <a:ext cx="5486399" cy="5210461"/>
          </a:xfrm>
          <a:solidFill>
            <a:schemeClr val="accent1">
              <a:lumMod val="75000"/>
            </a:schemeClr>
          </a:solidFill>
        </p:spPr>
        <p:txBody>
          <a:bodyPr/>
          <a:lstStyle/>
          <a:p>
            <a:r>
              <a:rPr lang="en-US" dirty="0"/>
              <a:t>VSTS (On-Premise / Cloud)</a:t>
            </a:r>
          </a:p>
          <a:p>
            <a:pPr lvl="1"/>
            <a:r>
              <a:rPr lang="en-US" dirty="0"/>
              <a:t>Can create a maintain a collection of Build Servers (Pool) in your environment</a:t>
            </a:r>
          </a:p>
          <a:p>
            <a:pPr lvl="1"/>
            <a:r>
              <a:rPr lang="en-US" dirty="0"/>
              <a:t>Supports a variety of technologies (</a:t>
            </a:r>
            <a:r>
              <a:rPr lang="en-US" dirty="0" err="1"/>
              <a:t>.net</a:t>
            </a:r>
            <a:r>
              <a:rPr lang="en-US" dirty="0"/>
              <a:t>, Java, </a:t>
            </a:r>
            <a:r>
              <a:rPr lang="en-US" dirty="0" err="1"/>
              <a:t>xcode</a:t>
            </a:r>
            <a:r>
              <a:rPr lang="en-US" dirty="0"/>
              <a:t>, </a:t>
            </a:r>
            <a:r>
              <a:rPr lang="en-US" dirty="0" err="1"/>
              <a:t>etc</a:t>
            </a:r>
            <a:r>
              <a:rPr lang="en-US" dirty="0"/>
              <a:t>)</a:t>
            </a:r>
          </a:p>
          <a:p>
            <a:pPr lvl="1"/>
            <a:r>
              <a:rPr lang="en-US" dirty="0"/>
              <a:t>Can support a “Hosted” build server, which is a “vanilla” build server that is created on-demand, for lower maintenance.</a:t>
            </a:r>
          </a:p>
        </p:txBody>
      </p:sp>
    </p:spTree>
    <p:extLst>
      <p:ext uri="{BB962C8B-B14F-4D97-AF65-F5344CB8AC3E}">
        <p14:creationId xmlns:p14="http://schemas.microsoft.com/office/powerpoint/2010/main" val="391093484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 y="1472126"/>
            <a:ext cx="12434711" cy="3684169"/>
          </a:xfrm>
        </p:spPr>
        <p:txBody>
          <a:bodyPr>
            <a:noAutofit/>
          </a:bodyPr>
          <a:lstStyle/>
          <a:p>
            <a:r>
              <a:rPr lang="en-US" dirty="0">
                <a:solidFill>
                  <a:srgbClr val="7030A0"/>
                </a:solidFill>
                <a:latin typeface="Segoe UI" panose="020B0502040204020203" pitchFamily="34" charset="0"/>
                <a:cs typeface="Segoe UI" panose="020B0502040204020203" pitchFamily="34" charset="0"/>
              </a:rPr>
              <a:t>Automated</a:t>
            </a:r>
            <a:r>
              <a:rPr lang="en-US" dirty="0">
                <a:solidFill>
                  <a:srgbClr val="0070C0"/>
                </a:solidFill>
                <a:latin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cs typeface="Segoe UI" panose="020B0502040204020203" pitchFamily="34" charset="0"/>
              </a:rPr>
              <a:t>Testing</a:t>
            </a:r>
            <a:br>
              <a:rPr lang="en-US" dirty="0">
                <a:solidFill>
                  <a:srgbClr val="0070C0"/>
                </a:solidFill>
                <a:latin typeface="Segoe UI" panose="020B0502040204020203" pitchFamily="34" charset="0"/>
                <a:cs typeface="Segoe UI" panose="020B0502040204020203" pitchFamily="34" charset="0"/>
              </a:rPr>
            </a:br>
            <a:endParaRPr lang="en-US" dirty="0">
              <a:solidFill>
                <a:srgbClr val="7030A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494587" y="6623617"/>
            <a:ext cx="941005" cy="370907"/>
          </a:xfrm>
          <a:prstGeom prst="rect">
            <a:avLst/>
          </a:prstGeom>
        </p:spPr>
      </p:pic>
    </p:spTree>
    <p:extLst>
      <p:ext uri="{BB962C8B-B14F-4D97-AF65-F5344CB8AC3E}">
        <p14:creationId xmlns:p14="http://schemas.microsoft.com/office/powerpoint/2010/main" val="4104007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good is your testing?</a:t>
            </a:r>
          </a:p>
        </p:txBody>
      </p:sp>
      <p:sp>
        <p:nvSpPr>
          <p:cNvPr id="3" name="Rectangle 2"/>
          <p:cNvSpPr/>
          <p:nvPr/>
        </p:nvSpPr>
        <p:spPr bwMode="auto">
          <a:xfrm>
            <a:off x="457579" y="1302726"/>
            <a:ext cx="11612753" cy="1280146"/>
          </a:xfrm>
          <a:prstGeom prst="rect">
            <a:avLst/>
          </a:prstGeom>
          <a:solidFill>
            <a:schemeClr val="accent4">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How much testing are you doing?</a:t>
            </a:r>
          </a:p>
        </p:txBody>
      </p:sp>
      <p:sp>
        <p:nvSpPr>
          <p:cNvPr id="4" name="Rectangle 3"/>
          <p:cNvSpPr/>
          <p:nvPr/>
        </p:nvSpPr>
        <p:spPr bwMode="auto">
          <a:xfrm>
            <a:off x="457580" y="2765750"/>
            <a:ext cx="11612752" cy="1280146"/>
          </a:xfrm>
          <a:prstGeom prst="rect">
            <a:avLst/>
          </a:prstGeom>
          <a:solidFill>
            <a:srgbClr val="0070C0"/>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Are you architected for unit testing?</a:t>
            </a:r>
          </a:p>
        </p:txBody>
      </p:sp>
      <p:sp>
        <p:nvSpPr>
          <p:cNvPr id="5" name="Rectangle 4"/>
          <p:cNvSpPr/>
          <p:nvPr/>
        </p:nvSpPr>
        <p:spPr bwMode="auto">
          <a:xfrm>
            <a:off x="457580" y="4190924"/>
            <a:ext cx="11612752" cy="1280146"/>
          </a:xfrm>
          <a:prstGeom prst="rect">
            <a:avLst/>
          </a:prstGeom>
          <a:solidFill>
            <a:srgbClr val="00B050"/>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How are your users testing?</a:t>
            </a:r>
          </a:p>
        </p:txBody>
      </p:sp>
      <p:sp>
        <p:nvSpPr>
          <p:cNvPr id="6" name="TextBox 5"/>
          <p:cNvSpPr txBox="1"/>
          <p:nvPr/>
        </p:nvSpPr>
        <p:spPr>
          <a:xfrm>
            <a:off x="5395286" y="1211287"/>
            <a:ext cx="6675047" cy="1369606"/>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How much of the previous matrix have you implemented?</a:t>
            </a:r>
          </a:p>
          <a:p>
            <a:pPr>
              <a:lnSpc>
                <a:spcPct val="90000"/>
              </a:lnSpc>
              <a:spcAft>
                <a:spcPts val="600"/>
              </a:spcAft>
            </a:pPr>
            <a:r>
              <a:rPr lang="en-US" sz="2400" dirty="0">
                <a:gradFill>
                  <a:gsLst>
                    <a:gs pos="2917">
                      <a:schemeClr val="tx1"/>
                    </a:gs>
                    <a:gs pos="30000">
                      <a:schemeClr val="tx1"/>
                    </a:gs>
                  </a:gsLst>
                  <a:lin ang="5400000" scaled="0"/>
                </a:gradFill>
              </a:rPr>
              <a:t>Is your testing affective?</a:t>
            </a:r>
          </a:p>
        </p:txBody>
      </p:sp>
      <p:sp>
        <p:nvSpPr>
          <p:cNvPr id="7" name="TextBox 6"/>
          <p:cNvSpPr txBox="1"/>
          <p:nvPr/>
        </p:nvSpPr>
        <p:spPr>
          <a:xfrm>
            <a:off x="5395286" y="2690785"/>
            <a:ext cx="6675047"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Are you implementing inversion of control?</a:t>
            </a:r>
          </a:p>
          <a:p>
            <a:pPr>
              <a:lnSpc>
                <a:spcPct val="90000"/>
              </a:lnSpc>
              <a:spcAft>
                <a:spcPts val="600"/>
              </a:spcAft>
            </a:pPr>
            <a:r>
              <a:rPr lang="en-US" sz="2400" dirty="0">
                <a:gradFill>
                  <a:gsLst>
                    <a:gs pos="2917">
                      <a:schemeClr val="tx1"/>
                    </a:gs>
                    <a:gs pos="30000">
                      <a:schemeClr val="tx1"/>
                    </a:gs>
                  </a:gsLst>
                  <a:lin ang="5400000" scaled="0"/>
                </a:gradFill>
              </a:rPr>
              <a:t>Are you structuring classes with SOLID?</a:t>
            </a:r>
          </a:p>
          <a:p>
            <a:pPr>
              <a:lnSpc>
                <a:spcPct val="90000"/>
              </a:lnSpc>
              <a:spcAft>
                <a:spcPts val="600"/>
              </a:spcAft>
            </a:pPr>
            <a:r>
              <a:rPr lang="en-US" sz="2400" dirty="0">
                <a:gradFill>
                  <a:gsLst>
                    <a:gs pos="2917">
                      <a:schemeClr val="tx1"/>
                    </a:gs>
                    <a:gs pos="30000">
                      <a:schemeClr val="tx1"/>
                    </a:gs>
                  </a:gsLst>
                  <a:lin ang="5400000" scaled="0"/>
                </a:gradFill>
              </a:rPr>
              <a:t>Are you taking time to implement testing?</a:t>
            </a:r>
          </a:p>
        </p:txBody>
      </p:sp>
      <p:sp>
        <p:nvSpPr>
          <p:cNvPr id="8" name="TextBox 7"/>
          <p:cNvSpPr txBox="1"/>
          <p:nvPr/>
        </p:nvSpPr>
        <p:spPr>
          <a:xfrm>
            <a:off x="5303847" y="4153809"/>
            <a:ext cx="6675047" cy="1369606"/>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How are you tracking what elements are tested?</a:t>
            </a:r>
          </a:p>
          <a:p>
            <a:pPr>
              <a:lnSpc>
                <a:spcPct val="90000"/>
              </a:lnSpc>
              <a:spcAft>
                <a:spcPts val="600"/>
              </a:spcAft>
            </a:pPr>
            <a:r>
              <a:rPr lang="en-US" sz="2400" dirty="0">
                <a:gradFill>
                  <a:gsLst>
                    <a:gs pos="2917">
                      <a:schemeClr val="tx1"/>
                    </a:gs>
                    <a:gs pos="30000">
                      <a:schemeClr val="tx1"/>
                    </a:gs>
                  </a:gsLst>
                  <a:lin ang="5400000" scaled="0"/>
                </a:gradFill>
              </a:rPr>
              <a:t>How do you manage test cases?</a:t>
            </a:r>
          </a:p>
        </p:txBody>
      </p:sp>
      <p:sp>
        <p:nvSpPr>
          <p:cNvPr id="9" name="Rectangle 8"/>
          <p:cNvSpPr/>
          <p:nvPr/>
        </p:nvSpPr>
        <p:spPr bwMode="auto">
          <a:xfrm>
            <a:off x="457580" y="5600359"/>
            <a:ext cx="11612752" cy="1280146"/>
          </a:xfrm>
          <a:prstGeom prst="rect">
            <a:avLst/>
          </a:prstGeom>
          <a:solidFill>
            <a:schemeClr val="tx2">
              <a:lumMod val="2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Can you support </a:t>
            </a:r>
          </a:p>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automating testing?</a:t>
            </a:r>
          </a:p>
        </p:txBody>
      </p:sp>
      <p:sp>
        <p:nvSpPr>
          <p:cNvPr id="10" name="TextBox 9"/>
          <p:cNvSpPr txBox="1"/>
          <p:nvPr/>
        </p:nvSpPr>
        <p:spPr>
          <a:xfrm>
            <a:off x="5303847" y="5525394"/>
            <a:ext cx="6675047" cy="1369606"/>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How much of your testing is a manual process?</a:t>
            </a:r>
          </a:p>
          <a:p>
            <a:pPr>
              <a:lnSpc>
                <a:spcPct val="90000"/>
              </a:lnSpc>
              <a:spcAft>
                <a:spcPts val="600"/>
              </a:spcAft>
            </a:pPr>
            <a:r>
              <a:rPr lang="en-US" sz="2400" dirty="0">
                <a:gradFill>
                  <a:gsLst>
                    <a:gs pos="2917">
                      <a:schemeClr val="tx1"/>
                    </a:gs>
                    <a:gs pos="30000">
                      <a:schemeClr val="tx1"/>
                    </a:gs>
                  </a:gsLst>
                  <a:lin ang="5400000" scaled="0"/>
                </a:gradFill>
              </a:rPr>
              <a:t>Do you have the hardware?</a:t>
            </a:r>
          </a:p>
        </p:txBody>
      </p:sp>
    </p:spTree>
    <p:extLst>
      <p:ext uri="{BB962C8B-B14F-4D97-AF65-F5344CB8AC3E}">
        <p14:creationId xmlns:p14="http://schemas.microsoft.com/office/powerpoint/2010/main" val="419222282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0"/>
            <a:ext cx="12434711" cy="1026911"/>
          </a:xfrm>
        </p:spPr>
        <p:txBody>
          <a:bodyPr/>
          <a:lstStyle/>
          <a:p>
            <a:r>
              <a:rPr lang="en-US" dirty="0">
                <a:solidFill>
                  <a:srgbClr val="0070C0"/>
                </a:solidFill>
                <a:latin typeface="Segoe UI" panose="020B0502040204020203" pitchFamily="34" charset="0"/>
                <a:cs typeface="Segoe UI" panose="020B0502040204020203" pitchFamily="34" charset="0"/>
              </a:rPr>
              <a:t>Testing types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944" y="1719004"/>
            <a:ext cx="9353357" cy="3501430"/>
          </a:xfrm>
          <a:prstGeom prst="rect">
            <a:avLst/>
          </a:prstGeom>
        </p:spPr>
      </p:pic>
    </p:spTree>
    <p:extLst>
      <p:ext uri="{BB962C8B-B14F-4D97-AF65-F5344CB8AC3E}">
        <p14:creationId xmlns:p14="http://schemas.microsoft.com/office/powerpoint/2010/main" val="302265510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0"/>
            <a:ext cx="12434711" cy="1026911"/>
          </a:xfrm>
        </p:spPr>
        <p:txBody>
          <a:bodyPr/>
          <a:lstStyle/>
          <a:p>
            <a:r>
              <a:rPr lang="en-US" dirty="0">
                <a:solidFill>
                  <a:srgbClr val="0070C0"/>
                </a:solidFill>
                <a:latin typeface="Segoe UI" panose="020B0502040204020203" pitchFamily="34" charset="0"/>
                <a:cs typeface="Segoe UI" panose="020B0502040204020203" pitchFamily="34" charset="0"/>
              </a:rPr>
              <a:t>To Unit Test or Not to Unit Test?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pic>
        <p:nvPicPr>
          <p:cNvPr id="3" name="Picture 2"/>
          <p:cNvPicPr>
            <a:picLocks noChangeAspect="1"/>
          </p:cNvPicPr>
          <p:nvPr/>
        </p:nvPicPr>
        <p:blipFill>
          <a:blip r:embed="rId3"/>
          <a:stretch>
            <a:fillRect/>
          </a:stretch>
        </p:blipFill>
        <p:spPr>
          <a:xfrm>
            <a:off x="1684492" y="740665"/>
            <a:ext cx="7420814" cy="5797510"/>
          </a:xfrm>
          <a:prstGeom prst="rect">
            <a:avLst/>
          </a:prstGeom>
        </p:spPr>
      </p:pic>
      <p:sp>
        <p:nvSpPr>
          <p:cNvPr id="5" name="TextBox 4"/>
          <p:cNvSpPr txBox="1"/>
          <p:nvPr/>
        </p:nvSpPr>
        <p:spPr>
          <a:xfrm>
            <a:off x="882" y="6570343"/>
            <a:ext cx="1797098" cy="262241"/>
          </a:xfrm>
          <a:prstGeom prst="rect">
            <a:avLst/>
          </a:prstGeom>
          <a:noFill/>
        </p:spPr>
        <p:txBody>
          <a:bodyPr wrap="none" rtlCol="0">
            <a:spAutoFit/>
          </a:bodyPr>
          <a:lstStyle/>
          <a:p>
            <a:r>
              <a:rPr lang="en-US" sz="1071" dirty="0">
                <a:solidFill>
                  <a:schemeClr val="bg1">
                    <a:lumMod val="50000"/>
                  </a:schemeClr>
                </a:solidFill>
              </a:rPr>
              <a:t>Source: </a:t>
            </a:r>
            <a:r>
              <a:rPr lang="en-US" sz="1071" dirty="0">
                <a:solidFill>
                  <a:schemeClr val="bg1">
                    <a:lumMod val="50000"/>
                  </a:schemeClr>
                </a:solidFill>
                <a:hlinkClick r:id="rId4"/>
              </a:rPr>
              <a:t>www.devops.com</a:t>
            </a:r>
            <a:r>
              <a:rPr lang="en-US" sz="1071" dirty="0">
                <a:solidFill>
                  <a:schemeClr val="bg1">
                    <a:lumMod val="50000"/>
                  </a:schemeClr>
                </a:solidFill>
              </a:rPr>
              <a:t> </a:t>
            </a:r>
          </a:p>
        </p:txBody>
      </p:sp>
    </p:spTree>
    <p:extLst>
      <p:ext uri="{BB962C8B-B14F-4D97-AF65-F5344CB8AC3E}">
        <p14:creationId xmlns:p14="http://schemas.microsoft.com/office/powerpoint/2010/main" val="19084985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12964"/>
            <a:ext cx="11887100" cy="917575"/>
          </a:xfrm>
        </p:spPr>
        <p:txBody>
          <a:bodyPr/>
          <a:lstStyle/>
          <a:p>
            <a:r>
              <a:rPr lang="en-US" dirty="0">
                <a:solidFill>
                  <a:srgbClr val="0070C0"/>
                </a:solidFill>
              </a:rPr>
              <a:t>Unit Testing</a:t>
            </a:r>
            <a:endParaRPr lang="en-US" sz="4398" i="1" dirty="0">
              <a:solidFill>
                <a:srgbClr val="0070C0"/>
              </a:solidFill>
            </a:endParaRPr>
          </a:p>
        </p:txBody>
      </p:sp>
      <p:sp>
        <p:nvSpPr>
          <p:cNvPr id="37" name="TextBox 36"/>
          <p:cNvSpPr txBox="1"/>
          <p:nvPr/>
        </p:nvSpPr>
        <p:spPr>
          <a:xfrm>
            <a:off x="7787389" y="1211088"/>
            <a:ext cx="4949930" cy="3283481"/>
          </a:xfrm>
          <a:prstGeom prst="rect">
            <a:avLst/>
          </a:prstGeom>
          <a:noFill/>
        </p:spPr>
        <p:txBody>
          <a:bodyPr wrap="none" lIns="182828" tIns="146262" rIns="182828" bIns="146262" rtlCol="0">
            <a:spAutoFit/>
          </a:bodyPr>
          <a:lstStyle/>
          <a:p>
            <a:pPr defTabSz="932384">
              <a:lnSpc>
                <a:spcPct val="90000"/>
              </a:lnSpc>
              <a:spcAft>
                <a:spcPts val="1198"/>
              </a:spcAft>
              <a:buSzPct val="90000"/>
              <a:defRPr/>
            </a:pPr>
            <a:r>
              <a:rPr lang="en-US" sz="3598" kern="0" dirty="0">
                <a:gradFill>
                  <a:gsLst>
                    <a:gs pos="0">
                      <a:schemeClr val="accent1"/>
                    </a:gs>
                    <a:gs pos="100000">
                      <a:schemeClr val="accent1"/>
                    </a:gs>
                  </a:gsLst>
                  <a:lin ang="5400000" scaled="0"/>
                </a:gradFill>
                <a:latin typeface="Segoe UI Light"/>
              </a:rPr>
              <a:t>Value</a:t>
            </a:r>
          </a:p>
          <a:p>
            <a:pPr marL="290401" indent="-290401" defTabSz="932384">
              <a:lnSpc>
                <a:spcPct val="90000"/>
              </a:lnSpc>
              <a:spcAft>
                <a:spcPts val="1198"/>
              </a:spcAft>
              <a:buSzPct val="90000"/>
              <a:buFont typeface="Arial" panose="020B0604020202020204" pitchFamily="34" charset="0"/>
              <a:buChar char="•"/>
              <a:defRPr/>
            </a:pPr>
            <a:r>
              <a:rPr lang="en-US" sz="2400" kern="0" dirty="0">
                <a:gradFill>
                  <a:gsLst>
                    <a:gs pos="2917">
                      <a:schemeClr val="tx1"/>
                    </a:gs>
                    <a:gs pos="30000">
                      <a:schemeClr val="tx1"/>
                    </a:gs>
                  </a:gsLst>
                  <a:lin ang="5400000" scaled="0"/>
                </a:gradFill>
                <a:latin typeface="Segoe UI Light"/>
              </a:rPr>
              <a:t>Understanding Requirements </a:t>
            </a:r>
          </a:p>
          <a:p>
            <a:pPr marL="290401" indent="-290401" defTabSz="932384">
              <a:lnSpc>
                <a:spcPct val="90000"/>
              </a:lnSpc>
              <a:spcAft>
                <a:spcPts val="1198"/>
              </a:spcAft>
              <a:buSzPct val="90000"/>
              <a:buFont typeface="Arial" panose="020B0604020202020204" pitchFamily="34" charset="0"/>
              <a:buChar char="•"/>
              <a:defRPr/>
            </a:pPr>
            <a:r>
              <a:rPr lang="en-US" sz="2400" kern="0" dirty="0">
                <a:gradFill>
                  <a:gsLst>
                    <a:gs pos="2917">
                      <a:schemeClr val="tx1"/>
                    </a:gs>
                    <a:gs pos="30000">
                      <a:schemeClr val="tx1"/>
                    </a:gs>
                  </a:gsLst>
                  <a:lin ang="5400000" scaled="0"/>
                </a:gradFill>
                <a:latin typeface="Segoe UI Light"/>
              </a:rPr>
              <a:t>Faster time to market</a:t>
            </a:r>
          </a:p>
          <a:p>
            <a:pPr marL="290401" indent="-290401" defTabSz="932384">
              <a:lnSpc>
                <a:spcPct val="90000"/>
              </a:lnSpc>
              <a:spcAft>
                <a:spcPts val="1198"/>
              </a:spcAft>
              <a:buSzPct val="90000"/>
              <a:buFont typeface="Arial" panose="020B0604020202020204" pitchFamily="34" charset="0"/>
              <a:buChar char="•"/>
              <a:defRPr/>
            </a:pPr>
            <a:r>
              <a:rPr lang="en-US" sz="2400" kern="0" dirty="0">
                <a:gradFill>
                  <a:gsLst>
                    <a:gs pos="2917">
                      <a:schemeClr val="tx1"/>
                    </a:gs>
                    <a:gs pos="30000">
                      <a:schemeClr val="tx1"/>
                    </a:gs>
                  </a:gsLst>
                  <a:lin ang="5400000" scaled="0"/>
                </a:gradFill>
                <a:latin typeface="Segoe UI Light"/>
              </a:rPr>
              <a:t>Higher Code quality</a:t>
            </a:r>
          </a:p>
          <a:p>
            <a:pPr marL="290401" indent="-290401" defTabSz="932384">
              <a:lnSpc>
                <a:spcPct val="90000"/>
              </a:lnSpc>
              <a:spcAft>
                <a:spcPts val="1198"/>
              </a:spcAft>
              <a:buSzPct val="90000"/>
              <a:buFont typeface="Arial" panose="020B0604020202020204" pitchFamily="34" charset="0"/>
              <a:buChar char="•"/>
              <a:defRPr/>
            </a:pPr>
            <a:r>
              <a:rPr lang="en-US" sz="2400" kern="0" dirty="0">
                <a:gradFill>
                  <a:gsLst>
                    <a:gs pos="2917">
                      <a:schemeClr val="tx1"/>
                    </a:gs>
                    <a:gs pos="30000">
                      <a:schemeClr val="tx1"/>
                    </a:gs>
                  </a:gsLst>
                  <a:lin ang="5400000" scaled="0"/>
                </a:gradFill>
                <a:latin typeface="Segoe UI Light"/>
              </a:rPr>
              <a:t>Accept changes with Confidence</a:t>
            </a:r>
          </a:p>
          <a:p>
            <a:pPr marL="290401" indent="-290401" defTabSz="932384">
              <a:lnSpc>
                <a:spcPct val="90000"/>
              </a:lnSpc>
              <a:spcAft>
                <a:spcPts val="1198"/>
              </a:spcAft>
              <a:buSzPct val="90000"/>
              <a:buFont typeface="Arial" panose="020B0604020202020204" pitchFamily="34" charset="0"/>
              <a:buChar char="•"/>
              <a:defRPr/>
            </a:pPr>
            <a:endParaRPr lang="en-US" sz="2400" kern="0" dirty="0">
              <a:gradFill>
                <a:gsLst>
                  <a:gs pos="2917">
                    <a:schemeClr val="tx1"/>
                  </a:gs>
                  <a:gs pos="30000">
                    <a:schemeClr val="tx1"/>
                  </a:gs>
                </a:gsLst>
                <a:lin ang="5400000" scaled="0"/>
              </a:gradFill>
              <a:latin typeface="Segoe UI Light"/>
            </a:endParaRPr>
          </a:p>
        </p:txBody>
      </p:sp>
      <p:sp>
        <p:nvSpPr>
          <p:cNvPr id="38" name="TextBox 37"/>
          <p:cNvSpPr txBox="1"/>
          <p:nvPr/>
        </p:nvSpPr>
        <p:spPr>
          <a:xfrm>
            <a:off x="7787390" y="4294280"/>
            <a:ext cx="3723744" cy="2291545"/>
          </a:xfrm>
          <a:prstGeom prst="rect">
            <a:avLst/>
          </a:prstGeom>
          <a:noFill/>
        </p:spPr>
        <p:txBody>
          <a:bodyPr wrap="none" lIns="182828" tIns="146262" rIns="182828" bIns="146262" rtlCol="0">
            <a:spAutoFit/>
          </a:bodyPr>
          <a:lstStyle/>
          <a:p>
            <a:pPr defTabSz="932384">
              <a:lnSpc>
                <a:spcPct val="90000"/>
              </a:lnSpc>
              <a:spcAft>
                <a:spcPts val="1198"/>
              </a:spcAft>
              <a:buSzPct val="90000"/>
              <a:defRPr/>
            </a:pPr>
            <a:r>
              <a:rPr lang="en-US" sz="3598" kern="0" dirty="0">
                <a:gradFill>
                  <a:gsLst>
                    <a:gs pos="0">
                      <a:schemeClr val="accent1"/>
                    </a:gs>
                    <a:gs pos="100000">
                      <a:schemeClr val="accent1"/>
                    </a:gs>
                  </a:gsLst>
                  <a:lin ang="5400000" scaled="0"/>
                </a:gradFill>
                <a:latin typeface="Segoe UI Light"/>
              </a:rPr>
              <a:t>Measure</a:t>
            </a:r>
          </a:p>
          <a:p>
            <a:pPr marL="290401" indent="-290401" defTabSz="932384">
              <a:lnSpc>
                <a:spcPct val="90000"/>
              </a:lnSpc>
              <a:spcAft>
                <a:spcPts val="1198"/>
              </a:spcAft>
              <a:buSzPct val="90000"/>
              <a:buFont typeface="Arial" panose="020B0604020202020204" pitchFamily="34" charset="0"/>
              <a:buChar char="•"/>
              <a:defRPr/>
            </a:pPr>
            <a:r>
              <a:rPr lang="en-US" sz="2400" kern="0" dirty="0">
                <a:gradFill>
                  <a:gsLst>
                    <a:gs pos="2917">
                      <a:schemeClr val="tx1"/>
                    </a:gs>
                    <a:gs pos="30000">
                      <a:schemeClr val="tx1"/>
                    </a:gs>
                  </a:gsLst>
                  <a:lin ang="5400000" scaled="0"/>
                </a:gradFill>
                <a:latin typeface="Segoe UI Light"/>
              </a:rPr>
              <a:t>Deployment Lead Time</a:t>
            </a:r>
          </a:p>
          <a:p>
            <a:pPr marL="290401" indent="-290401" defTabSz="932384">
              <a:lnSpc>
                <a:spcPct val="90000"/>
              </a:lnSpc>
              <a:spcAft>
                <a:spcPts val="1198"/>
              </a:spcAft>
              <a:buSzPct val="90000"/>
              <a:buFont typeface="Arial" panose="020B0604020202020204" pitchFamily="34" charset="0"/>
              <a:buChar char="•"/>
              <a:defRPr/>
            </a:pPr>
            <a:r>
              <a:rPr lang="en-US" sz="2400" kern="0" dirty="0">
                <a:gradFill>
                  <a:gsLst>
                    <a:gs pos="2917">
                      <a:schemeClr val="tx1"/>
                    </a:gs>
                    <a:gs pos="30000">
                      <a:schemeClr val="tx1"/>
                    </a:gs>
                  </a:gsLst>
                  <a:lin ang="5400000" scaled="0"/>
                </a:gradFill>
                <a:latin typeface="Segoe UI Light"/>
              </a:rPr>
              <a:t>MTTR</a:t>
            </a:r>
          </a:p>
          <a:p>
            <a:pPr marL="290401" indent="-290401" defTabSz="932384">
              <a:lnSpc>
                <a:spcPct val="90000"/>
              </a:lnSpc>
              <a:spcAft>
                <a:spcPts val="1198"/>
              </a:spcAft>
              <a:buSzPct val="90000"/>
              <a:buFont typeface="Arial" panose="020B0604020202020204" pitchFamily="34" charset="0"/>
              <a:buChar char="•"/>
              <a:defRPr/>
            </a:pPr>
            <a:r>
              <a:rPr lang="en-US" sz="2400" kern="0" dirty="0">
                <a:gradFill>
                  <a:gsLst>
                    <a:gs pos="2917">
                      <a:schemeClr val="tx1"/>
                    </a:gs>
                    <a:gs pos="30000">
                      <a:schemeClr val="tx1"/>
                    </a:gs>
                  </a:gsLst>
                  <a:lin ang="5400000" scaled="0"/>
                </a:gradFill>
                <a:latin typeface="Segoe UI Light"/>
              </a:rPr>
              <a:t>MTTD</a:t>
            </a:r>
          </a:p>
        </p:txBody>
      </p:sp>
      <p:grpSp>
        <p:nvGrpSpPr>
          <p:cNvPr id="6" name="Group 5"/>
          <p:cNvGrpSpPr/>
          <p:nvPr/>
        </p:nvGrpSpPr>
        <p:grpSpPr>
          <a:xfrm>
            <a:off x="2803260" y="2547909"/>
            <a:ext cx="1939543" cy="1118733"/>
            <a:chOff x="940119" y="5293964"/>
            <a:chExt cx="1940093" cy="1119051"/>
          </a:xfrm>
        </p:grpSpPr>
        <p:sp>
          <p:nvSpPr>
            <p:cNvPr id="132" name="Rectangle 154"/>
            <p:cNvSpPr>
              <a:spLocks noChangeArrowheads="1"/>
            </p:cNvSpPr>
            <p:nvPr/>
          </p:nvSpPr>
          <p:spPr bwMode="auto">
            <a:xfrm>
              <a:off x="1171231" y="5293964"/>
              <a:ext cx="1505245" cy="1027824"/>
            </a:xfrm>
            <a:prstGeom prst="rect">
              <a:avLst/>
            </a:prstGeom>
            <a:solidFill>
              <a:schemeClr val="bg2">
                <a:lumMod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FFFFFF"/>
                </a:solidFill>
              </a:endParaRPr>
            </a:p>
          </p:txBody>
        </p:sp>
        <p:sp>
          <p:nvSpPr>
            <p:cNvPr id="133" name="Rectangle 156"/>
            <p:cNvSpPr>
              <a:spLocks noChangeArrowheads="1"/>
            </p:cNvSpPr>
            <p:nvPr/>
          </p:nvSpPr>
          <p:spPr bwMode="auto">
            <a:xfrm>
              <a:off x="1224447" y="5359343"/>
              <a:ext cx="1398813" cy="897066"/>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FFFFFF"/>
                </a:solidFill>
              </a:endParaRPr>
            </a:p>
          </p:txBody>
        </p:sp>
        <p:sp>
          <p:nvSpPr>
            <p:cNvPr id="134" name="Freeform 158"/>
            <p:cNvSpPr>
              <a:spLocks/>
            </p:cNvSpPr>
            <p:nvPr/>
          </p:nvSpPr>
          <p:spPr bwMode="auto">
            <a:xfrm>
              <a:off x="940119" y="6336991"/>
              <a:ext cx="1940093" cy="76024"/>
            </a:xfrm>
            <a:custGeom>
              <a:avLst/>
              <a:gdLst>
                <a:gd name="T0" fmla="*/ 0 w 1454"/>
                <a:gd name="T1" fmla="*/ 0 h 57"/>
                <a:gd name="T2" fmla="*/ 0 w 1454"/>
                <a:gd name="T3" fmla="*/ 4 h 57"/>
                <a:gd name="T4" fmla="*/ 53 w 1454"/>
                <a:gd name="T5" fmla="*/ 57 h 57"/>
                <a:gd name="T6" fmla="*/ 1400 w 1454"/>
                <a:gd name="T7" fmla="*/ 57 h 57"/>
                <a:gd name="T8" fmla="*/ 1454 w 1454"/>
                <a:gd name="T9" fmla="*/ 4 h 57"/>
                <a:gd name="T10" fmla="*/ 1454 w 1454"/>
                <a:gd name="T11" fmla="*/ 0 h 57"/>
                <a:gd name="T12" fmla="*/ 0 w 145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454" h="57">
                  <a:moveTo>
                    <a:pt x="0" y="0"/>
                  </a:moveTo>
                  <a:cubicBezTo>
                    <a:pt x="0" y="4"/>
                    <a:pt x="0" y="4"/>
                    <a:pt x="0" y="4"/>
                  </a:cubicBezTo>
                  <a:cubicBezTo>
                    <a:pt x="0" y="33"/>
                    <a:pt x="24" y="57"/>
                    <a:pt x="53" y="57"/>
                  </a:cubicBezTo>
                  <a:cubicBezTo>
                    <a:pt x="1400" y="57"/>
                    <a:pt x="1400" y="57"/>
                    <a:pt x="1400" y="57"/>
                  </a:cubicBezTo>
                  <a:cubicBezTo>
                    <a:pt x="1430" y="57"/>
                    <a:pt x="1454" y="33"/>
                    <a:pt x="1454" y="4"/>
                  </a:cubicBezTo>
                  <a:cubicBezTo>
                    <a:pt x="1454" y="0"/>
                    <a:pt x="1454" y="0"/>
                    <a:pt x="1454" y="0"/>
                  </a:cubicBezTo>
                  <a:lnTo>
                    <a:pt x="0" y="0"/>
                  </a:lnTo>
                  <a:close/>
                </a:path>
              </a:pathLst>
            </a:custGeom>
            <a:solidFill>
              <a:schemeClr val="bg2">
                <a:lumMod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FFFFFF"/>
                </a:solidFill>
              </a:endParaRPr>
            </a:p>
          </p:txBody>
        </p:sp>
      </p:grpSp>
      <p:pic>
        <p:nvPicPr>
          <p:cNvPr id="26" name="Picture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838" y="1877739"/>
            <a:ext cx="1405936" cy="2516422"/>
          </a:xfrm>
          <a:prstGeom prst="rect">
            <a:avLst/>
          </a:prstGeom>
        </p:spPr>
      </p:pic>
      <p:sp>
        <p:nvSpPr>
          <p:cNvPr id="32" name="TextBox 31"/>
          <p:cNvSpPr txBox="1"/>
          <p:nvPr/>
        </p:nvSpPr>
        <p:spPr>
          <a:xfrm>
            <a:off x="1487664" y="4466007"/>
            <a:ext cx="354777" cy="197498"/>
          </a:xfrm>
          <a:prstGeom prst="rect">
            <a:avLst/>
          </a:prstGeom>
          <a:noFill/>
        </p:spPr>
        <p:txBody>
          <a:bodyPr wrap="none" lIns="0" tIns="0" rIns="0" bIns="0" rtlCol="0">
            <a:spAutoFit/>
          </a:bodyPr>
          <a:lstStyle/>
          <a:p>
            <a:pPr defTabSz="932384">
              <a:lnSpc>
                <a:spcPct val="90000"/>
              </a:lnSpc>
              <a:spcAft>
                <a:spcPts val="600"/>
              </a:spcAft>
              <a:defRPr/>
            </a:pPr>
            <a:r>
              <a:rPr lang="en-US" sz="1398" b="1" kern="0" dirty="0">
                <a:gradFill>
                  <a:gsLst>
                    <a:gs pos="2917">
                      <a:schemeClr val="tx1">
                        <a:lumMod val="50000"/>
                      </a:schemeClr>
                    </a:gs>
                    <a:gs pos="74000">
                      <a:schemeClr val="tx1">
                        <a:lumMod val="50000"/>
                      </a:schemeClr>
                    </a:gs>
                  </a:gsLst>
                  <a:lin ang="5400000" scaled="0"/>
                </a:gradFill>
              </a:rPr>
              <a:t>DEV</a:t>
            </a:r>
          </a:p>
        </p:txBody>
      </p:sp>
      <p:sp>
        <p:nvSpPr>
          <p:cNvPr id="33" name="TextBox 32"/>
          <p:cNvSpPr txBox="1"/>
          <p:nvPr/>
        </p:nvSpPr>
        <p:spPr>
          <a:xfrm>
            <a:off x="3428064" y="5186235"/>
            <a:ext cx="354777" cy="197498"/>
          </a:xfrm>
          <a:prstGeom prst="rect">
            <a:avLst/>
          </a:prstGeom>
          <a:noFill/>
        </p:spPr>
        <p:txBody>
          <a:bodyPr wrap="none" lIns="0" tIns="0" rIns="0" bIns="0" rtlCol="0">
            <a:spAutoFit/>
          </a:bodyPr>
          <a:lstStyle/>
          <a:p>
            <a:pPr defTabSz="932384">
              <a:lnSpc>
                <a:spcPct val="90000"/>
              </a:lnSpc>
              <a:spcAft>
                <a:spcPts val="600"/>
              </a:spcAft>
              <a:defRPr/>
            </a:pPr>
            <a:r>
              <a:rPr lang="en-US" sz="1398" b="1" kern="0" dirty="0">
                <a:gradFill>
                  <a:gsLst>
                    <a:gs pos="2917">
                      <a:schemeClr val="bg1"/>
                    </a:gs>
                    <a:gs pos="30000">
                      <a:schemeClr val="bg1"/>
                    </a:gs>
                  </a:gsLst>
                  <a:lin ang="5400000" scaled="0"/>
                </a:gradFill>
              </a:rPr>
              <a:t>OPS</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pic>
        <p:nvPicPr>
          <p:cNvPr id="3" name="Picture 2"/>
          <p:cNvPicPr>
            <a:picLocks noChangeAspect="1"/>
          </p:cNvPicPr>
          <p:nvPr/>
        </p:nvPicPr>
        <p:blipFill>
          <a:blip r:embed="rId5"/>
          <a:stretch>
            <a:fillRect/>
          </a:stretch>
        </p:blipFill>
        <p:spPr>
          <a:xfrm>
            <a:off x="3515228" y="2874185"/>
            <a:ext cx="515606" cy="443733"/>
          </a:xfrm>
          <a:prstGeom prst="rect">
            <a:avLst/>
          </a:prstGeom>
        </p:spPr>
      </p:pic>
      <p:pic>
        <p:nvPicPr>
          <p:cNvPr id="4" name="Picture 3"/>
          <p:cNvPicPr>
            <a:picLocks noChangeAspect="1"/>
          </p:cNvPicPr>
          <p:nvPr/>
        </p:nvPicPr>
        <p:blipFill>
          <a:blip r:embed="rId6"/>
          <a:stretch>
            <a:fillRect/>
          </a:stretch>
        </p:blipFill>
        <p:spPr>
          <a:xfrm>
            <a:off x="3878796" y="3096052"/>
            <a:ext cx="304076" cy="308242"/>
          </a:xfrm>
          <a:prstGeom prst="rect">
            <a:avLst/>
          </a:prstGeom>
        </p:spPr>
      </p:pic>
    </p:spTree>
    <p:extLst>
      <p:ext uri="{BB962C8B-B14F-4D97-AF65-F5344CB8AC3E}">
        <p14:creationId xmlns:p14="http://schemas.microsoft.com/office/powerpoint/2010/main" val="2489248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ounded Rectangle 121"/>
          <p:cNvSpPr/>
          <p:nvPr/>
        </p:nvSpPr>
        <p:spPr bwMode="auto">
          <a:xfrm>
            <a:off x="531220" y="1599423"/>
            <a:ext cx="2700735" cy="2113804"/>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a:lnSpc>
                <a:spcPct val="90000"/>
              </a:lnSpc>
            </a:pPr>
            <a:r>
              <a:rPr lang="en-US" kern="0" dirty="0">
                <a:gradFill>
                  <a:gsLst>
                    <a:gs pos="0">
                      <a:srgbClr val="FFFFFF"/>
                    </a:gs>
                    <a:gs pos="100000">
                      <a:srgbClr val="FFFFFF"/>
                    </a:gs>
                  </a:gsLst>
                  <a:lin ang="5400000" scaled="0"/>
                </a:gradFill>
                <a:ea typeface="Segoe UI" pitchFamily="34" charset="0"/>
                <a:cs typeface="Segoe UI" pitchFamily="34" charset="0"/>
              </a:rPr>
              <a:t>Testing Software</a:t>
            </a:r>
          </a:p>
        </p:txBody>
      </p:sp>
      <p:sp>
        <p:nvSpPr>
          <p:cNvPr id="7" name="Rounded Rectangle 6"/>
          <p:cNvSpPr/>
          <p:nvPr/>
        </p:nvSpPr>
        <p:spPr bwMode="auto">
          <a:xfrm>
            <a:off x="5282401" y="1599423"/>
            <a:ext cx="2140799" cy="2113804"/>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1598" kern="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882" y="-12964"/>
            <a:ext cx="11887100" cy="917575"/>
          </a:xfrm>
        </p:spPr>
        <p:txBody>
          <a:bodyPr/>
          <a:lstStyle/>
          <a:p>
            <a:r>
              <a:rPr lang="en-US" dirty="0">
                <a:solidFill>
                  <a:srgbClr val="0070C0"/>
                </a:solidFill>
              </a:rPr>
              <a:t>Automated Testing </a:t>
            </a:r>
            <a:endParaRPr lang="en-US" sz="4398" i="1" dirty="0">
              <a:solidFill>
                <a:srgbClr val="0070C0"/>
              </a:solidFill>
            </a:endParaRPr>
          </a:p>
        </p:txBody>
      </p:sp>
      <p:sp>
        <p:nvSpPr>
          <p:cNvPr id="37" name="TextBox 36"/>
          <p:cNvSpPr txBox="1"/>
          <p:nvPr/>
        </p:nvSpPr>
        <p:spPr>
          <a:xfrm>
            <a:off x="7898187" y="1877739"/>
            <a:ext cx="3447269" cy="2291395"/>
          </a:xfrm>
          <a:prstGeom prst="rect">
            <a:avLst/>
          </a:prstGeom>
          <a:noFill/>
        </p:spPr>
        <p:txBody>
          <a:bodyPr wrap="none" lIns="182828" tIns="146262" rIns="182828" bIns="146262" rtlCol="0">
            <a:spAutoFit/>
          </a:bodyPr>
          <a:lstStyle/>
          <a:p>
            <a:pPr defTabSz="932384">
              <a:lnSpc>
                <a:spcPct val="90000"/>
              </a:lnSpc>
              <a:spcAft>
                <a:spcPts val="1198"/>
              </a:spcAft>
              <a:buSzPct val="90000"/>
            </a:pPr>
            <a:r>
              <a:rPr lang="en-US" sz="3598" kern="0" dirty="0">
                <a:gradFill>
                  <a:gsLst>
                    <a:gs pos="0">
                      <a:schemeClr val="accent1"/>
                    </a:gs>
                    <a:gs pos="100000">
                      <a:schemeClr val="accent1"/>
                    </a:gs>
                  </a:gsLst>
                  <a:lin ang="5400000" scaled="0"/>
                </a:gradFill>
                <a:latin typeface="Segoe UI Light"/>
              </a:rPr>
              <a:t>Value</a:t>
            </a:r>
          </a:p>
          <a:p>
            <a:pPr marL="290401" indent="-290401" defTabSz="932384">
              <a:lnSpc>
                <a:spcPct val="90000"/>
              </a:lnSpc>
              <a:spcAft>
                <a:spcPts val="1198"/>
              </a:spcAft>
              <a:buSzPct val="90000"/>
              <a:buFont typeface="Arial" panose="020B0604020202020204" pitchFamily="34" charset="0"/>
              <a:buChar char="•"/>
            </a:pPr>
            <a:r>
              <a:rPr lang="en-US" sz="2400" kern="0" dirty="0">
                <a:gradFill>
                  <a:gsLst>
                    <a:gs pos="2917">
                      <a:schemeClr val="tx1"/>
                    </a:gs>
                    <a:gs pos="30000">
                      <a:schemeClr val="tx1"/>
                    </a:gs>
                  </a:gsLst>
                  <a:lin ang="5400000" scaled="0"/>
                </a:gradFill>
                <a:latin typeface="Segoe UI Light"/>
              </a:rPr>
              <a:t>Accelerate Delivery</a:t>
            </a:r>
          </a:p>
          <a:p>
            <a:pPr marL="290401" indent="-290401" defTabSz="932384">
              <a:lnSpc>
                <a:spcPct val="90000"/>
              </a:lnSpc>
              <a:spcAft>
                <a:spcPts val="1198"/>
              </a:spcAft>
              <a:buSzPct val="90000"/>
              <a:buFont typeface="Arial" panose="020B0604020202020204" pitchFamily="34" charset="0"/>
              <a:buChar char="•"/>
            </a:pPr>
            <a:r>
              <a:rPr lang="en-US" sz="2400" kern="0" dirty="0">
                <a:gradFill>
                  <a:gsLst>
                    <a:gs pos="2917">
                      <a:schemeClr val="tx1"/>
                    </a:gs>
                    <a:gs pos="30000">
                      <a:schemeClr val="tx1"/>
                    </a:gs>
                  </a:gsLst>
                  <a:lin ang="5400000" scaled="0"/>
                </a:gradFill>
                <a:latin typeface="Segoe UI Light"/>
              </a:rPr>
              <a:t>Repeatability </a:t>
            </a:r>
          </a:p>
          <a:p>
            <a:pPr marL="290401" indent="-290401" defTabSz="932384">
              <a:lnSpc>
                <a:spcPct val="90000"/>
              </a:lnSpc>
              <a:spcAft>
                <a:spcPts val="1198"/>
              </a:spcAft>
              <a:buSzPct val="90000"/>
              <a:buFont typeface="Arial" panose="020B0604020202020204" pitchFamily="34" charset="0"/>
              <a:buChar char="•"/>
            </a:pPr>
            <a:r>
              <a:rPr lang="en-US" sz="2400" kern="0" dirty="0">
                <a:gradFill>
                  <a:gsLst>
                    <a:gs pos="2917">
                      <a:schemeClr val="tx1"/>
                    </a:gs>
                    <a:gs pos="30000">
                      <a:schemeClr val="tx1"/>
                    </a:gs>
                  </a:gsLst>
                  <a:lin ang="5400000" scaled="0"/>
                </a:gradFill>
                <a:latin typeface="Segoe UI Light"/>
              </a:rPr>
              <a:t>Optimized Resources</a:t>
            </a:r>
          </a:p>
        </p:txBody>
      </p:sp>
      <p:sp>
        <p:nvSpPr>
          <p:cNvPr id="38" name="TextBox 37"/>
          <p:cNvSpPr txBox="1"/>
          <p:nvPr/>
        </p:nvSpPr>
        <p:spPr>
          <a:xfrm>
            <a:off x="7898188" y="4268456"/>
            <a:ext cx="3723744" cy="2291545"/>
          </a:xfrm>
          <a:prstGeom prst="rect">
            <a:avLst/>
          </a:prstGeom>
          <a:noFill/>
        </p:spPr>
        <p:txBody>
          <a:bodyPr wrap="none" lIns="182828" tIns="146262" rIns="182828" bIns="146262" rtlCol="0">
            <a:spAutoFit/>
          </a:bodyPr>
          <a:lstStyle/>
          <a:p>
            <a:pPr defTabSz="932384">
              <a:lnSpc>
                <a:spcPct val="90000"/>
              </a:lnSpc>
              <a:spcAft>
                <a:spcPts val="1198"/>
              </a:spcAft>
              <a:buSzPct val="90000"/>
            </a:pPr>
            <a:r>
              <a:rPr lang="en-US" sz="3598" kern="0" dirty="0">
                <a:gradFill>
                  <a:gsLst>
                    <a:gs pos="0">
                      <a:schemeClr val="accent1"/>
                    </a:gs>
                    <a:gs pos="100000">
                      <a:schemeClr val="accent1"/>
                    </a:gs>
                  </a:gsLst>
                  <a:lin ang="5400000" scaled="0"/>
                </a:gradFill>
                <a:latin typeface="Segoe UI Light"/>
              </a:rPr>
              <a:t>Measure</a:t>
            </a:r>
          </a:p>
          <a:p>
            <a:pPr marL="290401" indent="-290401" defTabSz="932384">
              <a:lnSpc>
                <a:spcPct val="90000"/>
              </a:lnSpc>
              <a:spcAft>
                <a:spcPts val="1198"/>
              </a:spcAft>
              <a:buSzPct val="90000"/>
              <a:buFont typeface="Arial" panose="020B0604020202020204" pitchFamily="34" charset="0"/>
              <a:buChar char="•"/>
            </a:pPr>
            <a:r>
              <a:rPr lang="en-US" sz="2400" kern="0" dirty="0">
                <a:gradFill>
                  <a:gsLst>
                    <a:gs pos="2917">
                      <a:schemeClr val="tx1"/>
                    </a:gs>
                    <a:gs pos="30000">
                      <a:schemeClr val="tx1"/>
                    </a:gs>
                  </a:gsLst>
                  <a:lin ang="5400000" scaled="0"/>
                </a:gradFill>
                <a:latin typeface="Segoe UI Light"/>
              </a:rPr>
              <a:t>Deployment Lead Time</a:t>
            </a:r>
          </a:p>
          <a:p>
            <a:pPr marL="290401" indent="-290401" defTabSz="932384">
              <a:lnSpc>
                <a:spcPct val="90000"/>
              </a:lnSpc>
              <a:spcAft>
                <a:spcPts val="1198"/>
              </a:spcAft>
              <a:buSzPct val="90000"/>
              <a:buFont typeface="Arial" panose="020B0604020202020204" pitchFamily="34" charset="0"/>
              <a:buChar char="•"/>
            </a:pPr>
            <a:r>
              <a:rPr lang="en-US" sz="2400" kern="0" dirty="0">
                <a:gradFill>
                  <a:gsLst>
                    <a:gs pos="2917">
                      <a:schemeClr val="tx1"/>
                    </a:gs>
                    <a:gs pos="30000">
                      <a:schemeClr val="tx1"/>
                    </a:gs>
                  </a:gsLst>
                  <a:lin ang="5400000" scaled="0"/>
                </a:gradFill>
                <a:latin typeface="Segoe UI Light"/>
              </a:rPr>
              <a:t>MTTR</a:t>
            </a:r>
          </a:p>
          <a:p>
            <a:pPr marL="290401" indent="-290401" defTabSz="932384">
              <a:lnSpc>
                <a:spcPct val="90000"/>
              </a:lnSpc>
              <a:spcAft>
                <a:spcPts val="1198"/>
              </a:spcAft>
              <a:buSzPct val="90000"/>
              <a:buFont typeface="Arial" panose="020B0604020202020204" pitchFamily="34" charset="0"/>
              <a:buChar char="•"/>
            </a:pPr>
            <a:r>
              <a:rPr lang="en-US" sz="2400" kern="0" dirty="0">
                <a:gradFill>
                  <a:gsLst>
                    <a:gs pos="2917">
                      <a:schemeClr val="tx1"/>
                    </a:gs>
                    <a:gs pos="30000">
                      <a:schemeClr val="tx1"/>
                    </a:gs>
                  </a:gsLst>
                  <a:lin ang="5400000" scaled="0"/>
                </a:gradFill>
                <a:latin typeface="Segoe UI Light"/>
              </a:rPr>
              <a:t>MTTD</a:t>
            </a:r>
          </a:p>
        </p:txBody>
      </p:sp>
      <p:cxnSp>
        <p:nvCxnSpPr>
          <p:cNvPr id="11" name="Straight Connector 10"/>
          <p:cNvCxnSpPr/>
          <p:nvPr/>
        </p:nvCxnSpPr>
        <p:spPr>
          <a:xfrm>
            <a:off x="1869078" y="3191849"/>
            <a:ext cx="0" cy="1989363"/>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324001" y="5293456"/>
            <a:ext cx="1939543" cy="1118733"/>
            <a:chOff x="940119" y="5293964"/>
            <a:chExt cx="1940093" cy="1119051"/>
          </a:xfrm>
        </p:grpSpPr>
        <p:sp>
          <p:nvSpPr>
            <p:cNvPr id="132" name="Rectangle 154"/>
            <p:cNvSpPr>
              <a:spLocks noChangeArrowheads="1"/>
            </p:cNvSpPr>
            <p:nvPr/>
          </p:nvSpPr>
          <p:spPr bwMode="auto">
            <a:xfrm>
              <a:off x="1171231" y="5293964"/>
              <a:ext cx="1505245" cy="1027824"/>
            </a:xfrm>
            <a:prstGeom prst="rect">
              <a:avLst/>
            </a:prstGeom>
            <a:solidFill>
              <a:schemeClr val="bg2">
                <a:lumMod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endParaRPr lang="en-US" kern="0">
                <a:solidFill>
                  <a:srgbClr val="FFFFFF"/>
                </a:solidFill>
              </a:endParaRPr>
            </a:p>
          </p:txBody>
        </p:sp>
        <p:sp>
          <p:nvSpPr>
            <p:cNvPr id="133" name="Rectangle 156"/>
            <p:cNvSpPr>
              <a:spLocks noChangeArrowheads="1"/>
            </p:cNvSpPr>
            <p:nvPr/>
          </p:nvSpPr>
          <p:spPr bwMode="auto">
            <a:xfrm>
              <a:off x="1224447" y="5359343"/>
              <a:ext cx="1398813" cy="897066"/>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endParaRPr lang="en-US" kern="0">
                <a:solidFill>
                  <a:srgbClr val="FFFFFF"/>
                </a:solidFill>
              </a:endParaRPr>
            </a:p>
          </p:txBody>
        </p:sp>
        <p:sp>
          <p:nvSpPr>
            <p:cNvPr id="134" name="Freeform 158"/>
            <p:cNvSpPr>
              <a:spLocks/>
            </p:cNvSpPr>
            <p:nvPr/>
          </p:nvSpPr>
          <p:spPr bwMode="auto">
            <a:xfrm>
              <a:off x="940119" y="6336991"/>
              <a:ext cx="1940093" cy="76024"/>
            </a:xfrm>
            <a:custGeom>
              <a:avLst/>
              <a:gdLst>
                <a:gd name="T0" fmla="*/ 0 w 1454"/>
                <a:gd name="T1" fmla="*/ 0 h 57"/>
                <a:gd name="T2" fmla="*/ 0 w 1454"/>
                <a:gd name="T3" fmla="*/ 4 h 57"/>
                <a:gd name="T4" fmla="*/ 53 w 1454"/>
                <a:gd name="T5" fmla="*/ 57 h 57"/>
                <a:gd name="T6" fmla="*/ 1400 w 1454"/>
                <a:gd name="T7" fmla="*/ 57 h 57"/>
                <a:gd name="T8" fmla="*/ 1454 w 1454"/>
                <a:gd name="T9" fmla="*/ 4 h 57"/>
                <a:gd name="T10" fmla="*/ 1454 w 1454"/>
                <a:gd name="T11" fmla="*/ 0 h 57"/>
                <a:gd name="T12" fmla="*/ 0 w 145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454" h="57">
                  <a:moveTo>
                    <a:pt x="0" y="0"/>
                  </a:moveTo>
                  <a:cubicBezTo>
                    <a:pt x="0" y="4"/>
                    <a:pt x="0" y="4"/>
                    <a:pt x="0" y="4"/>
                  </a:cubicBezTo>
                  <a:cubicBezTo>
                    <a:pt x="0" y="33"/>
                    <a:pt x="24" y="57"/>
                    <a:pt x="53" y="57"/>
                  </a:cubicBezTo>
                  <a:cubicBezTo>
                    <a:pt x="1400" y="57"/>
                    <a:pt x="1400" y="57"/>
                    <a:pt x="1400" y="57"/>
                  </a:cubicBezTo>
                  <a:cubicBezTo>
                    <a:pt x="1430" y="57"/>
                    <a:pt x="1454" y="33"/>
                    <a:pt x="1454" y="4"/>
                  </a:cubicBezTo>
                  <a:cubicBezTo>
                    <a:pt x="1454" y="0"/>
                    <a:pt x="1454" y="0"/>
                    <a:pt x="1454" y="0"/>
                  </a:cubicBezTo>
                  <a:lnTo>
                    <a:pt x="0" y="0"/>
                  </a:lnTo>
                  <a:close/>
                </a:path>
              </a:pathLst>
            </a:custGeom>
            <a:solidFill>
              <a:schemeClr val="bg2">
                <a:lumMod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kern="0">
                <a:solidFill>
                  <a:srgbClr val="FFFFFF"/>
                </a:solidFill>
              </a:endParaRPr>
            </a:p>
          </p:txBody>
        </p:sp>
      </p:grpSp>
      <p:pic>
        <p:nvPicPr>
          <p:cNvPr id="120" name="Picture 28"/>
          <p:cNvPicPr>
            <a:picLocks noChangeAspect="1"/>
          </p:cNvPicPr>
          <p:nvPr/>
        </p:nvPicPr>
        <p:blipFill rotWithShape="1">
          <a:blip r:embed="rId3" cstate="print">
            <a:extLst>
              <a:ext uri="{28A0092B-C50C-407E-A947-70E740481C1C}">
                <a14:useLocalDpi xmlns:a14="http://schemas.microsoft.com/office/drawing/2010/main"/>
              </a:ext>
            </a:extLst>
          </a:blip>
          <a:srcRect b="35075"/>
          <a:stretch/>
        </p:blipFill>
        <p:spPr bwMode="auto">
          <a:xfrm>
            <a:off x="5840229" y="2216091"/>
            <a:ext cx="1025139" cy="88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Tes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34950" y="2455330"/>
            <a:ext cx="621529" cy="633715"/>
          </a:xfrm>
          <a:prstGeom prst="rect">
            <a:avLst/>
          </a:prstGeom>
        </p:spPr>
      </p:pic>
      <p:pic>
        <p:nvPicPr>
          <p:cNvPr id="165" name="Tes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34950" y="2455330"/>
            <a:ext cx="621529" cy="633715"/>
          </a:xfrm>
          <a:prstGeom prst="rect">
            <a:avLst/>
          </a:prstGeom>
        </p:spPr>
      </p:pic>
      <p:sp>
        <p:nvSpPr>
          <p:cNvPr id="5" name="Error DEV"/>
          <p:cNvSpPr/>
          <p:nvPr/>
        </p:nvSpPr>
        <p:spPr bwMode="auto">
          <a:xfrm>
            <a:off x="6540119" y="2725296"/>
            <a:ext cx="456723" cy="456723"/>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2800" b="1" kern="0" dirty="0">
                <a:gradFill>
                  <a:gsLst>
                    <a:gs pos="0">
                      <a:srgbClr val="FFFFFF"/>
                    </a:gs>
                    <a:gs pos="100000">
                      <a:srgbClr val="FFFFFF"/>
                    </a:gs>
                  </a:gsLst>
                  <a:lin ang="5400000" scaled="0"/>
                </a:gradFill>
                <a:ea typeface="Segoe UI" pitchFamily="34" charset="0"/>
                <a:cs typeface="Segoe UI" pitchFamily="34" charset="0"/>
              </a:rPr>
              <a:t>X</a:t>
            </a:r>
          </a:p>
        </p:txBody>
      </p:sp>
      <p:pic>
        <p:nvPicPr>
          <p:cNvPr id="166" name="Tes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34950" y="2455330"/>
            <a:ext cx="621529" cy="633715"/>
          </a:xfrm>
          <a:prstGeom prst="rect">
            <a:avLst/>
          </a:prstGeom>
        </p:spPr>
      </p:pic>
      <p:pic>
        <p:nvPicPr>
          <p:cNvPr id="167" name="Tes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34950" y="2455330"/>
            <a:ext cx="621529" cy="633715"/>
          </a:xfrm>
          <a:prstGeom prst="rect">
            <a:avLst/>
          </a:prstGeom>
        </p:spPr>
      </p:pic>
      <p:pic>
        <p:nvPicPr>
          <p:cNvPr id="168" name="Tes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34950" y="2455330"/>
            <a:ext cx="621529" cy="633715"/>
          </a:xfrm>
          <a:prstGeom prst="rect">
            <a:avLst/>
          </a:prstGeom>
        </p:spPr>
      </p:pic>
      <p:grpSp>
        <p:nvGrpSpPr>
          <p:cNvPr id="8" name="Accepted DEV"/>
          <p:cNvGrpSpPr/>
          <p:nvPr/>
        </p:nvGrpSpPr>
        <p:grpSpPr>
          <a:xfrm>
            <a:off x="6540119" y="2725296"/>
            <a:ext cx="456723" cy="456723"/>
            <a:chOff x="4382751" y="3909289"/>
            <a:chExt cx="456852" cy="456852"/>
          </a:xfrm>
        </p:grpSpPr>
        <p:sp>
          <p:nvSpPr>
            <p:cNvPr id="152" name="Accepted"/>
            <p:cNvSpPr/>
            <p:nvPr/>
          </p:nvSpPr>
          <p:spPr bwMode="auto">
            <a:xfrm>
              <a:off x="4382751" y="3909289"/>
              <a:ext cx="456852" cy="456852"/>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endParaRPr lang="en-US" sz="28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153" name="Freeform 26"/>
            <p:cNvSpPr>
              <a:spLocks/>
            </p:cNvSpPr>
            <p:nvPr/>
          </p:nvSpPr>
          <p:spPr bwMode="auto">
            <a:xfrm>
              <a:off x="4460627" y="4004450"/>
              <a:ext cx="301100" cy="266531"/>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defTabSz="913833"/>
              <a:endParaRPr lang="en-US" sz="1700" kern="0">
                <a:solidFill>
                  <a:srgbClr val="000000"/>
                </a:solidFill>
              </a:endParaRPr>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724" y="4138363"/>
            <a:ext cx="1405936" cy="251642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79714" y="4422760"/>
            <a:ext cx="1094387" cy="2151038"/>
          </a:xfrm>
          <a:prstGeom prst="rect">
            <a:avLst/>
          </a:prstGeom>
        </p:spPr>
      </p:pic>
      <p:sp>
        <p:nvSpPr>
          <p:cNvPr id="32" name="TextBox 31"/>
          <p:cNvSpPr txBox="1"/>
          <p:nvPr/>
        </p:nvSpPr>
        <p:spPr>
          <a:xfrm>
            <a:off x="891549" y="5186235"/>
            <a:ext cx="354777" cy="197498"/>
          </a:xfrm>
          <a:prstGeom prst="rect">
            <a:avLst/>
          </a:prstGeom>
          <a:noFill/>
        </p:spPr>
        <p:txBody>
          <a:bodyPr wrap="none" lIns="0" tIns="0" rIns="0" bIns="0" rtlCol="0">
            <a:spAutoFit/>
          </a:bodyPr>
          <a:lstStyle/>
          <a:p>
            <a:pPr defTabSz="932384">
              <a:lnSpc>
                <a:spcPct val="90000"/>
              </a:lnSpc>
              <a:spcAft>
                <a:spcPts val="600"/>
              </a:spcAft>
            </a:pPr>
            <a:r>
              <a:rPr lang="en-US" sz="1398" b="1" kern="0" dirty="0">
                <a:gradFill>
                  <a:gsLst>
                    <a:gs pos="2917">
                      <a:schemeClr val="tx1">
                        <a:lumMod val="50000"/>
                      </a:schemeClr>
                    </a:gs>
                    <a:gs pos="74000">
                      <a:schemeClr val="tx1">
                        <a:lumMod val="50000"/>
                      </a:schemeClr>
                    </a:gs>
                  </a:gsLst>
                  <a:lin ang="5400000" scaled="0"/>
                </a:gradFill>
              </a:rPr>
              <a:t>DEV</a:t>
            </a:r>
          </a:p>
        </p:txBody>
      </p:sp>
      <p:sp>
        <p:nvSpPr>
          <p:cNvPr id="33" name="TextBox 32"/>
          <p:cNvSpPr txBox="1"/>
          <p:nvPr/>
        </p:nvSpPr>
        <p:spPr>
          <a:xfrm>
            <a:off x="3428064" y="5186235"/>
            <a:ext cx="354777" cy="197498"/>
          </a:xfrm>
          <a:prstGeom prst="rect">
            <a:avLst/>
          </a:prstGeom>
          <a:noFill/>
        </p:spPr>
        <p:txBody>
          <a:bodyPr wrap="none" lIns="0" tIns="0" rIns="0" bIns="0" rtlCol="0">
            <a:spAutoFit/>
          </a:bodyPr>
          <a:lstStyle/>
          <a:p>
            <a:pPr defTabSz="932384">
              <a:lnSpc>
                <a:spcPct val="90000"/>
              </a:lnSpc>
              <a:spcAft>
                <a:spcPts val="600"/>
              </a:spcAft>
            </a:pPr>
            <a:r>
              <a:rPr lang="en-US" sz="1398" b="1" kern="0" dirty="0">
                <a:gradFill>
                  <a:gsLst>
                    <a:gs pos="2917">
                      <a:schemeClr val="bg1"/>
                    </a:gs>
                    <a:gs pos="30000">
                      <a:schemeClr val="bg1"/>
                    </a:gs>
                  </a:gsLst>
                  <a:lin ang="5400000" scaled="0"/>
                </a:gradFill>
              </a:rPr>
              <a:t>OPS</a:t>
            </a:r>
          </a:p>
        </p:txBody>
      </p:sp>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Tree>
    <p:extLst>
      <p:ext uri="{BB962C8B-B14F-4D97-AF65-F5344CB8AC3E}">
        <p14:creationId xmlns:p14="http://schemas.microsoft.com/office/powerpoint/2010/main" val="2085467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par>
                          <p:cTn id="8" fill="hold">
                            <p:stCondLst>
                              <p:cond delay="1200"/>
                            </p:stCondLst>
                            <p:childTnLst>
                              <p:par>
                                <p:cTn id="9" presetID="10" presetClass="entr" presetSubtype="0"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500"/>
                                        <p:tgtEl>
                                          <p:spTgt spid="121"/>
                                        </p:tgtEl>
                                      </p:cBhvr>
                                    </p:animEffect>
                                  </p:childTnLst>
                                </p:cTn>
                              </p:par>
                            </p:childTnLst>
                          </p:cTn>
                        </p:par>
                        <p:par>
                          <p:cTn id="12" fill="hold">
                            <p:stCondLst>
                              <p:cond delay="1700"/>
                            </p:stCondLst>
                            <p:childTnLst>
                              <p:par>
                                <p:cTn id="13" presetID="1" presetClass="entr" presetSubtype="0" fill="hold" nodeType="after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childTnLst>
                          </p:cTn>
                        </p:par>
                        <p:par>
                          <p:cTn id="15" fill="hold">
                            <p:stCondLst>
                              <p:cond delay="1700"/>
                            </p:stCondLst>
                            <p:childTnLst>
                              <p:par>
                                <p:cTn id="16" presetID="42" presetClass="path" presetSubtype="0" accel="50000" decel="50000" fill="hold" nodeType="afterEffect">
                                  <p:stCondLst>
                                    <p:cond delay="500"/>
                                  </p:stCondLst>
                                  <p:childTnLst>
                                    <p:animMotion origin="layout" path="M 2.19811E-6 2.197E-6 L 0.33712 0.02814 " pathEditMode="relative" rAng="0" ptsTypes="AA">
                                      <p:cBhvr>
                                        <p:cTn id="17" dur="1000" fill="hold"/>
                                        <p:tgtEl>
                                          <p:spTgt spid="165"/>
                                        </p:tgtEl>
                                        <p:attrNameLst>
                                          <p:attrName>ppt_x</p:attrName>
                                          <p:attrName>ppt_y</p:attrName>
                                        </p:attrNameLst>
                                      </p:cBhvr>
                                      <p:rCtr x="16850" y="1407"/>
                                    </p:animMotion>
                                  </p:childTnLst>
                                </p:cTn>
                              </p:par>
                            </p:childTnLst>
                          </p:cTn>
                        </p:par>
                        <p:par>
                          <p:cTn id="18" fill="hold">
                            <p:stCondLst>
                              <p:cond delay="3200"/>
                            </p:stCondLst>
                            <p:childTnLst>
                              <p:par>
                                <p:cTn id="19" presetID="10" presetClass="entr" presetSubtype="0" fill="hold" grpId="0" nodeType="afterEffect">
                                  <p:stCondLst>
                                    <p:cond delay="3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4000"/>
                            </p:stCondLst>
                            <p:childTnLst>
                              <p:par>
                                <p:cTn id="23" presetID="10" presetClass="exit" presetSubtype="0" fill="hold" grpId="1" nodeType="afterEffect">
                                  <p:stCondLst>
                                    <p:cond delay="50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nodeType="withEffect">
                                  <p:stCondLst>
                                    <p:cond delay="500"/>
                                  </p:stCondLst>
                                  <p:childTnLst>
                                    <p:animEffect transition="out" filter="fade">
                                      <p:cBhvr>
                                        <p:cTn id="27" dur="500"/>
                                        <p:tgtEl>
                                          <p:spTgt spid="165"/>
                                        </p:tgtEl>
                                      </p:cBhvr>
                                    </p:animEffect>
                                    <p:set>
                                      <p:cBhvr>
                                        <p:cTn id="28" dur="1" fill="hold">
                                          <p:stCondLst>
                                            <p:cond delay="499"/>
                                          </p:stCondLst>
                                        </p:cTn>
                                        <p:tgtEl>
                                          <p:spTgt spid="165"/>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166"/>
                                        </p:tgtEl>
                                        <p:attrNameLst>
                                          <p:attrName>style.visibility</p:attrName>
                                        </p:attrNameLst>
                                      </p:cBhvr>
                                      <p:to>
                                        <p:strVal val="visible"/>
                                      </p:to>
                                    </p:set>
                                  </p:childTnLst>
                                </p:cTn>
                              </p:par>
                            </p:childTnLst>
                          </p:cTn>
                        </p:par>
                        <p:par>
                          <p:cTn id="32" fill="hold">
                            <p:stCondLst>
                              <p:cond delay="5000"/>
                            </p:stCondLst>
                            <p:childTnLst>
                              <p:par>
                                <p:cTn id="33" presetID="42" presetClass="path" presetSubtype="0" accel="50000" decel="50000" fill="hold" nodeType="afterEffect">
                                  <p:stCondLst>
                                    <p:cond delay="0"/>
                                  </p:stCondLst>
                                  <p:childTnLst>
                                    <p:animMotion origin="layout" path="M 2.19811E-6 2.197E-6 L 0.33712 0.02814 " pathEditMode="relative" rAng="0" ptsTypes="AA">
                                      <p:cBhvr>
                                        <p:cTn id="34" dur="1000" fill="hold"/>
                                        <p:tgtEl>
                                          <p:spTgt spid="166"/>
                                        </p:tgtEl>
                                        <p:attrNameLst>
                                          <p:attrName>ppt_x</p:attrName>
                                          <p:attrName>ppt_y</p:attrName>
                                        </p:attrNameLst>
                                      </p:cBhvr>
                                      <p:rCtr x="16850" y="1407"/>
                                    </p:animMotion>
                                  </p:childTnLst>
                                </p:cTn>
                              </p:par>
                            </p:childTnLst>
                          </p:cTn>
                        </p:par>
                        <p:par>
                          <p:cTn id="35" fill="hold">
                            <p:stCondLst>
                              <p:cond delay="6000"/>
                            </p:stCondLst>
                            <p:childTnLst>
                              <p:par>
                                <p:cTn id="36" presetID="10" presetClass="entr" presetSubtype="0" fill="hold" grpId="2"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6500"/>
                            </p:stCondLst>
                            <p:childTnLst>
                              <p:par>
                                <p:cTn id="40" presetID="10" presetClass="exit" presetSubtype="0" fill="hold" grpId="3" nodeType="afterEffect">
                                  <p:stCondLst>
                                    <p:cond delay="50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166"/>
                                        </p:tgtEl>
                                      </p:cBhvr>
                                    </p:animEffect>
                                    <p:set>
                                      <p:cBhvr>
                                        <p:cTn id="45" dur="1" fill="hold">
                                          <p:stCondLst>
                                            <p:cond delay="499"/>
                                          </p:stCondLst>
                                        </p:cTn>
                                        <p:tgtEl>
                                          <p:spTgt spid="166"/>
                                        </p:tgtEl>
                                        <p:attrNameLst>
                                          <p:attrName>style.visibility</p:attrName>
                                        </p:attrNameLst>
                                      </p:cBhvr>
                                      <p:to>
                                        <p:strVal val="hidden"/>
                                      </p:to>
                                    </p:set>
                                  </p:childTnLst>
                                </p:cTn>
                              </p:par>
                            </p:childTnLst>
                          </p:cTn>
                        </p:par>
                        <p:par>
                          <p:cTn id="46" fill="hold">
                            <p:stCondLst>
                              <p:cond delay="7500"/>
                            </p:stCondLst>
                            <p:childTnLst>
                              <p:par>
                                <p:cTn id="47" presetID="1" presetClass="entr" presetSubtype="0" fill="hold" nodeType="afterEffect">
                                  <p:stCondLst>
                                    <p:cond delay="0"/>
                                  </p:stCondLst>
                                  <p:childTnLst>
                                    <p:set>
                                      <p:cBhvr>
                                        <p:cTn id="48" dur="1" fill="hold">
                                          <p:stCondLst>
                                            <p:cond delay="0"/>
                                          </p:stCondLst>
                                        </p:cTn>
                                        <p:tgtEl>
                                          <p:spTgt spid="167"/>
                                        </p:tgtEl>
                                        <p:attrNameLst>
                                          <p:attrName>style.visibility</p:attrName>
                                        </p:attrNameLst>
                                      </p:cBhvr>
                                      <p:to>
                                        <p:strVal val="visible"/>
                                      </p:to>
                                    </p:set>
                                  </p:childTnLst>
                                </p:cTn>
                              </p:par>
                            </p:childTnLst>
                          </p:cTn>
                        </p:par>
                        <p:par>
                          <p:cTn id="49" fill="hold">
                            <p:stCondLst>
                              <p:cond delay="7500"/>
                            </p:stCondLst>
                            <p:childTnLst>
                              <p:par>
                                <p:cTn id="50" presetID="42" presetClass="path" presetSubtype="0" accel="50000" decel="50000" fill="hold" nodeType="afterEffect">
                                  <p:stCondLst>
                                    <p:cond delay="0"/>
                                  </p:stCondLst>
                                  <p:childTnLst>
                                    <p:animMotion origin="layout" path="M 2.19811E-6 2.197E-6 L 0.33712 0.02814 " pathEditMode="relative" rAng="0" ptsTypes="AA">
                                      <p:cBhvr>
                                        <p:cTn id="51" dur="1000" fill="hold"/>
                                        <p:tgtEl>
                                          <p:spTgt spid="167"/>
                                        </p:tgtEl>
                                        <p:attrNameLst>
                                          <p:attrName>ppt_x</p:attrName>
                                          <p:attrName>ppt_y</p:attrName>
                                        </p:attrNameLst>
                                      </p:cBhvr>
                                      <p:rCtr x="16850" y="1407"/>
                                    </p:animMotion>
                                  </p:childTnLst>
                                </p:cTn>
                              </p:par>
                            </p:childTnLst>
                          </p:cTn>
                        </p:par>
                        <p:par>
                          <p:cTn id="52" fill="hold">
                            <p:stCondLst>
                              <p:cond delay="8500"/>
                            </p:stCondLst>
                            <p:childTnLst>
                              <p:par>
                                <p:cTn id="53" presetID="10" presetClass="entr" presetSubtype="0" fill="hold" grpId="4"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par>
                          <p:cTn id="56" fill="hold">
                            <p:stCondLst>
                              <p:cond delay="9000"/>
                            </p:stCondLst>
                            <p:childTnLst>
                              <p:par>
                                <p:cTn id="57" presetID="10" presetClass="exit" presetSubtype="0" fill="hold" grpId="5" nodeType="afterEffect">
                                  <p:stCondLst>
                                    <p:cond delay="50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nodeType="withEffect">
                                  <p:stCondLst>
                                    <p:cond delay="500"/>
                                  </p:stCondLst>
                                  <p:childTnLst>
                                    <p:animEffect transition="out" filter="fade">
                                      <p:cBhvr>
                                        <p:cTn id="61" dur="500"/>
                                        <p:tgtEl>
                                          <p:spTgt spid="167"/>
                                        </p:tgtEl>
                                      </p:cBhvr>
                                    </p:animEffect>
                                    <p:set>
                                      <p:cBhvr>
                                        <p:cTn id="62" dur="1" fill="hold">
                                          <p:stCondLst>
                                            <p:cond delay="499"/>
                                          </p:stCondLst>
                                        </p:cTn>
                                        <p:tgtEl>
                                          <p:spTgt spid="167"/>
                                        </p:tgtEl>
                                        <p:attrNameLst>
                                          <p:attrName>style.visibility</p:attrName>
                                        </p:attrNameLst>
                                      </p:cBhvr>
                                      <p:to>
                                        <p:strVal val="hidden"/>
                                      </p:to>
                                    </p:set>
                                  </p:childTnLst>
                                </p:cTn>
                              </p:par>
                            </p:childTnLst>
                          </p:cTn>
                        </p:par>
                        <p:par>
                          <p:cTn id="63" fill="hold">
                            <p:stCondLst>
                              <p:cond delay="10000"/>
                            </p:stCondLst>
                            <p:childTnLst>
                              <p:par>
                                <p:cTn id="64" presetID="1" presetClass="entr" presetSubtype="0" fill="hold" nodeType="afterEffect">
                                  <p:stCondLst>
                                    <p:cond delay="0"/>
                                  </p:stCondLst>
                                  <p:childTnLst>
                                    <p:set>
                                      <p:cBhvr>
                                        <p:cTn id="65" dur="1" fill="hold">
                                          <p:stCondLst>
                                            <p:cond delay="0"/>
                                          </p:stCondLst>
                                        </p:cTn>
                                        <p:tgtEl>
                                          <p:spTgt spid="168"/>
                                        </p:tgtEl>
                                        <p:attrNameLst>
                                          <p:attrName>style.visibility</p:attrName>
                                        </p:attrNameLst>
                                      </p:cBhvr>
                                      <p:to>
                                        <p:strVal val="visible"/>
                                      </p:to>
                                    </p:set>
                                  </p:childTnLst>
                                </p:cTn>
                              </p:par>
                            </p:childTnLst>
                          </p:cTn>
                        </p:par>
                        <p:par>
                          <p:cTn id="66" fill="hold">
                            <p:stCondLst>
                              <p:cond delay="10000"/>
                            </p:stCondLst>
                            <p:childTnLst>
                              <p:par>
                                <p:cTn id="67" presetID="42" presetClass="path" presetSubtype="0" accel="50000" decel="50000" fill="hold" nodeType="afterEffect">
                                  <p:stCondLst>
                                    <p:cond delay="0"/>
                                  </p:stCondLst>
                                  <p:childTnLst>
                                    <p:animMotion origin="layout" path="M 2.19811E-6 2.197E-6 L 0.33712 0.02814 " pathEditMode="relative" rAng="0" ptsTypes="AA">
                                      <p:cBhvr>
                                        <p:cTn id="68" dur="1000" fill="hold"/>
                                        <p:tgtEl>
                                          <p:spTgt spid="168"/>
                                        </p:tgtEl>
                                        <p:attrNameLst>
                                          <p:attrName>ppt_x</p:attrName>
                                          <p:attrName>ppt_y</p:attrName>
                                        </p:attrNameLst>
                                      </p:cBhvr>
                                      <p:rCtr x="16850" y="1407"/>
                                    </p:animMotion>
                                  </p:childTnLst>
                                </p:cTn>
                              </p:par>
                            </p:childTnLst>
                          </p:cTn>
                        </p:par>
                        <p:par>
                          <p:cTn id="69" fill="hold">
                            <p:stCondLst>
                              <p:cond delay="11000"/>
                            </p:stCondLst>
                            <p:childTnLst>
                              <p:par>
                                <p:cTn id="70" presetID="10"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xit" presetSubtype="0" fill="hold" nodeType="withEffect">
                                  <p:stCondLst>
                                    <p:cond delay="1000"/>
                                  </p:stCondLst>
                                  <p:childTnLst>
                                    <p:animEffect transition="out" filter="fade">
                                      <p:cBhvr>
                                        <p:cTn id="74" dur="500"/>
                                        <p:tgtEl>
                                          <p:spTgt spid="168"/>
                                        </p:tgtEl>
                                      </p:cBhvr>
                                    </p:animEffect>
                                    <p:set>
                                      <p:cBhvr>
                                        <p:cTn id="75" dur="1" fill="hold">
                                          <p:stCondLst>
                                            <p:cond delay="499"/>
                                          </p:stCondLst>
                                        </p:cTn>
                                        <p:tgtEl>
                                          <p:spTgt spid="168"/>
                                        </p:tgtEl>
                                        <p:attrNameLst>
                                          <p:attrName>style.visibility</p:attrName>
                                        </p:attrNameLst>
                                      </p:cBhvr>
                                      <p:to>
                                        <p:strVal val="hidden"/>
                                      </p:to>
                                    </p:set>
                                  </p:childTnLst>
                                </p:cTn>
                              </p:par>
                            </p:childTnLst>
                          </p:cTn>
                        </p:par>
                        <p:par>
                          <p:cTn id="76" fill="hold">
                            <p:stCondLst>
                              <p:cond delay="12500"/>
                            </p:stCondLst>
                            <p:childTnLst>
                              <p:par>
                                <p:cTn id="77" presetID="10" presetClass="entr" presetSubtype="0"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5" grpId="0" animBg="1"/>
      <p:bldP spid="5" grpId="1" animBg="1"/>
      <p:bldP spid="5" grpId="2" animBg="1"/>
      <p:bldP spid="5" grpId="3" animBg="1"/>
      <p:bldP spid="5" grpId="4" animBg="1"/>
      <p:bldP spid="5" grpId="5"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evelopment"/>
          <p:cNvSpPr/>
          <p:nvPr/>
        </p:nvSpPr>
        <p:spPr bwMode="auto">
          <a:xfrm>
            <a:off x="4304840" y="1599692"/>
            <a:ext cx="4152726" cy="1953212"/>
          </a:xfrm>
          <a:prstGeom prst="roundRect">
            <a:avLst>
              <a:gd name="adj" fmla="val 517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a:lnSpc>
                <a:spcPct val="90000"/>
              </a:lnSpc>
            </a:pPr>
            <a:r>
              <a:rPr lang="en-US" sz="1598" kern="0" dirty="0">
                <a:gradFill>
                  <a:gsLst>
                    <a:gs pos="0">
                      <a:srgbClr val="FFFFFF"/>
                    </a:gs>
                    <a:gs pos="100000">
                      <a:srgbClr val="FFFFFF"/>
                    </a:gs>
                  </a:gsLst>
                  <a:lin ang="5400000" scaled="0"/>
                </a:gradFill>
                <a:ea typeface="Segoe UI" pitchFamily="34" charset="0"/>
                <a:cs typeface="Segoe UI" pitchFamily="34" charset="0"/>
              </a:rPr>
              <a:t>Application Environment</a:t>
            </a:r>
          </a:p>
        </p:txBody>
      </p:sp>
      <p:cxnSp>
        <p:nvCxnSpPr>
          <p:cNvPr id="92" name="Straight Connector 91"/>
          <p:cNvCxnSpPr/>
          <p:nvPr/>
        </p:nvCxnSpPr>
        <p:spPr>
          <a:xfrm>
            <a:off x="5491928" y="2580550"/>
            <a:ext cx="2502993" cy="31773"/>
          </a:xfrm>
          <a:prstGeom prst="line">
            <a:avLst/>
          </a:prstGeom>
          <a:ln w="38100">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bwMode="auto">
          <a:xfrm>
            <a:off x="5537641" y="2347524"/>
            <a:ext cx="560442" cy="41847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4" name="Rectangle 123"/>
          <p:cNvSpPr/>
          <p:nvPr/>
        </p:nvSpPr>
        <p:spPr bwMode="auto">
          <a:xfrm>
            <a:off x="6522721" y="2347524"/>
            <a:ext cx="560442" cy="41847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130"/>
          <p:cNvSpPr/>
          <p:nvPr/>
        </p:nvSpPr>
        <p:spPr bwMode="auto">
          <a:xfrm>
            <a:off x="7508441" y="2344023"/>
            <a:ext cx="560442" cy="418477"/>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8" name="Group 97"/>
          <p:cNvGrpSpPr/>
          <p:nvPr/>
        </p:nvGrpSpPr>
        <p:grpSpPr>
          <a:xfrm>
            <a:off x="5992161" y="4139785"/>
            <a:ext cx="737349" cy="779633"/>
            <a:chOff x="8968422" y="1945240"/>
            <a:chExt cx="972643" cy="1028418"/>
          </a:xfrm>
        </p:grpSpPr>
        <p:grpSp>
          <p:nvGrpSpPr>
            <p:cNvPr id="80" name="Group 79"/>
            <p:cNvGrpSpPr/>
            <p:nvPr/>
          </p:nvGrpSpPr>
          <p:grpSpPr>
            <a:xfrm>
              <a:off x="8968422" y="2142553"/>
              <a:ext cx="318232" cy="696493"/>
              <a:chOff x="9458597" y="2993206"/>
              <a:chExt cx="291678" cy="638376"/>
            </a:xfrm>
          </p:grpSpPr>
          <p:sp>
            <p:nvSpPr>
              <p:cNvPr id="86" name="Oval 85"/>
              <p:cNvSpPr/>
              <p:nvPr/>
            </p:nvSpPr>
            <p:spPr bwMode="auto">
              <a:xfrm>
                <a:off x="9497057" y="2993206"/>
                <a:ext cx="195809" cy="195809"/>
              </a:xfrm>
              <a:prstGeom prst="ellipse">
                <a:avLst/>
              </a:pr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87" name="Freeform 86"/>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81" name="Group 80"/>
            <p:cNvGrpSpPr/>
            <p:nvPr/>
          </p:nvGrpSpPr>
          <p:grpSpPr>
            <a:xfrm>
              <a:off x="9622833" y="2142553"/>
              <a:ext cx="318232" cy="696493"/>
              <a:chOff x="9458597" y="2993206"/>
              <a:chExt cx="291678" cy="638376"/>
            </a:xfrm>
          </p:grpSpPr>
          <p:sp>
            <p:nvSpPr>
              <p:cNvPr id="84" name="Oval 83"/>
              <p:cNvSpPr/>
              <p:nvPr/>
            </p:nvSpPr>
            <p:spPr bwMode="auto">
              <a:xfrm>
                <a:off x="9497057" y="2993206"/>
                <a:ext cx="195809" cy="195809"/>
              </a:xfrm>
              <a:prstGeom prst="ellipse">
                <a:avLst/>
              </a:pr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85" name="Freeform 84"/>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2" name="Freeform 81"/>
            <p:cNvSpPr/>
            <p:nvPr/>
          </p:nvSpPr>
          <p:spPr bwMode="auto">
            <a:xfrm>
              <a:off x="9192270" y="2277165"/>
              <a:ext cx="491910" cy="696493"/>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50000"/>
              </a:schemeClr>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83" name="Oval 82"/>
            <p:cNvSpPr/>
            <p:nvPr/>
          </p:nvSpPr>
          <p:spPr bwMode="auto">
            <a:xfrm>
              <a:off x="9257133" y="1945240"/>
              <a:ext cx="330228" cy="330228"/>
            </a:xfrm>
            <a:prstGeom prst="ellipse">
              <a:avLst/>
            </a:prstGeom>
            <a:solidFill>
              <a:schemeClr val="bg2">
                <a:lumMod val="5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9" name="Group 98"/>
          <p:cNvGrpSpPr/>
          <p:nvPr/>
        </p:nvGrpSpPr>
        <p:grpSpPr>
          <a:xfrm>
            <a:off x="6861149" y="4073475"/>
            <a:ext cx="926436" cy="979560"/>
            <a:chOff x="8968422" y="1945240"/>
            <a:chExt cx="972643" cy="1028418"/>
          </a:xfrm>
        </p:grpSpPr>
        <p:grpSp>
          <p:nvGrpSpPr>
            <p:cNvPr id="100" name="Group 99"/>
            <p:cNvGrpSpPr/>
            <p:nvPr/>
          </p:nvGrpSpPr>
          <p:grpSpPr>
            <a:xfrm>
              <a:off x="8968422" y="2142553"/>
              <a:ext cx="318232" cy="696493"/>
              <a:chOff x="9458597" y="2993206"/>
              <a:chExt cx="291678" cy="638376"/>
            </a:xfrm>
          </p:grpSpPr>
          <p:sp>
            <p:nvSpPr>
              <p:cNvPr id="106" name="Oval 105"/>
              <p:cNvSpPr/>
              <p:nvPr/>
            </p:nvSpPr>
            <p:spPr bwMode="auto">
              <a:xfrm>
                <a:off x="9497057" y="2993206"/>
                <a:ext cx="195809" cy="195809"/>
              </a:xfrm>
              <a:prstGeom prst="ellipse">
                <a:avLst/>
              </a:pr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Freeform 106"/>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01" name="Group 100"/>
            <p:cNvGrpSpPr/>
            <p:nvPr/>
          </p:nvGrpSpPr>
          <p:grpSpPr>
            <a:xfrm>
              <a:off x="9622833" y="2142553"/>
              <a:ext cx="318232" cy="696493"/>
              <a:chOff x="9458597" y="2993206"/>
              <a:chExt cx="291678" cy="638376"/>
            </a:xfrm>
          </p:grpSpPr>
          <p:sp>
            <p:nvSpPr>
              <p:cNvPr id="104" name="Oval 103"/>
              <p:cNvSpPr/>
              <p:nvPr/>
            </p:nvSpPr>
            <p:spPr bwMode="auto">
              <a:xfrm>
                <a:off x="9497057" y="2993206"/>
                <a:ext cx="195809" cy="195809"/>
              </a:xfrm>
              <a:prstGeom prst="ellipse">
                <a:avLst/>
              </a:pr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5" name="Freeform 104"/>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02" name="Freeform 101"/>
            <p:cNvSpPr/>
            <p:nvPr/>
          </p:nvSpPr>
          <p:spPr bwMode="auto">
            <a:xfrm>
              <a:off x="9192270" y="2277165"/>
              <a:ext cx="491910" cy="696493"/>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50000"/>
              </a:schemeClr>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Oval 102"/>
            <p:cNvSpPr/>
            <p:nvPr/>
          </p:nvSpPr>
          <p:spPr bwMode="auto">
            <a:xfrm>
              <a:off x="9257133" y="1945240"/>
              <a:ext cx="330228" cy="330228"/>
            </a:xfrm>
            <a:prstGeom prst="ellipse">
              <a:avLst/>
            </a:prstGeom>
            <a:solidFill>
              <a:schemeClr val="bg2">
                <a:lumMod val="5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08" name="Group 107"/>
          <p:cNvGrpSpPr/>
          <p:nvPr/>
        </p:nvGrpSpPr>
        <p:grpSpPr>
          <a:xfrm>
            <a:off x="4918510" y="4073794"/>
            <a:ext cx="920208" cy="972977"/>
            <a:chOff x="8968422" y="1945240"/>
            <a:chExt cx="972643" cy="1028418"/>
          </a:xfrm>
        </p:grpSpPr>
        <p:grpSp>
          <p:nvGrpSpPr>
            <p:cNvPr id="109" name="Group 108"/>
            <p:cNvGrpSpPr/>
            <p:nvPr/>
          </p:nvGrpSpPr>
          <p:grpSpPr>
            <a:xfrm>
              <a:off x="8968422" y="2142553"/>
              <a:ext cx="318232" cy="696493"/>
              <a:chOff x="9458597" y="2993206"/>
              <a:chExt cx="291678" cy="638376"/>
            </a:xfrm>
          </p:grpSpPr>
          <p:sp>
            <p:nvSpPr>
              <p:cNvPr id="115" name="Oval 114"/>
              <p:cNvSpPr/>
              <p:nvPr/>
            </p:nvSpPr>
            <p:spPr bwMode="auto">
              <a:xfrm>
                <a:off x="9497057" y="2993206"/>
                <a:ext cx="195809" cy="195809"/>
              </a:xfrm>
              <a:prstGeom prst="ellipse">
                <a:avLst/>
              </a:pr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6" name="Freeform 115"/>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10" name="Group 109"/>
            <p:cNvGrpSpPr/>
            <p:nvPr/>
          </p:nvGrpSpPr>
          <p:grpSpPr>
            <a:xfrm>
              <a:off x="9622833" y="2142553"/>
              <a:ext cx="318232" cy="696493"/>
              <a:chOff x="9458597" y="2993206"/>
              <a:chExt cx="291678" cy="638376"/>
            </a:xfrm>
          </p:grpSpPr>
          <p:sp>
            <p:nvSpPr>
              <p:cNvPr id="113" name="Oval 112"/>
              <p:cNvSpPr/>
              <p:nvPr/>
            </p:nvSpPr>
            <p:spPr bwMode="auto">
              <a:xfrm>
                <a:off x="9497057" y="2993206"/>
                <a:ext cx="195809" cy="195809"/>
              </a:xfrm>
              <a:prstGeom prst="ellipse">
                <a:avLst/>
              </a:pr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4" name="Freeform 113"/>
              <p:cNvSpPr/>
              <p:nvPr/>
            </p:nvSpPr>
            <p:spPr bwMode="auto">
              <a:xfrm>
                <a:off x="9458597" y="3218596"/>
                <a:ext cx="291678" cy="412986"/>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7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1" name="Freeform 110"/>
            <p:cNvSpPr/>
            <p:nvPr/>
          </p:nvSpPr>
          <p:spPr bwMode="auto">
            <a:xfrm>
              <a:off x="9192270" y="2277165"/>
              <a:ext cx="491910" cy="696493"/>
            </a:xfrm>
            <a:custGeom>
              <a:avLst/>
              <a:gdLst>
                <a:gd name="connsiteX0" fmla="*/ 145839 w 291678"/>
                <a:gd name="connsiteY0" fmla="*/ 0 h 412986"/>
                <a:gd name="connsiteX1" fmla="*/ 291678 w 291678"/>
                <a:gd name="connsiteY1" fmla="*/ 145839 h 412986"/>
                <a:gd name="connsiteX2" fmla="*/ 291678 w 291678"/>
                <a:gd name="connsiteY2" fmla="*/ 412986 h 412986"/>
                <a:gd name="connsiteX3" fmla="*/ 0 w 291678"/>
                <a:gd name="connsiteY3" fmla="*/ 412986 h 412986"/>
                <a:gd name="connsiteX4" fmla="*/ 0 w 291678"/>
                <a:gd name="connsiteY4" fmla="*/ 145839 h 412986"/>
                <a:gd name="connsiteX5" fmla="*/ 145839 w 291678"/>
                <a:gd name="connsiteY5" fmla="*/ 0 h 4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678" h="412986">
                  <a:moveTo>
                    <a:pt x="145839" y="0"/>
                  </a:moveTo>
                  <a:cubicBezTo>
                    <a:pt x="226384" y="0"/>
                    <a:pt x="291678" y="65294"/>
                    <a:pt x="291678" y="145839"/>
                  </a:cubicBezTo>
                  <a:lnTo>
                    <a:pt x="291678" y="412986"/>
                  </a:lnTo>
                  <a:lnTo>
                    <a:pt x="0" y="412986"/>
                  </a:lnTo>
                  <a:lnTo>
                    <a:pt x="0" y="145839"/>
                  </a:lnTo>
                  <a:cubicBezTo>
                    <a:pt x="0" y="65294"/>
                    <a:pt x="65294" y="0"/>
                    <a:pt x="145839" y="0"/>
                  </a:cubicBezTo>
                  <a:close/>
                </a:path>
              </a:pathLst>
            </a:custGeom>
            <a:solidFill>
              <a:schemeClr val="bg2">
                <a:lumMod val="50000"/>
              </a:schemeClr>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 name="Oval 111"/>
            <p:cNvSpPr/>
            <p:nvPr/>
          </p:nvSpPr>
          <p:spPr bwMode="auto">
            <a:xfrm>
              <a:off x="9257133" y="1945240"/>
              <a:ext cx="330228" cy="330228"/>
            </a:xfrm>
            <a:prstGeom prst="ellipse">
              <a:avLst/>
            </a:prstGeom>
            <a:solidFill>
              <a:schemeClr val="bg2">
                <a:lumMod val="5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a:xfrm>
            <a:off x="882" y="-5816"/>
            <a:ext cx="11887100" cy="917575"/>
          </a:xfrm>
        </p:spPr>
        <p:txBody>
          <a:bodyPr/>
          <a:lstStyle/>
          <a:p>
            <a:r>
              <a:rPr lang="en-US" dirty="0">
                <a:solidFill>
                  <a:srgbClr val="0070C0"/>
                </a:solidFill>
              </a:rPr>
              <a:t>Load Testing</a:t>
            </a:r>
            <a:endParaRPr lang="en-ZA" dirty="0">
              <a:solidFill>
                <a:srgbClr val="0070C0"/>
              </a:solidFill>
            </a:endParaRPr>
          </a:p>
        </p:txBody>
      </p:sp>
      <p:cxnSp>
        <p:nvCxnSpPr>
          <p:cNvPr id="4" name="Straight Connector"/>
          <p:cNvCxnSpPr/>
          <p:nvPr/>
        </p:nvCxnSpPr>
        <p:spPr>
          <a:xfrm>
            <a:off x="1814514" y="3846139"/>
            <a:ext cx="0" cy="1334834"/>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Browser"/>
          <p:cNvGrpSpPr/>
          <p:nvPr/>
        </p:nvGrpSpPr>
        <p:grpSpPr>
          <a:xfrm>
            <a:off x="979474" y="2482376"/>
            <a:ext cx="1803036" cy="1285654"/>
            <a:chOff x="9455184" y="2490506"/>
            <a:chExt cx="2276145" cy="1623003"/>
          </a:xfrm>
        </p:grpSpPr>
        <p:sp>
          <p:nvSpPr>
            <p:cNvPr id="6" name="Rounded Rectangle 5"/>
            <p:cNvSpPr/>
            <p:nvPr/>
          </p:nvSpPr>
          <p:spPr bwMode="auto">
            <a:xfrm>
              <a:off x="9455184" y="2490506"/>
              <a:ext cx="2276145" cy="1623003"/>
            </a:xfrm>
            <a:prstGeom prst="roundRect">
              <a:avLst>
                <a:gd name="adj" fmla="val 280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a:lnSpc>
                  <a:spcPct val="90000"/>
                </a:lnSpc>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9530266" y="2811305"/>
              <a:ext cx="2125980" cy="124206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a:lnSpc>
                  <a:spcPct val="90000"/>
                </a:lnSpc>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9794501" y="2555249"/>
              <a:ext cx="1861745" cy="21559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a:lnSpc>
                  <a:spcPct val="90000"/>
                </a:lnSpc>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p:nvPr/>
          </p:nvGrpSpPr>
          <p:grpSpPr>
            <a:xfrm>
              <a:off x="9523399" y="2555249"/>
              <a:ext cx="222007" cy="222007"/>
              <a:chOff x="10333038" y="4489450"/>
              <a:chExt cx="326521" cy="326521"/>
            </a:xfrm>
          </p:grpSpPr>
          <p:sp>
            <p:nvSpPr>
              <p:cNvPr id="10" name="Oval 9"/>
              <p:cNvSpPr/>
              <p:nvPr/>
            </p:nvSpPr>
            <p:spPr bwMode="auto">
              <a:xfrm>
                <a:off x="10333038" y="4489450"/>
                <a:ext cx="326521" cy="32652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a:lnSpc>
                    <a:spcPct val="90000"/>
                  </a:lnSpc>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Freeform 79"/>
              <p:cNvSpPr>
                <a:spLocks/>
              </p:cNvSpPr>
              <p:nvPr/>
            </p:nvSpPr>
            <p:spPr bwMode="auto">
              <a:xfrm>
                <a:off x="10392317" y="4576510"/>
                <a:ext cx="207963" cy="152400"/>
              </a:xfrm>
              <a:custGeom>
                <a:avLst/>
                <a:gdLst>
                  <a:gd name="T0" fmla="*/ 45 w 131"/>
                  <a:gd name="T1" fmla="*/ 60 h 96"/>
                  <a:gd name="T2" fmla="*/ 83 w 131"/>
                  <a:gd name="T3" fmla="*/ 96 h 96"/>
                  <a:gd name="T4" fmla="*/ 51 w 131"/>
                  <a:gd name="T5" fmla="*/ 96 h 96"/>
                  <a:gd name="T6" fmla="*/ 0 w 131"/>
                  <a:gd name="T7" fmla="*/ 47 h 96"/>
                  <a:gd name="T8" fmla="*/ 51 w 131"/>
                  <a:gd name="T9" fmla="*/ 0 h 96"/>
                  <a:gd name="T10" fmla="*/ 83 w 131"/>
                  <a:gd name="T11" fmla="*/ 0 h 96"/>
                  <a:gd name="T12" fmla="*/ 45 w 131"/>
                  <a:gd name="T13" fmla="*/ 35 h 96"/>
                  <a:gd name="T14" fmla="*/ 131 w 131"/>
                  <a:gd name="T15" fmla="*/ 35 h 96"/>
                  <a:gd name="T16" fmla="*/ 131 w 131"/>
                  <a:gd name="T17" fmla="*/ 60 h 96"/>
                  <a:gd name="T18" fmla="*/ 45 w 131"/>
                  <a:gd name="T19"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45" y="60"/>
                    </a:moveTo>
                    <a:lnTo>
                      <a:pt x="83" y="96"/>
                    </a:lnTo>
                    <a:lnTo>
                      <a:pt x="51" y="96"/>
                    </a:lnTo>
                    <a:lnTo>
                      <a:pt x="0" y="47"/>
                    </a:lnTo>
                    <a:lnTo>
                      <a:pt x="51" y="0"/>
                    </a:lnTo>
                    <a:lnTo>
                      <a:pt x="83" y="0"/>
                    </a:lnTo>
                    <a:lnTo>
                      <a:pt x="45" y="35"/>
                    </a:lnTo>
                    <a:lnTo>
                      <a:pt x="131" y="35"/>
                    </a:lnTo>
                    <a:lnTo>
                      <a:pt x="131" y="60"/>
                    </a:lnTo>
                    <a:lnTo>
                      <a:pt x="45" y="60"/>
                    </a:lnTo>
                    <a:close/>
                  </a:path>
                </a:pathLst>
              </a:custGeom>
              <a:solidFill>
                <a:schemeClr val="accent1"/>
              </a:solidFill>
              <a:ln w="9525">
                <a:noFill/>
                <a:round/>
                <a:headEnd/>
                <a:tailEnd/>
              </a:ln>
              <a:extLst/>
            </p:spPr>
            <p:txBody>
              <a:bodyPr vert="horz" wrap="square" lIns="91401" tIns="45700" rIns="91401" bIns="45700" numCol="1" anchor="t" anchorCtr="0" compatLnSpc="1">
                <a:prstTxWarp prst="textNoShape">
                  <a:avLst/>
                </a:prstTxWarp>
              </a:bodyPr>
              <a:lstStyle/>
              <a:p>
                <a:pPr defTabSz="1218285"/>
                <a:endParaRPr lang="en-US" sz="2400" kern="0">
                  <a:solidFill>
                    <a:prstClr val="black"/>
                  </a:solidFill>
                </a:endParaRPr>
              </a:p>
            </p:txBody>
          </p:sp>
        </p:grpSp>
      </p:grpSp>
      <p:sp>
        <p:nvSpPr>
          <p:cNvPr id="59" name="Rectangle 155"/>
          <p:cNvSpPr>
            <a:spLocks noChangeArrowheads="1"/>
          </p:cNvSpPr>
          <p:nvPr/>
        </p:nvSpPr>
        <p:spPr bwMode="auto">
          <a:xfrm>
            <a:off x="1830625" y="5371166"/>
            <a:ext cx="1487060" cy="101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1" tIns="45700" rIns="91401" bIns="45700" numCol="1" anchor="t" anchorCtr="0" compatLnSpc="1">
            <a:prstTxWarp prst="textNoShape">
              <a:avLst/>
            </a:prstTxWarp>
          </a:bodyPr>
          <a:lstStyle/>
          <a:p>
            <a:pPr defTabSz="932205"/>
            <a:endParaRPr lang="en-US" sz="1836" kern="0">
              <a:solidFill>
                <a:srgbClr val="FFFFFF"/>
              </a:solidFill>
            </a:endParaRPr>
          </a:p>
        </p:txBody>
      </p:sp>
      <p:sp>
        <p:nvSpPr>
          <p:cNvPr id="60" name="Freeform 147"/>
          <p:cNvSpPr>
            <a:spLocks/>
          </p:cNvSpPr>
          <p:nvPr/>
        </p:nvSpPr>
        <p:spPr bwMode="auto">
          <a:xfrm>
            <a:off x="1213502" y="5404522"/>
            <a:ext cx="256831" cy="999230"/>
          </a:xfrm>
          <a:custGeom>
            <a:avLst/>
            <a:gdLst>
              <a:gd name="T0" fmla="*/ 64 w 64"/>
              <a:gd name="T1" fmla="*/ 0 h 249"/>
              <a:gd name="T2" fmla="*/ 51 w 64"/>
              <a:gd name="T3" fmla="*/ 249 h 249"/>
              <a:gd name="T4" fmla="*/ 0 w 64"/>
              <a:gd name="T5" fmla="*/ 249 h 249"/>
              <a:gd name="T6" fmla="*/ 0 w 64"/>
              <a:gd name="T7" fmla="*/ 0 h 249"/>
              <a:gd name="T8" fmla="*/ 64 w 64"/>
              <a:gd name="T9" fmla="*/ 0 h 249"/>
            </a:gdLst>
            <a:ahLst/>
            <a:cxnLst>
              <a:cxn ang="0">
                <a:pos x="T0" y="T1"/>
              </a:cxn>
              <a:cxn ang="0">
                <a:pos x="T2" y="T3"/>
              </a:cxn>
              <a:cxn ang="0">
                <a:pos x="T4" y="T5"/>
              </a:cxn>
              <a:cxn ang="0">
                <a:pos x="T6" y="T7"/>
              </a:cxn>
              <a:cxn ang="0">
                <a:pos x="T8" y="T9"/>
              </a:cxn>
            </a:cxnLst>
            <a:rect l="0" t="0" r="r" b="b"/>
            <a:pathLst>
              <a:path w="64" h="249">
                <a:moveTo>
                  <a:pt x="64" y="0"/>
                </a:moveTo>
                <a:lnTo>
                  <a:pt x="51" y="249"/>
                </a:lnTo>
                <a:lnTo>
                  <a:pt x="0" y="249"/>
                </a:lnTo>
                <a:lnTo>
                  <a:pt x="0" y="0"/>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defTabSz="932205"/>
            <a:endParaRPr lang="en-US" sz="1836" kern="0">
              <a:solidFill>
                <a:srgbClr val="FFFFFF"/>
              </a:solidFill>
            </a:endParaRPr>
          </a:p>
        </p:txBody>
      </p:sp>
      <p:grpSp>
        <p:nvGrpSpPr>
          <p:cNvPr id="61" name="Group 60"/>
          <p:cNvGrpSpPr/>
          <p:nvPr/>
        </p:nvGrpSpPr>
        <p:grpSpPr>
          <a:xfrm>
            <a:off x="1390073" y="5285180"/>
            <a:ext cx="1939268" cy="1118574"/>
            <a:chOff x="511109" y="5814543"/>
            <a:chExt cx="1041729" cy="600871"/>
          </a:xfrm>
        </p:grpSpPr>
        <p:sp>
          <p:nvSpPr>
            <p:cNvPr id="62" name="Rectangle 154"/>
            <p:cNvSpPr>
              <a:spLocks noChangeArrowheads="1"/>
            </p:cNvSpPr>
            <p:nvPr/>
          </p:nvSpPr>
          <p:spPr bwMode="auto">
            <a:xfrm>
              <a:off x="635204" y="5814543"/>
              <a:ext cx="808238" cy="551887"/>
            </a:xfrm>
            <a:prstGeom prst="rect">
              <a:avLst/>
            </a:prstGeom>
            <a:solidFill>
              <a:schemeClr val="bg2">
                <a:lumMod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1" tIns="45700" rIns="91401" bIns="45700" numCol="1" anchor="t" anchorCtr="0" compatLnSpc="1">
              <a:prstTxWarp prst="textNoShape">
                <a:avLst/>
              </a:prstTxWarp>
            </a:bodyPr>
            <a:lstStyle/>
            <a:p>
              <a:pPr defTabSz="932205"/>
              <a:endParaRPr lang="en-US" sz="1836" kern="0">
                <a:solidFill>
                  <a:srgbClr val="FFFFFF"/>
                </a:solidFill>
              </a:endParaRPr>
            </a:p>
          </p:txBody>
        </p:sp>
        <p:sp>
          <p:nvSpPr>
            <p:cNvPr id="63" name="Rectangle 156"/>
            <p:cNvSpPr>
              <a:spLocks noChangeArrowheads="1"/>
            </p:cNvSpPr>
            <p:nvPr/>
          </p:nvSpPr>
          <p:spPr bwMode="auto">
            <a:xfrm>
              <a:off x="663778" y="5849648"/>
              <a:ext cx="751090" cy="481677"/>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01" tIns="45700" rIns="91401" bIns="45700" numCol="1" anchor="t" anchorCtr="0" compatLnSpc="1">
              <a:prstTxWarp prst="textNoShape">
                <a:avLst/>
              </a:prstTxWarp>
            </a:bodyPr>
            <a:lstStyle/>
            <a:p>
              <a:pPr defTabSz="932205"/>
              <a:endParaRPr lang="en-US" sz="1836" kern="0">
                <a:solidFill>
                  <a:srgbClr val="FFFFFF"/>
                </a:solidFill>
              </a:endParaRPr>
            </a:p>
          </p:txBody>
        </p:sp>
        <p:sp>
          <p:nvSpPr>
            <p:cNvPr id="64" name="Freeform 158"/>
            <p:cNvSpPr>
              <a:spLocks/>
            </p:cNvSpPr>
            <p:nvPr/>
          </p:nvSpPr>
          <p:spPr bwMode="auto">
            <a:xfrm>
              <a:off x="511109" y="6374593"/>
              <a:ext cx="1041729" cy="40821"/>
            </a:xfrm>
            <a:custGeom>
              <a:avLst/>
              <a:gdLst>
                <a:gd name="T0" fmla="*/ 0 w 1454"/>
                <a:gd name="T1" fmla="*/ 0 h 57"/>
                <a:gd name="T2" fmla="*/ 0 w 1454"/>
                <a:gd name="T3" fmla="*/ 4 h 57"/>
                <a:gd name="T4" fmla="*/ 53 w 1454"/>
                <a:gd name="T5" fmla="*/ 57 h 57"/>
                <a:gd name="T6" fmla="*/ 1400 w 1454"/>
                <a:gd name="T7" fmla="*/ 57 h 57"/>
                <a:gd name="T8" fmla="*/ 1454 w 1454"/>
                <a:gd name="T9" fmla="*/ 4 h 57"/>
                <a:gd name="T10" fmla="*/ 1454 w 1454"/>
                <a:gd name="T11" fmla="*/ 0 h 57"/>
                <a:gd name="T12" fmla="*/ 0 w 145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454" h="57">
                  <a:moveTo>
                    <a:pt x="0" y="0"/>
                  </a:moveTo>
                  <a:cubicBezTo>
                    <a:pt x="0" y="4"/>
                    <a:pt x="0" y="4"/>
                    <a:pt x="0" y="4"/>
                  </a:cubicBezTo>
                  <a:cubicBezTo>
                    <a:pt x="0" y="33"/>
                    <a:pt x="24" y="57"/>
                    <a:pt x="53" y="57"/>
                  </a:cubicBezTo>
                  <a:cubicBezTo>
                    <a:pt x="1400" y="57"/>
                    <a:pt x="1400" y="57"/>
                    <a:pt x="1400" y="57"/>
                  </a:cubicBezTo>
                  <a:cubicBezTo>
                    <a:pt x="1430" y="57"/>
                    <a:pt x="1454" y="33"/>
                    <a:pt x="1454" y="4"/>
                  </a:cubicBezTo>
                  <a:cubicBezTo>
                    <a:pt x="1454" y="0"/>
                    <a:pt x="1454" y="0"/>
                    <a:pt x="1454" y="0"/>
                  </a:cubicBezTo>
                  <a:lnTo>
                    <a:pt x="0" y="0"/>
                  </a:lnTo>
                  <a:close/>
                </a:path>
              </a:pathLst>
            </a:custGeom>
            <a:solidFill>
              <a:schemeClr val="bg2">
                <a:lumMod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defTabSz="932205"/>
              <a:endParaRPr lang="en-US" sz="1836" kern="0">
                <a:solidFill>
                  <a:srgbClr val="FFFFFF"/>
                </a:solidFill>
              </a:endParaRPr>
            </a:p>
          </p:txBody>
        </p:sp>
      </p:grpSp>
      <p:pic>
        <p:nvPicPr>
          <p:cNvPr id="97" name="Picture 46"/>
          <p:cNvPicPr>
            <a:picLocks noChangeAspect="1"/>
          </p:cNvPicPr>
          <p:nvPr/>
        </p:nvPicPr>
        <p:blipFill>
          <a:blip r:embed="rId3">
            <a:biLevel thresh="50000"/>
            <a:extLst>
              <a:ext uri="{28A0092B-C50C-407E-A947-70E740481C1C}">
                <a14:useLocalDpi xmlns:a14="http://schemas.microsoft.com/office/drawing/2010/main"/>
              </a:ext>
            </a:extLst>
          </a:blip>
          <a:srcRect/>
          <a:stretch>
            <a:fillRect/>
          </a:stretch>
        </p:blipFill>
        <p:spPr bwMode="auto">
          <a:xfrm>
            <a:off x="5463678" y="2283444"/>
            <a:ext cx="702868" cy="6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Oval 116"/>
          <p:cNvSpPr/>
          <p:nvPr/>
        </p:nvSpPr>
        <p:spPr bwMode="auto">
          <a:xfrm>
            <a:off x="5852631" y="2654602"/>
            <a:ext cx="375444" cy="37544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r>
              <a:rPr lang="en-US" sz="2400" b="1" kern="0" dirty="0">
                <a:gradFill>
                  <a:gsLst>
                    <a:gs pos="0">
                      <a:srgbClr val="FFFFFF"/>
                    </a:gs>
                    <a:gs pos="100000">
                      <a:srgbClr val="FFFFFF"/>
                    </a:gs>
                  </a:gsLst>
                  <a:lin ang="5400000" scaled="0"/>
                </a:gradFill>
                <a:ea typeface="Segoe UI" pitchFamily="34" charset="0"/>
                <a:cs typeface="Segoe UI" pitchFamily="34" charset="0"/>
              </a:rPr>
              <a:t>X</a:t>
            </a:r>
          </a:p>
        </p:txBody>
      </p:sp>
      <p:pic>
        <p:nvPicPr>
          <p:cNvPr id="119" name="Picture 46"/>
          <p:cNvPicPr>
            <a:picLocks noChangeAspect="1"/>
          </p:cNvPicPr>
          <p:nvPr/>
        </p:nvPicPr>
        <p:blipFill>
          <a:blip r:embed="rId3">
            <a:biLevel thresh="50000"/>
            <a:extLst>
              <a:ext uri="{28A0092B-C50C-407E-A947-70E740481C1C}">
                <a14:useLocalDpi xmlns:a14="http://schemas.microsoft.com/office/drawing/2010/main"/>
              </a:ext>
            </a:extLst>
          </a:blip>
          <a:srcRect/>
          <a:stretch>
            <a:fillRect/>
          </a:stretch>
        </p:blipFill>
        <p:spPr bwMode="auto">
          <a:xfrm>
            <a:off x="6451508" y="2274019"/>
            <a:ext cx="702868" cy="6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46"/>
          <p:cNvPicPr>
            <a:picLocks noChangeAspect="1"/>
          </p:cNvPicPr>
          <p:nvPr/>
        </p:nvPicPr>
        <p:blipFill>
          <a:blip r:embed="rId3">
            <a:biLevel thresh="50000"/>
            <a:extLst>
              <a:ext uri="{28A0092B-C50C-407E-A947-70E740481C1C}">
                <a14:useLocalDpi xmlns:a14="http://schemas.microsoft.com/office/drawing/2010/main"/>
              </a:ext>
            </a:extLst>
          </a:blip>
          <a:srcRect/>
          <a:stretch>
            <a:fillRect/>
          </a:stretch>
        </p:blipFill>
        <p:spPr bwMode="auto">
          <a:xfrm>
            <a:off x="7439336" y="2274019"/>
            <a:ext cx="702868" cy="6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 name="Group 122"/>
          <p:cNvGrpSpPr/>
          <p:nvPr/>
        </p:nvGrpSpPr>
        <p:grpSpPr>
          <a:xfrm>
            <a:off x="7927459" y="2654602"/>
            <a:ext cx="375444" cy="375444"/>
            <a:chOff x="10333038" y="2654362"/>
            <a:chExt cx="375551" cy="375551"/>
          </a:xfrm>
        </p:grpSpPr>
        <p:sp>
          <p:nvSpPr>
            <p:cNvPr id="121" name="Oval 120"/>
            <p:cNvSpPr/>
            <p:nvPr/>
          </p:nvSpPr>
          <p:spPr bwMode="auto">
            <a:xfrm>
              <a:off x="10333038" y="2654362"/>
              <a:ext cx="375551" cy="375551"/>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endParaRPr lang="en-US" sz="24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122" name="Freeform 26"/>
            <p:cNvSpPr>
              <a:spLocks/>
            </p:cNvSpPr>
            <p:nvPr/>
          </p:nvSpPr>
          <p:spPr bwMode="auto">
            <a:xfrm>
              <a:off x="10400520" y="2735655"/>
              <a:ext cx="240587" cy="212965"/>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defTabSz="913833"/>
              <a:endParaRPr lang="en-US" sz="1700" kern="0">
                <a:solidFill>
                  <a:srgbClr val="000000"/>
                </a:solidFill>
              </a:endParaRPr>
            </a:p>
          </p:txBody>
        </p:sp>
      </p:grpSp>
      <p:grpSp>
        <p:nvGrpSpPr>
          <p:cNvPr id="125" name="Group 124"/>
          <p:cNvGrpSpPr/>
          <p:nvPr/>
        </p:nvGrpSpPr>
        <p:grpSpPr>
          <a:xfrm>
            <a:off x="6944924" y="2654602"/>
            <a:ext cx="375444" cy="375444"/>
            <a:chOff x="10333038" y="2654362"/>
            <a:chExt cx="375551" cy="375551"/>
          </a:xfrm>
        </p:grpSpPr>
        <p:sp>
          <p:nvSpPr>
            <p:cNvPr id="126" name="Oval 125"/>
            <p:cNvSpPr/>
            <p:nvPr/>
          </p:nvSpPr>
          <p:spPr bwMode="auto">
            <a:xfrm>
              <a:off x="10333038" y="2654362"/>
              <a:ext cx="375551" cy="375551"/>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endParaRPr lang="en-US" sz="24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127" name="Freeform 26"/>
            <p:cNvSpPr>
              <a:spLocks/>
            </p:cNvSpPr>
            <p:nvPr/>
          </p:nvSpPr>
          <p:spPr bwMode="auto">
            <a:xfrm>
              <a:off x="10400520" y="2735655"/>
              <a:ext cx="240587" cy="212965"/>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defTabSz="913833"/>
              <a:endParaRPr lang="en-US" sz="1700" kern="0">
                <a:solidFill>
                  <a:srgbClr val="000000"/>
                </a:solidFill>
              </a:endParaRPr>
            </a:p>
          </p:txBody>
        </p:sp>
      </p:grpSp>
      <p:grpSp>
        <p:nvGrpSpPr>
          <p:cNvPr id="128" name="Group 127"/>
          <p:cNvGrpSpPr/>
          <p:nvPr/>
        </p:nvGrpSpPr>
        <p:grpSpPr>
          <a:xfrm>
            <a:off x="5852631" y="2654602"/>
            <a:ext cx="375444" cy="375444"/>
            <a:chOff x="10333038" y="2654362"/>
            <a:chExt cx="375551" cy="375551"/>
          </a:xfrm>
        </p:grpSpPr>
        <p:sp>
          <p:nvSpPr>
            <p:cNvPr id="129" name="Oval 128"/>
            <p:cNvSpPr/>
            <p:nvPr/>
          </p:nvSpPr>
          <p:spPr bwMode="auto">
            <a:xfrm>
              <a:off x="10333038" y="2654362"/>
              <a:ext cx="375551" cy="375551"/>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endParaRPr lang="en-US" sz="24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130" name="Freeform 26"/>
            <p:cNvSpPr>
              <a:spLocks/>
            </p:cNvSpPr>
            <p:nvPr/>
          </p:nvSpPr>
          <p:spPr bwMode="auto">
            <a:xfrm>
              <a:off x="10400520" y="2735655"/>
              <a:ext cx="240587" cy="212965"/>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defTabSz="913833"/>
              <a:endParaRPr lang="en-US" sz="1700" kern="0">
                <a:solidFill>
                  <a:srgbClr val="000000"/>
                </a:solidFill>
              </a:endParaRPr>
            </a:p>
          </p:txBody>
        </p:sp>
      </p:grpSp>
      <p:sp>
        <p:nvSpPr>
          <p:cNvPr id="147" name="Text Value"/>
          <p:cNvSpPr txBox="1"/>
          <p:nvPr/>
        </p:nvSpPr>
        <p:spPr>
          <a:xfrm>
            <a:off x="8647915" y="1697574"/>
            <a:ext cx="3929382" cy="2561139"/>
          </a:xfrm>
          <a:prstGeom prst="rect">
            <a:avLst/>
          </a:prstGeom>
          <a:noFill/>
        </p:spPr>
        <p:txBody>
          <a:bodyPr wrap="none" lIns="182802" tIns="146241" rIns="182802" bIns="146241" rtlCol="0">
            <a:spAutoFit/>
          </a:bodyPr>
          <a:lstStyle/>
          <a:p>
            <a:pPr defTabSz="932205">
              <a:lnSpc>
                <a:spcPct val="90000"/>
              </a:lnSpc>
              <a:spcAft>
                <a:spcPts val="1197"/>
              </a:spcAft>
              <a:buSzPct val="90000"/>
            </a:pPr>
            <a:r>
              <a:rPr lang="en-US" sz="3597" kern="0" dirty="0">
                <a:gradFill>
                  <a:gsLst>
                    <a:gs pos="0">
                      <a:schemeClr val="accent1"/>
                    </a:gs>
                    <a:gs pos="100000">
                      <a:schemeClr val="accent1"/>
                    </a:gs>
                  </a:gsLst>
                  <a:lin ang="5400000" scaled="0"/>
                </a:gradFill>
                <a:latin typeface="Segoe UI Light"/>
              </a:rPr>
              <a:t>Value</a:t>
            </a:r>
          </a:p>
          <a:p>
            <a:pPr marL="290345" indent="-290345" defTabSz="932205">
              <a:lnSpc>
                <a:spcPct val="90000"/>
              </a:lnSpc>
              <a:spcAft>
                <a:spcPts val="1197"/>
              </a:spcAft>
              <a:buSzPct val="90000"/>
              <a:buFont typeface="Arial" panose="020B0604020202020204" pitchFamily="34" charset="0"/>
              <a:buChar char="•"/>
            </a:pPr>
            <a:r>
              <a:rPr lang="en-US" sz="2000" kern="0" dirty="0">
                <a:gradFill>
                  <a:gsLst>
                    <a:gs pos="0">
                      <a:schemeClr val="tx1"/>
                    </a:gs>
                    <a:gs pos="100000">
                      <a:schemeClr val="tx1"/>
                    </a:gs>
                  </a:gsLst>
                  <a:lin ang="5400000" scaled="0"/>
                </a:gradFill>
                <a:latin typeface="Segoe UI Light"/>
              </a:rPr>
              <a:t>Improve deployment quality</a:t>
            </a:r>
          </a:p>
          <a:p>
            <a:pPr marL="290345" indent="-290345" defTabSz="932205">
              <a:lnSpc>
                <a:spcPct val="90000"/>
              </a:lnSpc>
              <a:spcAft>
                <a:spcPts val="1197"/>
              </a:spcAft>
              <a:buSzPct val="90000"/>
              <a:buFont typeface="Arial" panose="020B0604020202020204" pitchFamily="34" charset="0"/>
              <a:buChar char="•"/>
            </a:pPr>
            <a:r>
              <a:rPr lang="en-US" sz="2000" kern="0" dirty="0">
                <a:gradFill>
                  <a:gsLst>
                    <a:gs pos="0">
                      <a:schemeClr val="tx1"/>
                    </a:gs>
                    <a:gs pos="100000">
                      <a:schemeClr val="tx1"/>
                    </a:gs>
                  </a:gsLst>
                  <a:lin ang="5400000" scaled="0"/>
                </a:gradFill>
                <a:latin typeface="Segoe UI Light"/>
              </a:rPr>
              <a:t>Find performance bottlenecks</a:t>
            </a:r>
          </a:p>
          <a:p>
            <a:pPr marL="290345" indent="-290345" defTabSz="932205">
              <a:lnSpc>
                <a:spcPct val="90000"/>
              </a:lnSpc>
              <a:spcAft>
                <a:spcPts val="1197"/>
              </a:spcAft>
              <a:buSzPct val="90000"/>
              <a:buFont typeface="Arial" panose="020B0604020202020204" pitchFamily="34" charset="0"/>
              <a:buChar char="•"/>
            </a:pPr>
            <a:r>
              <a:rPr lang="en-US" sz="2000" kern="0" dirty="0">
                <a:gradFill>
                  <a:gsLst>
                    <a:gs pos="0">
                      <a:schemeClr val="tx1"/>
                    </a:gs>
                    <a:gs pos="100000">
                      <a:schemeClr val="tx1"/>
                    </a:gs>
                  </a:gsLst>
                  <a:lin ang="5400000" scaled="0"/>
                </a:gradFill>
                <a:latin typeface="Segoe UI Light"/>
              </a:rPr>
              <a:t>Cater for demand</a:t>
            </a:r>
          </a:p>
          <a:p>
            <a:pPr marL="290345" indent="-290345" defTabSz="932205">
              <a:lnSpc>
                <a:spcPct val="90000"/>
              </a:lnSpc>
              <a:spcAft>
                <a:spcPts val="1197"/>
              </a:spcAft>
              <a:buSzPct val="90000"/>
              <a:buFont typeface="Arial" panose="020B0604020202020204" pitchFamily="34" charset="0"/>
              <a:buChar char="•"/>
            </a:pPr>
            <a:r>
              <a:rPr lang="en-US" sz="2000" kern="0" dirty="0">
                <a:gradFill>
                  <a:gsLst>
                    <a:gs pos="0">
                      <a:schemeClr val="tx1"/>
                    </a:gs>
                    <a:gs pos="100000">
                      <a:schemeClr val="tx1"/>
                    </a:gs>
                  </a:gsLst>
                  <a:lin ang="5400000" scaled="0"/>
                </a:gradFill>
                <a:latin typeface="Segoe UI Light"/>
              </a:rPr>
              <a:t>Maintain application quality</a:t>
            </a:r>
          </a:p>
        </p:txBody>
      </p:sp>
      <p:sp>
        <p:nvSpPr>
          <p:cNvPr id="148" name="Text Measure"/>
          <p:cNvSpPr txBox="1"/>
          <p:nvPr/>
        </p:nvSpPr>
        <p:spPr>
          <a:xfrm>
            <a:off x="8647914" y="4505088"/>
            <a:ext cx="3575382" cy="2121737"/>
          </a:xfrm>
          <a:prstGeom prst="rect">
            <a:avLst/>
          </a:prstGeom>
          <a:noFill/>
        </p:spPr>
        <p:txBody>
          <a:bodyPr wrap="square" lIns="182802" tIns="146241" rIns="182802" bIns="146241" rtlCol="0">
            <a:spAutoFit/>
          </a:bodyPr>
          <a:lstStyle/>
          <a:p>
            <a:pPr defTabSz="932205">
              <a:lnSpc>
                <a:spcPct val="90000"/>
              </a:lnSpc>
              <a:spcAft>
                <a:spcPts val="1197"/>
              </a:spcAft>
              <a:buSzPct val="90000"/>
            </a:pPr>
            <a:r>
              <a:rPr lang="en-US" sz="3597" kern="0" dirty="0">
                <a:gradFill>
                  <a:gsLst>
                    <a:gs pos="0">
                      <a:schemeClr val="accent1"/>
                    </a:gs>
                    <a:gs pos="100000">
                      <a:schemeClr val="accent1"/>
                    </a:gs>
                  </a:gsLst>
                  <a:lin ang="5400000" scaled="0"/>
                </a:gradFill>
                <a:latin typeface="Segoe UI Light"/>
              </a:rPr>
              <a:t>Measure</a:t>
            </a:r>
          </a:p>
          <a:p>
            <a:pPr marL="290345" indent="-290345" defTabSz="932205">
              <a:lnSpc>
                <a:spcPct val="90000"/>
              </a:lnSpc>
              <a:spcAft>
                <a:spcPts val="1197"/>
              </a:spcAft>
              <a:buSzPct val="90000"/>
              <a:buFont typeface="Arial" panose="020B0604020202020204" pitchFamily="34" charset="0"/>
              <a:buChar char="•"/>
            </a:pPr>
            <a:r>
              <a:rPr lang="en-US" sz="2000" kern="0" dirty="0">
                <a:gradFill>
                  <a:gsLst>
                    <a:gs pos="0">
                      <a:schemeClr val="tx1"/>
                    </a:gs>
                    <a:gs pos="100000">
                      <a:schemeClr val="tx1"/>
                    </a:gs>
                  </a:gsLst>
                </a:gradFill>
                <a:latin typeface="Segoe UI Light"/>
              </a:rPr>
              <a:t>Availability</a:t>
            </a:r>
          </a:p>
          <a:p>
            <a:pPr marL="290345" indent="-290345" defTabSz="932205">
              <a:lnSpc>
                <a:spcPct val="90000"/>
              </a:lnSpc>
              <a:spcAft>
                <a:spcPts val="1197"/>
              </a:spcAft>
              <a:buSzPct val="90000"/>
              <a:buFont typeface="Arial" panose="020B0604020202020204" pitchFamily="34" charset="0"/>
              <a:buChar char="•"/>
            </a:pPr>
            <a:r>
              <a:rPr lang="en-US" sz="2000" kern="0" dirty="0">
                <a:gradFill>
                  <a:gsLst>
                    <a:gs pos="0">
                      <a:schemeClr val="tx1"/>
                    </a:gs>
                    <a:gs pos="100000">
                      <a:schemeClr val="tx1"/>
                    </a:gs>
                  </a:gsLst>
                </a:gradFill>
                <a:latin typeface="Segoe UI Light"/>
              </a:rPr>
              <a:t>MTTD</a:t>
            </a:r>
          </a:p>
          <a:p>
            <a:pPr marL="290345" indent="-290345" defTabSz="932205">
              <a:lnSpc>
                <a:spcPct val="90000"/>
              </a:lnSpc>
              <a:spcAft>
                <a:spcPts val="1197"/>
              </a:spcAft>
              <a:buSzPct val="90000"/>
              <a:buFont typeface="Arial" panose="020B0604020202020204" pitchFamily="34" charset="0"/>
              <a:buChar char="•"/>
            </a:pPr>
            <a:r>
              <a:rPr lang="en-US" sz="2000" kern="0" dirty="0">
                <a:gradFill>
                  <a:gsLst>
                    <a:gs pos="0">
                      <a:schemeClr val="tx1"/>
                    </a:gs>
                    <a:gs pos="100000">
                      <a:schemeClr val="tx1"/>
                    </a:gs>
                  </a:gsLst>
                </a:gradFill>
                <a:latin typeface="Segoe UI Light"/>
              </a:rPr>
              <a:t>MTTR</a:t>
            </a:r>
          </a:p>
        </p:txBody>
      </p:sp>
      <p:grpSp>
        <p:nvGrpSpPr>
          <p:cNvPr id="21" name="Group 20"/>
          <p:cNvGrpSpPr/>
          <p:nvPr/>
        </p:nvGrpSpPr>
        <p:grpSpPr>
          <a:xfrm>
            <a:off x="1862140" y="5524925"/>
            <a:ext cx="1040392" cy="563943"/>
            <a:chOff x="7123229" y="3036732"/>
            <a:chExt cx="1040688" cy="564102"/>
          </a:xfrm>
        </p:grpSpPr>
        <p:pic>
          <p:nvPicPr>
            <p:cNvPr id="95" name="Picture 11"/>
            <p:cNvPicPr>
              <a:picLocks noChangeAspect="1"/>
            </p:cNvPicPr>
            <p:nvPr/>
          </p:nvPicPr>
          <p:blipFill>
            <a:blip r:embed="rId4">
              <a:biLevel thresh="50000"/>
              <a:extLst>
                <a:ext uri="{28A0092B-C50C-407E-A947-70E740481C1C}">
                  <a14:useLocalDpi xmlns:a14="http://schemas.microsoft.com/office/drawing/2010/main"/>
                </a:ext>
              </a:extLst>
            </a:blip>
            <a:srcRect/>
            <a:stretch>
              <a:fillRect/>
            </a:stretch>
          </p:blipFill>
          <p:spPr bwMode="auto">
            <a:xfrm>
              <a:off x="7382899" y="3036732"/>
              <a:ext cx="434490" cy="31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TextBox 95"/>
            <p:cNvSpPr txBox="1"/>
            <p:nvPr/>
          </p:nvSpPr>
          <p:spPr>
            <a:xfrm>
              <a:off x="7123229" y="3296523"/>
              <a:ext cx="1040688" cy="304311"/>
            </a:xfrm>
            <a:prstGeom prst="rect">
              <a:avLst/>
            </a:prstGeom>
          </p:spPr>
          <p:txBody>
            <a:bodyPr vert="horz" wrap="square" lIns="93221" tIns="93221" rIns="93221" bIns="93221" rtlCol="0" anchor="t">
              <a:noAutofit/>
            </a:bodyPr>
            <a:lstStyle/>
            <a:p>
              <a:pPr marL="237869" indent="-237869" algn="ctr" defTabSz="932060"/>
              <a:r>
                <a:rPr lang="en-US" sz="1097" kern="0" dirty="0">
                  <a:gradFill>
                    <a:gsLst>
                      <a:gs pos="0">
                        <a:schemeClr val="bg1"/>
                      </a:gs>
                      <a:gs pos="100000">
                        <a:schemeClr val="bg1"/>
                      </a:gs>
                    </a:gsLst>
                    <a:lin ang="5400000" scaled="0"/>
                  </a:gradFill>
                  <a:ea typeface="Segoe UI" pitchFamily="34" charset="0"/>
                  <a:cs typeface="Segoe UI" pitchFamily="34" charset="0"/>
                </a:rPr>
                <a:t>Auto Scale</a:t>
              </a:r>
            </a:p>
          </p:txBody>
        </p:sp>
      </p:grpSp>
      <p:pic>
        <p:nvPicPr>
          <p:cNvPr id="77" name="Test"/>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4474" y="5532881"/>
            <a:ext cx="520008" cy="530204"/>
          </a:xfrm>
          <a:prstGeom prst="rect">
            <a:avLst/>
          </a:prstGeom>
        </p:spPr>
      </p:pic>
      <p:grpSp>
        <p:nvGrpSpPr>
          <p:cNvPr id="20" name="Group 19"/>
          <p:cNvGrpSpPr/>
          <p:nvPr/>
        </p:nvGrpSpPr>
        <p:grpSpPr>
          <a:xfrm>
            <a:off x="4892918" y="3552904"/>
            <a:ext cx="2976569" cy="574150"/>
            <a:chOff x="4612424" y="3552918"/>
            <a:chExt cx="2977414" cy="574313"/>
          </a:xfrm>
        </p:grpSpPr>
        <p:cxnSp>
          <p:nvCxnSpPr>
            <p:cNvPr id="13" name="Straight Connector 12"/>
            <p:cNvCxnSpPr/>
            <p:nvPr/>
          </p:nvCxnSpPr>
          <p:spPr>
            <a:xfrm flipV="1">
              <a:off x="4612424" y="3954463"/>
              <a:ext cx="0" cy="172768"/>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12424" y="3954463"/>
              <a:ext cx="2977414" cy="0"/>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89838" y="3954463"/>
              <a:ext cx="0" cy="172768"/>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01131" y="3552918"/>
              <a:ext cx="0" cy="401545"/>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5130291" y="2580550"/>
            <a:ext cx="360701" cy="0"/>
          </a:xfrm>
          <a:prstGeom prst="line">
            <a:avLst/>
          </a:prstGeom>
          <a:ln w="38100">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53123" y="1752284"/>
            <a:ext cx="531360" cy="48222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724" y="4138363"/>
            <a:ext cx="1405936" cy="2516422"/>
          </a:xfrm>
          <a:prstGeom prst="rect">
            <a:avLst/>
          </a:prstGeom>
        </p:spPr>
      </p:pic>
      <p:pic>
        <p:nvPicPr>
          <p:cNvPr id="89" name="Picture 8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79714" y="4422760"/>
            <a:ext cx="1094387" cy="2151038"/>
          </a:xfrm>
          <a:prstGeom prst="rect">
            <a:avLst/>
          </a:prstGeom>
        </p:spPr>
      </p:pic>
      <p:sp>
        <p:nvSpPr>
          <p:cNvPr id="118" name="TextBox 117"/>
          <p:cNvSpPr txBox="1"/>
          <p:nvPr/>
        </p:nvSpPr>
        <p:spPr>
          <a:xfrm>
            <a:off x="891549" y="5186235"/>
            <a:ext cx="354777" cy="197498"/>
          </a:xfrm>
          <a:prstGeom prst="rect">
            <a:avLst/>
          </a:prstGeom>
          <a:noFill/>
        </p:spPr>
        <p:txBody>
          <a:bodyPr wrap="none" lIns="0" tIns="0" rIns="0" bIns="0" rtlCol="0">
            <a:spAutoFit/>
          </a:bodyPr>
          <a:lstStyle/>
          <a:p>
            <a:pPr defTabSz="932384">
              <a:lnSpc>
                <a:spcPct val="90000"/>
              </a:lnSpc>
              <a:spcAft>
                <a:spcPts val="600"/>
              </a:spcAft>
            </a:pPr>
            <a:r>
              <a:rPr lang="en-US" sz="1398" b="1" kern="0" dirty="0">
                <a:gradFill>
                  <a:gsLst>
                    <a:gs pos="2917">
                      <a:schemeClr val="tx1">
                        <a:lumMod val="50000"/>
                      </a:schemeClr>
                    </a:gs>
                    <a:gs pos="74000">
                      <a:schemeClr val="tx1">
                        <a:lumMod val="50000"/>
                      </a:schemeClr>
                    </a:gs>
                  </a:gsLst>
                  <a:lin ang="5400000" scaled="0"/>
                </a:gradFill>
              </a:rPr>
              <a:t>DEV</a:t>
            </a:r>
          </a:p>
        </p:txBody>
      </p:sp>
      <p:sp>
        <p:nvSpPr>
          <p:cNvPr id="132" name="TextBox 131"/>
          <p:cNvSpPr txBox="1"/>
          <p:nvPr/>
        </p:nvSpPr>
        <p:spPr>
          <a:xfrm>
            <a:off x="3428064" y="5186235"/>
            <a:ext cx="354777" cy="197498"/>
          </a:xfrm>
          <a:prstGeom prst="rect">
            <a:avLst/>
          </a:prstGeom>
          <a:noFill/>
        </p:spPr>
        <p:txBody>
          <a:bodyPr wrap="none" lIns="0" tIns="0" rIns="0" bIns="0" rtlCol="0">
            <a:spAutoFit/>
          </a:bodyPr>
          <a:lstStyle/>
          <a:p>
            <a:pPr defTabSz="932384">
              <a:lnSpc>
                <a:spcPct val="90000"/>
              </a:lnSpc>
              <a:spcAft>
                <a:spcPts val="600"/>
              </a:spcAft>
            </a:pPr>
            <a:r>
              <a:rPr lang="en-US" sz="1398" b="1" kern="0" dirty="0">
                <a:gradFill>
                  <a:gsLst>
                    <a:gs pos="2917">
                      <a:schemeClr val="bg1"/>
                    </a:gs>
                    <a:gs pos="30000">
                      <a:schemeClr val="bg1"/>
                    </a:gs>
                  </a:gsLst>
                  <a:lin ang="5400000" scaled="0"/>
                </a:gradFill>
              </a:rPr>
              <a:t>OPS</a:t>
            </a:r>
          </a:p>
        </p:txBody>
      </p:sp>
      <p:pic>
        <p:nvPicPr>
          <p:cNvPr id="88" name="Picture 87"/>
          <p:cNvPicPr>
            <a:picLocks noChangeAspect="1"/>
          </p:cNvPicPr>
          <p:nvPr/>
        </p:nvPicPr>
        <p:blipFill rotWithShape="1">
          <a:blip r:embed="rId9"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Tree>
    <p:extLst>
      <p:ext uri="{BB962C8B-B14F-4D97-AF65-F5344CB8AC3E}">
        <p14:creationId xmlns:p14="http://schemas.microsoft.com/office/powerpoint/2010/main" val="391974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22" presetClass="entr" presetSubtype="4" fill="hold" nodeType="afterEffect">
                                  <p:stCondLst>
                                    <p:cond delay="2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1700"/>
                            </p:stCondLst>
                            <p:childTnLst>
                              <p:par>
                                <p:cTn id="13" presetID="42" presetClass="path" presetSubtype="0" accel="50000" decel="50000" fill="hold" nodeType="afterEffect">
                                  <p:stCondLst>
                                    <p:cond delay="0"/>
                                  </p:stCondLst>
                                  <p:childTnLst>
                                    <p:animMotion origin="layout" path="M 1.0697E-6 2.76895E-7 L -0.04417 -0.36678 " pathEditMode="relative" rAng="0" ptsTypes="AA">
                                      <p:cBhvr>
                                        <p:cTn id="14" dur="1000" fill="hold"/>
                                        <p:tgtEl>
                                          <p:spTgt spid="77"/>
                                        </p:tgtEl>
                                        <p:attrNameLst>
                                          <p:attrName>ppt_x</p:attrName>
                                          <p:attrName>ppt_y</p:attrName>
                                        </p:attrNameLst>
                                      </p:cBhvr>
                                      <p:rCtr x="-2208" y="-18293"/>
                                    </p:animMotion>
                                  </p:childTnLst>
                                </p:cTn>
                              </p:par>
                            </p:childTnLst>
                          </p:cTn>
                        </p:par>
                        <p:par>
                          <p:cTn id="15" fill="hold">
                            <p:stCondLst>
                              <p:cond delay="2700"/>
                            </p:stCondLst>
                            <p:childTnLst>
                              <p:par>
                                <p:cTn id="16" presetID="10" presetClass="entr" presetSubtype="0"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750"/>
                                        <p:tgtEl>
                                          <p:spTgt spid="98"/>
                                        </p:tgtEl>
                                      </p:cBhvr>
                                    </p:animEffect>
                                  </p:childTnLst>
                                </p:cTn>
                              </p:par>
                              <p:par>
                                <p:cTn id="19" presetID="10"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fade">
                                      <p:cBhvr>
                                        <p:cTn id="21" dur="750"/>
                                        <p:tgtEl>
                                          <p:spTgt spid="99"/>
                                        </p:tgtEl>
                                      </p:cBhvr>
                                    </p:animEffect>
                                  </p:childTnLst>
                                </p:cTn>
                              </p:par>
                              <p:par>
                                <p:cTn id="22" presetID="10" presetClass="entr" presetSubtype="0" fill="hold" nodeType="with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fade">
                                      <p:cBhvr>
                                        <p:cTn id="24" dur="750"/>
                                        <p:tgtEl>
                                          <p:spTgt spid="108"/>
                                        </p:tgtEl>
                                      </p:cBhvr>
                                    </p:animEffect>
                                  </p:childTnLst>
                                </p:cTn>
                              </p:par>
                            </p:childTnLst>
                          </p:cTn>
                        </p:par>
                        <p:par>
                          <p:cTn id="25" fill="hold">
                            <p:stCondLst>
                              <p:cond delay="3450"/>
                            </p:stCondLst>
                            <p:childTnLst>
                              <p:par>
                                <p:cTn id="26" presetID="42" presetClass="path" presetSubtype="0" accel="50000" decel="50000" fill="hold" nodeType="afterEffect">
                                  <p:stCondLst>
                                    <p:cond delay="0"/>
                                  </p:stCondLst>
                                  <p:childTnLst>
                                    <p:animMotion origin="layout" path="M -0.04417 -0.36677 L 0.21943 -0.21993 " pathEditMode="relative" rAng="0" ptsTypes="AA">
                                      <p:cBhvr>
                                        <p:cTn id="27" dur="1000" fill="hold"/>
                                        <p:tgtEl>
                                          <p:spTgt spid="77"/>
                                        </p:tgtEl>
                                        <p:attrNameLst>
                                          <p:attrName>ppt_x</p:attrName>
                                          <p:attrName>ppt_y</p:attrName>
                                        </p:attrNameLst>
                                      </p:cBhvr>
                                      <p:rCtr x="13173" y="7331"/>
                                    </p:animMotion>
                                  </p:childTnLst>
                                </p:cTn>
                              </p:par>
                            </p:childTnLst>
                          </p:cTn>
                        </p:par>
                        <p:par>
                          <p:cTn id="28" fill="hold">
                            <p:stCondLst>
                              <p:cond delay="4450"/>
                            </p:stCondLst>
                            <p:childTnLst>
                              <p:par>
                                <p:cTn id="29" presetID="22" presetClass="entr" presetSubtype="4" fill="hold" nodeType="afterEffect">
                                  <p:stCondLst>
                                    <p:cond delay="30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par>
                          <p:cTn id="32" fill="hold">
                            <p:stCondLst>
                              <p:cond delay="5250"/>
                            </p:stCondLst>
                            <p:childTnLst>
                              <p:par>
                                <p:cTn id="33" presetID="10" presetClass="entr" presetSubtype="0" fill="hold" grpId="0" nodeType="afterEffect">
                                  <p:stCondLst>
                                    <p:cond delay="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3.06612E-6 -1.5025E-6 L 0.19952 -0.45166 " pathEditMode="relative" rAng="0" ptsTypes="AA">
                                      <p:cBhvr>
                                        <p:cTn id="43" dur="1000" fill="hold"/>
                                        <p:tgtEl>
                                          <p:spTgt spid="21"/>
                                        </p:tgtEl>
                                        <p:attrNameLst>
                                          <p:attrName>ppt_x</p:attrName>
                                          <p:attrName>ppt_y</p:attrName>
                                        </p:attrNameLst>
                                      </p:cBhvr>
                                      <p:rCtr x="9969" y="-22583"/>
                                    </p:animMotion>
                                  </p:childTnLst>
                                </p:cTn>
                              </p:par>
                            </p:childTnLst>
                          </p:cTn>
                        </p:par>
                        <p:par>
                          <p:cTn id="44" fill="hold">
                            <p:stCondLst>
                              <p:cond delay="1500"/>
                            </p:stCondLst>
                            <p:childTnLst>
                              <p:par>
                                <p:cTn id="45" presetID="22" presetClass="entr" presetSubtype="8" fill="hold" nodeType="afterEffect">
                                  <p:stCondLst>
                                    <p:cond delay="30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par>
                          <p:cTn id="48" fill="hold">
                            <p:stCondLst>
                              <p:cond delay="2300"/>
                            </p:stCondLst>
                            <p:childTnLst>
                              <p:par>
                                <p:cTn id="49" presetID="10" presetClass="entr" presetSubtype="0" fill="hold" nodeType="afterEffect">
                                  <p:stCondLst>
                                    <p:cond delay="30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500"/>
                                        <p:tgtEl>
                                          <p:spTgt spid="91"/>
                                        </p:tgtEl>
                                      </p:cBhvr>
                                    </p:animEffect>
                                  </p:childTnLst>
                                </p:cTn>
                              </p:par>
                            </p:childTnLst>
                          </p:cTn>
                        </p:par>
                        <p:par>
                          <p:cTn id="52" fill="hold">
                            <p:stCondLst>
                              <p:cond delay="3100"/>
                            </p:stCondLst>
                            <p:childTnLst>
                              <p:par>
                                <p:cTn id="53" presetID="10" presetClass="entr" presetSubtype="0" fill="hold"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childTnLst>
                          </p:cTn>
                        </p:par>
                        <p:par>
                          <p:cTn id="56" fill="hold">
                            <p:stCondLst>
                              <p:cond delay="3600"/>
                            </p:stCondLst>
                            <p:childTnLst>
                              <p:par>
                                <p:cTn id="57" presetID="10" presetClass="entr" presetSubtype="0" fill="hold"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par>
                          <p:cTn id="60" fill="hold">
                            <p:stCondLst>
                              <p:cond delay="4100"/>
                            </p:stCondLst>
                            <p:childTnLst>
                              <p:par>
                                <p:cTn id="61" presetID="22" presetClass="entr" presetSubtype="8" fill="hold" nodeType="after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wipe(left)">
                                      <p:cBhvr>
                                        <p:cTn id="63" dur="500"/>
                                        <p:tgtEl>
                                          <p:spTgt spid="92"/>
                                        </p:tgtEl>
                                      </p:cBhvr>
                                    </p:animEffect>
                                  </p:childTnLst>
                                </p:cTn>
                              </p:par>
                            </p:childTnLst>
                          </p:cTn>
                        </p:par>
                        <p:par>
                          <p:cTn id="64" fill="hold">
                            <p:stCondLst>
                              <p:cond delay="4600"/>
                            </p:stCondLst>
                            <p:childTnLst>
                              <p:par>
                                <p:cTn id="65" presetID="10" presetClass="entr" presetSubtype="0" fill="hold" nodeType="afterEffect">
                                  <p:stCondLst>
                                    <p:cond delay="500"/>
                                  </p:stCondLst>
                                  <p:childTnLst>
                                    <p:set>
                                      <p:cBhvr>
                                        <p:cTn id="66" dur="1" fill="hold">
                                          <p:stCondLst>
                                            <p:cond delay="0"/>
                                          </p:stCondLst>
                                        </p:cTn>
                                        <p:tgtEl>
                                          <p:spTgt spid="128"/>
                                        </p:tgtEl>
                                        <p:attrNameLst>
                                          <p:attrName>style.visibility</p:attrName>
                                        </p:attrNameLst>
                                      </p:cBhvr>
                                      <p:to>
                                        <p:strVal val="visible"/>
                                      </p:to>
                                    </p:set>
                                    <p:animEffect transition="in" filter="fade">
                                      <p:cBhvr>
                                        <p:cTn id="67" dur="500"/>
                                        <p:tgtEl>
                                          <p:spTgt spid="128"/>
                                        </p:tgtEl>
                                      </p:cBhvr>
                                    </p:animEffect>
                                  </p:childTnLst>
                                </p:cTn>
                              </p:par>
                              <p:par>
                                <p:cTn id="68" presetID="10" presetClass="entr" presetSubtype="0" fill="hold" nodeType="withEffect">
                                  <p:stCondLst>
                                    <p:cond delay="500"/>
                                  </p:stCondLst>
                                  <p:childTnLst>
                                    <p:set>
                                      <p:cBhvr>
                                        <p:cTn id="69" dur="1" fill="hold">
                                          <p:stCondLst>
                                            <p:cond delay="0"/>
                                          </p:stCondLst>
                                        </p:cTn>
                                        <p:tgtEl>
                                          <p:spTgt spid="125"/>
                                        </p:tgtEl>
                                        <p:attrNameLst>
                                          <p:attrName>style.visibility</p:attrName>
                                        </p:attrNameLst>
                                      </p:cBhvr>
                                      <p:to>
                                        <p:strVal val="visible"/>
                                      </p:to>
                                    </p:set>
                                    <p:animEffect transition="in" filter="fade">
                                      <p:cBhvr>
                                        <p:cTn id="70" dur="500"/>
                                        <p:tgtEl>
                                          <p:spTgt spid="125"/>
                                        </p:tgtEl>
                                      </p:cBhvr>
                                    </p:animEffect>
                                  </p:childTnLst>
                                </p:cTn>
                              </p:par>
                              <p:par>
                                <p:cTn id="71" presetID="10" presetClass="entr" presetSubtype="0" fill="hold" nodeType="withEffect">
                                  <p:stCondLst>
                                    <p:cond delay="500"/>
                                  </p:stCondLst>
                                  <p:childTnLst>
                                    <p:set>
                                      <p:cBhvr>
                                        <p:cTn id="72" dur="1" fill="hold">
                                          <p:stCondLst>
                                            <p:cond delay="0"/>
                                          </p:stCondLst>
                                        </p:cTn>
                                        <p:tgtEl>
                                          <p:spTgt spid="123"/>
                                        </p:tgtEl>
                                        <p:attrNameLst>
                                          <p:attrName>style.visibility</p:attrName>
                                        </p:attrNameLst>
                                      </p:cBhvr>
                                      <p:to>
                                        <p:strVal val="visible"/>
                                      </p:to>
                                    </p:set>
                                    <p:animEffect transition="in" filter="fade">
                                      <p:cBhvr>
                                        <p:cTn id="73" dur="500"/>
                                        <p:tgtEl>
                                          <p:spTgt spid="123"/>
                                        </p:tgtEl>
                                      </p:cBhvr>
                                    </p:animEffect>
                                  </p:childTnLst>
                                </p:cTn>
                              </p:par>
                            </p:childTnLst>
                          </p:cTn>
                        </p:par>
                        <p:par>
                          <p:cTn id="74" fill="hold">
                            <p:stCondLst>
                              <p:cond delay="5600"/>
                            </p:stCondLst>
                            <p:childTnLst>
                              <p:par>
                                <p:cTn id="75" presetID="10" presetClass="entr" presetSubtype="0" fill="hold" grpId="0" nodeType="afterEffect">
                                  <p:stCondLst>
                                    <p:cond delay="500"/>
                                  </p:stCondLst>
                                  <p:childTnLst>
                                    <p:set>
                                      <p:cBhvr>
                                        <p:cTn id="76" dur="1" fill="hold">
                                          <p:stCondLst>
                                            <p:cond delay="0"/>
                                          </p:stCondLst>
                                        </p:cTn>
                                        <p:tgtEl>
                                          <p:spTgt spid="148"/>
                                        </p:tgtEl>
                                        <p:attrNameLst>
                                          <p:attrName>style.visibility</p:attrName>
                                        </p:attrNameLst>
                                      </p:cBhvr>
                                      <p:to>
                                        <p:strVal val="visible"/>
                                      </p:to>
                                    </p:set>
                                    <p:animEffect transition="in" filter="fade">
                                      <p:cBhvr>
                                        <p:cTn id="77" dur="500"/>
                                        <p:tgtEl>
                                          <p:spTgt spid="148"/>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147"/>
                                        </p:tgtEl>
                                        <p:attrNameLst>
                                          <p:attrName>style.visibility</p:attrName>
                                        </p:attrNameLst>
                                      </p:cBhvr>
                                      <p:to>
                                        <p:strVal val="visible"/>
                                      </p:to>
                                    </p:set>
                                    <p:animEffect transition="in" filter="fade">
                                      <p:cBhvr>
                                        <p:cTn id="80"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47" grpId="0"/>
      <p:bldP spid="1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 y="1472126"/>
            <a:ext cx="12434711" cy="3684169"/>
          </a:xfrm>
        </p:spPr>
        <p:txBody>
          <a:bodyPr>
            <a:noAutofit/>
          </a:bodyPr>
          <a:lstStyle/>
          <a:p>
            <a:r>
              <a:rPr lang="en-US" dirty="0">
                <a:solidFill>
                  <a:schemeClr val="tx1"/>
                </a:solidFill>
                <a:latin typeface="Segoe UI" panose="020B0502040204020203" pitchFamily="34" charset="0"/>
                <a:cs typeface="Segoe UI" panose="020B0502040204020203" pitchFamily="34" charset="0"/>
              </a:rPr>
              <a:t>What is</a:t>
            </a:r>
            <a:r>
              <a:rPr lang="en-US" dirty="0">
                <a:solidFill>
                  <a:srgbClr val="7030A0"/>
                </a:solidFill>
                <a:latin typeface="Segoe UI" panose="020B0502040204020203" pitchFamily="34" charset="0"/>
                <a:cs typeface="Segoe UI" panose="020B0502040204020203" pitchFamily="34" charset="0"/>
              </a:rPr>
              <a:t> DevOps</a:t>
            </a:r>
            <a:r>
              <a:rPr lang="en-US" dirty="0">
                <a:solidFill>
                  <a:schemeClr val="tx1"/>
                </a:solidFill>
                <a:latin typeface="Segoe UI" panose="020B0502040204020203" pitchFamily="34" charset="0"/>
              </a:rPr>
              <a:t>?</a:t>
            </a:r>
            <a:endParaRPr lang="en-US" dirty="0">
              <a:solidFill>
                <a:srgbClr val="7030A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494587" y="6623617"/>
            <a:ext cx="941005" cy="370907"/>
          </a:xfrm>
          <a:prstGeom prst="rect">
            <a:avLst/>
          </a:prstGeom>
        </p:spPr>
      </p:pic>
    </p:spTree>
    <p:extLst>
      <p:ext uri="{BB962C8B-B14F-4D97-AF65-F5344CB8AC3E}">
        <p14:creationId xmlns:p14="http://schemas.microsoft.com/office/powerpoint/2010/main" val="2550532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78164" y="1212850"/>
            <a:ext cx="6583674" cy="5242974"/>
          </a:xfrm>
        </p:spPr>
        <p:txBody>
          <a:bodyPr/>
          <a:lstStyle/>
          <a:p>
            <a:r>
              <a:rPr lang="en-US" sz="2500" dirty="0"/>
              <a:t>Minimize Infrastructure Requirements</a:t>
            </a:r>
          </a:p>
          <a:p>
            <a:pPr lvl="1"/>
            <a:r>
              <a:rPr lang="en-US" sz="1800" dirty="0"/>
              <a:t>Automated Testing (Coded UI / Load Testing) are very infrastructure intensive and require significant maintenance.  Cloud provides a “Spin up when needed” option.</a:t>
            </a:r>
          </a:p>
          <a:p>
            <a:r>
              <a:rPr lang="en-US" sz="2500" dirty="0"/>
              <a:t>Increased Speed</a:t>
            </a:r>
          </a:p>
          <a:p>
            <a:pPr lvl="1"/>
            <a:r>
              <a:rPr lang="en-US" sz="1800" dirty="0"/>
              <a:t>By creating infrastructure on an as needed basis, and automating with scripts the time to execute tests can be lower given the resources at your disposal.</a:t>
            </a:r>
          </a:p>
          <a:p>
            <a:r>
              <a:rPr lang="en-US" sz="2500" dirty="0"/>
              <a:t>Process Integration</a:t>
            </a:r>
          </a:p>
          <a:p>
            <a:pPr lvl="1"/>
            <a:r>
              <a:rPr lang="en-US" sz="1800" dirty="0"/>
              <a:t>Included as part of an automated build / deployment pipeline, ensures that is executed early in the process.</a:t>
            </a:r>
          </a:p>
          <a:p>
            <a:r>
              <a:rPr lang="en-US" sz="2500" dirty="0"/>
              <a:t>Increased Reliability</a:t>
            </a:r>
          </a:p>
          <a:p>
            <a:pPr lvl="1"/>
            <a:r>
              <a:rPr lang="en-US" sz="1800" dirty="0"/>
              <a:t>Ensures that test are run and pass EVERY TIME</a:t>
            </a:r>
          </a:p>
          <a:p>
            <a:r>
              <a:rPr lang="en-US" sz="2500" dirty="0"/>
              <a:t>Increased Productivity</a:t>
            </a:r>
          </a:p>
          <a:p>
            <a:pPr lvl="1"/>
            <a:r>
              <a:rPr lang="en-US" sz="1800" dirty="0"/>
              <a:t>Removes it from a person’s workload to a machines</a:t>
            </a:r>
          </a:p>
        </p:txBody>
      </p:sp>
      <p:sp>
        <p:nvSpPr>
          <p:cNvPr id="3" name="Title 2"/>
          <p:cNvSpPr>
            <a:spLocks noGrp="1"/>
          </p:cNvSpPr>
          <p:nvPr>
            <p:ph type="title"/>
          </p:nvPr>
        </p:nvSpPr>
        <p:spPr/>
        <p:txBody>
          <a:bodyPr/>
          <a:lstStyle/>
          <a:p>
            <a:r>
              <a:rPr lang="en-US" dirty="0"/>
              <a:t>How can the cloud help with testing?</a:t>
            </a:r>
          </a:p>
        </p:txBody>
      </p:sp>
      <p:sp>
        <p:nvSpPr>
          <p:cNvPr id="5" name="Rectangle 4"/>
          <p:cNvSpPr/>
          <p:nvPr/>
        </p:nvSpPr>
        <p:spPr bwMode="auto">
          <a:xfrm>
            <a:off x="366141" y="1302726"/>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Minimize Infrastructure Requirements</a:t>
            </a:r>
          </a:p>
        </p:txBody>
      </p:sp>
      <p:sp>
        <p:nvSpPr>
          <p:cNvPr id="6" name="Rectangle 5"/>
          <p:cNvSpPr/>
          <p:nvPr/>
        </p:nvSpPr>
        <p:spPr bwMode="auto">
          <a:xfrm>
            <a:off x="2940986" y="1296899"/>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Speed</a:t>
            </a:r>
          </a:p>
        </p:txBody>
      </p:sp>
      <p:sp>
        <p:nvSpPr>
          <p:cNvPr id="7" name="Rectangle 6"/>
          <p:cNvSpPr/>
          <p:nvPr/>
        </p:nvSpPr>
        <p:spPr bwMode="auto">
          <a:xfrm>
            <a:off x="366141" y="3404261"/>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Process Integration</a:t>
            </a:r>
          </a:p>
        </p:txBody>
      </p:sp>
      <p:sp>
        <p:nvSpPr>
          <p:cNvPr id="8" name="Rectangle 7"/>
          <p:cNvSpPr/>
          <p:nvPr/>
        </p:nvSpPr>
        <p:spPr bwMode="auto">
          <a:xfrm>
            <a:off x="2940985" y="3392607"/>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Reliability</a:t>
            </a:r>
          </a:p>
        </p:txBody>
      </p:sp>
      <p:sp>
        <p:nvSpPr>
          <p:cNvPr id="9" name="Rectangle 8"/>
          <p:cNvSpPr/>
          <p:nvPr/>
        </p:nvSpPr>
        <p:spPr bwMode="auto">
          <a:xfrm>
            <a:off x="366141" y="5505796"/>
            <a:ext cx="5043697" cy="11855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Productivity</a:t>
            </a:r>
          </a:p>
        </p:txBody>
      </p:sp>
    </p:spTree>
    <p:extLst>
      <p:ext uri="{BB962C8B-B14F-4D97-AF65-F5344CB8AC3E}">
        <p14:creationId xmlns:p14="http://schemas.microsoft.com/office/powerpoint/2010/main" val="404384687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 y="1472126"/>
            <a:ext cx="12434711" cy="3684169"/>
          </a:xfrm>
        </p:spPr>
        <p:txBody>
          <a:bodyPr>
            <a:noAutofit/>
          </a:bodyPr>
          <a:lstStyle/>
          <a:p>
            <a:r>
              <a:rPr lang="en-US" dirty="0">
                <a:solidFill>
                  <a:srgbClr val="7030A0"/>
                </a:solidFill>
                <a:latin typeface="Segoe UI" panose="020B0502040204020203" pitchFamily="34" charset="0"/>
                <a:cs typeface="Segoe UI" panose="020B0502040204020203" pitchFamily="34" charset="0"/>
              </a:rPr>
              <a:t>Automated</a:t>
            </a:r>
            <a:r>
              <a:rPr lang="en-US" dirty="0">
                <a:solidFill>
                  <a:srgbClr val="0070C0"/>
                </a:solidFill>
                <a:latin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cs typeface="Segoe UI" panose="020B0502040204020203" pitchFamily="34" charset="0"/>
              </a:rPr>
              <a:t>Deployments</a:t>
            </a:r>
            <a:br>
              <a:rPr lang="en-US" dirty="0">
                <a:solidFill>
                  <a:srgbClr val="0070C0"/>
                </a:solidFill>
                <a:latin typeface="Segoe UI" panose="020B0502040204020203" pitchFamily="34" charset="0"/>
                <a:cs typeface="Segoe UI" panose="020B0502040204020203" pitchFamily="34" charset="0"/>
              </a:rPr>
            </a:br>
            <a:endParaRPr lang="en-US" dirty="0">
              <a:solidFill>
                <a:srgbClr val="7030A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494587" y="6623617"/>
            <a:ext cx="941005" cy="370907"/>
          </a:xfrm>
          <a:prstGeom prst="rect">
            <a:avLst/>
          </a:prstGeom>
        </p:spPr>
      </p:pic>
    </p:spTree>
    <p:extLst>
      <p:ext uri="{BB962C8B-B14F-4D97-AF65-F5344CB8AC3E}">
        <p14:creationId xmlns:p14="http://schemas.microsoft.com/office/powerpoint/2010/main" val="2500520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Automated Deployments?</a:t>
            </a:r>
          </a:p>
        </p:txBody>
      </p:sp>
      <p:sp>
        <p:nvSpPr>
          <p:cNvPr id="3" name="Rectangle 2"/>
          <p:cNvSpPr/>
          <p:nvPr/>
        </p:nvSpPr>
        <p:spPr bwMode="auto">
          <a:xfrm>
            <a:off x="457579" y="1302726"/>
            <a:ext cx="11612753" cy="1280146"/>
          </a:xfrm>
          <a:prstGeom prst="rect">
            <a:avLst/>
          </a:prstGeom>
          <a:solidFill>
            <a:schemeClr val="accent4">
              <a:lumMod val="7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Do you have consistent quality </a:t>
            </a:r>
          </a:p>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 your deployments?</a:t>
            </a:r>
          </a:p>
        </p:txBody>
      </p:sp>
      <p:sp>
        <p:nvSpPr>
          <p:cNvPr id="4" name="Rectangle 3"/>
          <p:cNvSpPr/>
          <p:nvPr/>
        </p:nvSpPr>
        <p:spPr bwMode="auto">
          <a:xfrm>
            <a:off x="457580" y="2765750"/>
            <a:ext cx="11612752" cy="1280146"/>
          </a:xfrm>
          <a:prstGeom prst="rect">
            <a:avLst/>
          </a:prstGeom>
          <a:solidFill>
            <a:srgbClr val="0070C0"/>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Are deployments time prohibitive?</a:t>
            </a:r>
          </a:p>
        </p:txBody>
      </p:sp>
      <p:sp>
        <p:nvSpPr>
          <p:cNvPr id="5" name="Rectangle 4"/>
          <p:cNvSpPr/>
          <p:nvPr/>
        </p:nvSpPr>
        <p:spPr bwMode="auto">
          <a:xfrm>
            <a:off x="457580" y="4190924"/>
            <a:ext cx="11612752" cy="1280146"/>
          </a:xfrm>
          <a:prstGeom prst="rect">
            <a:avLst/>
          </a:prstGeom>
          <a:solidFill>
            <a:srgbClr val="00B050"/>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What does your user’s downtime </a:t>
            </a:r>
          </a:p>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experience look like?</a:t>
            </a:r>
          </a:p>
        </p:txBody>
      </p:sp>
      <p:sp>
        <p:nvSpPr>
          <p:cNvPr id="6" name="TextBox 5"/>
          <p:cNvSpPr txBox="1"/>
          <p:nvPr/>
        </p:nvSpPr>
        <p:spPr>
          <a:xfrm>
            <a:off x="5395286" y="1211287"/>
            <a:ext cx="6675047" cy="1244956"/>
          </a:xfrm>
          <a:prstGeom prst="rect">
            <a:avLst/>
          </a:prstGeom>
          <a:noFill/>
        </p:spPr>
        <p:txBody>
          <a:bodyPr wrap="square" lIns="182880" tIns="146304" rIns="182880" bIns="146304" rtlCol="0">
            <a:spAutoFit/>
          </a:bodyPr>
          <a:lstStyle/>
          <a:p>
            <a:pPr>
              <a:lnSpc>
                <a:spcPct val="90000"/>
              </a:lnSpc>
              <a:spcAft>
                <a:spcPts val="600"/>
              </a:spcAft>
            </a:pPr>
            <a:r>
              <a:rPr lang="en-US" sz="2100" dirty="0">
                <a:gradFill>
                  <a:gsLst>
                    <a:gs pos="2917">
                      <a:schemeClr val="tx1"/>
                    </a:gs>
                    <a:gs pos="30000">
                      <a:schemeClr val="tx1"/>
                    </a:gs>
                  </a:gsLst>
                  <a:lin ang="5400000" scaled="0"/>
                </a:gradFill>
              </a:rPr>
              <a:t>Do deployments consistently succeed the first time?</a:t>
            </a:r>
          </a:p>
          <a:p>
            <a:pPr>
              <a:lnSpc>
                <a:spcPct val="90000"/>
              </a:lnSpc>
              <a:spcAft>
                <a:spcPts val="600"/>
              </a:spcAft>
            </a:pPr>
            <a:r>
              <a:rPr lang="en-US" sz="2100" dirty="0">
                <a:gradFill>
                  <a:gsLst>
                    <a:gs pos="2917">
                      <a:schemeClr val="tx1"/>
                    </a:gs>
                    <a:gs pos="30000">
                      <a:schemeClr val="tx1"/>
                    </a:gs>
                  </a:gsLst>
                  <a:lin ang="5400000" scaled="0"/>
                </a:gradFill>
              </a:rPr>
              <a:t>Do you have safety controls to ensure bad code doesn’t make it to prod?</a:t>
            </a:r>
          </a:p>
        </p:txBody>
      </p:sp>
      <p:sp>
        <p:nvSpPr>
          <p:cNvPr id="7" name="TextBox 6"/>
          <p:cNvSpPr txBox="1"/>
          <p:nvPr/>
        </p:nvSpPr>
        <p:spPr>
          <a:xfrm>
            <a:off x="5395286" y="2690785"/>
            <a:ext cx="6675047" cy="1535805"/>
          </a:xfrm>
          <a:prstGeom prst="rect">
            <a:avLst/>
          </a:prstGeom>
          <a:noFill/>
        </p:spPr>
        <p:txBody>
          <a:bodyPr wrap="square" lIns="182880" tIns="146304" rIns="182880" bIns="146304" rtlCol="0">
            <a:spAutoFit/>
          </a:bodyPr>
          <a:lstStyle/>
          <a:p>
            <a:pPr>
              <a:lnSpc>
                <a:spcPct val="90000"/>
              </a:lnSpc>
              <a:spcAft>
                <a:spcPts val="600"/>
              </a:spcAft>
            </a:pPr>
            <a:r>
              <a:rPr lang="en-US" sz="2100" dirty="0">
                <a:gradFill>
                  <a:gsLst>
                    <a:gs pos="2917">
                      <a:schemeClr val="tx1"/>
                    </a:gs>
                    <a:gs pos="30000">
                      <a:schemeClr val="tx1"/>
                    </a:gs>
                  </a:gsLst>
                  <a:lin ang="5400000" scaled="0"/>
                </a:gradFill>
              </a:rPr>
              <a:t>Do your deployments take a long time or lot of people?</a:t>
            </a:r>
          </a:p>
          <a:p>
            <a:pPr>
              <a:lnSpc>
                <a:spcPct val="90000"/>
              </a:lnSpc>
              <a:spcAft>
                <a:spcPts val="600"/>
              </a:spcAft>
            </a:pPr>
            <a:r>
              <a:rPr lang="en-US" sz="2100" dirty="0">
                <a:gradFill>
                  <a:gsLst>
                    <a:gs pos="2917">
                      <a:schemeClr val="tx1"/>
                    </a:gs>
                    <a:gs pos="30000">
                      <a:schemeClr val="tx1"/>
                    </a:gs>
                  </a:gsLst>
                  <a:lin ang="5400000" scaled="0"/>
                </a:gradFill>
              </a:rPr>
              <a:t>Do they require people to be available more off hours?</a:t>
            </a:r>
          </a:p>
        </p:txBody>
      </p:sp>
      <p:sp>
        <p:nvSpPr>
          <p:cNvPr id="8" name="TextBox 7"/>
          <p:cNvSpPr txBox="1"/>
          <p:nvPr/>
        </p:nvSpPr>
        <p:spPr>
          <a:xfrm>
            <a:off x="5303847" y="4153809"/>
            <a:ext cx="6675047" cy="1286506"/>
          </a:xfrm>
          <a:prstGeom prst="rect">
            <a:avLst/>
          </a:prstGeom>
          <a:noFill/>
        </p:spPr>
        <p:txBody>
          <a:bodyPr wrap="square" lIns="182880" tIns="146304" rIns="182880" bIns="146304" rtlCol="0">
            <a:spAutoFit/>
          </a:bodyPr>
          <a:lstStyle/>
          <a:p>
            <a:pPr>
              <a:lnSpc>
                <a:spcPct val="90000"/>
              </a:lnSpc>
              <a:spcAft>
                <a:spcPts val="600"/>
              </a:spcAft>
            </a:pPr>
            <a:r>
              <a:rPr lang="en-US" sz="2200" dirty="0">
                <a:gradFill>
                  <a:gsLst>
                    <a:gs pos="2917">
                      <a:schemeClr val="tx1"/>
                    </a:gs>
                    <a:gs pos="30000">
                      <a:schemeClr val="tx1"/>
                    </a:gs>
                  </a:gsLst>
                  <a:lin ang="5400000" scaled="0"/>
                </a:gradFill>
              </a:rPr>
              <a:t>Does the business have to “deal with” serious downtime?</a:t>
            </a:r>
          </a:p>
          <a:p>
            <a:pPr>
              <a:lnSpc>
                <a:spcPct val="90000"/>
              </a:lnSpc>
              <a:spcAft>
                <a:spcPts val="600"/>
              </a:spcAft>
            </a:pPr>
            <a:r>
              <a:rPr lang="en-US" sz="2200" dirty="0">
                <a:gradFill>
                  <a:gsLst>
                    <a:gs pos="2917">
                      <a:schemeClr val="tx1"/>
                    </a:gs>
                    <a:gs pos="30000">
                      <a:schemeClr val="tx1"/>
                    </a:gs>
                  </a:gsLst>
                  <a:lin ang="5400000" scaled="0"/>
                </a:gradFill>
              </a:rPr>
              <a:t>What controls do you have in place for rollback?</a:t>
            </a:r>
          </a:p>
        </p:txBody>
      </p:sp>
      <p:sp>
        <p:nvSpPr>
          <p:cNvPr id="9" name="Rectangle 8"/>
          <p:cNvSpPr/>
          <p:nvPr/>
        </p:nvSpPr>
        <p:spPr bwMode="auto">
          <a:xfrm>
            <a:off x="457580" y="5600359"/>
            <a:ext cx="11612752" cy="1280146"/>
          </a:xfrm>
          <a:prstGeom prst="rect">
            <a:avLst/>
          </a:prstGeom>
          <a:solidFill>
            <a:schemeClr val="tx2">
              <a:lumMod val="25000"/>
            </a:schemeClr>
          </a:solidFill>
          <a:ln>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How much are deployments </a:t>
            </a:r>
          </a:p>
          <a:p>
            <a:pP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costing you?</a:t>
            </a:r>
          </a:p>
        </p:txBody>
      </p:sp>
      <p:sp>
        <p:nvSpPr>
          <p:cNvPr id="10" name="TextBox 9"/>
          <p:cNvSpPr txBox="1"/>
          <p:nvPr/>
        </p:nvSpPr>
        <p:spPr>
          <a:xfrm>
            <a:off x="5303847" y="5525394"/>
            <a:ext cx="6675047" cy="1369606"/>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How many people are involved?</a:t>
            </a:r>
          </a:p>
          <a:p>
            <a:pPr>
              <a:lnSpc>
                <a:spcPct val="90000"/>
              </a:lnSpc>
              <a:spcAft>
                <a:spcPts val="600"/>
              </a:spcAft>
            </a:pPr>
            <a:r>
              <a:rPr lang="en-US" sz="2400" dirty="0">
                <a:gradFill>
                  <a:gsLst>
                    <a:gs pos="2917">
                      <a:schemeClr val="tx1"/>
                    </a:gs>
                    <a:gs pos="30000">
                      <a:schemeClr val="tx1"/>
                    </a:gs>
                  </a:gsLst>
                  <a:lin ang="5400000" scaled="0"/>
                </a:gradFill>
              </a:rPr>
              <a:t>How many lower environments do you maintain?</a:t>
            </a:r>
          </a:p>
        </p:txBody>
      </p:sp>
    </p:spTree>
    <p:extLst>
      <p:ext uri="{BB962C8B-B14F-4D97-AF65-F5344CB8AC3E}">
        <p14:creationId xmlns:p14="http://schemas.microsoft.com/office/powerpoint/2010/main" val="389375801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78164" y="1212850"/>
            <a:ext cx="6583674" cy="5838521"/>
          </a:xfrm>
        </p:spPr>
        <p:txBody>
          <a:bodyPr/>
          <a:lstStyle/>
          <a:p>
            <a:r>
              <a:rPr lang="en-US" sz="2500" dirty="0"/>
              <a:t>Minimize Infrastructure Requirements for Lower Environments</a:t>
            </a:r>
          </a:p>
          <a:p>
            <a:pPr lvl="1"/>
            <a:r>
              <a:rPr lang="en-US" sz="1800" dirty="0"/>
              <a:t>With the cloud you can spin up environments on demand, and manage when they are available to minimize how much they cost the organization.</a:t>
            </a:r>
          </a:p>
          <a:p>
            <a:r>
              <a:rPr lang="en-US" sz="2500" dirty="0"/>
              <a:t>Minimize Costs</a:t>
            </a:r>
          </a:p>
          <a:p>
            <a:pPr lvl="1"/>
            <a:r>
              <a:rPr lang="en-US" sz="1800" dirty="0"/>
              <a:t>Does your Dev environment need to be available at 2:00 AM?  Does your test environment have to be available when you don’t have UAT testing going on?</a:t>
            </a:r>
          </a:p>
          <a:p>
            <a:r>
              <a:rPr lang="en-US" sz="2500" dirty="0"/>
              <a:t>Less Resource Intensive</a:t>
            </a:r>
          </a:p>
          <a:p>
            <a:pPr lvl="1"/>
            <a:r>
              <a:rPr lang="en-US" sz="1800" dirty="0"/>
              <a:t>With an automated agent doing your build, do you need to have as many people involved?</a:t>
            </a:r>
          </a:p>
          <a:p>
            <a:r>
              <a:rPr lang="en-US" sz="2500" dirty="0"/>
              <a:t>Increased Security / Accountability</a:t>
            </a:r>
          </a:p>
          <a:p>
            <a:pPr lvl="1"/>
            <a:r>
              <a:rPr lang="en-US" sz="1800" dirty="0"/>
              <a:t>Having tool based controls to ensure that approval processes are always followed without exception.</a:t>
            </a:r>
          </a:p>
          <a:p>
            <a:r>
              <a:rPr lang="en-US" sz="2500" dirty="0"/>
              <a:t>Increased Consistency</a:t>
            </a:r>
          </a:p>
          <a:p>
            <a:pPr lvl="1"/>
            <a:r>
              <a:rPr lang="en-US" sz="1800" dirty="0"/>
              <a:t>Removes the human element and makes it repeatable and CONTROLLABLE.</a:t>
            </a:r>
          </a:p>
        </p:txBody>
      </p:sp>
      <p:sp>
        <p:nvSpPr>
          <p:cNvPr id="3" name="Title 2"/>
          <p:cNvSpPr>
            <a:spLocks noGrp="1"/>
          </p:cNvSpPr>
          <p:nvPr>
            <p:ph type="title"/>
          </p:nvPr>
        </p:nvSpPr>
        <p:spPr/>
        <p:txBody>
          <a:bodyPr/>
          <a:lstStyle/>
          <a:p>
            <a:r>
              <a:rPr lang="en-US" dirty="0"/>
              <a:t>How can the cloud help with Deployments?</a:t>
            </a:r>
          </a:p>
        </p:txBody>
      </p:sp>
      <p:sp>
        <p:nvSpPr>
          <p:cNvPr id="5" name="Rectangle 4"/>
          <p:cNvSpPr/>
          <p:nvPr/>
        </p:nvSpPr>
        <p:spPr bwMode="auto">
          <a:xfrm>
            <a:off x="366141" y="1302726"/>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Minimize Infrastructure Requirements for Lower Environments</a:t>
            </a:r>
          </a:p>
        </p:txBody>
      </p:sp>
      <p:sp>
        <p:nvSpPr>
          <p:cNvPr id="6" name="Rectangle 5"/>
          <p:cNvSpPr/>
          <p:nvPr/>
        </p:nvSpPr>
        <p:spPr bwMode="auto">
          <a:xfrm>
            <a:off x="2940986" y="1296899"/>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Minimize Costs</a:t>
            </a:r>
          </a:p>
        </p:txBody>
      </p:sp>
      <p:sp>
        <p:nvSpPr>
          <p:cNvPr id="7" name="Rectangle 6"/>
          <p:cNvSpPr/>
          <p:nvPr/>
        </p:nvSpPr>
        <p:spPr bwMode="auto">
          <a:xfrm>
            <a:off x="366141" y="3404261"/>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Less Resource Intensive</a:t>
            </a:r>
          </a:p>
        </p:txBody>
      </p:sp>
      <p:sp>
        <p:nvSpPr>
          <p:cNvPr id="8" name="Rectangle 7"/>
          <p:cNvSpPr/>
          <p:nvPr/>
        </p:nvSpPr>
        <p:spPr bwMode="auto">
          <a:xfrm>
            <a:off x="2940985" y="3392607"/>
            <a:ext cx="2468853" cy="2011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Security / Accountability</a:t>
            </a:r>
          </a:p>
        </p:txBody>
      </p:sp>
      <p:sp>
        <p:nvSpPr>
          <p:cNvPr id="9" name="Rectangle 8"/>
          <p:cNvSpPr/>
          <p:nvPr/>
        </p:nvSpPr>
        <p:spPr bwMode="auto">
          <a:xfrm>
            <a:off x="366141" y="5505796"/>
            <a:ext cx="5043697" cy="11855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Increased Consistency</a:t>
            </a:r>
          </a:p>
        </p:txBody>
      </p:sp>
    </p:spTree>
    <p:extLst>
      <p:ext uri="{BB962C8B-B14F-4D97-AF65-F5344CB8AC3E}">
        <p14:creationId xmlns:p14="http://schemas.microsoft.com/office/powerpoint/2010/main" val="12203979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 y="1472126"/>
            <a:ext cx="12434711" cy="3684169"/>
          </a:xfrm>
        </p:spPr>
        <p:txBody>
          <a:bodyPr>
            <a:noAutofit/>
          </a:bodyPr>
          <a:lstStyle/>
          <a:p>
            <a:r>
              <a:rPr lang="en-US" dirty="0">
                <a:solidFill>
                  <a:srgbClr val="7030A0"/>
                </a:solidFill>
                <a:latin typeface="Segoe UI" panose="020B0502040204020203" pitchFamily="34" charset="0"/>
                <a:cs typeface="Segoe UI" panose="020B0502040204020203" pitchFamily="34" charset="0"/>
              </a:rPr>
              <a:t>Application Performance</a:t>
            </a:r>
            <a:r>
              <a:rPr lang="en-US" dirty="0">
                <a:solidFill>
                  <a:srgbClr val="0070C0"/>
                </a:solidFill>
                <a:latin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rPr>
              <a:t>and Availability Monitoring</a:t>
            </a:r>
            <a:endParaRPr lang="en-US" dirty="0">
              <a:solidFill>
                <a:srgbClr val="7030A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41" t="32704" r="24292" b="33333"/>
          <a:stretch/>
        </p:blipFill>
        <p:spPr>
          <a:xfrm>
            <a:off x="11494587" y="6623617"/>
            <a:ext cx="941005" cy="370907"/>
          </a:xfrm>
          <a:prstGeom prst="rect">
            <a:avLst/>
          </a:prstGeom>
        </p:spPr>
      </p:pic>
    </p:spTree>
    <p:extLst>
      <p:ext uri="{BB962C8B-B14F-4D97-AF65-F5344CB8AC3E}">
        <p14:creationId xmlns:p14="http://schemas.microsoft.com/office/powerpoint/2010/main" val="41988616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 y="7778"/>
            <a:ext cx="11887878" cy="917575"/>
          </a:xfrm>
        </p:spPr>
        <p:txBody>
          <a:bodyPr/>
          <a:lstStyle/>
          <a:p>
            <a:r>
              <a:rPr lang="en-US" dirty="0">
                <a:solidFill>
                  <a:srgbClr val="0070C0"/>
                </a:solidFill>
              </a:rPr>
              <a:t>Diagnostics for modern applications</a:t>
            </a:r>
            <a:endParaRPr lang="de-DE" dirty="0">
              <a:solidFill>
                <a:srgbClr val="0070C0"/>
              </a:solidFill>
            </a:endParaRPr>
          </a:p>
        </p:txBody>
      </p:sp>
      <p:grpSp>
        <p:nvGrpSpPr>
          <p:cNvPr id="6" name="Group 5"/>
          <p:cNvGrpSpPr/>
          <p:nvPr/>
        </p:nvGrpSpPr>
        <p:grpSpPr>
          <a:xfrm>
            <a:off x="2177957" y="1303037"/>
            <a:ext cx="8211231" cy="5431356"/>
            <a:chOff x="2486353" y="1500276"/>
            <a:chExt cx="7389444" cy="4887781"/>
          </a:xfrm>
        </p:grpSpPr>
        <p:grpSp>
          <p:nvGrpSpPr>
            <p:cNvPr id="8" name="Group 7"/>
            <p:cNvGrpSpPr/>
            <p:nvPr/>
          </p:nvGrpSpPr>
          <p:grpSpPr>
            <a:xfrm>
              <a:off x="2486353" y="1500276"/>
              <a:ext cx="7389444" cy="2433600"/>
              <a:chOff x="2486353" y="1500276"/>
              <a:chExt cx="7389444" cy="2433600"/>
            </a:xfrm>
          </p:grpSpPr>
          <p:grpSp>
            <p:nvGrpSpPr>
              <p:cNvPr id="22" name="Group 21"/>
              <p:cNvGrpSpPr/>
              <p:nvPr/>
            </p:nvGrpSpPr>
            <p:grpSpPr>
              <a:xfrm>
                <a:off x="7443492" y="1500276"/>
                <a:ext cx="2432305" cy="2433600"/>
                <a:chOff x="7517817" y="1485605"/>
                <a:chExt cx="2432305" cy="2433600"/>
              </a:xfrm>
            </p:grpSpPr>
            <p:sp>
              <p:nvSpPr>
                <p:cNvPr id="31" name="Rectangle 30"/>
                <p:cNvSpPr/>
                <p:nvPr/>
              </p:nvSpPr>
              <p:spPr bwMode="gray">
                <a:xfrm>
                  <a:off x="7517818" y="1485605"/>
                  <a:ext cx="2432304" cy="2433600"/>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54" tIns="639989" rIns="182854" bIns="146283" numCol="1" spcCol="0" rtlCol="0" fromWordArt="0" anchor="t" anchorCtr="0" forceAA="0" compatLnSpc="1">
                  <a:prstTxWarp prst="textNoShape">
                    <a:avLst/>
                  </a:prstTxWarp>
                  <a:noAutofit/>
                </a:bodyPr>
                <a:lstStyle/>
                <a:p>
                  <a:pPr defTabSz="932563">
                    <a:lnSpc>
                      <a:spcPct val="90000"/>
                    </a:lnSpc>
                    <a:defRPr/>
                  </a:pPr>
                  <a:endParaRPr lang="en-US" sz="1599" kern="0" spc="-50" dirty="0">
                    <a:gradFill>
                      <a:gsLst>
                        <a:gs pos="75182">
                          <a:srgbClr val="FFFFFF"/>
                        </a:gs>
                        <a:gs pos="50000">
                          <a:srgbClr val="FFFFFF"/>
                        </a:gs>
                      </a:gsLst>
                      <a:lin ang="5400000" scaled="0"/>
                    </a:gradFill>
                    <a:latin typeface="Segoe UI"/>
                  </a:endParaRPr>
                </a:p>
              </p:txBody>
            </p:sp>
            <p:sp>
              <p:nvSpPr>
                <p:cNvPr id="32" name="Rectangle 31"/>
                <p:cNvSpPr/>
                <p:nvPr/>
              </p:nvSpPr>
              <p:spPr>
                <a:xfrm>
                  <a:off x="7518072" y="1590146"/>
                  <a:ext cx="2432050" cy="593225"/>
                </a:xfrm>
                <a:prstGeom prst="rect">
                  <a:avLst/>
                </a:prstGeom>
              </p:spPr>
              <p:txBody>
                <a:bodyPr wrap="square">
                  <a:spAutoFit/>
                </a:bodyPr>
                <a:lstStyle/>
                <a:p>
                  <a:pPr algn="ctr" defTabSz="932293" fontAlgn="base">
                    <a:lnSpc>
                      <a:spcPct val="90000"/>
                    </a:lnSpc>
                    <a:spcBef>
                      <a:spcPct val="0"/>
                    </a:spcBef>
                    <a:spcAft>
                      <a:spcPct val="0"/>
                    </a:spcAft>
                    <a:defRPr/>
                  </a:pPr>
                  <a:r>
                    <a:rPr lang="en-US" sz="2000" kern="0" dirty="0">
                      <a:gradFill>
                        <a:gsLst>
                          <a:gs pos="0">
                            <a:srgbClr val="FFFFFF"/>
                          </a:gs>
                          <a:gs pos="100000">
                            <a:srgbClr val="FFFFFF"/>
                          </a:gs>
                        </a:gsLst>
                        <a:lin ang="5400000" scaled="0"/>
                      </a:gradFill>
                      <a:latin typeface="Segoe UI Light"/>
                      <a:ea typeface="Segoe UI" pitchFamily="34" charset="0"/>
                      <a:cs typeface="Segoe UI Semibold" panose="020B0702040204020203" pitchFamily="34" charset="0"/>
                    </a:rPr>
                    <a:t>Different clients</a:t>
                  </a:r>
                </a:p>
                <a:p>
                  <a:pPr algn="ctr" defTabSz="932293" fontAlgn="base">
                    <a:lnSpc>
                      <a:spcPct val="90000"/>
                    </a:lnSpc>
                    <a:spcBef>
                      <a:spcPct val="0"/>
                    </a:spcBef>
                    <a:spcAft>
                      <a:spcPct val="0"/>
                    </a:spcAft>
                    <a:defRPr/>
                  </a:pPr>
                  <a:r>
                    <a:rPr lang="en-US" sz="2000" kern="0" dirty="0">
                      <a:gradFill>
                        <a:gsLst>
                          <a:gs pos="0">
                            <a:srgbClr val="FFFFFF"/>
                          </a:gs>
                          <a:gs pos="100000">
                            <a:srgbClr val="FFFFFF"/>
                          </a:gs>
                        </a:gsLst>
                        <a:lin ang="5400000" scaled="0"/>
                      </a:gradFill>
                      <a:latin typeface="Segoe UI Light"/>
                      <a:ea typeface="Segoe UI" pitchFamily="34" charset="0"/>
                      <a:cs typeface="Segoe UI Semibold" panose="020B0702040204020203" pitchFamily="34" charset="0"/>
                    </a:rPr>
                    <a:t>and browsers</a:t>
                  </a:r>
                </a:p>
              </p:txBody>
            </p:sp>
            <p:pic>
              <p:nvPicPr>
                <p:cNvPr id="33" name="Picture 32"/>
                <p:cNvPicPr>
                  <a:picLocks noChangeAspect="1"/>
                </p:cNvPicPr>
                <p:nvPr/>
              </p:nvPicPr>
              <p:blipFill>
                <a:blip r:embed="rId3"/>
                <a:stretch>
                  <a:fillRect/>
                </a:stretch>
              </p:blipFill>
              <p:spPr>
                <a:xfrm>
                  <a:off x="7517817" y="2419792"/>
                  <a:ext cx="2432305" cy="1260348"/>
                </a:xfrm>
                <a:prstGeom prst="rect">
                  <a:avLst/>
                </a:prstGeom>
              </p:spPr>
            </p:pic>
          </p:grpSp>
          <p:grpSp>
            <p:nvGrpSpPr>
              <p:cNvPr id="23" name="Group 22"/>
              <p:cNvGrpSpPr/>
              <p:nvPr/>
            </p:nvGrpSpPr>
            <p:grpSpPr>
              <a:xfrm>
                <a:off x="4964817" y="1500276"/>
                <a:ext cx="2432515" cy="2433600"/>
                <a:chOff x="5001979" y="1485604"/>
                <a:chExt cx="2432515" cy="2433600"/>
              </a:xfrm>
            </p:grpSpPr>
            <p:sp>
              <p:nvSpPr>
                <p:cNvPr id="28" name="Rectangle 27"/>
                <p:cNvSpPr/>
                <p:nvPr/>
              </p:nvSpPr>
              <p:spPr bwMode="gray">
                <a:xfrm>
                  <a:off x="5002084" y="1485604"/>
                  <a:ext cx="2432304" cy="243360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639989" rIns="182854" bIns="146283" numCol="1" spcCol="0" rtlCol="0" fromWordArt="0" anchor="t" anchorCtr="0" forceAA="0" compatLnSpc="1">
                  <a:prstTxWarp prst="textNoShape">
                    <a:avLst/>
                  </a:prstTxWarp>
                  <a:noAutofit/>
                </a:bodyPr>
                <a:lstStyle/>
                <a:p>
                  <a:pPr defTabSz="932563">
                    <a:lnSpc>
                      <a:spcPct val="90000"/>
                    </a:lnSpc>
                    <a:defRPr/>
                  </a:pPr>
                  <a:endParaRPr lang="en-US" sz="1599" kern="0" spc="-50" dirty="0">
                    <a:gradFill>
                      <a:gsLst>
                        <a:gs pos="75182">
                          <a:srgbClr val="FFFFFF"/>
                        </a:gs>
                        <a:gs pos="50000">
                          <a:srgbClr val="FFFFFF"/>
                        </a:gs>
                      </a:gsLst>
                      <a:lin ang="5400000" scaled="0"/>
                    </a:gradFill>
                    <a:latin typeface="Segoe UI"/>
                  </a:endParaRPr>
                </a:p>
              </p:txBody>
            </p:sp>
            <p:sp>
              <p:nvSpPr>
                <p:cNvPr id="29" name="Rectangle 28"/>
                <p:cNvSpPr/>
                <p:nvPr/>
              </p:nvSpPr>
              <p:spPr>
                <a:xfrm>
                  <a:off x="5002340" y="1590146"/>
                  <a:ext cx="2432050" cy="338986"/>
                </a:xfrm>
                <a:prstGeom prst="rect">
                  <a:avLst/>
                </a:prstGeom>
              </p:spPr>
              <p:txBody>
                <a:bodyPr wrap="square">
                  <a:spAutoFit/>
                </a:bodyPr>
                <a:lstStyle/>
                <a:p>
                  <a:pPr algn="ctr" defTabSz="932293" fontAlgn="base">
                    <a:lnSpc>
                      <a:spcPct val="90000"/>
                    </a:lnSpc>
                    <a:spcBef>
                      <a:spcPct val="0"/>
                    </a:spcBef>
                    <a:spcAft>
                      <a:spcPct val="0"/>
                    </a:spcAft>
                    <a:defRPr/>
                  </a:pPr>
                  <a:r>
                    <a:rPr lang="en-US" sz="2000" kern="0" spc="-60" dirty="0">
                      <a:gradFill>
                        <a:gsLst>
                          <a:gs pos="0">
                            <a:srgbClr val="FFFFFF"/>
                          </a:gs>
                          <a:gs pos="100000">
                            <a:srgbClr val="FFFFFF"/>
                          </a:gs>
                        </a:gsLst>
                        <a:lin ang="5400000" scaled="0"/>
                      </a:gradFill>
                      <a:latin typeface="Segoe UI Light"/>
                      <a:ea typeface="Segoe UI" pitchFamily="34" charset="0"/>
                      <a:cs typeface="Segoe UI Semibold" panose="020B0702040204020203" pitchFamily="34" charset="0"/>
                    </a:rPr>
                    <a:t>Multiple data centers</a:t>
                  </a:r>
                </a:p>
              </p:txBody>
            </p:sp>
            <p:pic>
              <p:nvPicPr>
                <p:cNvPr id="30" name="Picture 29"/>
                <p:cNvPicPr>
                  <a:picLocks noChangeAspect="1"/>
                </p:cNvPicPr>
                <p:nvPr/>
              </p:nvPicPr>
              <p:blipFill>
                <a:blip r:embed="rId4"/>
                <a:stretch>
                  <a:fillRect/>
                </a:stretch>
              </p:blipFill>
              <p:spPr>
                <a:xfrm>
                  <a:off x="5001979" y="2468230"/>
                  <a:ext cx="2432515" cy="1450974"/>
                </a:xfrm>
                <a:prstGeom prst="rect">
                  <a:avLst/>
                </a:prstGeom>
              </p:spPr>
            </p:pic>
          </p:grpSp>
          <p:grpSp>
            <p:nvGrpSpPr>
              <p:cNvPr id="24" name="Group 23"/>
              <p:cNvGrpSpPr/>
              <p:nvPr/>
            </p:nvGrpSpPr>
            <p:grpSpPr>
              <a:xfrm>
                <a:off x="2486353" y="1500276"/>
                <a:ext cx="2432304" cy="2433600"/>
                <a:chOff x="2486353" y="1500276"/>
                <a:chExt cx="2432304" cy="2433600"/>
              </a:xfrm>
            </p:grpSpPr>
            <p:sp>
              <p:nvSpPr>
                <p:cNvPr id="25" name="Rectangle 24"/>
                <p:cNvSpPr/>
                <p:nvPr/>
              </p:nvSpPr>
              <p:spPr bwMode="gray">
                <a:xfrm>
                  <a:off x="2486353" y="1500276"/>
                  <a:ext cx="2432304" cy="2433600"/>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182854" tIns="639989" rIns="182854" bIns="146283" numCol="1" spcCol="0" rtlCol="0" fromWordArt="0" anchor="t" anchorCtr="0" forceAA="0" compatLnSpc="1">
                  <a:prstTxWarp prst="textNoShape">
                    <a:avLst/>
                  </a:prstTxWarp>
                  <a:noAutofit/>
                </a:bodyPr>
                <a:lstStyle/>
                <a:p>
                  <a:pPr defTabSz="932563">
                    <a:lnSpc>
                      <a:spcPct val="90000"/>
                    </a:lnSpc>
                    <a:defRPr/>
                  </a:pPr>
                  <a:endParaRPr lang="en-US" sz="1599" kern="0" spc="-50" dirty="0">
                    <a:gradFill>
                      <a:gsLst>
                        <a:gs pos="75182">
                          <a:srgbClr val="FFFFFF"/>
                        </a:gs>
                        <a:gs pos="50000">
                          <a:srgbClr val="FFFFFF"/>
                        </a:gs>
                      </a:gsLst>
                      <a:lin ang="5400000" scaled="0"/>
                    </a:gradFill>
                    <a:latin typeface="Segoe UI"/>
                  </a:endParaRPr>
                </a:p>
              </p:txBody>
            </p:sp>
            <p:sp>
              <p:nvSpPr>
                <p:cNvPr id="26" name="Rectangle 25"/>
                <p:cNvSpPr/>
                <p:nvPr/>
              </p:nvSpPr>
              <p:spPr>
                <a:xfrm>
                  <a:off x="2486353" y="1590146"/>
                  <a:ext cx="2432050" cy="593225"/>
                </a:xfrm>
                <a:prstGeom prst="rect">
                  <a:avLst/>
                </a:prstGeom>
              </p:spPr>
              <p:txBody>
                <a:bodyPr wrap="square">
                  <a:spAutoFit/>
                </a:bodyPr>
                <a:lstStyle/>
                <a:p>
                  <a:pPr algn="ctr" defTabSz="932293" fontAlgn="base">
                    <a:lnSpc>
                      <a:spcPct val="90000"/>
                    </a:lnSpc>
                    <a:spcBef>
                      <a:spcPct val="0"/>
                    </a:spcBef>
                    <a:spcAft>
                      <a:spcPct val="0"/>
                    </a:spcAft>
                    <a:defRPr/>
                  </a:pPr>
                  <a:r>
                    <a:rPr lang="en-US" sz="2000" kern="0" dirty="0">
                      <a:gradFill>
                        <a:gsLst>
                          <a:gs pos="0">
                            <a:srgbClr val="FFFFFF"/>
                          </a:gs>
                          <a:gs pos="100000">
                            <a:srgbClr val="FFFFFF"/>
                          </a:gs>
                        </a:gsLst>
                        <a:lin ang="5400000" scaled="0"/>
                      </a:gradFill>
                      <a:latin typeface="Segoe UI Light"/>
                      <a:ea typeface="Segoe UI" pitchFamily="34" charset="0"/>
                      <a:cs typeface="Segoe UI Semibold" panose="020B0702040204020203" pitchFamily="34" charset="0"/>
                    </a:rPr>
                    <a:t>Multiple tiers and components</a:t>
                  </a:r>
                </a:p>
              </p:txBody>
            </p:sp>
            <p:pic>
              <p:nvPicPr>
                <p:cNvPr id="27" name="Picture 26"/>
                <p:cNvPicPr>
                  <a:picLocks noChangeAspect="1"/>
                </p:cNvPicPr>
                <p:nvPr/>
              </p:nvPicPr>
              <p:blipFill rotWithShape="1">
                <a:blip r:embed="rId5"/>
                <a:srcRect l="6368" t="33790" b="12962"/>
                <a:stretch/>
              </p:blipFill>
              <p:spPr>
                <a:xfrm>
                  <a:off x="2486353" y="2236477"/>
                  <a:ext cx="1855192" cy="1697399"/>
                </a:xfrm>
                <a:prstGeom prst="rect">
                  <a:avLst/>
                </a:prstGeom>
              </p:spPr>
            </p:pic>
          </p:grpSp>
        </p:grpSp>
        <p:grpSp>
          <p:nvGrpSpPr>
            <p:cNvPr id="9" name="Group 8"/>
            <p:cNvGrpSpPr/>
            <p:nvPr/>
          </p:nvGrpSpPr>
          <p:grpSpPr>
            <a:xfrm>
              <a:off x="2486353" y="3954457"/>
              <a:ext cx="7389444" cy="2433600"/>
              <a:chOff x="2486353" y="3989710"/>
              <a:chExt cx="7389444" cy="2433600"/>
            </a:xfrm>
          </p:grpSpPr>
          <p:grpSp>
            <p:nvGrpSpPr>
              <p:cNvPr id="10" name="Group 9"/>
              <p:cNvGrpSpPr/>
              <p:nvPr/>
            </p:nvGrpSpPr>
            <p:grpSpPr>
              <a:xfrm>
                <a:off x="2486353" y="3989710"/>
                <a:ext cx="2432304" cy="2433600"/>
                <a:chOff x="2486353" y="3995627"/>
                <a:chExt cx="2432304" cy="2433600"/>
              </a:xfrm>
            </p:grpSpPr>
            <p:sp>
              <p:nvSpPr>
                <p:cNvPr id="19" name="Rectangle 18"/>
                <p:cNvSpPr/>
                <p:nvPr/>
              </p:nvSpPr>
              <p:spPr bwMode="gray">
                <a:xfrm>
                  <a:off x="2486353" y="3995627"/>
                  <a:ext cx="2432304" cy="2433600"/>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182854" tIns="639989" rIns="182854" bIns="146283" numCol="1" spcCol="0" rtlCol="0" fromWordArt="0" anchor="t" anchorCtr="0" forceAA="0" compatLnSpc="1">
                  <a:prstTxWarp prst="textNoShape">
                    <a:avLst/>
                  </a:prstTxWarp>
                  <a:noAutofit/>
                </a:bodyPr>
                <a:lstStyle/>
                <a:p>
                  <a:pPr defTabSz="932563">
                    <a:lnSpc>
                      <a:spcPct val="90000"/>
                    </a:lnSpc>
                    <a:defRPr/>
                  </a:pPr>
                  <a:endParaRPr lang="en-US" sz="1599" kern="0" spc="-50" dirty="0">
                    <a:gradFill>
                      <a:gsLst>
                        <a:gs pos="75182">
                          <a:srgbClr val="FFFFFF"/>
                        </a:gs>
                        <a:gs pos="50000">
                          <a:srgbClr val="FFFFFF"/>
                        </a:gs>
                      </a:gsLst>
                      <a:lin ang="5400000" scaled="0"/>
                    </a:gradFill>
                    <a:latin typeface="Segoe UI"/>
                  </a:endParaRPr>
                </a:p>
              </p:txBody>
            </p:sp>
            <p:pic>
              <p:nvPicPr>
                <p:cNvPr id="20" name="Picture 19" descr="Illustrations-0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2279" y="4629124"/>
                  <a:ext cx="2180453" cy="1684896"/>
                </a:xfrm>
                <a:prstGeom prst="rect">
                  <a:avLst/>
                </a:prstGeom>
              </p:spPr>
            </p:pic>
            <p:sp>
              <p:nvSpPr>
                <p:cNvPr id="21" name="Rectangle 20"/>
                <p:cNvSpPr/>
                <p:nvPr/>
              </p:nvSpPr>
              <p:spPr>
                <a:xfrm>
                  <a:off x="2486353" y="4132587"/>
                  <a:ext cx="2432050" cy="338986"/>
                </a:xfrm>
                <a:prstGeom prst="rect">
                  <a:avLst/>
                </a:prstGeom>
              </p:spPr>
              <p:txBody>
                <a:bodyPr wrap="square">
                  <a:spAutoFit/>
                </a:bodyPr>
                <a:lstStyle/>
                <a:p>
                  <a:pPr algn="ctr" defTabSz="932293" fontAlgn="base">
                    <a:lnSpc>
                      <a:spcPct val="90000"/>
                    </a:lnSpc>
                    <a:spcBef>
                      <a:spcPct val="0"/>
                    </a:spcBef>
                    <a:spcAft>
                      <a:spcPct val="0"/>
                    </a:spcAft>
                    <a:defRPr/>
                  </a:pPr>
                  <a:r>
                    <a:rPr lang="en-US" sz="2000" kern="0" dirty="0">
                      <a:gradFill>
                        <a:gsLst>
                          <a:gs pos="0">
                            <a:srgbClr val="FFFFFF"/>
                          </a:gs>
                          <a:gs pos="100000">
                            <a:srgbClr val="FFFFFF"/>
                          </a:gs>
                        </a:gsLst>
                        <a:lin ang="5400000" scaled="0"/>
                      </a:gradFill>
                      <a:latin typeface="Segoe UI Light"/>
                      <a:ea typeface="Segoe UI" pitchFamily="34" charset="0"/>
                      <a:cs typeface="Segoe UI Semibold" panose="020B0702040204020203" pitchFamily="34" charset="0"/>
                    </a:rPr>
                    <a:t>Feature churn</a:t>
                  </a:r>
                </a:p>
              </p:txBody>
            </p:sp>
          </p:grpSp>
          <p:grpSp>
            <p:nvGrpSpPr>
              <p:cNvPr id="11" name="Group 10"/>
              <p:cNvGrpSpPr/>
              <p:nvPr/>
            </p:nvGrpSpPr>
            <p:grpSpPr>
              <a:xfrm>
                <a:off x="4964817" y="3989710"/>
                <a:ext cx="2432304" cy="2433600"/>
                <a:chOff x="5002086" y="3995627"/>
                <a:chExt cx="2432304" cy="2433600"/>
              </a:xfrm>
            </p:grpSpPr>
            <p:sp>
              <p:nvSpPr>
                <p:cNvPr id="16" name="Rectangle 15"/>
                <p:cNvSpPr/>
                <p:nvPr/>
              </p:nvSpPr>
              <p:spPr bwMode="gray">
                <a:xfrm>
                  <a:off x="5002086" y="3995627"/>
                  <a:ext cx="2432304" cy="243360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639989" rIns="182854" bIns="146283" numCol="1" spcCol="0" rtlCol="0" fromWordArt="0" anchor="t" anchorCtr="0" forceAA="0" compatLnSpc="1">
                  <a:prstTxWarp prst="textNoShape">
                    <a:avLst/>
                  </a:prstTxWarp>
                  <a:noAutofit/>
                </a:bodyPr>
                <a:lstStyle/>
                <a:p>
                  <a:pPr defTabSz="932563">
                    <a:lnSpc>
                      <a:spcPct val="90000"/>
                    </a:lnSpc>
                    <a:defRPr/>
                  </a:pPr>
                  <a:endParaRPr lang="en-US" sz="1599" kern="0" spc="-50" dirty="0">
                    <a:gradFill>
                      <a:gsLst>
                        <a:gs pos="75182">
                          <a:srgbClr val="FFFFFF"/>
                        </a:gs>
                        <a:gs pos="50000">
                          <a:srgbClr val="FFFFFF"/>
                        </a:gs>
                      </a:gsLst>
                      <a:lin ang="5400000" scaled="0"/>
                    </a:gradFill>
                    <a:latin typeface="Segoe UI"/>
                  </a:endParaRPr>
                </a:p>
              </p:txBody>
            </p:sp>
            <p:sp>
              <p:nvSpPr>
                <p:cNvPr id="17" name="Rectangle 16"/>
                <p:cNvSpPr/>
                <p:nvPr/>
              </p:nvSpPr>
              <p:spPr>
                <a:xfrm>
                  <a:off x="5002340" y="4132587"/>
                  <a:ext cx="2432050" cy="338986"/>
                </a:xfrm>
                <a:prstGeom prst="rect">
                  <a:avLst/>
                </a:prstGeom>
              </p:spPr>
              <p:txBody>
                <a:bodyPr wrap="square">
                  <a:spAutoFit/>
                </a:bodyPr>
                <a:lstStyle/>
                <a:p>
                  <a:pPr algn="ctr" defTabSz="932293" fontAlgn="base">
                    <a:lnSpc>
                      <a:spcPct val="90000"/>
                    </a:lnSpc>
                    <a:spcBef>
                      <a:spcPct val="0"/>
                    </a:spcBef>
                    <a:spcAft>
                      <a:spcPct val="0"/>
                    </a:spcAft>
                    <a:defRPr/>
                  </a:pPr>
                  <a:r>
                    <a:rPr lang="en-US" sz="2000" kern="0" spc="-20" dirty="0">
                      <a:gradFill>
                        <a:gsLst>
                          <a:gs pos="0">
                            <a:srgbClr val="FFFFFF"/>
                          </a:gs>
                          <a:gs pos="100000">
                            <a:srgbClr val="FFFFFF"/>
                          </a:gs>
                        </a:gsLst>
                        <a:lin ang="5400000" scaled="0"/>
                      </a:gradFill>
                      <a:latin typeface="Segoe UI Light"/>
                      <a:ea typeface="Segoe UI" pitchFamily="34" charset="0"/>
                      <a:cs typeface="Segoe UI Semibold" panose="020B0702040204020203" pitchFamily="34" charset="0"/>
                    </a:rPr>
                    <a:t>Continuous Delivery</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9045" y="4446518"/>
                  <a:ext cx="1938382" cy="1938493"/>
                </a:xfrm>
                <a:prstGeom prst="rect">
                  <a:avLst/>
                </a:prstGeom>
              </p:spPr>
            </p:pic>
          </p:grpSp>
          <p:grpSp>
            <p:nvGrpSpPr>
              <p:cNvPr id="12" name="Group 11"/>
              <p:cNvGrpSpPr/>
              <p:nvPr/>
            </p:nvGrpSpPr>
            <p:grpSpPr>
              <a:xfrm>
                <a:off x="7443493" y="3989710"/>
                <a:ext cx="2432304" cy="2433600"/>
                <a:chOff x="7517818" y="3995627"/>
                <a:chExt cx="2432304" cy="2433600"/>
              </a:xfrm>
            </p:grpSpPr>
            <p:sp>
              <p:nvSpPr>
                <p:cNvPr id="13" name="Rectangle 12"/>
                <p:cNvSpPr/>
                <p:nvPr/>
              </p:nvSpPr>
              <p:spPr bwMode="gray">
                <a:xfrm>
                  <a:off x="7517818" y="3995627"/>
                  <a:ext cx="2432304" cy="2433600"/>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54" tIns="639989" rIns="182854" bIns="146283" numCol="1" spcCol="0" rtlCol="0" fromWordArt="0" anchor="t" anchorCtr="0" forceAA="0" compatLnSpc="1">
                  <a:prstTxWarp prst="textNoShape">
                    <a:avLst/>
                  </a:prstTxWarp>
                  <a:noAutofit/>
                </a:bodyPr>
                <a:lstStyle/>
                <a:p>
                  <a:pPr defTabSz="932563">
                    <a:lnSpc>
                      <a:spcPct val="90000"/>
                    </a:lnSpc>
                    <a:defRPr/>
                  </a:pPr>
                  <a:endParaRPr lang="en-US" sz="1599" kern="0" spc="-50" dirty="0">
                    <a:gradFill>
                      <a:gsLst>
                        <a:gs pos="75182">
                          <a:srgbClr val="FFFFFF"/>
                        </a:gs>
                        <a:gs pos="50000">
                          <a:srgbClr val="FFFFFF"/>
                        </a:gs>
                      </a:gsLst>
                      <a:lin ang="5400000" scaled="0"/>
                    </a:gradFill>
                    <a:latin typeface="Segoe UI"/>
                  </a:endParaRPr>
                </a:p>
              </p:txBody>
            </p:sp>
            <p:sp>
              <p:nvSpPr>
                <p:cNvPr id="14" name="Rectangle 13"/>
                <p:cNvSpPr/>
                <p:nvPr/>
              </p:nvSpPr>
              <p:spPr>
                <a:xfrm>
                  <a:off x="7518072" y="4132587"/>
                  <a:ext cx="2432050" cy="338986"/>
                </a:xfrm>
                <a:prstGeom prst="rect">
                  <a:avLst/>
                </a:prstGeom>
              </p:spPr>
              <p:txBody>
                <a:bodyPr wrap="square">
                  <a:spAutoFit/>
                </a:bodyPr>
                <a:lstStyle/>
                <a:p>
                  <a:pPr algn="ctr" defTabSz="932293" fontAlgn="base">
                    <a:lnSpc>
                      <a:spcPct val="90000"/>
                    </a:lnSpc>
                    <a:spcBef>
                      <a:spcPct val="0"/>
                    </a:spcBef>
                    <a:spcAft>
                      <a:spcPct val="0"/>
                    </a:spcAft>
                    <a:defRPr/>
                  </a:pPr>
                  <a:r>
                    <a:rPr lang="en-US" sz="2000" kern="0" spc="-40" dirty="0">
                      <a:gradFill>
                        <a:gsLst>
                          <a:gs pos="0">
                            <a:srgbClr val="FFFFFF"/>
                          </a:gs>
                          <a:gs pos="100000">
                            <a:srgbClr val="FFFFFF"/>
                          </a:gs>
                        </a:gsLst>
                        <a:lin ang="5400000" scaled="0"/>
                      </a:gradFill>
                      <a:latin typeface="Segoe UI Light"/>
                      <a:ea typeface="Segoe UI" pitchFamily="34" charset="0"/>
                      <a:cs typeface="Segoe UI Semibold" panose="020B0702040204020203" pitchFamily="34" charset="0"/>
                    </a:rPr>
                    <a:t>Quickly find and fix</a:t>
                  </a:r>
                  <a:endParaRPr lang="en-US" sz="2000" kern="0" dirty="0">
                    <a:gradFill>
                      <a:gsLst>
                        <a:gs pos="0">
                          <a:srgbClr val="FFFFFF"/>
                        </a:gs>
                        <a:gs pos="100000">
                          <a:srgbClr val="FFFFFF"/>
                        </a:gs>
                      </a:gsLst>
                      <a:lin ang="5400000" scaled="0"/>
                    </a:gradFill>
                    <a:latin typeface="Segoe UI Light"/>
                    <a:ea typeface="Segoe UI" pitchFamily="34" charset="0"/>
                    <a:cs typeface="Segoe UI Semibold" panose="020B0702040204020203" pitchFamily="34" charset="0"/>
                  </a:endParaRPr>
                </a:p>
              </p:txBody>
            </p:sp>
            <p:pic>
              <p:nvPicPr>
                <p:cNvPr id="15" name="Picture 14"/>
                <p:cNvPicPr>
                  <a:picLocks noChangeAspect="1"/>
                </p:cNvPicPr>
                <p:nvPr/>
              </p:nvPicPr>
              <p:blipFill>
                <a:blip r:embed="rId8"/>
                <a:stretch>
                  <a:fillRect/>
                </a:stretch>
              </p:blipFill>
              <p:spPr>
                <a:xfrm>
                  <a:off x="7760572" y="4779533"/>
                  <a:ext cx="1946793" cy="1460899"/>
                </a:xfrm>
                <a:prstGeom prst="rect">
                  <a:avLst/>
                </a:prstGeom>
              </p:spPr>
            </p:pic>
          </p:grpSp>
        </p:grpSp>
      </p:grpSp>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Tree>
    <p:extLst>
      <p:ext uri="{BB962C8B-B14F-4D97-AF65-F5344CB8AC3E}">
        <p14:creationId xmlns:p14="http://schemas.microsoft.com/office/powerpoint/2010/main" val="180476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883" y="1399"/>
            <a:ext cx="6217577" cy="6991726"/>
          </a:xfrm>
          <a:prstGeom prst="rect">
            <a:avLst/>
          </a:prstGeom>
        </p:spPr>
      </p:pic>
      <p:sp>
        <p:nvSpPr>
          <p:cNvPr id="2" name="Title 1"/>
          <p:cNvSpPr>
            <a:spLocks noGrp="1"/>
          </p:cNvSpPr>
          <p:nvPr>
            <p:ph type="title"/>
          </p:nvPr>
        </p:nvSpPr>
        <p:spPr>
          <a:xfrm>
            <a:off x="275482" y="295728"/>
            <a:ext cx="6491311" cy="1555866"/>
          </a:xfrm>
          <a:noFill/>
        </p:spPr>
        <p:txBody>
          <a:bodyPr/>
          <a:lstStyle/>
          <a:p>
            <a:r>
              <a:rPr lang="en-US" dirty="0">
                <a:solidFill>
                  <a:schemeClr val="tx1"/>
                </a:solidFill>
              </a:rPr>
              <a:t>Answer questions like …</a:t>
            </a:r>
            <a:endParaRPr lang="de-DE" dirty="0">
              <a:solidFill>
                <a:schemeClr val="tx1"/>
              </a:solidFill>
            </a:endParaRPr>
          </a:p>
        </p:txBody>
      </p:sp>
      <p:sp>
        <p:nvSpPr>
          <p:cNvPr id="9" name="TextBox 8"/>
          <p:cNvSpPr txBox="1"/>
          <p:nvPr/>
        </p:nvSpPr>
        <p:spPr>
          <a:xfrm>
            <a:off x="6215678" y="2317"/>
            <a:ext cx="6221177" cy="6983775"/>
          </a:xfrm>
          <a:prstGeom prst="rect">
            <a:avLst/>
          </a:prstGeom>
          <a:noFill/>
        </p:spPr>
        <p:txBody>
          <a:bodyPr wrap="square" lIns="182854" tIns="0" bIns="0" rtlCol="0" anchor="ctr" anchorCtr="0">
            <a:noAutofit/>
          </a:bodyPr>
          <a:lstStyle/>
          <a:p>
            <a:pPr algn="ctr" defTabSz="932563">
              <a:lnSpc>
                <a:spcPct val="120000"/>
              </a:lnSpc>
              <a:spcAft>
                <a:spcPts val="1110"/>
              </a:spcAft>
              <a:defRPr/>
            </a:pPr>
            <a:r>
              <a:rPr lang="en-US" sz="2800" kern="0" dirty="0">
                <a:solidFill>
                  <a:srgbClr val="0070C0"/>
                </a:solidFill>
                <a:latin typeface="Segoe UI Light"/>
                <a:cs typeface="Segoe UI Semibold" panose="020B0702040204020203" pitchFamily="34" charset="0"/>
              </a:rPr>
              <a:t>Is my application crashing?</a:t>
            </a:r>
          </a:p>
          <a:p>
            <a:pPr algn="ctr" defTabSz="932563">
              <a:lnSpc>
                <a:spcPct val="120000"/>
              </a:lnSpc>
              <a:spcAft>
                <a:spcPts val="1110"/>
              </a:spcAft>
              <a:defRPr/>
            </a:pPr>
            <a:r>
              <a:rPr lang="en-US" sz="2800" dirty="0">
                <a:solidFill>
                  <a:srgbClr val="0070C0"/>
                </a:solidFill>
                <a:latin typeface="Segoe UI Light"/>
                <a:cs typeface="Segoe UI Semibold" panose="020B0702040204020203" pitchFamily="34" charset="0"/>
              </a:rPr>
              <a:t>What exactly happened?</a:t>
            </a:r>
          </a:p>
          <a:p>
            <a:pPr algn="ctr" defTabSz="932563">
              <a:lnSpc>
                <a:spcPct val="120000"/>
              </a:lnSpc>
              <a:spcAft>
                <a:spcPts val="1110"/>
              </a:spcAft>
              <a:defRPr/>
            </a:pPr>
            <a:r>
              <a:rPr lang="en-US" sz="2800" dirty="0">
                <a:solidFill>
                  <a:srgbClr val="0070C0"/>
                </a:solidFill>
                <a:latin typeface="Segoe UI Light"/>
                <a:cs typeface="Segoe UI Semibold" panose="020B0702040204020203" pitchFamily="34" charset="0"/>
              </a:rPr>
              <a:t>Is my application fast enough?</a:t>
            </a:r>
          </a:p>
          <a:p>
            <a:pPr algn="ctr" defTabSz="932563">
              <a:lnSpc>
                <a:spcPct val="120000"/>
              </a:lnSpc>
              <a:spcAft>
                <a:spcPts val="1110"/>
              </a:spcAft>
              <a:defRPr/>
            </a:pPr>
            <a:r>
              <a:rPr lang="en-US" sz="2800" kern="0" dirty="0">
                <a:solidFill>
                  <a:srgbClr val="0070C0"/>
                </a:solidFill>
                <a:latin typeface="Segoe UI Light"/>
                <a:cs typeface="Segoe UI Semibold" panose="020B0702040204020203" pitchFamily="34" charset="0"/>
              </a:rPr>
              <a:t>Is my server able to handle the load?</a:t>
            </a:r>
          </a:p>
          <a:p>
            <a:pPr algn="ctr" defTabSz="932563">
              <a:lnSpc>
                <a:spcPct val="120000"/>
              </a:lnSpc>
              <a:spcAft>
                <a:spcPts val="1110"/>
              </a:spcAft>
              <a:defRPr/>
            </a:pPr>
            <a:r>
              <a:rPr lang="en-US" sz="2800" spc="-40" dirty="0">
                <a:solidFill>
                  <a:srgbClr val="0070C0"/>
                </a:solidFill>
                <a:latin typeface="Segoe UI Light"/>
                <a:cs typeface="Segoe UI Semibold" panose="020B0702040204020203" pitchFamily="34" charset="0"/>
              </a:rPr>
              <a:t>How responsive are my dependencies?</a:t>
            </a:r>
          </a:p>
          <a:p>
            <a:pPr algn="ctr" defTabSz="932563">
              <a:lnSpc>
                <a:spcPct val="120000"/>
              </a:lnSpc>
              <a:spcAft>
                <a:spcPts val="1110"/>
              </a:spcAft>
              <a:defRPr/>
            </a:pPr>
            <a:r>
              <a:rPr lang="en-US" sz="2800" dirty="0">
                <a:solidFill>
                  <a:srgbClr val="0070C0"/>
                </a:solidFill>
                <a:latin typeface="Segoe UI Light"/>
                <a:cs typeface="Segoe UI Semibold" panose="020B0702040204020203" pitchFamily="34" charset="0"/>
              </a:rPr>
              <a:t>Is my application UP or DOWN?</a:t>
            </a:r>
          </a:p>
          <a:p>
            <a:pPr algn="ctr" defTabSz="932563">
              <a:lnSpc>
                <a:spcPct val="120000"/>
              </a:lnSpc>
              <a:spcAft>
                <a:spcPts val="1110"/>
              </a:spcAft>
              <a:defRPr/>
            </a:pPr>
            <a:r>
              <a:rPr lang="en-US" sz="2800" kern="0" dirty="0">
                <a:solidFill>
                  <a:srgbClr val="0070C0"/>
                </a:solidFill>
                <a:latin typeface="Segoe UI Light"/>
                <a:cs typeface="Segoe UI Semibold" panose="020B0702040204020203" pitchFamily="34" charset="0"/>
              </a:rPr>
              <a:t>What is the root cause?</a:t>
            </a:r>
          </a:p>
          <a:p>
            <a:pPr algn="ctr" defTabSz="932563">
              <a:lnSpc>
                <a:spcPct val="120000"/>
              </a:lnSpc>
              <a:spcAft>
                <a:spcPts val="1110"/>
              </a:spcAft>
              <a:defRPr/>
            </a:pPr>
            <a:r>
              <a:rPr lang="en-US" sz="2800" kern="0" dirty="0">
                <a:solidFill>
                  <a:srgbClr val="0070C0"/>
                </a:solidFill>
                <a:latin typeface="Segoe UI Light"/>
                <a:cs typeface="Segoe UI Semibold" panose="020B0702040204020203" pitchFamily="34" charset="0"/>
              </a:rPr>
              <a:t>How many people are impacted?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Tree>
    <p:extLst>
      <p:ext uri="{BB962C8B-B14F-4D97-AF65-F5344CB8AC3E}">
        <p14:creationId xmlns:p14="http://schemas.microsoft.com/office/powerpoint/2010/main" val="72959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1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10" dirty="0"/>
              <a:t>What is Application Insights?</a:t>
            </a:r>
            <a:endParaRPr lang="de-DE" spc="-110" dirty="0"/>
          </a:p>
        </p:txBody>
      </p:sp>
      <p:sp>
        <p:nvSpPr>
          <p:cNvPr id="6" name="Bent Arrow 5"/>
          <p:cNvSpPr/>
          <p:nvPr/>
        </p:nvSpPr>
        <p:spPr bwMode="auto">
          <a:xfrm>
            <a:off x="1000229" y="2559045"/>
            <a:ext cx="2779785" cy="3374685"/>
          </a:xfrm>
          <a:prstGeom prst="bentArrow">
            <a:avLst/>
          </a:prstGeom>
          <a:solidFill>
            <a:srgbClr val="FFFFFF">
              <a:alpha val="25000"/>
            </a:srgbClr>
          </a:solidFill>
          <a:ln w="10795"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p>
            <a:pPr algn="ctr" defTabSz="913923" fontAlgn="base">
              <a:lnSpc>
                <a:spcPct val="90000"/>
              </a:lnSpc>
              <a:spcBef>
                <a:spcPct val="0"/>
              </a:spcBef>
              <a:spcAft>
                <a:spcPct val="0"/>
              </a:spcAft>
              <a:defRPr/>
            </a:pPr>
            <a:endParaRPr lang="en-US" sz="2000" kern="0" spc="-50" dirty="0">
              <a:gradFill>
                <a:gsLst>
                  <a:gs pos="0">
                    <a:srgbClr val="FFFFFF"/>
                  </a:gs>
                  <a:gs pos="100000">
                    <a:srgbClr val="FFFFFF"/>
                  </a:gs>
                </a:gsLst>
                <a:lin ang="5400000" scaled="0"/>
              </a:gradFill>
              <a:latin typeface="Segoe UI"/>
            </a:endParaRPr>
          </a:p>
        </p:txBody>
      </p:sp>
      <p:sp>
        <p:nvSpPr>
          <p:cNvPr id="7" name="Freeform 95"/>
          <p:cNvSpPr>
            <a:spLocks/>
          </p:cNvSpPr>
          <p:nvPr/>
        </p:nvSpPr>
        <p:spPr bwMode="auto">
          <a:xfrm flipH="1">
            <a:off x="3558217" y="3095683"/>
            <a:ext cx="1493240" cy="96974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27DCF2">
              <a:alpha val="95000"/>
            </a:srgbClr>
          </a:solidFill>
          <a:ln>
            <a:noFill/>
          </a:ln>
          <a:extLst/>
        </p:spPr>
        <p:txBody>
          <a:bodyPr vert="horz" wrap="square" lIns="93234" tIns="46616" rIns="93234" bIns="46616" numCol="1" anchor="t" anchorCtr="0" compatLnSpc="1">
            <a:prstTxWarp prst="textNoShape">
              <a:avLst/>
            </a:prstTxWarp>
          </a:bodyPr>
          <a:lstStyle/>
          <a:p>
            <a:pPr defTabSz="932239">
              <a:defRPr/>
            </a:pPr>
            <a:endParaRPr lang="en-US" sz="2800" kern="0">
              <a:solidFill>
                <a:srgbClr val="000000"/>
              </a:solidFill>
              <a:latin typeface="Segoe UI"/>
            </a:endParaRPr>
          </a:p>
        </p:txBody>
      </p:sp>
      <p:sp>
        <p:nvSpPr>
          <p:cNvPr id="8" name="Freeform 95"/>
          <p:cNvSpPr>
            <a:spLocks/>
          </p:cNvSpPr>
          <p:nvPr/>
        </p:nvSpPr>
        <p:spPr bwMode="auto">
          <a:xfrm flipH="1">
            <a:off x="4730432" y="3422371"/>
            <a:ext cx="1318013" cy="855945"/>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FFFFFF">
              <a:alpha val="90000"/>
            </a:srgbClr>
          </a:solidFill>
          <a:ln>
            <a:noFill/>
          </a:ln>
          <a:extLst/>
        </p:spPr>
        <p:txBody>
          <a:bodyPr vert="horz" wrap="square" lIns="93234" tIns="46616" rIns="93234" bIns="46616" numCol="1" anchor="t" anchorCtr="0" compatLnSpc="1">
            <a:prstTxWarp prst="textNoShape">
              <a:avLst/>
            </a:prstTxWarp>
          </a:bodyPr>
          <a:lstStyle/>
          <a:p>
            <a:pPr defTabSz="932239">
              <a:defRPr/>
            </a:pPr>
            <a:endParaRPr lang="en-US" sz="2800" kern="0">
              <a:solidFill>
                <a:srgbClr val="000000"/>
              </a:solidFill>
              <a:latin typeface="Segoe UI"/>
            </a:endParaRPr>
          </a:p>
        </p:txBody>
      </p:sp>
      <p:grpSp>
        <p:nvGrpSpPr>
          <p:cNvPr id="44" name="Group 43"/>
          <p:cNvGrpSpPr/>
          <p:nvPr/>
        </p:nvGrpSpPr>
        <p:grpSpPr>
          <a:xfrm>
            <a:off x="882" y="4108364"/>
            <a:ext cx="5330250" cy="2885666"/>
            <a:chOff x="0" y="3972661"/>
            <a:chExt cx="5331006" cy="2886075"/>
          </a:xfrm>
        </p:grpSpPr>
        <p:pic>
          <p:nvPicPr>
            <p:cNvPr id="5" name="Picture 4"/>
            <p:cNvPicPr>
              <a:picLocks noChangeAspect="1"/>
            </p:cNvPicPr>
            <p:nvPr/>
          </p:nvPicPr>
          <p:blipFill>
            <a:blip r:embed="rId3"/>
            <a:stretch>
              <a:fillRect/>
            </a:stretch>
          </p:blipFill>
          <p:spPr>
            <a:xfrm>
              <a:off x="3314523" y="5611794"/>
              <a:ext cx="2016483" cy="1246942"/>
            </a:xfrm>
            <a:prstGeom prst="rect">
              <a:avLst/>
            </a:prstGeom>
          </p:spPr>
        </p:pic>
        <p:pic>
          <p:nvPicPr>
            <p:cNvPr id="9" name="Picture 8"/>
            <p:cNvPicPr>
              <a:picLocks noChangeAspect="1"/>
            </p:cNvPicPr>
            <p:nvPr/>
          </p:nvPicPr>
          <p:blipFill rotWithShape="1">
            <a:blip r:embed="rId4"/>
            <a:srcRect l="11266" b="33156"/>
            <a:stretch/>
          </p:blipFill>
          <p:spPr>
            <a:xfrm>
              <a:off x="0" y="3972661"/>
              <a:ext cx="4442362" cy="2886075"/>
            </a:xfrm>
            <a:prstGeom prst="rect">
              <a:avLst/>
            </a:prstGeom>
          </p:spPr>
        </p:pic>
      </p:grpSp>
      <p:sp>
        <p:nvSpPr>
          <p:cNvPr id="10" name="Rectangle 9"/>
          <p:cNvSpPr/>
          <p:nvPr/>
        </p:nvSpPr>
        <p:spPr>
          <a:xfrm>
            <a:off x="1590021" y="1550807"/>
            <a:ext cx="3009473" cy="997821"/>
          </a:xfrm>
          <a:prstGeom prst="rect">
            <a:avLst/>
          </a:prstGeom>
        </p:spPr>
        <p:txBody>
          <a:bodyPr wrap="square">
            <a:spAutoFit/>
          </a:bodyPr>
          <a:lstStyle/>
          <a:p>
            <a:pPr defTabSz="914187">
              <a:lnSpc>
                <a:spcPct val="120000"/>
              </a:lnSpc>
              <a:defRPr/>
            </a:pPr>
            <a:r>
              <a:rPr lang="en-US" sz="1599" kern="0" spc="30" dirty="0">
                <a:solidFill>
                  <a:srgbClr val="FFFFFF"/>
                </a:solidFill>
                <a:latin typeface="Segoe UI"/>
              </a:rPr>
              <a:t>Telemetry is collected at each</a:t>
            </a:r>
            <a:r>
              <a:rPr lang="en-US" sz="1599" kern="0" dirty="0">
                <a:solidFill>
                  <a:srgbClr val="FFFFFF"/>
                </a:solidFill>
                <a:latin typeface="Segoe UI"/>
              </a:rPr>
              <a:t> </a:t>
            </a:r>
            <a:r>
              <a:rPr lang="en-US" sz="1599" kern="0" spc="-40" dirty="0">
                <a:solidFill>
                  <a:srgbClr val="FFFFFF"/>
                </a:solidFill>
                <a:latin typeface="Segoe UI"/>
              </a:rPr>
              <a:t>tier: server backend, middleware,</a:t>
            </a:r>
            <a:r>
              <a:rPr lang="en-US" sz="1599" kern="0" dirty="0">
                <a:solidFill>
                  <a:srgbClr val="FFFFFF"/>
                </a:solidFill>
                <a:latin typeface="Segoe UI"/>
              </a:rPr>
              <a:t> web service &amp; browser</a:t>
            </a:r>
          </a:p>
        </p:txBody>
      </p:sp>
      <p:sp>
        <p:nvSpPr>
          <p:cNvPr id="11" name="Rectangle 10"/>
          <p:cNvSpPr/>
          <p:nvPr/>
        </p:nvSpPr>
        <p:spPr>
          <a:xfrm>
            <a:off x="819916" y="1012946"/>
            <a:ext cx="904545" cy="1828595"/>
          </a:xfrm>
          <a:prstGeom prst="rect">
            <a:avLst/>
          </a:prstGeom>
        </p:spPr>
        <p:txBody>
          <a:bodyPr wrap="none">
            <a:noAutofit/>
          </a:bodyPr>
          <a:lstStyle/>
          <a:p>
            <a:pPr defTabSz="913376" fontAlgn="base">
              <a:lnSpc>
                <a:spcPct val="120000"/>
              </a:lnSpc>
              <a:spcBef>
                <a:spcPct val="0"/>
              </a:spcBef>
              <a:spcAft>
                <a:spcPct val="0"/>
              </a:spcAft>
              <a:defRPr/>
            </a:pPr>
            <a:r>
              <a:rPr lang="en-US" sz="9998" b="1" kern="0" dirty="0">
                <a:solidFill>
                  <a:srgbClr val="FFFFFF">
                    <a:alpha val="15000"/>
                  </a:srgbClr>
                </a:solidFill>
                <a:latin typeface="Segoe UI"/>
              </a:rPr>
              <a:t>1</a:t>
            </a:r>
          </a:p>
        </p:txBody>
      </p:sp>
      <p:sp>
        <p:nvSpPr>
          <p:cNvPr id="12" name="Rectangle 11"/>
          <p:cNvSpPr/>
          <p:nvPr/>
        </p:nvSpPr>
        <p:spPr>
          <a:xfrm>
            <a:off x="5701481" y="4606442"/>
            <a:ext cx="3360093" cy="696604"/>
          </a:xfrm>
          <a:prstGeom prst="rect">
            <a:avLst/>
          </a:prstGeom>
        </p:spPr>
        <p:txBody>
          <a:bodyPr wrap="square">
            <a:spAutoFit/>
          </a:bodyPr>
          <a:lstStyle/>
          <a:p>
            <a:pPr defTabSz="914224">
              <a:lnSpc>
                <a:spcPct val="120000"/>
              </a:lnSpc>
              <a:defRPr/>
            </a:pPr>
            <a:r>
              <a:rPr lang="en-US" sz="1599" kern="0" spc="-20" dirty="0">
                <a:solidFill>
                  <a:srgbClr val="FFFFFF"/>
                </a:solidFill>
                <a:latin typeface="Segoe UI"/>
              </a:rPr>
              <a:t>Telemetry arrives in the cloud where</a:t>
            </a:r>
            <a:r>
              <a:rPr lang="en-US" sz="1599" kern="0" dirty="0">
                <a:solidFill>
                  <a:srgbClr val="FFFFFF"/>
                </a:solidFill>
                <a:latin typeface="Segoe UI"/>
              </a:rPr>
              <a:t> </a:t>
            </a:r>
            <a:r>
              <a:rPr lang="en-US" sz="1599" kern="0" spc="-20" dirty="0">
                <a:solidFill>
                  <a:srgbClr val="FFFFFF"/>
                </a:solidFill>
                <a:latin typeface="Segoe UI"/>
              </a:rPr>
              <a:t>it is stored &amp; processed</a:t>
            </a:r>
            <a:endParaRPr lang="en-US" sz="1599" kern="0" dirty="0">
              <a:solidFill>
                <a:srgbClr val="FFFFFF"/>
              </a:solidFill>
              <a:latin typeface="Segoe UI"/>
            </a:endParaRPr>
          </a:p>
        </p:txBody>
      </p:sp>
      <p:sp>
        <p:nvSpPr>
          <p:cNvPr id="13" name="Rectangle 12"/>
          <p:cNvSpPr/>
          <p:nvPr/>
        </p:nvSpPr>
        <p:spPr>
          <a:xfrm>
            <a:off x="8268039" y="678512"/>
            <a:ext cx="3382207" cy="847147"/>
          </a:xfrm>
          <a:prstGeom prst="rect">
            <a:avLst/>
          </a:prstGeom>
        </p:spPr>
        <p:txBody>
          <a:bodyPr wrap="square">
            <a:spAutoFit/>
          </a:bodyPr>
          <a:lstStyle/>
          <a:p>
            <a:pPr defTabSz="914187">
              <a:defRPr/>
            </a:pPr>
            <a:r>
              <a:rPr lang="en-US" sz="1599" kern="0" dirty="0">
                <a:solidFill>
                  <a:srgbClr val="FFFFFF"/>
                </a:solidFill>
                <a:latin typeface="Segoe UI"/>
              </a:rPr>
              <a:t>Identify, understand and resolve issues with powerful out-of-the-box and custom telemetry</a:t>
            </a:r>
          </a:p>
        </p:txBody>
      </p:sp>
      <p:sp>
        <p:nvSpPr>
          <p:cNvPr id="14" name="Rectangle 13"/>
          <p:cNvSpPr/>
          <p:nvPr/>
        </p:nvSpPr>
        <p:spPr>
          <a:xfrm>
            <a:off x="7431269" y="82585"/>
            <a:ext cx="904545" cy="1828595"/>
          </a:xfrm>
          <a:prstGeom prst="rect">
            <a:avLst/>
          </a:prstGeom>
        </p:spPr>
        <p:txBody>
          <a:bodyPr wrap="none">
            <a:noAutofit/>
          </a:bodyPr>
          <a:lstStyle/>
          <a:p>
            <a:pPr defTabSz="913376" fontAlgn="base">
              <a:lnSpc>
                <a:spcPct val="120000"/>
              </a:lnSpc>
              <a:spcBef>
                <a:spcPct val="0"/>
              </a:spcBef>
              <a:spcAft>
                <a:spcPct val="0"/>
              </a:spcAft>
              <a:defRPr/>
            </a:pPr>
            <a:r>
              <a:rPr lang="en-US" sz="9998" b="1" kern="0" dirty="0">
                <a:solidFill>
                  <a:srgbClr val="FFFFFF">
                    <a:alpha val="15000"/>
                  </a:srgbClr>
                </a:solidFill>
                <a:latin typeface="Segoe UI"/>
              </a:rPr>
              <a:t>3</a:t>
            </a:r>
          </a:p>
        </p:txBody>
      </p:sp>
      <p:grpSp>
        <p:nvGrpSpPr>
          <p:cNvPr id="15" name="Group 14"/>
          <p:cNvGrpSpPr/>
          <p:nvPr/>
        </p:nvGrpSpPr>
        <p:grpSpPr>
          <a:xfrm>
            <a:off x="8270387" y="1781190"/>
            <a:ext cx="3675680" cy="2929626"/>
            <a:chOff x="8238220" y="2114321"/>
            <a:chExt cx="3676201" cy="2930041"/>
          </a:xfrm>
        </p:grpSpPr>
        <p:pic>
          <p:nvPicPr>
            <p:cNvPr id="16" name="Picture 15"/>
            <p:cNvPicPr>
              <a:picLocks noChangeAspect="1"/>
            </p:cNvPicPr>
            <p:nvPr/>
          </p:nvPicPr>
          <p:blipFill>
            <a:blip r:embed="rId5"/>
            <a:stretch>
              <a:fillRect/>
            </a:stretch>
          </p:blipFill>
          <p:spPr>
            <a:xfrm>
              <a:off x="10498181" y="2736060"/>
              <a:ext cx="1416240" cy="2308302"/>
            </a:xfrm>
            <a:prstGeom prst="rect">
              <a:avLst/>
            </a:prstGeom>
          </p:spPr>
        </p:pic>
        <p:pic>
          <p:nvPicPr>
            <p:cNvPr id="17" name="Picture 16"/>
            <p:cNvPicPr>
              <a:picLocks noChangeAspect="1"/>
            </p:cNvPicPr>
            <p:nvPr/>
          </p:nvPicPr>
          <p:blipFill>
            <a:blip r:embed="rId6"/>
            <a:stretch>
              <a:fillRect/>
            </a:stretch>
          </p:blipFill>
          <p:spPr>
            <a:xfrm>
              <a:off x="9369661" y="2425191"/>
              <a:ext cx="1406394" cy="2300288"/>
            </a:xfrm>
            <a:prstGeom prst="rect">
              <a:avLst/>
            </a:prstGeom>
          </p:spPr>
        </p:pic>
        <p:pic>
          <p:nvPicPr>
            <p:cNvPr id="18" name="Picture 17"/>
            <p:cNvPicPr>
              <a:picLocks noChangeAspect="1"/>
            </p:cNvPicPr>
            <p:nvPr/>
          </p:nvPicPr>
          <p:blipFill>
            <a:blip r:embed="rId7"/>
            <a:stretch>
              <a:fillRect/>
            </a:stretch>
          </p:blipFill>
          <p:spPr>
            <a:xfrm>
              <a:off x="8238220" y="2114321"/>
              <a:ext cx="1409315" cy="2300288"/>
            </a:xfrm>
            <a:prstGeom prst="rect">
              <a:avLst/>
            </a:prstGeom>
          </p:spPr>
        </p:pic>
      </p:grpSp>
      <p:sp>
        <p:nvSpPr>
          <p:cNvPr id="19" name="Right Arrow 18"/>
          <p:cNvSpPr/>
          <p:nvPr/>
        </p:nvSpPr>
        <p:spPr bwMode="auto">
          <a:xfrm>
            <a:off x="6006744" y="2625384"/>
            <a:ext cx="2162499" cy="1245354"/>
          </a:xfrm>
          <a:prstGeom prst="rightArrow">
            <a:avLst/>
          </a:prstGeom>
          <a:solidFill>
            <a:srgbClr val="FFFFFF">
              <a:alpha val="50000"/>
            </a:srgbClr>
          </a:solidFill>
          <a:ln w="10795"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p>
            <a:pPr algn="ctr" defTabSz="913923" fontAlgn="base">
              <a:lnSpc>
                <a:spcPct val="90000"/>
              </a:lnSpc>
              <a:spcBef>
                <a:spcPct val="0"/>
              </a:spcBef>
              <a:spcAft>
                <a:spcPct val="0"/>
              </a:spcAft>
              <a:defRPr/>
            </a:pPr>
            <a:endParaRPr lang="en-US" sz="2000" kern="0" spc="-50" dirty="0">
              <a:gradFill>
                <a:gsLst>
                  <a:gs pos="0">
                    <a:srgbClr val="FFFFFF"/>
                  </a:gs>
                  <a:gs pos="100000">
                    <a:srgbClr val="FFFFFF"/>
                  </a:gs>
                </a:gsLst>
                <a:lin ang="5400000" scaled="0"/>
              </a:gradFill>
              <a:latin typeface="Segoe UI"/>
            </a:endParaRPr>
          </a:p>
        </p:txBody>
      </p:sp>
      <p:sp>
        <p:nvSpPr>
          <p:cNvPr id="20" name="Freeform 95"/>
          <p:cNvSpPr>
            <a:spLocks/>
          </p:cNvSpPr>
          <p:nvPr/>
        </p:nvSpPr>
        <p:spPr bwMode="auto">
          <a:xfrm flipH="1">
            <a:off x="4191187" y="2060394"/>
            <a:ext cx="2542916" cy="1651422"/>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4EC1EA">
              <a:alpha val="9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4" tIns="46616" rIns="93234" bIns="46616" numCol="1" anchor="ctr" anchorCtr="0" compatLnSpc="1">
            <a:prstTxWarp prst="textNoShape">
              <a:avLst/>
            </a:prstTxWarp>
          </a:bodyPr>
          <a:lstStyle/>
          <a:p>
            <a:pPr algn="ctr" defTabSz="932239">
              <a:defRPr/>
            </a:pPr>
            <a:endParaRPr lang="en-US" sz="2400" kern="0" dirty="0">
              <a:solidFill>
                <a:srgbClr val="692B7B"/>
              </a:solidFill>
              <a:latin typeface="Segoe UI"/>
            </a:endParaRPr>
          </a:p>
        </p:txBody>
      </p:sp>
      <p:sp>
        <p:nvSpPr>
          <p:cNvPr id="21" name="Rectangle 20"/>
          <p:cNvSpPr/>
          <p:nvPr/>
        </p:nvSpPr>
        <p:spPr>
          <a:xfrm>
            <a:off x="4898163" y="3959177"/>
            <a:ext cx="904545" cy="1828595"/>
          </a:xfrm>
          <a:prstGeom prst="rect">
            <a:avLst/>
          </a:prstGeom>
        </p:spPr>
        <p:txBody>
          <a:bodyPr wrap="none">
            <a:noAutofit/>
          </a:bodyPr>
          <a:lstStyle/>
          <a:p>
            <a:pPr defTabSz="913376" fontAlgn="base">
              <a:lnSpc>
                <a:spcPct val="120000"/>
              </a:lnSpc>
              <a:spcBef>
                <a:spcPct val="0"/>
              </a:spcBef>
              <a:spcAft>
                <a:spcPct val="0"/>
              </a:spcAft>
              <a:defRPr/>
            </a:pPr>
            <a:r>
              <a:rPr lang="en-US" sz="9998" b="1" kern="0" dirty="0">
                <a:solidFill>
                  <a:srgbClr val="FFFFFF">
                    <a:alpha val="15000"/>
                  </a:srgbClr>
                </a:solidFill>
                <a:latin typeface="Segoe UI"/>
              </a:rPr>
              <a:t>2</a:t>
            </a:r>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884" y="2570092"/>
            <a:ext cx="2172803" cy="1715371"/>
          </a:xfrm>
          <a:prstGeom prst="rect">
            <a:avLst/>
          </a:prstGeom>
        </p:spPr>
      </p:pic>
      <p:grpSp>
        <p:nvGrpSpPr>
          <p:cNvPr id="23" name="Group 22"/>
          <p:cNvGrpSpPr/>
          <p:nvPr/>
        </p:nvGrpSpPr>
        <p:grpSpPr>
          <a:xfrm>
            <a:off x="8229600" y="4649832"/>
            <a:ext cx="4205993" cy="2344197"/>
            <a:chOff x="7982235" y="4513470"/>
            <a:chExt cx="4206590" cy="2344530"/>
          </a:xfrm>
        </p:grpSpPr>
        <p:sp>
          <p:nvSpPr>
            <p:cNvPr id="24" name="Freeform 6"/>
            <p:cNvSpPr>
              <a:spLocks/>
            </p:cNvSpPr>
            <p:nvPr/>
          </p:nvSpPr>
          <p:spPr bwMode="auto">
            <a:xfrm>
              <a:off x="9044055" y="4513470"/>
              <a:ext cx="2889003" cy="1639233"/>
            </a:xfrm>
            <a:custGeom>
              <a:avLst/>
              <a:gdLst>
                <a:gd name="T0" fmla="*/ 14 w 1491"/>
                <a:gd name="T1" fmla="*/ 846 h 846"/>
                <a:gd name="T2" fmla="*/ 0 w 1491"/>
                <a:gd name="T3" fmla="*/ 814 h 846"/>
                <a:gd name="T4" fmla="*/ 348 w 1491"/>
                <a:gd name="T5" fmla="*/ 653 h 846"/>
                <a:gd name="T6" fmla="*/ 562 w 1491"/>
                <a:gd name="T7" fmla="*/ 402 h 846"/>
                <a:gd name="T8" fmla="*/ 915 w 1491"/>
                <a:gd name="T9" fmla="*/ 328 h 846"/>
                <a:gd name="T10" fmla="*/ 1128 w 1491"/>
                <a:gd name="T11" fmla="*/ 77 h 846"/>
                <a:gd name="T12" fmla="*/ 1491 w 1491"/>
                <a:gd name="T13" fmla="*/ 0 h 846"/>
                <a:gd name="T14" fmla="*/ 1491 w 1491"/>
                <a:gd name="T15" fmla="*/ 37 h 846"/>
                <a:gd name="T16" fmla="*/ 1147 w 1491"/>
                <a:gd name="T17" fmla="*/ 111 h 846"/>
                <a:gd name="T18" fmla="*/ 934 w 1491"/>
                <a:gd name="T19" fmla="*/ 360 h 846"/>
                <a:gd name="T20" fmla="*/ 582 w 1491"/>
                <a:gd name="T21" fmla="*/ 434 h 846"/>
                <a:gd name="T22" fmla="*/ 371 w 1491"/>
                <a:gd name="T23" fmla="*/ 682 h 846"/>
                <a:gd name="T24" fmla="*/ 14 w 1491"/>
                <a:gd name="T25"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1" h="846">
                  <a:moveTo>
                    <a:pt x="14" y="846"/>
                  </a:moveTo>
                  <a:lnTo>
                    <a:pt x="0" y="814"/>
                  </a:lnTo>
                  <a:lnTo>
                    <a:pt x="348" y="653"/>
                  </a:lnTo>
                  <a:lnTo>
                    <a:pt x="562" y="402"/>
                  </a:lnTo>
                  <a:lnTo>
                    <a:pt x="915" y="328"/>
                  </a:lnTo>
                  <a:lnTo>
                    <a:pt x="1128" y="77"/>
                  </a:lnTo>
                  <a:lnTo>
                    <a:pt x="1491" y="0"/>
                  </a:lnTo>
                  <a:lnTo>
                    <a:pt x="1491" y="37"/>
                  </a:lnTo>
                  <a:lnTo>
                    <a:pt x="1147" y="111"/>
                  </a:lnTo>
                  <a:lnTo>
                    <a:pt x="934" y="360"/>
                  </a:lnTo>
                  <a:lnTo>
                    <a:pt x="582" y="434"/>
                  </a:lnTo>
                  <a:lnTo>
                    <a:pt x="371" y="682"/>
                  </a:lnTo>
                  <a:lnTo>
                    <a:pt x="14" y="846"/>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25" name="Freeform 5"/>
            <p:cNvSpPr>
              <a:spLocks/>
            </p:cNvSpPr>
            <p:nvPr/>
          </p:nvSpPr>
          <p:spPr bwMode="auto">
            <a:xfrm>
              <a:off x="9036305" y="5273020"/>
              <a:ext cx="2859939" cy="995941"/>
            </a:xfrm>
            <a:custGeom>
              <a:avLst/>
              <a:gdLst>
                <a:gd name="T0" fmla="*/ 8 w 1476"/>
                <a:gd name="T1" fmla="*/ 514 h 514"/>
                <a:gd name="T2" fmla="*/ 0 w 1476"/>
                <a:gd name="T3" fmla="*/ 479 h 514"/>
                <a:gd name="T4" fmla="*/ 429 w 1476"/>
                <a:gd name="T5" fmla="*/ 374 h 514"/>
                <a:gd name="T6" fmla="*/ 780 w 1476"/>
                <a:gd name="T7" fmla="*/ 156 h 514"/>
                <a:gd name="T8" fmla="*/ 1213 w 1476"/>
                <a:gd name="T9" fmla="*/ 139 h 514"/>
                <a:gd name="T10" fmla="*/ 1476 w 1476"/>
                <a:gd name="T11" fmla="*/ 0 h 514"/>
                <a:gd name="T12" fmla="*/ 1476 w 1476"/>
                <a:gd name="T13" fmla="*/ 0 h 514"/>
                <a:gd name="T14" fmla="*/ 1476 w 1476"/>
                <a:gd name="T15" fmla="*/ 37 h 514"/>
                <a:gd name="T16" fmla="*/ 1476 w 1476"/>
                <a:gd name="T17" fmla="*/ 40 h 514"/>
                <a:gd name="T18" fmla="*/ 1222 w 1476"/>
                <a:gd name="T19" fmla="*/ 175 h 514"/>
                <a:gd name="T20" fmla="*/ 792 w 1476"/>
                <a:gd name="T21" fmla="*/ 191 h 514"/>
                <a:gd name="T22" fmla="*/ 443 w 1476"/>
                <a:gd name="T23" fmla="*/ 408 h 514"/>
                <a:gd name="T24" fmla="*/ 8 w 1476"/>
                <a:gd name="T2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6" h="514">
                  <a:moveTo>
                    <a:pt x="8" y="514"/>
                  </a:moveTo>
                  <a:lnTo>
                    <a:pt x="0" y="479"/>
                  </a:lnTo>
                  <a:lnTo>
                    <a:pt x="429" y="374"/>
                  </a:lnTo>
                  <a:lnTo>
                    <a:pt x="780" y="156"/>
                  </a:lnTo>
                  <a:lnTo>
                    <a:pt x="1213" y="139"/>
                  </a:lnTo>
                  <a:lnTo>
                    <a:pt x="1476" y="0"/>
                  </a:lnTo>
                  <a:lnTo>
                    <a:pt x="1476" y="0"/>
                  </a:lnTo>
                  <a:lnTo>
                    <a:pt x="1476" y="37"/>
                  </a:lnTo>
                  <a:lnTo>
                    <a:pt x="1476" y="40"/>
                  </a:lnTo>
                  <a:lnTo>
                    <a:pt x="1222" y="175"/>
                  </a:lnTo>
                  <a:lnTo>
                    <a:pt x="792" y="191"/>
                  </a:lnTo>
                  <a:lnTo>
                    <a:pt x="443" y="408"/>
                  </a:lnTo>
                  <a:lnTo>
                    <a:pt x="8" y="514"/>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26" name="Freeform 7"/>
            <p:cNvSpPr>
              <a:spLocks/>
            </p:cNvSpPr>
            <p:nvPr/>
          </p:nvSpPr>
          <p:spPr bwMode="auto">
            <a:xfrm>
              <a:off x="9049867" y="5703174"/>
              <a:ext cx="2846375" cy="773113"/>
            </a:xfrm>
            <a:custGeom>
              <a:avLst/>
              <a:gdLst>
                <a:gd name="T0" fmla="*/ 6 w 1469"/>
                <a:gd name="T1" fmla="*/ 399 h 399"/>
                <a:gd name="T2" fmla="*/ 0 w 1469"/>
                <a:gd name="T3" fmla="*/ 362 h 399"/>
                <a:gd name="T4" fmla="*/ 340 w 1469"/>
                <a:gd name="T5" fmla="*/ 309 h 399"/>
                <a:gd name="T6" fmla="*/ 624 w 1469"/>
                <a:gd name="T7" fmla="*/ 137 h 399"/>
                <a:gd name="T8" fmla="*/ 968 w 1469"/>
                <a:gd name="T9" fmla="*/ 170 h 399"/>
                <a:gd name="T10" fmla="*/ 1249 w 1469"/>
                <a:gd name="T11" fmla="*/ 0 h 399"/>
                <a:gd name="T12" fmla="*/ 1469 w 1469"/>
                <a:gd name="T13" fmla="*/ 25 h 399"/>
                <a:gd name="T14" fmla="*/ 1469 w 1469"/>
                <a:gd name="T15" fmla="*/ 61 h 399"/>
                <a:gd name="T16" fmla="*/ 1257 w 1469"/>
                <a:gd name="T17" fmla="*/ 36 h 399"/>
                <a:gd name="T18" fmla="*/ 976 w 1469"/>
                <a:gd name="T19" fmla="*/ 208 h 399"/>
                <a:gd name="T20" fmla="*/ 632 w 1469"/>
                <a:gd name="T21" fmla="*/ 173 h 399"/>
                <a:gd name="T22" fmla="*/ 352 w 1469"/>
                <a:gd name="T23" fmla="*/ 344 h 399"/>
                <a:gd name="T24" fmla="*/ 6 w 1469"/>
                <a:gd name="T25"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9" h="399">
                  <a:moveTo>
                    <a:pt x="6" y="399"/>
                  </a:moveTo>
                  <a:lnTo>
                    <a:pt x="0" y="362"/>
                  </a:lnTo>
                  <a:lnTo>
                    <a:pt x="340" y="309"/>
                  </a:lnTo>
                  <a:lnTo>
                    <a:pt x="624" y="137"/>
                  </a:lnTo>
                  <a:lnTo>
                    <a:pt x="968" y="170"/>
                  </a:lnTo>
                  <a:lnTo>
                    <a:pt x="1249" y="0"/>
                  </a:lnTo>
                  <a:lnTo>
                    <a:pt x="1469" y="25"/>
                  </a:lnTo>
                  <a:lnTo>
                    <a:pt x="1469" y="61"/>
                  </a:lnTo>
                  <a:lnTo>
                    <a:pt x="1257" y="36"/>
                  </a:lnTo>
                  <a:lnTo>
                    <a:pt x="976" y="208"/>
                  </a:lnTo>
                  <a:lnTo>
                    <a:pt x="632" y="173"/>
                  </a:lnTo>
                  <a:lnTo>
                    <a:pt x="352" y="344"/>
                  </a:lnTo>
                  <a:lnTo>
                    <a:pt x="6" y="39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27" name="Freeform 8"/>
            <p:cNvSpPr>
              <a:spLocks/>
            </p:cNvSpPr>
            <p:nvPr/>
          </p:nvSpPr>
          <p:spPr bwMode="auto">
            <a:xfrm>
              <a:off x="7982235" y="6361967"/>
              <a:ext cx="2123640" cy="496033"/>
            </a:xfrm>
            <a:custGeom>
              <a:avLst/>
              <a:gdLst>
                <a:gd name="T0" fmla="*/ 485 w 784"/>
                <a:gd name="T1" fmla="*/ 29 h 183"/>
                <a:gd name="T2" fmla="*/ 0 w 784"/>
                <a:gd name="T3" fmla="*/ 183 h 183"/>
                <a:gd name="T4" fmla="*/ 277 w 784"/>
                <a:gd name="T5" fmla="*/ 183 h 183"/>
                <a:gd name="T6" fmla="*/ 784 w 784"/>
                <a:gd name="T7" fmla="*/ 183 h 183"/>
                <a:gd name="T8" fmla="*/ 485 w 784"/>
                <a:gd name="T9" fmla="*/ 29 h 183"/>
              </a:gdLst>
              <a:ahLst/>
              <a:cxnLst>
                <a:cxn ang="0">
                  <a:pos x="T0" y="T1"/>
                </a:cxn>
                <a:cxn ang="0">
                  <a:pos x="T2" y="T3"/>
                </a:cxn>
                <a:cxn ang="0">
                  <a:pos x="T4" y="T5"/>
                </a:cxn>
                <a:cxn ang="0">
                  <a:pos x="T6" y="T7"/>
                </a:cxn>
                <a:cxn ang="0">
                  <a:pos x="T8" y="T9"/>
                </a:cxn>
              </a:cxnLst>
              <a:rect l="0" t="0" r="r" b="b"/>
              <a:pathLst>
                <a:path w="784" h="183">
                  <a:moveTo>
                    <a:pt x="485" y="29"/>
                  </a:moveTo>
                  <a:cubicBezTo>
                    <a:pt x="314" y="0"/>
                    <a:pt x="132" y="51"/>
                    <a:pt x="0" y="183"/>
                  </a:cubicBezTo>
                  <a:cubicBezTo>
                    <a:pt x="277" y="183"/>
                    <a:pt x="277" y="183"/>
                    <a:pt x="277" y="183"/>
                  </a:cubicBezTo>
                  <a:cubicBezTo>
                    <a:pt x="784" y="183"/>
                    <a:pt x="784" y="183"/>
                    <a:pt x="784" y="183"/>
                  </a:cubicBezTo>
                  <a:cubicBezTo>
                    <a:pt x="700" y="99"/>
                    <a:pt x="594" y="47"/>
                    <a:pt x="485" y="2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28" name="Freeform 9"/>
            <p:cNvSpPr>
              <a:spLocks/>
            </p:cNvSpPr>
            <p:nvPr/>
          </p:nvSpPr>
          <p:spPr bwMode="auto">
            <a:xfrm>
              <a:off x="8954924" y="6119764"/>
              <a:ext cx="3233901" cy="738236"/>
            </a:xfrm>
            <a:custGeom>
              <a:avLst/>
              <a:gdLst>
                <a:gd name="T0" fmla="*/ 858 w 1193"/>
                <a:gd name="T1" fmla="*/ 37 h 272"/>
                <a:gd name="T2" fmla="*/ 437 w 1193"/>
                <a:gd name="T3" fmla="*/ 31 h 272"/>
                <a:gd name="T4" fmla="*/ 0 w 1193"/>
                <a:gd name="T5" fmla="*/ 272 h 272"/>
                <a:gd name="T6" fmla="*/ 1193 w 1193"/>
                <a:gd name="T7" fmla="*/ 272 h 272"/>
                <a:gd name="T8" fmla="*/ 1193 w 1193"/>
                <a:gd name="T9" fmla="*/ 204 h 272"/>
                <a:gd name="T10" fmla="*/ 858 w 1193"/>
                <a:gd name="T11" fmla="*/ 37 h 272"/>
              </a:gdLst>
              <a:ahLst/>
              <a:cxnLst>
                <a:cxn ang="0">
                  <a:pos x="T0" y="T1"/>
                </a:cxn>
                <a:cxn ang="0">
                  <a:pos x="T2" y="T3"/>
                </a:cxn>
                <a:cxn ang="0">
                  <a:pos x="T4" y="T5"/>
                </a:cxn>
                <a:cxn ang="0">
                  <a:pos x="T6" y="T7"/>
                </a:cxn>
                <a:cxn ang="0">
                  <a:pos x="T8" y="T9"/>
                </a:cxn>
                <a:cxn ang="0">
                  <a:pos x="T10" y="T11"/>
                </a:cxn>
              </a:cxnLst>
              <a:rect l="0" t="0" r="r" b="b"/>
              <a:pathLst>
                <a:path w="1193" h="272">
                  <a:moveTo>
                    <a:pt x="858" y="37"/>
                  </a:moveTo>
                  <a:cubicBezTo>
                    <a:pt x="720" y="2"/>
                    <a:pt x="575" y="0"/>
                    <a:pt x="437" y="31"/>
                  </a:cubicBezTo>
                  <a:cubicBezTo>
                    <a:pt x="277" y="68"/>
                    <a:pt x="125" y="148"/>
                    <a:pt x="0" y="272"/>
                  </a:cubicBezTo>
                  <a:cubicBezTo>
                    <a:pt x="1193" y="272"/>
                    <a:pt x="1193" y="272"/>
                    <a:pt x="1193" y="272"/>
                  </a:cubicBezTo>
                  <a:cubicBezTo>
                    <a:pt x="1193" y="204"/>
                    <a:pt x="1193" y="204"/>
                    <a:pt x="1193" y="204"/>
                  </a:cubicBezTo>
                  <a:cubicBezTo>
                    <a:pt x="1092" y="124"/>
                    <a:pt x="978" y="68"/>
                    <a:pt x="858" y="3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29" name="Freeform 10"/>
            <p:cNvSpPr>
              <a:spLocks/>
            </p:cNvSpPr>
            <p:nvPr/>
          </p:nvSpPr>
          <p:spPr bwMode="auto">
            <a:xfrm>
              <a:off x="10138814" y="6119763"/>
              <a:ext cx="1141262" cy="602602"/>
            </a:xfrm>
            <a:custGeom>
              <a:avLst/>
              <a:gdLst>
                <a:gd name="T0" fmla="*/ 114 w 421"/>
                <a:gd name="T1" fmla="*/ 199 h 222"/>
                <a:gd name="T2" fmla="*/ 211 w 421"/>
                <a:gd name="T3" fmla="*/ 222 h 222"/>
                <a:gd name="T4" fmla="*/ 421 w 421"/>
                <a:gd name="T5" fmla="*/ 37 h 222"/>
                <a:gd name="T6" fmla="*/ 0 w 421"/>
                <a:gd name="T7" fmla="*/ 31 h 222"/>
                <a:gd name="T8" fmla="*/ 59 w 421"/>
                <a:gd name="T9" fmla="*/ 158 h 222"/>
                <a:gd name="T10" fmla="*/ 114 w 421"/>
                <a:gd name="T11" fmla="*/ 199 h 222"/>
              </a:gdLst>
              <a:ahLst/>
              <a:cxnLst>
                <a:cxn ang="0">
                  <a:pos x="T0" y="T1"/>
                </a:cxn>
                <a:cxn ang="0">
                  <a:pos x="T2" y="T3"/>
                </a:cxn>
                <a:cxn ang="0">
                  <a:pos x="T4" y="T5"/>
                </a:cxn>
                <a:cxn ang="0">
                  <a:pos x="T6" y="T7"/>
                </a:cxn>
                <a:cxn ang="0">
                  <a:pos x="T8" y="T9"/>
                </a:cxn>
                <a:cxn ang="0">
                  <a:pos x="T10" y="T11"/>
                </a:cxn>
              </a:cxnLst>
              <a:rect l="0" t="0" r="r" b="b"/>
              <a:pathLst>
                <a:path w="421" h="222">
                  <a:moveTo>
                    <a:pt x="114" y="199"/>
                  </a:moveTo>
                  <a:cubicBezTo>
                    <a:pt x="143" y="213"/>
                    <a:pt x="176" y="222"/>
                    <a:pt x="211" y="222"/>
                  </a:cubicBezTo>
                  <a:cubicBezTo>
                    <a:pt x="318" y="222"/>
                    <a:pt x="407" y="141"/>
                    <a:pt x="421" y="37"/>
                  </a:cubicBezTo>
                  <a:cubicBezTo>
                    <a:pt x="283" y="2"/>
                    <a:pt x="138" y="0"/>
                    <a:pt x="0" y="31"/>
                  </a:cubicBezTo>
                  <a:cubicBezTo>
                    <a:pt x="5" y="81"/>
                    <a:pt x="27" y="125"/>
                    <a:pt x="59" y="158"/>
                  </a:cubicBezTo>
                  <a:cubicBezTo>
                    <a:pt x="75" y="174"/>
                    <a:pt x="94" y="188"/>
                    <a:pt x="114" y="19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0" name="Freeform 11"/>
            <p:cNvSpPr>
              <a:spLocks/>
            </p:cNvSpPr>
            <p:nvPr/>
          </p:nvSpPr>
          <p:spPr bwMode="auto">
            <a:xfrm>
              <a:off x="10198882" y="5569477"/>
              <a:ext cx="631667" cy="575475"/>
            </a:xfrm>
            <a:custGeom>
              <a:avLst/>
              <a:gdLst>
                <a:gd name="T0" fmla="*/ 233 w 233"/>
                <a:gd name="T1" fmla="*/ 55 h 212"/>
                <a:gd name="T2" fmla="*/ 90 w 233"/>
                <a:gd name="T3" fmla="*/ 0 h 212"/>
                <a:gd name="T4" fmla="*/ 0 w 233"/>
                <a:gd name="T5" fmla="*/ 20 h 212"/>
                <a:gd name="T6" fmla="*/ 90 w 233"/>
                <a:gd name="T7" fmla="*/ 212 h 212"/>
                <a:gd name="T8" fmla="*/ 233 w 233"/>
                <a:gd name="T9" fmla="*/ 55 h 212"/>
              </a:gdLst>
              <a:ahLst/>
              <a:cxnLst>
                <a:cxn ang="0">
                  <a:pos x="T0" y="T1"/>
                </a:cxn>
                <a:cxn ang="0">
                  <a:pos x="T2" y="T3"/>
                </a:cxn>
                <a:cxn ang="0">
                  <a:pos x="T4" y="T5"/>
                </a:cxn>
                <a:cxn ang="0">
                  <a:pos x="T6" y="T7"/>
                </a:cxn>
                <a:cxn ang="0">
                  <a:pos x="T8" y="T9"/>
                </a:cxn>
              </a:cxnLst>
              <a:rect l="0" t="0" r="r" b="b"/>
              <a:pathLst>
                <a:path w="233" h="212">
                  <a:moveTo>
                    <a:pt x="233" y="55"/>
                  </a:moveTo>
                  <a:cubicBezTo>
                    <a:pt x="195" y="21"/>
                    <a:pt x="145" y="0"/>
                    <a:pt x="90" y="0"/>
                  </a:cubicBezTo>
                  <a:cubicBezTo>
                    <a:pt x="58" y="0"/>
                    <a:pt x="27" y="7"/>
                    <a:pt x="0" y="20"/>
                  </a:cubicBezTo>
                  <a:cubicBezTo>
                    <a:pt x="90" y="212"/>
                    <a:pt x="90" y="212"/>
                    <a:pt x="90" y="212"/>
                  </a:cubicBezTo>
                  <a:lnTo>
                    <a:pt x="233" y="55"/>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1" name="Freeform 12"/>
            <p:cNvSpPr>
              <a:spLocks/>
            </p:cNvSpPr>
            <p:nvPr/>
          </p:nvSpPr>
          <p:spPr bwMode="auto">
            <a:xfrm>
              <a:off x="10443023" y="5718675"/>
              <a:ext cx="532847" cy="426278"/>
            </a:xfrm>
            <a:custGeom>
              <a:avLst/>
              <a:gdLst>
                <a:gd name="T0" fmla="*/ 197 w 197"/>
                <a:gd name="T1" fmla="*/ 77 h 157"/>
                <a:gd name="T2" fmla="*/ 143 w 197"/>
                <a:gd name="T3" fmla="*/ 0 h 157"/>
                <a:gd name="T4" fmla="*/ 0 w 197"/>
                <a:gd name="T5" fmla="*/ 157 h 157"/>
                <a:gd name="T6" fmla="*/ 197 w 197"/>
                <a:gd name="T7" fmla="*/ 77 h 157"/>
              </a:gdLst>
              <a:ahLst/>
              <a:cxnLst>
                <a:cxn ang="0">
                  <a:pos x="T0" y="T1"/>
                </a:cxn>
                <a:cxn ang="0">
                  <a:pos x="T2" y="T3"/>
                </a:cxn>
                <a:cxn ang="0">
                  <a:pos x="T4" y="T5"/>
                </a:cxn>
                <a:cxn ang="0">
                  <a:pos x="T6" y="T7"/>
                </a:cxn>
              </a:cxnLst>
              <a:rect l="0" t="0" r="r" b="b"/>
              <a:pathLst>
                <a:path w="197" h="157">
                  <a:moveTo>
                    <a:pt x="197" y="77"/>
                  </a:moveTo>
                  <a:cubicBezTo>
                    <a:pt x="185" y="47"/>
                    <a:pt x="166" y="21"/>
                    <a:pt x="143" y="0"/>
                  </a:cubicBezTo>
                  <a:cubicBezTo>
                    <a:pt x="0" y="157"/>
                    <a:pt x="0" y="157"/>
                    <a:pt x="0" y="157"/>
                  </a:cubicBezTo>
                  <a:lnTo>
                    <a:pt x="197" y="7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2" name="Freeform 13"/>
            <p:cNvSpPr>
              <a:spLocks/>
            </p:cNvSpPr>
            <p:nvPr/>
          </p:nvSpPr>
          <p:spPr bwMode="auto">
            <a:xfrm>
              <a:off x="9867547" y="5623730"/>
              <a:ext cx="575475" cy="924248"/>
            </a:xfrm>
            <a:custGeom>
              <a:avLst/>
              <a:gdLst>
                <a:gd name="T0" fmla="*/ 122 w 212"/>
                <a:gd name="T1" fmla="*/ 0 h 341"/>
                <a:gd name="T2" fmla="*/ 0 w 212"/>
                <a:gd name="T3" fmla="*/ 192 h 341"/>
                <a:gd name="T4" fmla="*/ 61 w 212"/>
                <a:gd name="T5" fmla="*/ 341 h 341"/>
                <a:gd name="T6" fmla="*/ 212 w 212"/>
                <a:gd name="T7" fmla="*/ 192 h 341"/>
                <a:gd name="T8" fmla="*/ 122 w 212"/>
                <a:gd name="T9" fmla="*/ 0 h 341"/>
              </a:gdLst>
              <a:ahLst/>
              <a:cxnLst>
                <a:cxn ang="0">
                  <a:pos x="T0" y="T1"/>
                </a:cxn>
                <a:cxn ang="0">
                  <a:pos x="T2" y="T3"/>
                </a:cxn>
                <a:cxn ang="0">
                  <a:pos x="T4" y="T5"/>
                </a:cxn>
                <a:cxn ang="0">
                  <a:pos x="T6" y="T7"/>
                </a:cxn>
                <a:cxn ang="0">
                  <a:pos x="T8" y="T9"/>
                </a:cxn>
              </a:cxnLst>
              <a:rect l="0" t="0" r="r" b="b"/>
              <a:pathLst>
                <a:path w="212" h="341">
                  <a:moveTo>
                    <a:pt x="122" y="0"/>
                  </a:moveTo>
                  <a:cubicBezTo>
                    <a:pt x="50" y="34"/>
                    <a:pt x="0" y="107"/>
                    <a:pt x="0" y="192"/>
                  </a:cubicBezTo>
                  <a:cubicBezTo>
                    <a:pt x="0" y="250"/>
                    <a:pt x="23" y="303"/>
                    <a:pt x="61" y="341"/>
                  </a:cubicBezTo>
                  <a:cubicBezTo>
                    <a:pt x="212" y="192"/>
                    <a:pt x="212" y="192"/>
                    <a:pt x="212" y="192"/>
                  </a:cubicBezTo>
                  <a:lnTo>
                    <a:pt x="122"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3" name="Freeform 14"/>
            <p:cNvSpPr>
              <a:spLocks/>
            </p:cNvSpPr>
            <p:nvPr/>
          </p:nvSpPr>
          <p:spPr bwMode="auto">
            <a:xfrm>
              <a:off x="10443023" y="5927939"/>
              <a:ext cx="577413" cy="217014"/>
            </a:xfrm>
            <a:custGeom>
              <a:avLst/>
              <a:gdLst>
                <a:gd name="T0" fmla="*/ 0 w 213"/>
                <a:gd name="T1" fmla="*/ 80 h 80"/>
                <a:gd name="T2" fmla="*/ 213 w 213"/>
                <a:gd name="T3" fmla="*/ 80 h 80"/>
                <a:gd name="T4" fmla="*/ 197 w 213"/>
                <a:gd name="T5" fmla="*/ 0 h 80"/>
                <a:gd name="T6" fmla="*/ 0 w 213"/>
                <a:gd name="T7" fmla="*/ 80 h 80"/>
              </a:gdLst>
              <a:ahLst/>
              <a:cxnLst>
                <a:cxn ang="0">
                  <a:pos x="T0" y="T1"/>
                </a:cxn>
                <a:cxn ang="0">
                  <a:pos x="T2" y="T3"/>
                </a:cxn>
                <a:cxn ang="0">
                  <a:pos x="T4" y="T5"/>
                </a:cxn>
                <a:cxn ang="0">
                  <a:pos x="T6" y="T7"/>
                </a:cxn>
              </a:cxnLst>
              <a:rect l="0" t="0" r="r" b="b"/>
              <a:pathLst>
                <a:path w="213" h="80">
                  <a:moveTo>
                    <a:pt x="0" y="80"/>
                  </a:moveTo>
                  <a:cubicBezTo>
                    <a:pt x="213" y="80"/>
                    <a:pt x="213" y="80"/>
                    <a:pt x="213" y="80"/>
                  </a:cubicBezTo>
                  <a:cubicBezTo>
                    <a:pt x="213" y="52"/>
                    <a:pt x="207" y="25"/>
                    <a:pt x="197" y="0"/>
                  </a:cubicBezTo>
                  <a:lnTo>
                    <a:pt x="0" y="8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4" name="Freeform 15"/>
            <p:cNvSpPr>
              <a:spLocks/>
            </p:cNvSpPr>
            <p:nvPr/>
          </p:nvSpPr>
          <p:spPr bwMode="auto">
            <a:xfrm>
              <a:off x="10034183" y="6144953"/>
              <a:ext cx="408839" cy="515409"/>
            </a:xfrm>
            <a:custGeom>
              <a:avLst/>
              <a:gdLst>
                <a:gd name="T0" fmla="*/ 0 w 151"/>
                <a:gd name="T1" fmla="*/ 149 h 190"/>
                <a:gd name="T2" fmla="*/ 55 w 151"/>
                <a:gd name="T3" fmla="*/ 190 h 190"/>
                <a:gd name="T4" fmla="*/ 151 w 151"/>
                <a:gd name="T5" fmla="*/ 0 h 190"/>
                <a:gd name="T6" fmla="*/ 0 w 151"/>
                <a:gd name="T7" fmla="*/ 149 h 190"/>
              </a:gdLst>
              <a:ahLst/>
              <a:cxnLst>
                <a:cxn ang="0">
                  <a:pos x="T0" y="T1"/>
                </a:cxn>
                <a:cxn ang="0">
                  <a:pos x="T2" y="T3"/>
                </a:cxn>
                <a:cxn ang="0">
                  <a:pos x="T4" y="T5"/>
                </a:cxn>
                <a:cxn ang="0">
                  <a:pos x="T6" y="T7"/>
                </a:cxn>
              </a:cxnLst>
              <a:rect l="0" t="0" r="r" b="b"/>
              <a:pathLst>
                <a:path w="151" h="190">
                  <a:moveTo>
                    <a:pt x="0" y="149"/>
                  </a:moveTo>
                  <a:cubicBezTo>
                    <a:pt x="16" y="165"/>
                    <a:pt x="35" y="179"/>
                    <a:pt x="55" y="190"/>
                  </a:cubicBezTo>
                  <a:cubicBezTo>
                    <a:pt x="151" y="0"/>
                    <a:pt x="151" y="0"/>
                    <a:pt x="151" y="0"/>
                  </a:cubicBezTo>
                  <a:lnTo>
                    <a:pt x="0" y="14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5" name="Freeform 16"/>
            <p:cNvSpPr>
              <a:spLocks/>
            </p:cNvSpPr>
            <p:nvPr/>
          </p:nvSpPr>
          <p:spPr bwMode="auto">
            <a:xfrm>
              <a:off x="10183381" y="6144953"/>
              <a:ext cx="837055" cy="577413"/>
            </a:xfrm>
            <a:custGeom>
              <a:avLst/>
              <a:gdLst>
                <a:gd name="T0" fmla="*/ 0 w 309"/>
                <a:gd name="T1" fmla="*/ 190 h 213"/>
                <a:gd name="T2" fmla="*/ 96 w 309"/>
                <a:gd name="T3" fmla="*/ 213 h 213"/>
                <a:gd name="T4" fmla="*/ 309 w 309"/>
                <a:gd name="T5" fmla="*/ 0 h 213"/>
                <a:gd name="T6" fmla="*/ 96 w 309"/>
                <a:gd name="T7" fmla="*/ 0 h 213"/>
                <a:gd name="T8" fmla="*/ 0 w 309"/>
                <a:gd name="T9" fmla="*/ 190 h 213"/>
              </a:gdLst>
              <a:ahLst/>
              <a:cxnLst>
                <a:cxn ang="0">
                  <a:pos x="T0" y="T1"/>
                </a:cxn>
                <a:cxn ang="0">
                  <a:pos x="T2" y="T3"/>
                </a:cxn>
                <a:cxn ang="0">
                  <a:pos x="T4" y="T5"/>
                </a:cxn>
                <a:cxn ang="0">
                  <a:pos x="T6" y="T7"/>
                </a:cxn>
                <a:cxn ang="0">
                  <a:pos x="T8" y="T9"/>
                </a:cxn>
              </a:cxnLst>
              <a:rect l="0" t="0" r="r" b="b"/>
              <a:pathLst>
                <a:path w="309" h="213">
                  <a:moveTo>
                    <a:pt x="0" y="190"/>
                  </a:moveTo>
                  <a:cubicBezTo>
                    <a:pt x="29" y="204"/>
                    <a:pt x="62" y="213"/>
                    <a:pt x="96" y="213"/>
                  </a:cubicBezTo>
                  <a:cubicBezTo>
                    <a:pt x="214" y="213"/>
                    <a:pt x="309" y="118"/>
                    <a:pt x="309" y="0"/>
                  </a:cubicBezTo>
                  <a:cubicBezTo>
                    <a:pt x="96" y="0"/>
                    <a:pt x="96" y="0"/>
                    <a:pt x="96" y="0"/>
                  </a:cubicBezTo>
                  <a:lnTo>
                    <a:pt x="0" y="19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6" name="Freeform 17"/>
            <p:cNvSpPr>
              <a:spLocks/>
            </p:cNvSpPr>
            <p:nvPr/>
          </p:nvSpPr>
          <p:spPr bwMode="auto">
            <a:xfrm>
              <a:off x="10187256" y="6476288"/>
              <a:ext cx="1772929" cy="381712"/>
            </a:xfrm>
            <a:custGeom>
              <a:avLst/>
              <a:gdLst>
                <a:gd name="T0" fmla="*/ 511 w 654"/>
                <a:gd name="T1" fmla="*/ 44 h 141"/>
                <a:gd name="T2" fmla="*/ 404 w 654"/>
                <a:gd name="T3" fmla="*/ 12 h 141"/>
                <a:gd name="T4" fmla="*/ 349 w 654"/>
                <a:gd name="T5" fmla="*/ 6 h 141"/>
                <a:gd name="T6" fmla="*/ 0 w 654"/>
                <a:gd name="T7" fmla="*/ 141 h 141"/>
                <a:gd name="T8" fmla="*/ 231 w 654"/>
                <a:gd name="T9" fmla="*/ 141 h 141"/>
                <a:gd name="T10" fmla="*/ 654 w 654"/>
                <a:gd name="T11" fmla="*/ 141 h 141"/>
                <a:gd name="T12" fmla="*/ 511 w 654"/>
                <a:gd name="T13" fmla="*/ 44 h 141"/>
              </a:gdLst>
              <a:ahLst/>
              <a:cxnLst>
                <a:cxn ang="0">
                  <a:pos x="T0" y="T1"/>
                </a:cxn>
                <a:cxn ang="0">
                  <a:pos x="T2" y="T3"/>
                </a:cxn>
                <a:cxn ang="0">
                  <a:pos x="T4" y="T5"/>
                </a:cxn>
                <a:cxn ang="0">
                  <a:pos x="T6" y="T7"/>
                </a:cxn>
                <a:cxn ang="0">
                  <a:pos x="T8" y="T9"/>
                </a:cxn>
                <a:cxn ang="0">
                  <a:pos x="T10" y="T11"/>
                </a:cxn>
                <a:cxn ang="0">
                  <a:pos x="T12" y="T13"/>
                </a:cxn>
              </a:cxnLst>
              <a:rect l="0" t="0" r="r" b="b"/>
              <a:pathLst>
                <a:path w="654" h="141">
                  <a:moveTo>
                    <a:pt x="511" y="44"/>
                  </a:moveTo>
                  <a:cubicBezTo>
                    <a:pt x="477" y="29"/>
                    <a:pt x="441" y="18"/>
                    <a:pt x="404" y="12"/>
                  </a:cubicBezTo>
                  <a:cubicBezTo>
                    <a:pt x="386" y="9"/>
                    <a:pt x="367" y="7"/>
                    <a:pt x="349" y="6"/>
                  </a:cubicBezTo>
                  <a:cubicBezTo>
                    <a:pt x="223" y="0"/>
                    <a:pt x="96" y="45"/>
                    <a:pt x="0" y="141"/>
                  </a:cubicBezTo>
                  <a:cubicBezTo>
                    <a:pt x="231" y="141"/>
                    <a:pt x="231" y="141"/>
                    <a:pt x="231" y="141"/>
                  </a:cubicBezTo>
                  <a:cubicBezTo>
                    <a:pt x="654" y="141"/>
                    <a:pt x="654" y="141"/>
                    <a:pt x="654" y="141"/>
                  </a:cubicBezTo>
                  <a:cubicBezTo>
                    <a:pt x="612" y="99"/>
                    <a:pt x="563" y="67"/>
                    <a:pt x="511" y="44"/>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7" name="Rectangle 18"/>
            <p:cNvSpPr>
              <a:spLocks noChangeArrowheads="1"/>
            </p:cNvSpPr>
            <p:nvPr/>
          </p:nvSpPr>
          <p:spPr bwMode="auto">
            <a:xfrm>
              <a:off x="9125436" y="6412346"/>
              <a:ext cx="147260" cy="445654"/>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8" name="Freeform 19"/>
            <p:cNvSpPr>
              <a:spLocks/>
            </p:cNvSpPr>
            <p:nvPr/>
          </p:nvSpPr>
          <p:spPr bwMode="auto">
            <a:xfrm>
              <a:off x="8592587" y="6484037"/>
              <a:ext cx="147260" cy="373962"/>
            </a:xfrm>
            <a:custGeom>
              <a:avLst/>
              <a:gdLst>
                <a:gd name="T0" fmla="*/ 0 w 76"/>
                <a:gd name="T1" fmla="*/ 0 h 193"/>
                <a:gd name="T2" fmla="*/ 0 w 76"/>
                <a:gd name="T3" fmla="*/ 39 h 193"/>
                <a:gd name="T4" fmla="*/ 0 w 76"/>
                <a:gd name="T5" fmla="*/ 193 h 193"/>
                <a:gd name="T6" fmla="*/ 76 w 76"/>
                <a:gd name="T7" fmla="*/ 193 h 193"/>
                <a:gd name="T8" fmla="*/ 76 w 76"/>
                <a:gd name="T9" fmla="*/ 10 h 193"/>
                <a:gd name="T10" fmla="*/ 76 w 76"/>
                <a:gd name="T11" fmla="*/ 0 h 193"/>
                <a:gd name="T12" fmla="*/ 0 w 76"/>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76" h="193">
                  <a:moveTo>
                    <a:pt x="0" y="0"/>
                  </a:moveTo>
                  <a:lnTo>
                    <a:pt x="0" y="39"/>
                  </a:lnTo>
                  <a:lnTo>
                    <a:pt x="0" y="193"/>
                  </a:lnTo>
                  <a:lnTo>
                    <a:pt x="76" y="193"/>
                  </a:lnTo>
                  <a:lnTo>
                    <a:pt x="76" y="10"/>
                  </a:lnTo>
                  <a:lnTo>
                    <a:pt x="76" y="0"/>
                  </a:lnTo>
                  <a:lnTo>
                    <a:pt x="0" y="0"/>
                  </a:lnTo>
                  <a:close/>
                </a:path>
              </a:pathLst>
            </a:custGeom>
            <a:solidFill>
              <a:srgbClr val="28C9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39" name="Freeform 20"/>
            <p:cNvSpPr>
              <a:spLocks/>
            </p:cNvSpPr>
            <p:nvPr/>
          </p:nvSpPr>
          <p:spPr bwMode="auto">
            <a:xfrm>
              <a:off x="8770849" y="6125577"/>
              <a:ext cx="145321" cy="732423"/>
            </a:xfrm>
            <a:custGeom>
              <a:avLst/>
              <a:gdLst>
                <a:gd name="T0" fmla="*/ 0 w 75"/>
                <a:gd name="T1" fmla="*/ 0 h 378"/>
                <a:gd name="T2" fmla="*/ 0 w 75"/>
                <a:gd name="T3" fmla="*/ 188 h 378"/>
                <a:gd name="T4" fmla="*/ 0 w 75"/>
                <a:gd name="T5" fmla="*/ 378 h 378"/>
                <a:gd name="T6" fmla="*/ 75 w 75"/>
                <a:gd name="T7" fmla="*/ 378 h 378"/>
                <a:gd name="T8" fmla="*/ 75 w 75"/>
                <a:gd name="T9" fmla="*/ 158 h 378"/>
                <a:gd name="T10" fmla="*/ 75 w 75"/>
                <a:gd name="T11" fmla="*/ 0 h 378"/>
                <a:gd name="T12" fmla="*/ 0 w 75"/>
                <a:gd name="T13" fmla="*/ 0 h 378"/>
              </a:gdLst>
              <a:ahLst/>
              <a:cxnLst>
                <a:cxn ang="0">
                  <a:pos x="T0" y="T1"/>
                </a:cxn>
                <a:cxn ang="0">
                  <a:pos x="T2" y="T3"/>
                </a:cxn>
                <a:cxn ang="0">
                  <a:pos x="T4" y="T5"/>
                </a:cxn>
                <a:cxn ang="0">
                  <a:pos x="T6" y="T7"/>
                </a:cxn>
                <a:cxn ang="0">
                  <a:pos x="T8" y="T9"/>
                </a:cxn>
                <a:cxn ang="0">
                  <a:pos x="T10" y="T11"/>
                </a:cxn>
                <a:cxn ang="0">
                  <a:pos x="T12" y="T13"/>
                </a:cxn>
              </a:cxnLst>
              <a:rect l="0" t="0" r="r" b="b"/>
              <a:pathLst>
                <a:path w="75" h="378">
                  <a:moveTo>
                    <a:pt x="0" y="0"/>
                  </a:moveTo>
                  <a:lnTo>
                    <a:pt x="0" y="188"/>
                  </a:lnTo>
                  <a:lnTo>
                    <a:pt x="0" y="378"/>
                  </a:lnTo>
                  <a:lnTo>
                    <a:pt x="75" y="378"/>
                  </a:lnTo>
                  <a:lnTo>
                    <a:pt x="75" y="158"/>
                  </a:lnTo>
                  <a:lnTo>
                    <a:pt x="75" y="0"/>
                  </a:lnTo>
                  <a:lnTo>
                    <a:pt x="0" y="0"/>
                  </a:lnTo>
                  <a:close/>
                </a:path>
              </a:pathLst>
            </a:custGeom>
            <a:solidFill>
              <a:srgbClr val="1F4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40" name="Freeform 21"/>
            <p:cNvSpPr>
              <a:spLocks/>
            </p:cNvSpPr>
            <p:nvPr/>
          </p:nvSpPr>
          <p:spPr bwMode="auto">
            <a:xfrm>
              <a:off x="8947174" y="5800055"/>
              <a:ext cx="149197" cy="1057945"/>
            </a:xfrm>
            <a:custGeom>
              <a:avLst/>
              <a:gdLst>
                <a:gd name="T0" fmla="*/ 0 w 77"/>
                <a:gd name="T1" fmla="*/ 0 h 546"/>
                <a:gd name="T2" fmla="*/ 0 w 77"/>
                <a:gd name="T3" fmla="*/ 319 h 546"/>
                <a:gd name="T4" fmla="*/ 0 w 77"/>
                <a:gd name="T5" fmla="*/ 546 h 546"/>
                <a:gd name="T6" fmla="*/ 77 w 77"/>
                <a:gd name="T7" fmla="*/ 546 h 546"/>
                <a:gd name="T8" fmla="*/ 77 w 77"/>
                <a:gd name="T9" fmla="*/ 290 h 546"/>
                <a:gd name="T10" fmla="*/ 77 w 77"/>
                <a:gd name="T11" fmla="*/ 0 h 546"/>
                <a:gd name="T12" fmla="*/ 0 w 77"/>
                <a:gd name="T13" fmla="*/ 0 h 546"/>
              </a:gdLst>
              <a:ahLst/>
              <a:cxnLst>
                <a:cxn ang="0">
                  <a:pos x="T0" y="T1"/>
                </a:cxn>
                <a:cxn ang="0">
                  <a:pos x="T2" y="T3"/>
                </a:cxn>
                <a:cxn ang="0">
                  <a:pos x="T4" y="T5"/>
                </a:cxn>
                <a:cxn ang="0">
                  <a:pos x="T6" y="T7"/>
                </a:cxn>
                <a:cxn ang="0">
                  <a:pos x="T8" y="T9"/>
                </a:cxn>
                <a:cxn ang="0">
                  <a:pos x="T10" y="T11"/>
                </a:cxn>
                <a:cxn ang="0">
                  <a:pos x="T12" y="T13"/>
                </a:cxn>
              </a:cxnLst>
              <a:rect l="0" t="0" r="r" b="b"/>
              <a:pathLst>
                <a:path w="77" h="546">
                  <a:moveTo>
                    <a:pt x="0" y="0"/>
                  </a:moveTo>
                  <a:lnTo>
                    <a:pt x="0" y="319"/>
                  </a:lnTo>
                  <a:lnTo>
                    <a:pt x="0" y="546"/>
                  </a:lnTo>
                  <a:lnTo>
                    <a:pt x="77" y="546"/>
                  </a:lnTo>
                  <a:lnTo>
                    <a:pt x="77" y="290"/>
                  </a:lnTo>
                  <a:lnTo>
                    <a:pt x="77"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41" name="Freeform 22"/>
            <p:cNvSpPr>
              <a:spLocks/>
            </p:cNvSpPr>
            <p:nvPr/>
          </p:nvSpPr>
          <p:spPr bwMode="auto">
            <a:xfrm>
              <a:off x="9303697" y="6137202"/>
              <a:ext cx="147260" cy="720798"/>
            </a:xfrm>
            <a:custGeom>
              <a:avLst/>
              <a:gdLst>
                <a:gd name="T0" fmla="*/ 0 w 76"/>
                <a:gd name="T1" fmla="*/ 0 h 372"/>
                <a:gd name="T2" fmla="*/ 0 w 76"/>
                <a:gd name="T3" fmla="*/ 74 h 372"/>
                <a:gd name="T4" fmla="*/ 0 w 76"/>
                <a:gd name="T5" fmla="*/ 372 h 372"/>
                <a:gd name="T6" fmla="*/ 76 w 76"/>
                <a:gd name="T7" fmla="*/ 372 h 372"/>
                <a:gd name="T8" fmla="*/ 76 w 76"/>
                <a:gd name="T9" fmla="*/ 43 h 372"/>
                <a:gd name="T10" fmla="*/ 76 w 76"/>
                <a:gd name="T11" fmla="*/ 0 h 372"/>
                <a:gd name="T12" fmla="*/ 0 w 7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6" h="372">
                  <a:moveTo>
                    <a:pt x="0" y="0"/>
                  </a:moveTo>
                  <a:lnTo>
                    <a:pt x="0" y="74"/>
                  </a:lnTo>
                  <a:lnTo>
                    <a:pt x="0" y="372"/>
                  </a:lnTo>
                  <a:lnTo>
                    <a:pt x="76" y="372"/>
                  </a:lnTo>
                  <a:lnTo>
                    <a:pt x="76" y="43"/>
                  </a:lnTo>
                  <a:lnTo>
                    <a:pt x="76"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42" name="Freeform 23"/>
            <p:cNvSpPr>
              <a:spLocks/>
            </p:cNvSpPr>
            <p:nvPr/>
          </p:nvSpPr>
          <p:spPr bwMode="auto">
            <a:xfrm>
              <a:off x="8236064" y="6499538"/>
              <a:ext cx="149197" cy="358461"/>
            </a:xfrm>
            <a:custGeom>
              <a:avLst/>
              <a:gdLst>
                <a:gd name="T0" fmla="*/ 0 w 77"/>
                <a:gd name="T1" fmla="*/ 0 h 185"/>
                <a:gd name="T2" fmla="*/ 0 w 77"/>
                <a:gd name="T3" fmla="*/ 104 h 185"/>
                <a:gd name="T4" fmla="*/ 0 w 77"/>
                <a:gd name="T5" fmla="*/ 185 h 185"/>
                <a:gd name="T6" fmla="*/ 77 w 77"/>
                <a:gd name="T7" fmla="*/ 185 h 185"/>
                <a:gd name="T8" fmla="*/ 77 w 77"/>
                <a:gd name="T9" fmla="*/ 73 h 185"/>
                <a:gd name="T10" fmla="*/ 77 w 77"/>
                <a:gd name="T11" fmla="*/ 0 h 185"/>
                <a:gd name="T12" fmla="*/ 0 w 77"/>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77" h="185">
                  <a:moveTo>
                    <a:pt x="0" y="0"/>
                  </a:moveTo>
                  <a:lnTo>
                    <a:pt x="0" y="104"/>
                  </a:lnTo>
                  <a:lnTo>
                    <a:pt x="0" y="185"/>
                  </a:lnTo>
                  <a:lnTo>
                    <a:pt x="77" y="185"/>
                  </a:lnTo>
                  <a:lnTo>
                    <a:pt x="77" y="73"/>
                  </a:lnTo>
                  <a:lnTo>
                    <a:pt x="77" y="0"/>
                  </a:lnTo>
                  <a:lnTo>
                    <a:pt x="0"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sp>
          <p:nvSpPr>
            <p:cNvPr id="43" name="Freeform 24"/>
            <p:cNvSpPr>
              <a:spLocks/>
            </p:cNvSpPr>
            <p:nvPr/>
          </p:nvSpPr>
          <p:spPr bwMode="auto">
            <a:xfrm>
              <a:off x="8416264" y="5910499"/>
              <a:ext cx="145321" cy="947500"/>
            </a:xfrm>
            <a:custGeom>
              <a:avLst/>
              <a:gdLst>
                <a:gd name="T0" fmla="*/ 0 w 75"/>
                <a:gd name="T1" fmla="*/ 0 h 489"/>
                <a:gd name="T2" fmla="*/ 0 w 75"/>
                <a:gd name="T3" fmla="*/ 371 h 489"/>
                <a:gd name="T4" fmla="*/ 0 w 75"/>
                <a:gd name="T5" fmla="*/ 489 h 489"/>
                <a:gd name="T6" fmla="*/ 75 w 75"/>
                <a:gd name="T7" fmla="*/ 489 h 489"/>
                <a:gd name="T8" fmla="*/ 75 w 75"/>
                <a:gd name="T9" fmla="*/ 341 h 489"/>
                <a:gd name="T10" fmla="*/ 75 w 75"/>
                <a:gd name="T11" fmla="*/ 0 h 489"/>
                <a:gd name="T12" fmla="*/ 0 w 75"/>
                <a:gd name="T13" fmla="*/ 0 h 489"/>
              </a:gdLst>
              <a:ahLst/>
              <a:cxnLst>
                <a:cxn ang="0">
                  <a:pos x="T0" y="T1"/>
                </a:cxn>
                <a:cxn ang="0">
                  <a:pos x="T2" y="T3"/>
                </a:cxn>
                <a:cxn ang="0">
                  <a:pos x="T4" y="T5"/>
                </a:cxn>
                <a:cxn ang="0">
                  <a:pos x="T6" y="T7"/>
                </a:cxn>
                <a:cxn ang="0">
                  <a:pos x="T8" y="T9"/>
                </a:cxn>
                <a:cxn ang="0">
                  <a:pos x="T10" y="T11"/>
                </a:cxn>
                <a:cxn ang="0">
                  <a:pos x="T12" y="T13"/>
                </a:cxn>
              </a:cxnLst>
              <a:rect l="0" t="0" r="r" b="b"/>
              <a:pathLst>
                <a:path w="75" h="489">
                  <a:moveTo>
                    <a:pt x="0" y="0"/>
                  </a:moveTo>
                  <a:lnTo>
                    <a:pt x="0" y="371"/>
                  </a:lnTo>
                  <a:lnTo>
                    <a:pt x="0" y="489"/>
                  </a:lnTo>
                  <a:lnTo>
                    <a:pt x="75" y="489"/>
                  </a:lnTo>
                  <a:lnTo>
                    <a:pt x="75" y="341"/>
                  </a:lnTo>
                  <a:lnTo>
                    <a:pt x="75" y="0"/>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en-US" kern="0">
                <a:solidFill>
                  <a:srgbClr val="000000"/>
                </a:solidFill>
                <a:latin typeface="Segoe UI"/>
              </a:endParaRPr>
            </a:p>
          </p:txBody>
        </p:sp>
      </p:grpSp>
    </p:spTree>
    <p:extLst>
      <p:ext uri="{BB962C8B-B14F-4D97-AF65-F5344CB8AC3E}">
        <p14:creationId xmlns:p14="http://schemas.microsoft.com/office/powerpoint/2010/main" val="42586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capabilities</a:t>
            </a:r>
            <a:endParaRPr lang="de-DE" dirty="0"/>
          </a:p>
        </p:txBody>
      </p:sp>
      <p:grpSp>
        <p:nvGrpSpPr>
          <p:cNvPr id="341" name="Group 340"/>
          <p:cNvGrpSpPr/>
          <p:nvPr/>
        </p:nvGrpSpPr>
        <p:grpSpPr>
          <a:xfrm>
            <a:off x="681590" y="1554738"/>
            <a:ext cx="3664519" cy="4868158"/>
            <a:chOff x="427037" y="2125677"/>
            <a:chExt cx="3665039" cy="4868848"/>
          </a:xfrm>
        </p:grpSpPr>
        <p:sp>
          <p:nvSpPr>
            <p:cNvPr id="342" name="Rectangle 341"/>
            <p:cNvSpPr/>
            <p:nvPr/>
          </p:nvSpPr>
          <p:spPr bwMode="auto">
            <a:xfrm>
              <a:off x="427037" y="2125677"/>
              <a:ext cx="3665039" cy="4860231"/>
            </a:xfrm>
            <a:prstGeom prst="rect">
              <a:avLst/>
            </a:prstGeom>
            <a:solidFill>
              <a:srgbClr val="1EBBEE"/>
            </a:solidFill>
            <a:ln w="10795" cap="flat" cmpd="sng" algn="ctr">
              <a:noFill/>
              <a:prstDash val="solid"/>
              <a:headEnd type="none" w="med" len="med"/>
              <a:tailEnd type="none" w="med" len="med"/>
            </a:ln>
            <a:effectLst/>
          </p:spPr>
          <p:txBody>
            <a:bodyPr vert="horz" wrap="square" lIns="91307" tIns="45652" rIns="91307" bIns="45652" numCol="1" rtlCol="0" anchor="ctr" anchorCtr="0" compatLnSpc="1">
              <a:prstTxWarp prst="textNoShape">
                <a:avLst/>
              </a:prstTxWarp>
            </a:bodyPr>
            <a:lstStyle/>
            <a:p>
              <a:pPr algn="ctr" defTabSz="912763" fontAlgn="base">
                <a:lnSpc>
                  <a:spcPct val="90000"/>
                </a:lnSpc>
                <a:spcBef>
                  <a:spcPct val="0"/>
                </a:spcBef>
                <a:spcAft>
                  <a:spcPct val="0"/>
                </a:spcAft>
                <a:defRPr/>
              </a:pPr>
              <a:endParaRPr lang="en-US" sz="1998" kern="0" spc="-50" dirty="0">
                <a:gradFill>
                  <a:gsLst>
                    <a:gs pos="0">
                      <a:srgbClr val="FFFFFF"/>
                    </a:gs>
                    <a:gs pos="100000">
                      <a:srgbClr val="FFFFFF"/>
                    </a:gs>
                  </a:gsLst>
                  <a:lin ang="5400000" scaled="0"/>
                </a:gradFill>
                <a:latin typeface="Segoe UI"/>
              </a:endParaRPr>
            </a:p>
          </p:txBody>
        </p:sp>
        <p:sp>
          <p:nvSpPr>
            <p:cNvPr id="343" name="TextBox 342"/>
            <p:cNvSpPr txBox="1"/>
            <p:nvPr/>
          </p:nvSpPr>
          <p:spPr>
            <a:xfrm>
              <a:off x="427037" y="2230452"/>
              <a:ext cx="3660829" cy="1221975"/>
            </a:xfrm>
            <a:prstGeom prst="rect">
              <a:avLst/>
            </a:prstGeom>
            <a:noFill/>
          </p:spPr>
          <p:txBody>
            <a:bodyPr wrap="square" lIns="143979" tIns="202657" rIns="143979" bIns="202657" rtlCol="0">
              <a:spAutoFit/>
            </a:bodyPr>
            <a:lstStyle/>
            <a:p>
              <a:pPr algn="ctr" defTabSz="407679">
                <a:lnSpc>
                  <a:spcPct val="120000"/>
                </a:lnSpc>
                <a:buClr>
                  <a:srgbClr val="000000"/>
                </a:buClr>
                <a:defRPr/>
              </a:pPr>
              <a:r>
                <a:rPr lang="en-US" sz="2200" b="1" kern="0" dirty="0">
                  <a:solidFill>
                    <a:srgbClr val="FFFFFF"/>
                  </a:solidFill>
                  <a:latin typeface="Segoe UI Light"/>
                  <a:cs typeface="Segoe UI Semibold" panose="020B0702040204020203" pitchFamily="34" charset="0"/>
                </a:rPr>
                <a:t>Intelligent APM: Proactively Detect, Triage and Diagnose</a:t>
              </a:r>
            </a:p>
          </p:txBody>
        </p:sp>
        <p:pic>
          <p:nvPicPr>
            <p:cNvPr id="344" name="Picture 343"/>
            <p:cNvPicPr>
              <a:picLocks noChangeAspect="1"/>
            </p:cNvPicPr>
            <p:nvPr/>
          </p:nvPicPr>
          <p:blipFill rotWithShape="1">
            <a:blip r:embed="rId3" cstate="print">
              <a:extLst>
                <a:ext uri="{28A0092B-C50C-407E-A947-70E740481C1C}">
                  <a14:useLocalDpi xmlns:a14="http://schemas.microsoft.com/office/drawing/2010/main" val="0"/>
                </a:ext>
              </a:extLst>
            </a:blip>
            <a:srcRect b="3464"/>
            <a:stretch/>
          </p:blipFill>
          <p:spPr>
            <a:xfrm>
              <a:off x="856770" y="3816705"/>
              <a:ext cx="2526858" cy="3177820"/>
            </a:xfrm>
            <a:prstGeom prst="rect">
              <a:avLst/>
            </a:prstGeom>
          </p:spPr>
        </p:pic>
      </p:grpSp>
      <p:grpSp>
        <p:nvGrpSpPr>
          <p:cNvPr id="345" name="Group 344"/>
          <p:cNvGrpSpPr/>
          <p:nvPr/>
        </p:nvGrpSpPr>
        <p:grpSpPr>
          <a:xfrm>
            <a:off x="4356947" y="1554739"/>
            <a:ext cx="3693551" cy="4859542"/>
            <a:chOff x="4356683" y="2125677"/>
            <a:chExt cx="3694075" cy="4860231"/>
          </a:xfrm>
        </p:grpSpPr>
        <p:sp>
          <p:nvSpPr>
            <p:cNvPr id="346" name="Rectangle 345"/>
            <p:cNvSpPr/>
            <p:nvPr/>
          </p:nvSpPr>
          <p:spPr bwMode="auto">
            <a:xfrm>
              <a:off x="4394191" y="2125677"/>
              <a:ext cx="3656567" cy="4860231"/>
            </a:xfrm>
            <a:prstGeom prst="rect">
              <a:avLst/>
            </a:prstGeom>
            <a:solidFill>
              <a:srgbClr val="0078D7"/>
            </a:solidFill>
            <a:ln w="10795" cap="flat" cmpd="sng" algn="ctr">
              <a:noFill/>
              <a:prstDash val="solid"/>
              <a:headEnd type="none" w="med" len="med"/>
              <a:tailEnd type="none" w="med" len="med"/>
            </a:ln>
            <a:effectLst/>
          </p:spPr>
          <p:txBody>
            <a:bodyPr vert="horz" wrap="square" lIns="91307" tIns="45652" rIns="91307" bIns="45652" numCol="1" rtlCol="0" anchor="ctr" anchorCtr="0" compatLnSpc="1">
              <a:prstTxWarp prst="textNoShape">
                <a:avLst/>
              </a:prstTxWarp>
            </a:bodyPr>
            <a:lstStyle/>
            <a:p>
              <a:pPr algn="ctr" defTabSz="912763" fontAlgn="base">
                <a:lnSpc>
                  <a:spcPct val="90000"/>
                </a:lnSpc>
                <a:spcBef>
                  <a:spcPct val="0"/>
                </a:spcBef>
                <a:spcAft>
                  <a:spcPct val="0"/>
                </a:spcAft>
                <a:defRPr/>
              </a:pPr>
              <a:endParaRPr lang="en-US" sz="1998" kern="0" spc="-50" dirty="0">
                <a:gradFill>
                  <a:gsLst>
                    <a:gs pos="0">
                      <a:srgbClr val="FFFFFF"/>
                    </a:gs>
                    <a:gs pos="100000">
                      <a:srgbClr val="FFFFFF"/>
                    </a:gs>
                  </a:gsLst>
                  <a:lin ang="5400000" scaled="0"/>
                </a:gradFill>
                <a:latin typeface="Segoe UI"/>
              </a:endParaRPr>
            </a:p>
          </p:txBody>
        </p:sp>
        <p:sp>
          <p:nvSpPr>
            <p:cNvPr id="347" name="TextBox 346"/>
            <p:cNvSpPr txBox="1"/>
            <p:nvPr/>
          </p:nvSpPr>
          <p:spPr>
            <a:xfrm>
              <a:off x="4356683" y="2220470"/>
              <a:ext cx="3660828" cy="1238152"/>
            </a:xfrm>
            <a:prstGeom prst="rect">
              <a:avLst/>
            </a:prstGeom>
            <a:noFill/>
          </p:spPr>
          <p:txBody>
            <a:bodyPr wrap="square" lIns="253322" tIns="202657" rIns="253322" bIns="202657" rtlCol="0">
              <a:spAutoFit/>
            </a:bodyPr>
            <a:lstStyle/>
            <a:p>
              <a:pPr algn="ctr" defTabSz="407679">
                <a:lnSpc>
                  <a:spcPct val="120000"/>
                </a:lnSpc>
                <a:buClr>
                  <a:srgbClr val="000000"/>
                </a:buClr>
                <a:defRPr/>
              </a:pPr>
              <a:r>
                <a:rPr lang="en-US" sz="2200" b="1" kern="0" dirty="0">
                  <a:solidFill>
                    <a:srgbClr val="FFFFFF"/>
                  </a:solidFill>
                  <a:latin typeface="Segoe UI Light"/>
                  <a:cs typeface="Segoe UI Semibold" panose="020B0702040204020203" pitchFamily="34" charset="0"/>
                </a:rPr>
                <a:t>Analytics: Instant Answers with Ad-hoc Queries</a:t>
              </a:r>
            </a:p>
          </p:txBody>
        </p:sp>
        <p:grpSp>
          <p:nvGrpSpPr>
            <p:cNvPr id="348" name="Group 347"/>
            <p:cNvGrpSpPr/>
            <p:nvPr/>
          </p:nvGrpSpPr>
          <p:grpSpPr>
            <a:xfrm>
              <a:off x="4511646" y="4465509"/>
              <a:ext cx="3421657" cy="2323557"/>
              <a:chOff x="3757613" y="4330700"/>
              <a:chExt cx="1919288" cy="1303338"/>
            </a:xfrm>
          </p:grpSpPr>
          <p:sp>
            <p:nvSpPr>
              <p:cNvPr id="349" name="Freeform 5"/>
              <p:cNvSpPr>
                <a:spLocks/>
              </p:cNvSpPr>
              <p:nvPr/>
            </p:nvSpPr>
            <p:spPr bwMode="auto">
              <a:xfrm>
                <a:off x="3832225" y="4330700"/>
                <a:ext cx="527050" cy="473075"/>
              </a:xfrm>
              <a:custGeom>
                <a:avLst/>
                <a:gdLst>
                  <a:gd name="T0" fmla="*/ 332 w 332"/>
                  <a:gd name="T1" fmla="*/ 298 h 298"/>
                  <a:gd name="T2" fmla="*/ 0 w 332"/>
                  <a:gd name="T3" fmla="*/ 267 h 298"/>
                  <a:gd name="T4" fmla="*/ 0 w 332"/>
                  <a:gd name="T5" fmla="*/ 0 h 298"/>
                  <a:gd name="T6" fmla="*/ 332 w 332"/>
                  <a:gd name="T7" fmla="*/ 82 h 298"/>
                  <a:gd name="T8" fmla="*/ 332 w 332"/>
                  <a:gd name="T9" fmla="*/ 298 h 298"/>
                </a:gdLst>
                <a:ahLst/>
                <a:cxnLst>
                  <a:cxn ang="0">
                    <a:pos x="T0" y="T1"/>
                  </a:cxn>
                  <a:cxn ang="0">
                    <a:pos x="T2" y="T3"/>
                  </a:cxn>
                  <a:cxn ang="0">
                    <a:pos x="T4" y="T5"/>
                  </a:cxn>
                  <a:cxn ang="0">
                    <a:pos x="T6" y="T7"/>
                  </a:cxn>
                  <a:cxn ang="0">
                    <a:pos x="T8" y="T9"/>
                  </a:cxn>
                </a:cxnLst>
                <a:rect l="0" t="0" r="r" b="b"/>
                <a:pathLst>
                  <a:path w="332" h="298">
                    <a:moveTo>
                      <a:pt x="332" y="298"/>
                    </a:moveTo>
                    <a:lnTo>
                      <a:pt x="0" y="267"/>
                    </a:lnTo>
                    <a:lnTo>
                      <a:pt x="0" y="0"/>
                    </a:lnTo>
                    <a:lnTo>
                      <a:pt x="332" y="82"/>
                    </a:lnTo>
                    <a:lnTo>
                      <a:pt x="332" y="29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0" name="Freeform 6"/>
              <p:cNvSpPr>
                <a:spLocks/>
              </p:cNvSpPr>
              <p:nvPr/>
            </p:nvSpPr>
            <p:spPr bwMode="auto">
              <a:xfrm>
                <a:off x="5083175" y="4330700"/>
                <a:ext cx="523875" cy="473075"/>
              </a:xfrm>
              <a:custGeom>
                <a:avLst/>
                <a:gdLst>
                  <a:gd name="T0" fmla="*/ 0 w 330"/>
                  <a:gd name="T1" fmla="*/ 298 h 298"/>
                  <a:gd name="T2" fmla="*/ 330 w 330"/>
                  <a:gd name="T3" fmla="*/ 261 h 298"/>
                  <a:gd name="T4" fmla="*/ 330 w 330"/>
                  <a:gd name="T5" fmla="*/ 0 h 298"/>
                  <a:gd name="T6" fmla="*/ 0 w 330"/>
                  <a:gd name="T7" fmla="*/ 82 h 298"/>
                  <a:gd name="T8" fmla="*/ 0 w 330"/>
                  <a:gd name="T9" fmla="*/ 298 h 298"/>
                </a:gdLst>
                <a:ahLst/>
                <a:cxnLst>
                  <a:cxn ang="0">
                    <a:pos x="T0" y="T1"/>
                  </a:cxn>
                  <a:cxn ang="0">
                    <a:pos x="T2" y="T3"/>
                  </a:cxn>
                  <a:cxn ang="0">
                    <a:pos x="T4" y="T5"/>
                  </a:cxn>
                  <a:cxn ang="0">
                    <a:pos x="T6" y="T7"/>
                  </a:cxn>
                  <a:cxn ang="0">
                    <a:pos x="T8" y="T9"/>
                  </a:cxn>
                </a:cxnLst>
                <a:rect l="0" t="0" r="r" b="b"/>
                <a:pathLst>
                  <a:path w="330" h="298">
                    <a:moveTo>
                      <a:pt x="0" y="298"/>
                    </a:moveTo>
                    <a:lnTo>
                      <a:pt x="330" y="261"/>
                    </a:lnTo>
                    <a:lnTo>
                      <a:pt x="330" y="0"/>
                    </a:lnTo>
                    <a:lnTo>
                      <a:pt x="0" y="82"/>
                    </a:lnTo>
                    <a:lnTo>
                      <a:pt x="0" y="29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1" name="Oval 7"/>
              <p:cNvSpPr>
                <a:spLocks noChangeArrowheads="1"/>
              </p:cNvSpPr>
              <p:nvPr/>
            </p:nvSpPr>
            <p:spPr bwMode="auto">
              <a:xfrm>
                <a:off x="3925888" y="5310188"/>
                <a:ext cx="295275" cy="61913"/>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2" name="Oval 8"/>
              <p:cNvSpPr>
                <a:spLocks noChangeArrowheads="1"/>
              </p:cNvSpPr>
              <p:nvPr/>
            </p:nvSpPr>
            <p:spPr bwMode="auto">
              <a:xfrm>
                <a:off x="5199063" y="5310188"/>
                <a:ext cx="295275" cy="61913"/>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3" name="Oval 9"/>
              <p:cNvSpPr>
                <a:spLocks noChangeArrowheads="1"/>
              </p:cNvSpPr>
              <p:nvPr/>
            </p:nvSpPr>
            <p:spPr bwMode="auto">
              <a:xfrm>
                <a:off x="4603750" y="5272088"/>
                <a:ext cx="238125" cy="50800"/>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4" name="Oval 10"/>
              <p:cNvSpPr>
                <a:spLocks noChangeArrowheads="1"/>
              </p:cNvSpPr>
              <p:nvPr/>
            </p:nvSpPr>
            <p:spPr bwMode="auto">
              <a:xfrm>
                <a:off x="4603750" y="5476875"/>
                <a:ext cx="238125" cy="47625"/>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5" name="Oval 11"/>
              <p:cNvSpPr>
                <a:spLocks noChangeArrowheads="1"/>
              </p:cNvSpPr>
              <p:nvPr/>
            </p:nvSpPr>
            <p:spPr bwMode="auto">
              <a:xfrm>
                <a:off x="4405313" y="5516563"/>
                <a:ext cx="60325" cy="12700"/>
              </a:xfrm>
              <a:prstGeom prst="ellipse">
                <a:avLst/>
              </a:pr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6" name="Oval 12"/>
              <p:cNvSpPr>
                <a:spLocks noChangeArrowheads="1"/>
              </p:cNvSpPr>
              <p:nvPr/>
            </p:nvSpPr>
            <p:spPr bwMode="auto">
              <a:xfrm>
                <a:off x="4481513" y="5516563"/>
                <a:ext cx="57150" cy="12700"/>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7" name="Oval 13"/>
              <p:cNvSpPr>
                <a:spLocks noChangeArrowheads="1"/>
              </p:cNvSpPr>
              <p:nvPr/>
            </p:nvSpPr>
            <p:spPr bwMode="auto">
              <a:xfrm>
                <a:off x="4519613" y="5495925"/>
                <a:ext cx="57150" cy="14288"/>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8" name="Oval 14"/>
              <p:cNvSpPr>
                <a:spLocks noChangeArrowheads="1"/>
              </p:cNvSpPr>
              <p:nvPr/>
            </p:nvSpPr>
            <p:spPr bwMode="auto">
              <a:xfrm>
                <a:off x="4443413" y="5495925"/>
                <a:ext cx="60325" cy="14288"/>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9" name="Oval 15"/>
              <p:cNvSpPr>
                <a:spLocks noChangeArrowheads="1"/>
              </p:cNvSpPr>
              <p:nvPr/>
            </p:nvSpPr>
            <p:spPr bwMode="auto">
              <a:xfrm>
                <a:off x="4556125" y="5516563"/>
                <a:ext cx="58738" cy="12700"/>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0" name="Oval 16"/>
              <p:cNvSpPr>
                <a:spLocks noChangeArrowheads="1"/>
              </p:cNvSpPr>
              <p:nvPr/>
            </p:nvSpPr>
            <p:spPr bwMode="auto">
              <a:xfrm>
                <a:off x="4981575" y="5516563"/>
                <a:ext cx="58738" cy="12700"/>
              </a:xfrm>
              <a:prstGeom prst="ellipse">
                <a:avLst/>
              </a:pr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1" name="Oval 17"/>
              <p:cNvSpPr>
                <a:spLocks noChangeArrowheads="1"/>
              </p:cNvSpPr>
              <p:nvPr/>
            </p:nvSpPr>
            <p:spPr bwMode="auto">
              <a:xfrm>
                <a:off x="4905375" y="5516563"/>
                <a:ext cx="60325" cy="12700"/>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2" name="Oval 18"/>
              <p:cNvSpPr>
                <a:spLocks noChangeArrowheads="1"/>
              </p:cNvSpPr>
              <p:nvPr/>
            </p:nvSpPr>
            <p:spPr bwMode="auto">
              <a:xfrm>
                <a:off x="4870450" y="5495925"/>
                <a:ext cx="57150" cy="14288"/>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3" name="Oval 19"/>
              <p:cNvSpPr>
                <a:spLocks noChangeArrowheads="1"/>
              </p:cNvSpPr>
              <p:nvPr/>
            </p:nvSpPr>
            <p:spPr bwMode="auto">
              <a:xfrm>
                <a:off x="4943475" y="5495925"/>
                <a:ext cx="60325" cy="14288"/>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4" name="Oval 20"/>
              <p:cNvSpPr>
                <a:spLocks noChangeArrowheads="1"/>
              </p:cNvSpPr>
              <p:nvPr/>
            </p:nvSpPr>
            <p:spPr bwMode="auto">
              <a:xfrm>
                <a:off x="4832350" y="5516563"/>
                <a:ext cx="57150" cy="12700"/>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5" name="Oval 21"/>
              <p:cNvSpPr>
                <a:spLocks noChangeArrowheads="1"/>
              </p:cNvSpPr>
              <p:nvPr/>
            </p:nvSpPr>
            <p:spPr bwMode="auto">
              <a:xfrm>
                <a:off x="4316413" y="5572125"/>
                <a:ext cx="41275"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6" name="Oval 22"/>
              <p:cNvSpPr>
                <a:spLocks noChangeArrowheads="1"/>
              </p:cNvSpPr>
              <p:nvPr/>
            </p:nvSpPr>
            <p:spPr bwMode="auto">
              <a:xfrm>
                <a:off x="4368800" y="5572125"/>
                <a:ext cx="39688"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7" name="Oval 23"/>
              <p:cNvSpPr>
                <a:spLocks noChangeArrowheads="1"/>
              </p:cNvSpPr>
              <p:nvPr/>
            </p:nvSpPr>
            <p:spPr bwMode="auto">
              <a:xfrm>
                <a:off x="4392613" y="5557838"/>
                <a:ext cx="39688"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8" name="Oval 24"/>
              <p:cNvSpPr>
                <a:spLocks noChangeArrowheads="1"/>
              </p:cNvSpPr>
              <p:nvPr/>
            </p:nvSpPr>
            <p:spPr bwMode="auto">
              <a:xfrm>
                <a:off x="4343400" y="5557838"/>
                <a:ext cx="38100"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69" name="Oval 25"/>
              <p:cNvSpPr>
                <a:spLocks noChangeArrowheads="1"/>
              </p:cNvSpPr>
              <p:nvPr/>
            </p:nvSpPr>
            <p:spPr bwMode="auto">
              <a:xfrm>
                <a:off x="4419600" y="5572125"/>
                <a:ext cx="36513"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0" name="Oval 26"/>
              <p:cNvSpPr>
                <a:spLocks noChangeArrowheads="1"/>
              </p:cNvSpPr>
              <p:nvPr/>
            </p:nvSpPr>
            <p:spPr bwMode="auto">
              <a:xfrm>
                <a:off x="4545013" y="5557838"/>
                <a:ext cx="38100"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1" name="Oval 27"/>
              <p:cNvSpPr>
                <a:spLocks noChangeArrowheads="1"/>
              </p:cNvSpPr>
              <p:nvPr/>
            </p:nvSpPr>
            <p:spPr bwMode="auto">
              <a:xfrm>
                <a:off x="4494213" y="5557838"/>
                <a:ext cx="38100"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2" name="Oval 28"/>
              <p:cNvSpPr>
                <a:spLocks noChangeArrowheads="1"/>
              </p:cNvSpPr>
              <p:nvPr/>
            </p:nvSpPr>
            <p:spPr bwMode="auto">
              <a:xfrm>
                <a:off x="4470400" y="5572125"/>
                <a:ext cx="38100"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3" name="Oval 29"/>
              <p:cNvSpPr>
                <a:spLocks noChangeArrowheads="1"/>
              </p:cNvSpPr>
              <p:nvPr/>
            </p:nvSpPr>
            <p:spPr bwMode="auto">
              <a:xfrm>
                <a:off x="4519613" y="5572125"/>
                <a:ext cx="39688"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4" name="Oval 30"/>
              <p:cNvSpPr>
                <a:spLocks noChangeArrowheads="1"/>
              </p:cNvSpPr>
              <p:nvPr/>
            </p:nvSpPr>
            <p:spPr bwMode="auto">
              <a:xfrm>
                <a:off x="4443413" y="5557838"/>
                <a:ext cx="39688"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5" name="Oval 31"/>
              <p:cNvSpPr>
                <a:spLocks noChangeArrowheads="1"/>
              </p:cNvSpPr>
              <p:nvPr/>
            </p:nvSpPr>
            <p:spPr bwMode="auto">
              <a:xfrm>
                <a:off x="4570413" y="5572125"/>
                <a:ext cx="38100"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6" name="Oval 32"/>
              <p:cNvSpPr>
                <a:spLocks noChangeArrowheads="1"/>
              </p:cNvSpPr>
              <p:nvPr/>
            </p:nvSpPr>
            <p:spPr bwMode="auto">
              <a:xfrm>
                <a:off x="4621213" y="5572125"/>
                <a:ext cx="38100"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7" name="Oval 33"/>
              <p:cNvSpPr>
                <a:spLocks noChangeArrowheads="1"/>
              </p:cNvSpPr>
              <p:nvPr/>
            </p:nvSpPr>
            <p:spPr bwMode="auto">
              <a:xfrm>
                <a:off x="4645025" y="5557838"/>
                <a:ext cx="41275"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8" name="Oval 34"/>
              <p:cNvSpPr>
                <a:spLocks noChangeArrowheads="1"/>
              </p:cNvSpPr>
              <p:nvPr/>
            </p:nvSpPr>
            <p:spPr bwMode="auto">
              <a:xfrm>
                <a:off x="4594225" y="5557838"/>
                <a:ext cx="39688"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79" name="Oval 35"/>
              <p:cNvSpPr>
                <a:spLocks noChangeArrowheads="1"/>
              </p:cNvSpPr>
              <p:nvPr/>
            </p:nvSpPr>
            <p:spPr bwMode="auto">
              <a:xfrm>
                <a:off x="4670425" y="5572125"/>
                <a:ext cx="39688"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0" name="Oval 36"/>
              <p:cNvSpPr>
                <a:spLocks noChangeArrowheads="1"/>
              </p:cNvSpPr>
              <p:nvPr/>
            </p:nvSpPr>
            <p:spPr bwMode="auto">
              <a:xfrm>
                <a:off x="4797425" y="5557838"/>
                <a:ext cx="39688"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1" name="Oval 37"/>
              <p:cNvSpPr>
                <a:spLocks noChangeArrowheads="1"/>
              </p:cNvSpPr>
              <p:nvPr/>
            </p:nvSpPr>
            <p:spPr bwMode="auto">
              <a:xfrm>
                <a:off x="4748213" y="5557838"/>
                <a:ext cx="38100"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2" name="Oval 38"/>
              <p:cNvSpPr>
                <a:spLocks noChangeArrowheads="1"/>
              </p:cNvSpPr>
              <p:nvPr/>
            </p:nvSpPr>
            <p:spPr bwMode="auto">
              <a:xfrm>
                <a:off x="4721225" y="5572125"/>
                <a:ext cx="39688"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3" name="Oval 39"/>
              <p:cNvSpPr>
                <a:spLocks noChangeArrowheads="1"/>
              </p:cNvSpPr>
              <p:nvPr/>
            </p:nvSpPr>
            <p:spPr bwMode="auto">
              <a:xfrm>
                <a:off x="4772025" y="5572125"/>
                <a:ext cx="38100"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4" name="Oval 40"/>
              <p:cNvSpPr>
                <a:spLocks noChangeArrowheads="1"/>
              </p:cNvSpPr>
              <p:nvPr/>
            </p:nvSpPr>
            <p:spPr bwMode="auto">
              <a:xfrm>
                <a:off x="4697413" y="5557838"/>
                <a:ext cx="36513"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5" name="Oval 41"/>
              <p:cNvSpPr>
                <a:spLocks noChangeArrowheads="1"/>
              </p:cNvSpPr>
              <p:nvPr/>
            </p:nvSpPr>
            <p:spPr bwMode="auto">
              <a:xfrm>
                <a:off x="4822825" y="5572125"/>
                <a:ext cx="38100"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6" name="Oval 42"/>
              <p:cNvSpPr>
                <a:spLocks noChangeArrowheads="1"/>
              </p:cNvSpPr>
              <p:nvPr/>
            </p:nvSpPr>
            <p:spPr bwMode="auto">
              <a:xfrm>
                <a:off x="4872038" y="5572125"/>
                <a:ext cx="39688"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7" name="Oval 43"/>
              <p:cNvSpPr>
                <a:spLocks noChangeArrowheads="1"/>
              </p:cNvSpPr>
              <p:nvPr/>
            </p:nvSpPr>
            <p:spPr bwMode="auto">
              <a:xfrm>
                <a:off x="4899025" y="5557838"/>
                <a:ext cx="38100"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8" name="Oval 44"/>
              <p:cNvSpPr>
                <a:spLocks noChangeArrowheads="1"/>
              </p:cNvSpPr>
              <p:nvPr/>
            </p:nvSpPr>
            <p:spPr bwMode="auto">
              <a:xfrm>
                <a:off x="4848225" y="5557838"/>
                <a:ext cx="38100"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89" name="Oval 45"/>
              <p:cNvSpPr>
                <a:spLocks noChangeArrowheads="1"/>
              </p:cNvSpPr>
              <p:nvPr/>
            </p:nvSpPr>
            <p:spPr bwMode="auto">
              <a:xfrm>
                <a:off x="4922838" y="5572125"/>
                <a:ext cx="41275"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0" name="Oval 46"/>
              <p:cNvSpPr>
                <a:spLocks noChangeArrowheads="1"/>
              </p:cNvSpPr>
              <p:nvPr/>
            </p:nvSpPr>
            <p:spPr bwMode="auto">
              <a:xfrm>
                <a:off x="5049838" y="5557838"/>
                <a:ext cx="38100"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1" name="Oval 47"/>
              <p:cNvSpPr>
                <a:spLocks noChangeArrowheads="1"/>
              </p:cNvSpPr>
              <p:nvPr/>
            </p:nvSpPr>
            <p:spPr bwMode="auto">
              <a:xfrm>
                <a:off x="4999038" y="5557838"/>
                <a:ext cx="39688"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2" name="Oval 48"/>
              <p:cNvSpPr>
                <a:spLocks noChangeArrowheads="1"/>
              </p:cNvSpPr>
              <p:nvPr/>
            </p:nvSpPr>
            <p:spPr bwMode="auto">
              <a:xfrm>
                <a:off x="4975225" y="5572125"/>
                <a:ext cx="36513"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3" name="Oval 49"/>
              <p:cNvSpPr>
                <a:spLocks noChangeArrowheads="1"/>
              </p:cNvSpPr>
              <p:nvPr/>
            </p:nvSpPr>
            <p:spPr bwMode="auto">
              <a:xfrm>
                <a:off x="5022850" y="5572125"/>
                <a:ext cx="39688"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4" name="Oval 50"/>
              <p:cNvSpPr>
                <a:spLocks noChangeArrowheads="1"/>
              </p:cNvSpPr>
              <p:nvPr/>
            </p:nvSpPr>
            <p:spPr bwMode="auto">
              <a:xfrm>
                <a:off x="5073650" y="5572125"/>
                <a:ext cx="41275" cy="793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5" name="Oval 51"/>
              <p:cNvSpPr>
                <a:spLocks noChangeArrowheads="1"/>
              </p:cNvSpPr>
              <p:nvPr/>
            </p:nvSpPr>
            <p:spPr bwMode="auto">
              <a:xfrm>
                <a:off x="4948238" y="5557838"/>
                <a:ext cx="39688" cy="952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6" name="Oval 52"/>
              <p:cNvSpPr>
                <a:spLocks noChangeArrowheads="1"/>
              </p:cNvSpPr>
              <p:nvPr/>
            </p:nvSpPr>
            <p:spPr bwMode="auto">
              <a:xfrm>
                <a:off x="4241800" y="5622925"/>
                <a:ext cx="46038"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7" name="Oval 53"/>
              <p:cNvSpPr>
                <a:spLocks noChangeArrowheads="1"/>
              </p:cNvSpPr>
              <p:nvPr/>
            </p:nvSpPr>
            <p:spPr bwMode="auto">
              <a:xfrm>
                <a:off x="4302125" y="5622925"/>
                <a:ext cx="46038"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8" name="Oval 54"/>
              <p:cNvSpPr>
                <a:spLocks noChangeArrowheads="1"/>
              </p:cNvSpPr>
              <p:nvPr/>
            </p:nvSpPr>
            <p:spPr bwMode="auto">
              <a:xfrm>
                <a:off x="4332288" y="5607050"/>
                <a:ext cx="46038"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99" name="Oval 55"/>
              <p:cNvSpPr>
                <a:spLocks noChangeArrowheads="1"/>
              </p:cNvSpPr>
              <p:nvPr/>
            </p:nvSpPr>
            <p:spPr bwMode="auto">
              <a:xfrm>
                <a:off x="4271963" y="5607050"/>
                <a:ext cx="44450"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0" name="Oval 56"/>
              <p:cNvSpPr>
                <a:spLocks noChangeArrowheads="1"/>
              </p:cNvSpPr>
              <p:nvPr/>
            </p:nvSpPr>
            <p:spPr bwMode="auto">
              <a:xfrm>
                <a:off x="4360863" y="5622925"/>
                <a:ext cx="47625"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1" name="Oval 57"/>
              <p:cNvSpPr>
                <a:spLocks noChangeArrowheads="1"/>
              </p:cNvSpPr>
              <p:nvPr/>
            </p:nvSpPr>
            <p:spPr bwMode="auto">
              <a:xfrm>
                <a:off x="4511675" y="5607050"/>
                <a:ext cx="47625"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2" name="Oval 58"/>
              <p:cNvSpPr>
                <a:spLocks noChangeArrowheads="1"/>
              </p:cNvSpPr>
              <p:nvPr/>
            </p:nvSpPr>
            <p:spPr bwMode="auto">
              <a:xfrm>
                <a:off x="4452938" y="5607050"/>
                <a:ext cx="46038" cy="9525"/>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3" name="Oval 59"/>
              <p:cNvSpPr>
                <a:spLocks noChangeArrowheads="1"/>
              </p:cNvSpPr>
              <p:nvPr/>
            </p:nvSpPr>
            <p:spPr bwMode="auto">
              <a:xfrm>
                <a:off x="4421188" y="5622925"/>
                <a:ext cx="46038" cy="11113"/>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4" name="Oval 60"/>
              <p:cNvSpPr>
                <a:spLocks noChangeArrowheads="1"/>
              </p:cNvSpPr>
              <p:nvPr/>
            </p:nvSpPr>
            <p:spPr bwMode="auto">
              <a:xfrm>
                <a:off x="4481513" y="5622925"/>
                <a:ext cx="46038"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5" name="Oval 61"/>
              <p:cNvSpPr>
                <a:spLocks noChangeArrowheads="1"/>
              </p:cNvSpPr>
              <p:nvPr/>
            </p:nvSpPr>
            <p:spPr bwMode="auto">
              <a:xfrm>
                <a:off x="4392613" y="5607050"/>
                <a:ext cx="46038"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6" name="Oval 62"/>
              <p:cNvSpPr>
                <a:spLocks noChangeArrowheads="1"/>
              </p:cNvSpPr>
              <p:nvPr/>
            </p:nvSpPr>
            <p:spPr bwMode="auto">
              <a:xfrm>
                <a:off x="4541838" y="5622925"/>
                <a:ext cx="46038" cy="11113"/>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7" name="Oval 63"/>
              <p:cNvSpPr>
                <a:spLocks noChangeArrowheads="1"/>
              </p:cNvSpPr>
              <p:nvPr/>
            </p:nvSpPr>
            <p:spPr bwMode="auto">
              <a:xfrm>
                <a:off x="4603750" y="5622925"/>
                <a:ext cx="44450"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8" name="Oval 64"/>
              <p:cNvSpPr>
                <a:spLocks noChangeArrowheads="1"/>
              </p:cNvSpPr>
              <p:nvPr/>
            </p:nvSpPr>
            <p:spPr bwMode="auto">
              <a:xfrm>
                <a:off x="4632325" y="5607050"/>
                <a:ext cx="46038"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09" name="Oval 65"/>
              <p:cNvSpPr>
                <a:spLocks noChangeArrowheads="1"/>
              </p:cNvSpPr>
              <p:nvPr/>
            </p:nvSpPr>
            <p:spPr bwMode="auto">
              <a:xfrm>
                <a:off x="4572000" y="5607050"/>
                <a:ext cx="47625"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0" name="Oval 66"/>
              <p:cNvSpPr>
                <a:spLocks noChangeArrowheads="1"/>
              </p:cNvSpPr>
              <p:nvPr/>
            </p:nvSpPr>
            <p:spPr bwMode="auto">
              <a:xfrm>
                <a:off x="4664075" y="5622925"/>
                <a:ext cx="44450"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1" name="Oval 67"/>
              <p:cNvSpPr>
                <a:spLocks noChangeArrowheads="1"/>
              </p:cNvSpPr>
              <p:nvPr/>
            </p:nvSpPr>
            <p:spPr bwMode="auto">
              <a:xfrm>
                <a:off x="4811713" y="5607050"/>
                <a:ext cx="47625" cy="9525"/>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2" name="Oval 68"/>
              <p:cNvSpPr>
                <a:spLocks noChangeArrowheads="1"/>
              </p:cNvSpPr>
              <p:nvPr/>
            </p:nvSpPr>
            <p:spPr bwMode="auto">
              <a:xfrm>
                <a:off x="4752975" y="5607050"/>
                <a:ext cx="46038"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3" name="Oval 69"/>
              <p:cNvSpPr>
                <a:spLocks noChangeArrowheads="1"/>
              </p:cNvSpPr>
              <p:nvPr/>
            </p:nvSpPr>
            <p:spPr bwMode="auto">
              <a:xfrm>
                <a:off x="4722813" y="5622925"/>
                <a:ext cx="47625"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4" name="Oval 70"/>
              <p:cNvSpPr>
                <a:spLocks noChangeArrowheads="1"/>
              </p:cNvSpPr>
              <p:nvPr/>
            </p:nvSpPr>
            <p:spPr bwMode="auto">
              <a:xfrm>
                <a:off x="4783138" y="5622925"/>
                <a:ext cx="47625"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5" name="Oval 71"/>
              <p:cNvSpPr>
                <a:spLocks noChangeArrowheads="1"/>
              </p:cNvSpPr>
              <p:nvPr/>
            </p:nvSpPr>
            <p:spPr bwMode="auto">
              <a:xfrm>
                <a:off x="4692650" y="5607050"/>
                <a:ext cx="46038"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6" name="Oval 72"/>
              <p:cNvSpPr>
                <a:spLocks noChangeArrowheads="1"/>
              </p:cNvSpPr>
              <p:nvPr/>
            </p:nvSpPr>
            <p:spPr bwMode="auto">
              <a:xfrm>
                <a:off x="4843463" y="5622925"/>
                <a:ext cx="46038"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7" name="Oval 73"/>
              <p:cNvSpPr>
                <a:spLocks noChangeArrowheads="1"/>
              </p:cNvSpPr>
              <p:nvPr/>
            </p:nvSpPr>
            <p:spPr bwMode="auto">
              <a:xfrm>
                <a:off x="4903788" y="5622925"/>
                <a:ext cx="46038"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8" name="Oval 74"/>
              <p:cNvSpPr>
                <a:spLocks noChangeArrowheads="1"/>
              </p:cNvSpPr>
              <p:nvPr/>
            </p:nvSpPr>
            <p:spPr bwMode="auto">
              <a:xfrm>
                <a:off x="4932363" y="5607050"/>
                <a:ext cx="46038"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19" name="Oval 75"/>
              <p:cNvSpPr>
                <a:spLocks noChangeArrowheads="1"/>
              </p:cNvSpPr>
              <p:nvPr/>
            </p:nvSpPr>
            <p:spPr bwMode="auto">
              <a:xfrm>
                <a:off x="4872038" y="5607050"/>
                <a:ext cx="47625"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0" name="Oval 76"/>
              <p:cNvSpPr>
                <a:spLocks noChangeArrowheads="1"/>
              </p:cNvSpPr>
              <p:nvPr/>
            </p:nvSpPr>
            <p:spPr bwMode="auto">
              <a:xfrm>
                <a:off x="4964113" y="5622925"/>
                <a:ext cx="46038" cy="11113"/>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1" name="Oval 77"/>
              <p:cNvSpPr>
                <a:spLocks noChangeArrowheads="1"/>
              </p:cNvSpPr>
              <p:nvPr/>
            </p:nvSpPr>
            <p:spPr bwMode="auto">
              <a:xfrm>
                <a:off x="5114925" y="5607050"/>
                <a:ext cx="46038" cy="9525"/>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2" name="Oval 78"/>
              <p:cNvSpPr>
                <a:spLocks noChangeArrowheads="1"/>
              </p:cNvSpPr>
              <p:nvPr/>
            </p:nvSpPr>
            <p:spPr bwMode="auto">
              <a:xfrm>
                <a:off x="5054600" y="5607050"/>
                <a:ext cx="44450"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3" name="Oval 79"/>
              <p:cNvSpPr>
                <a:spLocks noChangeArrowheads="1"/>
              </p:cNvSpPr>
              <p:nvPr/>
            </p:nvSpPr>
            <p:spPr bwMode="auto">
              <a:xfrm>
                <a:off x="5022850" y="5622925"/>
                <a:ext cx="47625"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4" name="Oval 80"/>
              <p:cNvSpPr>
                <a:spLocks noChangeArrowheads="1"/>
              </p:cNvSpPr>
              <p:nvPr/>
            </p:nvSpPr>
            <p:spPr bwMode="auto">
              <a:xfrm>
                <a:off x="5083175" y="5622925"/>
                <a:ext cx="46038"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5" name="Oval 81"/>
              <p:cNvSpPr>
                <a:spLocks noChangeArrowheads="1"/>
              </p:cNvSpPr>
              <p:nvPr/>
            </p:nvSpPr>
            <p:spPr bwMode="auto">
              <a:xfrm>
                <a:off x="5143500" y="5622925"/>
                <a:ext cx="46038" cy="11113"/>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6" name="Oval 82"/>
              <p:cNvSpPr>
                <a:spLocks noChangeArrowheads="1"/>
              </p:cNvSpPr>
              <p:nvPr/>
            </p:nvSpPr>
            <p:spPr bwMode="auto">
              <a:xfrm>
                <a:off x="4992688" y="5607050"/>
                <a:ext cx="46038" cy="952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7" name="Oval 83"/>
              <p:cNvSpPr>
                <a:spLocks noChangeArrowheads="1"/>
              </p:cNvSpPr>
              <p:nvPr/>
            </p:nvSpPr>
            <p:spPr bwMode="auto">
              <a:xfrm>
                <a:off x="4649788" y="5468938"/>
                <a:ext cx="142875" cy="30163"/>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8" name="Freeform 84"/>
              <p:cNvSpPr>
                <a:spLocks/>
              </p:cNvSpPr>
              <p:nvPr/>
            </p:nvSpPr>
            <p:spPr bwMode="auto">
              <a:xfrm>
                <a:off x="4427538" y="4895850"/>
                <a:ext cx="577850" cy="403225"/>
              </a:xfrm>
              <a:custGeom>
                <a:avLst/>
                <a:gdLst>
                  <a:gd name="T0" fmla="*/ 255 w 260"/>
                  <a:gd name="T1" fmla="*/ 181 h 181"/>
                  <a:gd name="T2" fmla="*/ 260 w 260"/>
                  <a:gd name="T3" fmla="*/ 176 h 181"/>
                  <a:gd name="T4" fmla="*/ 260 w 260"/>
                  <a:gd name="T5" fmla="*/ 5 h 181"/>
                  <a:gd name="T6" fmla="*/ 255 w 260"/>
                  <a:gd name="T7" fmla="*/ 0 h 181"/>
                  <a:gd name="T8" fmla="*/ 5 w 260"/>
                  <a:gd name="T9" fmla="*/ 0 h 181"/>
                  <a:gd name="T10" fmla="*/ 0 w 260"/>
                  <a:gd name="T11" fmla="*/ 5 h 181"/>
                  <a:gd name="T12" fmla="*/ 0 w 260"/>
                  <a:gd name="T13" fmla="*/ 176 h 181"/>
                  <a:gd name="T14" fmla="*/ 5 w 260"/>
                  <a:gd name="T15" fmla="*/ 181 h 181"/>
                  <a:gd name="T16" fmla="*/ 255 w 26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181">
                    <a:moveTo>
                      <a:pt x="255" y="181"/>
                    </a:moveTo>
                    <a:cubicBezTo>
                      <a:pt x="258" y="181"/>
                      <a:pt x="260" y="178"/>
                      <a:pt x="260" y="176"/>
                    </a:cubicBezTo>
                    <a:cubicBezTo>
                      <a:pt x="260" y="5"/>
                      <a:pt x="260" y="5"/>
                      <a:pt x="260" y="5"/>
                    </a:cubicBezTo>
                    <a:cubicBezTo>
                      <a:pt x="260" y="3"/>
                      <a:pt x="258" y="0"/>
                      <a:pt x="255" y="0"/>
                    </a:cubicBezTo>
                    <a:cubicBezTo>
                      <a:pt x="5" y="0"/>
                      <a:pt x="5" y="0"/>
                      <a:pt x="5" y="0"/>
                    </a:cubicBezTo>
                    <a:cubicBezTo>
                      <a:pt x="2" y="0"/>
                      <a:pt x="0" y="3"/>
                      <a:pt x="0" y="5"/>
                    </a:cubicBezTo>
                    <a:cubicBezTo>
                      <a:pt x="0" y="176"/>
                      <a:pt x="0" y="176"/>
                      <a:pt x="0" y="176"/>
                    </a:cubicBezTo>
                    <a:cubicBezTo>
                      <a:pt x="0" y="178"/>
                      <a:pt x="2" y="181"/>
                      <a:pt x="5" y="181"/>
                    </a:cubicBezTo>
                    <a:lnTo>
                      <a:pt x="255" y="181"/>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29" name="Rectangle 85"/>
              <p:cNvSpPr>
                <a:spLocks noChangeArrowheads="1"/>
              </p:cNvSpPr>
              <p:nvPr/>
            </p:nvSpPr>
            <p:spPr bwMode="auto">
              <a:xfrm>
                <a:off x="4445000" y="4914900"/>
                <a:ext cx="542925" cy="306388"/>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0" name="Freeform 86"/>
              <p:cNvSpPr>
                <a:spLocks/>
              </p:cNvSpPr>
              <p:nvPr/>
            </p:nvSpPr>
            <p:spPr bwMode="auto">
              <a:xfrm>
                <a:off x="3757613" y="4851400"/>
                <a:ext cx="41275" cy="514350"/>
              </a:xfrm>
              <a:custGeom>
                <a:avLst/>
                <a:gdLst>
                  <a:gd name="T0" fmla="*/ 0 w 26"/>
                  <a:gd name="T1" fmla="*/ 321 h 324"/>
                  <a:gd name="T2" fmla="*/ 26 w 26"/>
                  <a:gd name="T3" fmla="*/ 324 h 324"/>
                  <a:gd name="T4" fmla="*/ 26 w 26"/>
                  <a:gd name="T5" fmla="*/ 0 h 324"/>
                  <a:gd name="T6" fmla="*/ 0 w 26"/>
                  <a:gd name="T7" fmla="*/ 3 h 324"/>
                  <a:gd name="T8" fmla="*/ 0 w 26"/>
                  <a:gd name="T9" fmla="*/ 321 h 324"/>
                </a:gdLst>
                <a:ahLst/>
                <a:cxnLst>
                  <a:cxn ang="0">
                    <a:pos x="T0" y="T1"/>
                  </a:cxn>
                  <a:cxn ang="0">
                    <a:pos x="T2" y="T3"/>
                  </a:cxn>
                  <a:cxn ang="0">
                    <a:pos x="T4" y="T5"/>
                  </a:cxn>
                  <a:cxn ang="0">
                    <a:pos x="T6" y="T7"/>
                  </a:cxn>
                  <a:cxn ang="0">
                    <a:pos x="T8" y="T9"/>
                  </a:cxn>
                </a:cxnLst>
                <a:rect l="0" t="0" r="r" b="b"/>
                <a:pathLst>
                  <a:path w="26" h="324">
                    <a:moveTo>
                      <a:pt x="0" y="321"/>
                    </a:moveTo>
                    <a:lnTo>
                      <a:pt x="26" y="324"/>
                    </a:lnTo>
                    <a:lnTo>
                      <a:pt x="26" y="0"/>
                    </a:lnTo>
                    <a:lnTo>
                      <a:pt x="0" y="3"/>
                    </a:lnTo>
                    <a:lnTo>
                      <a:pt x="0" y="32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1" name="Freeform 87"/>
              <p:cNvSpPr>
                <a:spLocks/>
              </p:cNvSpPr>
              <p:nvPr/>
            </p:nvSpPr>
            <p:spPr bwMode="auto">
              <a:xfrm>
                <a:off x="3787775" y="4851400"/>
                <a:ext cx="598488" cy="514350"/>
              </a:xfrm>
              <a:custGeom>
                <a:avLst/>
                <a:gdLst>
                  <a:gd name="T0" fmla="*/ 264 w 269"/>
                  <a:gd name="T1" fmla="*/ 204 h 231"/>
                  <a:gd name="T2" fmla="*/ 269 w 269"/>
                  <a:gd name="T3" fmla="*/ 199 h 231"/>
                  <a:gd name="T4" fmla="*/ 269 w 269"/>
                  <a:gd name="T5" fmla="*/ 22 h 231"/>
                  <a:gd name="T6" fmla="*/ 264 w 269"/>
                  <a:gd name="T7" fmla="*/ 17 h 231"/>
                  <a:gd name="T8" fmla="*/ 5 w 269"/>
                  <a:gd name="T9" fmla="*/ 0 h 231"/>
                  <a:gd name="T10" fmla="*/ 0 w 269"/>
                  <a:gd name="T11" fmla="*/ 6 h 231"/>
                  <a:gd name="T12" fmla="*/ 0 w 269"/>
                  <a:gd name="T13" fmla="*/ 225 h 231"/>
                  <a:gd name="T14" fmla="*/ 5 w 269"/>
                  <a:gd name="T15" fmla="*/ 231 h 231"/>
                  <a:gd name="T16" fmla="*/ 264 w 269"/>
                  <a:gd name="T17"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31">
                    <a:moveTo>
                      <a:pt x="264" y="204"/>
                    </a:moveTo>
                    <a:cubicBezTo>
                      <a:pt x="267" y="204"/>
                      <a:pt x="269" y="201"/>
                      <a:pt x="269" y="199"/>
                    </a:cubicBezTo>
                    <a:cubicBezTo>
                      <a:pt x="269" y="22"/>
                      <a:pt x="269" y="22"/>
                      <a:pt x="269" y="22"/>
                    </a:cubicBezTo>
                    <a:cubicBezTo>
                      <a:pt x="269" y="20"/>
                      <a:pt x="267" y="17"/>
                      <a:pt x="264" y="17"/>
                    </a:cubicBezTo>
                    <a:cubicBezTo>
                      <a:pt x="5" y="0"/>
                      <a:pt x="5" y="0"/>
                      <a:pt x="5" y="0"/>
                    </a:cubicBezTo>
                    <a:cubicBezTo>
                      <a:pt x="2" y="0"/>
                      <a:pt x="0" y="3"/>
                      <a:pt x="0" y="6"/>
                    </a:cubicBezTo>
                    <a:cubicBezTo>
                      <a:pt x="0" y="225"/>
                      <a:pt x="0" y="225"/>
                      <a:pt x="0" y="225"/>
                    </a:cubicBezTo>
                    <a:cubicBezTo>
                      <a:pt x="0" y="228"/>
                      <a:pt x="2" y="231"/>
                      <a:pt x="5" y="231"/>
                    </a:cubicBezTo>
                    <a:lnTo>
                      <a:pt x="264" y="204"/>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2" name="Freeform 88"/>
              <p:cNvSpPr>
                <a:spLocks/>
              </p:cNvSpPr>
              <p:nvPr/>
            </p:nvSpPr>
            <p:spPr bwMode="auto">
              <a:xfrm>
                <a:off x="3813175" y="4876800"/>
                <a:ext cx="555625" cy="400050"/>
              </a:xfrm>
              <a:custGeom>
                <a:avLst/>
                <a:gdLst>
                  <a:gd name="T0" fmla="*/ 350 w 350"/>
                  <a:gd name="T1" fmla="*/ 222 h 252"/>
                  <a:gd name="T2" fmla="*/ 0 w 350"/>
                  <a:gd name="T3" fmla="*/ 252 h 252"/>
                  <a:gd name="T4" fmla="*/ 0 w 350"/>
                  <a:gd name="T5" fmla="*/ 0 h 252"/>
                  <a:gd name="T6" fmla="*/ 350 w 350"/>
                  <a:gd name="T7" fmla="*/ 19 h 252"/>
                  <a:gd name="T8" fmla="*/ 350 w 350"/>
                  <a:gd name="T9" fmla="*/ 222 h 252"/>
                </a:gdLst>
                <a:ahLst/>
                <a:cxnLst>
                  <a:cxn ang="0">
                    <a:pos x="T0" y="T1"/>
                  </a:cxn>
                  <a:cxn ang="0">
                    <a:pos x="T2" y="T3"/>
                  </a:cxn>
                  <a:cxn ang="0">
                    <a:pos x="T4" y="T5"/>
                  </a:cxn>
                  <a:cxn ang="0">
                    <a:pos x="T6" y="T7"/>
                  </a:cxn>
                  <a:cxn ang="0">
                    <a:pos x="T8" y="T9"/>
                  </a:cxn>
                </a:cxnLst>
                <a:rect l="0" t="0" r="r" b="b"/>
                <a:pathLst>
                  <a:path w="350" h="252">
                    <a:moveTo>
                      <a:pt x="350" y="222"/>
                    </a:moveTo>
                    <a:lnTo>
                      <a:pt x="0" y="252"/>
                    </a:lnTo>
                    <a:lnTo>
                      <a:pt x="0" y="0"/>
                    </a:lnTo>
                    <a:lnTo>
                      <a:pt x="350" y="19"/>
                    </a:lnTo>
                    <a:lnTo>
                      <a:pt x="350" y="222"/>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3" name="Freeform 89"/>
              <p:cNvSpPr>
                <a:spLocks/>
              </p:cNvSpPr>
              <p:nvPr/>
            </p:nvSpPr>
            <p:spPr bwMode="auto">
              <a:xfrm>
                <a:off x="5634038" y="4851400"/>
                <a:ext cx="42863" cy="514350"/>
              </a:xfrm>
              <a:custGeom>
                <a:avLst/>
                <a:gdLst>
                  <a:gd name="T0" fmla="*/ 27 w 27"/>
                  <a:gd name="T1" fmla="*/ 321 h 324"/>
                  <a:gd name="T2" fmla="*/ 0 w 27"/>
                  <a:gd name="T3" fmla="*/ 324 h 324"/>
                  <a:gd name="T4" fmla="*/ 0 w 27"/>
                  <a:gd name="T5" fmla="*/ 0 h 324"/>
                  <a:gd name="T6" fmla="*/ 27 w 27"/>
                  <a:gd name="T7" fmla="*/ 3 h 324"/>
                  <a:gd name="T8" fmla="*/ 27 w 27"/>
                  <a:gd name="T9" fmla="*/ 321 h 324"/>
                </a:gdLst>
                <a:ahLst/>
                <a:cxnLst>
                  <a:cxn ang="0">
                    <a:pos x="T0" y="T1"/>
                  </a:cxn>
                  <a:cxn ang="0">
                    <a:pos x="T2" y="T3"/>
                  </a:cxn>
                  <a:cxn ang="0">
                    <a:pos x="T4" y="T5"/>
                  </a:cxn>
                  <a:cxn ang="0">
                    <a:pos x="T6" y="T7"/>
                  </a:cxn>
                  <a:cxn ang="0">
                    <a:pos x="T8" y="T9"/>
                  </a:cxn>
                </a:cxnLst>
                <a:rect l="0" t="0" r="r" b="b"/>
                <a:pathLst>
                  <a:path w="27" h="324">
                    <a:moveTo>
                      <a:pt x="27" y="321"/>
                    </a:moveTo>
                    <a:lnTo>
                      <a:pt x="0" y="324"/>
                    </a:lnTo>
                    <a:lnTo>
                      <a:pt x="0" y="0"/>
                    </a:lnTo>
                    <a:lnTo>
                      <a:pt x="27" y="3"/>
                    </a:lnTo>
                    <a:lnTo>
                      <a:pt x="27" y="32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4" name="Freeform 90"/>
              <p:cNvSpPr>
                <a:spLocks/>
              </p:cNvSpPr>
              <p:nvPr/>
            </p:nvSpPr>
            <p:spPr bwMode="auto">
              <a:xfrm>
                <a:off x="5048250" y="4851400"/>
                <a:ext cx="596900" cy="514350"/>
              </a:xfrm>
              <a:custGeom>
                <a:avLst/>
                <a:gdLst>
                  <a:gd name="T0" fmla="*/ 5 w 269"/>
                  <a:gd name="T1" fmla="*/ 204 h 231"/>
                  <a:gd name="T2" fmla="*/ 0 w 269"/>
                  <a:gd name="T3" fmla="*/ 199 h 231"/>
                  <a:gd name="T4" fmla="*/ 0 w 269"/>
                  <a:gd name="T5" fmla="*/ 22 h 231"/>
                  <a:gd name="T6" fmla="*/ 5 w 269"/>
                  <a:gd name="T7" fmla="*/ 17 h 231"/>
                  <a:gd name="T8" fmla="*/ 264 w 269"/>
                  <a:gd name="T9" fmla="*/ 0 h 231"/>
                  <a:gd name="T10" fmla="*/ 269 w 269"/>
                  <a:gd name="T11" fmla="*/ 6 h 231"/>
                  <a:gd name="T12" fmla="*/ 269 w 269"/>
                  <a:gd name="T13" fmla="*/ 225 h 231"/>
                  <a:gd name="T14" fmla="*/ 264 w 269"/>
                  <a:gd name="T15" fmla="*/ 231 h 231"/>
                  <a:gd name="T16" fmla="*/ 5 w 269"/>
                  <a:gd name="T17"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31">
                    <a:moveTo>
                      <a:pt x="5" y="204"/>
                    </a:moveTo>
                    <a:cubicBezTo>
                      <a:pt x="3" y="204"/>
                      <a:pt x="0" y="201"/>
                      <a:pt x="0" y="199"/>
                    </a:cubicBezTo>
                    <a:cubicBezTo>
                      <a:pt x="0" y="22"/>
                      <a:pt x="0" y="22"/>
                      <a:pt x="0" y="22"/>
                    </a:cubicBezTo>
                    <a:cubicBezTo>
                      <a:pt x="0" y="20"/>
                      <a:pt x="3" y="17"/>
                      <a:pt x="5" y="17"/>
                    </a:cubicBezTo>
                    <a:cubicBezTo>
                      <a:pt x="264" y="0"/>
                      <a:pt x="264" y="0"/>
                      <a:pt x="264" y="0"/>
                    </a:cubicBezTo>
                    <a:cubicBezTo>
                      <a:pt x="267" y="0"/>
                      <a:pt x="269" y="3"/>
                      <a:pt x="269" y="6"/>
                    </a:cubicBezTo>
                    <a:cubicBezTo>
                      <a:pt x="269" y="225"/>
                      <a:pt x="269" y="225"/>
                      <a:pt x="269" y="225"/>
                    </a:cubicBezTo>
                    <a:cubicBezTo>
                      <a:pt x="269" y="228"/>
                      <a:pt x="267" y="231"/>
                      <a:pt x="264" y="231"/>
                    </a:cubicBezTo>
                    <a:lnTo>
                      <a:pt x="5" y="204"/>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5" name="Freeform 91"/>
              <p:cNvSpPr>
                <a:spLocks/>
              </p:cNvSpPr>
              <p:nvPr/>
            </p:nvSpPr>
            <p:spPr bwMode="auto">
              <a:xfrm>
                <a:off x="5067300" y="4876800"/>
                <a:ext cx="555625" cy="400050"/>
              </a:xfrm>
              <a:custGeom>
                <a:avLst/>
                <a:gdLst>
                  <a:gd name="T0" fmla="*/ 0 w 350"/>
                  <a:gd name="T1" fmla="*/ 222 h 252"/>
                  <a:gd name="T2" fmla="*/ 350 w 350"/>
                  <a:gd name="T3" fmla="*/ 252 h 252"/>
                  <a:gd name="T4" fmla="*/ 350 w 350"/>
                  <a:gd name="T5" fmla="*/ 0 h 252"/>
                  <a:gd name="T6" fmla="*/ 0 w 350"/>
                  <a:gd name="T7" fmla="*/ 19 h 252"/>
                  <a:gd name="T8" fmla="*/ 0 w 350"/>
                  <a:gd name="T9" fmla="*/ 222 h 252"/>
                </a:gdLst>
                <a:ahLst/>
                <a:cxnLst>
                  <a:cxn ang="0">
                    <a:pos x="T0" y="T1"/>
                  </a:cxn>
                  <a:cxn ang="0">
                    <a:pos x="T2" y="T3"/>
                  </a:cxn>
                  <a:cxn ang="0">
                    <a:pos x="T4" y="T5"/>
                  </a:cxn>
                  <a:cxn ang="0">
                    <a:pos x="T6" y="T7"/>
                  </a:cxn>
                  <a:cxn ang="0">
                    <a:pos x="T8" y="T9"/>
                  </a:cxn>
                </a:cxnLst>
                <a:rect l="0" t="0" r="r" b="b"/>
                <a:pathLst>
                  <a:path w="350" h="252">
                    <a:moveTo>
                      <a:pt x="0" y="222"/>
                    </a:moveTo>
                    <a:lnTo>
                      <a:pt x="350" y="252"/>
                    </a:lnTo>
                    <a:lnTo>
                      <a:pt x="350" y="0"/>
                    </a:lnTo>
                    <a:lnTo>
                      <a:pt x="0" y="19"/>
                    </a:lnTo>
                    <a:lnTo>
                      <a:pt x="0" y="222"/>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6" name="Freeform 92"/>
              <p:cNvSpPr>
                <a:spLocks/>
              </p:cNvSpPr>
              <p:nvPr/>
            </p:nvSpPr>
            <p:spPr bwMode="auto">
              <a:xfrm>
                <a:off x="3849688" y="5126038"/>
                <a:ext cx="30163" cy="111125"/>
              </a:xfrm>
              <a:custGeom>
                <a:avLst/>
                <a:gdLst>
                  <a:gd name="T0" fmla="*/ 19 w 19"/>
                  <a:gd name="T1" fmla="*/ 0 h 70"/>
                  <a:gd name="T2" fmla="*/ 19 w 19"/>
                  <a:gd name="T3" fmla="*/ 68 h 70"/>
                  <a:gd name="T4" fmla="*/ 0 w 19"/>
                  <a:gd name="T5" fmla="*/ 70 h 70"/>
                  <a:gd name="T6" fmla="*/ 0 w 19"/>
                  <a:gd name="T7" fmla="*/ 1 h 70"/>
                  <a:gd name="T8" fmla="*/ 19 w 19"/>
                  <a:gd name="T9" fmla="*/ 0 h 70"/>
                </a:gdLst>
                <a:ahLst/>
                <a:cxnLst>
                  <a:cxn ang="0">
                    <a:pos x="T0" y="T1"/>
                  </a:cxn>
                  <a:cxn ang="0">
                    <a:pos x="T2" y="T3"/>
                  </a:cxn>
                  <a:cxn ang="0">
                    <a:pos x="T4" y="T5"/>
                  </a:cxn>
                  <a:cxn ang="0">
                    <a:pos x="T6" y="T7"/>
                  </a:cxn>
                  <a:cxn ang="0">
                    <a:pos x="T8" y="T9"/>
                  </a:cxn>
                </a:cxnLst>
                <a:rect l="0" t="0" r="r" b="b"/>
                <a:pathLst>
                  <a:path w="19" h="70">
                    <a:moveTo>
                      <a:pt x="19" y="0"/>
                    </a:moveTo>
                    <a:lnTo>
                      <a:pt x="19" y="68"/>
                    </a:lnTo>
                    <a:lnTo>
                      <a:pt x="0" y="70"/>
                    </a:lnTo>
                    <a:lnTo>
                      <a:pt x="0" y="1"/>
                    </a:lnTo>
                    <a:lnTo>
                      <a:pt x="19"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7" name="Freeform 93"/>
              <p:cNvSpPr>
                <a:spLocks/>
              </p:cNvSpPr>
              <p:nvPr/>
            </p:nvSpPr>
            <p:spPr bwMode="auto">
              <a:xfrm>
                <a:off x="4252913" y="4995863"/>
                <a:ext cx="77788" cy="36513"/>
              </a:xfrm>
              <a:custGeom>
                <a:avLst/>
                <a:gdLst>
                  <a:gd name="T0" fmla="*/ 33 w 35"/>
                  <a:gd name="T1" fmla="*/ 0 h 16"/>
                  <a:gd name="T2" fmla="*/ 34 w 35"/>
                  <a:gd name="T3" fmla="*/ 4 h 16"/>
                  <a:gd name="T4" fmla="*/ 35 w 35"/>
                  <a:gd name="T5" fmla="*/ 8 h 16"/>
                  <a:gd name="T6" fmla="*/ 35 w 35"/>
                  <a:gd name="T7" fmla="*/ 12 h 16"/>
                  <a:gd name="T8" fmla="*/ 35 w 35"/>
                  <a:gd name="T9" fmla="*/ 16 h 16"/>
                  <a:gd name="T10" fmla="*/ 0 w 35"/>
                  <a:gd name="T11" fmla="*/ 16 h 16"/>
                  <a:gd name="T12" fmla="*/ 33 w 3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5" h="16">
                    <a:moveTo>
                      <a:pt x="33" y="0"/>
                    </a:moveTo>
                    <a:cubicBezTo>
                      <a:pt x="33" y="1"/>
                      <a:pt x="34" y="3"/>
                      <a:pt x="34" y="4"/>
                    </a:cubicBezTo>
                    <a:cubicBezTo>
                      <a:pt x="34" y="5"/>
                      <a:pt x="35" y="7"/>
                      <a:pt x="35" y="8"/>
                    </a:cubicBezTo>
                    <a:cubicBezTo>
                      <a:pt x="35" y="9"/>
                      <a:pt x="35" y="11"/>
                      <a:pt x="35" y="12"/>
                    </a:cubicBezTo>
                    <a:cubicBezTo>
                      <a:pt x="35" y="13"/>
                      <a:pt x="35" y="15"/>
                      <a:pt x="35" y="16"/>
                    </a:cubicBezTo>
                    <a:cubicBezTo>
                      <a:pt x="0" y="16"/>
                      <a:pt x="0" y="16"/>
                      <a:pt x="0" y="16"/>
                    </a:cubicBezTo>
                    <a:lnTo>
                      <a:pt x="33"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8" name="Freeform 94"/>
              <p:cNvSpPr>
                <a:spLocks/>
              </p:cNvSpPr>
              <p:nvPr/>
            </p:nvSpPr>
            <p:spPr bwMode="auto">
              <a:xfrm>
                <a:off x="4252913" y="4960938"/>
                <a:ext cx="73025" cy="71438"/>
              </a:xfrm>
              <a:custGeom>
                <a:avLst/>
                <a:gdLst>
                  <a:gd name="T0" fmla="*/ 24 w 33"/>
                  <a:gd name="T1" fmla="*/ 0 h 32"/>
                  <a:gd name="T2" fmla="*/ 27 w 33"/>
                  <a:gd name="T3" fmla="*/ 4 h 32"/>
                  <a:gd name="T4" fmla="*/ 29 w 33"/>
                  <a:gd name="T5" fmla="*/ 8 h 32"/>
                  <a:gd name="T6" fmla="*/ 31 w 33"/>
                  <a:gd name="T7" fmla="*/ 12 h 32"/>
                  <a:gd name="T8" fmla="*/ 33 w 33"/>
                  <a:gd name="T9" fmla="*/ 16 h 32"/>
                  <a:gd name="T10" fmla="*/ 0 w 33"/>
                  <a:gd name="T11" fmla="*/ 32 h 32"/>
                  <a:gd name="T12" fmla="*/ 24 w 3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3" h="32">
                    <a:moveTo>
                      <a:pt x="24" y="0"/>
                    </a:moveTo>
                    <a:cubicBezTo>
                      <a:pt x="25" y="1"/>
                      <a:pt x="26" y="3"/>
                      <a:pt x="27" y="4"/>
                    </a:cubicBezTo>
                    <a:cubicBezTo>
                      <a:pt x="28" y="5"/>
                      <a:pt x="29" y="6"/>
                      <a:pt x="29" y="8"/>
                    </a:cubicBezTo>
                    <a:cubicBezTo>
                      <a:pt x="30" y="9"/>
                      <a:pt x="31" y="10"/>
                      <a:pt x="31" y="12"/>
                    </a:cubicBezTo>
                    <a:cubicBezTo>
                      <a:pt x="32" y="13"/>
                      <a:pt x="32" y="15"/>
                      <a:pt x="33" y="16"/>
                    </a:cubicBezTo>
                    <a:cubicBezTo>
                      <a:pt x="0" y="32"/>
                      <a:pt x="0" y="32"/>
                      <a:pt x="0" y="32"/>
                    </a:cubicBezTo>
                    <a:lnTo>
                      <a:pt x="24"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39" name="Freeform 95"/>
              <p:cNvSpPr>
                <a:spLocks/>
              </p:cNvSpPr>
              <p:nvPr/>
            </p:nvSpPr>
            <p:spPr bwMode="auto">
              <a:xfrm>
                <a:off x="4214813" y="5032375"/>
                <a:ext cx="115888" cy="96838"/>
              </a:xfrm>
              <a:custGeom>
                <a:avLst/>
                <a:gdLst>
                  <a:gd name="T0" fmla="*/ 17 w 52"/>
                  <a:gd name="T1" fmla="*/ 0 h 44"/>
                  <a:gd name="T2" fmla="*/ 52 w 52"/>
                  <a:gd name="T3" fmla="*/ 0 h 44"/>
                  <a:gd name="T4" fmla="*/ 50 w 52"/>
                  <a:gd name="T5" fmla="*/ 17 h 44"/>
                  <a:gd name="T6" fmla="*/ 42 w 52"/>
                  <a:gd name="T7" fmla="*/ 30 h 44"/>
                  <a:gd name="T8" fmla="*/ 31 w 52"/>
                  <a:gd name="T9" fmla="*/ 40 h 44"/>
                  <a:gd name="T10" fmla="*/ 17 w 52"/>
                  <a:gd name="T11" fmla="*/ 44 h 44"/>
                  <a:gd name="T12" fmla="*/ 12 w 52"/>
                  <a:gd name="T13" fmla="*/ 44 h 44"/>
                  <a:gd name="T14" fmla="*/ 8 w 52"/>
                  <a:gd name="T15" fmla="*/ 43 h 44"/>
                  <a:gd name="T16" fmla="*/ 4 w 52"/>
                  <a:gd name="T17" fmla="*/ 41 h 44"/>
                  <a:gd name="T18" fmla="*/ 0 w 52"/>
                  <a:gd name="T19" fmla="*/ 39 h 44"/>
                  <a:gd name="T20" fmla="*/ 17 w 5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44">
                    <a:moveTo>
                      <a:pt x="17" y="0"/>
                    </a:moveTo>
                    <a:cubicBezTo>
                      <a:pt x="52" y="0"/>
                      <a:pt x="52" y="0"/>
                      <a:pt x="52" y="0"/>
                    </a:cubicBezTo>
                    <a:cubicBezTo>
                      <a:pt x="52" y="6"/>
                      <a:pt x="52" y="12"/>
                      <a:pt x="50" y="17"/>
                    </a:cubicBezTo>
                    <a:cubicBezTo>
                      <a:pt x="48" y="22"/>
                      <a:pt x="46" y="26"/>
                      <a:pt x="42" y="30"/>
                    </a:cubicBezTo>
                    <a:cubicBezTo>
                      <a:pt x="39" y="34"/>
                      <a:pt x="35" y="38"/>
                      <a:pt x="31" y="40"/>
                    </a:cubicBezTo>
                    <a:cubicBezTo>
                      <a:pt x="27" y="42"/>
                      <a:pt x="22" y="44"/>
                      <a:pt x="17" y="44"/>
                    </a:cubicBezTo>
                    <a:cubicBezTo>
                      <a:pt x="15" y="44"/>
                      <a:pt x="14" y="44"/>
                      <a:pt x="12" y="44"/>
                    </a:cubicBezTo>
                    <a:cubicBezTo>
                      <a:pt x="11" y="43"/>
                      <a:pt x="9" y="43"/>
                      <a:pt x="8" y="43"/>
                    </a:cubicBezTo>
                    <a:cubicBezTo>
                      <a:pt x="6" y="42"/>
                      <a:pt x="5" y="42"/>
                      <a:pt x="4" y="41"/>
                    </a:cubicBezTo>
                    <a:cubicBezTo>
                      <a:pt x="2" y="41"/>
                      <a:pt x="1" y="40"/>
                      <a:pt x="0" y="39"/>
                    </a:cubicBezTo>
                    <a:lnTo>
                      <a:pt x="17"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0" name="Freeform 96"/>
              <p:cNvSpPr>
                <a:spLocks/>
              </p:cNvSpPr>
              <p:nvPr/>
            </p:nvSpPr>
            <p:spPr bwMode="auto">
              <a:xfrm>
                <a:off x="4252913" y="5032375"/>
                <a:ext cx="77788" cy="96838"/>
              </a:xfrm>
              <a:custGeom>
                <a:avLst/>
                <a:gdLst>
                  <a:gd name="T0" fmla="*/ 35 w 35"/>
                  <a:gd name="T1" fmla="*/ 0 h 44"/>
                  <a:gd name="T2" fmla="*/ 33 w 35"/>
                  <a:gd name="T3" fmla="*/ 17 h 44"/>
                  <a:gd name="T4" fmla="*/ 25 w 35"/>
                  <a:gd name="T5" fmla="*/ 30 h 44"/>
                  <a:gd name="T6" fmla="*/ 14 w 35"/>
                  <a:gd name="T7" fmla="*/ 40 h 44"/>
                  <a:gd name="T8" fmla="*/ 0 w 35"/>
                  <a:gd name="T9" fmla="*/ 44 h 44"/>
                  <a:gd name="T10" fmla="*/ 14 w 35"/>
                  <a:gd name="T11" fmla="*/ 40 h 44"/>
                  <a:gd name="T12" fmla="*/ 25 w 35"/>
                  <a:gd name="T13" fmla="*/ 30 h 44"/>
                  <a:gd name="T14" fmla="*/ 33 w 35"/>
                  <a:gd name="T15" fmla="*/ 17 h 44"/>
                  <a:gd name="T16" fmla="*/ 35 w 35"/>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4">
                    <a:moveTo>
                      <a:pt x="35" y="0"/>
                    </a:moveTo>
                    <a:cubicBezTo>
                      <a:pt x="35" y="6"/>
                      <a:pt x="35" y="12"/>
                      <a:pt x="33" y="17"/>
                    </a:cubicBezTo>
                    <a:cubicBezTo>
                      <a:pt x="31" y="22"/>
                      <a:pt x="29" y="26"/>
                      <a:pt x="25" y="30"/>
                    </a:cubicBezTo>
                    <a:cubicBezTo>
                      <a:pt x="22" y="34"/>
                      <a:pt x="18" y="38"/>
                      <a:pt x="14" y="40"/>
                    </a:cubicBezTo>
                    <a:cubicBezTo>
                      <a:pt x="10" y="42"/>
                      <a:pt x="5" y="44"/>
                      <a:pt x="0" y="44"/>
                    </a:cubicBezTo>
                    <a:cubicBezTo>
                      <a:pt x="5" y="44"/>
                      <a:pt x="10" y="42"/>
                      <a:pt x="14" y="40"/>
                    </a:cubicBezTo>
                    <a:cubicBezTo>
                      <a:pt x="18" y="38"/>
                      <a:pt x="22" y="34"/>
                      <a:pt x="25" y="30"/>
                    </a:cubicBezTo>
                    <a:cubicBezTo>
                      <a:pt x="29" y="26"/>
                      <a:pt x="31" y="22"/>
                      <a:pt x="33" y="17"/>
                    </a:cubicBezTo>
                    <a:cubicBezTo>
                      <a:pt x="35" y="12"/>
                      <a:pt x="35" y="6"/>
                      <a:pt x="35"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1" name="Freeform 97"/>
              <p:cNvSpPr>
                <a:spLocks/>
              </p:cNvSpPr>
              <p:nvPr/>
            </p:nvSpPr>
            <p:spPr bwMode="auto">
              <a:xfrm>
                <a:off x="4252913" y="4932363"/>
                <a:ext cx="52388" cy="28575"/>
              </a:xfrm>
              <a:custGeom>
                <a:avLst/>
                <a:gdLst>
                  <a:gd name="T0" fmla="*/ 0 w 24"/>
                  <a:gd name="T1" fmla="*/ 0 h 13"/>
                  <a:gd name="T2" fmla="*/ 7 w 24"/>
                  <a:gd name="T3" fmla="*/ 2 h 13"/>
                  <a:gd name="T4" fmla="*/ 13 w 24"/>
                  <a:gd name="T5" fmla="*/ 4 h 13"/>
                  <a:gd name="T6" fmla="*/ 19 w 24"/>
                  <a:gd name="T7" fmla="*/ 8 h 13"/>
                  <a:gd name="T8" fmla="*/ 24 w 24"/>
                  <a:gd name="T9" fmla="*/ 13 h 13"/>
                  <a:gd name="T10" fmla="*/ 19 w 24"/>
                  <a:gd name="T11" fmla="*/ 8 h 13"/>
                  <a:gd name="T12" fmla="*/ 13 w 24"/>
                  <a:gd name="T13" fmla="*/ 4 h 13"/>
                  <a:gd name="T14" fmla="*/ 7 w 24"/>
                  <a:gd name="T15" fmla="*/ 2 h 13"/>
                  <a:gd name="T16" fmla="*/ 0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0" y="0"/>
                    </a:moveTo>
                    <a:cubicBezTo>
                      <a:pt x="2" y="0"/>
                      <a:pt x="5" y="1"/>
                      <a:pt x="7" y="2"/>
                    </a:cubicBezTo>
                    <a:cubicBezTo>
                      <a:pt x="9" y="2"/>
                      <a:pt x="11" y="3"/>
                      <a:pt x="13" y="4"/>
                    </a:cubicBezTo>
                    <a:cubicBezTo>
                      <a:pt x="15" y="5"/>
                      <a:pt x="17" y="7"/>
                      <a:pt x="19" y="8"/>
                    </a:cubicBezTo>
                    <a:cubicBezTo>
                      <a:pt x="21" y="10"/>
                      <a:pt x="23" y="11"/>
                      <a:pt x="24" y="13"/>
                    </a:cubicBezTo>
                    <a:cubicBezTo>
                      <a:pt x="23" y="11"/>
                      <a:pt x="21" y="10"/>
                      <a:pt x="19" y="8"/>
                    </a:cubicBezTo>
                    <a:cubicBezTo>
                      <a:pt x="17" y="7"/>
                      <a:pt x="15" y="5"/>
                      <a:pt x="13" y="4"/>
                    </a:cubicBezTo>
                    <a:cubicBezTo>
                      <a:pt x="11" y="3"/>
                      <a:pt x="9" y="2"/>
                      <a:pt x="7" y="2"/>
                    </a:cubicBezTo>
                    <a:cubicBezTo>
                      <a:pt x="5" y="1"/>
                      <a:pt x="2" y="0"/>
                      <a:pt x="0"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2" name="Freeform 98"/>
              <p:cNvSpPr>
                <a:spLocks/>
              </p:cNvSpPr>
              <p:nvPr/>
            </p:nvSpPr>
            <p:spPr bwMode="auto">
              <a:xfrm>
                <a:off x="4216400" y="4932363"/>
                <a:ext cx="88900" cy="100013"/>
              </a:xfrm>
              <a:custGeom>
                <a:avLst/>
                <a:gdLst>
                  <a:gd name="T0" fmla="*/ 16 w 40"/>
                  <a:gd name="T1" fmla="*/ 0 h 45"/>
                  <a:gd name="T2" fmla="*/ 23 w 40"/>
                  <a:gd name="T3" fmla="*/ 2 h 45"/>
                  <a:gd name="T4" fmla="*/ 29 w 40"/>
                  <a:gd name="T5" fmla="*/ 4 h 45"/>
                  <a:gd name="T6" fmla="*/ 35 w 40"/>
                  <a:gd name="T7" fmla="*/ 8 h 45"/>
                  <a:gd name="T8" fmla="*/ 40 w 40"/>
                  <a:gd name="T9" fmla="*/ 13 h 45"/>
                  <a:gd name="T10" fmla="*/ 16 w 40"/>
                  <a:gd name="T11" fmla="*/ 45 h 45"/>
                  <a:gd name="T12" fmla="*/ 0 w 40"/>
                  <a:gd name="T13" fmla="*/ 3 h 45"/>
                  <a:gd name="T14" fmla="*/ 3 w 40"/>
                  <a:gd name="T15" fmla="*/ 2 h 45"/>
                  <a:gd name="T16" fmla="*/ 8 w 40"/>
                  <a:gd name="T17" fmla="*/ 1 h 45"/>
                  <a:gd name="T18" fmla="*/ 12 w 40"/>
                  <a:gd name="T19" fmla="*/ 0 h 45"/>
                  <a:gd name="T20" fmla="*/ 16 w 40"/>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5">
                    <a:moveTo>
                      <a:pt x="16" y="0"/>
                    </a:moveTo>
                    <a:cubicBezTo>
                      <a:pt x="18" y="0"/>
                      <a:pt x="21" y="1"/>
                      <a:pt x="23" y="2"/>
                    </a:cubicBezTo>
                    <a:cubicBezTo>
                      <a:pt x="25" y="2"/>
                      <a:pt x="27" y="3"/>
                      <a:pt x="29" y="4"/>
                    </a:cubicBezTo>
                    <a:cubicBezTo>
                      <a:pt x="31" y="5"/>
                      <a:pt x="33" y="7"/>
                      <a:pt x="35" y="8"/>
                    </a:cubicBezTo>
                    <a:cubicBezTo>
                      <a:pt x="37" y="10"/>
                      <a:pt x="39" y="11"/>
                      <a:pt x="40" y="13"/>
                    </a:cubicBezTo>
                    <a:cubicBezTo>
                      <a:pt x="16" y="45"/>
                      <a:pt x="16" y="45"/>
                      <a:pt x="16" y="45"/>
                    </a:cubicBezTo>
                    <a:cubicBezTo>
                      <a:pt x="0" y="3"/>
                      <a:pt x="0" y="3"/>
                      <a:pt x="0" y="3"/>
                    </a:cubicBezTo>
                    <a:cubicBezTo>
                      <a:pt x="1" y="3"/>
                      <a:pt x="2" y="2"/>
                      <a:pt x="3" y="2"/>
                    </a:cubicBezTo>
                    <a:cubicBezTo>
                      <a:pt x="5" y="1"/>
                      <a:pt x="6" y="1"/>
                      <a:pt x="8" y="1"/>
                    </a:cubicBezTo>
                    <a:cubicBezTo>
                      <a:pt x="9" y="0"/>
                      <a:pt x="10" y="0"/>
                      <a:pt x="12" y="0"/>
                    </a:cubicBezTo>
                    <a:cubicBezTo>
                      <a:pt x="13" y="0"/>
                      <a:pt x="14" y="0"/>
                      <a:pt x="16"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3" name="Freeform 99"/>
              <p:cNvSpPr>
                <a:spLocks/>
              </p:cNvSpPr>
              <p:nvPr/>
            </p:nvSpPr>
            <p:spPr bwMode="auto">
              <a:xfrm>
                <a:off x="4191000" y="5032375"/>
                <a:ext cx="61913" cy="85725"/>
              </a:xfrm>
              <a:custGeom>
                <a:avLst/>
                <a:gdLst>
                  <a:gd name="T0" fmla="*/ 28 w 28"/>
                  <a:gd name="T1" fmla="*/ 0 h 39"/>
                  <a:gd name="T2" fmla="*/ 11 w 28"/>
                  <a:gd name="T3" fmla="*/ 39 h 39"/>
                  <a:gd name="T4" fmla="*/ 8 w 28"/>
                  <a:gd name="T5" fmla="*/ 38 h 39"/>
                  <a:gd name="T6" fmla="*/ 5 w 28"/>
                  <a:gd name="T7" fmla="*/ 36 h 39"/>
                  <a:gd name="T8" fmla="*/ 3 w 28"/>
                  <a:gd name="T9" fmla="*/ 34 h 39"/>
                  <a:gd name="T10" fmla="*/ 0 w 28"/>
                  <a:gd name="T11" fmla="*/ 31 h 39"/>
                  <a:gd name="T12" fmla="*/ 28 w 28"/>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8" h="39">
                    <a:moveTo>
                      <a:pt x="28" y="0"/>
                    </a:moveTo>
                    <a:cubicBezTo>
                      <a:pt x="11" y="39"/>
                      <a:pt x="11" y="39"/>
                      <a:pt x="11" y="39"/>
                    </a:cubicBezTo>
                    <a:cubicBezTo>
                      <a:pt x="10" y="39"/>
                      <a:pt x="9" y="38"/>
                      <a:pt x="8" y="38"/>
                    </a:cubicBezTo>
                    <a:cubicBezTo>
                      <a:pt x="7" y="37"/>
                      <a:pt x="6" y="36"/>
                      <a:pt x="5" y="36"/>
                    </a:cubicBezTo>
                    <a:cubicBezTo>
                      <a:pt x="4" y="35"/>
                      <a:pt x="3" y="34"/>
                      <a:pt x="3" y="34"/>
                    </a:cubicBezTo>
                    <a:cubicBezTo>
                      <a:pt x="2" y="33"/>
                      <a:pt x="1" y="32"/>
                      <a:pt x="0" y="31"/>
                    </a:cubicBezTo>
                    <a:lnTo>
                      <a:pt x="28"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4" name="Freeform 100"/>
              <p:cNvSpPr>
                <a:spLocks/>
              </p:cNvSpPr>
              <p:nvPr/>
            </p:nvSpPr>
            <p:spPr bwMode="auto">
              <a:xfrm>
                <a:off x="4171950" y="5192713"/>
                <a:ext cx="20638" cy="17463"/>
              </a:xfrm>
              <a:custGeom>
                <a:avLst/>
                <a:gdLst>
                  <a:gd name="T0" fmla="*/ 13 w 13"/>
                  <a:gd name="T1" fmla="*/ 0 h 11"/>
                  <a:gd name="T2" fmla="*/ 13 w 13"/>
                  <a:gd name="T3" fmla="*/ 9 h 11"/>
                  <a:gd name="T4" fmla="*/ 0 w 13"/>
                  <a:gd name="T5" fmla="*/ 11 h 11"/>
                  <a:gd name="T6" fmla="*/ 0 w 13"/>
                  <a:gd name="T7" fmla="*/ 1 h 11"/>
                  <a:gd name="T8" fmla="*/ 13 w 13"/>
                  <a:gd name="T9" fmla="*/ 0 h 11"/>
                </a:gdLst>
                <a:ahLst/>
                <a:cxnLst>
                  <a:cxn ang="0">
                    <a:pos x="T0" y="T1"/>
                  </a:cxn>
                  <a:cxn ang="0">
                    <a:pos x="T2" y="T3"/>
                  </a:cxn>
                  <a:cxn ang="0">
                    <a:pos x="T4" y="T5"/>
                  </a:cxn>
                  <a:cxn ang="0">
                    <a:pos x="T6" y="T7"/>
                  </a:cxn>
                  <a:cxn ang="0">
                    <a:pos x="T8" y="T9"/>
                  </a:cxn>
                </a:cxnLst>
                <a:rect l="0" t="0" r="r" b="b"/>
                <a:pathLst>
                  <a:path w="13" h="11">
                    <a:moveTo>
                      <a:pt x="13" y="0"/>
                    </a:moveTo>
                    <a:lnTo>
                      <a:pt x="13" y="9"/>
                    </a:lnTo>
                    <a:lnTo>
                      <a:pt x="0" y="11"/>
                    </a:lnTo>
                    <a:lnTo>
                      <a:pt x="0" y="1"/>
                    </a:lnTo>
                    <a:lnTo>
                      <a:pt x="13"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5" name="Freeform 101"/>
              <p:cNvSpPr>
                <a:spLocks/>
              </p:cNvSpPr>
              <p:nvPr/>
            </p:nvSpPr>
            <p:spPr bwMode="auto">
              <a:xfrm>
                <a:off x="4165600" y="4938713"/>
                <a:ext cx="87313" cy="161925"/>
              </a:xfrm>
              <a:custGeom>
                <a:avLst/>
                <a:gdLst>
                  <a:gd name="T0" fmla="*/ 23 w 39"/>
                  <a:gd name="T1" fmla="*/ 0 h 73"/>
                  <a:gd name="T2" fmla="*/ 39 w 39"/>
                  <a:gd name="T3" fmla="*/ 42 h 73"/>
                  <a:gd name="T4" fmla="*/ 11 w 39"/>
                  <a:gd name="T5" fmla="*/ 73 h 73"/>
                  <a:gd name="T6" fmla="*/ 6 w 39"/>
                  <a:gd name="T7" fmla="*/ 66 h 73"/>
                  <a:gd name="T8" fmla="*/ 3 w 39"/>
                  <a:gd name="T9" fmla="*/ 59 h 73"/>
                  <a:gd name="T10" fmla="*/ 0 w 39"/>
                  <a:gd name="T11" fmla="*/ 50 h 73"/>
                  <a:gd name="T12" fmla="*/ 0 w 39"/>
                  <a:gd name="T13" fmla="*/ 41 h 73"/>
                  <a:gd name="T14" fmla="*/ 1 w 39"/>
                  <a:gd name="T15" fmla="*/ 27 h 73"/>
                  <a:gd name="T16" fmla="*/ 6 w 39"/>
                  <a:gd name="T17" fmla="*/ 16 h 73"/>
                  <a:gd name="T18" fmla="*/ 13 w 39"/>
                  <a:gd name="T19" fmla="*/ 7 h 73"/>
                  <a:gd name="T20" fmla="*/ 23 w 39"/>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3">
                    <a:moveTo>
                      <a:pt x="23" y="0"/>
                    </a:moveTo>
                    <a:cubicBezTo>
                      <a:pt x="39" y="42"/>
                      <a:pt x="39" y="42"/>
                      <a:pt x="39" y="42"/>
                    </a:cubicBezTo>
                    <a:cubicBezTo>
                      <a:pt x="11" y="73"/>
                      <a:pt x="11" y="73"/>
                      <a:pt x="11" y="73"/>
                    </a:cubicBezTo>
                    <a:cubicBezTo>
                      <a:pt x="9" y="71"/>
                      <a:pt x="8" y="69"/>
                      <a:pt x="6" y="66"/>
                    </a:cubicBezTo>
                    <a:cubicBezTo>
                      <a:pt x="5" y="64"/>
                      <a:pt x="4" y="61"/>
                      <a:pt x="3" y="59"/>
                    </a:cubicBezTo>
                    <a:cubicBezTo>
                      <a:pt x="2" y="56"/>
                      <a:pt x="1" y="53"/>
                      <a:pt x="0" y="50"/>
                    </a:cubicBezTo>
                    <a:cubicBezTo>
                      <a:pt x="0" y="47"/>
                      <a:pt x="0" y="44"/>
                      <a:pt x="0" y="41"/>
                    </a:cubicBezTo>
                    <a:cubicBezTo>
                      <a:pt x="0" y="36"/>
                      <a:pt x="0" y="32"/>
                      <a:pt x="1" y="27"/>
                    </a:cubicBezTo>
                    <a:cubicBezTo>
                      <a:pt x="2" y="23"/>
                      <a:pt x="4" y="19"/>
                      <a:pt x="6" y="16"/>
                    </a:cubicBezTo>
                    <a:cubicBezTo>
                      <a:pt x="8" y="12"/>
                      <a:pt x="11" y="9"/>
                      <a:pt x="13" y="7"/>
                    </a:cubicBezTo>
                    <a:cubicBezTo>
                      <a:pt x="16" y="4"/>
                      <a:pt x="19" y="2"/>
                      <a:pt x="23" y="0"/>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6" name="Freeform 102"/>
              <p:cNvSpPr>
                <a:spLocks/>
              </p:cNvSpPr>
              <p:nvPr/>
            </p:nvSpPr>
            <p:spPr bwMode="auto">
              <a:xfrm>
                <a:off x="4141788" y="5149850"/>
                <a:ext cx="22225" cy="61913"/>
              </a:xfrm>
              <a:custGeom>
                <a:avLst/>
                <a:gdLst>
                  <a:gd name="T0" fmla="*/ 14 w 14"/>
                  <a:gd name="T1" fmla="*/ 0 h 39"/>
                  <a:gd name="T2" fmla="*/ 14 w 14"/>
                  <a:gd name="T3" fmla="*/ 38 h 39"/>
                  <a:gd name="T4" fmla="*/ 0 w 14"/>
                  <a:gd name="T5" fmla="*/ 39 h 39"/>
                  <a:gd name="T6" fmla="*/ 0 w 14"/>
                  <a:gd name="T7" fmla="*/ 1 h 39"/>
                  <a:gd name="T8" fmla="*/ 14 w 14"/>
                  <a:gd name="T9" fmla="*/ 0 h 39"/>
                </a:gdLst>
                <a:ahLst/>
                <a:cxnLst>
                  <a:cxn ang="0">
                    <a:pos x="T0" y="T1"/>
                  </a:cxn>
                  <a:cxn ang="0">
                    <a:pos x="T2" y="T3"/>
                  </a:cxn>
                  <a:cxn ang="0">
                    <a:pos x="T4" y="T5"/>
                  </a:cxn>
                  <a:cxn ang="0">
                    <a:pos x="T6" y="T7"/>
                  </a:cxn>
                  <a:cxn ang="0">
                    <a:pos x="T8" y="T9"/>
                  </a:cxn>
                </a:cxnLst>
                <a:rect l="0" t="0" r="r" b="b"/>
                <a:pathLst>
                  <a:path w="14" h="39">
                    <a:moveTo>
                      <a:pt x="14" y="0"/>
                    </a:moveTo>
                    <a:lnTo>
                      <a:pt x="14" y="38"/>
                    </a:lnTo>
                    <a:lnTo>
                      <a:pt x="0" y="39"/>
                    </a:lnTo>
                    <a:lnTo>
                      <a:pt x="0" y="1"/>
                    </a:lnTo>
                    <a:lnTo>
                      <a:pt x="14"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7" name="Freeform 103"/>
              <p:cNvSpPr>
                <a:spLocks/>
              </p:cNvSpPr>
              <p:nvPr/>
            </p:nvSpPr>
            <p:spPr bwMode="auto">
              <a:xfrm>
                <a:off x="4110038" y="5181600"/>
                <a:ext cx="22225" cy="33338"/>
              </a:xfrm>
              <a:custGeom>
                <a:avLst/>
                <a:gdLst>
                  <a:gd name="T0" fmla="*/ 14 w 14"/>
                  <a:gd name="T1" fmla="*/ 0 h 21"/>
                  <a:gd name="T2" fmla="*/ 14 w 14"/>
                  <a:gd name="T3" fmla="*/ 19 h 21"/>
                  <a:gd name="T4" fmla="*/ 0 w 14"/>
                  <a:gd name="T5" fmla="*/ 21 h 21"/>
                  <a:gd name="T6" fmla="*/ 0 w 14"/>
                  <a:gd name="T7" fmla="*/ 1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4" y="19"/>
                    </a:lnTo>
                    <a:lnTo>
                      <a:pt x="0" y="21"/>
                    </a:lnTo>
                    <a:lnTo>
                      <a:pt x="0" y="1"/>
                    </a:lnTo>
                    <a:lnTo>
                      <a:pt x="14"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8" name="Rectangle 104"/>
              <p:cNvSpPr>
                <a:spLocks noChangeArrowheads="1"/>
              </p:cNvSpPr>
              <p:nvPr/>
            </p:nvSpPr>
            <p:spPr bwMode="auto">
              <a:xfrm>
                <a:off x="4076700" y="5095875"/>
                <a:ext cx="22225" cy="1206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49" name="Freeform 105"/>
              <p:cNvSpPr>
                <a:spLocks/>
              </p:cNvSpPr>
              <p:nvPr/>
            </p:nvSpPr>
            <p:spPr bwMode="auto">
              <a:xfrm>
                <a:off x="4043363" y="5167313"/>
                <a:ext cx="22225" cy="53975"/>
              </a:xfrm>
              <a:custGeom>
                <a:avLst/>
                <a:gdLst>
                  <a:gd name="T0" fmla="*/ 14 w 14"/>
                  <a:gd name="T1" fmla="*/ 0 h 34"/>
                  <a:gd name="T2" fmla="*/ 14 w 14"/>
                  <a:gd name="T3" fmla="*/ 32 h 34"/>
                  <a:gd name="T4" fmla="*/ 0 w 14"/>
                  <a:gd name="T5" fmla="*/ 34 h 34"/>
                  <a:gd name="T6" fmla="*/ 0 w 14"/>
                  <a:gd name="T7" fmla="*/ 2 h 34"/>
                  <a:gd name="T8" fmla="*/ 14 w 14"/>
                  <a:gd name="T9" fmla="*/ 0 h 34"/>
                </a:gdLst>
                <a:ahLst/>
                <a:cxnLst>
                  <a:cxn ang="0">
                    <a:pos x="T0" y="T1"/>
                  </a:cxn>
                  <a:cxn ang="0">
                    <a:pos x="T2" y="T3"/>
                  </a:cxn>
                  <a:cxn ang="0">
                    <a:pos x="T4" y="T5"/>
                  </a:cxn>
                  <a:cxn ang="0">
                    <a:pos x="T6" y="T7"/>
                  </a:cxn>
                  <a:cxn ang="0">
                    <a:pos x="T8" y="T9"/>
                  </a:cxn>
                </a:cxnLst>
                <a:rect l="0" t="0" r="r" b="b"/>
                <a:pathLst>
                  <a:path w="14" h="34">
                    <a:moveTo>
                      <a:pt x="14" y="0"/>
                    </a:moveTo>
                    <a:lnTo>
                      <a:pt x="14" y="32"/>
                    </a:lnTo>
                    <a:lnTo>
                      <a:pt x="0" y="34"/>
                    </a:lnTo>
                    <a:lnTo>
                      <a:pt x="0" y="2"/>
                    </a:lnTo>
                    <a:lnTo>
                      <a:pt x="14"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0" name="Freeform 106"/>
              <p:cNvSpPr>
                <a:spLocks/>
              </p:cNvSpPr>
              <p:nvPr/>
            </p:nvSpPr>
            <p:spPr bwMode="auto">
              <a:xfrm>
                <a:off x="4008438" y="5189538"/>
                <a:ext cx="23813" cy="33338"/>
              </a:xfrm>
              <a:custGeom>
                <a:avLst/>
                <a:gdLst>
                  <a:gd name="T0" fmla="*/ 15 w 15"/>
                  <a:gd name="T1" fmla="*/ 0 h 21"/>
                  <a:gd name="T2" fmla="*/ 15 w 15"/>
                  <a:gd name="T3" fmla="*/ 20 h 21"/>
                  <a:gd name="T4" fmla="*/ 0 w 15"/>
                  <a:gd name="T5" fmla="*/ 21 h 21"/>
                  <a:gd name="T6" fmla="*/ 0 w 15"/>
                  <a:gd name="T7" fmla="*/ 0 h 21"/>
                  <a:gd name="T8" fmla="*/ 15 w 15"/>
                  <a:gd name="T9" fmla="*/ 0 h 21"/>
                </a:gdLst>
                <a:ahLst/>
                <a:cxnLst>
                  <a:cxn ang="0">
                    <a:pos x="T0" y="T1"/>
                  </a:cxn>
                  <a:cxn ang="0">
                    <a:pos x="T2" y="T3"/>
                  </a:cxn>
                  <a:cxn ang="0">
                    <a:pos x="T4" y="T5"/>
                  </a:cxn>
                  <a:cxn ang="0">
                    <a:pos x="T6" y="T7"/>
                  </a:cxn>
                  <a:cxn ang="0">
                    <a:pos x="T8" y="T9"/>
                  </a:cxn>
                </a:cxnLst>
                <a:rect l="0" t="0" r="r" b="b"/>
                <a:pathLst>
                  <a:path w="15" h="21">
                    <a:moveTo>
                      <a:pt x="15" y="0"/>
                    </a:moveTo>
                    <a:lnTo>
                      <a:pt x="15" y="20"/>
                    </a:lnTo>
                    <a:lnTo>
                      <a:pt x="0" y="21"/>
                    </a:lnTo>
                    <a:lnTo>
                      <a:pt x="0" y="0"/>
                    </a:lnTo>
                    <a:lnTo>
                      <a:pt x="15"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1" name="Freeform 107"/>
              <p:cNvSpPr>
                <a:spLocks/>
              </p:cNvSpPr>
              <p:nvPr/>
            </p:nvSpPr>
            <p:spPr bwMode="auto">
              <a:xfrm>
                <a:off x="3970338" y="5095875"/>
                <a:ext cx="23813" cy="130175"/>
              </a:xfrm>
              <a:custGeom>
                <a:avLst/>
                <a:gdLst>
                  <a:gd name="T0" fmla="*/ 15 w 15"/>
                  <a:gd name="T1" fmla="*/ 0 h 82"/>
                  <a:gd name="T2" fmla="*/ 15 w 15"/>
                  <a:gd name="T3" fmla="*/ 80 h 82"/>
                  <a:gd name="T4" fmla="*/ 0 w 15"/>
                  <a:gd name="T5" fmla="*/ 82 h 82"/>
                  <a:gd name="T6" fmla="*/ 0 w 15"/>
                  <a:gd name="T7" fmla="*/ 0 h 82"/>
                  <a:gd name="T8" fmla="*/ 15 w 15"/>
                  <a:gd name="T9" fmla="*/ 0 h 82"/>
                </a:gdLst>
                <a:ahLst/>
                <a:cxnLst>
                  <a:cxn ang="0">
                    <a:pos x="T0" y="T1"/>
                  </a:cxn>
                  <a:cxn ang="0">
                    <a:pos x="T2" y="T3"/>
                  </a:cxn>
                  <a:cxn ang="0">
                    <a:pos x="T4" y="T5"/>
                  </a:cxn>
                  <a:cxn ang="0">
                    <a:pos x="T6" y="T7"/>
                  </a:cxn>
                  <a:cxn ang="0">
                    <a:pos x="T8" y="T9"/>
                  </a:cxn>
                </a:cxnLst>
                <a:rect l="0" t="0" r="r" b="b"/>
                <a:pathLst>
                  <a:path w="15" h="82">
                    <a:moveTo>
                      <a:pt x="15" y="0"/>
                    </a:moveTo>
                    <a:lnTo>
                      <a:pt x="15" y="80"/>
                    </a:lnTo>
                    <a:lnTo>
                      <a:pt x="0" y="82"/>
                    </a:lnTo>
                    <a:lnTo>
                      <a:pt x="0" y="0"/>
                    </a:lnTo>
                    <a:lnTo>
                      <a:pt x="15"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2" name="Freeform 108"/>
              <p:cNvSpPr>
                <a:spLocks/>
              </p:cNvSpPr>
              <p:nvPr/>
            </p:nvSpPr>
            <p:spPr bwMode="auto">
              <a:xfrm>
                <a:off x="3892550" y="4976813"/>
                <a:ext cx="26988" cy="255588"/>
              </a:xfrm>
              <a:custGeom>
                <a:avLst/>
                <a:gdLst>
                  <a:gd name="T0" fmla="*/ 17 w 17"/>
                  <a:gd name="T1" fmla="*/ 1 h 161"/>
                  <a:gd name="T2" fmla="*/ 17 w 17"/>
                  <a:gd name="T3" fmla="*/ 159 h 161"/>
                  <a:gd name="T4" fmla="*/ 0 w 17"/>
                  <a:gd name="T5" fmla="*/ 161 h 161"/>
                  <a:gd name="T6" fmla="*/ 0 w 17"/>
                  <a:gd name="T7" fmla="*/ 0 h 161"/>
                  <a:gd name="T8" fmla="*/ 17 w 17"/>
                  <a:gd name="T9" fmla="*/ 1 h 161"/>
                </a:gdLst>
                <a:ahLst/>
                <a:cxnLst>
                  <a:cxn ang="0">
                    <a:pos x="T0" y="T1"/>
                  </a:cxn>
                  <a:cxn ang="0">
                    <a:pos x="T2" y="T3"/>
                  </a:cxn>
                  <a:cxn ang="0">
                    <a:pos x="T4" y="T5"/>
                  </a:cxn>
                  <a:cxn ang="0">
                    <a:pos x="T6" y="T7"/>
                  </a:cxn>
                  <a:cxn ang="0">
                    <a:pos x="T8" y="T9"/>
                  </a:cxn>
                </a:cxnLst>
                <a:rect l="0" t="0" r="r" b="b"/>
                <a:pathLst>
                  <a:path w="17" h="161">
                    <a:moveTo>
                      <a:pt x="17" y="1"/>
                    </a:moveTo>
                    <a:lnTo>
                      <a:pt x="17" y="159"/>
                    </a:lnTo>
                    <a:lnTo>
                      <a:pt x="0" y="161"/>
                    </a:lnTo>
                    <a:lnTo>
                      <a:pt x="0" y="0"/>
                    </a:lnTo>
                    <a:lnTo>
                      <a:pt x="17" y="1"/>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3" name="Freeform 109"/>
              <p:cNvSpPr>
                <a:spLocks/>
              </p:cNvSpPr>
              <p:nvPr/>
            </p:nvSpPr>
            <p:spPr bwMode="auto">
              <a:xfrm>
                <a:off x="3932238" y="5160963"/>
                <a:ext cx="26988" cy="68263"/>
              </a:xfrm>
              <a:custGeom>
                <a:avLst/>
                <a:gdLst>
                  <a:gd name="T0" fmla="*/ 17 w 17"/>
                  <a:gd name="T1" fmla="*/ 0 h 43"/>
                  <a:gd name="T2" fmla="*/ 17 w 17"/>
                  <a:gd name="T3" fmla="*/ 42 h 43"/>
                  <a:gd name="T4" fmla="*/ 0 w 17"/>
                  <a:gd name="T5" fmla="*/ 43 h 43"/>
                  <a:gd name="T6" fmla="*/ 0 w 17"/>
                  <a:gd name="T7" fmla="*/ 0 h 43"/>
                  <a:gd name="T8" fmla="*/ 17 w 17"/>
                  <a:gd name="T9" fmla="*/ 0 h 43"/>
                </a:gdLst>
                <a:ahLst/>
                <a:cxnLst>
                  <a:cxn ang="0">
                    <a:pos x="T0" y="T1"/>
                  </a:cxn>
                  <a:cxn ang="0">
                    <a:pos x="T2" y="T3"/>
                  </a:cxn>
                  <a:cxn ang="0">
                    <a:pos x="T4" y="T5"/>
                  </a:cxn>
                  <a:cxn ang="0">
                    <a:pos x="T6" y="T7"/>
                  </a:cxn>
                  <a:cxn ang="0">
                    <a:pos x="T8" y="T9"/>
                  </a:cxn>
                </a:cxnLst>
                <a:rect l="0" t="0" r="r" b="b"/>
                <a:pathLst>
                  <a:path w="17" h="43">
                    <a:moveTo>
                      <a:pt x="17" y="0"/>
                    </a:moveTo>
                    <a:lnTo>
                      <a:pt x="17" y="42"/>
                    </a:lnTo>
                    <a:lnTo>
                      <a:pt x="0" y="43"/>
                    </a:lnTo>
                    <a:lnTo>
                      <a:pt x="0" y="0"/>
                    </a:lnTo>
                    <a:lnTo>
                      <a:pt x="17"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4" name="Freeform 110"/>
              <p:cNvSpPr>
                <a:spLocks/>
              </p:cNvSpPr>
              <p:nvPr/>
            </p:nvSpPr>
            <p:spPr bwMode="auto">
              <a:xfrm>
                <a:off x="5137150" y="4656138"/>
                <a:ext cx="28575" cy="109538"/>
              </a:xfrm>
              <a:custGeom>
                <a:avLst/>
                <a:gdLst>
                  <a:gd name="T0" fmla="*/ 16 w 18"/>
                  <a:gd name="T1" fmla="*/ 0 h 69"/>
                  <a:gd name="T2" fmla="*/ 18 w 18"/>
                  <a:gd name="T3" fmla="*/ 68 h 69"/>
                  <a:gd name="T4" fmla="*/ 1 w 18"/>
                  <a:gd name="T5" fmla="*/ 69 h 69"/>
                  <a:gd name="T6" fmla="*/ 0 w 18"/>
                  <a:gd name="T7" fmla="*/ 3 h 69"/>
                  <a:gd name="T8" fmla="*/ 16 w 18"/>
                  <a:gd name="T9" fmla="*/ 0 h 69"/>
                </a:gdLst>
                <a:ahLst/>
                <a:cxnLst>
                  <a:cxn ang="0">
                    <a:pos x="T0" y="T1"/>
                  </a:cxn>
                  <a:cxn ang="0">
                    <a:pos x="T2" y="T3"/>
                  </a:cxn>
                  <a:cxn ang="0">
                    <a:pos x="T4" y="T5"/>
                  </a:cxn>
                  <a:cxn ang="0">
                    <a:pos x="T6" y="T7"/>
                  </a:cxn>
                  <a:cxn ang="0">
                    <a:pos x="T8" y="T9"/>
                  </a:cxn>
                </a:cxnLst>
                <a:rect l="0" t="0" r="r" b="b"/>
                <a:pathLst>
                  <a:path w="18" h="69">
                    <a:moveTo>
                      <a:pt x="16" y="0"/>
                    </a:moveTo>
                    <a:lnTo>
                      <a:pt x="18" y="68"/>
                    </a:lnTo>
                    <a:lnTo>
                      <a:pt x="1" y="69"/>
                    </a:lnTo>
                    <a:lnTo>
                      <a:pt x="0" y="3"/>
                    </a:lnTo>
                    <a:lnTo>
                      <a:pt x="16"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5" name="Freeform 111"/>
              <p:cNvSpPr>
                <a:spLocks/>
              </p:cNvSpPr>
              <p:nvPr/>
            </p:nvSpPr>
            <p:spPr bwMode="auto">
              <a:xfrm>
                <a:off x="5214938" y="4686300"/>
                <a:ext cx="25400" cy="69850"/>
              </a:xfrm>
              <a:custGeom>
                <a:avLst/>
                <a:gdLst>
                  <a:gd name="T0" fmla="*/ 16 w 16"/>
                  <a:gd name="T1" fmla="*/ 0 h 44"/>
                  <a:gd name="T2" fmla="*/ 16 w 16"/>
                  <a:gd name="T3" fmla="*/ 42 h 44"/>
                  <a:gd name="T4" fmla="*/ 0 w 16"/>
                  <a:gd name="T5" fmla="*/ 44 h 44"/>
                  <a:gd name="T6" fmla="*/ 0 w 16"/>
                  <a:gd name="T7" fmla="*/ 1 h 44"/>
                  <a:gd name="T8" fmla="*/ 16 w 16"/>
                  <a:gd name="T9" fmla="*/ 0 h 44"/>
                </a:gdLst>
                <a:ahLst/>
                <a:cxnLst>
                  <a:cxn ang="0">
                    <a:pos x="T0" y="T1"/>
                  </a:cxn>
                  <a:cxn ang="0">
                    <a:pos x="T2" y="T3"/>
                  </a:cxn>
                  <a:cxn ang="0">
                    <a:pos x="T4" y="T5"/>
                  </a:cxn>
                  <a:cxn ang="0">
                    <a:pos x="T6" y="T7"/>
                  </a:cxn>
                  <a:cxn ang="0">
                    <a:pos x="T8" y="T9"/>
                  </a:cxn>
                </a:cxnLst>
                <a:rect l="0" t="0" r="r" b="b"/>
                <a:pathLst>
                  <a:path w="16" h="44">
                    <a:moveTo>
                      <a:pt x="16" y="0"/>
                    </a:moveTo>
                    <a:lnTo>
                      <a:pt x="16" y="42"/>
                    </a:lnTo>
                    <a:lnTo>
                      <a:pt x="0" y="44"/>
                    </a:lnTo>
                    <a:lnTo>
                      <a:pt x="0" y="1"/>
                    </a:lnTo>
                    <a:lnTo>
                      <a:pt x="16"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6" name="Freeform 112"/>
              <p:cNvSpPr>
                <a:spLocks/>
              </p:cNvSpPr>
              <p:nvPr/>
            </p:nvSpPr>
            <p:spPr bwMode="auto">
              <a:xfrm>
                <a:off x="5251450" y="4614863"/>
                <a:ext cx="26988" cy="138113"/>
              </a:xfrm>
              <a:custGeom>
                <a:avLst/>
                <a:gdLst>
                  <a:gd name="T0" fmla="*/ 16 w 17"/>
                  <a:gd name="T1" fmla="*/ 0 h 87"/>
                  <a:gd name="T2" fmla="*/ 17 w 17"/>
                  <a:gd name="T3" fmla="*/ 84 h 87"/>
                  <a:gd name="T4" fmla="*/ 0 w 17"/>
                  <a:gd name="T5" fmla="*/ 87 h 87"/>
                  <a:gd name="T6" fmla="*/ 0 w 17"/>
                  <a:gd name="T7" fmla="*/ 3 h 87"/>
                  <a:gd name="T8" fmla="*/ 16 w 17"/>
                  <a:gd name="T9" fmla="*/ 0 h 87"/>
                </a:gdLst>
                <a:ahLst/>
                <a:cxnLst>
                  <a:cxn ang="0">
                    <a:pos x="T0" y="T1"/>
                  </a:cxn>
                  <a:cxn ang="0">
                    <a:pos x="T2" y="T3"/>
                  </a:cxn>
                  <a:cxn ang="0">
                    <a:pos x="T4" y="T5"/>
                  </a:cxn>
                  <a:cxn ang="0">
                    <a:pos x="T6" y="T7"/>
                  </a:cxn>
                  <a:cxn ang="0">
                    <a:pos x="T8" y="T9"/>
                  </a:cxn>
                </a:cxnLst>
                <a:rect l="0" t="0" r="r" b="b"/>
                <a:pathLst>
                  <a:path w="17" h="87">
                    <a:moveTo>
                      <a:pt x="16" y="0"/>
                    </a:moveTo>
                    <a:lnTo>
                      <a:pt x="17" y="84"/>
                    </a:lnTo>
                    <a:lnTo>
                      <a:pt x="0" y="87"/>
                    </a:lnTo>
                    <a:lnTo>
                      <a:pt x="0" y="3"/>
                    </a:lnTo>
                    <a:lnTo>
                      <a:pt x="16"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7" name="Freeform 113"/>
              <p:cNvSpPr>
                <a:spLocks/>
              </p:cNvSpPr>
              <p:nvPr/>
            </p:nvSpPr>
            <p:spPr bwMode="auto">
              <a:xfrm>
                <a:off x="5289550" y="4710113"/>
                <a:ext cx="26988" cy="34925"/>
              </a:xfrm>
              <a:custGeom>
                <a:avLst/>
                <a:gdLst>
                  <a:gd name="T0" fmla="*/ 17 w 17"/>
                  <a:gd name="T1" fmla="*/ 0 h 22"/>
                  <a:gd name="T2" fmla="*/ 17 w 17"/>
                  <a:gd name="T3" fmla="*/ 21 h 22"/>
                  <a:gd name="T4" fmla="*/ 0 w 17"/>
                  <a:gd name="T5" fmla="*/ 22 h 22"/>
                  <a:gd name="T6" fmla="*/ 0 w 17"/>
                  <a:gd name="T7" fmla="*/ 1 h 22"/>
                  <a:gd name="T8" fmla="*/ 17 w 17"/>
                  <a:gd name="T9" fmla="*/ 0 h 22"/>
                </a:gdLst>
                <a:ahLst/>
                <a:cxnLst>
                  <a:cxn ang="0">
                    <a:pos x="T0" y="T1"/>
                  </a:cxn>
                  <a:cxn ang="0">
                    <a:pos x="T2" y="T3"/>
                  </a:cxn>
                  <a:cxn ang="0">
                    <a:pos x="T4" y="T5"/>
                  </a:cxn>
                  <a:cxn ang="0">
                    <a:pos x="T6" y="T7"/>
                  </a:cxn>
                  <a:cxn ang="0">
                    <a:pos x="T8" y="T9"/>
                  </a:cxn>
                </a:cxnLst>
                <a:rect l="0" t="0" r="r" b="b"/>
                <a:pathLst>
                  <a:path w="17" h="22">
                    <a:moveTo>
                      <a:pt x="17" y="0"/>
                    </a:moveTo>
                    <a:lnTo>
                      <a:pt x="17" y="21"/>
                    </a:lnTo>
                    <a:lnTo>
                      <a:pt x="0" y="22"/>
                    </a:lnTo>
                    <a:lnTo>
                      <a:pt x="0" y="1"/>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8" name="Freeform 114"/>
              <p:cNvSpPr>
                <a:spLocks/>
              </p:cNvSpPr>
              <p:nvPr/>
            </p:nvSpPr>
            <p:spPr bwMode="auto">
              <a:xfrm>
                <a:off x="5173663" y="4503738"/>
                <a:ext cx="30163" cy="257175"/>
              </a:xfrm>
              <a:custGeom>
                <a:avLst/>
                <a:gdLst>
                  <a:gd name="T0" fmla="*/ 17 w 19"/>
                  <a:gd name="T1" fmla="*/ 0 h 162"/>
                  <a:gd name="T2" fmla="*/ 19 w 19"/>
                  <a:gd name="T3" fmla="*/ 161 h 162"/>
                  <a:gd name="T4" fmla="*/ 2 w 19"/>
                  <a:gd name="T5" fmla="*/ 162 h 162"/>
                  <a:gd name="T6" fmla="*/ 0 w 19"/>
                  <a:gd name="T7" fmla="*/ 3 h 162"/>
                  <a:gd name="T8" fmla="*/ 17 w 19"/>
                  <a:gd name="T9" fmla="*/ 0 h 162"/>
                </a:gdLst>
                <a:ahLst/>
                <a:cxnLst>
                  <a:cxn ang="0">
                    <a:pos x="T0" y="T1"/>
                  </a:cxn>
                  <a:cxn ang="0">
                    <a:pos x="T2" y="T3"/>
                  </a:cxn>
                  <a:cxn ang="0">
                    <a:pos x="T4" y="T5"/>
                  </a:cxn>
                  <a:cxn ang="0">
                    <a:pos x="T6" y="T7"/>
                  </a:cxn>
                  <a:cxn ang="0">
                    <a:pos x="T8" y="T9"/>
                  </a:cxn>
                </a:cxnLst>
                <a:rect l="0" t="0" r="r" b="b"/>
                <a:pathLst>
                  <a:path w="19" h="162">
                    <a:moveTo>
                      <a:pt x="17" y="0"/>
                    </a:moveTo>
                    <a:lnTo>
                      <a:pt x="19" y="161"/>
                    </a:lnTo>
                    <a:lnTo>
                      <a:pt x="2" y="162"/>
                    </a:lnTo>
                    <a:lnTo>
                      <a:pt x="0" y="3"/>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59" name="Freeform 115"/>
              <p:cNvSpPr>
                <a:spLocks/>
              </p:cNvSpPr>
              <p:nvPr/>
            </p:nvSpPr>
            <p:spPr bwMode="auto">
              <a:xfrm>
                <a:off x="5327650" y="4683125"/>
                <a:ext cx="26988" cy="58738"/>
              </a:xfrm>
              <a:custGeom>
                <a:avLst/>
                <a:gdLst>
                  <a:gd name="T0" fmla="*/ 17 w 17"/>
                  <a:gd name="T1" fmla="*/ 0 h 37"/>
                  <a:gd name="T2" fmla="*/ 17 w 17"/>
                  <a:gd name="T3" fmla="*/ 35 h 37"/>
                  <a:gd name="T4" fmla="*/ 0 w 17"/>
                  <a:gd name="T5" fmla="*/ 37 h 37"/>
                  <a:gd name="T6" fmla="*/ 0 w 17"/>
                  <a:gd name="T7" fmla="*/ 3 h 37"/>
                  <a:gd name="T8" fmla="*/ 17 w 17"/>
                  <a:gd name="T9" fmla="*/ 0 h 37"/>
                </a:gdLst>
                <a:ahLst/>
                <a:cxnLst>
                  <a:cxn ang="0">
                    <a:pos x="T0" y="T1"/>
                  </a:cxn>
                  <a:cxn ang="0">
                    <a:pos x="T2" y="T3"/>
                  </a:cxn>
                  <a:cxn ang="0">
                    <a:pos x="T4" y="T5"/>
                  </a:cxn>
                  <a:cxn ang="0">
                    <a:pos x="T6" y="T7"/>
                  </a:cxn>
                  <a:cxn ang="0">
                    <a:pos x="T8" y="T9"/>
                  </a:cxn>
                </a:cxnLst>
                <a:rect l="0" t="0" r="r" b="b"/>
                <a:pathLst>
                  <a:path w="17" h="37">
                    <a:moveTo>
                      <a:pt x="17" y="0"/>
                    </a:moveTo>
                    <a:lnTo>
                      <a:pt x="17" y="35"/>
                    </a:lnTo>
                    <a:lnTo>
                      <a:pt x="0" y="37"/>
                    </a:lnTo>
                    <a:lnTo>
                      <a:pt x="0" y="3"/>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0" name="Freeform 116"/>
              <p:cNvSpPr>
                <a:spLocks/>
              </p:cNvSpPr>
              <p:nvPr/>
            </p:nvSpPr>
            <p:spPr bwMode="auto">
              <a:xfrm>
                <a:off x="5403850" y="4692650"/>
                <a:ext cx="25400" cy="39688"/>
              </a:xfrm>
              <a:custGeom>
                <a:avLst/>
                <a:gdLst>
                  <a:gd name="T0" fmla="*/ 16 w 16"/>
                  <a:gd name="T1" fmla="*/ 0 h 25"/>
                  <a:gd name="T2" fmla="*/ 16 w 16"/>
                  <a:gd name="T3" fmla="*/ 22 h 25"/>
                  <a:gd name="T4" fmla="*/ 1 w 16"/>
                  <a:gd name="T5" fmla="*/ 25 h 25"/>
                  <a:gd name="T6" fmla="*/ 0 w 16"/>
                  <a:gd name="T7" fmla="*/ 3 h 25"/>
                  <a:gd name="T8" fmla="*/ 16 w 16"/>
                  <a:gd name="T9" fmla="*/ 0 h 25"/>
                </a:gdLst>
                <a:ahLst/>
                <a:cxnLst>
                  <a:cxn ang="0">
                    <a:pos x="T0" y="T1"/>
                  </a:cxn>
                  <a:cxn ang="0">
                    <a:pos x="T2" y="T3"/>
                  </a:cxn>
                  <a:cxn ang="0">
                    <a:pos x="T4" y="T5"/>
                  </a:cxn>
                  <a:cxn ang="0">
                    <a:pos x="T6" y="T7"/>
                  </a:cxn>
                  <a:cxn ang="0">
                    <a:pos x="T8" y="T9"/>
                  </a:cxn>
                </a:cxnLst>
                <a:rect l="0" t="0" r="r" b="b"/>
                <a:pathLst>
                  <a:path w="16" h="25">
                    <a:moveTo>
                      <a:pt x="16" y="0"/>
                    </a:moveTo>
                    <a:lnTo>
                      <a:pt x="16" y="22"/>
                    </a:lnTo>
                    <a:lnTo>
                      <a:pt x="1" y="25"/>
                    </a:lnTo>
                    <a:lnTo>
                      <a:pt x="0" y="3"/>
                    </a:lnTo>
                    <a:lnTo>
                      <a:pt x="16"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1" name="Freeform 117"/>
              <p:cNvSpPr>
                <a:spLocks/>
              </p:cNvSpPr>
              <p:nvPr/>
            </p:nvSpPr>
            <p:spPr bwMode="auto">
              <a:xfrm>
                <a:off x="5440363" y="4654550"/>
                <a:ext cx="26988" cy="73025"/>
              </a:xfrm>
              <a:custGeom>
                <a:avLst/>
                <a:gdLst>
                  <a:gd name="T0" fmla="*/ 17 w 17"/>
                  <a:gd name="T1" fmla="*/ 0 h 46"/>
                  <a:gd name="T2" fmla="*/ 17 w 17"/>
                  <a:gd name="T3" fmla="*/ 43 h 46"/>
                  <a:gd name="T4" fmla="*/ 2 w 17"/>
                  <a:gd name="T5" fmla="*/ 46 h 46"/>
                  <a:gd name="T6" fmla="*/ 0 w 17"/>
                  <a:gd name="T7" fmla="*/ 1 h 46"/>
                  <a:gd name="T8" fmla="*/ 17 w 17"/>
                  <a:gd name="T9" fmla="*/ 0 h 46"/>
                </a:gdLst>
                <a:ahLst/>
                <a:cxnLst>
                  <a:cxn ang="0">
                    <a:pos x="T0" y="T1"/>
                  </a:cxn>
                  <a:cxn ang="0">
                    <a:pos x="T2" y="T3"/>
                  </a:cxn>
                  <a:cxn ang="0">
                    <a:pos x="T4" y="T5"/>
                  </a:cxn>
                  <a:cxn ang="0">
                    <a:pos x="T6" y="T7"/>
                  </a:cxn>
                  <a:cxn ang="0">
                    <a:pos x="T8" y="T9"/>
                  </a:cxn>
                </a:cxnLst>
                <a:rect l="0" t="0" r="r" b="b"/>
                <a:pathLst>
                  <a:path w="17" h="46">
                    <a:moveTo>
                      <a:pt x="17" y="0"/>
                    </a:moveTo>
                    <a:lnTo>
                      <a:pt x="17" y="43"/>
                    </a:lnTo>
                    <a:lnTo>
                      <a:pt x="2" y="46"/>
                    </a:lnTo>
                    <a:lnTo>
                      <a:pt x="0" y="1"/>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2" name="Freeform 118"/>
              <p:cNvSpPr>
                <a:spLocks/>
              </p:cNvSpPr>
              <p:nvPr/>
            </p:nvSpPr>
            <p:spPr bwMode="auto">
              <a:xfrm>
                <a:off x="5481638" y="4700588"/>
                <a:ext cx="23813" cy="20638"/>
              </a:xfrm>
              <a:custGeom>
                <a:avLst/>
                <a:gdLst>
                  <a:gd name="T0" fmla="*/ 15 w 15"/>
                  <a:gd name="T1" fmla="*/ 0 h 13"/>
                  <a:gd name="T2" fmla="*/ 15 w 15"/>
                  <a:gd name="T3" fmla="*/ 12 h 13"/>
                  <a:gd name="T4" fmla="*/ 0 w 15"/>
                  <a:gd name="T5" fmla="*/ 13 h 13"/>
                  <a:gd name="T6" fmla="*/ 0 w 15"/>
                  <a:gd name="T7" fmla="*/ 2 h 13"/>
                  <a:gd name="T8" fmla="*/ 15 w 15"/>
                  <a:gd name="T9" fmla="*/ 0 h 13"/>
                </a:gdLst>
                <a:ahLst/>
                <a:cxnLst>
                  <a:cxn ang="0">
                    <a:pos x="T0" y="T1"/>
                  </a:cxn>
                  <a:cxn ang="0">
                    <a:pos x="T2" y="T3"/>
                  </a:cxn>
                  <a:cxn ang="0">
                    <a:pos x="T4" y="T5"/>
                  </a:cxn>
                  <a:cxn ang="0">
                    <a:pos x="T6" y="T7"/>
                  </a:cxn>
                  <a:cxn ang="0">
                    <a:pos x="T8" y="T9"/>
                  </a:cxn>
                </a:cxnLst>
                <a:rect l="0" t="0" r="r" b="b"/>
                <a:pathLst>
                  <a:path w="15" h="13">
                    <a:moveTo>
                      <a:pt x="15" y="0"/>
                    </a:moveTo>
                    <a:lnTo>
                      <a:pt x="15" y="12"/>
                    </a:lnTo>
                    <a:lnTo>
                      <a:pt x="0" y="13"/>
                    </a:lnTo>
                    <a:lnTo>
                      <a:pt x="0" y="2"/>
                    </a:lnTo>
                    <a:lnTo>
                      <a:pt x="15"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3" name="Freeform 119"/>
              <p:cNvSpPr>
                <a:spLocks/>
              </p:cNvSpPr>
              <p:nvPr/>
            </p:nvSpPr>
            <p:spPr bwMode="auto">
              <a:xfrm>
                <a:off x="5365750" y="4600575"/>
                <a:ext cx="26988" cy="136525"/>
              </a:xfrm>
              <a:custGeom>
                <a:avLst/>
                <a:gdLst>
                  <a:gd name="T0" fmla="*/ 17 w 17"/>
                  <a:gd name="T1" fmla="*/ 0 h 86"/>
                  <a:gd name="T2" fmla="*/ 17 w 17"/>
                  <a:gd name="T3" fmla="*/ 84 h 86"/>
                  <a:gd name="T4" fmla="*/ 1 w 17"/>
                  <a:gd name="T5" fmla="*/ 86 h 86"/>
                  <a:gd name="T6" fmla="*/ 0 w 17"/>
                  <a:gd name="T7" fmla="*/ 3 h 86"/>
                  <a:gd name="T8" fmla="*/ 17 w 17"/>
                  <a:gd name="T9" fmla="*/ 0 h 86"/>
                </a:gdLst>
                <a:ahLst/>
                <a:cxnLst>
                  <a:cxn ang="0">
                    <a:pos x="T0" y="T1"/>
                  </a:cxn>
                  <a:cxn ang="0">
                    <a:pos x="T2" y="T3"/>
                  </a:cxn>
                  <a:cxn ang="0">
                    <a:pos x="T4" y="T5"/>
                  </a:cxn>
                  <a:cxn ang="0">
                    <a:pos x="T6" y="T7"/>
                  </a:cxn>
                  <a:cxn ang="0">
                    <a:pos x="T8" y="T9"/>
                  </a:cxn>
                </a:cxnLst>
                <a:rect l="0" t="0" r="r" b="b"/>
                <a:pathLst>
                  <a:path w="17" h="86">
                    <a:moveTo>
                      <a:pt x="17" y="0"/>
                    </a:moveTo>
                    <a:lnTo>
                      <a:pt x="17" y="84"/>
                    </a:lnTo>
                    <a:lnTo>
                      <a:pt x="1" y="86"/>
                    </a:lnTo>
                    <a:lnTo>
                      <a:pt x="0" y="3"/>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4" name="Freeform 120"/>
              <p:cNvSpPr>
                <a:spLocks/>
              </p:cNvSpPr>
              <p:nvPr/>
            </p:nvSpPr>
            <p:spPr bwMode="auto">
              <a:xfrm>
                <a:off x="4283075" y="4656138"/>
                <a:ext cx="30163" cy="109538"/>
              </a:xfrm>
              <a:custGeom>
                <a:avLst/>
                <a:gdLst>
                  <a:gd name="T0" fmla="*/ 0 w 19"/>
                  <a:gd name="T1" fmla="*/ 0 h 69"/>
                  <a:gd name="T2" fmla="*/ 0 w 19"/>
                  <a:gd name="T3" fmla="*/ 68 h 69"/>
                  <a:gd name="T4" fmla="*/ 17 w 19"/>
                  <a:gd name="T5" fmla="*/ 69 h 69"/>
                  <a:gd name="T6" fmla="*/ 19 w 19"/>
                  <a:gd name="T7" fmla="*/ 3 h 69"/>
                  <a:gd name="T8" fmla="*/ 0 w 19"/>
                  <a:gd name="T9" fmla="*/ 0 h 69"/>
                </a:gdLst>
                <a:ahLst/>
                <a:cxnLst>
                  <a:cxn ang="0">
                    <a:pos x="T0" y="T1"/>
                  </a:cxn>
                  <a:cxn ang="0">
                    <a:pos x="T2" y="T3"/>
                  </a:cxn>
                  <a:cxn ang="0">
                    <a:pos x="T4" y="T5"/>
                  </a:cxn>
                  <a:cxn ang="0">
                    <a:pos x="T6" y="T7"/>
                  </a:cxn>
                  <a:cxn ang="0">
                    <a:pos x="T8" y="T9"/>
                  </a:cxn>
                </a:cxnLst>
                <a:rect l="0" t="0" r="r" b="b"/>
                <a:pathLst>
                  <a:path w="19" h="69">
                    <a:moveTo>
                      <a:pt x="0" y="0"/>
                    </a:moveTo>
                    <a:lnTo>
                      <a:pt x="0" y="68"/>
                    </a:lnTo>
                    <a:lnTo>
                      <a:pt x="17" y="69"/>
                    </a:lnTo>
                    <a:lnTo>
                      <a:pt x="19" y="3"/>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5" name="Freeform 121"/>
              <p:cNvSpPr>
                <a:spLocks/>
              </p:cNvSpPr>
              <p:nvPr/>
            </p:nvSpPr>
            <p:spPr bwMode="auto">
              <a:xfrm>
                <a:off x="4198938" y="4686300"/>
                <a:ext cx="28575" cy="69850"/>
              </a:xfrm>
              <a:custGeom>
                <a:avLst/>
                <a:gdLst>
                  <a:gd name="T0" fmla="*/ 0 w 18"/>
                  <a:gd name="T1" fmla="*/ 0 h 44"/>
                  <a:gd name="T2" fmla="*/ 0 w 18"/>
                  <a:gd name="T3" fmla="*/ 42 h 44"/>
                  <a:gd name="T4" fmla="*/ 18 w 18"/>
                  <a:gd name="T5" fmla="*/ 44 h 44"/>
                  <a:gd name="T6" fmla="*/ 18 w 18"/>
                  <a:gd name="T7" fmla="*/ 1 h 44"/>
                  <a:gd name="T8" fmla="*/ 0 w 18"/>
                  <a:gd name="T9" fmla="*/ 0 h 44"/>
                </a:gdLst>
                <a:ahLst/>
                <a:cxnLst>
                  <a:cxn ang="0">
                    <a:pos x="T0" y="T1"/>
                  </a:cxn>
                  <a:cxn ang="0">
                    <a:pos x="T2" y="T3"/>
                  </a:cxn>
                  <a:cxn ang="0">
                    <a:pos x="T4" y="T5"/>
                  </a:cxn>
                  <a:cxn ang="0">
                    <a:pos x="T6" y="T7"/>
                  </a:cxn>
                  <a:cxn ang="0">
                    <a:pos x="T8" y="T9"/>
                  </a:cxn>
                </a:cxnLst>
                <a:rect l="0" t="0" r="r" b="b"/>
                <a:pathLst>
                  <a:path w="18" h="44">
                    <a:moveTo>
                      <a:pt x="0" y="0"/>
                    </a:moveTo>
                    <a:lnTo>
                      <a:pt x="0" y="42"/>
                    </a:lnTo>
                    <a:lnTo>
                      <a:pt x="18" y="44"/>
                    </a:lnTo>
                    <a:lnTo>
                      <a:pt x="18" y="1"/>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6" name="Freeform 122"/>
              <p:cNvSpPr>
                <a:spLocks/>
              </p:cNvSpPr>
              <p:nvPr/>
            </p:nvSpPr>
            <p:spPr bwMode="auto">
              <a:xfrm>
                <a:off x="4157663" y="4614863"/>
                <a:ext cx="30163" cy="138113"/>
              </a:xfrm>
              <a:custGeom>
                <a:avLst/>
                <a:gdLst>
                  <a:gd name="T0" fmla="*/ 1 w 19"/>
                  <a:gd name="T1" fmla="*/ 0 h 87"/>
                  <a:gd name="T2" fmla="*/ 0 w 19"/>
                  <a:gd name="T3" fmla="*/ 84 h 87"/>
                  <a:gd name="T4" fmla="*/ 18 w 19"/>
                  <a:gd name="T5" fmla="*/ 87 h 87"/>
                  <a:gd name="T6" fmla="*/ 19 w 19"/>
                  <a:gd name="T7" fmla="*/ 3 h 87"/>
                  <a:gd name="T8" fmla="*/ 1 w 19"/>
                  <a:gd name="T9" fmla="*/ 0 h 87"/>
                </a:gdLst>
                <a:ahLst/>
                <a:cxnLst>
                  <a:cxn ang="0">
                    <a:pos x="T0" y="T1"/>
                  </a:cxn>
                  <a:cxn ang="0">
                    <a:pos x="T2" y="T3"/>
                  </a:cxn>
                  <a:cxn ang="0">
                    <a:pos x="T4" y="T5"/>
                  </a:cxn>
                  <a:cxn ang="0">
                    <a:pos x="T6" y="T7"/>
                  </a:cxn>
                  <a:cxn ang="0">
                    <a:pos x="T8" y="T9"/>
                  </a:cxn>
                </a:cxnLst>
                <a:rect l="0" t="0" r="r" b="b"/>
                <a:pathLst>
                  <a:path w="19" h="87">
                    <a:moveTo>
                      <a:pt x="1" y="0"/>
                    </a:moveTo>
                    <a:lnTo>
                      <a:pt x="0" y="84"/>
                    </a:lnTo>
                    <a:lnTo>
                      <a:pt x="18" y="87"/>
                    </a:lnTo>
                    <a:lnTo>
                      <a:pt x="19" y="3"/>
                    </a:lnTo>
                    <a:lnTo>
                      <a:pt x="1"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7" name="Freeform 123"/>
              <p:cNvSpPr>
                <a:spLocks/>
              </p:cNvSpPr>
              <p:nvPr/>
            </p:nvSpPr>
            <p:spPr bwMode="auto">
              <a:xfrm>
                <a:off x="4116388" y="4710113"/>
                <a:ext cx="30163" cy="34925"/>
              </a:xfrm>
              <a:custGeom>
                <a:avLst/>
                <a:gdLst>
                  <a:gd name="T0" fmla="*/ 0 w 19"/>
                  <a:gd name="T1" fmla="*/ 0 h 22"/>
                  <a:gd name="T2" fmla="*/ 0 w 19"/>
                  <a:gd name="T3" fmla="*/ 21 h 22"/>
                  <a:gd name="T4" fmla="*/ 17 w 19"/>
                  <a:gd name="T5" fmla="*/ 22 h 22"/>
                  <a:gd name="T6" fmla="*/ 19 w 19"/>
                  <a:gd name="T7" fmla="*/ 1 h 22"/>
                  <a:gd name="T8" fmla="*/ 0 w 19"/>
                  <a:gd name="T9" fmla="*/ 0 h 22"/>
                </a:gdLst>
                <a:ahLst/>
                <a:cxnLst>
                  <a:cxn ang="0">
                    <a:pos x="T0" y="T1"/>
                  </a:cxn>
                  <a:cxn ang="0">
                    <a:pos x="T2" y="T3"/>
                  </a:cxn>
                  <a:cxn ang="0">
                    <a:pos x="T4" y="T5"/>
                  </a:cxn>
                  <a:cxn ang="0">
                    <a:pos x="T6" y="T7"/>
                  </a:cxn>
                  <a:cxn ang="0">
                    <a:pos x="T8" y="T9"/>
                  </a:cxn>
                </a:cxnLst>
                <a:rect l="0" t="0" r="r" b="b"/>
                <a:pathLst>
                  <a:path w="19" h="22">
                    <a:moveTo>
                      <a:pt x="0" y="0"/>
                    </a:moveTo>
                    <a:lnTo>
                      <a:pt x="0" y="21"/>
                    </a:lnTo>
                    <a:lnTo>
                      <a:pt x="17" y="22"/>
                    </a:lnTo>
                    <a:lnTo>
                      <a:pt x="19" y="1"/>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8" name="Freeform 124"/>
              <p:cNvSpPr>
                <a:spLocks/>
              </p:cNvSpPr>
              <p:nvPr/>
            </p:nvSpPr>
            <p:spPr bwMode="auto">
              <a:xfrm>
                <a:off x="4241800" y="4503738"/>
                <a:ext cx="30163" cy="257175"/>
              </a:xfrm>
              <a:custGeom>
                <a:avLst/>
                <a:gdLst>
                  <a:gd name="T0" fmla="*/ 1 w 19"/>
                  <a:gd name="T1" fmla="*/ 0 h 162"/>
                  <a:gd name="T2" fmla="*/ 0 w 19"/>
                  <a:gd name="T3" fmla="*/ 161 h 162"/>
                  <a:gd name="T4" fmla="*/ 18 w 19"/>
                  <a:gd name="T5" fmla="*/ 162 h 162"/>
                  <a:gd name="T6" fmla="*/ 19 w 19"/>
                  <a:gd name="T7" fmla="*/ 3 h 162"/>
                  <a:gd name="T8" fmla="*/ 1 w 19"/>
                  <a:gd name="T9" fmla="*/ 0 h 162"/>
                </a:gdLst>
                <a:ahLst/>
                <a:cxnLst>
                  <a:cxn ang="0">
                    <a:pos x="T0" y="T1"/>
                  </a:cxn>
                  <a:cxn ang="0">
                    <a:pos x="T2" y="T3"/>
                  </a:cxn>
                  <a:cxn ang="0">
                    <a:pos x="T4" y="T5"/>
                  </a:cxn>
                  <a:cxn ang="0">
                    <a:pos x="T6" y="T7"/>
                  </a:cxn>
                  <a:cxn ang="0">
                    <a:pos x="T8" y="T9"/>
                  </a:cxn>
                </a:cxnLst>
                <a:rect l="0" t="0" r="r" b="b"/>
                <a:pathLst>
                  <a:path w="19" h="162">
                    <a:moveTo>
                      <a:pt x="1" y="0"/>
                    </a:moveTo>
                    <a:lnTo>
                      <a:pt x="0" y="161"/>
                    </a:lnTo>
                    <a:lnTo>
                      <a:pt x="18" y="162"/>
                    </a:lnTo>
                    <a:lnTo>
                      <a:pt x="19" y="3"/>
                    </a:lnTo>
                    <a:lnTo>
                      <a:pt x="1"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69" name="Freeform 125"/>
              <p:cNvSpPr>
                <a:spLocks/>
              </p:cNvSpPr>
              <p:nvPr/>
            </p:nvSpPr>
            <p:spPr bwMode="auto">
              <a:xfrm>
                <a:off x="4075113" y="4683125"/>
                <a:ext cx="28575" cy="58738"/>
              </a:xfrm>
              <a:custGeom>
                <a:avLst/>
                <a:gdLst>
                  <a:gd name="T0" fmla="*/ 0 w 18"/>
                  <a:gd name="T1" fmla="*/ 0 h 37"/>
                  <a:gd name="T2" fmla="*/ 0 w 18"/>
                  <a:gd name="T3" fmla="*/ 35 h 37"/>
                  <a:gd name="T4" fmla="*/ 18 w 18"/>
                  <a:gd name="T5" fmla="*/ 37 h 37"/>
                  <a:gd name="T6" fmla="*/ 18 w 18"/>
                  <a:gd name="T7" fmla="*/ 3 h 37"/>
                  <a:gd name="T8" fmla="*/ 0 w 18"/>
                  <a:gd name="T9" fmla="*/ 0 h 37"/>
                </a:gdLst>
                <a:ahLst/>
                <a:cxnLst>
                  <a:cxn ang="0">
                    <a:pos x="T0" y="T1"/>
                  </a:cxn>
                  <a:cxn ang="0">
                    <a:pos x="T2" y="T3"/>
                  </a:cxn>
                  <a:cxn ang="0">
                    <a:pos x="T4" y="T5"/>
                  </a:cxn>
                  <a:cxn ang="0">
                    <a:pos x="T6" y="T7"/>
                  </a:cxn>
                  <a:cxn ang="0">
                    <a:pos x="T8" y="T9"/>
                  </a:cxn>
                </a:cxnLst>
                <a:rect l="0" t="0" r="r" b="b"/>
                <a:pathLst>
                  <a:path w="18" h="37">
                    <a:moveTo>
                      <a:pt x="0" y="0"/>
                    </a:moveTo>
                    <a:lnTo>
                      <a:pt x="0" y="35"/>
                    </a:lnTo>
                    <a:lnTo>
                      <a:pt x="18" y="37"/>
                    </a:lnTo>
                    <a:lnTo>
                      <a:pt x="18" y="3"/>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0" name="Freeform 126"/>
              <p:cNvSpPr>
                <a:spLocks/>
              </p:cNvSpPr>
              <p:nvPr/>
            </p:nvSpPr>
            <p:spPr bwMode="auto">
              <a:xfrm>
                <a:off x="3990975" y="4692650"/>
                <a:ext cx="28575" cy="39688"/>
              </a:xfrm>
              <a:custGeom>
                <a:avLst/>
                <a:gdLst>
                  <a:gd name="T0" fmla="*/ 0 w 18"/>
                  <a:gd name="T1" fmla="*/ 0 h 25"/>
                  <a:gd name="T2" fmla="*/ 0 w 18"/>
                  <a:gd name="T3" fmla="*/ 22 h 25"/>
                  <a:gd name="T4" fmla="*/ 18 w 18"/>
                  <a:gd name="T5" fmla="*/ 25 h 25"/>
                  <a:gd name="T6" fmla="*/ 18 w 18"/>
                  <a:gd name="T7" fmla="*/ 3 h 25"/>
                  <a:gd name="T8" fmla="*/ 0 w 18"/>
                  <a:gd name="T9" fmla="*/ 0 h 25"/>
                </a:gdLst>
                <a:ahLst/>
                <a:cxnLst>
                  <a:cxn ang="0">
                    <a:pos x="T0" y="T1"/>
                  </a:cxn>
                  <a:cxn ang="0">
                    <a:pos x="T2" y="T3"/>
                  </a:cxn>
                  <a:cxn ang="0">
                    <a:pos x="T4" y="T5"/>
                  </a:cxn>
                  <a:cxn ang="0">
                    <a:pos x="T6" y="T7"/>
                  </a:cxn>
                  <a:cxn ang="0">
                    <a:pos x="T8" y="T9"/>
                  </a:cxn>
                </a:cxnLst>
                <a:rect l="0" t="0" r="r" b="b"/>
                <a:pathLst>
                  <a:path w="18" h="25">
                    <a:moveTo>
                      <a:pt x="0" y="0"/>
                    </a:moveTo>
                    <a:lnTo>
                      <a:pt x="0" y="22"/>
                    </a:lnTo>
                    <a:lnTo>
                      <a:pt x="18" y="25"/>
                    </a:lnTo>
                    <a:lnTo>
                      <a:pt x="18" y="3"/>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1" name="Freeform 127"/>
              <p:cNvSpPr>
                <a:spLocks/>
              </p:cNvSpPr>
              <p:nvPr/>
            </p:nvSpPr>
            <p:spPr bwMode="auto">
              <a:xfrm>
                <a:off x="3949700" y="4654550"/>
                <a:ext cx="30163" cy="73025"/>
              </a:xfrm>
              <a:custGeom>
                <a:avLst/>
                <a:gdLst>
                  <a:gd name="T0" fmla="*/ 0 w 19"/>
                  <a:gd name="T1" fmla="*/ 0 h 46"/>
                  <a:gd name="T2" fmla="*/ 0 w 19"/>
                  <a:gd name="T3" fmla="*/ 43 h 46"/>
                  <a:gd name="T4" fmla="*/ 17 w 19"/>
                  <a:gd name="T5" fmla="*/ 46 h 46"/>
                  <a:gd name="T6" fmla="*/ 19 w 19"/>
                  <a:gd name="T7" fmla="*/ 1 h 46"/>
                  <a:gd name="T8" fmla="*/ 0 w 19"/>
                  <a:gd name="T9" fmla="*/ 0 h 46"/>
                </a:gdLst>
                <a:ahLst/>
                <a:cxnLst>
                  <a:cxn ang="0">
                    <a:pos x="T0" y="T1"/>
                  </a:cxn>
                  <a:cxn ang="0">
                    <a:pos x="T2" y="T3"/>
                  </a:cxn>
                  <a:cxn ang="0">
                    <a:pos x="T4" y="T5"/>
                  </a:cxn>
                  <a:cxn ang="0">
                    <a:pos x="T6" y="T7"/>
                  </a:cxn>
                  <a:cxn ang="0">
                    <a:pos x="T8" y="T9"/>
                  </a:cxn>
                </a:cxnLst>
                <a:rect l="0" t="0" r="r" b="b"/>
                <a:pathLst>
                  <a:path w="19" h="46">
                    <a:moveTo>
                      <a:pt x="0" y="0"/>
                    </a:moveTo>
                    <a:lnTo>
                      <a:pt x="0" y="43"/>
                    </a:lnTo>
                    <a:lnTo>
                      <a:pt x="17" y="46"/>
                    </a:lnTo>
                    <a:lnTo>
                      <a:pt x="19" y="1"/>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2" name="Freeform 128"/>
              <p:cNvSpPr>
                <a:spLocks/>
              </p:cNvSpPr>
              <p:nvPr/>
            </p:nvSpPr>
            <p:spPr bwMode="auto">
              <a:xfrm>
                <a:off x="3908425" y="4700588"/>
                <a:ext cx="28575" cy="20638"/>
              </a:xfrm>
              <a:custGeom>
                <a:avLst/>
                <a:gdLst>
                  <a:gd name="T0" fmla="*/ 0 w 18"/>
                  <a:gd name="T1" fmla="*/ 0 h 13"/>
                  <a:gd name="T2" fmla="*/ 0 w 18"/>
                  <a:gd name="T3" fmla="*/ 12 h 13"/>
                  <a:gd name="T4" fmla="*/ 18 w 18"/>
                  <a:gd name="T5" fmla="*/ 13 h 13"/>
                  <a:gd name="T6" fmla="*/ 18 w 18"/>
                  <a:gd name="T7" fmla="*/ 2 h 13"/>
                  <a:gd name="T8" fmla="*/ 0 w 18"/>
                  <a:gd name="T9" fmla="*/ 0 h 13"/>
                </a:gdLst>
                <a:ahLst/>
                <a:cxnLst>
                  <a:cxn ang="0">
                    <a:pos x="T0" y="T1"/>
                  </a:cxn>
                  <a:cxn ang="0">
                    <a:pos x="T2" y="T3"/>
                  </a:cxn>
                  <a:cxn ang="0">
                    <a:pos x="T4" y="T5"/>
                  </a:cxn>
                  <a:cxn ang="0">
                    <a:pos x="T6" y="T7"/>
                  </a:cxn>
                  <a:cxn ang="0">
                    <a:pos x="T8" y="T9"/>
                  </a:cxn>
                </a:cxnLst>
                <a:rect l="0" t="0" r="r" b="b"/>
                <a:pathLst>
                  <a:path w="18" h="13">
                    <a:moveTo>
                      <a:pt x="0" y="0"/>
                    </a:moveTo>
                    <a:lnTo>
                      <a:pt x="0" y="12"/>
                    </a:lnTo>
                    <a:lnTo>
                      <a:pt x="18" y="13"/>
                    </a:lnTo>
                    <a:lnTo>
                      <a:pt x="18" y="2"/>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3" name="Freeform 129"/>
              <p:cNvSpPr>
                <a:spLocks/>
              </p:cNvSpPr>
              <p:nvPr/>
            </p:nvSpPr>
            <p:spPr bwMode="auto">
              <a:xfrm>
                <a:off x="4032250" y="4600575"/>
                <a:ext cx="28575" cy="136525"/>
              </a:xfrm>
              <a:custGeom>
                <a:avLst/>
                <a:gdLst>
                  <a:gd name="T0" fmla="*/ 2 w 18"/>
                  <a:gd name="T1" fmla="*/ 0 h 86"/>
                  <a:gd name="T2" fmla="*/ 0 w 18"/>
                  <a:gd name="T3" fmla="*/ 84 h 86"/>
                  <a:gd name="T4" fmla="*/ 18 w 18"/>
                  <a:gd name="T5" fmla="*/ 86 h 86"/>
                  <a:gd name="T6" fmla="*/ 18 w 18"/>
                  <a:gd name="T7" fmla="*/ 3 h 86"/>
                  <a:gd name="T8" fmla="*/ 2 w 18"/>
                  <a:gd name="T9" fmla="*/ 0 h 86"/>
                </a:gdLst>
                <a:ahLst/>
                <a:cxnLst>
                  <a:cxn ang="0">
                    <a:pos x="T0" y="T1"/>
                  </a:cxn>
                  <a:cxn ang="0">
                    <a:pos x="T2" y="T3"/>
                  </a:cxn>
                  <a:cxn ang="0">
                    <a:pos x="T4" y="T5"/>
                  </a:cxn>
                  <a:cxn ang="0">
                    <a:pos x="T6" y="T7"/>
                  </a:cxn>
                  <a:cxn ang="0">
                    <a:pos x="T8" y="T9"/>
                  </a:cxn>
                </a:cxnLst>
                <a:rect l="0" t="0" r="r" b="b"/>
                <a:pathLst>
                  <a:path w="18" h="86">
                    <a:moveTo>
                      <a:pt x="2" y="0"/>
                    </a:moveTo>
                    <a:lnTo>
                      <a:pt x="0" y="84"/>
                    </a:lnTo>
                    <a:lnTo>
                      <a:pt x="18" y="86"/>
                    </a:lnTo>
                    <a:lnTo>
                      <a:pt x="18" y="3"/>
                    </a:lnTo>
                    <a:lnTo>
                      <a:pt x="2"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4" name="Rectangle 130"/>
              <p:cNvSpPr>
                <a:spLocks noChangeArrowheads="1"/>
              </p:cNvSpPr>
              <p:nvPr/>
            </p:nvSpPr>
            <p:spPr bwMode="auto">
              <a:xfrm>
                <a:off x="5527675" y="4972050"/>
                <a:ext cx="57150" cy="349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5" name="Freeform 131"/>
              <p:cNvSpPr>
                <a:spLocks/>
              </p:cNvSpPr>
              <p:nvPr/>
            </p:nvSpPr>
            <p:spPr bwMode="auto">
              <a:xfrm>
                <a:off x="5105400" y="5118100"/>
                <a:ext cx="49213" cy="33338"/>
              </a:xfrm>
              <a:custGeom>
                <a:avLst/>
                <a:gdLst>
                  <a:gd name="T0" fmla="*/ 31 w 31"/>
                  <a:gd name="T1" fmla="*/ 2 h 21"/>
                  <a:gd name="T2" fmla="*/ 31 w 31"/>
                  <a:gd name="T3" fmla="*/ 21 h 21"/>
                  <a:gd name="T4" fmla="*/ 0 w 31"/>
                  <a:gd name="T5" fmla="*/ 20 h 21"/>
                  <a:gd name="T6" fmla="*/ 0 w 31"/>
                  <a:gd name="T7" fmla="*/ 0 h 21"/>
                  <a:gd name="T8" fmla="*/ 31 w 31"/>
                  <a:gd name="T9" fmla="*/ 2 h 21"/>
                </a:gdLst>
                <a:ahLst/>
                <a:cxnLst>
                  <a:cxn ang="0">
                    <a:pos x="T0" y="T1"/>
                  </a:cxn>
                  <a:cxn ang="0">
                    <a:pos x="T2" y="T3"/>
                  </a:cxn>
                  <a:cxn ang="0">
                    <a:pos x="T4" y="T5"/>
                  </a:cxn>
                  <a:cxn ang="0">
                    <a:pos x="T6" y="T7"/>
                  </a:cxn>
                  <a:cxn ang="0">
                    <a:pos x="T8" y="T9"/>
                  </a:cxn>
                </a:cxnLst>
                <a:rect l="0" t="0" r="r" b="b"/>
                <a:pathLst>
                  <a:path w="31" h="21">
                    <a:moveTo>
                      <a:pt x="31" y="2"/>
                    </a:moveTo>
                    <a:lnTo>
                      <a:pt x="31" y="21"/>
                    </a:lnTo>
                    <a:lnTo>
                      <a:pt x="0" y="20"/>
                    </a:lnTo>
                    <a:lnTo>
                      <a:pt x="0" y="0"/>
                    </a:lnTo>
                    <a:lnTo>
                      <a:pt x="31" y="2"/>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6" name="Freeform 132"/>
              <p:cNvSpPr>
                <a:spLocks/>
              </p:cNvSpPr>
              <p:nvPr/>
            </p:nvSpPr>
            <p:spPr bwMode="auto">
              <a:xfrm>
                <a:off x="5105400" y="5162550"/>
                <a:ext cx="79375" cy="36513"/>
              </a:xfrm>
              <a:custGeom>
                <a:avLst/>
                <a:gdLst>
                  <a:gd name="T0" fmla="*/ 50 w 50"/>
                  <a:gd name="T1" fmla="*/ 3 h 23"/>
                  <a:gd name="T2" fmla="*/ 50 w 50"/>
                  <a:gd name="T3" fmla="*/ 23 h 23"/>
                  <a:gd name="T4" fmla="*/ 0 w 50"/>
                  <a:gd name="T5" fmla="*/ 20 h 23"/>
                  <a:gd name="T6" fmla="*/ 0 w 50"/>
                  <a:gd name="T7" fmla="*/ 0 h 23"/>
                  <a:gd name="T8" fmla="*/ 50 w 50"/>
                  <a:gd name="T9" fmla="*/ 3 h 23"/>
                </a:gdLst>
                <a:ahLst/>
                <a:cxnLst>
                  <a:cxn ang="0">
                    <a:pos x="T0" y="T1"/>
                  </a:cxn>
                  <a:cxn ang="0">
                    <a:pos x="T2" y="T3"/>
                  </a:cxn>
                  <a:cxn ang="0">
                    <a:pos x="T4" y="T5"/>
                  </a:cxn>
                  <a:cxn ang="0">
                    <a:pos x="T6" y="T7"/>
                  </a:cxn>
                  <a:cxn ang="0">
                    <a:pos x="T8" y="T9"/>
                  </a:cxn>
                </a:cxnLst>
                <a:rect l="0" t="0" r="r" b="b"/>
                <a:pathLst>
                  <a:path w="50" h="23">
                    <a:moveTo>
                      <a:pt x="50" y="3"/>
                    </a:moveTo>
                    <a:lnTo>
                      <a:pt x="50" y="23"/>
                    </a:lnTo>
                    <a:lnTo>
                      <a:pt x="0" y="20"/>
                    </a:lnTo>
                    <a:lnTo>
                      <a:pt x="0" y="0"/>
                    </a:lnTo>
                    <a:lnTo>
                      <a:pt x="50" y="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7" name="Freeform 133"/>
              <p:cNvSpPr>
                <a:spLocks/>
              </p:cNvSpPr>
              <p:nvPr/>
            </p:nvSpPr>
            <p:spPr bwMode="auto">
              <a:xfrm>
                <a:off x="5105400" y="5029200"/>
                <a:ext cx="100013" cy="31750"/>
              </a:xfrm>
              <a:custGeom>
                <a:avLst/>
                <a:gdLst>
                  <a:gd name="T0" fmla="*/ 63 w 63"/>
                  <a:gd name="T1" fmla="*/ 0 h 20"/>
                  <a:gd name="T2" fmla="*/ 63 w 63"/>
                  <a:gd name="T3" fmla="*/ 20 h 20"/>
                  <a:gd name="T4" fmla="*/ 0 w 63"/>
                  <a:gd name="T5" fmla="*/ 20 h 20"/>
                  <a:gd name="T6" fmla="*/ 0 w 63"/>
                  <a:gd name="T7" fmla="*/ 2 h 20"/>
                  <a:gd name="T8" fmla="*/ 63 w 63"/>
                  <a:gd name="T9" fmla="*/ 0 h 20"/>
                </a:gdLst>
                <a:ahLst/>
                <a:cxnLst>
                  <a:cxn ang="0">
                    <a:pos x="T0" y="T1"/>
                  </a:cxn>
                  <a:cxn ang="0">
                    <a:pos x="T2" y="T3"/>
                  </a:cxn>
                  <a:cxn ang="0">
                    <a:pos x="T4" y="T5"/>
                  </a:cxn>
                  <a:cxn ang="0">
                    <a:pos x="T6" y="T7"/>
                  </a:cxn>
                  <a:cxn ang="0">
                    <a:pos x="T8" y="T9"/>
                  </a:cxn>
                </a:cxnLst>
                <a:rect l="0" t="0" r="r" b="b"/>
                <a:pathLst>
                  <a:path w="63" h="20">
                    <a:moveTo>
                      <a:pt x="63" y="0"/>
                    </a:moveTo>
                    <a:lnTo>
                      <a:pt x="63" y="20"/>
                    </a:lnTo>
                    <a:lnTo>
                      <a:pt x="0" y="20"/>
                    </a:lnTo>
                    <a:lnTo>
                      <a:pt x="0" y="2"/>
                    </a:lnTo>
                    <a:lnTo>
                      <a:pt x="63"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8" name="Rectangle 134"/>
              <p:cNvSpPr>
                <a:spLocks noChangeArrowheads="1"/>
              </p:cNvSpPr>
              <p:nvPr/>
            </p:nvSpPr>
            <p:spPr bwMode="auto">
              <a:xfrm>
                <a:off x="5205413" y="5029200"/>
                <a:ext cx="42863" cy="3175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79" name="Freeform 135"/>
              <p:cNvSpPr>
                <a:spLocks/>
              </p:cNvSpPr>
              <p:nvPr/>
            </p:nvSpPr>
            <p:spPr bwMode="auto">
              <a:xfrm>
                <a:off x="5105400" y="4933950"/>
                <a:ext cx="160338" cy="39688"/>
              </a:xfrm>
              <a:custGeom>
                <a:avLst/>
                <a:gdLst>
                  <a:gd name="T0" fmla="*/ 101 w 101"/>
                  <a:gd name="T1" fmla="*/ 0 h 25"/>
                  <a:gd name="T2" fmla="*/ 101 w 101"/>
                  <a:gd name="T3" fmla="*/ 21 h 25"/>
                  <a:gd name="T4" fmla="*/ 99 w 101"/>
                  <a:gd name="T5" fmla="*/ 21 h 25"/>
                  <a:gd name="T6" fmla="*/ 0 w 101"/>
                  <a:gd name="T7" fmla="*/ 25 h 25"/>
                  <a:gd name="T8" fmla="*/ 0 w 101"/>
                  <a:gd name="T9" fmla="*/ 6 h 25"/>
                  <a:gd name="T10" fmla="*/ 101 w 101"/>
                  <a:gd name="T11" fmla="*/ 0 h 25"/>
                </a:gdLst>
                <a:ahLst/>
                <a:cxnLst>
                  <a:cxn ang="0">
                    <a:pos x="T0" y="T1"/>
                  </a:cxn>
                  <a:cxn ang="0">
                    <a:pos x="T2" y="T3"/>
                  </a:cxn>
                  <a:cxn ang="0">
                    <a:pos x="T4" y="T5"/>
                  </a:cxn>
                  <a:cxn ang="0">
                    <a:pos x="T6" y="T7"/>
                  </a:cxn>
                  <a:cxn ang="0">
                    <a:pos x="T8" y="T9"/>
                  </a:cxn>
                  <a:cxn ang="0">
                    <a:pos x="T10" y="T11"/>
                  </a:cxn>
                </a:cxnLst>
                <a:rect l="0" t="0" r="r" b="b"/>
                <a:pathLst>
                  <a:path w="101" h="25">
                    <a:moveTo>
                      <a:pt x="101" y="0"/>
                    </a:moveTo>
                    <a:lnTo>
                      <a:pt x="101" y="21"/>
                    </a:lnTo>
                    <a:lnTo>
                      <a:pt x="99" y="21"/>
                    </a:lnTo>
                    <a:lnTo>
                      <a:pt x="0" y="25"/>
                    </a:lnTo>
                    <a:lnTo>
                      <a:pt x="0" y="6"/>
                    </a:lnTo>
                    <a:lnTo>
                      <a:pt x="101"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0" name="Freeform 136"/>
              <p:cNvSpPr>
                <a:spLocks/>
              </p:cNvSpPr>
              <p:nvPr/>
            </p:nvSpPr>
            <p:spPr bwMode="auto">
              <a:xfrm>
                <a:off x="5184775" y="5167313"/>
                <a:ext cx="119063" cy="36513"/>
              </a:xfrm>
              <a:custGeom>
                <a:avLst/>
                <a:gdLst>
                  <a:gd name="T0" fmla="*/ 75 w 75"/>
                  <a:gd name="T1" fmla="*/ 3 h 23"/>
                  <a:gd name="T2" fmla="*/ 75 w 75"/>
                  <a:gd name="T3" fmla="*/ 23 h 23"/>
                  <a:gd name="T4" fmla="*/ 0 w 75"/>
                  <a:gd name="T5" fmla="*/ 20 h 23"/>
                  <a:gd name="T6" fmla="*/ 0 w 75"/>
                  <a:gd name="T7" fmla="*/ 0 h 23"/>
                  <a:gd name="T8" fmla="*/ 75 w 75"/>
                  <a:gd name="T9" fmla="*/ 3 h 23"/>
                </a:gdLst>
                <a:ahLst/>
                <a:cxnLst>
                  <a:cxn ang="0">
                    <a:pos x="T0" y="T1"/>
                  </a:cxn>
                  <a:cxn ang="0">
                    <a:pos x="T2" y="T3"/>
                  </a:cxn>
                  <a:cxn ang="0">
                    <a:pos x="T4" y="T5"/>
                  </a:cxn>
                  <a:cxn ang="0">
                    <a:pos x="T6" y="T7"/>
                  </a:cxn>
                  <a:cxn ang="0">
                    <a:pos x="T8" y="T9"/>
                  </a:cxn>
                </a:cxnLst>
                <a:rect l="0" t="0" r="r" b="b"/>
                <a:pathLst>
                  <a:path w="75" h="23">
                    <a:moveTo>
                      <a:pt x="75" y="3"/>
                    </a:moveTo>
                    <a:lnTo>
                      <a:pt x="75" y="23"/>
                    </a:lnTo>
                    <a:lnTo>
                      <a:pt x="0" y="20"/>
                    </a:lnTo>
                    <a:lnTo>
                      <a:pt x="0" y="0"/>
                    </a:lnTo>
                    <a:lnTo>
                      <a:pt x="75" y="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1" name="Freeform 137"/>
              <p:cNvSpPr>
                <a:spLocks/>
              </p:cNvSpPr>
              <p:nvPr/>
            </p:nvSpPr>
            <p:spPr bwMode="auto">
              <a:xfrm>
                <a:off x="5105400" y="5073650"/>
                <a:ext cx="204788" cy="33338"/>
              </a:xfrm>
              <a:custGeom>
                <a:avLst/>
                <a:gdLst>
                  <a:gd name="T0" fmla="*/ 129 w 129"/>
                  <a:gd name="T1" fmla="*/ 2 h 21"/>
                  <a:gd name="T2" fmla="*/ 129 w 129"/>
                  <a:gd name="T3" fmla="*/ 21 h 21"/>
                  <a:gd name="T4" fmla="*/ 0 w 129"/>
                  <a:gd name="T5" fmla="*/ 20 h 21"/>
                  <a:gd name="T6" fmla="*/ 0 w 129"/>
                  <a:gd name="T7" fmla="*/ 0 h 21"/>
                  <a:gd name="T8" fmla="*/ 129 w 129"/>
                  <a:gd name="T9" fmla="*/ 2 h 21"/>
                </a:gdLst>
                <a:ahLst/>
                <a:cxnLst>
                  <a:cxn ang="0">
                    <a:pos x="T0" y="T1"/>
                  </a:cxn>
                  <a:cxn ang="0">
                    <a:pos x="T2" y="T3"/>
                  </a:cxn>
                  <a:cxn ang="0">
                    <a:pos x="T4" y="T5"/>
                  </a:cxn>
                  <a:cxn ang="0">
                    <a:pos x="T6" y="T7"/>
                  </a:cxn>
                  <a:cxn ang="0">
                    <a:pos x="T8" y="T9"/>
                  </a:cxn>
                </a:cxnLst>
                <a:rect l="0" t="0" r="r" b="b"/>
                <a:pathLst>
                  <a:path w="129" h="21">
                    <a:moveTo>
                      <a:pt x="129" y="2"/>
                    </a:moveTo>
                    <a:lnTo>
                      <a:pt x="129" y="21"/>
                    </a:lnTo>
                    <a:lnTo>
                      <a:pt x="0" y="20"/>
                    </a:lnTo>
                    <a:lnTo>
                      <a:pt x="0" y="0"/>
                    </a:lnTo>
                    <a:lnTo>
                      <a:pt x="129" y="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2" name="Freeform 138"/>
              <p:cNvSpPr>
                <a:spLocks/>
              </p:cNvSpPr>
              <p:nvPr/>
            </p:nvSpPr>
            <p:spPr bwMode="auto">
              <a:xfrm>
                <a:off x="5310188" y="5076825"/>
                <a:ext cx="134938" cy="33338"/>
              </a:xfrm>
              <a:custGeom>
                <a:avLst/>
                <a:gdLst>
                  <a:gd name="T0" fmla="*/ 85 w 85"/>
                  <a:gd name="T1" fmla="*/ 0 h 21"/>
                  <a:gd name="T2" fmla="*/ 85 w 85"/>
                  <a:gd name="T3" fmla="*/ 21 h 21"/>
                  <a:gd name="T4" fmla="*/ 0 w 85"/>
                  <a:gd name="T5" fmla="*/ 19 h 21"/>
                  <a:gd name="T6" fmla="*/ 0 w 85"/>
                  <a:gd name="T7" fmla="*/ 0 h 21"/>
                  <a:gd name="T8" fmla="*/ 85 w 85"/>
                  <a:gd name="T9" fmla="*/ 0 h 21"/>
                </a:gdLst>
                <a:ahLst/>
                <a:cxnLst>
                  <a:cxn ang="0">
                    <a:pos x="T0" y="T1"/>
                  </a:cxn>
                  <a:cxn ang="0">
                    <a:pos x="T2" y="T3"/>
                  </a:cxn>
                  <a:cxn ang="0">
                    <a:pos x="T4" y="T5"/>
                  </a:cxn>
                  <a:cxn ang="0">
                    <a:pos x="T6" y="T7"/>
                  </a:cxn>
                  <a:cxn ang="0">
                    <a:pos x="T8" y="T9"/>
                  </a:cxn>
                </a:cxnLst>
                <a:rect l="0" t="0" r="r" b="b"/>
                <a:pathLst>
                  <a:path w="85" h="21">
                    <a:moveTo>
                      <a:pt x="85" y="0"/>
                    </a:moveTo>
                    <a:lnTo>
                      <a:pt x="85" y="21"/>
                    </a:lnTo>
                    <a:lnTo>
                      <a:pt x="0" y="19"/>
                    </a:lnTo>
                    <a:lnTo>
                      <a:pt x="0" y="0"/>
                    </a:lnTo>
                    <a:lnTo>
                      <a:pt x="85"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3" name="Freeform 139"/>
              <p:cNvSpPr>
                <a:spLocks/>
              </p:cNvSpPr>
              <p:nvPr/>
            </p:nvSpPr>
            <p:spPr bwMode="auto">
              <a:xfrm>
                <a:off x="5105400" y="4972050"/>
                <a:ext cx="422275" cy="44450"/>
              </a:xfrm>
              <a:custGeom>
                <a:avLst/>
                <a:gdLst>
                  <a:gd name="T0" fmla="*/ 266 w 266"/>
                  <a:gd name="T1" fmla="*/ 0 h 28"/>
                  <a:gd name="T2" fmla="*/ 266 w 266"/>
                  <a:gd name="T3" fmla="*/ 22 h 28"/>
                  <a:gd name="T4" fmla="*/ 0 w 266"/>
                  <a:gd name="T5" fmla="*/ 28 h 28"/>
                  <a:gd name="T6" fmla="*/ 0 w 266"/>
                  <a:gd name="T7" fmla="*/ 10 h 28"/>
                  <a:gd name="T8" fmla="*/ 266 w 266"/>
                  <a:gd name="T9" fmla="*/ 0 h 28"/>
                </a:gdLst>
                <a:ahLst/>
                <a:cxnLst>
                  <a:cxn ang="0">
                    <a:pos x="T0" y="T1"/>
                  </a:cxn>
                  <a:cxn ang="0">
                    <a:pos x="T2" y="T3"/>
                  </a:cxn>
                  <a:cxn ang="0">
                    <a:pos x="T4" y="T5"/>
                  </a:cxn>
                  <a:cxn ang="0">
                    <a:pos x="T6" y="T7"/>
                  </a:cxn>
                  <a:cxn ang="0">
                    <a:pos x="T8" y="T9"/>
                  </a:cxn>
                </a:cxnLst>
                <a:rect l="0" t="0" r="r" b="b"/>
                <a:pathLst>
                  <a:path w="266" h="28">
                    <a:moveTo>
                      <a:pt x="266" y="0"/>
                    </a:moveTo>
                    <a:lnTo>
                      <a:pt x="266" y="22"/>
                    </a:lnTo>
                    <a:lnTo>
                      <a:pt x="0" y="28"/>
                    </a:lnTo>
                    <a:lnTo>
                      <a:pt x="0" y="10"/>
                    </a:lnTo>
                    <a:lnTo>
                      <a:pt x="266"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4" name="Freeform 140"/>
              <p:cNvSpPr>
                <a:spLocks/>
              </p:cNvSpPr>
              <p:nvPr/>
            </p:nvSpPr>
            <p:spPr bwMode="auto">
              <a:xfrm>
                <a:off x="5154613" y="5121275"/>
                <a:ext cx="117475" cy="33338"/>
              </a:xfrm>
              <a:custGeom>
                <a:avLst/>
                <a:gdLst>
                  <a:gd name="T0" fmla="*/ 74 w 74"/>
                  <a:gd name="T1" fmla="*/ 1 h 21"/>
                  <a:gd name="T2" fmla="*/ 74 w 74"/>
                  <a:gd name="T3" fmla="*/ 21 h 21"/>
                  <a:gd name="T4" fmla="*/ 0 w 74"/>
                  <a:gd name="T5" fmla="*/ 19 h 21"/>
                  <a:gd name="T6" fmla="*/ 0 w 74"/>
                  <a:gd name="T7" fmla="*/ 0 h 21"/>
                  <a:gd name="T8" fmla="*/ 74 w 74"/>
                  <a:gd name="T9" fmla="*/ 1 h 21"/>
                </a:gdLst>
                <a:ahLst/>
                <a:cxnLst>
                  <a:cxn ang="0">
                    <a:pos x="T0" y="T1"/>
                  </a:cxn>
                  <a:cxn ang="0">
                    <a:pos x="T2" y="T3"/>
                  </a:cxn>
                  <a:cxn ang="0">
                    <a:pos x="T4" y="T5"/>
                  </a:cxn>
                  <a:cxn ang="0">
                    <a:pos x="T6" y="T7"/>
                  </a:cxn>
                  <a:cxn ang="0">
                    <a:pos x="T8" y="T9"/>
                  </a:cxn>
                </a:cxnLst>
                <a:rect l="0" t="0" r="r" b="b"/>
                <a:pathLst>
                  <a:path w="74" h="21">
                    <a:moveTo>
                      <a:pt x="74" y="1"/>
                    </a:moveTo>
                    <a:lnTo>
                      <a:pt x="74" y="21"/>
                    </a:lnTo>
                    <a:lnTo>
                      <a:pt x="0" y="19"/>
                    </a:lnTo>
                    <a:lnTo>
                      <a:pt x="0" y="0"/>
                    </a:lnTo>
                    <a:lnTo>
                      <a:pt x="74"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5" name="Freeform 141"/>
              <p:cNvSpPr>
                <a:spLocks/>
              </p:cNvSpPr>
              <p:nvPr/>
            </p:nvSpPr>
            <p:spPr bwMode="auto">
              <a:xfrm>
                <a:off x="5262563" y="4929188"/>
                <a:ext cx="88900" cy="38100"/>
              </a:xfrm>
              <a:custGeom>
                <a:avLst/>
                <a:gdLst>
                  <a:gd name="T0" fmla="*/ 56 w 56"/>
                  <a:gd name="T1" fmla="*/ 0 h 24"/>
                  <a:gd name="T2" fmla="*/ 56 w 56"/>
                  <a:gd name="T3" fmla="*/ 21 h 24"/>
                  <a:gd name="T4" fmla="*/ 0 w 56"/>
                  <a:gd name="T5" fmla="*/ 24 h 24"/>
                  <a:gd name="T6" fmla="*/ 2 w 56"/>
                  <a:gd name="T7" fmla="*/ 24 h 24"/>
                  <a:gd name="T8" fmla="*/ 2 w 56"/>
                  <a:gd name="T9" fmla="*/ 3 h 24"/>
                  <a:gd name="T10" fmla="*/ 56 w 56"/>
                  <a:gd name="T11" fmla="*/ 0 h 24"/>
                </a:gdLst>
                <a:ahLst/>
                <a:cxnLst>
                  <a:cxn ang="0">
                    <a:pos x="T0" y="T1"/>
                  </a:cxn>
                  <a:cxn ang="0">
                    <a:pos x="T2" y="T3"/>
                  </a:cxn>
                  <a:cxn ang="0">
                    <a:pos x="T4" y="T5"/>
                  </a:cxn>
                  <a:cxn ang="0">
                    <a:pos x="T6" y="T7"/>
                  </a:cxn>
                  <a:cxn ang="0">
                    <a:pos x="T8" y="T9"/>
                  </a:cxn>
                  <a:cxn ang="0">
                    <a:pos x="T10" y="T11"/>
                  </a:cxn>
                </a:cxnLst>
                <a:rect l="0" t="0" r="r" b="b"/>
                <a:pathLst>
                  <a:path w="56" h="24">
                    <a:moveTo>
                      <a:pt x="56" y="0"/>
                    </a:moveTo>
                    <a:lnTo>
                      <a:pt x="56" y="21"/>
                    </a:lnTo>
                    <a:lnTo>
                      <a:pt x="0" y="24"/>
                    </a:lnTo>
                    <a:lnTo>
                      <a:pt x="2" y="24"/>
                    </a:lnTo>
                    <a:lnTo>
                      <a:pt x="2" y="3"/>
                    </a:lnTo>
                    <a:lnTo>
                      <a:pt x="56"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6" name="Freeform 142"/>
              <p:cNvSpPr>
                <a:spLocks/>
              </p:cNvSpPr>
              <p:nvPr/>
            </p:nvSpPr>
            <p:spPr bwMode="auto">
              <a:xfrm>
                <a:off x="4471988" y="5021263"/>
                <a:ext cx="498475" cy="150813"/>
              </a:xfrm>
              <a:custGeom>
                <a:avLst/>
                <a:gdLst>
                  <a:gd name="T0" fmla="*/ 2 w 314"/>
                  <a:gd name="T1" fmla="*/ 95 h 95"/>
                  <a:gd name="T2" fmla="*/ 0 w 314"/>
                  <a:gd name="T3" fmla="*/ 89 h 95"/>
                  <a:gd name="T4" fmla="*/ 67 w 314"/>
                  <a:gd name="T5" fmla="*/ 73 h 95"/>
                  <a:gd name="T6" fmla="*/ 123 w 314"/>
                  <a:gd name="T7" fmla="*/ 39 h 95"/>
                  <a:gd name="T8" fmla="*/ 191 w 314"/>
                  <a:gd name="T9" fmla="*/ 36 h 95"/>
                  <a:gd name="T10" fmla="*/ 245 w 314"/>
                  <a:gd name="T11" fmla="*/ 3 h 95"/>
                  <a:gd name="T12" fmla="*/ 314 w 314"/>
                  <a:gd name="T13" fmla="*/ 0 h 95"/>
                  <a:gd name="T14" fmla="*/ 314 w 314"/>
                  <a:gd name="T15" fmla="*/ 5 h 95"/>
                  <a:gd name="T16" fmla="*/ 247 w 314"/>
                  <a:gd name="T17" fmla="*/ 8 h 95"/>
                  <a:gd name="T18" fmla="*/ 192 w 314"/>
                  <a:gd name="T19" fmla="*/ 42 h 95"/>
                  <a:gd name="T20" fmla="*/ 125 w 314"/>
                  <a:gd name="T21" fmla="*/ 45 h 95"/>
                  <a:gd name="T22" fmla="*/ 70 w 314"/>
                  <a:gd name="T23" fmla="*/ 78 h 95"/>
                  <a:gd name="T24" fmla="*/ 2 w 314"/>
                  <a:gd name="T2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95">
                    <a:moveTo>
                      <a:pt x="2" y="95"/>
                    </a:moveTo>
                    <a:lnTo>
                      <a:pt x="0" y="89"/>
                    </a:lnTo>
                    <a:lnTo>
                      <a:pt x="67" y="73"/>
                    </a:lnTo>
                    <a:lnTo>
                      <a:pt x="123" y="39"/>
                    </a:lnTo>
                    <a:lnTo>
                      <a:pt x="191" y="36"/>
                    </a:lnTo>
                    <a:lnTo>
                      <a:pt x="245" y="3"/>
                    </a:lnTo>
                    <a:lnTo>
                      <a:pt x="314" y="0"/>
                    </a:lnTo>
                    <a:lnTo>
                      <a:pt x="314" y="5"/>
                    </a:lnTo>
                    <a:lnTo>
                      <a:pt x="247" y="8"/>
                    </a:lnTo>
                    <a:lnTo>
                      <a:pt x="192" y="42"/>
                    </a:lnTo>
                    <a:lnTo>
                      <a:pt x="125" y="45"/>
                    </a:lnTo>
                    <a:lnTo>
                      <a:pt x="70" y="78"/>
                    </a:lnTo>
                    <a:lnTo>
                      <a:pt x="2" y="95"/>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7" name="Freeform 143"/>
              <p:cNvSpPr>
                <a:spLocks/>
              </p:cNvSpPr>
              <p:nvPr/>
            </p:nvSpPr>
            <p:spPr bwMode="auto">
              <a:xfrm>
                <a:off x="4467225" y="4962525"/>
                <a:ext cx="371475" cy="211138"/>
              </a:xfrm>
              <a:custGeom>
                <a:avLst/>
                <a:gdLst>
                  <a:gd name="T0" fmla="*/ 3 w 234"/>
                  <a:gd name="T1" fmla="*/ 133 h 133"/>
                  <a:gd name="T2" fmla="*/ 0 w 234"/>
                  <a:gd name="T3" fmla="*/ 128 h 133"/>
                  <a:gd name="T4" fmla="*/ 55 w 234"/>
                  <a:gd name="T5" fmla="*/ 103 h 133"/>
                  <a:gd name="T6" fmla="*/ 89 w 234"/>
                  <a:gd name="T7" fmla="*/ 63 h 133"/>
                  <a:gd name="T8" fmla="*/ 145 w 234"/>
                  <a:gd name="T9" fmla="*/ 52 h 133"/>
                  <a:gd name="T10" fmla="*/ 178 w 234"/>
                  <a:gd name="T11" fmla="*/ 13 h 133"/>
                  <a:gd name="T12" fmla="*/ 234 w 234"/>
                  <a:gd name="T13" fmla="*/ 0 h 133"/>
                  <a:gd name="T14" fmla="*/ 234 w 234"/>
                  <a:gd name="T15" fmla="*/ 6 h 133"/>
                  <a:gd name="T16" fmla="*/ 181 w 234"/>
                  <a:gd name="T17" fmla="*/ 17 h 133"/>
                  <a:gd name="T18" fmla="*/ 147 w 234"/>
                  <a:gd name="T19" fmla="*/ 56 h 133"/>
                  <a:gd name="T20" fmla="*/ 91 w 234"/>
                  <a:gd name="T21" fmla="*/ 68 h 133"/>
                  <a:gd name="T22" fmla="*/ 59 w 234"/>
                  <a:gd name="T23" fmla="*/ 107 h 133"/>
                  <a:gd name="T24" fmla="*/ 3 w 234"/>
                  <a:gd name="T2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133">
                    <a:moveTo>
                      <a:pt x="3" y="133"/>
                    </a:moveTo>
                    <a:lnTo>
                      <a:pt x="0" y="128"/>
                    </a:lnTo>
                    <a:lnTo>
                      <a:pt x="55" y="103"/>
                    </a:lnTo>
                    <a:lnTo>
                      <a:pt x="89" y="63"/>
                    </a:lnTo>
                    <a:lnTo>
                      <a:pt x="145" y="52"/>
                    </a:lnTo>
                    <a:lnTo>
                      <a:pt x="178" y="13"/>
                    </a:lnTo>
                    <a:lnTo>
                      <a:pt x="234" y="0"/>
                    </a:lnTo>
                    <a:lnTo>
                      <a:pt x="234" y="6"/>
                    </a:lnTo>
                    <a:lnTo>
                      <a:pt x="181" y="17"/>
                    </a:lnTo>
                    <a:lnTo>
                      <a:pt x="147" y="56"/>
                    </a:lnTo>
                    <a:lnTo>
                      <a:pt x="91" y="68"/>
                    </a:lnTo>
                    <a:lnTo>
                      <a:pt x="59" y="107"/>
                    </a:lnTo>
                    <a:lnTo>
                      <a:pt x="3" y="133"/>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8" name="Freeform 144"/>
              <p:cNvSpPr>
                <a:spLocks/>
              </p:cNvSpPr>
              <p:nvPr/>
            </p:nvSpPr>
            <p:spPr bwMode="auto">
              <a:xfrm>
                <a:off x="4475163" y="5072063"/>
                <a:ext cx="396875" cy="100013"/>
              </a:xfrm>
              <a:custGeom>
                <a:avLst/>
                <a:gdLst>
                  <a:gd name="T0" fmla="*/ 1 w 250"/>
                  <a:gd name="T1" fmla="*/ 63 h 63"/>
                  <a:gd name="T2" fmla="*/ 0 w 250"/>
                  <a:gd name="T3" fmla="*/ 57 h 63"/>
                  <a:gd name="T4" fmla="*/ 53 w 250"/>
                  <a:gd name="T5" fmla="*/ 49 h 63"/>
                  <a:gd name="T6" fmla="*/ 98 w 250"/>
                  <a:gd name="T7" fmla="*/ 22 h 63"/>
                  <a:gd name="T8" fmla="*/ 151 w 250"/>
                  <a:gd name="T9" fmla="*/ 28 h 63"/>
                  <a:gd name="T10" fmla="*/ 196 w 250"/>
                  <a:gd name="T11" fmla="*/ 0 h 63"/>
                  <a:gd name="T12" fmla="*/ 250 w 250"/>
                  <a:gd name="T13" fmla="*/ 6 h 63"/>
                  <a:gd name="T14" fmla="*/ 249 w 250"/>
                  <a:gd name="T15" fmla="*/ 11 h 63"/>
                  <a:gd name="T16" fmla="*/ 197 w 250"/>
                  <a:gd name="T17" fmla="*/ 6 h 63"/>
                  <a:gd name="T18" fmla="*/ 152 w 250"/>
                  <a:gd name="T19" fmla="*/ 34 h 63"/>
                  <a:gd name="T20" fmla="*/ 99 w 250"/>
                  <a:gd name="T21" fmla="*/ 28 h 63"/>
                  <a:gd name="T22" fmla="*/ 54 w 250"/>
                  <a:gd name="T23" fmla="*/ 55 h 63"/>
                  <a:gd name="T24" fmla="*/ 1 w 250"/>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63">
                    <a:moveTo>
                      <a:pt x="1" y="63"/>
                    </a:moveTo>
                    <a:lnTo>
                      <a:pt x="0" y="57"/>
                    </a:lnTo>
                    <a:lnTo>
                      <a:pt x="53" y="49"/>
                    </a:lnTo>
                    <a:lnTo>
                      <a:pt x="98" y="22"/>
                    </a:lnTo>
                    <a:lnTo>
                      <a:pt x="151" y="28"/>
                    </a:lnTo>
                    <a:lnTo>
                      <a:pt x="196" y="0"/>
                    </a:lnTo>
                    <a:lnTo>
                      <a:pt x="250" y="6"/>
                    </a:lnTo>
                    <a:lnTo>
                      <a:pt x="249" y="11"/>
                    </a:lnTo>
                    <a:lnTo>
                      <a:pt x="197" y="6"/>
                    </a:lnTo>
                    <a:lnTo>
                      <a:pt x="152" y="34"/>
                    </a:lnTo>
                    <a:lnTo>
                      <a:pt x="99" y="28"/>
                    </a:lnTo>
                    <a:lnTo>
                      <a:pt x="54" y="55"/>
                    </a:lnTo>
                    <a:lnTo>
                      <a:pt x="1" y="6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89" name="Rectangle 145"/>
              <p:cNvSpPr>
                <a:spLocks noChangeArrowheads="1"/>
              </p:cNvSpPr>
              <p:nvPr/>
            </p:nvSpPr>
            <p:spPr bwMode="auto">
              <a:xfrm>
                <a:off x="4470400" y="4945063"/>
                <a:ext cx="33338" cy="95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0" name="Rectangle 146"/>
              <p:cNvSpPr>
                <a:spLocks noChangeArrowheads="1"/>
              </p:cNvSpPr>
              <p:nvPr/>
            </p:nvSpPr>
            <p:spPr bwMode="auto">
              <a:xfrm>
                <a:off x="4470400" y="4984750"/>
                <a:ext cx="33338" cy="111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1" name="Rectangle 147"/>
              <p:cNvSpPr>
                <a:spLocks noChangeArrowheads="1"/>
              </p:cNvSpPr>
              <p:nvPr/>
            </p:nvSpPr>
            <p:spPr bwMode="auto">
              <a:xfrm>
                <a:off x="4470400" y="5027613"/>
                <a:ext cx="33338" cy="95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2" name="Rectangle 148"/>
              <p:cNvSpPr>
                <a:spLocks noChangeArrowheads="1"/>
              </p:cNvSpPr>
              <p:nvPr/>
            </p:nvSpPr>
            <p:spPr bwMode="auto">
              <a:xfrm>
                <a:off x="4470400" y="5067300"/>
                <a:ext cx="33338" cy="111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3" name="Rectangle 149"/>
              <p:cNvSpPr>
                <a:spLocks noChangeArrowheads="1"/>
              </p:cNvSpPr>
              <p:nvPr/>
            </p:nvSpPr>
            <p:spPr bwMode="auto">
              <a:xfrm>
                <a:off x="4470400" y="5110163"/>
                <a:ext cx="33338" cy="79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4" name="Rectangle 150"/>
              <p:cNvSpPr>
                <a:spLocks noChangeArrowheads="1"/>
              </p:cNvSpPr>
              <p:nvPr/>
            </p:nvSpPr>
            <p:spPr bwMode="auto">
              <a:xfrm>
                <a:off x="4470400" y="5184775"/>
                <a:ext cx="500063" cy="95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5" name="Freeform 151"/>
              <p:cNvSpPr>
                <a:spLocks/>
              </p:cNvSpPr>
              <p:nvPr/>
            </p:nvSpPr>
            <p:spPr bwMode="auto">
              <a:xfrm>
                <a:off x="3868738" y="5427663"/>
                <a:ext cx="158750" cy="66675"/>
              </a:xfrm>
              <a:custGeom>
                <a:avLst/>
                <a:gdLst>
                  <a:gd name="T0" fmla="*/ 100 w 100"/>
                  <a:gd name="T1" fmla="*/ 42 h 42"/>
                  <a:gd name="T2" fmla="*/ 100 w 100"/>
                  <a:gd name="T3" fmla="*/ 31 h 42"/>
                  <a:gd name="T4" fmla="*/ 0 w 100"/>
                  <a:gd name="T5" fmla="*/ 0 h 42"/>
                  <a:gd name="T6" fmla="*/ 0 w 100"/>
                  <a:gd name="T7" fmla="*/ 15 h 42"/>
                  <a:gd name="T8" fmla="*/ 100 w 100"/>
                  <a:gd name="T9" fmla="*/ 42 h 42"/>
                </a:gdLst>
                <a:ahLst/>
                <a:cxnLst>
                  <a:cxn ang="0">
                    <a:pos x="T0" y="T1"/>
                  </a:cxn>
                  <a:cxn ang="0">
                    <a:pos x="T2" y="T3"/>
                  </a:cxn>
                  <a:cxn ang="0">
                    <a:pos x="T4" y="T5"/>
                  </a:cxn>
                  <a:cxn ang="0">
                    <a:pos x="T6" y="T7"/>
                  </a:cxn>
                  <a:cxn ang="0">
                    <a:pos x="T8" y="T9"/>
                  </a:cxn>
                </a:cxnLst>
                <a:rect l="0" t="0" r="r" b="b"/>
                <a:pathLst>
                  <a:path w="100" h="42">
                    <a:moveTo>
                      <a:pt x="100" y="42"/>
                    </a:moveTo>
                    <a:lnTo>
                      <a:pt x="100" y="31"/>
                    </a:lnTo>
                    <a:lnTo>
                      <a:pt x="0" y="0"/>
                    </a:lnTo>
                    <a:lnTo>
                      <a:pt x="0" y="15"/>
                    </a:lnTo>
                    <a:lnTo>
                      <a:pt x="100" y="4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6" name="Freeform 152"/>
              <p:cNvSpPr>
                <a:spLocks/>
              </p:cNvSpPr>
              <p:nvPr/>
            </p:nvSpPr>
            <p:spPr bwMode="auto">
              <a:xfrm>
                <a:off x="3868738" y="5372100"/>
                <a:ext cx="584200" cy="122238"/>
              </a:xfrm>
              <a:custGeom>
                <a:avLst/>
                <a:gdLst>
                  <a:gd name="T0" fmla="*/ 368 w 368"/>
                  <a:gd name="T1" fmla="*/ 27 h 77"/>
                  <a:gd name="T2" fmla="*/ 368 w 368"/>
                  <a:gd name="T3" fmla="*/ 27 h 77"/>
                  <a:gd name="T4" fmla="*/ 368 w 368"/>
                  <a:gd name="T5" fmla="*/ 27 h 77"/>
                  <a:gd name="T6" fmla="*/ 267 w 368"/>
                  <a:gd name="T7" fmla="*/ 0 h 77"/>
                  <a:gd name="T8" fmla="*/ 0 w 368"/>
                  <a:gd name="T9" fmla="*/ 35 h 77"/>
                  <a:gd name="T10" fmla="*/ 100 w 368"/>
                  <a:gd name="T11" fmla="*/ 66 h 77"/>
                  <a:gd name="T12" fmla="*/ 100 w 368"/>
                  <a:gd name="T13" fmla="*/ 77 h 77"/>
                  <a:gd name="T14" fmla="*/ 368 w 368"/>
                  <a:gd name="T15" fmla="*/ 32 h 77"/>
                  <a:gd name="T16" fmla="*/ 368 w 368"/>
                  <a:gd name="T17"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77">
                    <a:moveTo>
                      <a:pt x="368" y="27"/>
                    </a:moveTo>
                    <a:lnTo>
                      <a:pt x="368" y="27"/>
                    </a:lnTo>
                    <a:lnTo>
                      <a:pt x="368" y="27"/>
                    </a:lnTo>
                    <a:lnTo>
                      <a:pt x="267" y="0"/>
                    </a:lnTo>
                    <a:lnTo>
                      <a:pt x="0" y="35"/>
                    </a:lnTo>
                    <a:lnTo>
                      <a:pt x="100" y="66"/>
                    </a:lnTo>
                    <a:lnTo>
                      <a:pt x="100" y="77"/>
                    </a:lnTo>
                    <a:lnTo>
                      <a:pt x="368" y="32"/>
                    </a:lnTo>
                    <a:lnTo>
                      <a:pt x="368" y="27"/>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7" name="Freeform 153"/>
              <p:cNvSpPr>
                <a:spLocks/>
              </p:cNvSpPr>
              <p:nvPr/>
            </p:nvSpPr>
            <p:spPr bwMode="auto">
              <a:xfrm>
                <a:off x="5405438" y="5427663"/>
                <a:ext cx="161925" cy="66675"/>
              </a:xfrm>
              <a:custGeom>
                <a:avLst/>
                <a:gdLst>
                  <a:gd name="T0" fmla="*/ 1 w 102"/>
                  <a:gd name="T1" fmla="*/ 42 h 42"/>
                  <a:gd name="T2" fmla="*/ 0 w 102"/>
                  <a:gd name="T3" fmla="*/ 31 h 42"/>
                  <a:gd name="T4" fmla="*/ 101 w 102"/>
                  <a:gd name="T5" fmla="*/ 0 h 42"/>
                  <a:gd name="T6" fmla="*/ 102 w 102"/>
                  <a:gd name="T7" fmla="*/ 15 h 42"/>
                  <a:gd name="T8" fmla="*/ 1 w 102"/>
                  <a:gd name="T9" fmla="*/ 42 h 42"/>
                </a:gdLst>
                <a:ahLst/>
                <a:cxnLst>
                  <a:cxn ang="0">
                    <a:pos x="T0" y="T1"/>
                  </a:cxn>
                  <a:cxn ang="0">
                    <a:pos x="T2" y="T3"/>
                  </a:cxn>
                  <a:cxn ang="0">
                    <a:pos x="T4" y="T5"/>
                  </a:cxn>
                  <a:cxn ang="0">
                    <a:pos x="T6" y="T7"/>
                  </a:cxn>
                  <a:cxn ang="0">
                    <a:pos x="T8" y="T9"/>
                  </a:cxn>
                </a:cxnLst>
                <a:rect l="0" t="0" r="r" b="b"/>
                <a:pathLst>
                  <a:path w="102" h="42">
                    <a:moveTo>
                      <a:pt x="1" y="42"/>
                    </a:moveTo>
                    <a:lnTo>
                      <a:pt x="0" y="31"/>
                    </a:lnTo>
                    <a:lnTo>
                      <a:pt x="101" y="0"/>
                    </a:lnTo>
                    <a:lnTo>
                      <a:pt x="102" y="15"/>
                    </a:lnTo>
                    <a:lnTo>
                      <a:pt x="1" y="4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8" name="Freeform 154"/>
              <p:cNvSpPr>
                <a:spLocks/>
              </p:cNvSpPr>
              <p:nvPr/>
            </p:nvSpPr>
            <p:spPr bwMode="auto">
              <a:xfrm>
                <a:off x="4981575" y="5372100"/>
                <a:ext cx="584200" cy="122238"/>
              </a:xfrm>
              <a:custGeom>
                <a:avLst/>
                <a:gdLst>
                  <a:gd name="T0" fmla="*/ 0 w 368"/>
                  <a:gd name="T1" fmla="*/ 27 h 77"/>
                  <a:gd name="T2" fmla="*/ 0 w 368"/>
                  <a:gd name="T3" fmla="*/ 27 h 77"/>
                  <a:gd name="T4" fmla="*/ 0 w 368"/>
                  <a:gd name="T5" fmla="*/ 27 h 77"/>
                  <a:gd name="T6" fmla="*/ 99 w 368"/>
                  <a:gd name="T7" fmla="*/ 0 h 77"/>
                  <a:gd name="T8" fmla="*/ 368 w 368"/>
                  <a:gd name="T9" fmla="*/ 35 h 77"/>
                  <a:gd name="T10" fmla="*/ 267 w 368"/>
                  <a:gd name="T11" fmla="*/ 66 h 77"/>
                  <a:gd name="T12" fmla="*/ 268 w 368"/>
                  <a:gd name="T13" fmla="*/ 77 h 77"/>
                  <a:gd name="T14" fmla="*/ 0 w 368"/>
                  <a:gd name="T15" fmla="*/ 32 h 77"/>
                  <a:gd name="T16" fmla="*/ 0 w 368"/>
                  <a:gd name="T17"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77">
                    <a:moveTo>
                      <a:pt x="0" y="27"/>
                    </a:moveTo>
                    <a:lnTo>
                      <a:pt x="0" y="27"/>
                    </a:lnTo>
                    <a:lnTo>
                      <a:pt x="0" y="27"/>
                    </a:lnTo>
                    <a:lnTo>
                      <a:pt x="99" y="0"/>
                    </a:lnTo>
                    <a:lnTo>
                      <a:pt x="368" y="35"/>
                    </a:lnTo>
                    <a:lnTo>
                      <a:pt x="267" y="66"/>
                    </a:lnTo>
                    <a:lnTo>
                      <a:pt x="268" y="77"/>
                    </a:lnTo>
                    <a:lnTo>
                      <a:pt x="0" y="32"/>
                    </a:lnTo>
                    <a:lnTo>
                      <a:pt x="0" y="27"/>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499" name="Freeform 155"/>
              <p:cNvSpPr>
                <a:spLocks/>
              </p:cNvSpPr>
              <p:nvPr/>
            </p:nvSpPr>
            <p:spPr bwMode="auto">
              <a:xfrm>
                <a:off x="4452938" y="5351463"/>
                <a:ext cx="44450" cy="69850"/>
              </a:xfrm>
              <a:custGeom>
                <a:avLst/>
                <a:gdLst>
                  <a:gd name="T0" fmla="*/ 28 w 28"/>
                  <a:gd name="T1" fmla="*/ 44 h 44"/>
                  <a:gd name="T2" fmla="*/ 28 w 28"/>
                  <a:gd name="T3" fmla="*/ 33 h 44"/>
                  <a:gd name="T4" fmla="*/ 0 w 28"/>
                  <a:gd name="T5" fmla="*/ 0 h 44"/>
                  <a:gd name="T6" fmla="*/ 0 w 28"/>
                  <a:gd name="T7" fmla="*/ 17 h 44"/>
                  <a:gd name="T8" fmla="*/ 28 w 28"/>
                  <a:gd name="T9" fmla="*/ 44 h 44"/>
                </a:gdLst>
                <a:ahLst/>
                <a:cxnLst>
                  <a:cxn ang="0">
                    <a:pos x="T0" y="T1"/>
                  </a:cxn>
                  <a:cxn ang="0">
                    <a:pos x="T2" y="T3"/>
                  </a:cxn>
                  <a:cxn ang="0">
                    <a:pos x="T4" y="T5"/>
                  </a:cxn>
                  <a:cxn ang="0">
                    <a:pos x="T6" y="T7"/>
                  </a:cxn>
                  <a:cxn ang="0">
                    <a:pos x="T8" y="T9"/>
                  </a:cxn>
                </a:cxnLst>
                <a:rect l="0" t="0" r="r" b="b"/>
                <a:pathLst>
                  <a:path w="28" h="44">
                    <a:moveTo>
                      <a:pt x="28" y="44"/>
                    </a:moveTo>
                    <a:lnTo>
                      <a:pt x="28" y="33"/>
                    </a:lnTo>
                    <a:lnTo>
                      <a:pt x="0" y="0"/>
                    </a:lnTo>
                    <a:lnTo>
                      <a:pt x="0" y="17"/>
                    </a:lnTo>
                    <a:lnTo>
                      <a:pt x="28" y="4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0" name="Freeform 156"/>
              <p:cNvSpPr>
                <a:spLocks/>
              </p:cNvSpPr>
              <p:nvPr/>
            </p:nvSpPr>
            <p:spPr bwMode="auto">
              <a:xfrm>
                <a:off x="4933950" y="5351463"/>
                <a:ext cx="47625" cy="69850"/>
              </a:xfrm>
              <a:custGeom>
                <a:avLst/>
                <a:gdLst>
                  <a:gd name="T0" fmla="*/ 2 w 30"/>
                  <a:gd name="T1" fmla="*/ 44 h 44"/>
                  <a:gd name="T2" fmla="*/ 0 w 30"/>
                  <a:gd name="T3" fmla="*/ 33 h 44"/>
                  <a:gd name="T4" fmla="*/ 30 w 30"/>
                  <a:gd name="T5" fmla="*/ 0 h 44"/>
                  <a:gd name="T6" fmla="*/ 30 w 30"/>
                  <a:gd name="T7" fmla="*/ 17 h 44"/>
                  <a:gd name="T8" fmla="*/ 2 w 30"/>
                  <a:gd name="T9" fmla="*/ 44 h 44"/>
                </a:gdLst>
                <a:ahLst/>
                <a:cxnLst>
                  <a:cxn ang="0">
                    <a:pos x="T0" y="T1"/>
                  </a:cxn>
                  <a:cxn ang="0">
                    <a:pos x="T2" y="T3"/>
                  </a:cxn>
                  <a:cxn ang="0">
                    <a:pos x="T4" y="T5"/>
                  </a:cxn>
                  <a:cxn ang="0">
                    <a:pos x="T6" y="T7"/>
                  </a:cxn>
                  <a:cxn ang="0">
                    <a:pos x="T8" y="T9"/>
                  </a:cxn>
                </a:cxnLst>
                <a:rect l="0" t="0" r="r" b="b"/>
                <a:pathLst>
                  <a:path w="30" h="44">
                    <a:moveTo>
                      <a:pt x="2" y="44"/>
                    </a:moveTo>
                    <a:lnTo>
                      <a:pt x="0" y="33"/>
                    </a:lnTo>
                    <a:lnTo>
                      <a:pt x="30" y="0"/>
                    </a:lnTo>
                    <a:lnTo>
                      <a:pt x="30" y="17"/>
                    </a:lnTo>
                    <a:lnTo>
                      <a:pt x="2" y="4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1" name="Freeform 157"/>
              <p:cNvSpPr>
                <a:spLocks/>
              </p:cNvSpPr>
              <p:nvPr/>
            </p:nvSpPr>
            <p:spPr bwMode="auto">
              <a:xfrm>
                <a:off x="4452938" y="5351463"/>
                <a:ext cx="528638" cy="52388"/>
              </a:xfrm>
              <a:custGeom>
                <a:avLst/>
                <a:gdLst>
                  <a:gd name="T0" fmla="*/ 303 w 333"/>
                  <a:gd name="T1" fmla="*/ 33 h 33"/>
                  <a:gd name="T2" fmla="*/ 28 w 333"/>
                  <a:gd name="T3" fmla="*/ 33 h 33"/>
                  <a:gd name="T4" fmla="*/ 0 w 333"/>
                  <a:gd name="T5" fmla="*/ 0 h 33"/>
                  <a:gd name="T6" fmla="*/ 333 w 333"/>
                  <a:gd name="T7" fmla="*/ 0 h 33"/>
                  <a:gd name="T8" fmla="*/ 303 w 333"/>
                  <a:gd name="T9" fmla="*/ 33 h 33"/>
                </a:gdLst>
                <a:ahLst/>
                <a:cxnLst>
                  <a:cxn ang="0">
                    <a:pos x="T0" y="T1"/>
                  </a:cxn>
                  <a:cxn ang="0">
                    <a:pos x="T2" y="T3"/>
                  </a:cxn>
                  <a:cxn ang="0">
                    <a:pos x="T4" y="T5"/>
                  </a:cxn>
                  <a:cxn ang="0">
                    <a:pos x="T6" y="T7"/>
                  </a:cxn>
                  <a:cxn ang="0">
                    <a:pos x="T8" y="T9"/>
                  </a:cxn>
                </a:cxnLst>
                <a:rect l="0" t="0" r="r" b="b"/>
                <a:pathLst>
                  <a:path w="333" h="33">
                    <a:moveTo>
                      <a:pt x="303" y="33"/>
                    </a:moveTo>
                    <a:lnTo>
                      <a:pt x="28" y="33"/>
                    </a:lnTo>
                    <a:lnTo>
                      <a:pt x="0" y="0"/>
                    </a:lnTo>
                    <a:lnTo>
                      <a:pt x="333" y="0"/>
                    </a:lnTo>
                    <a:lnTo>
                      <a:pt x="303" y="3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2" name="Freeform 158"/>
              <p:cNvSpPr>
                <a:spLocks/>
              </p:cNvSpPr>
              <p:nvPr/>
            </p:nvSpPr>
            <p:spPr bwMode="auto">
              <a:xfrm>
                <a:off x="4497388" y="5403850"/>
                <a:ext cx="439738" cy="17463"/>
              </a:xfrm>
              <a:custGeom>
                <a:avLst/>
                <a:gdLst>
                  <a:gd name="T0" fmla="*/ 275 w 277"/>
                  <a:gd name="T1" fmla="*/ 0 h 11"/>
                  <a:gd name="T2" fmla="*/ 0 w 277"/>
                  <a:gd name="T3" fmla="*/ 0 h 11"/>
                  <a:gd name="T4" fmla="*/ 0 w 277"/>
                  <a:gd name="T5" fmla="*/ 11 h 11"/>
                  <a:gd name="T6" fmla="*/ 277 w 277"/>
                  <a:gd name="T7" fmla="*/ 11 h 11"/>
                  <a:gd name="T8" fmla="*/ 275 w 277"/>
                  <a:gd name="T9" fmla="*/ 0 h 11"/>
                </a:gdLst>
                <a:ahLst/>
                <a:cxnLst>
                  <a:cxn ang="0">
                    <a:pos x="T0" y="T1"/>
                  </a:cxn>
                  <a:cxn ang="0">
                    <a:pos x="T2" y="T3"/>
                  </a:cxn>
                  <a:cxn ang="0">
                    <a:pos x="T4" y="T5"/>
                  </a:cxn>
                  <a:cxn ang="0">
                    <a:pos x="T6" y="T7"/>
                  </a:cxn>
                  <a:cxn ang="0">
                    <a:pos x="T8" y="T9"/>
                  </a:cxn>
                </a:cxnLst>
                <a:rect l="0" t="0" r="r" b="b"/>
                <a:pathLst>
                  <a:path w="277" h="11">
                    <a:moveTo>
                      <a:pt x="275" y="0"/>
                    </a:moveTo>
                    <a:lnTo>
                      <a:pt x="0" y="0"/>
                    </a:lnTo>
                    <a:lnTo>
                      <a:pt x="0" y="11"/>
                    </a:lnTo>
                    <a:lnTo>
                      <a:pt x="277" y="11"/>
                    </a:lnTo>
                    <a:lnTo>
                      <a:pt x="275"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3" name="Freeform 159"/>
              <p:cNvSpPr>
                <a:spLocks/>
              </p:cNvSpPr>
              <p:nvPr/>
            </p:nvSpPr>
            <p:spPr bwMode="auto">
              <a:xfrm>
                <a:off x="4672013" y="5440363"/>
                <a:ext cx="98425" cy="44450"/>
              </a:xfrm>
              <a:custGeom>
                <a:avLst/>
                <a:gdLst>
                  <a:gd name="T0" fmla="*/ 35 w 44"/>
                  <a:gd name="T1" fmla="*/ 11 h 20"/>
                  <a:gd name="T2" fmla="*/ 22 w 44"/>
                  <a:gd name="T3" fmla="*/ 0 h 20"/>
                  <a:gd name="T4" fmla="*/ 9 w 44"/>
                  <a:gd name="T5" fmla="*/ 11 h 20"/>
                  <a:gd name="T6" fmla="*/ 0 w 44"/>
                  <a:gd name="T7" fmla="*/ 15 h 20"/>
                  <a:gd name="T8" fmla="*/ 10 w 44"/>
                  <a:gd name="T9" fmla="*/ 19 h 20"/>
                  <a:gd name="T10" fmla="*/ 22 w 44"/>
                  <a:gd name="T11" fmla="*/ 20 h 20"/>
                  <a:gd name="T12" fmla="*/ 35 w 44"/>
                  <a:gd name="T13" fmla="*/ 19 h 20"/>
                  <a:gd name="T14" fmla="*/ 44 w 44"/>
                  <a:gd name="T15" fmla="*/ 15 h 20"/>
                  <a:gd name="T16" fmla="*/ 35 w 44"/>
                  <a:gd name="T1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0">
                    <a:moveTo>
                      <a:pt x="35" y="11"/>
                    </a:moveTo>
                    <a:cubicBezTo>
                      <a:pt x="34" y="5"/>
                      <a:pt x="29" y="0"/>
                      <a:pt x="22" y="0"/>
                    </a:cubicBezTo>
                    <a:cubicBezTo>
                      <a:pt x="16" y="0"/>
                      <a:pt x="10" y="5"/>
                      <a:pt x="9" y="11"/>
                    </a:cubicBezTo>
                    <a:cubicBezTo>
                      <a:pt x="4" y="12"/>
                      <a:pt x="0" y="13"/>
                      <a:pt x="0" y="15"/>
                    </a:cubicBezTo>
                    <a:cubicBezTo>
                      <a:pt x="0" y="16"/>
                      <a:pt x="4" y="18"/>
                      <a:pt x="10" y="19"/>
                    </a:cubicBezTo>
                    <a:cubicBezTo>
                      <a:pt x="13" y="19"/>
                      <a:pt x="18" y="20"/>
                      <a:pt x="22" y="20"/>
                    </a:cubicBezTo>
                    <a:cubicBezTo>
                      <a:pt x="27" y="20"/>
                      <a:pt x="31" y="19"/>
                      <a:pt x="35" y="19"/>
                    </a:cubicBezTo>
                    <a:cubicBezTo>
                      <a:pt x="41" y="18"/>
                      <a:pt x="44" y="17"/>
                      <a:pt x="44" y="15"/>
                    </a:cubicBezTo>
                    <a:cubicBezTo>
                      <a:pt x="44" y="13"/>
                      <a:pt x="41" y="12"/>
                      <a:pt x="35" y="11"/>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4" name="Rectangle 160"/>
              <p:cNvSpPr>
                <a:spLocks noChangeArrowheads="1"/>
              </p:cNvSpPr>
              <p:nvPr/>
            </p:nvSpPr>
            <p:spPr bwMode="auto">
              <a:xfrm>
                <a:off x="4397375" y="4460875"/>
                <a:ext cx="646113" cy="34290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5" name="Rectangle 161"/>
              <p:cNvSpPr>
                <a:spLocks noChangeArrowheads="1"/>
              </p:cNvSpPr>
              <p:nvPr/>
            </p:nvSpPr>
            <p:spPr bwMode="auto">
              <a:xfrm>
                <a:off x="4397375" y="4460875"/>
                <a:ext cx="6461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6" name="Freeform 162"/>
              <p:cNvSpPr>
                <a:spLocks/>
              </p:cNvSpPr>
              <p:nvPr/>
            </p:nvSpPr>
            <p:spPr bwMode="auto">
              <a:xfrm>
                <a:off x="4721225" y="4632325"/>
                <a:ext cx="117475" cy="127000"/>
              </a:xfrm>
              <a:custGeom>
                <a:avLst/>
                <a:gdLst>
                  <a:gd name="T0" fmla="*/ 3 w 53"/>
                  <a:gd name="T1" fmla="*/ 57 h 57"/>
                  <a:gd name="T2" fmla="*/ 40 w 53"/>
                  <a:gd name="T3" fmla="*/ 40 h 57"/>
                  <a:gd name="T4" fmla="*/ 53 w 53"/>
                  <a:gd name="T5" fmla="*/ 19 h 57"/>
                  <a:gd name="T6" fmla="*/ 0 w 53"/>
                  <a:gd name="T7" fmla="*/ 0 h 57"/>
                  <a:gd name="T8" fmla="*/ 3 w 53"/>
                  <a:gd name="T9" fmla="*/ 57 h 57"/>
                </a:gdLst>
                <a:ahLst/>
                <a:cxnLst>
                  <a:cxn ang="0">
                    <a:pos x="T0" y="T1"/>
                  </a:cxn>
                  <a:cxn ang="0">
                    <a:pos x="T2" y="T3"/>
                  </a:cxn>
                  <a:cxn ang="0">
                    <a:pos x="T4" y="T5"/>
                  </a:cxn>
                  <a:cxn ang="0">
                    <a:pos x="T6" y="T7"/>
                  </a:cxn>
                  <a:cxn ang="0">
                    <a:pos x="T8" y="T9"/>
                  </a:cxn>
                </a:cxnLst>
                <a:rect l="0" t="0" r="r" b="b"/>
                <a:pathLst>
                  <a:path w="53" h="57">
                    <a:moveTo>
                      <a:pt x="3" y="57"/>
                    </a:moveTo>
                    <a:cubicBezTo>
                      <a:pt x="17" y="56"/>
                      <a:pt x="30" y="50"/>
                      <a:pt x="40" y="40"/>
                    </a:cubicBezTo>
                    <a:cubicBezTo>
                      <a:pt x="46" y="34"/>
                      <a:pt x="51" y="27"/>
                      <a:pt x="53" y="19"/>
                    </a:cubicBezTo>
                    <a:cubicBezTo>
                      <a:pt x="0" y="0"/>
                      <a:pt x="0" y="0"/>
                      <a:pt x="0" y="0"/>
                    </a:cubicBezTo>
                    <a:lnTo>
                      <a:pt x="3" y="57"/>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7" name="Freeform 163"/>
              <p:cNvSpPr>
                <a:spLocks/>
              </p:cNvSpPr>
              <p:nvPr/>
            </p:nvSpPr>
            <p:spPr bwMode="auto">
              <a:xfrm>
                <a:off x="4672013" y="4632325"/>
                <a:ext cx="55563" cy="127000"/>
              </a:xfrm>
              <a:custGeom>
                <a:avLst/>
                <a:gdLst>
                  <a:gd name="T0" fmla="*/ 0 w 25"/>
                  <a:gd name="T1" fmla="*/ 52 h 57"/>
                  <a:gd name="T2" fmla="*/ 25 w 25"/>
                  <a:gd name="T3" fmla="*/ 57 h 57"/>
                  <a:gd name="T4" fmla="*/ 22 w 25"/>
                  <a:gd name="T5" fmla="*/ 0 h 57"/>
                  <a:gd name="T6" fmla="*/ 0 w 25"/>
                  <a:gd name="T7" fmla="*/ 52 h 57"/>
                </a:gdLst>
                <a:ahLst/>
                <a:cxnLst>
                  <a:cxn ang="0">
                    <a:pos x="T0" y="T1"/>
                  </a:cxn>
                  <a:cxn ang="0">
                    <a:pos x="T2" y="T3"/>
                  </a:cxn>
                  <a:cxn ang="0">
                    <a:pos x="T4" y="T5"/>
                  </a:cxn>
                  <a:cxn ang="0">
                    <a:pos x="T6" y="T7"/>
                  </a:cxn>
                </a:cxnLst>
                <a:rect l="0" t="0" r="r" b="b"/>
                <a:pathLst>
                  <a:path w="25" h="57">
                    <a:moveTo>
                      <a:pt x="0" y="52"/>
                    </a:moveTo>
                    <a:cubicBezTo>
                      <a:pt x="8" y="56"/>
                      <a:pt x="17" y="57"/>
                      <a:pt x="25" y="57"/>
                    </a:cubicBezTo>
                    <a:cubicBezTo>
                      <a:pt x="22" y="0"/>
                      <a:pt x="22" y="0"/>
                      <a:pt x="22" y="0"/>
                    </a:cubicBezTo>
                    <a:lnTo>
                      <a:pt x="0" y="5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8" name="Freeform 164"/>
              <p:cNvSpPr>
                <a:spLocks/>
              </p:cNvSpPr>
              <p:nvPr/>
            </p:nvSpPr>
            <p:spPr bwMode="auto">
              <a:xfrm>
                <a:off x="4721225" y="4505325"/>
                <a:ext cx="134938" cy="169863"/>
              </a:xfrm>
              <a:custGeom>
                <a:avLst/>
                <a:gdLst>
                  <a:gd name="T0" fmla="*/ 53 w 61"/>
                  <a:gd name="T1" fmla="*/ 76 h 76"/>
                  <a:gd name="T2" fmla="*/ 40 w 61"/>
                  <a:gd name="T3" fmla="*/ 17 h 76"/>
                  <a:gd name="T4" fmla="*/ 1 w 61"/>
                  <a:gd name="T5" fmla="*/ 0 h 76"/>
                  <a:gd name="T6" fmla="*/ 0 w 61"/>
                  <a:gd name="T7" fmla="*/ 57 h 76"/>
                  <a:gd name="T8" fmla="*/ 53 w 61"/>
                  <a:gd name="T9" fmla="*/ 76 h 76"/>
                </a:gdLst>
                <a:ahLst/>
                <a:cxnLst>
                  <a:cxn ang="0">
                    <a:pos x="T0" y="T1"/>
                  </a:cxn>
                  <a:cxn ang="0">
                    <a:pos x="T2" y="T3"/>
                  </a:cxn>
                  <a:cxn ang="0">
                    <a:pos x="T4" y="T5"/>
                  </a:cxn>
                  <a:cxn ang="0">
                    <a:pos x="T6" y="T7"/>
                  </a:cxn>
                  <a:cxn ang="0">
                    <a:pos x="T8" y="T9"/>
                  </a:cxn>
                </a:cxnLst>
                <a:rect l="0" t="0" r="r" b="b"/>
                <a:pathLst>
                  <a:path w="61" h="76">
                    <a:moveTo>
                      <a:pt x="53" y="76"/>
                    </a:moveTo>
                    <a:cubicBezTo>
                      <a:pt x="61" y="56"/>
                      <a:pt x="56" y="33"/>
                      <a:pt x="40" y="17"/>
                    </a:cubicBezTo>
                    <a:cubicBezTo>
                      <a:pt x="29" y="6"/>
                      <a:pt x="15" y="0"/>
                      <a:pt x="1" y="0"/>
                    </a:cubicBezTo>
                    <a:cubicBezTo>
                      <a:pt x="0" y="57"/>
                      <a:pt x="0" y="57"/>
                      <a:pt x="0" y="57"/>
                    </a:cubicBezTo>
                    <a:cubicBezTo>
                      <a:pt x="53" y="76"/>
                      <a:pt x="53" y="76"/>
                      <a:pt x="53" y="76"/>
                    </a:cubicBezTo>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09" name="Freeform 165"/>
              <p:cNvSpPr>
                <a:spLocks/>
              </p:cNvSpPr>
              <p:nvPr/>
            </p:nvSpPr>
            <p:spPr bwMode="auto">
              <a:xfrm>
                <a:off x="4632325" y="4632325"/>
                <a:ext cx="88900" cy="115888"/>
              </a:xfrm>
              <a:custGeom>
                <a:avLst/>
                <a:gdLst>
                  <a:gd name="T0" fmla="*/ 40 w 40"/>
                  <a:gd name="T1" fmla="*/ 0 h 52"/>
                  <a:gd name="T2" fmla="*/ 0 w 40"/>
                  <a:gd name="T3" fmla="*/ 40 h 52"/>
                  <a:gd name="T4" fmla="*/ 18 w 40"/>
                  <a:gd name="T5" fmla="*/ 52 h 52"/>
                  <a:gd name="T6" fmla="*/ 40 w 40"/>
                  <a:gd name="T7" fmla="*/ 0 h 52"/>
                </a:gdLst>
                <a:ahLst/>
                <a:cxnLst>
                  <a:cxn ang="0">
                    <a:pos x="T0" y="T1"/>
                  </a:cxn>
                  <a:cxn ang="0">
                    <a:pos x="T2" y="T3"/>
                  </a:cxn>
                  <a:cxn ang="0">
                    <a:pos x="T4" y="T5"/>
                  </a:cxn>
                  <a:cxn ang="0">
                    <a:pos x="T6" y="T7"/>
                  </a:cxn>
                </a:cxnLst>
                <a:rect l="0" t="0" r="r" b="b"/>
                <a:pathLst>
                  <a:path w="40" h="52">
                    <a:moveTo>
                      <a:pt x="40" y="0"/>
                    </a:moveTo>
                    <a:cubicBezTo>
                      <a:pt x="0" y="40"/>
                      <a:pt x="0" y="40"/>
                      <a:pt x="0" y="40"/>
                    </a:cubicBezTo>
                    <a:cubicBezTo>
                      <a:pt x="5" y="45"/>
                      <a:pt x="12" y="50"/>
                      <a:pt x="18" y="52"/>
                    </a:cubicBezTo>
                    <a:lnTo>
                      <a:pt x="40"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0" name="Freeform 166"/>
              <p:cNvSpPr>
                <a:spLocks/>
              </p:cNvSpPr>
              <p:nvPr/>
            </p:nvSpPr>
            <p:spPr bwMode="auto">
              <a:xfrm>
                <a:off x="4683125" y="4505325"/>
                <a:ext cx="39688" cy="127000"/>
              </a:xfrm>
              <a:custGeom>
                <a:avLst/>
                <a:gdLst>
                  <a:gd name="T0" fmla="*/ 18 w 18"/>
                  <a:gd name="T1" fmla="*/ 0 h 57"/>
                  <a:gd name="T2" fmla="*/ 0 w 18"/>
                  <a:gd name="T3" fmla="*/ 3 h 57"/>
                  <a:gd name="T4" fmla="*/ 17 w 18"/>
                  <a:gd name="T5" fmla="*/ 57 h 57"/>
                  <a:gd name="T6" fmla="*/ 18 w 18"/>
                  <a:gd name="T7" fmla="*/ 0 h 57"/>
                </a:gdLst>
                <a:ahLst/>
                <a:cxnLst>
                  <a:cxn ang="0">
                    <a:pos x="T0" y="T1"/>
                  </a:cxn>
                  <a:cxn ang="0">
                    <a:pos x="T2" y="T3"/>
                  </a:cxn>
                  <a:cxn ang="0">
                    <a:pos x="T4" y="T5"/>
                  </a:cxn>
                  <a:cxn ang="0">
                    <a:pos x="T6" y="T7"/>
                  </a:cxn>
                </a:cxnLst>
                <a:rect l="0" t="0" r="r" b="b"/>
                <a:pathLst>
                  <a:path w="18" h="57">
                    <a:moveTo>
                      <a:pt x="18" y="0"/>
                    </a:moveTo>
                    <a:cubicBezTo>
                      <a:pt x="12" y="0"/>
                      <a:pt x="5" y="1"/>
                      <a:pt x="0" y="3"/>
                    </a:cubicBezTo>
                    <a:cubicBezTo>
                      <a:pt x="17" y="57"/>
                      <a:pt x="17" y="57"/>
                      <a:pt x="17" y="57"/>
                    </a:cubicBezTo>
                    <a:cubicBezTo>
                      <a:pt x="18" y="0"/>
                      <a:pt x="18" y="0"/>
                      <a:pt x="18" y="0"/>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1" name="Freeform 167"/>
              <p:cNvSpPr>
                <a:spLocks/>
              </p:cNvSpPr>
              <p:nvPr/>
            </p:nvSpPr>
            <p:spPr bwMode="auto">
              <a:xfrm>
                <a:off x="4583113" y="4511675"/>
                <a:ext cx="138113" cy="209550"/>
              </a:xfrm>
              <a:custGeom>
                <a:avLst/>
                <a:gdLst>
                  <a:gd name="T0" fmla="*/ 45 w 62"/>
                  <a:gd name="T1" fmla="*/ 0 h 94"/>
                  <a:gd name="T2" fmla="*/ 22 w 62"/>
                  <a:gd name="T3" fmla="*/ 14 h 94"/>
                  <a:gd name="T4" fmla="*/ 22 w 62"/>
                  <a:gd name="T5" fmla="*/ 94 h 94"/>
                  <a:gd name="T6" fmla="*/ 62 w 62"/>
                  <a:gd name="T7" fmla="*/ 54 h 94"/>
                  <a:gd name="T8" fmla="*/ 45 w 62"/>
                  <a:gd name="T9" fmla="*/ 0 h 94"/>
                </a:gdLst>
                <a:ahLst/>
                <a:cxnLst>
                  <a:cxn ang="0">
                    <a:pos x="T0" y="T1"/>
                  </a:cxn>
                  <a:cxn ang="0">
                    <a:pos x="T2" y="T3"/>
                  </a:cxn>
                  <a:cxn ang="0">
                    <a:pos x="T4" y="T5"/>
                  </a:cxn>
                  <a:cxn ang="0">
                    <a:pos x="T6" y="T7"/>
                  </a:cxn>
                  <a:cxn ang="0">
                    <a:pos x="T8" y="T9"/>
                  </a:cxn>
                </a:cxnLst>
                <a:rect l="0" t="0" r="r" b="b"/>
                <a:pathLst>
                  <a:path w="62" h="94">
                    <a:moveTo>
                      <a:pt x="45" y="0"/>
                    </a:moveTo>
                    <a:cubicBezTo>
                      <a:pt x="36" y="3"/>
                      <a:pt x="29" y="7"/>
                      <a:pt x="22" y="14"/>
                    </a:cubicBezTo>
                    <a:cubicBezTo>
                      <a:pt x="0" y="36"/>
                      <a:pt x="0" y="72"/>
                      <a:pt x="22" y="94"/>
                    </a:cubicBezTo>
                    <a:cubicBezTo>
                      <a:pt x="62" y="54"/>
                      <a:pt x="62" y="54"/>
                      <a:pt x="62" y="54"/>
                    </a:cubicBezTo>
                    <a:cubicBezTo>
                      <a:pt x="45" y="0"/>
                      <a:pt x="45" y="0"/>
                      <a:pt x="45" y="0"/>
                    </a:cubicBezTo>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2" name="Freeform 168"/>
              <p:cNvSpPr>
                <a:spLocks/>
              </p:cNvSpPr>
              <p:nvPr/>
            </p:nvSpPr>
            <p:spPr bwMode="auto">
              <a:xfrm>
                <a:off x="4397375" y="4460875"/>
                <a:ext cx="646113" cy="88900"/>
              </a:xfrm>
              <a:custGeom>
                <a:avLst/>
                <a:gdLst>
                  <a:gd name="T0" fmla="*/ 291 w 291"/>
                  <a:gd name="T1" fmla="*/ 0 h 40"/>
                  <a:gd name="T2" fmla="*/ 0 w 291"/>
                  <a:gd name="T3" fmla="*/ 0 h 40"/>
                  <a:gd name="T4" fmla="*/ 0 w 291"/>
                  <a:gd name="T5" fmla="*/ 40 h 40"/>
                  <a:gd name="T6" fmla="*/ 103 w 291"/>
                  <a:gd name="T7" fmla="*/ 40 h 40"/>
                  <a:gd name="T8" fmla="*/ 106 w 291"/>
                  <a:gd name="T9" fmla="*/ 37 h 40"/>
                  <a:gd name="T10" fmla="*/ 129 w 291"/>
                  <a:gd name="T11" fmla="*/ 23 h 40"/>
                  <a:gd name="T12" fmla="*/ 129 w 291"/>
                  <a:gd name="T13" fmla="*/ 23 h 40"/>
                  <a:gd name="T14" fmla="*/ 146 w 291"/>
                  <a:gd name="T15" fmla="*/ 20 h 40"/>
                  <a:gd name="T16" fmla="*/ 147 w 291"/>
                  <a:gd name="T17" fmla="*/ 20 h 40"/>
                  <a:gd name="T18" fmla="*/ 146 w 291"/>
                  <a:gd name="T19" fmla="*/ 40 h 40"/>
                  <a:gd name="T20" fmla="*/ 147 w 291"/>
                  <a:gd name="T21" fmla="*/ 20 h 40"/>
                  <a:gd name="T22" fmla="*/ 186 w 291"/>
                  <a:gd name="T23" fmla="*/ 37 h 40"/>
                  <a:gd name="T24" fmla="*/ 189 w 291"/>
                  <a:gd name="T25" fmla="*/ 40 h 40"/>
                  <a:gd name="T26" fmla="*/ 291 w 291"/>
                  <a:gd name="T27" fmla="*/ 40 h 40"/>
                  <a:gd name="T28" fmla="*/ 291 w 291"/>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40">
                    <a:moveTo>
                      <a:pt x="291" y="0"/>
                    </a:moveTo>
                    <a:cubicBezTo>
                      <a:pt x="0" y="0"/>
                      <a:pt x="0" y="0"/>
                      <a:pt x="0" y="0"/>
                    </a:cubicBezTo>
                    <a:cubicBezTo>
                      <a:pt x="0" y="40"/>
                      <a:pt x="0" y="40"/>
                      <a:pt x="0" y="40"/>
                    </a:cubicBezTo>
                    <a:cubicBezTo>
                      <a:pt x="103" y="40"/>
                      <a:pt x="103" y="40"/>
                      <a:pt x="103" y="40"/>
                    </a:cubicBezTo>
                    <a:cubicBezTo>
                      <a:pt x="104" y="39"/>
                      <a:pt x="105" y="38"/>
                      <a:pt x="106" y="37"/>
                    </a:cubicBezTo>
                    <a:cubicBezTo>
                      <a:pt x="113" y="30"/>
                      <a:pt x="120" y="26"/>
                      <a:pt x="129" y="23"/>
                    </a:cubicBezTo>
                    <a:cubicBezTo>
                      <a:pt x="129" y="23"/>
                      <a:pt x="129" y="23"/>
                      <a:pt x="129" y="23"/>
                    </a:cubicBezTo>
                    <a:cubicBezTo>
                      <a:pt x="134" y="21"/>
                      <a:pt x="140" y="20"/>
                      <a:pt x="146" y="20"/>
                    </a:cubicBezTo>
                    <a:cubicBezTo>
                      <a:pt x="146" y="20"/>
                      <a:pt x="146" y="20"/>
                      <a:pt x="147" y="20"/>
                    </a:cubicBezTo>
                    <a:cubicBezTo>
                      <a:pt x="146" y="40"/>
                      <a:pt x="146" y="40"/>
                      <a:pt x="146" y="40"/>
                    </a:cubicBezTo>
                    <a:cubicBezTo>
                      <a:pt x="147" y="20"/>
                      <a:pt x="147" y="20"/>
                      <a:pt x="147" y="20"/>
                    </a:cubicBezTo>
                    <a:cubicBezTo>
                      <a:pt x="161" y="20"/>
                      <a:pt x="175" y="26"/>
                      <a:pt x="186" y="37"/>
                    </a:cubicBezTo>
                    <a:cubicBezTo>
                      <a:pt x="187" y="38"/>
                      <a:pt x="188" y="39"/>
                      <a:pt x="189" y="40"/>
                    </a:cubicBezTo>
                    <a:cubicBezTo>
                      <a:pt x="291" y="40"/>
                      <a:pt x="291" y="40"/>
                      <a:pt x="291" y="40"/>
                    </a:cubicBezTo>
                    <a:cubicBezTo>
                      <a:pt x="291" y="0"/>
                      <a:pt x="291" y="0"/>
                      <a:pt x="291" y="0"/>
                    </a:cubicBezTo>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3" name="Freeform 169"/>
              <p:cNvSpPr>
                <a:spLocks/>
              </p:cNvSpPr>
              <p:nvPr/>
            </p:nvSpPr>
            <p:spPr bwMode="auto">
              <a:xfrm>
                <a:off x="4721225" y="4505325"/>
                <a:ext cx="95250" cy="44450"/>
              </a:xfrm>
              <a:custGeom>
                <a:avLst/>
                <a:gdLst>
                  <a:gd name="T0" fmla="*/ 1 w 43"/>
                  <a:gd name="T1" fmla="*/ 0 h 20"/>
                  <a:gd name="T2" fmla="*/ 0 w 43"/>
                  <a:gd name="T3" fmla="*/ 20 h 20"/>
                  <a:gd name="T4" fmla="*/ 43 w 43"/>
                  <a:gd name="T5" fmla="*/ 20 h 20"/>
                  <a:gd name="T6" fmla="*/ 40 w 43"/>
                  <a:gd name="T7" fmla="*/ 17 h 20"/>
                  <a:gd name="T8" fmla="*/ 1 w 43"/>
                  <a:gd name="T9" fmla="*/ 0 h 20"/>
                </a:gdLst>
                <a:ahLst/>
                <a:cxnLst>
                  <a:cxn ang="0">
                    <a:pos x="T0" y="T1"/>
                  </a:cxn>
                  <a:cxn ang="0">
                    <a:pos x="T2" y="T3"/>
                  </a:cxn>
                  <a:cxn ang="0">
                    <a:pos x="T4" y="T5"/>
                  </a:cxn>
                  <a:cxn ang="0">
                    <a:pos x="T6" y="T7"/>
                  </a:cxn>
                  <a:cxn ang="0">
                    <a:pos x="T8" y="T9"/>
                  </a:cxn>
                </a:cxnLst>
                <a:rect l="0" t="0" r="r" b="b"/>
                <a:pathLst>
                  <a:path w="43" h="20">
                    <a:moveTo>
                      <a:pt x="1" y="0"/>
                    </a:moveTo>
                    <a:cubicBezTo>
                      <a:pt x="0" y="20"/>
                      <a:pt x="0" y="20"/>
                      <a:pt x="0" y="20"/>
                    </a:cubicBezTo>
                    <a:cubicBezTo>
                      <a:pt x="43" y="20"/>
                      <a:pt x="43" y="20"/>
                      <a:pt x="43" y="20"/>
                    </a:cubicBezTo>
                    <a:cubicBezTo>
                      <a:pt x="42" y="19"/>
                      <a:pt x="41" y="18"/>
                      <a:pt x="40" y="17"/>
                    </a:cubicBezTo>
                    <a:cubicBezTo>
                      <a:pt x="29" y="6"/>
                      <a:pt x="15" y="0"/>
                      <a:pt x="1" y="0"/>
                    </a:cubicBezTo>
                  </a:path>
                </a:pathLst>
              </a:custGeom>
              <a:solidFill>
                <a:srgbClr val="4A3A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4" name="Freeform 170"/>
              <p:cNvSpPr>
                <a:spLocks/>
              </p:cNvSpPr>
              <p:nvPr/>
            </p:nvSpPr>
            <p:spPr bwMode="auto">
              <a:xfrm>
                <a:off x="4683125" y="4505325"/>
                <a:ext cx="39688" cy="44450"/>
              </a:xfrm>
              <a:custGeom>
                <a:avLst/>
                <a:gdLst>
                  <a:gd name="T0" fmla="*/ 17 w 18"/>
                  <a:gd name="T1" fmla="*/ 0 h 20"/>
                  <a:gd name="T2" fmla="*/ 0 w 18"/>
                  <a:gd name="T3" fmla="*/ 3 h 20"/>
                  <a:gd name="T4" fmla="*/ 5 w 18"/>
                  <a:gd name="T5" fmla="*/ 20 h 20"/>
                  <a:gd name="T6" fmla="*/ 17 w 18"/>
                  <a:gd name="T7" fmla="*/ 20 h 20"/>
                  <a:gd name="T8" fmla="*/ 18 w 18"/>
                  <a:gd name="T9" fmla="*/ 0 h 20"/>
                  <a:gd name="T10" fmla="*/ 17 w 18"/>
                  <a:gd name="T11" fmla="*/ 0 h 20"/>
                </a:gdLst>
                <a:ahLst/>
                <a:cxnLst>
                  <a:cxn ang="0">
                    <a:pos x="T0" y="T1"/>
                  </a:cxn>
                  <a:cxn ang="0">
                    <a:pos x="T2" y="T3"/>
                  </a:cxn>
                  <a:cxn ang="0">
                    <a:pos x="T4" y="T5"/>
                  </a:cxn>
                  <a:cxn ang="0">
                    <a:pos x="T6" y="T7"/>
                  </a:cxn>
                  <a:cxn ang="0">
                    <a:pos x="T8" y="T9"/>
                  </a:cxn>
                  <a:cxn ang="0">
                    <a:pos x="T10" y="T11"/>
                  </a:cxn>
                </a:cxnLst>
                <a:rect l="0" t="0" r="r" b="b"/>
                <a:pathLst>
                  <a:path w="18" h="20">
                    <a:moveTo>
                      <a:pt x="17" y="0"/>
                    </a:moveTo>
                    <a:cubicBezTo>
                      <a:pt x="11" y="0"/>
                      <a:pt x="5" y="1"/>
                      <a:pt x="0" y="3"/>
                    </a:cubicBezTo>
                    <a:cubicBezTo>
                      <a:pt x="5" y="20"/>
                      <a:pt x="5" y="20"/>
                      <a:pt x="5" y="20"/>
                    </a:cubicBezTo>
                    <a:cubicBezTo>
                      <a:pt x="17" y="20"/>
                      <a:pt x="17" y="20"/>
                      <a:pt x="17" y="20"/>
                    </a:cubicBezTo>
                    <a:cubicBezTo>
                      <a:pt x="18" y="0"/>
                      <a:pt x="18" y="0"/>
                      <a:pt x="18" y="0"/>
                    </a:cubicBezTo>
                    <a:cubicBezTo>
                      <a:pt x="17" y="0"/>
                      <a:pt x="17" y="0"/>
                      <a:pt x="17" y="0"/>
                    </a:cubicBezTo>
                  </a:path>
                </a:pathLst>
              </a:custGeom>
              <a:solidFill>
                <a:srgbClr val="2861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5" name="Freeform 171"/>
              <p:cNvSpPr>
                <a:spLocks/>
              </p:cNvSpPr>
              <p:nvPr/>
            </p:nvSpPr>
            <p:spPr bwMode="auto">
              <a:xfrm>
                <a:off x="4625975" y="4511675"/>
                <a:ext cx="68263" cy="38100"/>
              </a:xfrm>
              <a:custGeom>
                <a:avLst/>
                <a:gdLst>
                  <a:gd name="T0" fmla="*/ 26 w 31"/>
                  <a:gd name="T1" fmla="*/ 0 h 17"/>
                  <a:gd name="T2" fmla="*/ 3 w 31"/>
                  <a:gd name="T3" fmla="*/ 14 h 17"/>
                  <a:gd name="T4" fmla="*/ 0 w 31"/>
                  <a:gd name="T5" fmla="*/ 17 h 17"/>
                  <a:gd name="T6" fmla="*/ 31 w 31"/>
                  <a:gd name="T7" fmla="*/ 17 h 17"/>
                  <a:gd name="T8" fmla="*/ 26 w 31"/>
                  <a:gd name="T9" fmla="*/ 0 h 17"/>
                </a:gdLst>
                <a:ahLst/>
                <a:cxnLst>
                  <a:cxn ang="0">
                    <a:pos x="T0" y="T1"/>
                  </a:cxn>
                  <a:cxn ang="0">
                    <a:pos x="T2" y="T3"/>
                  </a:cxn>
                  <a:cxn ang="0">
                    <a:pos x="T4" y="T5"/>
                  </a:cxn>
                  <a:cxn ang="0">
                    <a:pos x="T6" y="T7"/>
                  </a:cxn>
                  <a:cxn ang="0">
                    <a:pos x="T8" y="T9"/>
                  </a:cxn>
                </a:cxnLst>
                <a:rect l="0" t="0" r="r" b="b"/>
                <a:pathLst>
                  <a:path w="31" h="17">
                    <a:moveTo>
                      <a:pt x="26" y="0"/>
                    </a:moveTo>
                    <a:cubicBezTo>
                      <a:pt x="17" y="3"/>
                      <a:pt x="10" y="7"/>
                      <a:pt x="3" y="14"/>
                    </a:cubicBezTo>
                    <a:cubicBezTo>
                      <a:pt x="2" y="15"/>
                      <a:pt x="1" y="16"/>
                      <a:pt x="0" y="17"/>
                    </a:cubicBezTo>
                    <a:cubicBezTo>
                      <a:pt x="31" y="17"/>
                      <a:pt x="31" y="17"/>
                      <a:pt x="31" y="17"/>
                    </a:cubicBezTo>
                    <a:cubicBezTo>
                      <a:pt x="26" y="0"/>
                      <a:pt x="26" y="0"/>
                      <a:pt x="26" y="0"/>
                    </a:cubicBezTo>
                  </a:path>
                </a:pathLst>
              </a:custGeom>
              <a:solidFill>
                <a:srgbClr val="2886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6" name="Freeform 172"/>
              <p:cNvSpPr>
                <a:spLocks/>
              </p:cNvSpPr>
              <p:nvPr/>
            </p:nvSpPr>
            <p:spPr bwMode="auto">
              <a:xfrm>
                <a:off x="4899025" y="4638675"/>
                <a:ext cx="46038" cy="49213"/>
              </a:xfrm>
              <a:custGeom>
                <a:avLst/>
                <a:gdLst>
                  <a:gd name="T0" fmla="*/ 20 w 21"/>
                  <a:gd name="T1" fmla="*/ 0 h 22"/>
                  <a:gd name="T2" fmla="*/ 5 w 21"/>
                  <a:gd name="T3" fmla="*/ 7 h 22"/>
                  <a:gd name="T4" fmla="*/ 0 w 21"/>
                  <a:gd name="T5" fmla="*/ 15 h 22"/>
                  <a:gd name="T6" fmla="*/ 21 w 21"/>
                  <a:gd name="T7" fmla="*/ 22 h 22"/>
                  <a:gd name="T8" fmla="*/ 20 w 21"/>
                  <a:gd name="T9" fmla="*/ 0 h 22"/>
                </a:gdLst>
                <a:ahLst/>
                <a:cxnLst>
                  <a:cxn ang="0">
                    <a:pos x="T0" y="T1"/>
                  </a:cxn>
                  <a:cxn ang="0">
                    <a:pos x="T2" y="T3"/>
                  </a:cxn>
                  <a:cxn ang="0">
                    <a:pos x="T4" y="T5"/>
                  </a:cxn>
                  <a:cxn ang="0">
                    <a:pos x="T6" y="T7"/>
                  </a:cxn>
                  <a:cxn ang="0">
                    <a:pos x="T8" y="T9"/>
                  </a:cxn>
                </a:cxnLst>
                <a:rect l="0" t="0" r="r" b="b"/>
                <a:pathLst>
                  <a:path w="21" h="22">
                    <a:moveTo>
                      <a:pt x="20" y="0"/>
                    </a:moveTo>
                    <a:cubicBezTo>
                      <a:pt x="14" y="1"/>
                      <a:pt x="9" y="3"/>
                      <a:pt x="5" y="7"/>
                    </a:cubicBezTo>
                    <a:cubicBezTo>
                      <a:pt x="3" y="9"/>
                      <a:pt x="1" y="12"/>
                      <a:pt x="0" y="15"/>
                    </a:cubicBezTo>
                    <a:cubicBezTo>
                      <a:pt x="21" y="22"/>
                      <a:pt x="21" y="22"/>
                      <a:pt x="21" y="22"/>
                    </a:cubicBezTo>
                    <a:lnTo>
                      <a:pt x="2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7" name="Freeform 173"/>
              <p:cNvSpPr>
                <a:spLocks/>
              </p:cNvSpPr>
              <p:nvPr/>
            </p:nvSpPr>
            <p:spPr bwMode="auto">
              <a:xfrm>
                <a:off x="4943475" y="4638675"/>
                <a:ext cx="20638" cy="49213"/>
              </a:xfrm>
              <a:custGeom>
                <a:avLst/>
                <a:gdLst>
                  <a:gd name="T0" fmla="*/ 9 w 9"/>
                  <a:gd name="T1" fmla="*/ 2 h 22"/>
                  <a:gd name="T2" fmla="*/ 0 w 9"/>
                  <a:gd name="T3" fmla="*/ 0 h 22"/>
                  <a:gd name="T4" fmla="*/ 1 w 9"/>
                  <a:gd name="T5" fmla="*/ 22 h 22"/>
                  <a:gd name="T6" fmla="*/ 9 w 9"/>
                  <a:gd name="T7" fmla="*/ 2 h 22"/>
                </a:gdLst>
                <a:ahLst/>
                <a:cxnLst>
                  <a:cxn ang="0">
                    <a:pos x="T0" y="T1"/>
                  </a:cxn>
                  <a:cxn ang="0">
                    <a:pos x="T2" y="T3"/>
                  </a:cxn>
                  <a:cxn ang="0">
                    <a:pos x="T4" y="T5"/>
                  </a:cxn>
                  <a:cxn ang="0">
                    <a:pos x="T6" y="T7"/>
                  </a:cxn>
                </a:cxnLst>
                <a:rect l="0" t="0" r="r" b="b"/>
                <a:pathLst>
                  <a:path w="9" h="22">
                    <a:moveTo>
                      <a:pt x="9" y="2"/>
                    </a:moveTo>
                    <a:cubicBezTo>
                      <a:pt x="6" y="1"/>
                      <a:pt x="3" y="0"/>
                      <a:pt x="0" y="0"/>
                    </a:cubicBezTo>
                    <a:cubicBezTo>
                      <a:pt x="1" y="22"/>
                      <a:pt x="1" y="22"/>
                      <a:pt x="1" y="22"/>
                    </a:cubicBezTo>
                    <a:lnTo>
                      <a:pt x="9" y="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8" name="Freeform 174"/>
              <p:cNvSpPr>
                <a:spLocks/>
              </p:cNvSpPr>
              <p:nvPr/>
            </p:nvSpPr>
            <p:spPr bwMode="auto">
              <a:xfrm>
                <a:off x="4892675" y="4672013"/>
                <a:ext cx="52388" cy="65088"/>
              </a:xfrm>
              <a:custGeom>
                <a:avLst/>
                <a:gdLst>
                  <a:gd name="T0" fmla="*/ 3 w 24"/>
                  <a:gd name="T1" fmla="*/ 0 h 29"/>
                  <a:gd name="T2" fmla="*/ 8 w 24"/>
                  <a:gd name="T3" fmla="*/ 23 h 29"/>
                  <a:gd name="T4" fmla="*/ 24 w 24"/>
                  <a:gd name="T5" fmla="*/ 29 h 29"/>
                  <a:gd name="T6" fmla="*/ 24 w 24"/>
                  <a:gd name="T7" fmla="*/ 7 h 29"/>
                  <a:gd name="T8" fmla="*/ 3 w 24"/>
                  <a:gd name="T9" fmla="*/ 0 h 29"/>
                </a:gdLst>
                <a:ahLst/>
                <a:cxnLst>
                  <a:cxn ang="0">
                    <a:pos x="T0" y="T1"/>
                  </a:cxn>
                  <a:cxn ang="0">
                    <a:pos x="T2" y="T3"/>
                  </a:cxn>
                  <a:cxn ang="0">
                    <a:pos x="T4" y="T5"/>
                  </a:cxn>
                  <a:cxn ang="0">
                    <a:pos x="T6" y="T7"/>
                  </a:cxn>
                  <a:cxn ang="0">
                    <a:pos x="T8" y="T9"/>
                  </a:cxn>
                </a:cxnLst>
                <a:rect l="0" t="0" r="r" b="b"/>
                <a:pathLst>
                  <a:path w="24" h="29">
                    <a:moveTo>
                      <a:pt x="3" y="0"/>
                    </a:moveTo>
                    <a:cubicBezTo>
                      <a:pt x="0" y="8"/>
                      <a:pt x="2" y="17"/>
                      <a:pt x="8" y="23"/>
                    </a:cubicBezTo>
                    <a:cubicBezTo>
                      <a:pt x="12" y="27"/>
                      <a:pt x="18" y="29"/>
                      <a:pt x="24" y="29"/>
                    </a:cubicBezTo>
                    <a:cubicBezTo>
                      <a:pt x="24" y="7"/>
                      <a:pt x="24" y="7"/>
                      <a:pt x="24" y="7"/>
                    </a:cubicBezTo>
                    <a:lnTo>
                      <a:pt x="3"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19" name="Freeform 175"/>
              <p:cNvSpPr>
                <a:spLocks/>
              </p:cNvSpPr>
              <p:nvPr/>
            </p:nvSpPr>
            <p:spPr bwMode="auto">
              <a:xfrm>
                <a:off x="4945063" y="4643438"/>
                <a:ext cx="33338" cy="44450"/>
              </a:xfrm>
              <a:custGeom>
                <a:avLst/>
                <a:gdLst>
                  <a:gd name="T0" fmla="*/ 0 w 15"/>
                  <a:gd name="T1" fmla="*/ 20 h 20"/>
                  <a:gd name="T2" fmla="*/ 15 w 15"/>
                  <a:gd name="T3" fmla="*/ 5 h 20"/>
                  <a:gd name="T4" fmla="*/ 8 w 15"/>
                  <a:gd name="T5" fmla="*/ 0 h 20"/>
                  <a:gd name="T6" fmla="*/ 0 w 15"/>
                  <a:gd name="T7" fmla="*/ 20 h 20"/>
                </a:gdLst>
                <a:ahLst/>
                <a:cxnLst>
                  <a:cxn ang="0">
                    <a:pos x="T0" y="T1"/>
                  </a:cxn>
                  <a:cxn ang="0">
                    <a:pos x="T2" y="T3"/>
                  </a:cxn>
                  <a:cxn ang="0">
                    <a:pos x="T4" y="T5"/>
                  </a:cxn>
                  <a:cxn ang="0">
                    <a:pos x="T6" y="T7"/>
                  </a:cxn>
                </a:cxnLst>
                <a:rect l="0" t="0" r="r" b="b"/>
                <a:pathLst>
                  <a:path w="15" h="20">
                    <a:moveTo>
                      <a:pt x="0" y="20"/>
                    </a:moveTo>
                    <a:cubicBezTo>
                      <a:pt x="15" y="5"/>
                      <a:pt x="15" y="5"/>
                      <a:pt x="15" y="5"/>
                    </a:cubicBezTo>
                    <a:cubicBezTo>
                      <a:pt x="13" y="3"/>
                      <a:pt x="11" y="1"/>
                      <a:pt x="8" y="0"/>
                    </a:cubicBezTo>
                    <a:lnTo>
                      <a:pt x="0" y="2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20" name="Freeform 176"/>
              <p:cNvSpPr>
                <a:spLocks/>
              </p:cNvSpPr>
              <p:nvPr/>
            </p:nvSpPr>
            <p:spPr bwMode="auto">
              <a:xfrm>
                <a:off x="4945063" y="4687888"/>
                <a:ext cx="15875" cy="49213"/>
              </a:xfrm>
              <a:custGeom>
                <a:avLst/>
                <a:gdLst>
                  <a:gd name="T0" fmla="*/ 0 w 7"/>
                  <a:gd name="T1" fmla="*/ 22 h 22"/>
                  <a:gd name="T2" fmla="*/ 7 w 7"/>
                  <a:gd name="T3" fmla="*/ 21 h 22"/>
                  <a:gd name="T4" fmla="*/ 0 w 7"/>
                  <a:gd name="T5" fmla="*/ 0 h 22"/>
                  <a:gd name="T6" fmla="*/ 0 w 7"/>
                  <a:gd name="T7" fmla="*/ 22 h 22"/>
                </a:gdLst>
                <a:ahLst/>
                <a:cxnLst>
                  <a:cxn ang="0">
                    <a:pos x="T0" y="T1"/>
                  </a:cxn>
                  <a:cxn ang="0">
                    <a:pos x="T2" y="T3"/>
                  </a:cxn>
                  <a:cxn ang="0">
                    <a:pos x="T4" y="T5"/>
                  </a:cxn>
                  <a:cxn ang="0">
                    <a:pos x="T6" y="T7"/>
                  </a:cxn>
                </a:cxnLst>
                <a:rect l="0" t="0" r="r" b="b"/>
                <a:pathLst>
                  <a:path w="7" h="22">
                    <a:moveTo>
                      <a:pt x="0" y="22"/>
                    </a:moveTo>
                    <a:cubicBezTo>
                      <a:pt x="2" y="22"/>
                      <a:pt x="4" y="22"/>
                      <a:pt x="7" y="21"/>
                    </a:cubicBezTo>
                    <a:cubicBezTo>
                      <a:pt x="0" y="0"/>
                      <a:pt x="0" y="0"/>
                      <a:pt x="0" y="0"/>
                    </a:cubicBezTo>
                    <a:lnTo>
                      <a:pt x="0" y="2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21" name="Freeform 177"/>
              <p:cNvSpPr>
                <a:spLocks/>
              </p:cNvSpPr>
              <p:nvPr/>
            </p:nvSpPr>
            <p:spPr bwMode="auto">
              <a:xfrm>
                <a:off x="4945063" y="4654550"/>
                <a:ext cx="53975" cy="79375"/>
              </a:xfrm>
              <a:custGeom>
                <a:avLst/>
                <a:gdLst>
                  <a:gd name="T0" fmla="*/ 7 w 24"/>
                  <a:gd name="T1" fmla="*/ 36 h 36"/>
                  <a:gd name="T2" fmla="*/ 15 w 24"/>
                  <a:gd name="T3" fmla="*/ 31 h 36"/>
                  <a:gd name="T4" fmla="*/ 15 w 24"/>
                  <a:gd name="T5" fmla="*/ 0 h 36"/>
                  <a:gd name="T6" fmla="*/ 0 w 24"/>
                  <a:gd name="T7" fmla="*/ 15 h 36"/>
                  <a:gd name="T8" fmla="*/ 7 w 24"/>
                  <a:gd name="T9" fmla="*/ 36 h 36"/>
                </a:gdLst>
                <a:ahLst/>
                <a:cxnLst>
                  <a:cxn ang="0">
                    <a:pos x="T0" y="T1"/>
                  </a:cxn>
                  <a:cxn ang="0">
                    <a:pos x="T2" y="T3"/>
                  </a:cxn>
                  <a:cxn ang="0">
                    <a:pos x="T4" y="T5"/>
                  </a:cxn>
                  <a:cxn ang="0">
                    <a:pos x="T6" y="T7"/>
                  </a:cxn>
                  <a:cxn ang="0">
                    <a:pos x="T8" y="T9"/>
                  </a:cxn>
                </a:cxnLst>
                <a:rect l="0" t="0" r="r" b="b"/>
                <a:pathLst>
                  <a:path w="24" h="36">
                    <a:moveTo>
                      <a:pt x="7" y="36"/>
                    </a:moveTo>
                    <a:cubicBezTo>
                      <a:pt x="10" y="35"/>
                      <a:pt x="13" y="33"/>
                      <a:pt x="15" y="31"/>
                    </a:cubicBezTo>
                    <a:cubicBezTo>
                      <a:pt x="24" y="22"/>
                      <a:pt x="24" y="8"/>
                      <a:pt x="15" y="0"/>
                    </a:cubicBezTo>
                    <a:cubicBezTo>
                      <a:pt x="0" y="15"/>
                      <a:pt x="0" y="15"/>
                      <a:pt x="0" y="15"/>
                    </a:cubicBezTo>
                    <a:lnTo>
                      <a:pt x="7" y="36"/>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22" name="Freeform 178"/>
              <p:cNvSpPr>
                <a:spLocks/>
              </p:cNvSpPr>
              <p:nvPr/>
            </p:nvSpPr>
            <p:spPr bwMode="auto">
              <a:xfrm>
                <a:off x="4452938" y="4638675"/>
                <a:ext cx="46038" cy="49213"/>
              </a:xfrm>
              <a:custGeom>
                <a:avLst/>
                <a:gdLst>
                  <a:gd name="T0" fmla="*/ 19 w 21"/>
                  <a:gd name="T1" fmla="*/ 0 h 22"/>
                  <a:gd name="T2" fmla="*/ 5 w 21"/>
                  <a:gd name="T3" fmla="*/ 7 h 22"/>
                  <a:gd name="T4" fmla="*/ 0 w 21"/>
                  <a:gd name="T5" fmla="*/ 15 h 22"/>
                  <a:gd name="T6" fmla="*/ 21 w 21"/>
                  <a:gd name="T7" fmla="*/ 22 h 22"/>
                  <a:gd name="T8" fmla="*/ 19 w 21"/>
                  <a:gd name="T9" fmla="*/ 0 h 22"/>
                </a:gdLst>
                <a:ahLst/>
                <a:cxnLst>
                  <a:cxn ang="0">
                    <a:pos x="T0" y="T1"/>
                  </a:cxn>
                  <a:cxn ang="0">
                    <a:pos x="T2" y="T3"/>
                  </a:cxn>
                  <a:cxn ang="0">
                    <a:pos x="T4" y="T5"/>
                  </a:cxn>
                  <a:cxn ang="0">
                    <a:pos x="T6" y="T7"/>
                  </a:cxn>
                  <a:cxn ang="0">
                    <a:pos x="T8" y="T9"/>
                  </a:cxn>
                </a:cxnLst>
                <a:rect l="0" t="0" r="r" b="b"/>
                <a:pathLst>
                  <a:path w="21" h="22">
                    <a:moveTo>
                      <a:pt x="19" y="0"/>
                    </a:moveTo>
                    <a:cubicBezTo>
                      <a:pt x="14" y="1"/>
                      <a:pt x="9" y="3"/>
                      <a:pt x="5" y="7"/>
                    </a:cubicBezTo>
                    <a:cubicBezTo>
                      <a:pt x="3" y="9"/>
                      <a:pt x="1" y="12"/>
                      <a:pt x="0" y="15"/>
                    </a:cubicBezTo>
                    <a:cubicBezTo>
                      <a:pt x="21" y="22"/>
                      <a:pt x="21" y="22"/>
                      <a:pt x="21" y="22"/>
                    </a:cubicBezTo>
                    <a:lnTo>
                      <a:pt x="1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23" name="Freeform 179"/>
              <p:cNvSpPr>
                <a:spLocks/>
              </p:cNvSpPr>
              <p:nvPr/>
            </p:nvSpPr>
            <p:spPr bwMode="auto">
              <a:xfrm>
                <a:off x="4494213" y="4638675"/>
                <a:ext cx="22225" cy="49213"/>
              </a:xfrm>
              <a:custGeom>
                <a:avLst/>
                <a:gdLst>
                  <a:gd name="T0" fmla="*/ 10 w 10"/>
                  <a:gd name="T1" fmla="*/ 2 h 22"/>
                  <a:gd name="T2" fmla="*/ 0 w 10"/>
                  <a:gd name="T3" fmla="*/ 0 h 22"/>
                  <a:gd name="T4" fmla="*/ 2 w 10"/>
                  <a:gd name="T5" fmla="*/ 22 h 22"/>
                  <a:gd name="T6" fmla="*/ 10 w 10"/>
                  <a:gd name="T7" fmla="*/ 2 h 22"/>
                </a:gdLst>
                <a:ahLst/>
                <a:cxnLst>
                  <a:cxn ang="0">
                    <a:pos x="T0" y="T1"/>
                  </a:cxn>
                  <a:cxn ang="0">
                    <a:pos x="T2" y="T3"/>
                  </a:cxn>
                  <a:cxn ang="0">
                    <a:pos x="T4" y="T5"/>
                  </a:cxn>
                  <a:cxn ang="0">
                    <a:pos x="T6" y="T7"/>
                  </a:cxn>
                </a:cxnLst>
                <a:rect l="0" t="0" r="r" b="b"/>
                <a:pathLst>
                  <a:path w="10" h="22">
                    <a:moveTo>
                      <a:pt x="10" y="2"/>
                    </a:moveTo>
                    <a:cubicBezTo>
                      <a:pt x="7" y="1"/>
                      <a:pt x="4" y="0"/>
                      <a:pt x="0" y="0"/>
                    </a:cubicBezTo>
                    <a:cubicBezTo>
                      <a:pt x="2" y="22"/>
                      <a:pt x="2" y="22"/>
                      <a:pt x="2" y="22"/>
                    </a:cubicBezTo>
                    <a:lnTo>
                      <a:pt x="10" y="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24" name="Freeform 180"/>
              <p:cNvSpPr>
                <a:spLocks/>
              </p:cNvSpPr>
              <p:nvPr/>
            </p:nvSpPr>
            <p:spPr bwMode="auto">
              <a:xfrm>
                <a:off x="4445000" y="4672013"/>
                <a:ext cx="53975" cy="65088"/>
              </a:xfrm>
              <a:custGeom>
                <a:avLst/>
                <a:gdLst>
                  <a:gd name="T0" fmla="*/ 3 w 24"/>
                  <a:gd name="T1" fmla="*/ 0 h 29"/>
                  <a:gd name="T2" fmla="*/ 8 w 24"/>
                  <a:gd name="T3" fmla="*/ 23 h 29"/>
                  <a:gd name="T4" fmla="*/ 23 w 24"/>
                  <a:gd name="T5" fmla="*/ 29 h 29"/>
                  <a:gd name="T6" fmla="*/ 24 w 24"/>
                  <a:gd name="T7" fmla="*/ 7 h 29"/>
                  <a:gd name="T8" fmla="*/ 3 w 24"/>
                  <a:gd name="T9" fmla="*/ 0 h 29"/>
                </a:gdLst>
                <a:ahLst/>
                <a:cxnLst>
                  <a:cxn ang="0">
                    <a:pos x="T0" y="T1"/>
                  </a:cxn>
                  <a:cxn ang="0">
                    <a:pos x="T2" y="T3"/>
                  </a:cxn>
                  <a:cxn ang="0">
                    <a:pos x="T4" y="T5"/>
                  </a:cxn>
                  <a:cxn ang="0">
                    <a:pos x="T6" y="T7"/>
                  </a:cxn>
                  <a:cxn ang="0">
                    <a:pos x="T8" y="T9"/>
                  </a:cxn>
                </a:cxnLst>
                <a:rect l="0" t="0" r="r" b="b"/>
                <a:pathLst>
                  <a:path w="24" h="29">
                    <a:moveTo>
                      <a:pt x="3" y="0"/>
                    </a:moveTo>
                    <a:cubicBezTo>
                      <a:pt x="0" y="8"/>
                      <a:pt x="2" y="17"/>
                      <a:pt x="8" y="23"/>
                    </a:cubicBezTo>
                    <a:cubicBezTo>
                      <a:pt x="12" y="27"/>
                      <a:pt x="18" y="29"/>
                      <a:pt x="23" y="29"/>
                    </a:cubicBezTo>
                    <a:cubicBezTo>
                      <a:pt x="24" y="7"/>
                      <a:pt x="24" y="7"/>
                      <a:pt x="24" y="7"/>
                    </a:cubicBezTo>
                    <a:lnTo>
                      <a:pt x="3"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25" name="Freeform 181"/>
              <p:cNvSpPr>
                <a:spLocks/>
              </p:cNvSpPr>
              <p:nvPr/>
            </p:nvSpPr>
            <p:spPr bwMode="auto">
              <a:xfrm>
                <a:off x="4498975" y="4643438"/>
                <a:ext cx="33338" cy="44450"/>
              </a:xfrm>
              <a:custGeom>
                <a:avLst/>
                <a:gdLst>
                  <a:gd name="T0" fmla="*/ 0 w 15"/>
                  <a:gd name="T1" fmla="*/ 20 h 20"/>
                  <a:gd name="T2" fmla="*/ 15 w 15"/>
                  <a:gd name="T3" fmla="*/ 5 h 20"/>
                  <a:gd name="T4" fmla="*/ 8 w 15"/>
                  <a:gd name="T5" fmla="*/ 0 h 20"/>
                  <a:gd name="T6" fmla="*/ 0 w 15"/>
                  <a:gd name="T7" fmla="*/ 20 h 20"/>
                </a:gdLst>
                <a:ahLst/>
                <a:cxnLst>
                  <a:cxn ang="0">
                    <a:pos x="T0" y="T1"/>
                  </a:cxn>
                  <a:cxn ang="0">
                    <a:pos x="T2" y="T3"/>
                  </a:cxn>
                  <a:cxn ang="0">
                    <a:pos x="T4" y="T5"/>
                  </a:cxn>
                  <a:cxn ang="0">
                    <a:pos x="T6" y="T7"/>
                  </a:cxn>
                </a:cxnLst>
                <a:rect l="0" t="0" r="r" b="b"/>
                <a:pathLst>
                  <a:path w="15" h="20">
                    <a:moveTo>
                      <a:pt x="0" y="20"/>
                    </a:moveTo>
                    <a:cubicBezTo>
                      <a:pt x="15" y="5"/>
                      <a:pt x="15" y="5"/>
                      <a:pt x="15" y="5"/>
                    </a:cubicBezTo>
                    <a:cubicBezTo>
                      <a:pt x="13" y="3"/>
                      <a:pt x="11" y="1"/>
                      <a:pt x="8" y="0"/>
                    </a:cubicBezTo>
                    <a:lnTo>
                      <a:pt x="0" y="2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26" name="Freeform 182"/>
              <p:cNvSpPr>
                <a:spLocks/>
              </p:cNvSpPr>
              <p:nvPr/>
            </p:nvSpPr>
            <p:spPr bwMode="auto">
              <a:xfrm>
                <a:off x="4497388" y="4687888"/>
                <a:ext cx="14288" cy="49213"/>
              </a:xfrm>
              <a:custGeom>
                <a:avLst/>
                <a:gdLst>
                  <a:gd name="T0" fmla="*/ 0 w 7"/>
                  <a:gd name="T1" fmla="*/ 22 h 22"/>
                  <a:gd name="T2" fmla="*/ 7 w 7"/>
                  <a:gd name="T3" fmla="*/ 21 h 22"/>
                  <a:gd name="T4" fmla="*/ 1 w 7"/>
                  <a:gd name="T5" fmla="*/ 0 h 22"/>
                  <a:gd name="T6" fmla="*/ 0 w 7"/>
                  <a:gd name="T7" fmla="*/ 22 h 22"/>
                </a:gdLst>
                <a:ahLst/>
                <a:cxnLst>
                  <a:cxn ang="0">
                    <a:pos x="T0" y="T1"/>
                  </a:cxn>
                  <a:cxn ang="0">
                    <a:pos x="T2" y="T3"/>
                  </a:cxn>
                  <a:cxn ang="0">
                    <a:pos x="T4" y="T5"/>
                  </a:cxn>
                  <a:cxn ang="0">
                    <a:pos x="T6" y="T7"/>
                  </a:cxn>
                </a:cxnLst>
                <a:rect l="0" t="0" r="r" b="b"/>
                <a:pathLst>
                  <a:path w="7" h="22">
                    <a:moveTo>
                      <a:pt x="0" y="22"/>
                    </a:moveTo>
                    <a:cubicBezTo>
                      <a:pt x="3" y="22"/>
                      <a:pt x="5" y="22"/>
                      <a:pt x="7" y="21"/>
                    </a:cubicBezTo>
                    <a:cubicBezTo>
                      <a:pt x="1" y="0"/>
                      <a:pt x="1" y="0"/>
                      <a:pt x="1" y="0"/>
                    </a:cubicBezTo>
                    <a:lnTo>
                      <a:pt x="0" y="2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527" name="Freeform 183"/>
              <p:cNvSpPr>
                <a:spLocks/>
              </p:cNvSpPr>
              <p:nvPr/>
            </p:nvSpPr>
            <p:spPr bwMode="auto">
              <a:xfrm>
                <a:off x="4498975" y="4654550"/>
                <a:ext cx="53975" cy="79375"/>
              </a:xfrm>
              <a:custGeom>
                <a:avLst/>
                <a:gdLst>
                  <a:gd name="T0" fmla="*/ 6 w 24"/>
                  <a:gd name="T1" fmla="*/ 36 h 36"/>
                  <a:gd name="T2" fmla="*/ 15 w 24"/>
                  <a:gd name="T3" fmla="*/ 31 h 36"/>
                  <a:gd name="T4" fmla="*/ 15 w 24"/>
                  <a:gd name="T5" fmla="*/ 0 h 36"/>
                  <a:gd name="T6" fmla="*/ 0 w 24"/>
                  <a:gd name="T7" fmla="*/ 15 h 36"/>
                  <a:gd name="T8" fmla="*/ 6 w 24"/>
                  <a:gd name="T9" fmla="*/ 36 h 36"/>
                </a:gdLst>
                <a:ahLst/>
                <a:cxnLst>
                  <a:cxn ang="0">
                    <a:pos x="T0" y="T1"/>
                  </a:cxn>
                  <a:cxn ang="0">
                    <a:pos x="T2" y="T3"/>
                  </a:cxn>
                  <a:cxn ang="0">
                    <a:pos x="T4" y="T5"/>
                  </a:cxn>
                  <a:cxn ang="0">
                    <a:pos x="T6" y="T7"/>
                  </a:cxn>
                  <a:cxn ang="0">
                    <a:pos x="T8" y="T9"/>
                  </a:cxn>
                </a:cxnLst>
                <a:rect l="0" t="0" r="r" b="b"/>
                <a:pathLst>
                  <a:path w="24" h="36">
                    <a:moveTo>
                      <a:pt x="6" y="36"/>
                    </a:moveTo>
                    <a:cubicBezTo>
                      <a:pt x="10" y="35"/>
                      <a:pt x="13" y="33"/>
                      <a:pt x="15" y="31"/>
                    </a:cubicBezTo>
                    <a:cubicBezTo>
                      <a:pt x="24" y="22"/>
                      <a:pt x="24" y="8"/>
                      <a:pt x="15" y="0"/>
                    </a:cubicBezTo>
                    <a:cubicBezTo>
                      <a:pt x="0" y="15"/>
                      <a:pt x="0" y="15"/>
                      <a:pt x="0" y="15"/>
                    </a:cubicBezTo>
                    <a:lnTo>
                      <a:pt x="6" y="36"/>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grpSp>
      </p:grpSp>
      <p:grpSp>
        <p:nvGrpSpPr>
          <p:cNvPr id="528" name="Group 527"/>
          <p:cNvGrpSpPr/>
          <p:nvPr/>
        </p:nvGrpSpPr>
        <p:grpSpPr>
          <a:xfrm>
            <a:off x="8094576" y="1554738"/>
            <a:ext cx="3660309" cy="4860222"/>
            <a:chOff x="8348609" y="2125677"/>
            <a:chExt cx="3660828" cy="4860911"/>
          </a:xfrm>
        </p:grpSpPr>
        <p:sp>
          <p:nvSpPr>
            <p:cNvPr id="529" name="Rectangle 528"/>
            <p:cNvSpPr/>
            <p:nvPr/>
          </p:nvSpPr>
          <p:spPr bwMode="auto">
            <a:xfrm>
              <a:off x="8359899" y="2125677"/>
              <a:ext cx="3649538" cy="4860911"/>
            </a:xfrm>
            <a:prstGeom prst="rect">
              <a:avLst/>
            </a:prstGeom>
            <a:solidFill>
              <a:srgbClr val="002050"/>
            </a:solidFill>
            <a:ln w="10795" cap="flat" cmpd="sng" algn="ctr">
              <a:noFill/>
              <a:prstDash val="solid"/>
              <a:headEnd type="none" w="med" len="med"/>
              <a:tailEnd type="none" w="med" len="med"/>
            </a:ln>
            <a:effectLst/>
          </p:spPr>
          <p:txBody>
            <a:bodyPr vert="horz" wrap="square" lIns="91307" tIns="45652" rIns="91307" bIns="45652" numCol="1" rtlCol="0" anchor="ctr" anchorCtr="0" compatLnSpc="1">
              <a:prstTxWarp prst="textNoShape">
                <a:avLst/>
              </a:prstTxWarp>
            </a:bodyPr>
            <a:lstStyle/>
            <a:p>
              <a:pPr algn="ctr" defTabSz="912763" fontAlgn="base">
                <a:lnSpc>
                  <a:spcPct val="90000"/>
                </a:lnSpc>
                <a:spcBef>
                  <a:spcPct val="0"/>
                </a:spcBef>
                <a:spcAft>
                  <a:spcPct val="0"/>
                </a:spcAft>
                <a:defRPr/>
              </a:pPr>
              <a:endParaRPr lang="en-US" sz="1998" kern="0" spc="-50" dirty="0">
                <a:gradFill>
                  <a:gsLst>
                    <a:gs pos="0">
                      <a:srgbClr val="FFFFFF"/>
                    </a:gs>
                    <a:gs pos="100000">
                      <a:srgbClr val="FFFFFF"/>
                    </a:gs>
                  </a:gsLst>
                  <a:lin ang="5400000" scaled="0"/>
                </a:gradFill>
                <a:latin typeface="Segoe UI"/>
              </a:endParaRPr>
            </a:p>
          </p:txBody>
        </p:sp>
        <p:sp>
          <p:nvSpPr>
            <p:cNvPr id="530" name="TextBox 529"/>
            <p:cNvSpPr txBox="1"/>
            <p:nvPr/>
          </p:nvSpPr>
          <p:spPr>
            <a:xfrm>
              <a:off x="8348609" y="2224780"/>
              <a:ext cx="3660828" cy="1238152"/>
            </a:xfrm>
            <a:prstGeom prst="rect">
              <a:avLst/>
            </a:prstGeom>
            <a:noFill/>
          </p:spPr>
          <p:txBody>
            <a:bodyPr wrap="square" lIns="253322" tIns="202657" rIns="253322" bIns="202657" rtlCol="0">
              <a:spAutoFit/>
            </a:bodyPr>
            <a:lstStyle/>
            <a:p>
              <a:pPr algn="ctr" defTabSz="407679">
                <a:lnSpc>
                  <a:spcPct val="120000"/>
                </a:lnSpc>
                <a:buClr>
                  <a:srgbClr val="000000"/>
                </a:buClr>
                <a:defRPr/>
              </a:pPr>
              <a:r>
                <a:rPr lang="en-US" sz="2200" b="1" kern="0" dirty="0">
                  <a:solidFill>
                    <a:srgbClr val="FFFFFF"/>
                  </a:solidFill>
                  <a:latin typeface="Segoe UI Light"/>
                  <a:cs typeface="Segoe UI Semibold" panose="020B0702040204020203" pitchFamily="34" charset="0"/>
                </a:rPr>
                <a:t>DevOps: Integration</a:t>
              </a:r>
            </a:p>
            <a:p>
              <a:pPr algn="ctr" defTabSz="407679">
                <a:lnSpc>
                  <a:spcPct val="120000"/>
                </a:lnSpc>
                <a:buClr>
                  <a:srgbClr val="000000"/>
                </a:buClr>
                <a:defRPr/>
              </a:pPr>
              <a:r>
                <a:rPr lang="en-US" sz="2200" b="1" kern="0" dirty="0">
                  <a:solidFill>
                    <a:srgbClr val="FFFFFF"/>
                  </a:solidFill>
                  <a:latin typeface="Segoe UI Light"/>
                  <a:cs typeface="Segoe UI Semibold" panose="020B0702040204020203" pitchFamily="34" charset="0"/>
                </a:rPr>
                <a:t>and Extensibility</a:t>
              </a:r>
            </a:p>
          </p:txBody>
        </p:sp>
        <p:sp>
          <p:nvSpPr>
            <p:cNvPr id="531" name="Freeform 6"/>
            <p:cNvSpPr>
              <a:spLocks/>
            </p:cNvSpPr>
            <p:nvPr/>
          </p:nvSpPr>
          <p:spPr bwMode="auto">
            <a:xfrm>
              <a:off x="9308291" y="3954457"/>
              <a:ext cx="709613" cy="439737"/>
            </a:xfrm>
            <a:custGeom>
              <a:avLst/>
              <a:gdLst>
                <a:gd name="T0" fmla="*/ 257 w 304"/>
                <a:gd name="T1" fmla="*/ 100 h 193"/>
                <a:gd name="T2" fmla="*/ 250 w 304"/>
                <a:gd name="T3" fmla="*/ 101 h 193"/>
                <a:gd name="T4" fmla="*/ 252 w 304"/>
                <a:gd name="T5" fmla="*/ 80 h 193"/>
                <a:gd name="T6" fmla="*/ 172 w 304"/>
                <a:gd name="T7" fmla="*/ 0 h 193"/>
                <a:gd name="T8" fmla="*/ 96 w 304"/>
                <a:gd name="T9" fmla="*/ 57 h 193"/>
                <a:gd name="T10" fmla="*/ 71 w 304"/>
                <a:gd name="T11" fmla="*/ 53 h 193"/>
                <a:gd name="T12" fmla="*/ 0 w 304"/>
                <a:gd name="T13" fmla="*/ 123 h 193"/>
                <a:gd name="T14" fmla="*/ 71 w 304"/>
                <a:gd name="T15" fmla="*/ 193 h 193"/>
                <a:gd name="T16" fmla="*/ 74 w 304"/>
                <a:gd name="T17" fmla="*/ 193 h 193"/>
                <a:gd name="T18" fmla="*/ 74 w 304"/>
                <a:gd name="T19" fmla="*/ 193 h 193"/>
                <a:gd name="T20" fmla="*/ 255 w 304"/>
                <a:gd name="T21" fmla="*/ 193 h 193"/>
                <a:gd name="T22" fmla="*/ 257 w 304"/>
                <a:gd name="T23" fmla="*/ 193 h 193"/>
                <a:gd name="T24" fmla="*/ 304 w 304"/>
                <a:gd name="T25" fmla="*/ 147 h 193"/>
                <a:gd name="T26" fmla="*/ 257 w 304"/>
                <a:gd name="T27" fmla="*/ 10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93">
                  <a:moveTo>
                    <a:pt x="257" y="100"/>
                  </a:moveTo>
                  <a:cubicBezTo>
                    <a:pt x="255" y="100"/>
                    <a:pt x="252" y="100"/>
                    <a:pt x="250" y="101"/>
                  </a:cubicBezTo>
                  <a:cubicBezTo>
                    <a:pt x="251" y="94"/>
                    <a:pt x="252" y="87"/>
                    <a:pt x="252" y="80"/>
                  </a:cubicBezTo>
                  <a:cubicBezTo>
                    <a:pt x="252" y="36"/>
                    <a:pt x="216" y="0"/>
                    <a:pt x="172" y="0"/>
                  </a:cubicBezTo>
                  <a:cubicBezTo>
                    <a:pt x="136" y="0"/>
                    <a:pt x="106" y="24"/>
                    <a:pt x="96" y="57"/>
                  </a:cubicBezTo>
                  <a:cubicBezTo>
                    <a:pt x="88" y="54"/>
                    <a:pt x="79" y="53"/>
                    <a:pt x="71" y="53"/>
                  </a:cubicBezTo>
                  <a:cubicBezTo>
                    <a:pt x="32" y="53"/>
                    <a:pt x="0" y="84"/>
                    <a:pt x="0" y="123"/>
                  </a:cubicBezTo>
                  <a:cubicBezTo>
                    <a:pt x="0" y="162"/>
                    <a:pt x="32" y="193"/>
                    <a:pt x="71" y="193"/>
                  </a:cubicBezTo>
                  <a:cubicBezTo>
                    <a:pt x="72" y="193"/>
                    <a:pt x="73" y="193"/>
                    <a:pt x="74" y="193"/>
                  </a:cubicBezTo>
                  <a:cubicBezTo>
                    <a:pt x="74" y="193"/>
                    <a:pt x="74" y="193"/>
                    <a:pt x="74" y="193"/>
                  </a:cubicBezTo>
                  <a:cubicBezTo>
                    <a:pt x="255" y="193"/>
                    <a:pt x="255" y="193"/>
                    <a:pt x="255" y="193"/>
                  </a:cubicBezTo>
                  <a:cubicBezTo>
                    <a:pt x="256" y="193"/>
                    <a:pt x="256" y="193"/>
                    <a:pt x="257" y="193"/>
                  </a:cubicBezTo>
                  <a:cubicBezTo>
                    <a:pt x="283" y="193"/>
                    <a:pt x="304" y="172"/>
                    <a:pt x="304" y="147"/>
                  </a:cubicBezTo>
                  <a:cubicBezTo>
                    <a:pt x="304" y="121"/>
                    <a:pt x="283" y="100"/>
                    <a:pt x="257" y="100"/>
                  </a:cubicBezTo>
                  <a:close/>
                </a:path>
              </a:pathLst>
            </a:custGeom>
            <a:solidFill>
              <a:srgbClr val="0078D7">
                <a:lumMod val="20000"/>
                <a:lumOff val="80000"/>
              </a:srgbClr>
            </a:solidFill>
            <a:ln>
              <a:noFill/>
            </a:ln>
            <a:extLst/>
          </p:spPr>
          <p:txBody>
            <a:bodyPr vert="horz" wrap="square" lIns="91427" tIns="45713" rIns="91427" bIns="45713" numCol="1" anchor="t" anchorCtr="0" compatLnSpc="1">
              <a:prstTxWarp prst="textNoShape">
                <a:avLst/>
              </a:prstTxWarp>
            </a:bodyPr>
            <a:lstStyle/>
            <a:p>
              <a:pPr defTabSz="914187">
                <a:defRPr/>
              </a:pPr>
              <a:endParaRPr lang="de-DE" kern="0">
                <a:solidFill>
                  <a:srgbClr val="000000"/>
                </a:solidFill>
                <a:latin typeface="Segoe UI"/>
              </a:endParaRPr>
            </a:p>
          </p:txBody>
        </p:sp>
        <p:sp>
          <p:nvSpPr>
            <p:cNvPr id="532" name="Freeform 7"/>
            <p:cNvSpPr>
              <a:spLocks/>
            </p:cNvSpPr>
            <p:nvPr/>
          </p:nvSpPr>
          <p:spPr bwMode="auto">
            <a:xfrm>
              <a:off x="9466879" y="4006845"/>
              <a:ext cx="1628158" cy="914400"/>
            </a:xfrm>
            <a:custGeom>
              <a:avLst/>
              <a:gdLst>
                <a:gd name="T0" fmla="*/ 537 w 674"/>
                <a:gd name="T1" fmla="*/ 112 h 387"/>
                <a:gd name="T2" fmla="*/ 510 w 674"/>
                <a:gd name="T3" fmla="*/ 115 h 387"/>
                <a:gd name="T4" fmla="*/ 381 w 674"/>
                <a:gd name="T5" fmla="*/ 0 h 387"/>
                <a:gd name="T6" fmla="*/ 260 w 674"/>
                <a:gd name="T7" fmla="*/ 85 h 387"/>
                <a:gd name="T8" fmla="*/ 199 w 674"/>
                <a:gd name="T9" fmla="*/ 64 h 387"/>
                <a:gd name="T10" fmla="*/ 99 w 674"/>
                <a:gd name="T11" fmla="*/ 164 h 387"/>
                <a:gd name="T12" fmla="*/ 102 w 674"/>
                <a:gd name="T13" fmla="*/ 188 h 387"/>
                <a:gd name="T14" fmla="*/ 99 w 674"/>
                <a:gd name="T15" fmla="*/ 188 h 387"/>
                <a:gd name="T16" fmla="*/ 0 w 674"/>
                <a:gd name="T17" fmla="*/ 288 h 387"/>
                <a:gd name="T18" fmla="*/ 99 w 674"/>
                <a:gd name="T19" fmla="*/ 387 h 387"/>
                <a:gd name="T20" fmla="*/ 537 w 674"/>
                <a:gd name="T21" fmla="*/ 387 h 387"/>
                <a:gd name="T22" fmla="*/ 674 w 674"/>
                <a:gd name="T23" fmla="*/ 250 h 387"/>
                <a:gd name="T24" fmla="*/ 537 w 674"/>
                <a:gd name="T25" fmla="*/ 11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4" h="387">
                  <a:moveTo>
                    <a:pt x="537" y="112"/>
                  </a:moveTo>
                  <a:cubicBezTo>
                    <a:pt x="528" y="112"/>
                    <a:pt x="519" y="113"/>
                    <a:pt x="510" y="115"/>
                  </a:cubicBezTo>
                  <a:cubicBezTo>
                    <a:pt x="503" y="50"/>
                    <a:pt x="448" y="0"/>
                    <a:pt x="381" y="0"/>
                  </a:cubicBezTo>
                  <a:cubicBezTo>
                    <a:pt x="326" y="0"/>
                    <a:pt x="278" y="36"/>
                    <a:pt x="260" y="85"/>
                  </a:cubicBezTo>
                  <a:cubicBezTo>
                    <a:pt x="243" y="72"/>
                    <a:pt x="222" y="64"/>
                    <a:pt x="199" y="64"/>
                  </a:cubicBezTo>
                  <a:cubicBezTo>
                    <a:pt x="144" y="64"/>
                    <a:pt x="99" y="109"/>
                    <a:pt x="99" y="164"/>
                  </a:cubicBezTo>
                  <a:cubicBezTo>
                    <a:pt x="99" y="172"/>
                    <a:pt x="100" y="180"/>
                    <a:pt x="102" y="188"/>
                  </a:cubicBezTo>
                  <a:cubicBezTo>
                    <a:pt x="101" y="188"/>
                    <a:pt x="100" y="188"/>
                    <a:pt x="99" y="188"/>
                  </a:cubicBezTo>
                  <a:cubicBezTo>
                    <a:pt x="44" y="188"/>
                    <a:pt x="0" y="233"/>
                    <a:pt x="0" y="288"/>
                  </a:cubicBezTo>
                  <a:cubicBezTo>
                    <a:pt x="0" y="343"/>
                    <a:pt x="44" y="387"/>
                    <a:pt x="99" y="387"/>
                  </a:cubicBezTo>
                  <a:cubicBezTo>
                    <a:pt x="537" y="387"/>
                    <a:pt x="537" y="387"/>
                    <a:pt x="537" y="387"/>
                  </a:cubicBezTo>
                  <a:cubicBezTo>
                    <a:pt x="613" y="387"/>
                    <a:pt x="674" y="326"/>
                    <a:pt x="674" y="250"/>
                  </a:cubicBezTo>
                  <a:cubicBezTo>
                    <a:pt x="674" y="174"/>
                    <a:pt x="613" y="112"/>
                    <a:pt x="537"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87">
                <a:defRPr/>
              </a:pPr>
              <a:endParaRPr lang="de-DE" kern="0">
                <a:solidFill>
                  <a:srgbClr val="000000"/>
                </a:solidFill>
                <a:latin typeface="Segoe UI"/>
              </a:endParaRPr>
            </a:p>
          </p:txBody>
        </p:sp>
        <p:pic>
          <p:nvPicPr>
            <p:cNvPr id="533" name="Picture 532"/>
            <p:cNvPicPr>
              <a:picLocks noChangeAspect="1"/>
            </p:cNvPicPr>
            <p:nvPr/>
          </p:nvPicPr>
          <p:blipFill>
            <a:blip r:embed="rId4"/>
            <a:stretch>
              <a:fillRect/>
            </a:stretch>
          </p:blipFill>
          <p:spPr>
            <a:xfrm>
              <a:off x="8732430" y="4421494"/>
              <a:ext cx="3155025" cy="2367572"/>
            </a:xfrm>
            <a:prstGeom prst="rect">
              <a:avLst/>
            </a:prstGeom>
          </p:spPr>
        </p:pic>
      </p:grpSp>
    </p:spTree>
    <p:extLst>
      <p:ext uri="{BB962C8B-B14F-4D97-AF65-F5344CB8AC3E}">
        <p14:creationId xmlns:p14="http://schemas.microsoft.com/office/powerpoint/2010/main" val="414730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 calcmode="lin" valueType="num">
                                      <p:cBhvr additive="base">
                                        <p:cTn id="7" dur="500" fill="hold"/>
                                        <p:tgtEl>
                                          <p:spTgt spid="341"/>
                                        </p:tgtEl>
                                        <p:attrNameLst>
                                          <p:attrName>ppt_x</p:attrName>
                                        </p:attrNameLst>
                                      </p:cBhvr>
                                      <p:tavLst>
                                        <p:tav tm="0">
                                          <p:val>
                                            <p:strVal val="#ppt_x"/>
                                          </p:val>
                                        </p:tav>
                                        <p:tav tm="100000">
                                          <p:val>
                                            <p:strVal val="#ppt_x"/>
                                          </p:val>
                                        </p:tav>
                                      </p:tavLst>
                                    </p:anim>
                                    <p:anim calcmode="lin" valueType="num">
                                      <p:cBhvr additive="base">
                                        <p:cTn id="8" dur="500" fill="hold"/>
                                        <p:tgtEl>
                                          <p:spTgt spid="3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5"/>
                                        </p:tgtEl>
                                        <p:attrNameLst>
                                          <p:attrName>style.visibility</p:attrName>
                                        </p:attrNameLst>
                                      </p:cBhvr>
                                      <p:to>
                                        <p:strVal val="visible"/>
                                      </p:to>
                                    </p:set>
                                    <p:anim calcmode="lin" valueType="num">
                                      <p:cBhvr additive="base">
                                        <p:cTn id="13" dur="500" fill="hold"/>
                                        <p:tgtEl>
                                          <p:spTgt spid="345"/>
                                        </p:tgtEl>
                                        <p:attrNameLst>
                                          <p:attrName>ppt_x</p:attrName>
                                        </p:attrNameLst>
                                      </p:cBhvr>
                                      <p:tavLst>
                                        <p:tav tm="0">
                                          <p:val>
                                            <p:strVal val="#ppt_x"/>
                                          </p:val>
                                        </p:tav>
                                        <p:tav tm="100000">
                                          <p:val>
                                            <p:strVal val="#ppt_x"/>
                                          </p:val>
                                        </p:tav>
                                      </p:tavLst>
                                    </p:anim>
                                    <p:anim calcmode="lin" valueType="num">
                                      <p:cBhvr additive="base">
                                        <p:cTn id="14" dur="500" fill="hold"/>
                                        <p:tgtEl>
                                          <p:spTgt spid="3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8"/>
                                        </p:tgtEl>
                                        <p:attrNameLst>
                                          <p:attrName>style.visibility</p:attrName>
                                        </p:attrNameLst>
                                      </p:cBhvr>
                                      <p:to>
                                        <p:strVal val="visible"/>
                                      </p:to>
                                    </p:set>
                                    <p:anim calcmode="lin" valueType="num">
                                      <p:cBhvr additive="base">
                                        <p:cTn id="19" dur="500" fill="hold"/>
                                        <p:tgtEl>
                                          <p:spTgt spid="528"/>
                                        </p:tgtEl>
                                        <p:attrNameLst>
                                          <p:attrName>ppt_x</p:attrName>
                                        </p:attrNameLst>
                                      </p:cBhvr>
                                      <p:tavLst>
                                        <p:tav tm="0">
                                          <p:val>
                                            <p:strVal val="#ppt_x"/>
                                          </p:val>
                                        </p:tav>
                                        <p:tav tm="100000">
                                          <p:val>
                                            <p:strVal val="#ppt_x"/>
                                          </p:val>
                                        </p:tav>
                                      </p:tavLst>
                                    </p:anim>
                                    <p:anim calcmode="lin" valueType="num">
                                      <p:cBhvr additive="base">
                                        <p:cTn id="20" dur="500" fill="hold"/>
                                        <p:tgtEl>
                                          <p:spTgt spid="5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96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233189" y="1356495"/>
            <a:ext cx="9272981" cy="2427359"/>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horz" wrap="square" lIns="0" tIns="38065" rIns="0" bIns="38065" numCol="1" rtlCol="0" anchor="ctr" anchorCtr="0" compatLnSpc="1">
            <a:prstTxWarp prst="textNoShape">
              <a:avLst/>
            </a:prstTxWarp>
          </a:bodyPr>
          <a:lstStyle/>
          <a:p>
            <a:pPr algn="ctr" defTabSz="685167" fontAlgn="base">
              <a:lnSpc>
                <a:spcPts val="2199"/>
              </a:lnSpc>
              <a:spcBef>
                <a:spcPct val="0"/>
              </a:spcBef>
              <a:spcAft>
                <a:spcPct val="0"/>
              </a:spcAft>
              <a:defRPr/>
            </a:pPr>
            <a:endParaRPr lang="en-US" sz="1999" kern="0" dirty="0">
              <a:ln w="3175">
                <a:noFill/>
              </a:ln>
              <a:gradFill>
                <a:gsLst>
                  <a:gs pos="0">
                    <a:srgbClr val="FFFFFF"/>
                  </a:gs>
                  <a:gs pos="100000">
                    <a:srgbClr val="FFFFFF"/>
                  </a:gs>
                </a:gsLst>
                <a:lin ang="0" scaled="1"/>
              </a:gradFill>
              <a:effectLst>
                <a:outerShdw blurRad="38100" dist="38100" dir="2700000" algn="tl">
                  <a:srgbClr val="000000">
                    <a:alpha val="43137"/>
                  </a:srgbClr>
                </a:outerShdw>
              </a:effectLst>
              <a:latin typeface="Segoe Condensed" pitchFamily="34" charset="0"/>
              <a:cs typeface="Arial" charset="0"/>
            </a:endParaRPr>
          </a:p>
        </p:txBody>
      </p:sp>
      <p:sp>
        <p:nvSpPr>
          <p:cNvPr id="50" name="Rectangle 49"/>
          <p:cNvSpPr/>
          <p:nvPr/>
        </p:nvSpPr>
        <p:spPr bwMode="auto">
          <a:xfrm>
            <a:off x="1233189" y="3846962"/>
            <a:ext cx="9272981" cy="2430303"/>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38065" rIns="0" bIns="38065" numCol="1" rtlCol="0" anchor="ctr" anchorCtr="0" compatLnSpc="1">
            <a:prstTxWarp prst="textNoShape">
              <a:avLst/>
            </a:prstTxWarp>
          </a:bodyPr>
          <a:lstStyle/>
          <a:p>
            <a:pPr algn="ctr" defTabSz="685167" fontAlgn="base">
              <a:lnSpc>
                <a:spcPts val="2199"/>
              </a:lnSpc>
              <a:spcBef>
                <a:spcPct val="0"/>
              </a:spcBef>
              <a:spcAft>
                <a:spcPct val="0"/>
              </a:spcAft>
              <a:defRPr/>
            </a:pPr>
            <a:endParaRPr lang="en-US" sz="1999" kern="0" dirty="0">
              <a:ln w="3175">
                <a:noFill/>
              </a:ln>
              <a:gradFill>
                <a:gsLst>
                  <a:gs pos="0">
                    <a:srgbClr val="FFFFFF"/>
                  </a:gs>
                  <a:gs pos="100000">
                    <a:srgbClr val="FFFFFF"/>
                  </a:gs>
                </a:gsLst>
                <a:lin ang="0" scaled="1"/>
              </a:gradFill>
              <a:effectLst>
                <a:outerShdw blurRad="38100" dist="38100" dir="2700000" algn="tl">
                  <a:srgbClr val="000000">
                    <a:alpha val="43137"/>
                  </a:srgbClr>
                </a:outerShdw>
              </a:effectLst>
              <a:latin typeface="Segoe Condensed" pitchFamily="34" charset="0"/>
              <a:cs typeface="Arial" charset="0"/>
            </a:endParaRPr>
          </a:p>
        </p:txBody>
      </p:sp>
      <p:grpSp>
        <p:nvGrpSpPr>
          <p:cNvPr id="8" name="Group 1"/>
          <p:cNvGrpSpPr/>
          <p:nvPr/>
        </p:nvGrpSpPr>
        <p:grpSpPr>
          <a:xfrm>
            <a:off x="4524234" y="2023382"/>
            <a:ext cx="1667704" cy="1124516"/>
            <a:chOff x="4768500" y="2287710"/>
            <a:chExt cx="1668177" cy="1124835"/>
          </a:xfrm>
        </p:grpSpPr>
        <p:grpSp>
          <p:nvGrpSpPr>
            <p:cNvPr id="17" name="Group 10"/>
            <p:cNvGrpSpPr/>
            <p:nvPr/>
          </p:nvGrpSpPr>
          <p:grpSpPr>
            <a:xfrm>
              <a:off x="5062344" y="2287710"/>
              <a:ext cx="1080486" cy="551463"/>
              <a:chOff x="5736268" y="4232255"/>
              <a:chExt cx="1408722" cy="812882"/>
            </a:xfrm>
          </p:grpSpPr>
          <p:sp>
            <p:nvSpPr>
              <p:cNvPr id="18" name="Freeform 6"/>
              <p:cNvSpPr>
                <a:spLocks/>
              </p:cNvSpPr>
              <p:nvPr/>
            </p:nvSpPr>
            <p:spPr bwMode="auto">
              <a:xfrm>
                <a:off x="5736268" y="4232255"/>
                <a:ext cx="1408722" cy="812882"/>
              </a:xfrm>
              <a:custGeom>
                <a:avLst/>
                <a:gdLst>
                  <a:gd name="T0" fmla="*/ 674 w 874"/>
                  <a:gd name="T1" fmla="*/ 86 h 504"/>
                  <a:gd name="T2" fmla="*/ 646 w 874"/>
                  <a:gd name="T3" fmla="*/ 87 h 504"/>
                  <a:gd name="T4" fmla="*/ 460 w 874"/>
                  <a:gd name="T5" fmla="*/ 262 h 504"/>
                  <a:gd name="T6" fmla="*/ 537 w 874"/>
                  <a:gd name="T7" fmla="*/ 66 h 504"/>
                  <a:gd name="T8" fmla="*/ 378 w 874"/>
                  <a:gd name="T9" fmla="*/ 0 h 504"/>
                  <a:gd name="T10" fmla="*/ 151 w 874"/>
                  <a:gd name="T11" fmla="*/ 216 h 504"/>
                  <a:gd name="T12" fmla="*/ 144 w 874"/>
                  <a:gd name="T13" fmla="*/ 216 h 504"/>
                  <a:gd name="T14" fmla="*/ 0 w 874"/>
                  <a:gd name="T15" fmla="*/ 360 h 504"/>
                  <a:gd name="T16" fmla="*/ 144 w 874"/>
                  <a:gd name="T17" fmla="*/ 504 h 504"/>
                  <a:gd name="T18" fmla="*/ 665 w 874"/>
                  <a:gd name="T19" fmla="*/ 504 h 504"/>
                  <a:gd name="T20" fmla="*/ 665 w 874"/>
                  <a:gd name="T21" fmla="*/ 503 h 504"/>
                  <a:gd name="T22" fmla="*/ 665 w 874"/>
                  <a:gd name="T23" fmla="*/ 503 h 504"/>
                  <a:gd name="T24" fmla="*/ 874 w 874"/>
                  <a:gd name="T25" fmla="*/ 295 h 504"/>
                  <a:gd name="T26" fmla="*/ 674 w 874"/>
                  <a:gd name="T27" fmla="*/ 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504">
                    <a:moveTo>
                      <a:pt x="674" y="86"/>
                    </a:moveTo>
                    <a:cubicBezTo>
                      <a:pt x="665" y="86"/>
                      <a:pt x="655" y="86"/>
                      <a:pt x="646" y="87"/>
                    </a:cubicBezTo>
                    <a:cubicBezTo>
                      <a:pt x="550" y="97"/>
                      <a:pt x="475" y="170"/>
                      <a:pt x="460" y="262"/>
                    </a:cubicBezTo>
                    <a:cubicBezTo>
                      <a:pt x="445" y="228"/>
                      <a:pt x="452" y="123"/>
                      <a:pt x="537" y="66"/>
                    </a:cubicBezTo>
                    <a:cubicBezTo>
                      <a:pt x="496" y="25"/>
                      <a:pt x="440" y="0"/>
                      <a:pt x="378" y="0"/>
                    </a:cubicBezTo>
                    <a:cubicBezTo>
                      <a:pt x="256" y="0"/>
                      <a:pt x="157" y="96"/>
                      <a:pt x="151" y="216"/>
                    </a:cubicBezTo>
                    <a:cubicBezTo>
                      <a:pt x="149" y="216"/>
                      <a:pt x="146" y="216"/>
                      <a:pt x="144" y="216"/>
                    </a:cubicBezTo>
                    <a:cubicBezTo>
                      <a:pt x="64" y="216"/>
                      <a:pt x="0" y="280"/>
                      <a:pt x="0" y="360"/>
                    </a:cubicBezTo>
                    <a:cubicBezTo>
                      <a:pt x="0" y="439"/>
                      <a:pt x="64" y="504"/>
                      <a:pt x="144" y="504"/>
                    </a:cubicBezTo>
                    <a:cubicBezTo>
                      <a:pt x="665" y="504"/>
                      <a:pt x="665" y="504"/>
                      <a:pt x="665" y="504"/>
                    </a:cubicBezTo>
                    <a:cubicBezTo>
                      <a:pt x="665" y="503"/>
                      <a:pt x="665" y="503"/>
                      <a:pt x="665" y="503"/>
                    </a:cubicBezTo>
                    <a:cubicBezTo>
                      <a:pt x="665" y="503"/>
                      <a:pt x="665" y="503"/>
                      <a:pt x="665" y="503"/>
                    </a:cubicBezTo>
                    <a:cubicBezTo>
                      <a:pt x="781" y="503"/>
                      <a:pt x="874" y="410"/>
                      <a:pt x="874" y="295"/>
                    </a:cubicBezTo>
                    <a:cubicBezTo>
                      <a:pt x="874" y="182"/>
                      <a:pt x="785" y="91"/>
                      <a:pt x="674" y="86"/>
                    </a:cubicBezTo>
                    <a:close/>
                  </a:path>
                </a:pathLst>
              </a:custGeom>
              <a:solidFill>
                <a:srgbClr val="FFFFFF"/>
              </a:solidFill>
              <a:ln>
                <a:noFill/>
              </a:ln>
            </p:spPr>
            <p:txBody>
              <a:bodyPr vert="horz" wrap="square" lIns="91377" tIns="45690" rIns="91377" bIns="45690" numCol="1" anchor="t" anchorCtr="0" compatLnSpc="1">
                <a:prstTxWarp prst="textNoShape">
                  <a:avLst/>
                </a:prstTxWarp>
              </a:bodyPr>
              <a:lstStyle/>
              <a:p>
                <a:pPr defTabSz="913508">
                  <a:defRPr/>
                </a:pPr>
                <a:endParaRPr lang="en-US" sz="2399" kern="0">
                  <a:solidFill>
                    <a:srgbClr val="FFFFFF"/>
                  </a:solidFill>
                  <a:latin typeface="Segoe UI"/>
                </a:endParaRPr>
              </a:p>
            </p:txBody>
          </p:sp>
          <p:sp>
            <p:nvSpPr>
              <p:cNvPr id="19" name="Freeform 7"/>
              <p:cNvSpPr>
                <a:spLocks noEditPoints="1"/>
              </p:cNvSpPr>
              <p:nvPr/>
            </p:nvSpPr>
            <p:spPr bwMode="auto">
              <a:xfrm rot="10800000" flipH="1">
                <a:off x="6567835" y="4469453"/>
                <a:ext cx="495054" cy="495055"/>
              </a:xfrm>
              <a:custGeom>
                <a:avLst/>
                <a:gdLst>
                  <a:gd name="T0" fmla="*/ 216 w 435"/>
                  <a:gd name="T1" fmla="*/ 0 h 436"/>
                  <a:gd name="T2" fmla="*/ 0 w 435"/>
                  <a:gd name="T3" fmla="*/ 220 h 436"/>
                  <a:gd name="T4" fmla="*/ 216 w 435"/>
                  <a:gd name="T5" fmla="*/ 436 h 436"/>
                  <a:gd name="T6" fmla="*/ 435 w 435"/>
                  <a:gd name="T7" fmla="*/ 220 h 436"/>
                  <a:gd name="T8" fmla="*/ 216 w 435"/>
                  <a:gd name="T9" fmla="*/ 0 h 436"/>
                  <a:gd name="T10" fmla="*/ 216 w 435"/>
                  <a:gd name="T11" fmla="*/ 410 h 436"/>
                  <a:gd name="T12" fmla="*/ 27 w 435"/>
                  <a:gd name="T13" fmla="*/ 220 h 436"/>
                  <a:gd name="T14" fmla="*/ 216 w 435"/>
                  <a:gd name="T15" fmla="*/ 27 h 436"/>
                  <a:gd name="T16" fmla="*/ 409 w 435"/>
                  <a:gd name="T17" fmla="*/ 220 h 436"/>
                  <a:gd name="T18" fmla="*/ 216 w 435"/>
                  <a:gd name="T19" fmla="*/ 4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lumMod val="65000"/>
                </a:srgbClr>
              </a:solidFill>
              <a:ln w="9525" cap="flat" cmpd="sng" algn="ctr">
                <a:noFill/>
                <a:prstDash val="solid"/>
                <a:round/>
                <a:headEnd type="none" w="med" len="med"/>
                <a:tailEnd type="none" w="med" len="med"/>
              </a:ln>
              <a:effectLst/>
              <a:extLst/>
            </p:spPr>
            <p:txBody>
              <a:bodyPr vert="horz" wrap="square" lIns="0" tIns="38071" rIns="0" bIns="38071" numCol="1" rtlCol="0" anchor="ctr" anchorCtr="0" compatLnSpc="1">
                <a:prstTxWarp prst="textNoShape">
                  <a:avLst/>
                </a:prstTxWarp>
              </a:bodyPr>
              <a:lstStyle/>
              <a:p>
                <a:pPr algn="ctr" defTabSz="685167" fontAlgn="base">
                  <a:lnSpc>
                    <a:spcPts val="2199"/>
                  </a:lnSpc>
                  <a:spcBef>
                    <a:spcPct val="0"/>
                  </a:spcBef>
                  <a:spcAft>
                    <a:spcPct val="0"/>
                  </a:spcAft>
                  <a:defRPr/>
                </a:pPr>
                <a:endParaRPr lang="en-US" sz="1999" kern="0">
                  <a:ln w="3175">
                    <a:noFill/>
                  </a:ln>
                  <a:gradFill>
                    <a:gsLst>
                      <a:gs pos="0">
                        <a:srgbClr val="FFFFFF"/>
                      </a:gs>
                      <a:gs pos="100000">
                        <a:srgbClr val="FFFFFF"/>
                      </a:gs>
                    </a:gsLst>
                    <a:lin ang="0" scaled="1"/>
                  </a:gradFill>
                  <a:effectLst>
                    <a:outerShdw blurRad="38100" dist="38100" dir="2700000" algn="tl">
                      <a:srgbClr val="000000">
                        <a:alpha val="43137"/>
                      </a:srgbClr>
                    </a:outerShdw>
                  </a:effectLst>
                  <a:latin typeface="Segoe Condensed" pitchFamily="34" charset="0"/>
                  <a:cs typeface="Arial" charset="0"/>
                </a:endParaRPr>
              </a:p>
            </p:txBody>
          </p:sp>
          <p:grpSp>
            <p:nvGrpSpPr>
              <p:cNvPr id="20" name="Group 43"/>
              <p:cNvGrpSpPr/>
              <p:nvPr/>
            </p:nvGrpSpPr>
            <p:grpSpPr>
              <a:xfrm>
                <a:off x="6693254" y="4575509"/>
                <a:ext cx="244214" cy="282945"/>
                <a:chOff x="5394326" y="4936834"/>
                <a:chExt cx="720725" cy="835025"/>
              </a:xfrm>
            </p:grpSpPr>
            <p:sp>
              <p:nvSpPr>
                <p:cNvPr id="21" name="Freeform 17"/>
                <p:cNvSpPr>
                  <a:spLocks noEditPoints="1"/>
                </p:cNvSpPr>
                <p:nvPr/>
              </p:nvSpPr>
              <p:spPr bwMode="auto">
                <a:xfrm>
                  <a:off x="5394326" y="4936834"/>
                  <a:ext cx="460375" cy="835025"/>
                </a:xfrm>
                <a:custGeom>
                  <a:avLst/>
                  <a:gdLst>
                    <a:gd name="T0" fmla="*/ 196 w 440"/>
                    <a:gd name="T1" fmla="*/ 576 h 796"/>
                    <a:gd name="T2" fmla="*/ 178 w 440"/>
                    <a:gd name="T3" fmla="*/ 490 h 796"/>
                    <a:gd name="T4" fmla="*/ 206 w 440"/>
                    <a:gd name="T5" fmla="*/ 472 h 796"/>
                    <a:gd name="T6" fmla="*/ 207 w 440"/>
                    <a:gd name="T7" fmla="*/ 423 h 796"/>
                    <a:gd name="T8" fmla="*/ 178 w 440"/>
                    <a:gd name="T9" fmla="*/ 405 h 796"/>
                    <a:gd name="T10" fmla="*/ 196 w 440"/>
                    <a:gd name="T11" fmla="*/ 320 h 796"/>
                    <a:gd name="T12" fmla="*/ 262 w 440"/>
                    <a:gd name="T13" fmla="*/ 337 h 796"/>
                    <a:gd name="T14" fmla="*/ 312 w 440"/>
                    <a:gd name="T15" fmla="*/ 379 h 796"/>
                    <a:gd name="T16" fmla="*/ 330 w 440"/>
                    <a:gd name="T17" fmla="*/ 320 h 796"/>
                    <a:gd name="T18" fmla="*/ 395 w 440"/>
                    <a:gd name="T19" fmla="*/ 337 h 796"/>
                    <a:gd name="T20" fmla="*/ 440 w 440"/>
                    <a:gd name="T21" fmla="*/ 379 h 796"/>
                    <a:gd name="T22" fmla="*/ 422 w 440"/>
                    <a:gd name="T23" fmla="*/ 0 h 796"/>
                    <a:gd name="T24" fmla="*/ 0 w 440"/>
                    <a:gd name="T25" fmla="*/ 18 h 796"/>
                    <a:gd name="T26" fmla="*/ 0 w 440"/>
                    <a:gd name="T27" fmla="*/ 623 h 796"/>
                    <a:gd name="T28" fmla="*/ 0 w 440"/>
                    <a:gd name="T29" fmla="*/ 778 h 796"/>
                    <a:gd name="T30" fmla="*/ 206 w 440"/>
                    <a:gd name="T31" fmla="*/ 796 h 796"/>
                    <a:gd name="T32" fmla="*/ 312 w 440"/>
                    <a:gd name="T33" fmla="*/ 63 h 796"/>
                    <a:gd name="T34" fmla="*/ 378 w 440"/>
                    <a:gd name="T35" fmla="*/ 45 h 796"/>
                    <a:gd name="T36" fmla="*/ 395 w 440"/>
                    <a:gd name="T37" fmla="*/ 130 h 796"/>
                    <a:gd name="T38" fmla="*/ 330 w 440"/>
                    <a:gd name="T39" fmla="*/ 148 h 796"/>
                    <a:gd name="T40" fmla="*/ 312 w 440"/>
                    <a:gd name="T41" fmla="*/ 63 h 796"/>
                    <a:gd name="T42" fmla="*/ 330 w 440"/>
                    <a:gd name="T43" fmla="*/ 180 h 796"/>
                    <a:gd name="T44" fmla="*/ 395 w 440"/>
                    <a:gd name="T45" fmla="*/ 198 h 796"/>
                    <a:gd name="T46" fmla="*/ 378 w 440"/>
                    <a:gd name="T47" fmla="*/ 283 h 796"/>
                    <a:gd name="T48" fmla="*/ 312 w 440"/>
                    <a:gd name="T49" fmla="*/ 266 h 796"/>
                    <a:gd name="T50" fmla="*/ 178 w 440"/>
                    <a:gd name="T51" fmla="*/ 63 h 796"/>
                    <a:gd name="T52" fmla="*/ 244 w 440"/>
                    <a:gd name="T53" fmla="*/ 45 h 796"/>
                    <a:gd name="T54" fmla="*/ 262 w 440"/>
                    <a:gd name="T55" fmla="*/ 130 h 796"/>
                    <a:gd name="T56" fmla="*/ 196 w 440"/>
                    <a:gd name="T57" fmla="*/ 148 h 796"/>
                    <a:gd name="T58" fmla="*/ 178 w 440"/>
                    <a:gd name="T59" fmla="*/ 63 h 796"/>
                    <a:gd name="T60" fmla="*/ 196 w 440"/>
                    <a:gd name="T61" fmla="*/ 180 h 796"/>
                    <a:gd name="T62" fmla="*/ 262 w 440"/>
                    <a:gd name="T63" fmla="*/ 198 h 796"/>
                    <a:gd name="T64" fmla="*/ 244 w 440"/>
                    <a:gd name="T65" fmla="*/ 283 h 796"/>
                    <a:gd name="T66" fmla="*/ 178 w 440"/>
                    <a:gd name="T67" fmla="*/ 266 h 796"/>
                    <a:gd name="T68" fmla="*/ 131 w 440"/>
                    <a:gd name="T69" fmla="*/ 558 h 796"/>
                    <a:gd name="T70" fmla="*/ 65 w 440"/>
                    <a:gd name="T71" fmla="*/ 576 h 796"/>
                    <a:gd name="T72" fmla="*/ 47 w 440"/>
                    <a:gd name="T73" fmla="*/ 490 h 796"/>
                    <a:gd name="T74" fmla="*/ 113 w 440"/>
                    <a:gd name="T75" fmla="*/ 472 h 796"/>
                    <a:gd name="T76" fmla="*/ 131 w 440"/>
                    <a:gd name="T77" fmla="*/ 558 h 796"/>
                    <a:gd name="T78" fmla="*/ 113 w 440"/>
                    <a:gd name="T79" fmla="*/ 423 h 796"/>
                    <a:gd name="T80" fmla="*/ 47 w 440"/>
                    <a:gd name="T81" fmla="*/ 405 h 796"/>
                    <a:gd name="T82" fmla="*/ 65 w 440"/>
                    <a:gd name="T83" fmla="*/ 320 h 796"/>
                    <a:gd name="T84" fmla="*/ 131 w 440"/>
                    <a:gd name="T85" fmla="*/ 337 h 796"/>
                    <a:gd name="T86" fmla="*/ 131 w 440"/>
                    <a:gd name="T87" fmla="*/ 266 h 796"/>
                    <a:gd name="T88" fmla="*/ 65 w 440"/>
                    <a:gd name="T89" fmla="*/ 283 h 796"/>
                    <a:gd name="T90" fmla="*/ 47 w 440"/>
                    <a:gd name="T91" fmla="*/ 198 h 796"/>
                    <a:gd name="T92" fmla="*/ 113 w 440"/>
                    <a:gd name="T93" fmla="*/ 180 h 796"/>
                    <a:gd name="T94" fmla="*/ 131 w 440"/>
                    <a:gd name="T95" fmla="*/ 266 h 796"/>
                    <a:gd name="T96" fmla="*/ 113 w 440"/>
                    <a:gd name="T97" fmla="*/ 148 h 796"/>
                    <a:gd name="T98" fmla="*/ 47 w 440"/>
                    <a:gd name="T99" fmla="*/ 130 h 796"/>
                    <a:gd name="T100" fmla="*/ 65 w 440"/>
                    <a:gd name="T101" fmla="*/ 45 h 796"/>
                    <a:gd name="T102" fmla="*/ 131 w 440"/>
                    <a:gd name="T103" fmla="*/ 6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0" h="796">
                      <a:moveTo>
                        <a:pt x="206" y="576"/>
                      </a:moveTo>
                      <a:cubicBezTo>
                        <a:pt x="196" y="576"/>
                        <a:pt x="196" y="576"/>
                        <a:pt x="196" y="576"/>
                      </a:cubicBezTo>
                      <a:cubicBezTo>
                        <a:pt x="186" y="576"/>
                        <a:pt x="178" y="568"/>
                        <a:pt x="178" y="558"/>
                      </a:cubicBezTo>
                      <a:cubicBezTo>
                        <a:pt x="178" y="490"/>
                        <a:pt x="178" y="490"/>
                        <a:pt x="178" y="490"/>
                      </a:cubicBezTo>
                      <a:cubicBezTo>
                        <a:pt x="178" y="480"/>
                        <a:pt x="186" y="472"/>
                        <a:pt x="196" y="472"/>
                      </a:cubicBezTo>
                      <a:cubicBezTo>
                        <a:pt x="206" y="472"/>
                        <a:pt x="206" y="472"/>
                        <a:pt x="206" y="472"/>
                      </a:cubicBezTo>
                      <a:cubicBezTo>
                        <a:pt x="206" y="432"/>
                        <a:pt x="206" y="432"/>
                        <a:pt x="206" y="432"/>
                      </a:cubicBezTo>
                      <a:cubicBezTo>
                        <a:pt x="206" y="429"/>
                        <a:pt x="206" y="426"/>
                        <a:pt x="207" y="423"/>
                      </a:cubicBezTo>
                      <a:cubicBezTo>
                        <a:pt x="196" y="423"/>
                        <a:pt x="196" y="423"/>
                        <a:pt x="196" y="423"/>
                      </a:cubicBezTo>
                      <a:cubicBezTo>
                        <a:pt x="186" y="423"/>
                        <a:pt x="178" y="415"/>
                        <a:pt x="178" y="405"/>
                      </a:cubicBezTo>
                      <a:cubicBezTo>
                        <a:pt x="178" y="337"/>
                        <a:pt x="178" y="337"/>
                        <a:pt x="178" y="337"/>
                      </a:cubicBezTo>
                      <a:cubicBezTo>
                        <a:pt x="178" y="328"/>
                        <a:pt x="186" y="320"/>
                        <a:pt x="196" y="320"/>
                      </a:cubicBezTo>
                      <a:cubicBezTo>
                        <a:pt x="244" y="320"/>
                        <a:pt x="244" y="320"/>
                        <a:pt x="244" y="320"/>
                      </a:cubicBezTo>
                      <a:cubicBezTo>
                        <a:pt x="254" y="320"/>
                        <a:pt x="262" y="328"/>
                        <a:pt x="262" y="337"/>
                      </a:cubicBezTo>
                      <a:cubicBezTo>
                        <a:pt x="262" y="379"/>
                        <a:pt x="262" y="379"/>
                        <a:pt x="262" y="379"/>
                      </a:cubicBezTo>
                      <a:cubicBezTo>
                        <a:pt x="312" y="379"/>
                        <a:pt x="312" y="379"/>
                        <a:pt x="312" y="379"/>
                      </a:cubicBezTo>
                      <a:cubicBezTo>
                        <a:pt x="312" y="337"/>
                        <a:pt x="312" y="337"/>
                        <a:pt x="312" y="337"/>
                      </a:cubicBezTo>
                      <a:cubicBezTo>
                        <a:pt x="312" y="328"/>
                        <a:pt x="320" y="320"/>
                        <a:pt x="330" y="320"/>
                      </a:cubicBezTo>
                      <a:cubicBezTo>
                        <a:pt x="378" y="320"/>
                        <a:pt x="378" y="320"/>
                        <a:pt x="378" y="320"/>
                      </a:cubicBezTo>
                      <a:cubicBezTo>
                        <a:pt x="387" y="320"/>
                        <a:pt x="395" y="328"/>
                        <a:pt x="395" y="337"/>
                      </a:cubicBezTo>
                      <a:cubicBezTo>
                        <a:pt x="395" y="379"/>
                        <a:pt x="395" y="379"/>
                        <a:pt x="395" y="379"/>
                      </a:cubicBezTo>
                      <a:cubicBezTo>
                        <a:pt x="440" y="379"/>
                        <a:pt x="440" y="379"/>
                        <a:pt x="440" y="379"/>
                      </a:cubicBezTo>
                      <a:cubicBezTo>
                        <a:pt x="440" y="18"/>
                        <a:pt x="440" y="18"/>
                        <a:pt x="440" y="18"/>
                      </a:cubicBezTo>
                      <a:cubicBezTo>
                        <a:pt x="440" y="8"/>
                        <a:pt x="432" y="0"/>
                        <a:pt x="422" y="0"/>
                      </a:cubicBezTo>
                      <a:cubicBezTo>
                        <a:pt x="18" y="0"/>
                        <a:pt x="18" y="0"/>
                        <a:pt x="18" y="0"/>
                      </a:cubicBezTo>
                      <a:cubicBezTo>
                        <a:pt x="8" y="0"/>
                        <a:pt x="0" y="8"/>
                        <a:pt x="0" y="18"/>
                      </a:cubicBezTo>
                      <a:cubicBezTo>
                        <a:pt x="0" y="590"/>
                        <a:pt x="0" y="590"/>
                        <a:pt x="0" y="590"/>
                      </a:cubicBezTo>
                      <a:cubicBezTo>
                        <a:pt x="0" y="599"/>
                        <a:pt x="0" y="614"/>
                        <a:pt x="0" y="623"/>
                      </a:cubicBezTo>
                      <a:cubicBezTo>
                        <a:pt x="0" y="631"/>
                        <a:pt x="0" y="646"/>
                        <a:pt x="0" y="656"/>
                      </a:cubicBezTo>
                      <a:cubicBezTo>
                        <a:pt x="0" y="778"/>
                        <a:pt x="0" y="778"/>
                        <a:pt x="0" y="778"/>
                      </a:cubicBezTo>
                      <a:cubicBezTo>
                        <a:pt x="0" y="788"/>
                        <a:pt x="8" y="796"/>
                        <a:pt x="18" y="796"/>
                      </a:cubicBezTo>
                      <a:cubicBezTo>
                        <a:pt x="206" y="796"/>
                        <a:pt x="206" y="796"/>
                        <a:pt x="206" y="796"/>
                      </a:cubicBezTo>
                      <a:lnTo>
                        <a:pt x="206" y="576"/>
                      </a:lnTo>
                      <a:close/>
                      <a:moveTo>
                        <a:pt x="312" y="63"/>
                      </a:moveTo>
                      <a:cubicBezTo>
                        <a:pt x="312" y="53"/>
                        <a:pt x="320" y="45"/>
                        <a:pt x="330" y="45"/>
                      </a:cubicBezTo>
                      <a:cubicBezTo>
                        <a:pt x="378" y="45"/>
                        <a:pt x="378" y="45"/>
                        <a:pt x="378" y="45"/>
                      </a:cubicBezTo>
                      <a:cubicBezTo>
                        <a:pt x="387" y="45"/>
                        <a:pt x="395" y="53"/>
                        <a:pt x="395" y="63"/>
                      </a:cubicBezTo>
                      <a:cubicBezTo>
                        <a:pt x="395" y="130"/>
                        <a:pt x="395" y="130"/>
                        <a:pt x="395" y="130"/>
                      </a:cubicBezTo>
                      <a:cubicBezTo>
                        <a:pt x="395" y="140"/>
                        <a:pt x="387" y="148"/>
                        <a:pt x="378" y="148"/>
                      </a:cubicBezTo>
                      <a:cubicBezTo>
                        <a:pt x="330" y="148"/>
                        <a:pt x="330" y="148"/>
                        <a:pt x="330" y="148"/>
                      </a:cubicBezTo>
                      <a:cubicBezTo>
                        <a:pt x="320" y="148"/>
                        <a:pt x="312" y="140"/>
                        <a:pt x="312" y="130"/>
                      </a:cubicBezTo>
                      <a:lnTo>
                        <a:pt x="312" y="63"/>
                      </a:lnTo>
                      <a:close/>
                      <a:moveTo>
                        <a:pt x="312" y="198"/>
                      </a:moveTo>
                      <a:cubicBezTo>
                        <a:pt x="312" y="188"/>
                        <a:pt x="320" y="180"/>
                        <a:pt x="330" y="180"/>
                      </a:cubicBezTo>
                      <a:cubicBezTo>
                        <a:pt x="378" y="180"/>
                        <a:pt x="378" y="180"/>
                        <a:pt x="378" y="180"/>
                      </a:cubicBezTo>
                      <a:cubicBezTo>
                        <a:pt x="387" y="180"/>
                        <a:pt x="395" y="188"/>
                        <a:pt x="395" y="198"/>
                      </a:cubicBezTo>
                      <a:cubicBezTo>
                        <a:pt x="395" y="266"/>
                        <a:pt x="395" y="266"/>
                        <a:pt x="395" y="266"/>
                      </a:cubicBezTo>
                      <a:cubicBezTo>
                        <a:pt x="395" y="275"/>
                        <a:pt x="387" y="283"/>
                        <a:pt x="378" y="283"/>
                      </a:cubicBezTo>
                      <a:cubicBezTo>
                        <a:pt x="330" y="283"/>
                        <a:pt x="330" y="283"/>
                        <a:pt x="330" y="283"/>
                      </a:cubicBezTo>
                      <a:cubicBezTo>
                        <a:pt x="320" y="283"/>
                        <a:pt x="312" y="275"/>
                        <a:pt x="312" y="266"/>
                      </a:cubicBezTo>
                      <a:lnTo>
                        <a:pt x="312" y="198"/>
                      </a:lnTo>
                      <a:close/>
                      <a:moveTo>
                        <a:pt x="178" y="63"/>
                      </a:moveTo>
                      <a:cubicBezTo>
                        <a:pt x="178" y="53"/>
                        <a:pt x="186" y="45"/>
                        <a:pt x="196" y="45"/>
                      </a:cubicBezTo>
                      <a:cubicBezTo>
                        <a:pt x="244" y="45"/>
                        <a:pt x="244" y="45"/>
                        <a:pt x="244" y="45"/>
                      </a:cubicBezTo>
                      <a:cubicBezTo>
                        <a:pt x="254" y="45"/>
                        <a:pt x="262" y="53"/>
                        <a:pt x="262" y="63"/>
                      </a:cubicBezTo>
                      <a:cubicBezTo>
                        <a:pt x="262" y="130"/>
                        <a:pt x="262" y="130"/>
                        <a:pt x="262" y="130"/>
                      </a:cubicBezTo>
                      <a:cubicBezTo>
                        <a:pt x="262" y="140"/>
                        <a:pt x="254" y="148"/>
                        <a:pt x="244" y="148"/>
                      </a:cubicBezTo>
                      <a:cubicBezTo>
                        <a:pt x="196" y="148"/>
                        <a:pt x="196" y="148"/>
                        <a:pt x="196" y="148"/>
                      </a:cubicBezTo>
                      <a:cubicBezTo>
                        <a:pt x="186" y="148"/>
                        <a:pt x="178" y="140"/>
                        <a:pt x="178" y="130"/>
                      </a:cubicBezTo>
                      <a:lnTo>
                        <a:pt x="178" y="63"/>
                      </a:lnTo>
                      <a:close/>
                      <a:moveTo>
                        <a:pt x="178" y="198"/>
                      </a:moveTo>
                      <a:cubicBezTo>
                        <a:pt x="178" y="188"/>
                        <a:pt x="186" y="180"/>
                        <a:pt x="196" y="180"/>
                      </a:cubicBezTo>
                      <a:cubicBezTo>
                        <a:pt x="244" y="180"/>
                        <a:pt x="244" y="180"/>
                        <a:pt x="244" y="180"/>
                      </a:cubicBezTo>
                      <a:cubicBezTo>
                        <a:pt x="254" y="180"/>
                        <a:pt x="262" y="188"/>
                        <a:pt x="262" y="198"/>
                      </a:cubicBezTo>
                      <a:cubicBezTo>
                        <a:pt x="262" y="266"/>
                        <a:pt x="262" y="266"/>
                        <a:pt x="262" y="266"/>
                      </a:cubicBezTo>
                      <a:cubicBezTo>
                        <a:pt x="262" y="275"/>
                        <a:pt x="254" y="283"/>
                        <a:pt x="244" y="283"/>
                      </a:cubicBezTo>
                      <a:cubicBezTo>
                        <a:pt x="196" y="283"/>
                        <a:pt x="196" y="283"/>
                        <a:pt x="196" y="283"/>
                      </a:cubicBezTo>
                      <a:cubicBezTo>
                        <a:pt x="186" y="283"/>
                        <a:pt x="178" y="275"/>
                        <a:pt x="178" y="266"/>
                      </a:cubicBezTo>
                      <a:lnTo>
                        <a:pt x="178" y="198"/>
                      </a:lnTo>
                      <a:close/>
                      <a:moveTo>
                        <a:pt x="131" y="558"/>
                      </a:moveTo>
                      <a:cubicBezTo>
                        <a:pt x="131" y="568"/>
                        <a:pt x="123" y="576"/>
                        <a:pt x="113" y="576"/>
                      </a:cubicBezTo>
                      <a:cubicBezTo>
                        <a:pt x="65" y="576"/>
                        <a:pt x="65" y="576"/>
                        <a:pt x="65" y="576"/>
                      </a:cubicBezTo>
                      <a:cubicBezTo>
                        <a:pt x="55" y="576"/>
                        <a:pt x="47" y="568"/>
                        <a:pt x="47" y="558"/>
                      </a:cubicBezTo>
                      <a:cubicBezTo>
                        <a:pt x="47" y="490"/>
                        <a:pt x="47" y="490"/>
                        <a:pt x="47" y="490"/>
                      </a:cubicBezTo>
                      <a:cubicBezTo>
                        <a:pt x="47" y="480"/>
                        <a:pt x="55" y="472"/>
                        <a:pt x="65" y="472"/>
                      </a:cubicBezTo>
                      <a:cubicBezTo>
                        <a:pt x="113" y="472"/>
                        <a:pt x="113" y="472"/>
                        <a:pt x="113" y="472"/>
                      </a:cubicBezTo>
                      <a:cubicBezTo>
                        <a:pt x="123" y="472"/>
                        <a:pt x="131" y="480"/>
                        <a:pt x="131" y="490"/>
                      </a:cubicBezTo>
                      <a:lnTo>
                        <a:pt x="131" y="558"/>
                      </a:lnTo>
                      <a:close/>
                      <a:moveTo>
                        <a:pt x="131" y="405"/>
                      </a:moveTo>
                      <a:cubicBezTo>
                        <a:pt x="131" y="415"/>
                        <a:pt x="123" y="423"/>
                        <a:pt x="113" y="423"/>
                      </a:cubicBezTo>
                      <a:cubicBezTo>
                        <a:pt x="65" y="423"/>
                        <a:pt x="65" y="423"/>
                        <a:pt x="65" y="423"/>
                      </a:cubicBezTo>
                      <a:cubicBezTo>
                        <a:pt x="55" y="423"/>
                        <a:pt x="47" y="415"/>
                        <a:pt x="47" y="405"/>
                      </a:cubicBezTo>
                      <a:cubicBezTo>
                        <a:pt x="47" y="337"/>
                        <a:pt x="47" y="337"/>
                        <a:pt x="47" y="337"/>
                      </a:cubicBezTo>
                      <a:cubicBezTo>
                        <a:pt x="47" y="328"/>
                        <a:pt x="55" y="320"/>
                        <a:pt x="65" y="320"/>
                      </a:cubicBezTo>
                      <a:cubicBezTo>
                        <a:pt x="113" y="320"/>
                        <a:pt x="113" y="320"/>
                        <a:pt x="113" y="320"/>
                      </a:cubicBezTo>
                      <a:cubicBezTo>
                        <a:pt x="123" y="320"/>
                        <a:pt x="131" y="328"/>
                        <a:pt x="131" y="337"/>
                      </a:cubicBezTo>
                      <a:lnTo>
                        <a:pt x="131" y="405"/>
                      </a:lnTo>
                      <a:close/>
                      <a:moveTo>
                        <a:pt x="131" y="266"/>
                      </a:moveTo>
                      <a:cubicBezTo>
                        <a:pt x="131" y="275"/>
                        <a:pt x="123" y="283"/>
                        <a:pt x="113" y="283"/>
                      </a:cubicBezTo>
                      <a:cubicBezTo>
                        <a:pt x="65" y="283"/>
                        <a:pt x="65" y="283"/>
                        <a:pt x="65" y="283"/>
                      </a:cubicBezTo>
                      <a:cubicBezTo>
                        <a:pt x="55" y="283"/>
                        <a:pt x="47" y="275"/>
                        <a:pt x="47" y="266"/>
                      </a:cubicBezTo>
                      <a:cubicBezTo>
                        <a:pt x="47" y="198"/>
                        <a:pt x="47" y="198"/>
                        <a:pt x="47" y="198"/>
                      </a:cubicBezTo>
                      <a:cubicBezTo>
                        <a:pt x="47" y="188"/>
                        <a:pt x="55" y="180"/>
                        <a:pt x="65" y="180"/>
                      </a:cubicBezTo>
                      <a:cubicBezTo>
                        <a:pt x="113" y="180"/>
                        <a:pt x="113" y="180"/>
                        <a:pt x="113" y="180"/>
                      </a:cubicBezTo>
                      <a:cubicBezTo>
                        <a:pt x="123" y="180"/>
                        <a:pt x="131" y="188"/>
                        <a:pt x="131" y="198"/>
                      </a:cubicBezTo>
                      <a:lnTo>
                        <a:pt x="131" y="266"/>
                      </a:lnTo>
                      <a:close/>
                      <a:moveTo>
                        <a:pt x="131" y="130"/>
                      </a:moveTo>
                      <a:cubicBezTo>
                        <a:pt x="131" y="140"/>
                        <a:pt x="123" y="148"/>
                        <a:pt x="113" y="148"/>
                      </a:cubicBezTo>
                      <a:cubicBezTo>
                        <a:pt x="65" y="148"/>
                        <a:pt x="65" y="148"/>
                        <a:pt x="65" y="148"/>
                      </a:cubicBezTo>
                      <a:cubicBezTo>
                        <a:pt x="55" y="148"/>
                        <a:pt x="47" y="140"/>
                        <a:pt x="47" y="130"/>
                      </a:cubicBezTo>
                      <a:cubicBezTo>
                        <a:pt x="47" y="63"/>
                        <a:pt x="47" y="63"/>
                        <a:pt x="47" y="63"/>
                      </a:cubicBezTo>
                      <a:cubicBezTo>
                        <a:pt x="47" y="53"/>
                        <a:pt x="55" y="45"/>
                        <a:pt x="65" y="45"/>
                      </a:cubicBezTo>
                      <a:cubicBezTo>
                        <a:pt x="113" y="45"/>
                        <a:pt x="113" y="45"/>
                        <a:pt x="113" y="45"/>
                      </a:cubicBezTo>
                      <a:cubicBezTo>
                        <a:pt x="123" y="45"/>
                        <a:pt x="131" y="53"/>
                        <a:pt x="131" y="63"/>
                      </a:cubicBezTo>
                      <a:lnTo>
                        <a:pt x="131" y="130"/>
                      </a:lnTo>
                      <a:close/>
                    </a:path>
                  </a:pathLst>
                </a:custGeom>
                <a:solidFill>
                  <a:srgbClr val="FFFFFF">
                    <a:lumMod val="65000"/>
                  </a:srgbClr>
                </a:solidFill>
                <a:ln w="9525" cap="flat" cmpd="sng" algn="ctr">
                  <a:noFill/>
                  <a:prstDash val="solid"/>
                  <a:round/>
                  <a:headEnd type="none" w="med" len="med"/>
                  <a:tailEnd type="none" w="med" len="med"/>
                </a:ln>
                <a:effectLst/>
              </p:spPr>
              <p:txBody>
                <a:bodyPr vert="horz" wrap="square" lIns="0" tIns="38071" rIns="0" bIns="38071" numCol="1" rtlCol="0" anchor="ctr" anchorCtr="0" compatLnSpc="1">
                  <a:prstTxWarp prst="textNoShape">
                    <a:avLst/>
                  </a:prstTxWarp>
                </a:bodyPr>
                <a:lstStyle/>
                <a:p>
                  <a:pPr algn="ctr" defTabSz="685167" fontAlgn="base">
                    <a:lnSpc>
                      <a:spcPts val="2199"/>
                    </a:lnSpc>
                    <a:spcBef>
                      <a:spcPct val="0"/>
                    </a:spcBef>
                    <a:spcAft>
                      <a:spcPct val="0"/>
                    </a:spcAft>
                    <a:defRPr/>
                  </a:pPr>
                  <a:endParaRPr lang="en-US" sz="1999" kern="0">
                    <a:ln w="3175">
                      <a:noFill/>
                    </a:ln>
                    <a:gradFill>
                      <a:gsLst>
                        <a:gs pos="0">
                          <a:srgbClr val="FFFFFF"/>
                        </a:gs>
                        <a:gs pos="100000">
                          <a:srgbClr val="FFFFFF"/>
                        </a:gs>
                      </a:gsLst>
                      <a:lin ang="0" scaled="1"/>
                    </a:gradFill>
                    <a:effectLst>
                      <a:outerShdw blurRad="38100" dist="38100" dir="2700000" algn="tl">
                        <a:srgbClr val="000000">
                          <a:alpha val="43137"/>
                        </a:srgbClr>
                      </a:outerShdw>
                    </a:effectLst>
                    <a:latin typeface="Segoe Condensed" pitchFamily="34" charset="0"/>
                    <a:cs typeface="Arial" charset="0"/>
                  </a:endParaRPr>
                </a:p>
              </p:txBody>
            </p:sp>
            <p:sp>
              <p:nvSpPr>
                <p:cNvPr id="22" name="Freeform 18"/>
                <p:cNvSpPr>
                  <a:spLocks noEditPoints="1"/>
                </p:cNvSpPr>
                <p:nvPr/>
              </p:nvSpPr>
              <p:spPr bwMode="auto">
                <a:xfrm>
                  <a:off x="5646738" y="5371809"/>
                  <a:ext cx="468313" cy="400050"/>
                </a:xfrm>
                <a:custGeom>
                  <a:avLst/>
                  <a:gdLst>
                    <a:gd name="T0" fmla="*/ 18 w 447"/>
                    <a:gd name="T1" fmla="*/ 0 h 382"/>
                    <a:gd name="T2" fmla="*/ 0 w 447"/>
                    <a:gd name="T3" fmla="*/ 18 h 382"/>
                    <a:gd name="T4" fmla="*/ 0 w 447"/>
                    <a:gd name="T5" fmla="*/ 364 h 382"/>
                    <a:gd name="T6" fmla="*/ 18 w 447"/>
                    <a:gd name="T7" fmla="*/ 382 h 382"/>
                    <a:gd name="T8" fmla="*/ 429 w 447"/>
                    <a:gd name="T9" fmla="*/ 382 h 382"/>
                    <a:gd name="T10" fmla="*/ 447 w 447"/>
                    <a:gd name="T11" fmla="*/ 364 h 382"/>
                    <a:gd name="T12" fmla="*/ 447 w 447"/>
                    <a:gd name="T13" fmla="*/ 18 h 382"/>
                    <a:gd name="T14" fmla="*/ 429 w 447"/>
                    <a:gd name="T15" fmla="*/ 0 h 382"/>
                    <a:gd name="T16" fmla="*/ 18 w 447"/>
                    <a:gd name="T17" fmla="*/ 0 h 382"/>
                    <a:gd name="T18" fmla="*/ 133 w 447"/>
                    <a:gd name="T19" fmla="*/ 301 h 382"/>
                    <a:gd name="T20" fmla="*/ 115 w 447"/>
                    <a:gd name="T21" fmla="*/ 319 h 382"/>
                    <a:gd name="T22" fmla="*/ 66 w 447"/>
                    <a:gd name="T23" fmla="*/ 319 h 382"/>
                    <a:gd name="T24" fmla="*/ 48 w 447"/>
                    <a:gd name="T25" fmla="*/ 301 h 382"/>
                    <a:gd name="T26" fmla="*/ 48 w 447"/>
                    <a:gd name="T27" fmla="*/ 232 h 382"/>
                    <a:gd name="T28" fmla="*/ 66 w 447"/>
                    <a:gd name="T29" fmla="*/ 214 h 382"/>
                    <a:gd name="T30" fmla="*/ 115 w 447"/>
                    <a:gd name="T31" fmla="*/ 214 h 382"/>
                    <a:gd name="T32" fmla="*/ 133 w 447"/>
                    <a:gd name="T33" fmla="*/ 232 h 382"/>
                    <a:gd name="T34" fmla="*/ 133 w 447"/>
                    <a:gd name="T35" fmla="*/ 301 h 382"/>
                    <a:gd name="T36" fmla="*/ 133 w 447"/>
                    <a:gd name="T37" fmla="*/ 146 h 382"/>
                    <a:gd name="T38" fmla="*/ 115 w 447"/>
                    <a:gd name="T39" fmla="*/ 164 h 382"/>
                    <a:gd name="T40" fmla="*/ 66 w 447"/>
                    <a:gd name="T41" fmla="*/ 164 h 382"/>
                    <a:gd name="T42" fmla="*/ 48 w 447"/>
                    <a:gd name="T43" fmla="*/ 146 h 382"/>
                    <a:gd name="T44" fmla="*/ 48 w 447"/>
                    <a:gd name="T45" fmla="*/ 77 h 382"/>
                    <a:gd name="T46" fmla="*/ 66 w 447"/>
                    <a:gd name="T47" fmla="*/ 59 h 382"/>
                    <a:gd name="T48" fmla="*/ 115 w 447"/>
                    <a:gd name="T49" fmla="*/ 59 h 382"/>
                    <a:gd name="T50" fmla="*/ 133 w 447"/>
                    <a:gd name="T51" fmla="*/ 77 h 382"/>
                    <a:gd name="T52" fmla="*/ 133 w 447"/>
                    <a:gd name="T53" fmla="*/ 146 h 382"/>
                    <a:gd name="T54" fmla="*/ 266 w 447"/>
                    <a:gd name="T55" fmla="*/ 301 h 382"/>
                    <a:gd name="T56" fmla="*/ 248 w 447"/>
                    <a:gd name="T57" fmla="*/ 319 h 382"/>
                    <a:gd name="T58" fmla="*/ 199 w 447"/>
                    <a:gd name="T59" fmla="*/ 319 h 382"/>
                    <a:gd name="T60" fmla="*/ 181 w 447"/>
                    <a:gd name="T61" fmla="*/ 301 h 382"/>
                    <a:gd name="T62" fmla="*/ 181 w 447"/>
                    <a:gd name="T63" fmla="*/ 232 h 382"/>
                    <a:gd name="T64" fmla="*/ 199 w 447"/>
                    <a:gd name="T65" fmla="*/ 214 h 382"/>
                    <a:gd name="T66" fmla="*/ 248 w 447"/>
                    <a:gd name="T67" fmla="*/ 214 h 382"/>
                    <a:gd name="T68" fmla="*/ 266 w 447"/>
                    <a:gd name="T69" fmla="*/ 232 h 382"/>
                    <a:gd name="T70" fmla="*/ 266 w 447"/>
                    <a:gd name="T71" fmla="*/ 301 h 382"/>
                    <a:gd name="T72" fmla="*/ 266 w 447"/>
                    <a:gd name="T73" fmla="*/ 146 h 382"/>
                    <a:gd name="T74" fmla="*/ 248 w 447"/>
                    <a:gd name="T75" fmla="*/ 164 h 382"/>
                    <a:gd name="T76" fmla="*/ 199 w 447"/>
                    <a:gd name="T77" fmla="*/ 164 h 382"/>
                    <a:gd name="T78" fmla="*/ 181 w 447"/>
                    <a:gd name="T79" fmla="*/ 146 h 382"/>
                    <a:gd name="T80" fmla="*/ 181 w 447"/>
                    <a:gd name="T81" fmla="*/ 77 h 382"/>
                    <a:gd name="T82" fmla="*/ 199 w 447"/>
                    <a:gd name="T83" fmla="*/ 59 h 382"/>
                    <a:gd name="T84" fmla="*/ 248 w 447"/>
                    <a:gd name="T85" fmla="*/ 59 h 382"/>
                    <a:gd name="T86" fmla="*/ 266 w 447"/>
                    <a:gd name="T87" fmla="*/ 77 h 382"/>
                    <a:gd name="T88" fmla="*/ 266 w 447"/>
                    <a:gd name="T89" fmla="*/ 146 h 382"/>
                    <a:gd name="T90" fmla="*/ 401 w 447"/>
                    <a:gd name="T91" fmla="*/ 301 h 382"/>
                    <a:gd name="T92" fmla="*/ 383 w 447"/>
                    <a:gd name="T93" fmla="*/ 319 h 382"/>
                    <a:gd name="T94" fmla="*/ 334 w 447"/>
                    <a:gd name="T95" fmla="*/ 319 h 382"/>
                    <a:gd name="T96" fmla="*/ 316 w 447"/>
                    <a:gd name="T97" fmla="*/ 301 h 382"/>
                    <a:gd name="T98" fmla="*/ 316 w 447"/>
                    <a:gd name="T99" fmla="*/ 232 h 382"/>
                    <a:gd name="T100" fmla="*/ 334 w 447"/>
                    <a:gd name="T101" fmla="*/ 214 h 382"/>
                    <a:gd name="T102" fmla="*/ 383 w 447"/>
                    <a:gd name="T103" fmla="*/ 214 h 382"/>
                    <a:gd name="T104" fmla="*/ 401 w 447"/>
                    <a:gd name="T105" fmla="*/ 232 h 382"/>
                    <a:gd name="T106" fmla="*/ 401 w 447"/>
                    <a:gd name="T107" fmla="*/ 301 h 382"/>
                    <a:gd name="T108" fmla="*/ 401 w 447"/>
                    <a:gd name="T109" fmla="*/ 146 h 382"/>
                    <a:gd name="T110" fmla="*/ 383 w 447"/>
                    <a:gd name="T111" fmla="*/ 164 h 382"/>
                    <a:gd name="T112" fmla="*/ 334 w 447"/>
                    <a:gd name="T113" fmla="*/ 164 h 382"/>
                    <a:gd name="T114" fmla="*/ 316 w 447"/>
                    <a:gd name="T115" fmla="*/ 146 h 382"/>
                    <a:gd name="T116" fmla="*/ 316 w 447"/>
                    <a:gd name="T117" fmla="*/ 77 h 382"/>
                    <a:gd name="T118" fmla="*/ 334 w 447"/>
                    <a:gd name="T119" fmla="*/ 59 h 382"/>
                    <a:gd name="T120" fmla="*/ 383 w 447"/>
                    <a:gd name="T121" fmla="*/ 59 h 382"/>
                    <a:gd name="T122" fmla="*/ 401 w 447"/>
                    <a:gd name="T123" fmla="*/ 77 h 382"/>
                    <a:gd name="T124" fmla="*/ 401 w 447"/>
                    <a:gd name="T125" fmla="*/ 1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7" h="382">
                      <a:moveTo>
                        <a:pt x="18" y="0"/>
                      </a:moveTo>
                      <a:cubicBezTo>
                        <a:pt x="8" y="0"/>
                        <a:pt x="0" y="8"/>
                        <a:pt x="0" y="18"/>
                      </a:cubicBezTo>
                      <a:cubicBezTo>
                        <a:pt x="0" y="364"/>
                        <a:pt x="0" y="364"/>
                        <a:pt x="0" y="364"/>
                      </a:cubicBezTo>
                      <a:cubicBezTo>
                        <a:pt x="0" y="374"/>
                        <a:pt x="8" y="382"/>
                        <a:pt x="18" y="382"/>
                      </a:cubicBezTo>
                      <a:cubicBezTo>
                        <a:pt x="429" y="382"/>
                        <a:pt x="429" y="382"/>
                        <a:pt x="429" y="382"/>
                      </a:cubicBezTo>
                      <a:cubicBezTo>
                        <a:pt x="439" y="382"/>
                        <a:pt x="447" y="374"/>
                        <a:pt x="447" y="364"/>
                      </a:cubicBezTo>
                      <a:cubicBezTo>
                        <a:pt x="447" y="18"/>
                        <a:pt x="447" y="18"/>
                        <a:pt x="447" y="18"/>
                      </a:cubicBezTo>
                      <a:cubicBezTo>
                        <a:pt x="447" y="8"/>
                        <a:pt x="439" y="0"/>
                        <a:pt x="429" y="0"/>
                      </a:cubicBezTo>
                      <a:lnTo>
                        <a:pt x="18" y="0"/>
                      </a:lnTo>
                      <a:close/>
                      <a:moveTo>
                        <a:pt x="133" y="301"/>
                      </a:moveTo>
                      <a:cubicBezTo>
                        <a:pt x="133" y="311"/>
                        <a:pt x="125" y="319"/>
                        <a:pt x="115" y="319"/>
                      </a:cubicBezTo>
                      <a:cubicBezTo>
                        <a:pt x="66" y="319"/>
                        <a:pt x="66" y="319"/>
                        <a:pt x="66" y="319"/>
                      </a:cubicBezTo>
                      <a:cubicBezTo>
                        <a:pt x="56" y="319"/>
                        <a:pt x="48" y="311"/>
                        <a:pt x="48" y="301"/>
                      </a:cubicBezTo>
                      <a:cubicBezTo>
                        <a:pt x="48" y="232"/>
                        <a:pt x="48" y="232"/>
                        <a:pt x="48" y="232"/>
                      </a:cubicBezTo>
                      <a:cubicBezTo>
                        <a:pt x="48" y="222"/>
                        <a:pt x="56" y="214"/>
                        <a:pt x="66" y="214"/>
                      </a:cubicBezTo>
                      <a:cubicBezTo>
                        <a:pt x="115" y="214"/>
                        <a:pt x="115" y="214"/>
                        <a:pt x="115" y="214"/>
                      </a:cubicBezTo>
                      <a:cubicBezTo>
                        <a:pt x="125" y="214"/>
                        <a:pt x="133" y="222"/>
                        <a:pt x="133" y="232"/>
                      </a:cubicBezTo>
                      <a:lnTo>
                        <a:pt x="133" y="301"/>
                      </a:lnTo>
                      <a:close/>
                      <a:moveTo>
                        <a:pt x="133" y="146"/>
                      </a:moveTo>
                      <a:cubicBezTo>
                        <a:pt x="133" y="156"/>
                        <a:pt x="125" y="164"/>
                        <a:pt x="115" y="164"/>
                      </a:cubicBezTo>
                      <a:cubicBezTo>
                        <a:pt x="66" y="164"/>
                        <a:pt x="66" y="164"/>
                        <a:pt x="66" y="164"/>
                      </a:cubicBezTo>
                      <a:cubicBezTo>
                        <a:pt x="56" y="164"/>
                        <a:pt x="48" y="156"/>
                        <a:pt x="48" y="146"/>
                      </a:cubicBezTo>
                      <a:cubicBezTo>
                        <a:pt x="48" y="77"/>
                        <a:pt x="48" y="77"/>
                        <a:pt x="48" y="77"/>
                      </a:cubicBezTo>
                      <a:cubicBezTo>
                        <a:pt x="48" y="67"/>
                        <a:pt x="56" y="59"/>
                        <a:pt x="66" y="59"/>
                      </a:cubicBezTo>
                      <a:cubicBezTo>
                        <a:pt x="115" y="59"/>
                        <a:pt x="115" y="59"/>
                        <a:pt x="115" y="59"/>
                      </a:cubicBezTo>
                      <a:cubicBezTo>
                        <a:pt x="125" y="59"/>
                        <a:pt x="133" y="67"/>
                        <a:pt x="133" y="77"/>
                      </a:cubicBezTo>
                      <a:lnTo>
                        <a:pt x="133" y="146"/>
                      </a:lnTo>
                      <a:close/>
                      <a:moveTo>
                        <a:pt x="266" y="301"/>
                      </a:moveTo>
                      <a:cubicBezTo>
                        <a:pt x="266" y="311"/>
                        <a:pt x="258" y="319"/>
                        <a:pt x="248" y="319"/>
                      </a:cubicBezTo>
                      <a:cubicBezTo>
                        <a:pt x="199" y="319"/>
                        <a:pt x="199" y="319"/>
                        <a:pt x="199" y="319"/>
                      </a:cubicBezTo>
                      <a:cubicBezTo>
                        <a:pt x="189" y="319"/>
                        <a:pt x="181" y="311"/>
                        <a:pt x="181" y="301"/>
                      </a:cubicBezTo>
                      <a:cubicBezTo>
                        <a:pt x="181" y="232"/>
                        <a:pt x="181" y="232"/>
                        <a:pt x="181" y="232"/>
                      </a:cubicBezTo>
                      <a:cubicBezTo>
                        <a:pt x="181" y="222"/>
                        <a:pt x="189" y="214"/>
                        <a:pt x="199" y="214"/>
                      </a:cubicBezTo>
                      <a:cubicBezTo>
                        <a:pt x="248" y="214"/>
                        <a:pt x="248" y="214"/>
                        <a:pt x="248" y="214"/>
                      </a:cubicBezTo>
                      <a:cubicBezTo>
                        <a:pt x="258" y="214"/>
                        <a:pt x="266" y="222"/>
                        <a:pt x="266" y="232"/>
                      </a:cubicBezTo>
                      <a:lnTo>
                        <a:pt x="266" y="301"/>
                      </a:lnTo>
                      <a:close/>
                      <a:moveTo>
                        <a:pt x="266" y="146"/>
                      </a:moveTo>
                      <a:cubicBezTo>
                        <a:pt x="266" y="156"/>
                        <a:pt x="258" y="164"/>
                        <a:pt x="248" y="164"/>
                      </a:cubicBezTo>
                      <a:cubicBezTo>
                        <a:pt x="199" y="164"/>
                        <a:pt x="199" y="164"/>
                        <a:pt x="199" y="164"/>
                      </a:cubicBezTo>
                      <a:cubicBezTo>
                        <a:pt x="189" y="164"/>
                        <a:pt x="181" y="156"/>
                        <a:pt x="181" y="146"/>
                      </a:cubicBezTo>
                      <a:cubicBezTo>
                        <a:pt x="181" y="77"/>
                        <a:pt x="181" y="77"/>
                        <a:pt x="181" y="77"/>
                      </a:cubicBezTo>
                      <a:cubicBezTo>
                        <a:pt x="181" y="67"/>
                        <a:pt x="189" y="59"/>
                        <a:pt x="199" y="59"/>
                      </a:cubicBezTo>
                      <a:cubicBezTo>
                        <a:pt x="248" y="59"/>
                        <a:pt x="248" y="59"/>
                        <a:pt x="248" y="59"/>
                      </a:cubicBezTo>
                      <a:cubicBezTo>
                        <a:pt x="258" y="59"/>
                        <a:pt x="266" y="67"/>
                        <a:pt x="266" y="77"/>
                      </a:cubicBezTo>
                      <a:lnTo>
                        <a:pt x="266" y="146"/>
                      </a:lnTo>
                      <a:close/>
                      <a:moveTo>
                        <a:pt x="401" y="301"/>
                      </a:moveTo>
                      <a:cubicBezTo>
                        <a:pt x="401" y="311"/>
                        <a:pt x="393" y="319"/>
                        <a:pt x="383" y="319"/>
                      </a:cubicBezTo>
                      <a:cubicBezTo>
                        <a:pt x="334" y="319"/>
                        <a:pt x="334" y="319"/>
                        <a:pt x="334" y="319"/>
                      </a:cubicBezTo>
                      <a:cubicBezTo>
                        <a:pt x="324" y="319"/>
                        <a:pt x="316" y="311"/>
                        <a:pt x="316" y="301"/>
                      </a:cubicBezTo>
                      <a:cubicBezTo>
                        <a:pt x="316" y="232"/>
                        <a:pt x="316" y="232"/>
                        <a:pt x="316" y="232"/>
                      </a:cubicBezTo>
                      <a:cubicBezTo>
                        <a:pt x="316" y="222"/>
                        <a:pt x="324" y="214"/>
                        <a:pt x="334" y="214"/>
                      </a:cubicBezTo>
                      <a:cubicBezTo>
                        <a:pt x="383" y="214"/>
                        <a:pt x="383" y="214"/>
                        <a:pt x="383" y="214"/>
                      </a:cubicBezTo>
                      <a:cubicBezTo>
                        <a:pt x="393" y="214"/>
                        <a:pt x="401" y="222"/>
                        <a:pt x="401" y="232"/>
                      </a:cubicBezTo>
                      <a:lnTo>
                        <a:pt x="401" y="301"/>
                      </a:lnTo>
                      <a:close/>
                      <a:moveTo>
                        <a:pt x="401" y="146"/>
                      </a:moveTo>
                      <a:cubicBezTo>
                        <a:pt x="401" y="156"/>
                        <a:pt x="393" y="164"/>
                        <a:pt x="383" y="164"/>
                      </a:cubicBezTo>
                      <a:cubicBezTo>
                        <a:pt x="334" y="164"/>
                        <a:pt x="334" y="164"/>
                        <a:pt x="334" y="164"/>
                      </a:cubicBezTo>
                      <a:cubicBezTo>
                        <a:pt x="324" y="164"/>
                        <a:pt x="316" y="156"/>
                        <a:pt x="316" y="146"/>
                      </a:cubicBezTo>
                      <a:cubicBezTo>
                        <a:pt x="316" y="77"/>
                        <a:pt x="316" y="77"/>
                        <a:pt x="316" y="77"/>
                      </a:cubicBezTo>
                      <a:cubicBezTo>
                        <a:pt x="316" y="67"/>
                        <a:pt x="324" y="59"/>
                        <a:pt x="334" y="59"/>
                      </a:cubicBezTo>
                      <a:cubicBezTo>
                        <a:pt x="383" y="59"/>
                        <a:pt x="383" y="59"/>
                        <a:pt x="383" y="59"/>
                      </a:cubicBezTo>
                      <a:cubicBezTo>
                        <a:pt x="393" y="59"/>
                        <a:pt x="401" y="67"/>
                        <a:pt x="401" y="77"/>
                      </a:cubicBezTo>
                      <a:lnTo>
                        <a:pt x="401" y="146"/>
                      </a:lnTo>
                      <a:close/>
                    </a:path>
                  </a:pathLst>
                </a:custGeom>
                <a:solidFill>
                  <a:srgbClr val="FFFFFF">
                    <a:lumMod val="65000"/>
                  </a:srgbClr>
                </a:solidFill>
                <a:ln w="9525" cap="flat" cmpd="sng" algn="ctr">
                  <a:noFill/>
                  <a:prstDash val="solid"/>
                  <a:round/>
                  <a:headEnd type="none" w="med" len="med"/>
                  <a:tailEnd type="none" w="med" len="med"/>
                </a:ln>
                <a:effectLst/>
              </p:spPr>
              <p:txBody>
                <a:bodyPr vert="horz" wrap="square" lIns="0" tIns="38071" rIns="0" bIns="38071" numCol="1" rtlCol="0" anchor="ctr" anchorCtr="0" compatLnSpc="1">
                  <a:prstTxWarp prst="textNoShape">
                    <a:avLst/>
                  </a:prstTxWarp>
                </a:bodyPr>
                <a:lstStyle/>
                <a:p>
                  <a:pPr algn="ctr" defTabSz="685167" fontAlgn="base">
                    <a:lnSpc>
                      <a:spcPts val="2199"/>
                    </a:lnSpc>
                    <a:spcBef>
                      <a:spcPct val="0"/>
                    </a:spcBef>
                    <a:spcAft>
                      <a:spcPct val="0"/>
                    </a:spcAft>
                    <a:defRPr/>
                  </a:pPr>
                  <a:endParaRPr lang="en-US" sz="1999" kern="0">
                    <a:ln w="3175">
                      <a:noFill/>
                    </a:ln>
                    <a:gradFill>
                      <a:gsLst>
                        <a:gs pos="0">
                          <a:srgbClr val="FFFFFF"/>
                        </a:gs>
                        <a:gs pos="100000">
                          <a:srgbClr val="FFFFFF"/>
                        </a:gs>
                      </a:gsLst>
                      <a:lin ang="0" scaled="1"/>
                    </a:gradFill>
                    <a:effectLst>
                      <a:outerShdw blurRad="38100" dist="38100" dir="2700000" algn="tl">
                        <a:srgbClr val="000000">
                          <a:alpha val="43137"/>
                        </a:srgbClr>
                      </a:outerShdw>
                    </a:effectLst>
                    <a:latin typeface="Segoe Condensed" pitchFamily="34" charset="0"/>
                    <a:cs typeface="Arial" charset="0"/>
                  </a:endParaRPr>
                </a:p>
              </p:txBody>
            </p:sp>
          </p:grpSp>
        </p:grpSp>
        <p:sp>
          <p:nvSpPr>
            <p:cNvPr id="23" name="Rectangle 24"/>
            <p:cNvSpPr/>
            <p:nvPr/>
          </p:nvSpPr>
          <p:spPr>
            <a:xfrm>
              <a:off x="4768500" y="3035938"/>
              <a:ext cx="1668177" cy="376607"/>
            </a:xfrm>
            <a:prstGeom prst="rect">
              <a:avLst/>
            </a:prstGeom>
          </p:spPr>
          <p:txBody>
            <a:bodyPr wrap="none">
              <a:spAutoFit/>
            </a:bodyPr>
            <a:lstStyle/>
            <a:p>
              <a:pPr algn="ctr" defTabSz="913686">
                <a:defRPr/>
              </a:pPr>
              <a:r>
                <a:rPr lang="en-US" sz="1799" kern="0" dirty="0">
                  <a:gradFill>
                    <a:gsLst>
                      <a:gs pos="9583">
                        <a:srgbClr val="FFFFFF"/>
                      </a:gs>
                      <a:gs pos="24000">
                        <a:srgbClr val="FFFFFF"/>
                      </a:gs>
                    </a:gsLst>
                    <a:lin ang="5400000" scaled="0"/>
                  </a:gradFill>
                  <a:latin typeface="Segoe UI"/>
                </a:rPr>
                <a:t>Cloud services</a:t>
              </a:r>
            </a:p>
          </p:txBody>
        </p:sp>
      </p:grpSp>
      <p:grpSp>
        <p:nvGrpSpPr>
          <p:cNvPr id="7" name="Group 63"/>
          <p:cNvGrpSpPr/>
          <p:nvPr/>
        </p:nvGrpSpPr>
        <p:grpSpPr>
          <a:xfrm>
            <a:off x="1978413" y="2001147"/>
            <a:ext cx="2010672" cy="1429093"/>
            <a:chOff x="2299976" y="2265468"/>
            <a:chExt cx="2011242" cy="1429499"/>
          </a:xfrm>
        </p:grpSpPr>
        <p:grpSp>
          <p:nvGrpSpPr>
            <p:cNvPr id="4" name="Group 64"/>
            <p:cNvGrpSpPr/>
            <p:nvPr/>
          </p:nvGrpSpPr>
          <p:grpSpPr>
            <a:xfrm>
              <a:off x="2299976" y="2265468"/>
              <a:ext cx="2011242" cy="613747"/>
              <a:chOff x="2297672" y="2201274"/>
              <a:chExt cx="2011242" cy="613747"/>
            </a:xfrm>
          </p:grpSpPr>
          <p:sp>
            <p:nvSpPr>
              <p:cNvPr id="12" name="Freeform 626"/>
              <p:cNvSpPr>
                <a:spLocks noChangeAspect="1" noEditPoints="1"/>
              </p:cNvSpPr>
              <p:nvPr/>
            </p:nvSpPr>
            <p:spPr bwMode="auto">
              <a:xfrm>
                <a:off x="3043961" y="2226207"/>
                <a:ext cx="810992" cy="519842"/>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FFFFFF"/>
              </a:solidFill>
              <a:ln>
                <a:noFill/>
              </a:ln>
              <a:extLst/>
            </p:spPr>
            <p:txBody>
              <a:bodyPr vert="horz" wrap="square" lIns="91377" tIns="45690" rIns="91377" bIns="45690" numCol="1" anchor="t" anchorCtr="0" compatLnSpc="1">
                <a:prstTxWarp prst="textNoShape">
                  <a:avLst/>
                </a:prstTxWarp>
              </a:bodyPr>
              <a:lstStyle/>
              <a:p>
                <a:pPr defTabSz="913472">
                  <a:defRPr/>
                </a:pPr>
                <a:endParaRPr lang="en-US" sz="1097" kern="0">
                  <a:gradFill>
                    <a:gsLst>
                      <a:gs pos="0">
                        <a:srgbClr val="FFFFFF"/>
                      </a:gs>
                      <a:gs pos="100000">
                        <a:srgbClr val="FFFFFF"/>
                      </a:gs>
                    </a:gsLst>
                    <a:lin ang="5400000" scaled="0"/>
                  </a:gradFill>
                  <a:latin typeface="Segoe UI"/>
                </a:endParaRPr>
              </a:p>
            </p:txBody>
          </p:sp>
          <p:sp>
            <p:nvSpPr>
              <p:cNvPr id="13" name="Freeform 138"/>
              <p:cNvSpPr>
                <a:spLocks noEditPoints="1"/>
              </p:cNvSpPr>
              <p:nvPr/>
            </p:nvSpPr>
            <p:spPr bwMode="auto">
              <a:xfrm>
                <a:off x="3981164" y="2208293"/>
                <a:ext cx="327750" cy="549327"/>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FFFFFF"/>
              </a:solidFill>
              <a:ln>
                <a:noFill/>
              </a:ln>
            </p:spPr>
            <p:txBody>
              <a:bodyPr vert="horz" wrap="square" lIns="91377" tIns="45690" rIns="91377" bIns="45690" numCol="1" anchor="t" anchorCtr="0" compatLnSpc="1">
                <a:prstTxWarp prst="textNoShape">
                  <a:avLst/>
                </a:prstTxWarp>
              </a:bodyPr>
              <a:lstStyle/>
              <a:p>
                <a:pPr defTabSz="913472">
                  <a:defRPr/>
                </a:pPr>
                <a:endParaRPr lang="en-US" sz="1799" kern="0">
                  <a:solidFill>
                    <a:srgbClr val="000000"/>
                  </a:solidFill>
                  <a:latin typeface="Segoe UI"/>
                </a:endParaRPr>
              </a:p>
            </p:txBody>
          </p:sp>
          <p:grpSp>
            <p:nvGrpSpPr>
              <p:cNvPr id="14" name="Group 68"/>
              <p:cNvGrpSpPr/>
              <p:nvPr/>
            </p:nvGrpSpPr>
            <p:grpSpPr>
              <a:xfrm>
                <a:off x="2297672" y="2201274"/>
                <a:ext cx="620080" cy="613747"/>
                <a:chOff x="5613964" y="2700155"/>
                <a:chExt cx="426031" cy="420316"/>
              </a:xfrm>
            </p:grpSpPr>
            <p:pic>
              <p:nvPicPr>
                <p:cNvPr id="15" name="Picture 6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5613964" y="2877929"/>
                  <a:ext cx="180597" cy="242542"/>
                </a:xfrm>
                <a:prstGeom prst="rect">
                  <a:avLst/>
                </a:prstGeom>
              </p:spPr>
            </p:pic>
            <p:sp>
              <p:nvSpPr>
                <p:cNvPr id="16" name="Freeform 61"/>
                <p:cNvSpPr>
                  <a:spLocks/>
                </p:cNvSpPr>
                <p:nvPr/>
              </p:nvSpPr>
              <p:spPr bwMode="black">
                <a:xfrm rot="10800000">
                  <a:off x="5780375" y="2700155"/>
                  <a:ext cx="259620" cy="375389"/>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0" tIns="45690" rIns="91377" bIns="45690" numCol="1" anchor="t" anchorCtr="0" compatLnSpc="1">
                  <a:prstTxWarp prst="textNoShape">
                    <a:avLst/>
                  </a:prstTxWarp>
                </a:bodyPr>
                <a:lstStyle/>
                <a:p>
                  <a:pPr algn="ctr" defTabSz="913472">
                    <a:defRPr/>
                  </a:pPr>
                  <a:endParaRPr lang="en-US" sz="900" kern="0" dirty="0">
                    <a:gradFill>
                      <a:gsLst>
                        <a:gs pos="0">
                          <a:srgbClr val="FFFFFF"/>
                        </a:gs>
                        <a:gs pos="100000">
                          <a:srgbClr val="FFFFFF"/>
                        </a:gs>
                      </a:gsLst>
                      <a:lin ang="5400000" scaled="0"/>
                    </a:gradFill>
                    <a:latin typeface="Segoe UI"/>
                  </a:endParaRPr>
                </a:p>
              </p:txBody>
            </p:sp>
          </p:grpSp>
        </p:grpSp>
        <p:sp>
          <p:nvSpPr>
            <p:cNvPr id="37" name="Rectangle 65"/>
            <p:cNvSpPr/>
            <p:nvPr/>
          </p:nvSpPr>
          <p:spPr>
            <a:xfrm>
              <a:off x="2417549" y="3035938"/>
              <a:ext cx="1776097" cy="659029"/>
            </a:xfrm>
            <a:prstGeom prst="rect">
              <a:avLst/>
            </a:prstGeom>
          </p:spPr>
          <p:txBody>
            <a:bodyPr wrap="none">
              <a:spAutoFit/>
            </a:bodyPr>
            <a:lstStyle/>
            <a:p>
              <a:pPr algn="ctr" defTabSz="913686">
                <a:defRPr/>
              </a:pPr>
              <a:r>
                <a:rPr lang="en-US" sz="1799" kern="0" dirty="0">
                  <a:gradFill>
                    <a:gsLst>
                      <a:gs pos="9583">
                        <a:srgbClr val="FFFFFF"/>
                      </a:gs>
                      <a:gs pos="24000">
                        <a:srgbClr val="FFFFFF"/>
                      </a:gs>
                    </a:gsLst>
                    <a:lin ang="5400000" scaled="0"/>
                  </a:gradFill>
                  <a:latin typeface="Segoe UI"/>
                </a:rPr>
                <a:t>Multi-platform </a:t>
              </a:r>
            </a:p>
            <a:p>
              <a:pPr algn="ctr" defTabSz="913686">
                <a:defRPr/>
              </a:pPr>
              <a:r>
                <a:rPr lang="en-US" sz="1799" kern="0" dirty="0">
                  <a:gradFill>
                    <a:gsLst>
                      <a:gs pos="9583">
                        <a:srgbClr val="FFFFFF"/>
                      </a:gs>
                      <a:gs pos="24000">
                        <a:srgbClr val="FFFFFF"/>
                      </a:gs>
                    </a:gsLst>
                    <a:lin ang="5400000" scaled="0"/>
                  </a:gradFill>
                  <a:latin typeface="Segoe UI"/>
                </a:rPr>
                <a:t>Multi-device</a:t>
              </a:r>
            </a:p>
          </p:txBody>
        </p:sp>
      </p:grpSp>
      <p:grpSp>
        <p:nvGrpSpPr>
          <p:cNvPr id="24" name="Group 79"/>
          <p:cNvGrpSpPr/>
          <p:nvPr/>
        </p:nvGrpSpPr>
        <p:grpSpPr>
          <a:xfrm>
            <a:off x="2300287" y="4298886"/>
            <a:ext cx="1290200" cy="1425522"/>
            <a:chOff x="2629892" y="4563859"/>
            <a:chExt cx="1290566" cy="1425927"/>
          </a:xfrm>
        </p:grpSpPr>
        <p:sp>
          <p:nvSpPr>
            <p:cNvPr id="38" name="1"/>
            <p:cNvSpPr>
              <a:spLocks noChangeAspect="1" noEditPoints="1"/>
            </p:cNvSpPr>
            <p:nvPr/>
          </p:nvSpPr>
          <p:spPr bwMode="auto">
            <a:xfrm>
              <a:off x="2904637" y="4563859"/>
              <a:ext cx="738328" cy="740478"/>
            </a:xfrm>
            <a:custGeom>
              <a:avLst/>
              <a:gdLst>
                <a:gd name="T0" fmla="*/ 269 w 534"/>
                <a:gd name="T1" fmla="*/ 536 h 536"/>
                <a:gd name="T2" fmla="*/ 534 w 534"/>
                <a:gd name="T3" fmla="*/ 266 h 536"/>
                <a:gd name="T4" fmla="*/ 269 w 534"/>
                <a:gd name="T5" fmla="*/ 0 h 536"/>
                <a:gd name="T6" fmla="*/ 0 w 534"/>
                <a:gd name="T7" fmla="*/ 266 h 536"/>
                <a:gd name="T8" fmla="*/ 269 w 534"/>
                <a:gd name="T9" fmla="*/ 536 h 536"/>
                <a:gd name="T10" fmla="*/ 269 w 534"/>
                <a:gd name="T11" fmla="*/ 32 h 536"/>
                <a:gd name="T12" fmla="*/ 501 w 534"/>
                <a:gd name="T13" fmla="*/ 266 h 536"/>
                <a:gd name="T14" fmla="*/ 269 w 534"/>
                <a:gd name="T15" fmla="*/ 503 h 536"/>
                <a:gd name="T16" fmla="*/ 32 w 534"/>
                <a:gd name="T17" fmla="*/ 266 h 536"/>
                <a:gd name="T18" fmla="*/ 269 w 534"/>
                <a:gd name="T19" fmla="*/ 32 h 536"/>
                <a:gd name="T20" fmla="*/ 394 w 534"/>
                <a:gd name="T21" fmla="*/ 250 h 536"/>
                <a:gd name="T22" fmla="*/ 268 w 534"/>
                <a:gd name="T23" fmla="*/ 124 h 536"/>
                <a:gd name="T24" fmla="*/ 142 w 534"/>
                <a:gd name="T25" fmla="*/ 250 h 536"/>
                <a:gd name="T26" fmla="*/ 268 w 534"/>
                <a:gd name="T27" fmla="*/ 376 h 536"/>
                <a:gd name="T28" fmla="*/ 291 w 534"/>
                <a:gd name="T29" fmla="*/ 374 h 536"/>
                <a:gd name="T30" fmla="*/ 363 w 534"/>
                <a:gd name="T31" fmla="*/ 413 h 536"/>
                <a:gd name="T32" fmla="*/ 345 w 534"/>
                <a:gd name="T33" fmla="*/ 349 h 536"/>
                <a:gd name="T34" fmla="*/ 394 w 534"/>
                <a:gd name="T35" fmla="*/ 250 h 536"/>
                <a:gd name="T36" fmla="*/ 268 w 534"/>
                <a:gd name="T37" fmla="*/ 309 h 536"/>
                <a:gd name="T38" fmla="*/ 206 w 534"/>
                <a:gd name="T39" fmla="*/ 309 h 536"/>
                <a:gd name="T40" fmla="*/ 206 w 534"/>
                <a:gd name="T41" fmla="*/ 285 h 536"/>
                <a:gd name="T42" fmla="*/ 268 w 534"/>
                <a:gd name="T43" fmla="*/ 285 h 536"/>
                <a:gd name="T44" fmla="*/ 268 w 534"/>
                <a:gd name="T45" fmla="*/ 309 h 536"/>
                <a:gd name="T46" fmla="*/ 268 w 534"/>
                <a:gd name="T47" fmla="*/ 309 h 536"/>
                <a:gd name="T48" fmla="*/ 330 w 534"/>
                <a:gd name="T49" fmla="*/ 265 h 536"/>
                <a:gd name="T50" fmla="*/ 206 w 534"/>
                <a:gd name="T51" fmla="*/ 265 h 536"/>
                <a:gd name="T52" fmla="*/ 206 w 534"/>
                <a:gd name="T53" fmla="*/ 241 h 536"/>
                <a:gd name="T54" fmla="*/ 330 w 534"/>
                <a:gd name="T55" fmla="*/ 241 h 536"/>
                <a:gd name="T56" fmla="*/ 330 w 534"/>
                <a:gd name="T57" fmla="*/ 265 h 536"/>
                <a:gd name="T58" fmla="*/ 330 w 534"/>
                <a:gd name="T59" fmla="*/ 265 h 536"/>
                <a:gd name="T60" fmla="*/ 330 w 534"/>
                <a:gd name="T61" fmla="*/ 222 h 536"/>
                <a:gd name="T62" fmla="*/ 206 w 534"/>
                <a:gd name="T63" fmla="*/ 222 h 536"/>
                <a:gd name="T64" fmla="*/ 206 w 534"/>
                <a:gd name="T65" fmla="*/ 197 h 536"/>
                <a:gd name="T66" fmla="*/ 330 w 534"/>
                <a:gd name="T67" fmla="*/ 197 h 536"/>
                <a:gd name="T68" fmla="*/ 330 w 534"/>
                <a:gd name="T69" fmla="*/ 222 h 536"/>
                <a:gd name="T70" fmla="*/ 330 w 534"/>
                <a:gd name="T71" fmla="*/ 22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4" h="536">
                  <a:moveTo>
                    <a:pt x="269" y="536"/>
                  </a:moveTo>
                  <a:cubicBezTo>
                    <a:pt x="415" y="536"/>
                    <a:pt x="534" y="417"/>
                    <a:pt x="534" y="266"/>
                  </a:cubicBezTo>
                  <a:cubicBezTo>
                    <a:pt x="534" y="118"/>
                    <a:pt x="415" y="0"/>
                    <a:pt x="269" y="0"/>
                  </a:cubicBezTo>
                  <a:cubicBezTo>
                    <a:pt x="118" y="0"/>
                    <a:pt x="0" y="118"/>
                    <a:pt x="0" y="266"/>
                  </a:cubicBezTo>
                  <a:cubicBezTo>
                    <a:pt x="0" y="417"/>
                    <a:pt x="118" y="536"/>
                    <a:pt x="269" y="536"/>
                  </a:cubicBezTo>
                  <a:close/>
                  <a:moveTo>
                    <a:pt x="269" y="32"/>
                  </a:moveTo>
                  <a:cubicBezTo>
                    <a:pt x="398" y="32"/>
                    <a:pt x="501" y="137"/>
                    <a:pt x="501" y="266"/>
                  </a:cubicBezTo>
                  <a:cubicBezTo>
                    <a:pt x="501" y="396"/>
                    <a:pt x="398" y="503"/>
                    <a:pt x="269" y="503"/>
                  </a:cubicBezTo>
                  <a:cubicBezTo>
                    <a:pt x="140" y="503"/>
                    <a:pt x="32" y="396"/>
                    <a:pt x="32" y="266"/>
                  </a:cubicBezTo>
                  <a:cubicBezTo>
                    <a:pt x="32" y="137"/>
                    <a:pt x="140" y="32"/>
                    <a:pt x="269" y="32"/>
                  </a:cubicBezTo>
                  <a:close/>
                  <a:moveTo>
                    <a:pt x="394" y="250"/>
                  </a:moveTo>
                  <a:cubicBezTo>
                    <a:pt x="394" y="180"/>
                    <a:pt x="337" y="124"/>
                    <a:pt x="268" y="124"/>
                  </a:cubicBezTo>
                  <a:cubicBezTo>
                    <a:pt x="198" y="124"/>
                    <a:pt x="142" y="180"/>
                    <a:pt x="142" y="250"/>
                  </a:cubicBezTo>
                  <a:cubicBezTo>
                    <a:pt x="142" y="319"/>
                    <a:pt x="198" y="376"/>
                    <a:pt x="268" y="376"/>
                  </a:cubicBezTo>
                  <a:cubicBezTo>
                    <a:pt x="276" y="376"/>
                    <a:pt x="284" y="375"/>
                    <a:pt x="291" y="374"/>
                  </a:cubicBezTo>
                  <a:cubicBezTo>
                    <a:pt x="363" y="413"/>
                    <a:pt x="363" y="413"/>
                    <a:pt x="363" y="413"/>
                  </a:cubicBezTo>
                  <a:cubicBezTo>
                    <a:pt x="345" y="349"/>
                    <a:pt x="345" y="349"/>
                    <a:pt x="345" y="349"/>
                  </a:cubicBezTo>
                  <a:cubicBezTo>
                    <a:pt x="374" y="326"/>
                    <a:pt x="394" y="290"/>
                    <a:pt x="394" y="250"/>
                  </a:cubicBezTo>
                  <a:close/>
                  <a:moveTo>
                    <a:pt x="268" y="309"/>
                  </a:moveTo>
                  <a:cubicBezTo>
                    <a:pt x="206" y="309"/>
                    <a:pt x="206" y="309"/>
                    <a:pt x="206" y="309"/>
                  </a:cubicBezTo>
                  <a:cubicBezTo>
                    <a:pt x="206" y="285"/>
                    <a:pt x="206" y="285"/>
                    <a:pt x="206" y="285"/>
                  </a:cubicBezTo>
                  <a:cubicBezTo>
                    <a:pt x="268" y="285"/>
                    <a:pt x="268" y="285"/>
                    <a:pt x="268" y="285"/>
                  </a:cubicBezTo>
                  <a:cubicBezTo>
                    <a:pt x="268" y="309"/>
                    <a:pt x="268" y="309"/>
                    <a:pt x="268" y="309"/>
                  </a:cubicBezTo>
                  <a:cubicBezTo>
                    <a:pt x="268" y="309"/>
                    <a:pt x="268" y="309"/>
                    <a:pt x="268" y="309"/>
                  </a:cubicBezTo>
                  <a:close/>
                  <a:moveTo>
                    <a:pt x="330" y="265"/>
                  </a:moveTo>
                  <a:cubicBezTo>
                    <a:pt x="206" y="265"/>
                    <a:pt x="206" y="265"/>
                    <a:pt x="206" y="265"/>
                  </a:cubicBezTo>
                  <a:cubicBezTo>
                    <a:pt x="206" y="241"/>
                    <a:pt x="206" y="241"/>
                    <a:pt x="206" y="241"/>
                  </a:cubicBezTo>
                  <a:cubicBezTo>
                    <a:pt x="330" y="241"/>
                    <a:pt x="330" y="241"/>
                    <a:pt x="330" y="241"/>
                  </a:cubicBezTo>
                  <a:cubicBezTo>
                    <a:pt x="330" y="265"/>
                    <a:pt x="330" y="265"/>
                    <a:pt x="330" y="265"/>
                  </a:cubicBezTo>
                  <a:cubicBezTo>
                    <a:pt x="330" y="265"/>
                    <a:pt x="330" y="265"/>
                    <a:pt x="330" y="265"/>
                  </a:cubicBezTo>
                  <a:close/>
                  <a:moveTo>
                    <a:pt x="330" y="222"/>
                  </a:moveTo>
                  <a:cubicBezTo>
                    <a:pt x="206" y="222"/>
                    <a:pt x="206" y="222"/>
                    <a:pt x="206" y="222"/>
                  </a:cubicBezTo>
                  <a:cubicBezTo>
                    <a:pt x="206" y="197"/>
                    <a:pt x="206" y="197"/>
                    <a:pt x="206" y="197"/>
                  </a:cubicBezTo>
                  <a:cubicBezTo>
                    <a:pt x="330" y="197"/>
                    <a:pt x="330" y="197"/>
                    <a:pt x="330" y="197"/>
                  </a:cubicBezTo>
                  <a:cubicBezTo>
                    <a:pt x="330" y="222"/>
                    <a:pt x="330" y="222"/>
                    <a:pt x="330" y="222"/>
                  </a:cubicBezTo>
                  <a:cubicBezTo>
                    <a:pt x="330" y="222"/>
                    <a:pt x="330" y="222"/>
                    <a:pt x="330" y="222"/>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658" tIns="54829" rIns="109658" bIns="54829" numCol="1" anchor="t" anchorCtr="0" compatLnSpc="1">
              <a:prstTxWarp prst="textNoShape">
                <a:avLst/>
              </a:prstTxWarp>
            </a:bodyPr>
            <a:lstStyle/>
            <a:p>
              <a:pPr defTabSz="1096439">
                <a:defRPr/>
              </a:pPr>
              <a:endParaRPr lang="en-US" sz="1799" kern="0">
                <a:solidFill>
                  <a:srgbClr val="000000"/>
                </a:solidFill>
                <a:latin typeface="Segoe UI"/>
              </a:endParaRPr>
            </a:p>
          </p:txBody>
        </p:sp>
        <p:sp>
          <p:nvSpPr>
            <p:cNvPr id="39" name="Rectangle 81"/>
            <p:cNvSpPr/>
            <p:nvPr/>
          </p:nvSpPr>
          <p:spPr>
            <a:xfrm>
              <a:off x="2629892" y="5389243"/>
              <a:ext cx="1290566" cy="600543"/>
            </a:xfrm>
            <a:prstGeom prst="rect">
              <a:avLst/>
            </a:prstGeom>
          </p:spPr>
          <p:txBody>
            <a:bodyPr wrap="square" lIns="91359" tIns="45682" rIns="91359" bIns="45682">
              <a:spAutoFit/>
            </a:bodyPr>
            <a:lstStyle/>
            <a:p>
              <a:pPr algn="ctr" defTabSz="913207" fontAlgn="base">
                <a:lnSpc>
                  <a:spcPct val="90000"/>
                </a:lnSpc>
                <a:spcBef>
                  <a:spcPct val="0"/>
                </a:spcBef>
                <a:spcAft>
                  <a:spcPct val="0"/>
                </a:spcAft>
                <a:defRPr/>
              </a:pPr>
              <a:r>
                <a:rPr lang="en-US" sz="1799" kern="0" spc="-50" dirty="0">
                  <a:gradFill>
                    <a:gsLst>
                      <a:gs pos="0">
                        <a:srgbClr val="FFFFFF"/>
                      </a:gs>
                      <a:gs pos="100000">
                        <a:srgbClr val="FFFFFF"/>
                      </a:gs>
                    </a:gsLst>
                    <a:lin ang="16200000" scaled="0"/>
                  </a:gradFill>
                  <a:latin typeface="Segoe UI"/>
                </a:rPr>
                <a:t>Continuous feedback</a:t>
              </a:r>
            </a:p>
          </p:txBody>
        </p:sp>
      </p:grpSp>
      <p:grpSp>
        <p:nvGrpSpPr>
          <p:cNvPr id="3" name="Group 85"/>
          <p:cNvGrpSpPr/>
          <p:nvPr/>
        </p:nvGrpSpPr>
        <p:grpSpPr>
          <a:xfrm>
            <a:off x="7731596" y="3999407"/>
            <a:ext cx="2309198" cy="1725000"/>
            <a:chOff x="6704502" y="4142150"/>
            <a:chExt cx="2264767" cy="1691809"/>
          </a:xfrm>
        </p:grpSpPr>
        <p:pic>
          <p:nvPicPr>
            <p:cNvPr id="27" name="Picture 86" descr="\\MAGNUM\Projects\Microsoft\Cloud Power FY12\Design\ICONS_PNG\Tower.png"/>
            <p:cNvPicPr>
              <a:picLocks noChangeAspect="1" noChangeArrowheads="1"/>
            </p:cNvPicPr>
            <p:nvPr/>
          </p:nvPicPr>
          <p:blipFill>
            <a:blip r:embed="rId5" cstate="print">
              <a:lum bright="100000" contrast="100000"/>
            </a:blip>
            <a:stretch>
              <a:fillRect/>
            </a:stretch>
          </p:blipFill>
          <p:spPr bwMode="auto">
            <a:xfrm>
              <a:off x="7200337" y="4142150"/>
              <a:ext cx="1478834" cy="1314520"/>
            </a:xfrm>
            <a:prstGeom prst="rect">
              <a:avLst/>
            </a:prstGeom>
            <a:noFill/>
          </p:spPr>
        </p:pic>
        <p:grpSp>
          <p:nvGrpSpPr>
            <p:cNvPr id="28" name="Group 740"/>
            <p:cNvGrpSpPr>
              <a:grpSpLocks noChangeAspect="1"/>
            </p:cNvGrpSpPr>
            <p:nvPr/>
          </p:nvGrpSpPr>
          <p:grpSpPr bwMode="auto">
            <a:xfrm>
              <a:off x="7570041" y="4617652"/>
              <a:ext cx="423783" cy="363516"/>
              <a:chOff x="7349" y="-2816"/>
              <a:chExt cx="661" cy="567"/>
            </a:xfrm>
            <a:solidFill>
              <a:srgbClr val="FFFFFF">
                <a:lumMod val="75000"/>
              </a:srgbClr>
            </a:solidFill>
          </p:grpSpPr>
          <p:sp>
            <p:nvSpPr>
              <p:cNvPr id="29" name="Freeform 741"/>
              <p:cNvSpPr>
                <a:spLocks/>
              </p:cNvSpPr>
              <p:nvPr/>
            </p:nvSpPr>
            <p:spPr bwMode="auto">
              <a:xfrm>
                <a:off x="7573" y="-2676"/>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377" tIns="45690" rIns="91377" bIns="45690" numCol="1" anchor="t" anchorCtr="0" compatLnSpc="1">
                <a:prstTxWarp prst="textNoShape">
                  <a:avLst/>
                </a:prstTxWarp>
              </a:bodyPr>
              <a:lstStyle/>
              <a:p>
                <a:pPr defTabSz="913686">
                  <a:defRPr/>
                </a:pPr>
                <a:endParaRPr lang="en-US" sz="1799" kern="0">
                  <a:solidFill>
                    <a:srgbClr val="FFFFFF"/>
                  </a:solidFill>
                  <a:latin typeface="Segoe UI"/>
                </a:endParaRPr>
              </a:p>
            </p:txBody>
          </p:sp>
          <p:sp>
            <p:nvSpPr>
              <p:cNvPr id="30" name="Oval 742"/>
              <p:cNvSpPr>
                <a:spLocks noChangeArrowheads="1"/>
              </p:cNvSpPr>
              <p:nvPr/>
            </p:nvSpPr>
            <p:spPr bwMode="auto">
              <a:xfrm>
                <a:off x="7616" y="-2816"/>
                <a:ext cx="127" cy="128"/>
              </a:xfrm>
              <a:prstGeom prst="ellipse">
                <a:avLst/>
              </a:prstGeom>
              <a:grpFill/>
              <a:ln>
                <a:noFill/>
              </a:ln>
              <a:extLst/>
            </p:spPr>
            <p:txBody>
              <a:bodyPr vert="horz" wrap="square" lIns="91377" tIns="45690" rIns="91377" bIns="45690" numCol="1" anchor="t" anchorCtr="0" compatLnSpc="1">
                <a:prstTxWarp prst="textNoShape">
                  <a:avLst/>
                </a:prstTxWarp>
              </a:bodyPr>
              <a:lstStyle/>
              <a:p>
                <a:pPr defTabSz="913686">
                  <a:defRPr/>
                </a:pPr>
                <a:endParaRPr lang="en-US" sz="1799" kern="0">
                  <a:solidFill>
                    <a:srgbClr val="FFFFFF"/>
                  </a:solidFill>
                  <a:latin typeface="Segoe UI"/>
                </a:endParaRPr>
              </a:p>
            </p:txBody>
          </p:sp>
          <p:sp>
            <p:nvSpPr>
              <p:cNvPr id="31" name="Freeform 743"/>
              <p:cNvSpPr>
                <a:spLocks/>
              </p:cNvSpPr>
              <p:nvPr/>
            </p:nvSpPr>
            <p:spPr bwMode="auto">
              <a:xfrm>
                <a:off x="7831"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p:spPr>
            <p:txBody>
              <a:bodyPr vert="horz" wrap="square" lIns="91377" tIns="45690" rIns="91377" bIns="45690" numCol="1" anchor="t" anchorCtr="0" compatLnSpc="1">
                <a:prstTxWarp prst="textNoShape">
                  <a:avLst/>
                </a:prstTxWarp>
              </a:bodyPr>
              <a:lstStyle/>
              <a:p>
                <a:pPr defTabSz="913686">
                  <a:defRPr/>
                </a:pPr>
                <a:endParaRPr lang="en-US" sz="1799" kern="0">
                  <a:solidFill>
                    <a:srgbClr val="FFFFFF"/>
                  </a:solidFill>
                  <a:latin typeface="Segoe UI"/>
                </a:endParaRPr>
              </a:p>
            </p:txBody>
          </p:sp>
          <p:sp>
            <p:nvSpPr>
              <p:cNvPr id="32" name="Oval 744"/>
              <p:cNvSpPr>
                <a:spLocks noChangeArrowheads="1"/>
              </p:cNvSpPr>
              <p:nvPr/>
            </p:nvSpPr>
            <p:spPr bwMode="auto">
              <a:xfrm>
                <a:off x="7866" y="-2780"/>
                <a:ext cx="109" cy="108"/>
              </a:xfrm>
              <a:prstGeom prst="ellipse">
                <a:avLst/>
              </a:prstGeom>
              <a:grpFill/>
              <a:ln>
                <a:noFill/>
              </a:ln>
              <a:extLst/>
            </p:spPr>
            <p:txBody>
              <a:bodyPr vert="horz" wrap="square" lIns="91377" tIns="45690" rIns="91377" bIns="45690" numCol="1" anchor="t" anchorCtr="0" compatLnSpc="1">
                <a:prstTxWarp prst="textNoShape">
                  <a:avLst/>
                </a:prstTxWarp>
              </a:bodyPr>
              <a:lstStyle/>
              <a:p>
                <a:pPr defTabSz="913686">
                  <a:defRPr/>
                </a:pPr>
                <a:endParaRPr lang="en-US" sz="1799" kern="0">
                  <a:solidFill>
                    <a:srgbClr val="FFFFFF"/>
                  </a:solidFill>
                  <a:latin typeface="Segoe UI"/>
                </a:endParaRPr>
              </a:p>
            </p:txBody>
          </p:sp>
          <p:sp>
            <p:nvSpPr>
              <p:cNvPr id="33" name="Freeform 745"/>
              <p:cNvSpPr>
                <a:spLocks/>
              </p:cNvSpPr>
              <p:nvPr/>
            </p:nvSpPr>
            <p:spPr bwMode="auto">
              <a:xfrm>
                <a:off x="7349"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p:spPr>
            <p:txBody>
              <a:bodyPr vert="horz" wrap="square" lIns="91377" tIns="45690" rIns="91377" bIns="45690" numCol="1" anchor="t" anchorCtr="0" compatLnSpc="1">
                <a:prstTxWarp prst="textNoShape">
                  <a:avLst/>
                </a:prstTxWarp>
              </a:bodyPr>
              <a:lstStyle/>
              <a:p>
                <a:pPr defTabSz="913686">
                  <a:defRPr/>
                </a:pPr>
                <a:endParaRPr lang="en-US" sz="1799" kern="0">
                  <a:solidFill>
                    <a:srgbClr val="FFFFFF"/>
                  </a:solidFill>
                  <a:latin typeface="Segoe UI"/>
                </a:endParaRPr>
              </a:p>
            </p:txBody>
          </p:sp>
          <p:sp>
            <p:nvSpPr>
              <p:cNvPr id="34" name="Oval 746"/>
              <p:cNvSpPr>
                <a:spLocks noChangeArrowheads="1"/>
              </p:cNvSpPr>
              <p:nvPr/>
            </p:nvSpPr>
            <p:spPr bwMode="auto">
              <a:xfrm>
                <a:off x="7384" y="-2780"/>
                <a:ext cx="109" cy="108"/>
              </a:xfrm>
              <a:prstGeom prst="ellipse">
                <a:avLst/>
              </a:prstGeom>
              <a:grpFill/>
              <a:ln>
                <a:noFill/>
              </a:ln>
              <a:extLst/>
            </p:spPr>
            <p:txBody>
              <a:bodyPr vert="horz" wrap="square" lIns="91377" tIns="45690" rIns="91377" bIns="45690" numCol="1" anchor="t" anchorCtr="0" compatLnSpc="1">
                <a:prstTxWarp prst="textNoShape">
                  <a:avLst/>
                </a:prstTxWarp>
              </a:bodyPr>
              <a:lstStyle/>
              <a:p>
                <a:pPr defTabSz="913686">
                  <a:defRPr/>
                </a:pPr>
                <a:endParaRPr lang="en-US" sz="1799" kern="0">
                  <a:solidFill>
                    <a:srgbClr val="FFFFFF"/>
                  </a:solidFill>
                  <a:latin typeface="Segoe UI"/>
                </a:endParaRPr>
              </a:p>
            </p:txBody>
          </p:sp>
        </p:grpSp>
        <p:sp>
          <p:nvSpPr>
            <p:cNvPr id="40" name="Rectangle 88"/>
            <p:cNvSpPr/>
            <p:nvPr/>
          </p:nvSpPr>
          <p:spPr>
            <a:xfrm>
              <a:off x="6704502" y="5245138"/>
              <a:ext cx="2264767" cy="588821"/>
            </a:xfrm>
            <a:prstGeom prst="rect">
              <a:avLst/>
            </a:prstGeom>
          </p:spPr>
          <p:txBody>
            <a:bodyPr wrap="square" lIns="91359" tIns="45682" rIns="91359" bIns="45682">
              <a:spAutoFit/>
            </a:bodyPr>
            <a:lstStyle/>
            <a:p>
              <a:pPr algn="ctr" defTabSz="913207" fontAlgn="base">
                <a:lnSpc>
                  <a:spcPct val="90000"/>
                </a:lnSpc>
                <a:spcBef>
                  <a:spcPct val="0"/>
                </a:spcBef>
                <a:spcAft>
                  <a:spcPct val="0"/>
                </a:spcAft>
                <a:defRPr/>
              </a:pPr>
              <a:r>
                <a:rPr lang="en-US" sz="1799" kern="0" spc="-50" dirty="0">
                  <a:gradFill>
                    <a:gsLst>
                      <a:gs pos="0">
                        <a:srgbClr val="FFFFFF"/>
                      </a:gs>
                      <a:gs pos="100000">
                        <a:srgbClr val="FFFFFF"/>
                      </a:gs>
                    </a:gsLst>
                    <a:lin ang="16200000" scaled="0"/>
                  </a:gradFill>
                  <a:latin typeface="Segoe UI"/>
                </a:rPr>
                <a:t>Heterogeneous</a:t>
              </a:r>
            </a:p>
            <a:p>
              <a:pPr algn="ctr" defTabSz="913207" fontAlgn="base">
                <a:lnSpc>
                  <a:spcPct val="90000"/>
                </a:lnSpc>
                <a:spcBef>
                  <a:spcPct val="0"/>
                </a:spcBef>
                <a:spcAft>
                  <a:spcPct val="0"/>
                </a:spcAft>
                <a:defRPr/>
              </a:pPr>
              <a:r>
                <a:rPr lang="en-US" sz="1799" kern="0" spc="-50" dirty="0">
                  <a:gradFill>
                    <a:gsLst>
                      <a:gs pos="0">
                        <a:srgbClr val="FFFFFF"/>
                      </a:gs>
                      <a:gs pos="100000">
                        <a:srgbClr val="FFFFFF"/>
                      </a:gs>
                    </a:gsLst>
                    <a:lin ang="16200000" scaled="0"/>
                  </a:gradFill>
                  <a:latin typeface="Segoe UI"/>
                </a:rPr>
                <a:t>development teams </a:t>
              </a:r>
            </a:p>
          </p:txBody>
        </p:sp>
      </p:grpSp>
      <p:grpSp>
        <p:nvGrpSpPr>
          <p:cNvPr id="35" name="Group 105"/>
          <p:cNvGrpSpPr/>
          <p:nvPr/>
        </p:nvGrpSpPr>
        <p:grpSpPr>
          <a:xfrm>
            <a:off x="5932859" y="4298886"/>
            <a:ext cx="1291725" cy="1425522"/>
            <a:chOff x="5180148" y="4445836"/>
            <a:chExt cx="1266871" cy="1398095"/>
          </a:xfrm>
        </p:grpSpPr>
        <p:sp>
          <p:nvSpPr>
            <p:cNvPr id="41" name="Freeform 16"/>
            <p:cNvSpPr>
              <a:spLocks noChangeAspect="1" noEditPoints="1"/>
            </p:cNvSpPr>
            <p:nvPr/>
          </p:nvSpPr>
          <p:spPr bwMode="auto">
            <a:xfrm>
              <a:off x="5452006" y="4445836"/>
              <a:ext cx="723159" cy="726024"/>
            </a:xfrm>
            <a:custGeom>
              <a:avLst/>
              <a:gdLst>
                <a:gd name="T0" fmla="*/ 534 w 534"/>
                <a:gd name="T1" fmla="*/ 266 h 536"/>
                <a:gd name="T2" fmla="*/ 0 w 534"/>
                <a:gd name="T3" fmla="*/ 266 h 536"/>
                <a:gd name="T4" fmla="*/ 269 w 534"/>
                <a:gd name="T5" fmla="*/ 32 h 536"/>
                <a:gd name="T6" fmla="*/ 269 w 534"/>
                <a:gd name="T7" fmla="*/ 503 h 536"/>
                <a:gd name="T8" fmla="*/ 269 w 534"/>
                <a:gd name="T9" fmla="*/ 32 h 536"/>
                <a:gd name="T10" fmla="*/ 261 w 534"/>
                <a:gd name="T11" fmla="*/ 158 h 536"/>
                <a:gd name="T12" fmla="*/ 149 w 534"/>
                <a:gd name="T13" fmla="*/ 191 h 536"/>
                <a:gd name="T14" fmla="*/ 127 w 534"/>
                <a:gd name="T15" fmla="*/ 156 h 536"/>
                <a:gd name="T16" fmla="*/ 237 w 534"/>
                <a:gd name="T17" fmla="*/ 132 h 536"/>
                <a:gd name="T18" fmla="*/ 261 w 534"/>
                <a:gd name="T19" fmla="*/ 150 h 536"/>
                <a:gd name="T20" fmla="*/ 391 w 534"/>
                <a:gd name="T21" fmla="*/ 191 h 536"/>
                <a:gd name="T22" fmla="*/ 411 w 534"/>
                <a:gd name="T23" fmla="*/ 150 h 536"/>
                <a:gd name="T24" fmla="*/ 296 w 534"/>
                <a:gd name="T25" fmla="*/ 128 h 536"/>
                <a:gd name="T26" fmla="*/ 283 w 534"/>
                <a:gd name="T27" fmla="*/ 158 h 536"/>
                <a:gd name="T28" fmla="*/ 391 w 534"/>
                <a:gd name="T29" fmla="*/ 191 h 536"/>
                <a:gd name="T30" fmla="*/ 338 w 534"/>
                <a:gd name="T31" fmla="*/ 291 h 536"/>
                <a:gd name="T32" fmla="*/ 422 w 534"/>
                <a:gd name="T33" fmla="*/ 238 h 536"/>
                <a:gd name="T34" fmla="*/ 377 w 534"/>
                <a:gd name="T35" fmla="*/ 203 h 536"/>
                <a:gd name="T36" fmla="*/ 281 w 534"/>
                <a:gd name="T37" fmla="*/ 258 h 536"/>
                <a:gd name="T38" fmla="*/ 322 w 534"/>
                <a:gd name="T39" fmla="*/ 288 h 536"/>
                <a:gd name="T40" fmla="*/ 218 w 534"/>
                <a:gd name="T41" fmla="*/ 297 h 536"/>
                <a:gd name="T42" fmla="*/ 261 w 534"/>
                <a:gd name="T43" fmla="*/ 248 h 536"/>
                <a:gd name="T44" fmla="*/ 149 w 534"/>
                <a:gd name="T45" fmla="*/ 205 h 536"/>
                <a:gd name="T46" fmla="*/ 115 w 534"/>
                <a:gd name="T47" fmla="*/ 248 h 536"/>
                <a:gd name="T48" fmla="*/ 218 w 534"/>
                <a:gd name="T49" fmla="*/ 297 h 536"/>
                <a:gd name="T50" fmla="*/ 257 w 534"/>
                <a:gd name="T51" fmla="*/ 278 h 536"/>
                <a:gd name="T52" fmla="*/ 206 w 534"/>
                <a:gd name="T53" fmla="*/ 313 h 536"/>
                <a:gd name="T54" fmla="*/ 155 w 534"/>
                <a:gd name="T55" fmla="*/ 293 h 536"/>
                <a:gd name="T56" fmla="*/ 164 w 534"/>
                <a:gd name="T57" fmla="*/ 370 h 536"/>
                <a:gd name="T58" fmla="*/ 263 w 534"/>
                <a:gd name="T59" fmla="*/ 408 h 536"/>
                <a:gd name="T60" fmla="*/ 263 w 534"/>
                <a:gd name="T61" fmla="*/ 280 h 536"/>
                <a:gd name="T62" fmla="*/ 322 w 534"/>
                <a:gd name="T63" fmla="*/ 303 h 536"/>
                <a:gd name="T64" fmla="*/ 277 w 534"/>
                <a:gd name="T65" fmla="*/ 278 h 536"/>
                <a:gd name="T66" fmla="*/ 287 w 534"/>
                <a:gd name="T67" fmla="*/ 413 h 536"/>
                <a:gd name="T68" fmla="*/ 385 w 534"/>
                <a:gd name="T69" fmla="*/ 356 h 536"/>
                <a:gd name="T70" fmla="*/ 377 w 534"/>
                <a:gd name="T71" fmla="*/ 284 h 536"/>
                <a:gd name="T72" fmla="*/ 336 w 534"/>
                <a:gd name="T73" fmla="*/ 30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4" h="536">
                  <a:moveTo>
                    <a:pt x="269" y="536"/>
                  </a:moveTo>
                  <a:cubicBezTo>
                    <a:pt x="415" y="536"/>
                    <a:pt x="534" y="417"/>
                    <a:pt x="534" y="266"/>
                  </a:cubicBezTo>
                  <a:cubicBezTo>
                    <a:pt x="534" y="118"/>
                    <a:pt x="415" y="0"/>
                    <a:pt x="269" y="0"/>
                  </a:cubicBezTo>
                  <a:cubicBezTo>
                    <a:pt x="118" y="0"/>
                    <a:pt x="0" y="118"/>
                    <a:pt x="0" y="266"/>
                  </a:cubicBezTo>
                  <a:cubicBezTo>
                    <a:pt x="0" y="417"/>
                    <a:pt x="118" y="536"/>
                    <a:pt x="269" y="536"/>
                  </a:cubicBezTo>
                  <a:close/>
                  <a:moveTo>
                    <a:pt x="269" y="32"/>
                  </a:moveTo>
                  <a:cubicBezTo>
                    <a:pt x="398" y="32"/>
                    <a:pt x="501" y="137"/>
                    <a:pt x="501" y="266"/>
                  </a:cubicBezTo>
                  <a:cubicBezTo>
                    <a:pt x="501" y="396"/>
                    <a:pt x="398" y="503"/>
                    <a:pt x="269" y="503"/>
                  </a:cubicBezTo>
                  <a:cubicBezTo>
                    <a:pt x="140" y="503"/>
                    <a:pt x="32" y="396"/>
                    <a:pt x="32" y="266"/>
                  </a:cubicBezTo>
                  <a:cubicBezTo>
                    <a:pt x="32" y="137"/>
                    <a:pt x="140" y="32"/>
                    <a:pt x="269" y="32"/>
                  </a:cubicBezTo>
                  <a:close/>
                  <a:moveTo>
                    <a:pt x="261" y="150"/>
                  </a:moveTo>
                  <a:cubicBezTo>
                    <a:pt x="265" y="152"/>
                    <a:pt x="265" y="156"/>
                    <a:pt x="261" y="158"/>
                  </a:cubicBezTo>
                  <a:cubicBezTo>
                    <a:pt x="166" y="195"/>
                    <a:pt x="166" y="195"/>
                    <a:pt x="166" y="195"/>
                  </a:cubicBezTo>
                  <a:cubicBezTo>
                    <a:pt x="160" y="195"/>
                    <a:pt x="153" y="195"/>
                    <a:pt x="149" y="191"/>
                  </a:cubicBezTo>
                  <a:cubicBezTo>
                    <a:pt x="123" y="166"/>
                    <a:pt x="123" y="166"/>
                    <a:pt x="123" y="166"/>
                  </a:cubicBezTo>
                  <a:cubicBezTo>
                    <a:pt x="121" y="162"/>
                    <a:pt x="121" y="158"/>
                    <a:pt x="127" y="156"/>
                  </a:cubicBezTo>
                  <a:cubicBezTo>
                    <a:pt x="220" y="130"/>
                    <a:pt x="220" y="130"/>
                    <a:pt x="220" y="130"/>
                  </a:cubicBezTo>
                  <a:cubicBezTo>
                    <a:pt x="225" y="128"/>
                    <a:pt x="233" y="130"/>
                    <a:pt x="237" y="132"/>
                  </a:cubicBezTo>
                  <a:cubicBezTo>
                    <a:pt x="261" y="150"/>
                    <a:pt x="261" y="150"/>
                    <a:pt x="261" y="150"/>
                  </a:cubicBezTo>
                  <a:cubicBezTo>
                    <a:pt x="261" y="150"/>
                    <a:pt x="261" y="150"/>
                    <a:pt x="261" y="150"/>
                  </a:cubicBezTo>
                  <a:close/>
                  <a:moveTo>
                    <a:pt x="391" y="191"/>
                  </a:moveTo>
                  <a:cubicBezTo>
                    <a:pt x="391" y="191"/>
                    <a:pt x="391" y="191"/>
                    <a:pt x="391" y="191"/>
                  </a:cubicBezTo>
                  <a:cubicBezTo>
                    <a:pt x="415" y="160"/>
                    <a:pt x="415" y="160"/>
                    <a:pt x="415" y="160"/>
                  </a:cubicBezTo>
                  <a:cubicBezTo>
                    <a:pt x="419" y="156"/>
                    <a:pt x="417" y="152"/>
                    <a:pt x="411" y="150"/>
                  </a:cubicBezTo>
                  <a:cubicBezTo>
                    <a:pt x="411" y="150"/>
                    <a:pt x="411" y="150"/>
                    <a:pt x="312" y="124"/>
                  </a:cubicBezTo>
                  <a:cubicBezTo>
                    <a:pt x="306" y="122"/>
                    <a:pt x="300" y="124"/>
                    <a:pt x="296" y="128"/>
                  </a:cubicBezTo>
                  <a:cubicBezTo>
                    <a:pt x="296" y="128"/>
                    <a:pt x="296" y="128"/>
                    <a:pt x="279" y="148"/>
                  </a:cubicBezTo>
                  <a:cubicBezTo>
                    <a:pt x="277" y="152"/>
                    <a:pt x="277" y="156"/>
                    <a:pt x="283" y="158"/>
                  </a:cubicBezTo>
                  <a:cubicBezTo>
                    <a:pt x="283" y="158"/>
                    <a:pt x="283" y="158"/>
                    <a:pt x="377" y="195"/>
                  </a:cubicBezTo>
                  <a:cubicBezTo>
                    <a:pt x="381" y="195"/>
                    <a:pt x="389" y="195"/>
                    <a:pt x="391" y="191"/>
                  </a:cubicBezTo>
                  <a:close/>
                  <a:moveTo>
                    <a:pt x="322" y="288"/>
                  </a:moveTo>
                  <a:cubicBezTo>
                    <a:pt x="326" y="293"/>
                    <a:pt x="334" y="293"/>
                    <a:pt x="338" y="291"/>
                  </a:cubicBezTo>
                  <a:cubicBezTo>
                    <a:pt x="419" y="250"/>
                    <a:pt x="419" y="250"/>
                    <a:pt x="419" y="250"/>
                  </a:cubicBezTo>
                  <a:cubicBezTo>
                    <a:pt x="426" y="246"/>
                    <a:pt x="426" y="242"/>
                    <a:pt x="422" y="238"/>
                  </a:cubicBezTo>
                  <a:cubicBezTo>
                    <a:pt x="393" y="207"/>
                    <a:pt x="393" y="207"/>
                    <a:pt x="393" y="207"/>
                  </a:cubicBezTo>
                  <a:cubicBezTo>
                    <a:pt x="389" y="203"/>
                    <a:pt x="383" y="201"/>
                    <a:pt x="377" y="203"/>
                  </a:cubicBezTo>
                  <a:cubicBezTo>
                    <a:pt x="283" y="248"/>
                    <a:pt x="283" y="248"/>
                    <a:pt x="283" y="248"/>
                  </a:cubicBezTo>
                  <a:cubicBezTo>
                    <a:pt x="277" y="250"/>
                    <a:pt x="277" y="254"/>
                    <a:pt x="281" y="258"/>
                  </a:cubicBezTo>
                  <a:cubicBezTo>
                    <a:pt x="322" y="288"/>
                    <a:pt x="322" y="288"/>
                    <a:pt x="322" y="288"/>
                  </a:cubicBezTo>
                  <a:cubicBezTo>
                    <a:pt x="322" y="288"/>
                    <a:pt x="322" y="288"/>
                    <a:pt x="322" y="288"/>
                  </a:cubicBezTo>
                  <a:close/>
                  <a:moveTo>
                    <a:pt x="218" y="297"/>
                  </a:moveTo>
                  <a:cubicBezTo>
                    <a:pt x="218" y="297"/>
                    <a:pt x="218" y="297"/>
                    <a:pt x="218" y="297"/>
                  </a:cubicBezTo>
                  <a:cubicBezTo>
                    <a:pt x="261" y="258"/>
                    <a:pt x="261" y="258"/>
                    <a:pt x="261" y="258"/>
                  </a:cubicBezTo>
                  <a:cubicBezTo>
                    <a:pt x="265" y="254"/>
                    <a:pt x="265" y="250"/>
                    <a:pt x="261" y="248"/>
                  </a:cubicBezTo>
                  <a:cubicBezTo>
                    <a:pt x="261" y="248"/>
                    <a:pt x="261" y="248"/>
                    <a:pt x="164" y="203"/>
                  </a:cubicBezTo>
                  <a:cubicBezTo>
                    <a:pt x="160" y="201"/>
                    <a:pt x="153" y="203"/>
                    <a:pt x="149" y="205"/>
                  </a:cubicBezTo>
                  <a:cubicBezTo>
                    <a:pt x="149" y="205"/>
                    <a:pt x="149" y="205"/>
                    <a:pt x="113" y="236"/>
                  </a:cubicBezTo>
                  <a:cubicBezTo>
                    <a:pt x="109" y="240"/>
                    <a:pt x="111" y="244"/>
                    <a:pt x="115" y="248"/>
                  </a:cubicBezTo>
                  <a:cubicBezTo>
                    <a:pt x="115" y="248"/>
                    <a:pt x="115" y="248"/>
                    <a:pt x="204" y="299"/>
                  </a:cubicBezTo>
                  <a:cubicBezTo>
                    <a:pt x="208" y="301"/>
                    <a:pt x="214" y="299"/>
                    <a:pt x="218" y="297"/>
                  </a:cubicBezTo>
                  <a:close/>
                  <a:moveTo>
                    <a:pt x="263" y="280"/>
                  </a:moveTo>
                  <a:cubicBezTo>
                    <a:pt x="263" y="276"/>
                    <a:pt x="261" y="274"/>
                    <a:pt x="257" y="278"/>
                  </a:cubicBezTo>
                  <a:cubicBezTo>
                    <a:pt x="220" y="311"/>
                    <a:pt x="220" y="311"/>
                    <a:pt x="220" y="311"/>
                  </a:cubicBezTo>
                  <a:cubicBezTo>
                    <a:pt x="216" y="315"/>
                    <a:pt x="210" y="315"/>
                    <a:pt x="206" y="313"/>
                  </a:cubicBezTo>
                  <a:cubicBezTo>
                    <a:pt x="164" y="288"/>
                    <a:pt x="164" y="288"/>
                    <a:pt x="164" y="288"/>
                  </a:cubicBezTo>
                  <a:cubicBezTo>
                    <a:pt x="160" y="286"/>
                    <a:pt x="155" y="288"/>
                    <a:pt x="155" y="293"/>
                  </a:cubicBezTo>
                  <a:cubicBezTo>
                    <a:pt x="155" y="358"/>
                    <a:pt x="155" y="358"/>
                    <a:pt x="155" y="358"/>
                  </a:cubicBezTo>
                  <a:cubicBezTo>
                    <a:pt x="155" y="362"/>
                    <a:pt x="160" y="368"/>
                    <a:pt x="164" y="370"/>
                  </a:cubicBezTo>
                  <a:cubicBezTo>
                    <a:pt x="255" y="413"/>
                    <a:pt x="255" y="413"/>
                    <a:pt x="255" y="413"/>
                  </a:cubicBezTo>
                  <a:cubicBezTo>
                    <a:pt x="259" y="415"/>
                    <a:pt x="263" y="413"/>
                    <a:pt x="263" y="408"/>
                  </a:cubicBezTo>
                  <a:cubicBezTo>
                    <a:pt x="263" y="280"/>
                    <a:pt x="263" y="280"/>
                    <a:pt x="263" y="280"/>
                  </a:cubicBezTo>
                  <a:cubicBezTo>
                    <a:pt x="263" y="280"/>
                    <a:pt x="263" y="280"/>
                    <a:pt x="263" y="280"/>
                  </a:cubicBezTo>
                  <a:close/>
                  <a:moveTo>
                    <a:pt x="336" y="305"/>
                  </a:moveTo>
                  <a:cubicBezTo>
                    <a:pt x="332" y="307"/>
                    <a:pt x="326" y="305"/>
                    <a:pt x="322" y="303"/>
                  </a:cubicBezTo>
                  <a:cubicBezTo>
                    <a:pt x="285" y="274"/>
                    <a:pt x="285" y="274"/>
                    <a:pt x="285" y="274"/>
                  </a:cubicBezTo>
                  <a:cubicBezTo>
                    <a:pt x="281" y="272"/>
                    <a:pt x="277" y="274"/>
                    <a:pt x="277" y="278"/>
                  </a:cubicBezTo>
                  <a:cubicBezTo>
                    <a:pt x="277" y="406"/>
                    <a:pt x="277" y="406"/>
                    <a:pt x="277" y="406"/>
                  </a:cubicBezTo>
                  <a:cubicBezTo>
                    <a:pt x="277" y="413"/>
                    <a:pt x="281" y="415"/>
                    <a:pt x="287" y="413"/>
                  </a:cubicBezTo>
                  <a:cubicBezTo>
                    <a:pt x="377" y="370"/>
                    <a:pt x="377" y="370"/>
                    <a:pt x="377" y="370"/>
                  </a:cubicBezTo>
                  <a:cubicBezTo>
                    <a:pt x="381" y="368"/>
                    <a:pt x="385" y="362"/>
                    <a:pt x="385" y="356"/>
                  </a:cubicBezTo>
                  <a:cubicBezTo>
                    <a:pt x="385" y="288"/>
                    <a:pt x="385" y="288"/>
                    <a:pt x="385" y="288"/>
                  </a:cubicBezTo>
                  <a:cubicBezTo>
                    <a:pt x="385" y="284"/>
                    <a:pt x="381" y="280"/>
                    <a:pt x="377" y="284"/>
                  </a:cubicBezTo>
                  <a:cubicBezTo>
                    <a:pt x="336" y="305"/>
                    <a:pt x="336" y="305"/>
                    <a:pt x="336" y="305"/>
                  </a:cubicBezTo>
                  <a:cubicBezTo>
                    <a:pt x="336" y="305"/>
                    <a:pt x="336" y="305"/>
                    <a:pt x="336" y="305"/>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7" tIns="45690" rIns="91377" bIns="45690" numCol="1" anchor="t" anchorCtr="0" compatLnSpc="1">
              <a:prstTxWarp prst="textNoShape">
                <a:avLst/>
              </a:prstTxWarp>
            </a:bodyPr>
            <a:lstStyle/>
            <a:p>
              <a:pPr defTabSz="913650">
                <a:defRPr/>
              </a:pPr>
              <a:endParaRPr lang="en-US" sz="1799" kern="0">
                <a:solidFill>
                  <a:srgbClr val="000000"/>
                </a:solidFill>
                <a:latin typeface="Segoe UI"/>
              </a:endParaRPr>
            </a:p>
          </p:txBody>
        </p:sp>
        <p:sp>
          <p:nvSpPr>
            <p:cNvPr id="42" name="Rectangle 107"/>
            <p:cNvSpPr/>
            <p:nvPr/>
          </p:nvSpPr>
          <p:spPr>
            <a:xfrm>
              <a:off x="5180148" y="5255110"/>
              <a:ext cx="1266871" cy="588821"/>
            </a:xfrm>
            <a:prstGeom prst="rect">
              <a:avLst/>
            </a:prstGeom>
          </p:spPr>
          <p:txBody>
            <a:bodyPr wrap="square" lIns="91359" tIns="45682" rIns="91359" bIns="45682">
              <a:spAutoFit/>
            </a:bodyPr>
            <a:lstStyle/>
            <a:p>
              <a:pPr algn="ctr" defTabSz="913207" fontAlgn="base">
                <a:lnSpc>
                  <a:spcPct val="90000"/>
                </a:lnSpc>
                <a:spcBef>
                  <a:spcPct val="0"/>
                </a:spcBef>
                <a:spcAft>
                  <a:spcPct val="0"/>
                </a:spcAft>
                <a:defRPr/>
              </a:pPr>
              <a:r>
                <a:rPr lang="en-US" sz="1799" kern="0" spc="-50" dirty="0">
                  <a:gradFill>
                    <a:gsLst>
                      <a:gs pos="0">
                        <a:srgbClr val="FFFFFF"/>
                      </a:gs>
                      <a:gs pos="100000">
                        <a:srgbClr val="FFFFFF"/>
                      </a:gs>
                    </a:gsLst>
                    <a:lin ang="16200000" scaled="0"/>
                  </a:gradFill>
                  <a:latin typeface="Segoe UI"/>
                </a:rPr>
                <a:t>Continuous delivery</a:t>
              </a:r>
            </a:p>
          </p:txBody>
        </p:sp>
      </p:grpSp>
      <p:grpSp>
        <p:nvGrpSpPr>
          <p:cNvPr id="10" name="Group 111"/>
          <p:cNvGrpSpPr/>
          <p:nvPr/>
        </p:nvGrpSpPr>
        <p:grpSpPr>
          <a:xfrm>
            <a:off x="8689127" y="2055785"/>
            <a:ext cx="791514" cy="1092113"/>
            <a:chOff x="8766108" y="2320123"/>
            <a:chExt cx="791740" cy="1092422"/>
          </a:xfrm>
        </p:grpSpPr>
        <p:sp>
          <p:nvSpPr>
            <p:cNvPr id="45" name="Freeform 11"/>
            <p:cNvSpPr>
              <a:spLocks noEditPoints="1"/>
            </p:cNvSpPr>
            <p:nvPr/>
          </p:nvSpPr>
          <p:spPr bwMode="auto">
            <a:xfrm>
              <a:off x="8898563" y="2320123"/>
              <a:ext cx="526828" cy="486636"/>
            </a:xfrm>
            <a:custGeom>
              <a:avLst/>
              <a:gdLst>
                <a:gd name="T0" fmla="*/ 146 w 205"/>
                <a:gd name="T1" fmla="*/ 106 h 190"/>
                <a:gd name="T2" fmla="*/ 123 w 205"/>
                <a:gd name="T3" fmla="*/ 59 h 190"/>
                <a:gd name="T4" fmla="*/ 91 w 205"/>
                <a:gd name="T5" fmla="*/ 38 h 190"/>
                <a:gd name="T6" fmla="*/ 78 w 205"/>
                <a:gd name="T7" fmla="*/ 11 h 190"/>
                <a:gd name="T8" fmla="*/ 56 w 205"/>
                <a:gd name="T9" fmla="*/ 11 h 190"/>
                <a:gd name="T10" fmla="*/ 32 w 205"/>
                <a:gd name="T11" fmla="*/ 60 h 190"/>
                <a:gd name="T12" fmla="*/ 0 w 205"/>
                <a:gd name="T13" fmla="*/ 82 h 190"/>
                <a:gd name="T14" fmla="*/ 32 w 205"/>
                <a:gd name="T15" fmla="*/ 104 h 190"/>
                <a:gd name="T16" fmla="*/ 33 w 205"/>
                <a:gd name="T17" fmla="*/ 155 h 190"/>
                <a:gd name="T18" fmla="*/ 102 w 205"/>
                <a:gd name="T19" fmla="*/ 155 h 190"/>
                <a:gd name="T20" fmla="*/ 131 w 205"/>
                <a:gd name="T21" fmla="*/ 148 h 190"/>
                <a:gd name="T22" fmla="*/ 205 w 205"/>
                <a:gd name="T23" fmla="*/ 137 h 190"/>
                <a:gd name="T24" fmla="*/ 71 w 205"/>
                <a:gd name="T25" fmla="*/ 121 h 190"/>
                <a:gd name="T26" fmla="*/ 79 w 205"/>
                <a:gd name="T27" fmla="*/ 108 h 190"/>
                <a:gd name="T28" fmla="*/ 71 w 205"/>
                <a:gd name="T29" fmla="*/ 121 h 190"/>
                <a:gd name="T30" fmla="*/ 71 w 205"/>
                <a:gd name="T31" fmla="*/ 72 h 190"/>
                <a:gd name="T32" fmla="*/ 89 w 205"/>
                <a:gd name="T33" fmla="*/ 78 h 190"/>
                <a:gd name="T34" fmla="*/ 71 w 205"/>
                <a:gd name="T35" fmla="*/ 96 h 190"/>
                <a:gd name="T36" fmla="*/ 63 w 205"/>
                <a:gd name="T37" fmla="*/ 74 h 190"/>
                <a:gd name="T38" fmla="*/ 47 w 205"/>
                <a:gd name="T39" fmla="*/ 87 h 190"/>
                <a:gd name="T40" fmla="*/ 47 w 205"/>
                <a:gd name="T41" fmla="*/ 79 h 190"/>
                <a:gd name="T42" fmla="*/ 85 w 205"/>
                <a:gd name="T43" fmla="*/ 43 h 190"/>
                <a:gd name="T44" fmla="*/ 78 w 205"/>
                <a:gd name="T45" fmla="*/ 61 h 190"/>
                <a:gd name="T46" fmla="*/ 71 w 205"/>
                <a:gd name="T47" fmla="*/ 23 h 190"/>
                <a:gd name="T48" fmla="*/ 101 w 205"/>
                <a:gd name="T49" fmla="*/ 81 h 190"/>
                <a:gd name="T50" fmla="*/ 140 w 205"/>
                <a:gd name="T51" fmla="*/ 111 h 190"/>
                <a:gd name="T52" fmla="*/ 89 w 205"/>
                <a:gd name="T53" fmla="*/ 103 h 190"/>
                <a:gd name="T54" fmla="*/ 63 w 205"/>
                <a:gd name="T55" fmla="*/ 25 h 190"/>
                <a:gd name="T56" fmla="*/ 44 w 205"/>
                <a:gd name="T57" fmla="*/ 72 h 190"/>
                <a:gd name="T58" fmla="*/ 63 w 205"/>
                <a:gd name="T59" fmla="*/ 25 h 190"/>
                <a:gd name="T60" fmla="*/ 44 w 205"/>
                <a:gd name="T61" fmla="*/ 94 h 190"/>
                <a:gd name="T62" fmla="*/ 63 w 205"/>
                <a:gd name="T63" fmla="*/ 121 h 190"/>
                <a:gd name="T64" fmla="*/ 39 w 205"/>
                <a:gd name="T65" fmla="*/ 100 h 190"/>
                <a:gd name="T66" fmla="*/ 82 w 205"/>
                <a:gd name="T67" fmla="*/ 124 h 190"/>
                <a:gd name="T68" fmla="*/ 130 w 205"/>
                <a:gd name="T69" fmla="*/ 127 h 190"/>
                <a:gd name="T70" fmla="*/ 129 w 205"/>
                <a:gd name="T71" fmla="*/ 14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5" h="190">
                  <a:moveTo>
                    <a:pt x="167" y="99"/>
                  </a:moveTo>
                  <a:cubicBezTo>
                    <a:pt x="159" y="99"/>
                    <a:pt x="152" y="102"/>
                    <a:pt x="146" y="106"/>
                  </a:cubicBezTo>
                  <a:cubicBezTo>
                    <a:pt x="118" y="73"/>
                    <a:pt x="118" y="73"/>
                    <a:pt x="118" y="73"/>
                  </a:cubicBezTo>
                  <a:cubicBezTo>
                    <a:pt x="121" y="69"/>
                    <a:pt x="123" y="64"/>
                    <a:pt x="123" y="59"/>
                  </a:cubicBezTo>
                  <a:cubicBezTo>
                    <a:pt x="123" y="46"/>
                    <a:pt x="113" y="36"/>
                    <a:pt x="101" y="36"/>
                  </a:cubicBezTo>
                  <a:cubicBezTo>
                    <a:pt x="97" y="36"/>
                    <a:pt x="94" y="37"/>
                    <a:pt x="91" y="38"/>
                  </a:cubicBezTo>
                  <a:cubicBezTo>
                    <a:pt x="76" y="17"/>
                    <a:pt x="76" y="17"/>
                    <a:pt x="76" y="17"/>
                  </a:cubicBezTo>
                  <a:cubicBezTo>
                    <a:pt x="77" y="15"/>
                    <a:pt x="78" y="13"/>
                    <a:pt x="78" y="11"/>
                  </a:cubicBezTo>
                  <a:cubicBezTo>
                    <a:pt x="78" y="5"/>
                    <a:pt x="73" y="0"/>
                    <a:pt x="67" y="0"/>
                  </a:cubicBezTo>
                  <a:cubicBezTo>
                    <a:pt x="61" y="0"/>
                    <a:pt x="56" y="5"/>
                    <a:pt x="56" y="11"/>
                  </a:cubicBezTo>
                  <a:cubicBezTo>
                    <a:pt x="56" y="13"/>
                    <a:pt x="57" y="16"/>
                    <a:pt x="58" y="17"/>
                  </a:cubicBezTo>
                  <a:cubicBezTo>
                    <a:pt x="32" y="60"/>
                    <a:pt x="32" y="60"/>
                    <a:pt x="32" y="60"/>
                  </a:cubicBezTo>
                  <a:cubicBezTo>
                    <a:pt x="29" y="59"/>
                    <a:pt x="27" y="59"/>
                    <a:pt x="24" y="59"/>
                  </a:cubicBezTo>
                  <a:cubicBezTo>
                    <a:pt x="11" y="59"/>
                    <a:pt x="0" y="69"/>
                    <a:pt x="0" y="82"/>
                  </a:cubicBezTo>
                  <a:cubicBezTo>
                    <a:pt x="0" y="95"/>
                    <a:pt x="11" y="106"/>
                    <a:pt x="24" y="106"/>
                  </a:cubicBezTo>
                  <a:cubicBezTo>
                    <a:pt x="26" y="106"/>
                    <a:pt x="29" y="105"/>
                    <a:pt x="32" y="104"/>
                  </a:cubicBezTo>
                  <a:cubicBezTo>
                    <a:pt x="46" y="128"/>
                    <a:pt x="46" y="128"/>
                    <a:pt x="46" y="128"/>
                  </a:cubicBezTo>
                  <a:cubicBezTo>
                    <a:pt x="38" y="134"/>
                    <a:pt x="33" y="144"/>
                    <a:pt x="33" y="155"/>
                  </a:cubicBezTo>
                  <a:cubicBezTo>
                    <a:pt x="33" y="174"/>
                    <a:pt x="48" y="190"/>
                    <a:pt x="67" y="190"/>
                  </a:cubicBezTo>
                  <a:cubicBezTo>
                    <a:pt x="86" y="190"/>
                    <a:pt x="102" y="174"/>
                    <a:pt x="102" y="155"/>
                  </a:cubicBezTo>
                  <a:cubicBezTo>
                    <a:pt x="102" y="155"/>
                    <a:pt x="101" y="154"/>
                    <a:pt x="101" y="153"/>
                  </a:cubicBezTo>
                  <a:cubicBezTo>
                    <a:pt x="131" y="148"/>
                    <a:pt x="131" y="148"/>
                    <a:pt x="131" y="148"/>
                  </a:cubicBezTo>
                  <a:cubicBezTo>
                    <a:pt x="135" y="164"/>
                    <a:pt x="150" y="175"/>
                    <a:pt x="167" y="175"/>
                  </a:cubicBezTo>
                  <a:cubicBezTo>
                    <a:pt x="188" y="175"/>
                    <a:pt x="205" y="158"/>
                    <a:pt x="205" y="137"/>
                  </a:cubicBezTo>
                  <a:cubicBezTo>
                    <a:pt x="205" y="116"/>
                    <a:pt x="188" y="99"/>
                    <a:pt x="167" y="99"/>
                  </a:cubicBezTo>
                  <a:close/>
                  <a:moveTo>
                    <a:pt x="71" y="121"/>
                  </a:moveTo>
                  <a:cubicBezTo>
                    <a:pt x="71" y="105"/>
                    <a:pt x="71" y="105"/>
                    <a:pt x="71" y="105"/>
                  </a:cubicBezTo>
                  <a:cubicBezTo>
                    <a:pt x="79" y="108"/>
                    <a:pt x="79" y="108"/>
                    <a:pt x="79" y="108"/>
                  </a:cubicBezTo>
                  <a:cubicBezTo>
                    <a:pt x="74" y="122"/>
                    <a:pt x="74" y="122"/>
                    <a:pt x="74" y="122"/>
                  </a:cubicBezTo>
                  <a:cubicBezTo>
                    <a:pt x="73" y="121"/>
                    <a:pt x="72" y="121"/>
                    <a:pt x="71" y="121"/>
                  </a:cubicBezTo>
                  <a:close/>
                  <a:moveTo>
                    <a:pt x="71" y="96"/>
                  </a:moveTo>
                  <a:cubicBezTo>
                    <a:pt x="71" y="72"/>
                    <a:pt x="71" y="72"/>
                    <a:pt x="71" y="72"/>
                  </a:cubicBezTo>
                  <a:cubicBezTo>
                    <a:pt x="81" y="69"/>
                    <a:pt x="81" y="69"/>
                    <a:pt x="81" y="69"/>
                  </a:cubicBezTo>
                  <a:cubicBezTo>
                    <a:pt x="83" y="73"/>
                    <a:pt x="86" y="76"/>
                    <a:pt x="89" y="78"/>
                  </a:cubicBezTo>
                  <a:cubicBezTo>
                    <a:pt x="82" y="100"/>
                    <a:pt x="82" y="100"/>
                    <a:pt x="82" y="100"/>
                  </a:cubicBezTo>
                  <a:lnTo>
                    <a:pt x="71" y="96"/>
                  </a:lnTo>
                  <a:close/>
                  <a:moveTo>
                    <a:pt x="47" y="79"/>
                  </a:moveTo>
                  <a:cubicBezTo>
                    <a:pt x="63" y="74"/>
                    <a:pt x="63" y="74"/>
                    <a:pt x="63" y="74"/>
                  </a:cubicBezTo>
                  <a:cubicBezTo>
                    <a:pt x="63" y="93"/>
                    <a:pt x="63" y="93"/>
                    <a:pt x="63" y="93"/>
                  </a:cubicBezTo>
                  <a:cubicBezTo>
                    <a:pt x="47" y="87"/>
                    <a:pt x="47" y="87"/>
                    <a:pt x="47" y="87"/>
                  </a:cubicBezTo>
                  <a:cubicBezTo>
                    <a:pt x="47" y="85"/>
                    <a:pt x="47" y="84"/>
                    <a:pt x="47" y="82"/>
                  </a:cubicBezTo>
                  <a:cubicBezTo>
                    <a:pt x="47" y="81"/>
                    <a:pt x="47" y="80"/>
                    <a:pt x="47" y="79"/>
                  </a:cubicBezTo>
                  <a:close/>
                  <a:moveTo>
                    <a:pt x="71" y="23"/>
                  </a:moveTo>
                  <a:cubicBezTo>
                    <a:pt x="85" y="43"/>
                    <a:pt x="85" y="43"/>
                    <a:pt x="85" y="43"/>
                  </a:cubicBezTo>
                  <a:cubicBezTo>
                    <a:pt x="81" y="47"/>
                    <a:pt x="78" y="53"/>
                    <a:pt x="78" y="59"/>
                  </a:cubicBezTo>
                  <a:cubicBezTo>
                    <a:pt x="78" y="60"/>
                    <a:pt x="78" y="61"/>
                    <a:pt x="78" y="61"/>
                  </a:cubicBezTo>
                  <a:cubicBezTo>
                    <a:pt x="71" y="64"/>
                    <a:pt x="71" y="64"/>
                    <a:pt x="71" y="64"/>
                  </a:cubicBezTo>
                  <a:lnTo>
                    <a:pt x="71" y="23"/>
                  </a:lnTo>
                  <a:close/>
                  <a:moveTo>
                    <a:pt x="97" y="81"/>
                  </a:moveTo>
                  <a:cubicBezTo>
                    <a:pt x="98" y="81"/>
                    <a:pt x="99" y="81"/>
                    <a:pt x="101" y="81"/>
                  </a:cubicBezTo>
                  <a:cubicBezTo>
                    <a:pt x="105" y="81"/>
                    <a:pt x="108" y="80"/>
                    <a:pt x="112" y="78"/>
                  </a:cubicBezTo>
                  <a:cubicBezTo>
                    <a:pt x="140" y="111"/>
                    <a:pt x="140" y="111"/>
                    <a:pt x="140" y="111"/>
                  </a:cubicBezTo>
                  <a:cubicBezTo>
                    <a:pt x="137" y="114"/>
                    <a:pt x="135" y="117"/>
                    <a:pt x="133" y="120"/>
                  </a:cubicBezTo>
                  <a:cubicBezTo>
                    <a:pt x="89" y="103"/>
                    <a:pt x="89" y="103"/>
                    <a:pt x="89" y="103"/>
                  </a:cubicBezTo>
                  <a:lnTo>
                    <a:pt x="97" y="81"/>
                  </a:lnTo>
                  <a:close/>
                  <a:moveTo>
                    <a:pt x="63" y="25"/>
                  </a:moveTo>
                  <a:cubicBezTo>
                    <a:pt x="63" y="66"/>
                    <a:pt x="63" y="66"/>
                    <a:pt x="63" y="66"/>
                  </a:cubicBezTo>
                  <a:cubicBezTo>
                    <a:pt x="44" y="72"/>
                    <a:pt x="44" y="72"/>
                    <a:pt x="44" y="72"/>
                  </a:cubicBezTo>
                  <a:cubicBezTo>
                    <a:pt x="43" y="69"/>
                    <a:pt x="41" y="67"/>
                    <a:pt x="39" y="65"/>
                  </a:cubicBezTo>
                  <a:lnTo>
                    <a:pt x="63" y="25"/>
                  </a:lnTo>
                  <a:close/>
                  <a:moveTo>
                    <a:pt x="39" y="100"/>
                  </a:moveTo>
                  <a:cubicBezTo>
                    <a:pt x="41" y="98"/>
                    <a:pt x="42" y="96"/>
                    <a:pt x="44" y="94"/>
                  </a:cubicBezTo>
                  <a:cubicBezTo>
                    <a:pt x="63" y="102"/>
                    <a:pt x="63" y="102"/>
                    <a:pt x="63" y="102"/>
                  </a:cubicBezTo>
                  <a:cubicBezTo>
                    <a:pt x="63" y="121"/>
                    <a:pt x="63" y="121"/>
                    <a:pt x="63" y="121"/>
                  </a:cubicBezTo>
                  <a:cubicBezTo>
                    <a:pt x="59" y="121"/>
                    <a:pt x="56" y="122"/>
                    <a:pt x="53" y="124"/>
                  </a:cubicBezTo>
                  <a:lnTo>
                    <a:pt x="39" y="100"/>
                  </a:lnTo>
                  <a:close/>
                  <a:moveTo>
                    <a:pt x="100" y="145"/>
                  </a:moveTo>
                  <a:cubicBezTo>
                    <a:pt x="97" y="136"/>
                    <a:pt x="91" y="128"/>
                    <a:pt x="82" y="124"/>
                  </a:cubicBezTo>
                  <a:cubicBezTo>
                    <a:pt x="87" y="111"/>
                    <a:pt x="87" y="111"/>
                    <a:pt x="87" y="111"/>
                  </a:cubicBezTo>
                  <a:cubicBezTo>
                    <a:pt x="130" y="127"/>
                    <a:pt x="130" y="127"/>
                    <a:pt x="130" y="127"/>
                  </a:cubicBezTo>
                  <a:cubicBezTo>
                    <a:pt x="129" y="131"/>
                    <a:pt x="129" y="134"/>
                    <a:pt x="129" y="137"/>
                  </a:cubicBezTo>
                  <a:cubicBezTo>
                    <a:pt x="129" y="138"/>
                    <a:pt x="129" y="139"/>
                    <a:pt x="129" y="140"/>
                  </a:cubicBezTo>
                  <a:lnTo>
                    <a:pt x="100"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4" tIns="45689" rIns="91374" bIns="45689" numCol="1" anchor="t" anchorCtr="0" compatLnSpc="1">
              <a:prstTxWarp prst="textNoShape">
                <a:avLst/>
              </a:prstTxWarp>
            </a:bodyPr>
            <a:lstStyle/>
            <a:p>
              <a:pPr defTabSz="913650">
                <a:defRPr/>
              </a:pPr>
              <a:endParaRPr lang="en-US" sz="1799" kern="0" dirty="0">
                <a:solidFill>
                  <a:srgbClr val="000000"/>
                </a:solidFill>
                <a:latin typeface="Segoe UI"/>
              </a:endParaRPr>
            </a:p>
          </p:txBody>
        </p:sp>
        <p:sp>
          <p:nvSpPr>
            <p:cNvPr id="46" name="Rectangle 113"/>
            <p:cNvSpPr/>
            <p:nvPr/>
          </p:nvSpPr>
          <p:spPr>
            <a:xfrm>
              <a:off x="8766108" y="3035938"/>
              <a:ext cx="791740" cy="376607"/>
            </a:xfrm>
            <a:prstGeom prst="rect">
              <a:avLst/>
            </a:prstGeom>
          </p:spPr>
          <p:txBody>
            <a:bodyPr wrap="none">
              <a:spAutoFit/>
            </a:bodyPr>
            <a:lstStyle/>
            <a:p>
              <a:pPr algn="ctr" defTabSz="913686">
                <a:defRPr/>
              </a:pPr>
              <a:r>
                <a:rPr lang="en-US" sz="1799" kern="0" dirty="0">
                  <a:gradFill>
                    <a:gsLst>
                      <a:gs pos="9583">
                        <a:srgbClr val="FFFFFF"/>
                      </a:gs>
                      <a:gs pos="24000">
                        <a:srgbClr val="FFFFFF"/>
                      </a:gs>
                    </a:gsLst>
                    <a:lin ang="5400000" scaled="0"/>
                  </a:gradFill>
                  <a:latin typeface="Segoe UI"/>
                </a:rPr>
                <a:t>Social</a:t>
              </a:r>
            </a:p>
          </p:txBody>
        </p:sp>
      </p:grpSp>
      <p:grpSp>
        <p:nvGrpSpPr>
          <p:cNvPr id="9" name="Group 117"/>
          <p:cNvGrpSpPr/>
          <p:nvPr/>
        </p:nvGrpSpPr>
        <p:grpSpPr>
          <a:xfrm>
            <a:off x="6712942" y="2094443"/>
            <a:ext cx="1438849" cy="1053455"/>
            <a:chOff x="6873592" y="2358791"/>
            <a:chExt cx="1439256" cy="1053754"/>
          </a:xfrm>
        </p:grpSpPr>
        <p:sp>
          <p:nvSpPr>
            <p:cNvPr id="48" name="Freeform 11"/>
            <p:cNvSpPr>
              <a:spLocks noEditPoints="1"/>
            </p:cNvSpPr>
            <p:nvPr/>
          </p:nvSpPr>
          <p:spPr bwMode="auto">
            <a:xfrm>
              <a:off x="7364567" y="2358791"/>
              <a:ext cx="457308" cy="652171"/>
            </a:xfrm>
            <a:custGeom>
              <a:avLst/>
              <a:gdLst>
                <a:gd name="T0" fmla="*/ 427 w 541"/>
                <a:gd name="T1" fmla="*/ 443 h 772"/>
                <a:gd name="T2" fmla="*/ 405 w 541"/>
                <a:gd name="T3" fmla="*/ 428 h 772"/>
                <a:gd name="T4" fmla="*/ 358 w 541"/>
                <a:gd name="T5" fmla="*/ 406 h 772"/>
                <a:gd name="T6" fmla="*/ 344 w 541"/>
                <a:gd name="T7" fmla="*/ 408 h 772"/>
                <a:gd name="T8" fmla="*/ 300 w 541"/>
                <a:gd name="T9" fmla="*/ 242 h 772"/>
                <a:gd name="T10" fmla="*/ 254 w 541"/>
                <a:gd name="T11" fmla="*/ 251 h 772"/>
                <a:gd name="T12" fmla="*/ 298 w 541"/>
                <a:gd name="T13" fmla="*/ 490 h 772"/>
                <a:gd name="T14" fmla="*/ 280 w 541"/>
                <a:gd name="T15" fmla="*/ 523 h 772"/>
                <a:gd name="T16" fmla="*/ 213 w 541"/>
                <a:gd name="T17" fmla="*/ 470 h 772"/>
                <a:gd name="T18" fmla="*/ 147 w 541"/>
                <a:gd name="T19" fmla="*/ 436 h 772"/>
                <a:gd name="T20" fmla="*/ 160 w 541"/>
                <a:gd name="T21" fmla="*/ 481 h 772"/>
                <a:gd name="T22" fmla="*/ 176 w 541"/>
                <a:gd name="T23" fmla="*/ 526 h 772"/>
                <a:gd name="T24" fmla="*/ 208 w 541"/>
                <a:gd name="T25" fmla="*/ 578 h 772"/>
                <a:gd name="T26" fmla="*/ 308 w 541"/>
                <a:gd name="T27" fmla="*/ 701 h 772"/>
                <a:gd name="T28" fmla="*/ 340 w 541"/>
                <a:gd name="T29" fmla="*/ 772 h 772"/>
                <a:gd name="T30" fmla="*/ 523 w 541"/>
                <a:gd name="T31" fmla="*/ 698 h 772"/>
                <a:gd name="T32" fmla="*/ 531 w 541"/>
                <a:gd name="T33" fmla="*/ 666 h 772"/>
                <a:gd name="T34" fmla="*/ 538 w 541"/>
                <a:gd name="T35" fmla="*/ 572 h 772"/>
                <a:gd name="T36" fmla="*/ 506 w 541"/>
                <a:gd name="T37" fmla="*/ 510 h 772"/>
                <a:gd name="T38" fmla="*/ 478 w 541"/>
                <a:gd name="T39" fmla="*/ 470 h 772"/>
                <a:gd name="T40" fmla="*/ 349 w 541"/>
                <a:gd name="T41" fmla="*/ 161 h 772"/>
                <a:gd name="T42" fmla="*/ 187 w 541"/>
                <a:gd name="T43" fmla="*/ 0 h 772"/>
                <a:gd name="T44" fmla="*/ 349 w 541"/>
                <a:gd name="T45" fmla="*/ 161 h 772"/>
                <a:gd name="T46" fmla="*/ 0 w 541"/>
                <a:gd name="T47" fmla="*/ 161 h 772"/>
                <a:gd name="T48" fmla="*/ 163 w 541"/>
                <a:gd name="T49" fmla="*/ 0 h 772"/>
                <a:gd name="T50" fmla="*/ 251 w 541"/>
                <a:gd name="T51" fmla="*/ 347 h 772"/>
                <a:gd name="T52" fmla="*/ 187 w 541"/>
                <a:gd name="T53" fmla="*/ 185 h 772"/>
                <a:gd name="T54" fmla="*/ 349 w 541"/>
                <a:gd name="T55" fmla="*/ 347 h 772"/>
                <a:gd name="T56" fmla="*/ 319 w 541"/>
                <a:gd name="T57" fmla="*/ 237 h 772"/>
                <a:gd name="T58" fmla="*/ 319 w 541"/>
                <a:gd name="T59" fmla="*/ 237 h 772"/>
                <a:gd name="T60" fmla="*/ 269 w 541"/>
                <a:gd name="T61" fmla="*/ 203 h 772"/>
                <a:gd name="T62" fmla="*/ 234 w 541"/>
                <a:gd name="T63" fmla="*/ 254 h 772"/>
                <a:gd name="T64" fmla="*/ 157 w 541"/>
                <a:gd name="T65" fmla="*/ 533 h 772"/>
                <a:gd name="T66" fmla="*/ 0 w 541"/>
                <a:gd name="T67" fmla="*/ 372 h 772"/>
                <a:gd name="T68" fmla="*/ 277 w 541"/>
                <a:gd name="T69" fmla="*/ 486 h 772"/>
                <a:gd name="T70" fmla="*/ 278 w 541"/>
                <a:gd name="T71" fmla="*/ 489 h 772"/>
                <a:gd name="T72" fmla="*/ 273 w 541"/>
                <a:gd name="T73" fmla="*/ 504 h 772"/>
                <a:gd name="T74" fmla="*/ 257 w 541"/>
                <a:gd name="T75" fmla="*/ 498 h 772"/>
                <a:gd name="T76" fmla="*/ 257 w 541"/>
                <a:gd name="T77" fmla="*/ 498 h 772"/>
                <a:gd name="T78" fmla="*/ 230 w 541"/>
                <a:gd name="T79" fmla="*/ 459 h 772"/>
                <a:gd name="T80" fmla="*/ 212 w 541"/>
                <a:gd name="T81" fmla="*/ 432 h 772"/>
                <a:gd name="T82" fmla="*/ 135 w 541"/>
                <a:gd name="T83" fmla="*/ 420 h 772"/>
                <a:gd name="T84" fmla="*/ 131 w 541"/>
                <a:gd name="T85" fmla="*/ 473 h 772"/>
                <a:gd name="T86" fmla="*/ 150 w 541"/>
                <a:gd name="T87" fmla="*/ 510 h 772"/>
                <a:gd name="T88" fmla="*/ 157 w 541"/>
                <a:gd name="T89" fmla="*/ 533 h 772"/>
                <a:gd name="T90" fmla="*/ 0 w 541"/>
                <a:gd name="T91" fmla="*/ 347 h 772"/>
                <a:gd name="T92" fmla="*/ 163 w 541"/>
                <a:gd name="T93" fmla="*/ 18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1" h="772">
                  <a:moveTo>
                    <a:pt x="428" y="443"/>
                  </a:moveTo>
                  <a:cubicBezTo>
                    <a:pt x="427" y="443"/>
                    <a:pt x="427" y="443"/>
                    <a:pt x="427" y="443"/>
                  </a:cubicBezTo>
                  <a:cubicBezTo>
                    <a:pt x="413" y="442"/>
                    <a:pt x="413" y="442"/>
                    <a:pt x="413" y="442"/>
                  </a:cubicBezTo>
                  <a:cubicBezTo>
                    <a:pt x="405" y="428"/>
                    <a:pt x="405" y="428"/>
                    <a:pt x="405" y="428"/>
                  </a:cubicBezTo>
                  <a:cubicBezTo>
                    <a:pt x="403" y="426"/>
                    <a:pt x="402" y="424"/>
                    <a:pt x="400" y="422"/>
                  </a:cubicBezTo>
                  <a:cubicBezTo>
                    <a:pt x="388" y="412"/>
                    <a:pt x="374" y="406"/>
                    <a:pt x="358" y="406"/>
                  </a:cubicBezTo>
                  <a:cubicBezTo>
                    <a:pt x="344" y="409"/>
                    <a:pt x="344" y="409"/>
                    <a:pt x="344" y="409"/>
                  </a:cubicBezTo>
                  <a:cubicBezTo>
                    <a:pt x="344" y="408"/>
                    <a:pt x="344" y="408"/>
                    <a:pt x="344" y="408"/>
                  </a:cubicBezTo>
                  <a:cubicBezTo>
                    <a:pt x="344" y="407"/>
                    <a:pt x="344" y="407"/>
                    <a:pt x="344" y="407"/>
                  </a:cubicBezTo>
                  <a:cubicBezTo>
                    <a:pt x="300" y="242"/>
                    <a:pt x="300" y="242"/>
                    <a:pt x="300" y="242"/>
                  </a:cubicBezTo>
                  <a:cubicBezTo>
                    <a:pt x="294" y="221"/>
                    <a:pt x="284" y="221"/>
                    <a:pt x="272" y="223"/>
                  </a:cubicBezTo>
                  <a:cubicBezTo>
                    <a:pt x="272" y="223"/>
                    <a:pt x="249" y="226"/>
                    <a:pt x="254" y="251"/>
                  </a:cubicBezTo>
                  <a:cubicBezTo>
                    <a:pt x="297" y="482"/>
                    <a:pt x="297" y="482"/>
                    <a:pt x="297" y="482"/>
                  </a:cubicBezTo>
                  <a:cubicBezTo>
                    <a:pt x="297" y="485"/>
                    <a:pt x="298" y="487"/>
                    <a:pt x="298" y="490"/>
                  </a:cubicBezTo>
                  <a:cubicBezTo>
                    <a:pt x="298" y="500"/>
                    <a:pt x="294" y="510"/>
                    <a:pt x="287" y="518"/>
                  </a:cubicBezTo>
                  <a:cubicBezTo>
                    <a:pt x="285" y="521"/>
                    <a:pt x="282" y="523"/>
                    <a:pt x="280" y="523"/>
                  </a:cubicBezTo>
                  <a:cubicBezTo>
                    <a:pt x="267" y="525"/>
                    <a:pt x="255" y="522"/>
                    <a:pt x="244" y="514"/>
                  </a:cubicBezTo>
                  <a:cubicBezTo>
                    <a:pt x="231" y="504"/>
                    <a:pt x="222" y="483"/>
                    <a:pt x="213" y="470"/>
                  </a:cubicBezTo>
                  <a:cubicBezTo>
                    <a:pt x="208" y="462"/>
                    <a:pt x="204" y="453"/>
                    <a:pt x="198" y="446"/>
                  </a:cubicBezTo>
                  <a:cubicBezTo>
                    <a:pt x="186" y="434"/>
                    <a:pt x="162" y="424"/>
                    <a:pt x="147" y="436"/>
                  </a:cubicBezTo>
                  <a:cubicBezTo>
                    <a:pt x="143" y="440"/>
                    <a:pt x="138" y="450"/>
                    <a:pt x="142" y="455"/>
                  </a:cubicBezTo>
                  <a:cubicBezTo>
                    <a:pt x="148" y="463"/>
                    <a:pt x="156" y="472"/>
                    <a:pt x="160" y="481"/>
                  </a:cubicBezTo>
                  <a:cubicBezTo>
                    <a:pt x="164" y="488"/>
                    <a:pt x="166" y="496"/>
                    <a:pt x="169" y="504"/>
                  </a:cubicBezTo>
                  <a:cubicBezTo>
                    <a:pt x="171" y="509"/>
                    <a:pt x="172" y="522"/>
                    <a:pt x="176" y="526"/>
                  </a:cubicBezTo>
                  <a:cubicBezTo>
                    <a:pt x="180" y="530"/>
                    <a:pt x="184" y="538"/>
                    <a:pt x="187" y="543"/>
                  </a:cubicBezTo>
                  <a:cubicBezTo>
                    <a:pt x="194" y="554"/>
                    <a:pt x="204" y="566"/>
                    <a:pt x="208" y="578"/>
                  </a:cubicBezTo>
                  <a:cubicBezTo>
                    <a:pt x="222" y="598"/>
                    <a:pt x="228" y="624"/>
                    <a:pt x="243" y="643"/>
                  </a:cubicBezTo>
                  <a:cubicBezTo>
                    <a:pt x="262" y="666"/>
                    <a:pt x="280" y="688"/>
                    <a:pt x="308" y="701"/>
                  </a:cubicBezTo>
                  <a:cubicBezTo>
                    <a:pt x="318" y="707"/>
                    <a:pt x="325" y="715"/>
                    <a:pt x="331" y="724"/>
                  </a:cubicBezTo>
                  <a:cubicBezTo>
                    <a:pt x="340" y="772"/>
                    <a:pt x="340" y="772"/>
                    <a:pt x="340" y="772"/>
                  </a:cubicBezTo>
                  <a:cubicBezTo>
                    <a:pt x="375" y="766"/>
                    <a:pt x="517" y="742"/>
                    <a:pt x="532" y="739"/>
                  </a:cubicBezTo>
                  <a:cubicBezTo>
                    <a:pt x="523" y="698"/>
                    <a:pt x="523" y="698"/>
                    <a:pt x="523" y="698"/>
                  </a:cubicBezTo>
                  <a:cubicBezTo>
                    <a:pt x="522" y="697"/>
                    <a:pt x="522" y="697"/>
                    <a:pt x="522" y="697"/>
                  </a:cubicBezTo>
                  <a:cubicBezTo>
                    <a:pt x="526" y="687"/>
                    <a:pt x="528" y="676"/>
                    <a:pt x="531" y="666"/>
                  </a:cubicBezTo>
                  <a:cubicBezTo>
                    <a:pt x="533" y="657"/>
                    <a:pt x="535" y="649"/>
                    <a:pt x="535" y="640"/>
                  </a:cubicBezTo>
                  <a:cubicBezTo>
                    <a:pt x="536" y="618"/>
                    <a:pt x="537" y="595"/>
                    <a:pt x="538" y="572"/>
                  </a:cubicBezTo>
                  <a:cubicBezTo>
                    <a:pt x="538" y="568"/>
                    <a:pt x="538" y="564"/>
                    <a:pt x="539" y="560"/>
                  </a:cubicBezTo>
                  <a:cubicBezTo>
                    <a:pt x="541" y="547"/>
                    <a:pt x="533" y="512"/>
                    <a:pt x="506" y="510"/>
                  </a:cubicBezTo>
                  <a:cubicBezTo>
                    <a:pt x="505" y="510"/>
                    <a:pt x="505" y="510"/>
                    <a:pt x="505" y="509"/>
                  </a:cubicBezTo>
                  <a:cubicBezTo>
                    <a:pt x="498" y="495"/>
                    <a:pt x="489" y="482"/>
                    <a:pt x="478" y="470"/>
                  </a:cubicBezTo>
                  <a:cubicBezTo>
                    <a:pt x="465" y="456"/>
                    <a:pt x="447" y="446"/>
                    <a:pt x="428" y="443"/>
                  </a:cubicBezTo>
                  <a:close/>
                  <a:moveTo>
                    <a:pt x="349" y="161"/>
                  </a:moveTo>
                  <a:cubicBezTo>
                    <a:pt x="187" y="161"/>
                    <a:pt x="187" y="161"/>
                    <a:pt x="187" y="161"/>
                  </a:cubicBezTo>
                  <a:cubicBezTo>
                    <a:pt x="187" y="0"/>
                    <a:pt x="187" y="0"/>
                    <a:pt x="187" y="0"/>
                  </a:cubicBezTo>
                  <a:cubicBezTo>
                    <a:pt x="349" y="0"/>
                    <a:pt x="349" y="0"/>
                    <a:pt x="349" y="0"/>
                  </a:cubicBezTo>
                  <a:lnTo>
                    <a:pt x="349" y="161"/>
                  </a:lnTo>
                  <a:close/>
                  <a:moveTo>
                    <a:pt x="163" y="161"/>
                  </a:moveTo>
                  <a:cubicBezTo>
                    <a:pt x="0" y="161"/>
                    <a:pt x="0" y="161"/>
                    <a:pt x="0" y="161"/>
                  </a:cubicBezTo>
                  <a:cubicBezTo>
                    <a:pt x="0" y="0"/>
                    <a:pt x="0" y="0"/>
                    <a:pt x="0" y="0"/>
                  </a:cubicBezTo>
                  <a:cubicBezTo>
                    <a:pt x="163" y="0"/>
                    <a:pt x="163" y="0"/>
                    <a:pt x="163" y="0"/>
                  </a:cubicBezTo>
                  <a:lnTo>
                    <a:pt x="163" y="161"/>
                  </a:lnTo>
                  <a:close/>
                  <a:moveTo>
                    <a:pt x="251" y="347"/>
                  </a:moveTo>
                  <a:cubicBezTo>
                    <a:pt x="187" y="347"/>
                    <a:pt x="187" y="347"/>
                    <a:pt x="187" y="347"/>
                  </a:cubicBezTo>
                  <a:cubicBezTo>
                    <a:pt x="187" y="185"/>
                    <a:pt x="187" y="185"/>
                    <a:pt x="187" y="185"/>
                  </a:cubicBezTo>
                  <a:cubicBezTo>
                    <a:pt x="349" y="185"/>
                    <a:pt x="349" y="185"/>
                    <a:pt x="349" y="185"/>
                  </a:cubicBezTo>
                  <a:cubicBezTo>
                    <a:pt x="349" y="347"/>
                    <a:pt x="349" y="347"/>
                    <a:pt x="349" y="347"/>
                  </a:cubicBezTo>
                  <a:cubicBezTo>
                    <a:pt x="349" y="347"/>
                    <a:pt x="349" y="347"/>
                    <a:pt x="349" y="347"/>
                  </a:cubicBezTo>
                  <a:cubicBezTo>
                    <a:pt x="319" y="237"/>
                    <a:pt x="319" y="237"/>
                    <a:pt x="319" y="237"/>
                  </a:cubicBezTo>
                  <a:cubicBezTo>
                    <a:pt x="319" y="237"/>
                    <a:pt x="319" y="237"/>
                    <a:pt x="319" y="237"/>
                  </a:cubicBezTo>
                  <a:cubicBezTo>
                    <a:pt x="319" y="237"/>
                    <a:pt x="319" y="237"/>
                    <a:pt x="319" y="237"/>
                  </a:cubicBezTo>
                  <a:cubicBezTo>
                    <a:pt x="311" y="208"/>
                    <a:pt x="293" y="202"/>
                    <a:pt x="280" y="202"/>
                  </a:cubicBezTo>
                  <a:cubicBezTo>
                    <a:pt x="276" y="202"/>
                    <a:pt x="272" y="202"/>
                    <a:pt x="269" y="203"/>
                  </a:cubicBezTo>
                  <a:cubicBezTo>
                    <a:pt x="265" y="204"/>
                    <a:pt x="250" y="207"/>
                    <a:pt x="241" y="220"/>
                  </a:cubicBezTo>
                  <a:cubicBezTo>
                    <a:pt x="236" y="227"/>
                    <a:pt x="231" y="238"/>
                    <a:pt x="234" y="254"/>
                  </a:cubicBezTo>
                  <a:lnTo>
                    <a:pt x="251" y="347"/>
                  </a:lnTo>
                  <a:close/>
                  <a:moveTo>
                    <a:pt x="157" y="533"/>
                  </a:moveTo>
                  <a:cubicBezTo>
                    <a:pt x="0" y="533"/>
                    <a:pt x="0" y="533"/>
                    <a:pt x="0" y="533"/>
                  </a:cubicBezTo>
                  <a:cubicBezTo>
                    <a:pt x="0" y="372"/>
                    <a:pt x="0" y="372"/>
                    <a:pt x="0" y="372"/>
                  </a:cubicBezTo>
                  <a:cubicBezTo>
                    <a:pt x="256" y="372"/>
                    <a:pt x="256" y="372"/>
                    <a:pt x="256" y="372"/>
                  </a:cubicBezTo>
                  <a:cubicBezTo>
                    <a:pt x="277" y="486"/>
                    <a:pt x="277" y="486"/>
                    <a:pt x="277" y="486"/>
                  </a:cubicBezTo>
                  <a:cubicBezTo>
                    <a:pt x="277" y="487"/>
                    <a:pt x="278" y="488"/>
                    <a:pt x="278" y="489"/>
                  </a:cubicBezTo>
                  <a:cubicBezTo>
                    <a:pt x="278" y="489"/>
                    <a:pt x="278" y="489"/>
                    <a:pt x="278" y="489"/>
                  </a:cubicBezTo>
                  <a:cubicBezTo>
                    <a:pt x="278" y="490"/>
                    <a:pt x="278" y="490"/>
                    <a:pt x="278" y="490"/>
                  </a:cubicBezTo>
                  <a:cubicBezTo>
                    <a:pt x="278" y="495"/>
                    <a:pt x="276" y="499"/>
                    <a:pt x="273" y="504"/>
                  </a:cubicBezTo>
                  <a:cubicBezTo>
                    <a:pt x="273" y="504"/>
                    <a:pt x="272" y="504"/>
                    <a:pt x="272" y="504"/>
                  </a:cubicBezTo>
                  <a:cubicBezTo>
                    <a:pt x="267" y="504"/>
                    <a:pt x="262" y="502"/>
                    <a:pt x="257" y="498"/>
                  </a:cubicBezTo>
                  <a:cubicBezTo>
                    <a:pt x="257" y="498"/>
                    <a:pt x="257" y="498"/>
                    <a:pt x="257" y="498"/>
                  </a:cubicBezTo>
                  <a:cubicBezTo>
                    <a:pt x="257" y="498"/>
                    <a:pt x="257" y="498"/>
                    <a:pt x="257" y="498"/>
                  </a:cubicBezTo>
                  <a:cubicBezTo>
                    <a:pt x="250" y="493"/>
                    <a:pt x="244" y="482"/>
                    <a:pt x="238" y="472"/>
                  </a:cubicBezTo>
                  <a:cubicBezTo>
                    <a:pt x="235" y="468"/>
                    <a:pt x="233" y="463"/>
                    <a:pt x="230" y="459"/>
                  </a:cubicBezTo>
                  <a:cubicBezTo>
                    <a:pt x="228" y="456"/>
                    <a:pt x="227" y="454"/>
                    <a:pt x="225" y="451"/>
                  </a:cubicBezTo>
                  <a:cubicBezTo>
                    <a:pt x="222" y="445"/>
                    <a:pt x="218" y="438"/>
                    <a:pt x="212" y="432"/>
                  </a:cubicBezTo>
                  <a:cubicBezTo>
                    <a:pt x="200" y="419"/>
                    <a:pt x="181" y="411"/>
                    <a:pt x="164" y="411"/>
                  </a:cubicBezTo>
                  <a:cubicBezTo>
                    <a:pt x="153" y="411"/>
                    <a:pt x="143" y="414"/>
                    <a:pt x="135" y="420"/>
                  </a:cubicBezTo>
                  <a:cubicBezTo>
                    <a:pt x="124" y="430"/>
                    <a:pt x="114" y="452"/>
                    <a:pt x="126" y="467"/>
                  </a:cubicBezTo>
                  <a:cubicBezTo>
                    <a:pt x="128" y="469"/>
                    <a:pt x="129" y="471"/>
                    <a:pt x="131" y="473"/>
                  </a:cubicBezTo>
                  <a:cubicBezTo>
                    <a:pt x="135" y="479"/>
                    <a:pt x="140" y="485"/>
                    <a:pt x="142" y="489"/>
                  </a:cubicBezTo>
                  <a:cubicBezTo>
                    <a:pt x="145" y="496"/>
                    <a:pt x="148" y="504"/>
                    <a:pt x="150" y="510"/>
                  </a:cubicBezTo>
                  <a:cubicBezTo>
                    <a:pt x="150" y="511"/>
                    <a:pt x="151" y="513"/>
                    <a:pt x="151" y="515"/>
                  </a:cubicBezTo>
                  <a:cubicBezTo>
                    <a:pt x="152" y="521"/>
                    <a:pt x="154" y="527"/>
                    <a:pt x="157" y="533"/>
                  </a:cubicBezTo>
                  <a:close/>
                  <a:moveTo>
                    <a:pt x="163" y="347"/>
                  </a:moveTo>
                  <a:cubicBezTo>
                    <a:pt x="0" y="347"/>
                    <a:pt x="0" y="347"/>
                    <a:pt x="0" y="347"/>
                  </a:cubicBezTo>
                  <a:cubicBezTo>
                    <a:pt x="0" y="185"/>
                    <a:pt x="0" y="185"/>
                    <a:pt x="0" y="185"/>
                  </a:cubicBezTo>
                  <a:cubicBezTo>
                    <a:pt x="163" y="185"/>
                    <a:pt x="163" y="185"/>
                    <a:pt x="163" y="185"/>
                  </a:cubicBezTo>
                  <a:lnTo>
                    <a:pt x="163" y="347"/>
                  </a:lnTo>
                  <a:close/>
                </a:path>
              </a:pathLst>
            </a:custGeom>
            <a:solidFill>
              <a:srgbClr val="FFFFFF"/>
            </a:solidFill>
            <a:ln>
              <a:noFill/>
            </a:ln>
          </p:spPr>
          <p:txBody>
            <a:bodyPr vert="horz" wrap="square" lIns="91377" tIns="45690" rIns="91377" bIns="45690" numCol="1" anchor="t" anchorCtr="0" compatLnSpc="1">
              <a:prstTxWarp prst="textNoShape">
                <a:avLst/>
              </a:prstTxWarp>
            </a:bodyPr>
            <a:lstStyle/>
            <a:p>
              <a:pPr defTabSz="913650">
                <a:defRPr/>
              </a:pPr>
              <a:endParaRPr lang="en-US" sz="1799" kern="0" dirty="0">
                <a:solidFill>
                  <a:srgbClr val="000000"/>
                </a:solidFill>
                <a:latin typeface="Segoe UI"/>
              </a:endParaRPr>
            </a:p>
          </p:txBody>
        </p:sp>
        <p:sp>
          <p:nvSpPr>
            <p:cNvPr id="49" name="Rectangle 119"/>
            <p:cNvSpPr/>
            <p:nvPr/>
          </p:nvSpPr>
          <p:spPr>
            <a:xfrm>
              <a:off x="6873592" y="3035938"/>
              <a:ext cx="1439256" cy="376607"/>
            </a:xfrm>
            <a:prstGeom prst="rect">
              <a:avLst/>
            </a:prstGeom>
          </p:spPr>
          <p:txBody>
            <a:bodyPr wrap="none">
              <a:spAutoFit/>
            </a:bodyPr>
            <a:lstStyle/>
            <a:p>
              <a:pPr algn="ctr" defTabSz="913686">
                <a:defRPr/>
              </a:pPr>
              <a:r>
                <a:rPr lang="en-US" sz="1799" kern="0" dirty="0">
                  <a:gradFill>
                    <a:gsLst>
                      <a:gs pos="9583">
                        <a:srgbClr val="FFFFFF"/>
                      </a:gs>
                      <a:gs pos="24000">
                        <a:srgbClr val="FFFFFF"/>
                      </a:gs>
                    </a:gsLst>
                    <a:lin ang="5400000" scaled="0"/>
                  </a:gradFill>
                  <a:latin typeface="Segoe UI"/>
                </a:rPr>
                <a:t>User-centric</a:t>
              </a:r>
            </a:p>
          </p:txBody>
        </p:sp>
      </p:grpSp>
      <p:grpSp>
        <p:nvGrpSpPr>
          <p:cNvPr id="51" name="Group 123"/>
          <p:cNvGrpSpPr/>
          <p:nvPr/>
        </p:nvGrpSpPr>
        <p:grpSpPr>
          <a:xfrm>
            <a:off x="4097501" y="4311640"/>
            <a:ext cx="1328343" cy="1412841"/>
            <a:chOff x="3538771" y="4453888"/>
            <a:chExt cx="1302785" cy="1385655"/>
          </a:xfrm>
        </p:grpSpPr>
        <p:sp>
          <p:nvSpPr>
            <p:cNvPr id="36" name="Rectangle 124"/>
            <p:cNvSpPr/>
            <p:nvPr/>
          </p:nvSpPr>
          <p:spPr>
            <a:xfrm>
              <a:off x="3538771" y="5250652"/>
              <a:ext cx="1302785" cy="588891"/>
            </a:xfrm>
            <a:prstGeom prst="rect">
              <a:avLst/>
            </a:prstGeom>
          </p:spPr>
          <p:txBody>
            <a:bodyPr wrap="square" lIns="91359" tIns="45682" rIns="91359" bIns="45682">
              <a:spAutoFit/>
            </a:bodyPr>
            <a:lstStyle/>
            <a:p>
              <a:pPr algn="ctr" defTabSz="913207" fontAlgn="base">
                <a:lnSpc>
                  <a:spcPct val="90000"/>
                </a:lnSpc>
                <a:spcBef>
                  <a:spcPct val="0"/>
                </a:spcBef>
                <a:spcAft>
                  <a:spcPct val="0"/>
                </a:spcAft>
                <a:defRPr/>
              </a:pPr>
              <a:r>
                <a:rPr lang="en-US" sz="1799" kern="0" spc="-50" dirty="0">
                  <a:gradFill>
                    <a:gsLst>
                      <a:gs pos="0">
                        <a:srgbClr val="FFFFFF"/>
                      </a:gs>
                      <a:gs pos="100000">
                        <a:srgbClr val="FFFFFF"/>
                      </a:gs>
                    </a:gsLst>
                    <a:lin ang="16200000" scaled="0"/>
                  </a:gradFill>
                  <a:latin typeface="Segoe UI"/>
                </a:rPr>
                <a:t>Continuous quality</a:t>
              </a:r>
            </a:p>
          </p:txBody>
        </p:sp>
        <p:sp>
          <p:nvSpPr>
            <p:cNvPr id="53" name="Freeform 11"/>
            <p:cNvSpPr>
              <a:spLocks noChangeAspect="1" noEditPoints="1"/>
            </p:cNvSpPr>
            <p:nvPr/>
          </p:nvSpPr>
          <p:spPr bwMode="auto">
            <a:xfrm>
              <a:off x="3834190" y="4453888"/>
              <a:ext cx="711947" cy="715149"/>
            </a:xfrm>
            <a:custGeom>
              <a:avLst/>
              <a:gdLst>
                <a:gd name="T0" fmla="*/ 269 w 534"/>
                <a:gd name="T1" fmla="*/ 536 h 536"/>
                <a:gd name="T2" fmla="*/ 534 w 534"/>
                <a:gd name="T3" fmla="*/ 266 h 536"/>
                <a:gd name="T4" fmla="*/ 269 w 534"/>
                <a:gd name="T5" fmla="*/ 0 h 536"/>
                <a:gd name="T6" fmla="*/ 0 w 534"/>
                <a:gd name="T7" fmla="*/ 266 h 536"/>
                <a:gd name="T8" fmla="*/ 269 w 534"/>
                <a:gd name="T9" fmla="*/ 536 h 536"/>
                <a:gd name="T10" fmla="*/ 269 w 534"/>
                <a:gd name="T11" fmla="*/ 32 h 536"/>
                <a:gd name="T12" fmla="*/ 501 w 534"/>
                <a:gd name="T13" fmla="*/ 266 h 536"/>
                <a:gd name="T14" fmla="*/ 269 w 534"/>
                <a:gd name="T15" fmla="*/ 503 h 536"/>
                <a:gd name="T16" fmla="*/ 32 w 534"/>
                <a:gd name="T17" fmla="*/ 266 h 536"/>
                <a:gd name="T18" fmla="*/ 269 w 534"/>
                <a:gd name="T19" fmla="*/ 32 h 536"/>
                <a:gd name="T20" fmla="*/ 307 w 534"/>
                <a:gd name="T21" fmla="*/ 251 h 536"/>
                <a:gd name="T22" fmla="*/ 327 w 534"/>
                <a:gd name="T23" fmla="*/ 282 h 536"/>
                <a:gd name="T24" fmla="*/ 406 w 534"/>
                <a:gd name="T25" fmla="*/ 172 h 536"/>
                <a:gd name="T26" fmla="*/ 449 w 534"/>
                <a:gd name="T27" fmla="*/ 172 h 536"/>
                <a:gd name="T28" fmla="*/ 350 w 534"/>
                <a:gd name="T29" fmla="*/ 314 h 536"/>
                <a:gd name="T30" fmla="*/ 307 w 534"/>
                <a:gd name="T31" fmla="*/ 314 h 536"/>
                <a:gd name="T32" fmla="*/ 267 w 534"/>
                <a:gd name="T33" fmla="*/ 251 h 536"/>
                <a:gd name="T34" fmla="*/ 307 w 534"/>
                <a:gd name="T35" fmla="*/ 251 h 536"/>
                <a:gd name="T36" fmla="*/ 240 w 534"/>
                <a:gd name="T37" fmla="*/ 235 h 536"/>
                <a:gd name="T38" fmla="*/ 311 w 534"/>
                <a:gd name="T39" fmla="*/ 357 h 536"/>
                <a:gd name="T40" fmla="*/ 295 w 534"/>
                <a:gd name="T41" fmla="*/ 373 h 536"/>
                <a:gd name="T42" fmla="*/ 263 w 534"/>
                <a:gd name="T43" fmla="*/ 361 h 536"/>
                <a:gd name="T44" fmla="*/ 240 w 534"/>
                <a:gd name="T45" fmla="*/ 373 h 536"/>
                <a:gd name="T46" fmla="*/ 232 w 534"/>
                <a:gd name="T47" fmla="*/ 404 h 536"/>
                <a:gd name="T48" fmla="*/ 208 w 534"/>
                <a:gd name="T49" fmla="*/ 408 h 536"/>
                <a:gd name="T50" fmla="*/ 196 w 534"/>
                <a:gd name="T51" fmla="*/ 377 h 536"/>
                <a:gd name="T52" fmla="*/ 168 w 534"/>
                <a:gd name="T53" fmla="*/ 369 h 536"/>
                <a:gd name="T54" fmla="*/ 141 w 534"/>
                <a:gd name="T55" fmla="*/ 389 h 536"/>
                <a:gd name="T56" fmla="*/ 121 w 534"/>
                <a:gd name="T57" fmla="*/ 373 h 536"/>
                <a:gd name="T58" fmla="*/ 137 w 534"/>
                <a:gd name="T59" fmla="*/ 341 h 536"/>
                <a:gd name="T60" fmla="*/ 121 w 534"/>
                <a:gd name="T61" fmla="*/ 318 h 536"/>
                <a:gd name="T62" fmla="*/ 89 w 534"/>
                <a:gd name="T63" fmla="*/ 310 h 536"/>
                <a:gd name="T64" fmla="*/ 85 w 534"/>
                <a:gd name="T65" fmla="*/ 290 h 536"/>
                <a:gd name="T66" fmla="*/ 117 w 534"/>
                <a:gd name="T67" fmla="*/ 274 h 536"/>
                <a:gd name="T68" fmla="*/ 125 w 534"/>
                <a:gd name="T69" fmla="*/ 247 h 536"/>
                <a:gd name="T70" fmla="*/ 105 w 534"/>
                <a:gd name="T71" fmla="*/ 219 h 536"/>
                <a:gd name="T72" fmla="*/ 121 w 534"/>
                <a:gd name="T73" fmla="*/ 203 h 536"/>
                <a:gd name="T74" fmla="*/ 153 w 534"/>
                <a:gd name="T75" fmla="*/ 215 h 536"/>
                <a:gd name="T76" fmla="*/ 176 w 534"/>
                <a:gd name="T77" fmla="*/ 199 h 536"/>
                <a:gd name="T78" fmla="*/ 184 w 534"/>
                <a:gd name="T79" fmla="*/ 168 h 536"/>
                <a:gd name="T80" fmla="*/ 208 w 534"/>
                <a:gd name="T81" fmla="*/ 168 h 536"/>
                <a:gd name="T82" fmla="*/ 220 w 534"/>
                <a:gd name="T83" fmla="*/ 196 h 536"/>
                <a:gd name="T84" fmla="*/ 247 w 534"/>
                <a:gd name="T85" fmla="*/ 203 h 536"/>
                <a:gd name="T86" fmla="*/ 275 w 534"/>
                <a:gd name="T87" fmla="*/ 188 h 536"/>
                <a:gd name="T88" fmla="*/ 295 w 534"/>
                <a:gd name="T89" fmla="*/ 199 h 536"/>
                <a:gd name="T90" fmla="*/ 279 w 534"/>
                <a:gd name="T91" fmla="*/ 231 h 536"/>
                <a:gd name="T92" fmla="*/ 240 w 534"/>
                <a:gd name="T93" fmla="*/ 235 h 536"/>
                <a:gd name="T94" fmla="*/ 228 w 534"/>
                <a:gd name="T95" fmla="*/ 302 h 536"/>
                <a:gd name="T96" fmla="*/ 224 w 534"/>
                <a:gd name="T97" fmla="*/ 267 h 536"/>
                <a:gd name="T98" fmla="*/ 188 w 534"/>
                <a:gd name="T99" fmla="*/ 270 h 536"/>
                <a:gd name="T100" fmla="*/ 192 w 534"/>
                <a:gd name="T101" fmla="*/ 306 h 536"/>
                <a:gd name="T102" fmla="*/ 228 w 534"/>
                <a:gd name="T103" fmla="*/ 30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4" h="536">
                  <a:moveTo>
                    <a:pt x="269" y="536"/>
                  </a:moveTo>
                  <a:cubicBezTo>
                    <a:pt x="415" y="536"/>
                    <a:pt x="534" y="417"/>
                    <a:pt x="534" y="266"/>
                  </a:cubicBezTo>
                  <a:cubicBezTo>
                    <a:pt x="534" y="118"/>
                    <a:pt x="415" y="0"/>
                    <a:pt x="269" y="0"/>
                  </a:cubicBezTo>
                  <a:cubicBezTo>
                    <a:pt x="118" y="0"/>
                    <a:pt x="0" y="118"/>
                    <a:pt x="0" y="266"/>
                  </a:cubicBezTo>
                  <a:cubicBezTo>
                    <a:pt x="0" y="417"/>
                    <a:pt x="118" y="536"/>
                    <a:pt x="269" y="536"/>
                  </a:cubicBezTo>
                  <a:close/>
                  <a:moveTo>
                    <a:pt x="269" y="32"/>
                  </a:moveTo>
                  <a:cubicBezTo>
                    <a:pt x="398" y="32"/>
                    <a:pt x="501" y="137"/>
                    <a:pt x="501" y="266"/>
                  </a:cubicBezTo>
                  <a:cubicBezTo>
                    <a:pt x="501" y="396"/>
                    <a:pt x="398" y="503"/>
                    <a:pt x="269" y="503"/>
                  </a:cubicBezTo>
                  <a:cubicBezTo>
                    <a:pt x="140" y="503"/>
                    <a:pt x="32" y="396"/>
                    <a:pt x="32" y="266"/>
                  </a:cubicBezTo>
                  <a:cubicBezTo>
                    <a:pt x="32" y="137"/>
                    <a:pt x="140" y="32"/>
                    <a:pt x="269" y="32"/>
                  </a:cubicBezTo>
                  <a:close/>
                  <a:moveTo>
                    <a:pt x="307" y="251"/>
                  </a:moveTo>
                  <a:cubicBezTo>
                    <a:pt x="327" y="282"/>
                    <a:pt x="327" y="282"/>
                    <a:pt x="327" y="282"/>
                  </a:cubicBezTo>
                  <a:cubicBezTo>
                    <a:pt x="406" y="172"/>
                    <a:pt x="406" y="172"/>
                    <a:pt x="406" y="172"/>
                  </a:cubicBezTo>
                  <a:cubicBezTo>
                    <a:pt x="406" y="172"/>
                    <a:pt x="406" y="172"/>
                    <a:pt x="449" y="172"/>
                  </a:cubicBezTo>
                  <a:cubicBezTo>
                    <a:pt x="350" y="314"/>
                    <a:pt x="350" y="314"/>
                    <a:pt x="350" y="314"/>
                  </a:cubicBezTo>
                  <a:cubicBezTo>
                    <a:pt x="307" y="314"/>
                    <a:pt x="307" y="314"/>
                    <a:pt x="307" y="314"/>
                  </a:cubicBezTo>
                  <a:cubicBezTo>
                    <a:pt x="267" y="251"/>
                    <a:pt x="267" y="251"/>
                    <a:pt x="267" y="251"/>
                  </a:cubicBezTo>
                  <a:cubicBezTo>
                    <a:pt x="307" y="251"/>
                    <a:pt x="307" y="251"/>
                    <a:pt x="307" y="251"/>
                  </a:cubicBezTo>
                  <a:close/>
                  <a:moveTo>
                    <a:pt x="240" y="235"/>
                  </a:moveTo>
                  <a:cubicBezTo>
                    <a:pt x="240" y="235"/>
                    <a:pt x="291" y="326"/>
                    <a:pt x="311" y="357"/>
                  </a:cubicBezTo>
                  <a:cubicBezTo>
                    <a:pt x="307" y="361"/>
                    <a:pt x="299" y="365"/>
                    <a:pt x="295" y="373"/>
                  </a:cubicBezTo>
                  <a:cubicBezTo>
                    <a:pt x="295" y="373"/>
                    <a:pt x="295" y="373"/>
                    <a:pt x="263" y="361"/>
                  </a:cubicBezTo>
                  <a:cubicBezTo>
                    <a:pt x="255" y="365"/>
                    <a:pt x="247" y="369"/>
                    <a:pt x="240" y="373"/>
                  </a:cubicBezTo>
                  <a:cubicBezTo>
                    <a:pt x="240" y="373"/>
                    <a:pt x="240" y="373"/>
                    <a:pt x="232" y="404"/>
                  </a:cubicBezTo>
                  <a:cubicBezTo>
                    <a:pt x="224" y="408"/>
                    <a:pt x="216" y="408"/>
                    <a:pt x="208" y="408"/>
                  </a:cubicBezTo>
                  <a:cubicBezTo>
                    <a:pt x="208" y="408"/>
                    <a:pt x="208" y="408"/>
                    <a:pt x="196" y="377"/>
                  </a:cubicBezTo>
                  <a:cubicBezTo>
                    <a:pt x="184" y="377"/>
                    <a:pt x="176" y="373"/>
                    <a:pt x="168" y="369"/>
                  </a:cubicBezTo>
                  <a:cubicBezTo>
                    <a:pt x="168" y="369"/>
                    <a:pt x="168" y="369"/>
                    <a:pt x="141" y="389"/>
                  </a:cubicBezTo>
                  <a:cubicBezTo>
                    <a:pt x="133" y="385"/>
                    <a:pt x="129" y="377"/>
                    <a:pt x="121" y="373"/>
                  </a:cubicBezTo>
                  <a:cubicBezTo>
                    <a:pt x="121" y="373"/>
                    <a:pt x="121" y="373"/>
                    <a:pt x="137" y="341"/>
                  </a:cubicBezTo>
                  <a:cubicBezTo>
                    <a:pt x="129" y="334"/>
                    <a:pt x="125" y="326"/>
                    <a:pt x="121" y="318"/>
                  </a:cubicBezTo>
                  <a:cubicBezTo>
                    <a:pt x="121" y="318"/>
                    <a:pt x="121" y="318"/>
                    <a:pt x="89" y="310"/>
                  </a:cubicBezTo>
                  <a:cubicBezTo>
                    <a:pt x="85" y="302"/>
                    <a:pt x="85" y="298"/>
                    <a:pt x="85" y="290"/>
                  </a:cubicBezTo>
                  <a:cubicBezTo>
                    <a:pt x="85" y="290"/>
                    <a:pt x="85" y="290"/>
                    <a:pt x="117" y="274"/>
                  </a:cubicBezTo>
                  <a:cubicBezTo>
                    <a:pt x="117" y="267"/>
                    <a:pt x="121" y="255"/>
                    <a:pt x="125" y="247"/>
                  </a:cubicBezTo>
                  <a:cubicBezTo>
                    <a:pt x="125" y="247"/>
                    <a:pt x="125" y="247"/>
                    <a:pt x="105" y="219"/>
                  </a:cubicBezTo>
                  <a:cubicBezTo>
                    <a:pt x="113" y="215"/>
                    <a:pt x="117" y="207"/>
                    <a:pt x="121" y="203"/>
                  </a:cubicBezTo>
                  <a:cubicBezTo>
                    <a:pt x="121" y="203"/>
                    <a:pt x="121" y="203"/>
                    <a:pt x="153" y="215"/>
                  </a:cubicBezTo>
                  <a:cubicBezTo>
                    <a:pt x="160" y="207"/>
                    <a:pt x="168" y="203"/>
                    <a:pt x="176" y="199"/>
                  </a:cubicBezTo>
                  <a:cubicBezTo>
                    <a:pt x="176" y="199"/>
                    <a:pt x="176" y="199"/>
                    <a:pt x="184" y="168"/>
                  </a:cubicBezTo>
                  <a:cubicBezTo>
                    <a:pt x="192" y="168"/>
                    <a:pt x="200" y="168"/>
                    <a:pt x="208" y="168"/>
                  </a:cubicBezTo>
                  <a:cubicBezTo>
                    <a:pt x="208" y="168"/>
                    <a:pt x="208" y="168"/>
                    <a:pt x="220" y="196"/>
                  </a:cubicBezTo>
                  <a:cubicBezTo>
                    <a:pt x="232" y="199"/>
                    <a:pt x="240" y="199"/>
                    <a:pt x="247" y="203"/>
                  </a:cubicBezTo>
                  <a:cubicBezTo>
                    <a:pt x="247" y="203"/>
                    <a:pt x="247" y="203"/>
                    <a:pt x="275" y="188"/>
                  </a:cubicBezTo>
                  <a:cubicBezTo>
                    <a:pt x="283" y="192"/>
                    <a:pt x="287" y="196"/>
                    <a:pt x="295" y="199"/>
                  </a:cubicBezTo>
                  <a:cubicBezTo>
                    <a:pt x="295" y="199"/>
                    <a:pt x="295" y="199"/>
                    <a:pt x="279" y="231"/>
                  </a:cubicBezTo>
                  <a:cubicBezTo>
                    <a:pt x="283" y="235"/>
                    <a:pt x="240" y="235"/>
                    <a:pt x="240" y="235"/>
                  </a:cubicBezTo>
                  <a:close/>
                  <a:moveTo>
                    <a:pt x="228" y="302"/>
                  </a:moveTo>
                  <a:cubicBezTo>
                    <a:pt x="240" y="290"/>
                    <a:pt x="236" y="274"/>
                    <a:pt x="224" y="267"/>
                  </a:cubicBezTo>
                  <a:cubicBezTo>
                    <a:pt x="212" y="259"/>
                    <a:pt x="196" y="259"/>
                    <a:pt x="188" y="270"/>
                  </a:cubicBezTo>
                  <a:cubicBezTo>
                    <a:pt x="176" y="282"/>
                    <a:pt x="180" y="298"/>
                    <a:pt x="192" y="306"/>
                  </a:cubicBezTo>
                  <a:cubicBezTo>
                    <a:pt x="204" y="318"/>
                    <a:pt x="220" y="314"/>
                    <a:pt x="228" y="302"/>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658" tIns="54829" rIns="109658" bIns="54829" numCol="1" anchor="t" anchorCtr="0" compatLnSpc="1">
              <a:prstTxWarp prst="textNoShape">
                <a:avLst/>
              </a:prstTxWarp>
            </a:bodyPr>
            <a:lstStyle/>
            <a:p>
              <a:pPr defTabSz="1096439">
                <a:defRPr/>
              </a:pPr>
              <a:endParaRPr lang="en-US" sz="1799" kern="0">
                <a:solidFill>
                  <a:srgbClr val="000000"/>
                </a:solidFill>
                <a:latin typeface="Segoe UI"/>
              </a:endParaRPr>
            </a:p>
          </p:txBody>
        </p:sp>
      </p:grpSp>
      <p:sp>
        <p:nvSpPr>
          <p:cNvPr id="5" name="Title 4"/>
          <p:cNvSpPr>
            <a:spLocks noGrp="1"/>
          </p:cNvSpPr>
          <p:nvPr>
            <p:ph type="title"/>
          </p:nvPr>
        </p:nvSpPr>
        <p:spPr>
          <a:xfrm>
            <a:off x="881" y="0"/>
            <a:ext cx="11887878" cy="917444"/>
          </a:xfrm>
        </p:spPr>
        <p:txBody>
          <a:bodyPr/>
          <a:lstStyle/>
          <a:p>
            <a:pPr defTabSz="913472">
              <a:spcBef>
                <a:spcPts val="0"/>
              </a:spcBef>
              <a:defRPr/>
            </a:pPr>
            <a:r>
              <a:rPr lang="en-US" spc="-100" dirty="0">
                <a:solidFill>
                  <a:srgbClr val="0070C0"/>
                </a:solidFill>
              </a:rPr>
              <a:t>Industry trends </a:t>
            </a:r>
            <a:endParaRPr lang="en-US" dirty="0">
              <a:solidFill>
                <a:srgbClr val="0070C0"/>
              </a:solidFill>
            </a:endParaRPr>
          </a:p>
        </p:txBody>
      </p:sp>
      <p:sp>
        <p:nvSpPr>
          <p:cNvPr id="47" name="Rectangle 46"/>
          <p:cNvSpPr/>
          <p:nvPr/>
        </p:nvSpPr>
        <p:spPr bwMode="auto">
          <a:xfrm>
            <a:off x="579788" y="1356495"/>
            <a:ext cx="584180" cy="2427359"/>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vert="vert270" wrap="square" lIns="0" tIns="38065" rIns="0" bIns="38065" numCol="1" rtlCol="0" anchor="ctr" anchorCtr="0" compatLnSpc="1">
            <a:prstTxWarp prst="textNoShape">
              <a:avLst/>
            </a:prstTxWarp>
          </a:bodyPr>
          <a:lstStyle/>
          <a:p>
            <a:pPr algn="ctr" defTabSz="685167" fontAlgn="base">
              <a:lnSpc>
                <a:spcPts val="2199"/>
              </a:lnSpc>
              <a:spcBef>
                <a:spcPct val="0"/>
              </a:spcBef>
              <a:spcAft>
                <a:spcPct val="0"/>
              </a:spcAft>
              <a:defRPr/>
            </a:pPr>
            <a:r>
              <a:rPr lang="en-US" sz="1999" kern="0" dirty="0">
                <a:ln w="3175">
                  <a:noFill/>
                </a:ln>
                <a:gradFill>
                  <a:gsLst>
                    <a:gs pos="0">
                      <a:srgbClr val="FFFFFF"/>
                    </a:gs>
                    <a:gs pos="100000">
                      <a:srgbClr val="FFFFFF"/>
                    </a:gs>
                  </a:gsLst>
                  <a:lin ang="0" scaled="1"/>
                </a:gradFill>
                <a:effectLst>
                  <a:outerShdw blurRad="38100" dist="38100" dir="2700000" algn="tl">
                    <a:srgbClr val="000000">
                      <a:alpha val="43137"/>
                    </a:srgbClr>
                  </a:outerShdw>
                </a:effectLst>
                <a:latin typeface="Segoe Condensed" pitchFamily="34" charset="0"/>
                <a:cs typeface="Arial" charset="0"/>
              </a:rPr>
              <a:t>Technology </a:t>
            </a:r>
          </a:p>
        </p:txBody>
      </p:sp>
      <p:sp>
        <p:nvSpPr>
          <p:cNvPr id="52" name="Rectangle 51"/>
          <p:cNvSpPr/>
          <p:nvPr/>
        </p:nvSpPr>
        <p:spPr bwMode="auto">
          <a:xfrm>
            <a:off x="579788" y="3846962"/>
            <a:ext cx="572996" cy="2430303"/>
          </a:xfrm>
          <a:prstGeom prst="rect">
            <a:avLst/>
          </a:prstGeom>
          <a:solidFill>
            <a:schemeClr val="accent2"/>
          </a:solidFill>
          <a:ln w="9525" cap="flat" cmpd="sng" algn="ctr">
            <a:noFill/>
            <a:prstDash val="solid"/>
            <a:round/>
            <a:headEnd type="none" w="med" len="med"/>
            <a:tailEnd type="none" w="med" len="med"/>
          </a:ln>
          <a:effectLst/>
        </p:spPr>
        <p:txBody>
          <a:bodyPr vert="vert270" wrap="square" lIns="0" tIns="38065" rIns="0" bIns="38065" numCol="1" rtlCol="0" anchor="ctr" anchorCtr="0" compatLnSpc="1">
            <a:prstTxWarp prst="textNoShape">
              <a:avLst/>
            </a:prstTxWarp>
          </a:bodyPr>
          <a:lstStyle/>
          <a:p>
            <a:pPr algn="ctr" defTabSz="685167" fontAlgn="base">
              <a:lnSpc>
                <a:spcPts val="2199"/>
              </a:lnSpc>
              <a:spcBef>
                <a:spcPct val="0"/>
              </a:spcBef>
              <a:spcAft>
                <a:spcPct val="0"/>
              </a:spcAft>
              <a:defRPr/>
            </a:pPr>
            <a:r>
              <a:rPr lang="en-US" sz="1999" kern="0" dirty="0">
                <a:ln w="3175">
                  <a:noFill/>
                </a:ln>
                <a:gradFill>
                  <a:gsLst>
                    <a:gs pos="0">
                      <a:srgbClr val="FFFFFF"/>
                    </a:gs>
                    <a:gs pos="100000">
                      <a:srgbClr val="FFFFFF"/>
                    </a:gs>
                  </a:gsLst>
                  <a:lin ang="0" scaled="1"/>
                </a:gradFill>
                <a:effectLst>
                  <a:outerShdw blurRad="38100" dist="38100" dir="2700000" algn="tl">
                    <a:srgbClr val="000000">
                      <a:alpha val="43137"/>
                    </a:srgbClr>
                  </a:outerShdw>
                </a:effectLst>
                <a:latin typeface="Segoe Condensed" pitchFamily="34" charset="0"/>
                <a:cs typeface="Arial" charset="0"/>
              </a:rPr>
              <a:t>People &amp; Processes </a:t>
            </a:r>
          </a:p>
        </p:txBody>
      </p:sp>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Tree>
    <p:extLst>
      <p:ext uri="{BB962C8B-B14F-4D97-AF65-F5344CB8AC3E}">
        <p14:creationId xmlns:p14="http://schemas.microsoft.com/office/powerpoint/2010/main" val="214096827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6518708"/>
          </a:xfrm>
        </p:spPr>
        <p:txBody>
          <a:bodyPr/>
          <a:lstStyle/>
          <a:p>
            <a:r>
              <a:rPr lang="en-US" dirty="0"/>
              <a:t>ALM Rangers:</a:t>
            </a:r>
          </a:p>
          <a:p>
            <a:pPr lvl="1"/>
            <a:r>
              <a:rPr lang="en-US" sz="2000" dirty="0">
                <a:hlinkClick r:id="rId2"/>
              </a:rPr>
              <a:t>https://blogs.msdn.microsoft.com/visualstudioalmrangers/</a:t>
            </a:r>
            <a:endParaRPr lang="en-US" sz="2000" dirty="0"/>
          </a:p>
          <a:p>
            <a:r>
              <a:rPr lang="en-US" dirty="0"/>
              <a:t>DevOps Hub on Microsoft.com</a:t>
            </a:r>
          </a:p>
          <a:p>
            <a:pPr lvl="1"/>
            <a:r>
              <a:rPr lang="en-US" sz="2000" dirty="0">
                <a:hlinkClick r:id="rId3"/>
              </a:rPr>
              <a:t>https://www.microsoft.com/en-us/cloud-platform/development-operations</a:t>
            </a:r>
            <a:endParaRPr lang="en-US" sz="2000" dirty="0"/>
          </a:p>
          <a:p>
            <a:r>
              <a:rPr lang="en-US" dirty="0"/>
              <a:t>Channel 9 videos:</a:t>
            </a:r>
          </a:p>
          <a:p>
            <a:pPr lvl="1"/>
            <a:r>
              <a:rPr lang="en-US" sz="2000" dirty="0">
                <a:hlinkClick r:id="rId4"/>
              </a:rPr>
              <a:t>https://channel9.msdn.com/DevOps</a:t>
            </a:r>
            <a:endParaRPr lang="en-US" sz="2000" dirty="0"/>
          </a:p>
          <a:p>
            <a:r>
              <a:rPr lang="en-US" dirty="0"/>
              <a:t>FBI “Sentinel” case management</a:t>
            </a:r>
          </a:p>
          <a:p>
            <a:pPr lvl="1"/>
            <a:r>
              <a:rPr lang="en-US" sz="2000" dirty="0">
                <a:hlinkClick r:id="rId5"/>
              </a:rPr>
              <a:t>http://www.cio.com/article/2392970/agile-development/how-the-fbi-proves-agile-works-for-government-agencies.html</a:t>
            </a:r>
            <a:endParaRPr lang="en-US" sz="2000" dirty="0"/>
          </a:p>
          <a:p>
            <a:pPr lvl="1"/>
            <a:r>
              <a:rPr lang="en-US" sz="2000" dirty="0">
                <a:hlinkClick r:id="rId6"/>
              </a:rPr>
              <a:t>http://www.agileconference.org/wp-content/uploads/2012/10/Agile-Success-at-the-FBI-Brian-Wernham.pdf</a:t>
            </a:r>
            <a:endParaRPr lang="en-US" sz="2000" dirty="0"/>
          </a:p>
          <a:p>
            <a:r>
              <a:rPr lang="en-US" dirty="0"/>
              <a:t>The Phoenix Project</a:t>
            </a:r>
          </a:p>
          <a:p>
            <a:pPr lvl="1"/>
            <a:r>
              <a:rPr lang="en-US" sz="2000" dirty="0">
                <a:hlinkClick r:id="rId7"/>
              </a:rPr>
              <a:t>https://www.amazon.com/Phoenix-Project-DevOps-Helping-Business-ebook/dp/B00AZRBLHO</a:t>
            </a:r>
            <a:endParaRPr lang="en-US" sz="2000" dirty="0"/>
          </a:p>
          <a:p>
            <a:pPr lvl="1"/>
            <a:endParaRPr lang="en-US" dirty="0"/>
          </a:p>
          <a:p>
            <a:pPr lvl="1"/>
            <a:endParaRPr lang="en-US" dirty="0"/>
          </a:p>
        </p:txBody>
      </p:sp>
      <p:sp>
        <p:nvSpPr>
          <p:cNvPr id="3" name="Title 2"/>
          <p:cNvSpPr>
            <a:spLocks noGrp="1"/>
          </p:cNvSpPr>
          <p:nvPr>
            <p:ph type="title"/>
          </p:nvPr>
        </p:nvSpPr>
        <p:spPr/>
        <p:txBody>
          <a:bodyPr/>
          <a:lstStyle/>
          <a:p>
            <a:r>
              <a:rPr lang="en-US" dirty="0"/>
              <a:t>For More Information:</a:t>
            </a:r>
          </a:p>
        </p:txBody>
      </p:sp>
    </p:spTree>
    <p:extLst>
      <p:ext uri="{BB962C8B-B14F-4D97-AF65-F5344CB8AC3E}">
        <p14:creationId xmlns:p14="http://schemas.microsoft.com/office/powerpoint/2010/main" val="22609581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
        <p:nvSpPr>
          <p:cNvPr id="3" name="Title 2"/>
          <p:cNvSpPr>
            <a:spLocks noGrp="1"/>
          </p:cNvSpPr>
          <p:nvPr>
            <p:ph type="title"/>
          </p:nvPr>
        </p:nvSpPr>
        <p:spPr>
          <a:xfrm>
            <a:off x="882" y="0"/>
            <a:ext cx="12434711" cy="917444"/>
          </a:xfrm>
        </p:spPr>
        <p:txBody>
          <a:bodyPr/>
          <a:lstStyle/>
          <a:p>
            <a:r>
              <a:rPr lang="en-US" dirty="0">
                <a:solidFill>
                  <a:srgbClr val="7030A0"/>
                </a:solidFill>
              </a:rPr>
              <a:t>Testimonial 1</a:t>
            </a:r>
            <a:r>
              <a:rPr lang="en-US" dirty="0"/>
              <a:t>: </a:t>
            </a:r>
            <a:r>
              <a:rPr lang="en-US" dirty="0">
                <a:solidFill>
                  <a:srgbClr val="0070C0"/>
                </a:solidFill>
              </a:rPr>
              <a:t>Industry changes</a:t>
            </a:r>
          </a:p>
        </p:txBody>
      </p:sp>
      <p:pic>
        <p:nvPicPr>
          <p:cNvPr id="5" name="Scaling Agile Across the Enterprise History (19) 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6155" y="792443"/>
            <a:ext cx="10242194" cy="5761235"/>
          </a:xfrm>
          <a:prstGeom prst="rect">
            <a:avLst/>
          </a:prstGeom>
        </p:spPr>
      </p:pic>
    </p:spTree>
    <p:extLst>
      <p:ext uri="{BB962C8B-B14F-4D97-AF65-F5344CB8AC3E}">
        <p14:creationId xmlns:p14="http://schemas.microsoft.com/office/powerpoint/2010/main" val="171930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269" y="1046180"/>
            <a:ext cx="4416299" cy="4014575"/>
          </a:xfrm>
          <a:prstGeom prst="rect">
            <a:avLst/>
          </a:prstGeom>
        </p:spPr>
      </p:pic>
      <p:sp>
        <p:nvSpPr>
          <p:cNvPr id="26" name="Freeform 25"/>
          <p:cNvSpPr/>
          <p:nvPr/>
        </p:nvSpPr>
        <p:spPr bwMode="auto">
          <a:xfrm>
            <a:off x="2940197" y="1634955"/>
            <a:ext cx="615775" cy="596730"/>
          </a:xfrm>
          <a:custGeom>
            <a:avLst/>
            <a:gdLst>
              <a:gd name="connsiteX0" fmla="*/ 0 w 615950"/>
              <a:gd name="connsiteY0" fmla="*/ 400050 h 596900"/>
              <a:gd name="connsiteX1" fmla="*/ 25400 w 615950"/>
              <a:gd name="connsiteY1" fmla="*/ 101600 h 596900"/>
              <a:gd name="connsiteX2" fmla="*/ 336550 w 615950"/>
              <a:gd name="connsiteY2" fmla="*/ 0 h 596900"/>
              <a:gd name="connsiteX3" fmla="*/ 615950 w 615950"/>
              <a:gd name="connsiteY3" fmla="*/ 209550 h 596900"/>
              <a:gd name="connsiteX4" fmla="*/ 590550 w 615950"/>
              <a:gd name="connsiteY4" fmla="*/ 469900 h 596900"/>
              <a:gd name="connsiteX5" fmla="*/ 228600 w 615950"/>
              <a:gd name="connsiteY5" fmla="*/ 596900 h 596900"/>
              <a:gd name="connsiteX6" fmla="*/ 0 w 615950"/>
              <a:gd name="connsiteY6" fmla="*/ 40005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950" h="596900">
                <a:moveTo>
                  <a:pt x="0" y="400050"/>
                </a:moveTo>
                <a:lnTo>
                  <a:pt x="25400" y="101600"/>
                </a:lnTo>
                <a:lnTo>
                  <a:pt x="336550" y="0"/>
                </a:lnTo>
                <a:lnTo>
                  <a:pt x="615950" y="209550"/>
                </a:lnTo>
                <a:lnTo>
                  <a:pt x="590550" y="469900"/>
                </a:lnTo>
                <a:lnTo>
                  <a:pt x="228600" y="596900"/>
                </a:lnTo>
                <a:lnTo>
                  <a:pt x="0" y="40005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7798">
            <a:off x="3099255" y="2176580"/>
            <a:ext cx="575910" cy="862341"/>
          </a:xfrm>
          <a:prstGeom prst="rect">
            <a:avLst/>
          </a:prstGeom>
        </p:spPr>
      </p:pic>
      <p:sp>
        <p:nvSpPr>
          <p:cNvPr id="7" name="Title 6"/>
          <p:cNvSpPr>
            <a:spLocks noGrp="1"/>
          </p:cNvSpPr>
          <p:nvPr>
            <p:ph type="title"/>
          </p:nvPr>
        </p:nvSpPr>
        <p:spPr>
          <a:xfrm>
            <a:off x="882" y="3962"/>
            <a:ext cx="10724938" cy="947947"/>
          </a:xfrm>
        </p:spPr>
        <p:txBody>
          <a:bodyPr/>
          <a:lstStyle/>
          <a:p>
            <a:r>
              <a:rPr lang="en-US" dirty="0">
                <a:solidFill>
                  <a:srgbClr val="0070C0"/>
                </a:solidFill>
                <a:latin typeface="Segoe UI" panose="020B0502040204020203" pitchFamily="34" charset="0"/>
                <a:cs typeface="Segoe UI" panose="020B0502040204020203" pitchFamily="34" charset="0"/>
              </a:rPr>
              <a:t>Traditional Development and Operations</a:t>
            </a:r>
          </a:p>
        </p:txBody>
      </p:sp>
      <p:sp>
        <p:nvSpPr>
          <p:cNvPr id="23" name="TextBox 22"/>
          <p:cNvSpPr txBox="1"/>
          <p:nvPr/>
        </p:nvSpPr>
        <p:spPr>
          <a:xfrm>
            <a:off x="791766" y="4867999"/>
            <a:ext cx="894035" cy="634397"/>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2400" kern="0" dirty="0">
                <a:gradFill>
                  <a:gsLst>
                    <a:gs pos="2917">
                      <a:srgbClr val="FFFFFF"/>
                    </a:gs>
                    <a:gs pos="30000">
                      <a:srgbClr val="FFFFFF"/>
                    </a:gs>
                  </a:gsLst>
                  <a:lin ang="5400000" scaled="0"/>
                </a:gradFill>
                <a:latin typeface="Calibri" panose="020F0502020204030204"/>
              </a:rPr>
              <a:t>DEV</a:t>
            </a:r>
          </a:p>
        </p:txBody>
      </p:sp>
      <p:sp>
        <p:nvSpPr>
          <p:cNvPr id="24" name="TextBox 23"/>
          <p:cNvSpPr txBox="1"/>
          <p:nvPr/>
        </p:nvSpPr>
        <p:spPr>
          <a:xfrm>
            <a:off x="5994932" y="4867999"/>
            <a:ext cx="882589" cy="634397"/>
          </a:xfrm>
          <a:prstGeom prst="rect">
            <a:avLst/>
          </a:prstGeom>
          <a:noFill/>
        </p:spPr>
        <p:txBody>
          <a:bodyPr wrap="none" lIns="182828" tIns="146262" rIns="182828" bIns="146262" rtlCol="0">
            <a:spAutoFit/>
          </a:bodyPr>
          <a:lstStyle/>
          <a:p>
            <a:pPr defTabSz="932384">
              <a:lnSpc>
                <a:spcPct val="90000"/>
              </a:lnSpc>
              <a:spcAft>
                <a:spcPts val="600"/>
              </a:spcAft>
              <a:defRPr/>
            </a:pPr>
            <a:r>
              <a:rPr lang="en-US" sz="2400" kern="0" dirty="0">
                <a:gradFill>
                  <a:gsLst>
                    <a:gs pos="2917">
                      <a:srgbClr val="FFFFFF"/>
                    </a:gs>
                    <a:gs pos="30000">
                      <a:srgbClr val="FFFFFF"/>
                    </a:gs>
                  </a:gsLst>
                  <a:lin ang="5400000" scaled="0"/>
                </a:gradFill>
                <a:latin typeface="Calibri" panose="020F0502020204030204"/>
              </a:rPr>
              <a:t>OPS</a:t>
            </a:r>
          </a:p>
        </p:txBody>
      </p:sp>
      <p:sp>
        <p:nvSpPr>
          <p:cNvPr id="27" name="Freeform 57"/>
          <p:cNvSpPr>
            <a:spLocks noEditPoints="1"/>
          </p:cNvSpPr>
          <p:nvPr/>
        </p:nvSpPr>
        <p:spPr bwMode="auto">
          <a:xfrm>
            <a:off x="2922416" y="1611793"/>
            <a:ext cx="655031" cy="675946"/>
          </a:xfrm>
          <a:custGeom>
            <a:avLst/>
            <a:gdLst>
              <a:gd name="T0" fmla="*/ 364 w 371"/>
              <a:gd name="T1" fmla="*/ 103 h 383"/>
              <a:gd name="T2" fmla="*/ 216 w 371"/>
              <a:gd name="T3" fmla="*/ 3 h 383"/>
              <a:gd name="T4" fmla="*/ 203 w 371"/>
              <a:gd name="T5" fmla="*/ 1 h 383"/>
              <a:gd name="T6" fmla="*/ 13 w 371"/>
              <a:gd name="T7" fmla="*/ 50 h 383"/>
              <a:gd name="T8" fmla="*/ 0 w 371"/>
              <a:gd name="T9" fmla="*/ 66 h 383"/>
              <a:gd name="T10" fmla="*/ 0 w 371"/>
              <a:gd name="T11" fmla="*/ 243 h 383"/>
              <a:gd name="T12" fmla="*/ 5 w 371"/>
              <a:gd name="T13" fmla="*/ 255 h 383"/>
              <a:gd name="T14" fmla="*/ 125 w 371"/>
              <a:gd name="T15" fmla="*/ 379 h 383"/>
              <a:gd name="T16" fmla="*/ 137 w 371"/>
              <a:gd name="T17" fmla="*/ 383 h 383"/>
              <a:gd name="T18" fmla="*/ 142 w 371"/>
              <a:gd name="T19" fmla="*/ 383 h 383"/>
              <a:gd name="T20" fmla="*/ 351 w 371"/>
              <a:gd name="T21" fmla="*/ 310 h 383"/>
              <a:gd name="T22" fmla="*/ 362 w 371"/>
              <a:gd name="T23" fmla="*/ 296 h 383"/>
              <a:gd name="T24" fmla="*/ 371 w 371"/>
              <a:gd name="T25" fmla="*/ 117 h 383"/>
              <a:gd name="T26" fmla="*/ 364 w 371"/>
              <a:gd name="T27" fmla="*/ 103 h 383"/>
              <a:gd name="T28" fmla="*/ 204 w 371"/>
              <a:gd name="T29" fmla="*/ 34 h 383"/>
              <a:gd name="T30" fmla="*/ 321 w 371"/>
              <a:gd name="T31" fmla="*/ 113 h 383"/>
              <a:gd name="T32" fmla="*/ 251 w 371"/>
              <a:gd name="T33" fmla="*/ 134 h 383"/>
              <a:gd name="T34" fmla="*/ 139 w 371"/>
              <a:gd name="T35" fmla="*/ 51 h 383"/>
              <a:gd name="T36" fmla="*/ 204 w 371"/>
              <a:gd name="T37" fmla="*/ 34 h 383"/>
              <a:gd name="T38" fmla="*/ 143 w 371"/>
              <a:gd name="T39" fmla="*/ 167 h 383"/>
              <a:gd name="T40" fmla="*/ 42 w 371"/>
              <a:gd name="T41" fmla="*/ 76 h 383"/>
              <a:gd name="T42" fmla="*/ 113 w 371"/>
              <a:gd name="T43" fmla="*/ 58 h 383"/>
              <a:gd name="T44" fmla="*/ 225 w 371"/>
              <a:gd name="T45" fmla="*/ 142 h 383"/>
              <a:gd name="T46" fmla="*/ 143 w 371"/>
              <a:gd name="T47" fmla="*/ 167 h 383"/>
              <a:gd name="T48" fmla="*/ 33 w 371"/>
              <a:gd name="T49" fmla="*/ 237 h 383"/>
              <a:gd name="T50" fmla="*/ 33 w 371"/>
              <a:gd name="T51" fmla="*/ 96 h 383"/>
              <a:gd name="T52" fmla="*/ 130 w 371"/>
              <a:gd name="T53" fmla="*/ 184 h 383"/>
              <a:gd name="T54" fmla="*/ 130 w 371"/>
              <a:gd name="T55" fmla="*/ 338 h 383"/>
              <a:gd name="T56" fmla="*/ 33 w 371"/>
              <a:gd name="T57" fmla="*/ 237 h 383"/>
              <a:gd name="T58" fmla="*/ 152 w 371"/>
              <a:gd name="T59" fmla="*/ 345 h 383"/>
              <a:gd name="T60" fmla="*/ 152 w 371"/>
              <a:gd name="T61" fmla="*/ 187 h 383"/>
              <a:gd name="T62" fmla="*/ 338 w 371"/>
              <a:gd name="T63" fmla="*/ 130 h 383"/>
              <a:gd name="T64" fmla="*/ 330 w 371"/>
              <a:gd name="T65" fmla="*/ 283 h 383"/>
              <a:gd name="T66" fmla="*/ 152 w 371"/>
              <a:gd name="T67" fmla="*/ 34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83">
                <a:moveTo>
                  <a:pt x="364" y="103"/>
                </a:moveTo>
                <a:cubicBezTo>
                  <a:pt x="216" y="3"/>
                  <a:pt x="216" y="3"/>
                  <a:pt x="216" y="3"/>
                </a:cubicBezTo>
                <a:cubicBezTo>
                  <a:pt x="213" y="1"/>
                  <a:pt x="208" y="0"/>
                  <a:pt x="203" y="1"/>
                </a:cubicBezTo>
                <a:cubicBezTo>
                  <a:pt x="13" y="50"/>
                  <a:pt x="13" y="50"/>
                  <a:pt x="13" y="50"/>
                </a:cubicBezTo>
                <a:cubicBezTo>
                  <a:pt x="5" y="52"/>
                  <a:pt x="0" y="58"/>
                  <a:pt x="0" y="66"/>
                </a:cubicBezTo>
                <a:cubicBezTo>
                  <a:pt x="0" y="243"/>
                  <a:pt x="0" y="243"/>
                  <a:pt x="0" y="243"/>
                </a:cubicBezTo>
                <a:cubicBezTo>
                  <a:pt x="0" y="248"/>
                  <a:pt x="2" y="252"/>
                  <a:pt x="5" y="255"/>
                </a:cubicBezTo>
                <a:cubicBezTo>
                  <a:pt x="125" y="379"/>
                  <a:pt x="125" y="379"/>
                  <a:pt x="125" y="379"/>
                </a:cubicBezTo>
                <a:cubicBezTo>
                  <a:pt x="128" y="382"/>
                  <a:pt x="132" y="383"/>
                  <a:pt x="137" y="383"/>
                </a:cubicBezTo>
                <a:cubicBezTo>
                  <a:pt x="138" y="383"/>
                  <a:pt x="140" y="383"/>
                  <a:pt x="142" y="383"/>
                </a:cubicBezTo>
                <a:cubicBezTo>
                  <a:pt x="351" y="310"/>
                  <a:pt x="351" y="310"/>
                  <a:pt x="351" y="310"/>
                </a:cubicBezTo>
                <a:cubicBezTo>
                  <a:pt x="357" y="308"/>
                  <a:pt x="362" y="302"/>
                  <a:pt x="362" y="296"/>
                </a:cubicBezTo>
                <a:cubicBezTo>
                  <a:pt x="371" y="117"/>
                  <a:pt x="371" y="117"/>
                  <a:pt x="371" y="117"/>
                </a:cubicBezTo>
                <a:cubicBezTo>
                  <a:pt x="371" y="112"/>
                  <a:pt x="369" y="106"/>
                  <a:pt x="364" y="103"/>
                </a:cubicBezTo>
                <a:close/>
                <a:moveTo>
                  <a:pt x="204" y="34"/>
                </a:moveTo>
                <a:cubicBezTo>
                  <a:pt x="321" y="113"/>
                  <a:pt x="321" y="113"/>
                  <a:pt x="321" y="113"/>
                </a:cubicBezTo>
                <a:cubicBezTo>
                  <a:pt x="251" y="134"/>
                  <a:pt x="251" y="134"/>
                  <a:pt x="251" y="134"/>
                </a:cubicBezTo>
                <a:cubicBezTo>
                  <a:pt x="139" y="51"/>
                  <a:pt x="139" y="51"/>
                  <a:pt x="139" y="51"/>
                </a:cubicBezTo>
                <a:lnTo>
                  <a:pt x="204" y="34"/>
                </a:lnTo>
                <a:close/>
                <a:moveTo>
                  <a:pt x="143" y="167"/>
                </a:moveTo>
                <a:cubicBezTo>
                  <a:pt x="42" y="76"/>
                  <a:pt x="42" y="76"/>
                  <a:pt x="42" y="76"/>
                </a:cubicBezTo>
                <a:cubicBezTo>
                  <a:pt x="113" y="58"/>
                  <a:pt x="113" y="58"/>
                  <a:pt x="113" y="58"/>
                </a:cubicBezTo>
                <a:cubicBezTo>
                  <a:pt x="225" y="142"/>
                  <a:pt x="225" y="142"/>
                  <a:pt x="225" y="142"/>
                </a:cubicBezTo>
                <a:lnTo>
                  <a:pt x="143" y="167"/>
                </a:lnTo>
                <a:close/>
                <a:moveTo>
                  <a:pt x="33" y="237"/>
                </a:moveTo>
                <a:cubicBezTo>
                  <a:pt x="33" y="96"/>
                  <a:pt x="33" y="96"/>
                  <a:pt x="33" y="96"/>
                </a:cubicBezTo>
                <a:cubicBezTo>
                  <a:pt x="130" y="184"/>
                  <a:pt x="130" y="184"/>
                  <a:pt x="130" y="184"/>
                </a:cubicBezTo>
                <a:cubicBezTo>
                  <a:pt x="130" y="338"/>
                  <a:pt x="130" y="338"/>
                  <a:pt x="130" y="338"/>
                </a:cubicBezTo>
                <a:lnTo>
                  <a:pt x="33" y="237"/>
                </a:lnTo>
                <a:close/>
                <a:moveTo>
                  <a:pt x="152" y="345"/>
                </a:moveTo>
                <a:cubicBezTo>
                  <a:pt x="152" y="187"/>
                  <a:pt x="152" y="187"/>
                  <a:pt x="152" y="187"/>
                </a:cubicBezTo>
                <a:cubicBezTo>
                  <a:pt x="338" y="130"/>
                  <a:pt x="338" y="130"/>
                  <a:pt x="338" y="130"/>
                </a:cubicBezTo>
                <a:cubicBezTo>
                  <a:pt x="330" y="283"/>
                  <a:pt x="330" y="283"/>
                  <a:pt x="330" y="283"/>
                </a:cubicBezTo>
                <a:lnTo>
                  <a:pt x="152" y="345"/>
                </a:lnTo>
                <a:close/>
              </a:path>
            </a:pathLst>
          </a:custGeom>
          <a:solidFill>
            <a:schemeClr val="tx2"/>
          </a:solidFill>
          <a:ln>
            <a:noFill/>
          </a:ln>
        </p:spPr>
        <p:txBody>
          <a:bodyPr vert="horz" wrap="square" lIns="91414" tIns="45706" rIns="91414" bIns="45706" numCol="1" anchor="t" anchorCtr="0" compatLnSpc="1">
            <a:prstTxWarp prst="textNoShape">
              <a:avLst/>
            </a:prstTxWarp>
          </a:bodyPr>
          <a:lstStyle/>
          <a:p>
            <a:pPr defTabSz="913833">
              <a:defRPr/>
            </a:pPr>
            <a:endParaRPr lang="en-US" sz="1700" kern="0">
              <a:solidFill>
                <a:srgbClr val="000000"/>
              </a:solidFill>
              <a:latin typeface="Calibri" panose="020F0502020204030204"/>
            </a:endParaRP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
        <p:nvSpPr>
          <p:cNvPr id="4" name="TextBox 3"/>
          <p:cNvSpPr txBox="1"/>
          <p:nvPr/>
        </p:nvSpPr>
        <p:spPr>
          <a:xfrm>
            <a:off x="3577447" y="5060755"/>
            <a:ext cx="917788" cy="958583"/>
          </a:xfrm>
          <a:prstGeom prst="rect">
            <a:avLst/>
          </a:prstGeom>
          <a:noFill/>
        </p:spPr>
        <p:txBody>
          <a:bodyPr wrap="square" rtlCol="0">
            <a:spAutoFit/>
          </a:bodyPr>
          <a:lstStyle/>
          <a:p>
            <a:pPr algn="ctr" defTabSz="932597">
              <a:defRPr/>
            </a:pPr>
            <a:r>
              <a:rPr lang="en-US" sz="1836" kern="0" dirty="0">
                <a:solidFill>
                  <a:prstClr val="white">
                    <a:lumMod val="50000"/>
                  </a:prstClr>
                </a:solidFill>
                <a:latin typeface="Calibri" panose="020F0502020204030204"/>
              </a:rPr>
              <a:t>DEV </a:t>
            </a:r>
          </a:p>
          <a:p>
            <a:pPr algn="ctr" defTabSz="932597">
              <a:defRPr/>
            </a:pPr>
            <a:r>
              <a:rPr lang="en-US" sz="1836" kern="0" dirty="0">
                <a:solidFill>
                  <a:prstClr val="white">
                    <a:lumMod val="50000"/>
                  </a:prstClr>
                </a:solidFill>
                <a:latin typeface="Calibri" panose="020F0502020204030204"/>
              </a:rPr>
              <a:t>+</a:t>
            </a:r>
          </a:p>
          <a:p>
            <a:pPr algn="ctr" defTabSz="932597">
              <a:defRPr/>
            </a:pPr>
            <a:r>
              <a:rPr lang="en-US" sz="1836" kern="0" dirty="0">
                <a:solidFill>
                  <a:prstClr val="white">
                    <a:lumMod val="50000"/>
                  </a:prstClr>
                </a:solidFill>
                <a:latin typeface="Calibri" panose="020F0502020204030204"/>
              </a:rPr>
              <a:t>TEST</a:t>
            </a:r>
          </a:p>
        </p:txBody>
      </p:sp>
      <p:sp>
        <p:nvSpPr>
          <p:cNvPr id="29" name="TextBox 28"/>
          <p:cNvSpPr txBox="1"/>
          <p:nvPr/>
        </p:nvSpPr>
        <p:spPr>
          <a:xfrm>
            <a:off x="6973899" y="5024869"/>
            <a:ext cx="917788" cy="382308"/>
          </a:xfrm>
          <a:prstGeom prst="rect">
            <a:avLst/>
          </a:prstGeom>
          <a:noFill/>
        </p:spPr>
        <p:txBody>
          <a:bodyPr wrap="square" rtlCol="0">
            <a:spAutoFit/>
          </a:bodyPr>
          <a:lstStyle/>
          <a:p>
            <a:pPr algn="ctr" defTabSz="932597">
              <a:defRPr/>
            </a:pPr>
            <a:r>
              <a:rPr lang="en-US" sz="1836" kern="0" dirty="0">
                <a:solidFill>
                  <a:prstClr val="white">
                    <a:lumMod val="50000"/>
                  </a:prstClr>
                </a:solidFill>
                <a:latin typeface="Calibri" panose="020F0502020204030204"/>
              </a:rPr>
              <a:t>OPS</a:t>
            </a:r>
          </a:p>
        </p:txBody>
      </p:sp>
    </p:spTree>
    <p:extLst>
      <p:ext uri="{BB962C8B-B14F-4D97-AF65-F5344CB8AC3E}">
        <p14:creationId xmlns:p14="http://schemas.microsoft.com/office/powerpoint/2010/main" val="1659305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2.08333E-6 -0.00023 L 0.05586 -0.13611 C 0.07005 -0.16689 0.07526 -0.17176 0.08541 -0.18495 C 0.09531 -0.19791 0.10521 -0.20648 0.11666 -0.21389 C 0.12799 -0.22106 0.14219 -0.22685 0.15495 -0.22939 C 0.16771 -0.23194 0.18216 -0.23171 0.19375 -0.22893 C 0.20508 -0.22615 0.21432 -0.22037 0.22422 -0.2125 C 0.23385 -0.20439 0.24414 -0.19537 0.25143 -0.18101 C 0.25872 -0.16713 0.26328 -0.15324 0.26797 -0.12754 C 0.27291 -0.10139 0.275 -0.07453 0.27838 -0.02754 C 0.2819 0.01922 0.28255 0.05047 0.28359 0.08102 C 0.28424 0.10162 0.28659 0.14399 0.2875 0.16042 " pathEditMode="relative" rAng="0" ptsTypes="AAAAAAAAAAAA">
                                      <p:cBhvr>
                                        <p:cTn id="6" dur="2000" fill="hold"/>
                                        <p:tgtEl>
                                          <p:spTgt spid="27"/>
                                        </p:tgtEl>
                                        <p:attrNameLst>
                                          <p:attrName>ppt_x</p:attrName>
                                          <p:attrName>ppt_y</p:attrName>
                                        </p:attrNameLst>
                                      </p:cBhvr>
                                      <p:rCtr x="14375" y="-3519"/>
                                    </p:animMotion>
                                  </p:childTnLst>
                                </p:cTn>
                              </p:par>
                              <p:par>
                                <p:cTn id="7" presetID="0" presetClass="path" presetSubtype="0" accel="50000" decel="50000" fill="hold" grpId="0" nodeType="withEffect">
                                  <p:stCondLst>
                                    <p:cond delay="0"/>
                                  </p:stCondLst>
                                  <p:childTnLst>
                                    <p:animMotion origin="layout" path="M 2.29167E-6 -0.00023 L 0.05586 -0.13611 C 0.07005 -0.1669 0.07526 -0.17176 0.08541 -0.18495 C 0.09531 -0.19792 0.10521 -0.20648 0.11666 -0.21389 C 0.12799 -0.22107 0.14219 -0.22685 0.15495 -0.2294 C 0.16771 -0.23195 0.18216 -0.23171 0.19375 -0.22894 C 0.20508 -0.22616 0.21432 -0.22037 0.22422 -0.2125 C 0.23385 -0.2044 0.24414 -0.19537 0.25143 -0.18102 C 0.25872 -0.16713 0.26328 -0.15324 0.26797 -0.12755 C 0.27291 -0.10139 0.275 -0.07454 0.27838 -0.02755 C 0.2819 0.01921 0.28255 0.05046 0.28359 0.08102 C 0.28424 0.10162 0.28659 0.14398 0.2875 0.16042 " pathEditMode="relative" rAng="0" ptsTypes="AAAAAAAAAAAA">
                                      <p:cBhvr>
                                        <p:cTn id="8" dur="2000" fill="hold"/>
                                        <p:tgtEl>
                                          <p:spTgt spid="26"/>
                                        </p:tgtEl>
                                        <p:attrNameLst>
                                          <p:attrName>ppt_x</p:attrName>
                                          <p:attrName>ppt_y</p:attrName>
                                        </p:attrNameLst>
                                      </p:cBhvr>
                                      <p:rCtr x="14375"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882" y="0"/>
            <a:ext cx="12434711" cy="1026911"/>
          </a:xfrm>
        </p:spPr>
        <p:txBody>
          <a:bodyPr/>
          <a:lstStyle/>
          <a:p>
            <a:r>
              <a:rPr lang="en-US" dirty="0">
                <a:solidFill>
                  <a:srgbClr val="0070C0"/>
                </a:solidFill>
                <a:latin typeface="Segoe UI" panose="020B0502040204020203" pitchFamily="34" charset="0"/>
                <a:cs typeface="Segoe UI" panose="020B0502040204020203" pitchFamily="34" charset="0"/>
              </a:rPr>
              <a:t>What is DevOps</a:t>
            </a:r>
          </a:p>
        </p:txBody>
      </p:sp>
      <p:sp>
        <p:nvSpPr>
          <p:cNvPr id="7" name="TextBox 6"/>
          <p:cNvSpPr txBox="1"/>
          <p:nvPr/>
        </p:nvSpPr>
        <p:spPr>
          <a:xfrm>
            <a:off x="882" y="1229340"/>
            <a:ext cx="12434711" cy="3758734"/>
          </a:xfrm>
          <a:prstGeom prst="rect">
            <a:avLst/>
          </a:prstGeom>
          <a:noFill/>
        </p:spPr>
        <p:txBody>
          <a:bodyPr wrap="square" lIns="186521" tIns="149217" rIns="186521" bIns="149217" rtlCol="0">
            <a:spAutoFit/>
          </a:bodyPr>
          <a:lstStyle/>
          <a:p>
            <a:pPr defTabSz="932597">
              <a:lnSpc>
                <a:spcPct val="90000"/>
              </a:lnSpc>
              <a:defRPr/>
            </a:pPr>
            <a:r>
              <a:rPr lang="en-US" sz="6119" dirty="0">
                <a:latin typeface="Segoe UI"/>
              </a:rPr>
              <a:t>DevOps is the union of </a:t>
            </a:r>
            <a:r>
              <a:rPr lang="en-US" sz="6119" dirty="0">
                <a:solidFill>
                  <a:srgbClr val="0070C0"/>
                </a:solidFill>
                <a:latin typeface="Segoe UI"/>
              </a:rPr>
              <a:t>people</a:t>
            </a:r>
            <a:r>
              <a:rPr lang="en-US" sz="6119" dirty="0">
                <a:solidFill>
                  <a:srgbClr val="616161">
                    <a:lumMod val="50000"/>
                  </a:srgbClr>
                </a:solidFill>
                <a:latin typeface="Segoe UI"/>
              </a:rPr>
              <a:t>, </a:t>
            </a:r>
            <a:r>
              <a:rPr lang="en-US" sz="6119" dirty="0">
                <a:solidFill>
                  <a:srgbClr val="0070C0"/>
                </a:solidFill>
                <a:latin typeface="Segoe UI"/>
              </a:rPr>
              <a:t>process</a:t>
            </a:r>
            <a:r>
              <a:rPr lang="en-US" sz="6119" dirty="0">
                <a:latin typeface="Segoe UI"/>
              </a:rPr>
              <a:t>, and</a:t>
            </a:r>
            <a:r>
              <a:rPr lang="en-US" sz="6119" dirty="0">
                <a:solidFill>
                  <a:srgbClr val="616161">
                    <a:lumMod val="50000"/>
                  </a:srgbClr>
                </a:solidFill>
                <a:latin typeface="Segoe UI"/>
              </a:rPr>
              <a:t> </a:t>
            </a:r>
            <a:r>
              <a:rPr lang="en-US" sz="6119" dirty="0">
                <a:solidFill>
                  <a:srgbClr val="0070C0"/>
                </a:solidFill>
                <a:latin typeface="Segoe UI"/>
              </a:rPr>
              <a:t>products</a:t>
            </a:r>
            <a:r>
              <a:rPr lang="en-US" sz="6119" dirty="0">
                <a:latin typeface="Segoe UI"/>
              </a:rPr>
              <a:t> to enable continuous delivery of value to your end users.</a:t>
            </a: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456" y="4287081"/>
            <a:ext cx="5828771" cy="2914385"/>
          </a:xfrm>
          <a:prstGeom prst="rect">
            <a:avLst/>
          </a:prstGeom>
        </p:spPr>
      </p:pic>
    </p:spTree>
    <p:extLst>
      <p:ext uri="{BB962C8B-B14F-4D97-AF65-F5344CB8AC3E}">
        <p14:creationId xmlns:p14="http://schemas.microsoft.com/office/powerpoint/2010/main" val="20937618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882" y="0"/>
            <a:ext cx="12434711" cy="1026911"/>
          </a:xfrm>
        </p:spPr>
        <p:txBody>
          <a:bodyPr/>
          <a:lstStyle/>
          <a:p>
            <a:r>
              <a:rPr lang="en-US" dirty="0">
                <a:solidFill>
                  <a:srgbClr val="0070C0"/>
                </a:solidFill>
                <a:latin typeface="Segoe UI" panose="020B0502040204020203" pitchFamily="34" charset="0"/>
                <a:cs typeface="Segoe UI" panose="020B0502040204020203" pitchFamily="34" charset="0"/>
              </a:rPr>
              <a:t>What is DevOps</a:t>
            </a:r>
          </a:p>
        </p:txBody>
      </p:sp>
      <p:sp>
        <p:nvSpPr>
          <p:cNvPr id="7" name="TextBox 6"/>
          <p:cNvSpPr txBox="1"/>
          <p:nvPr/>
        </p:nvSpPr>
        <p:spPr>
          <a:xfrm>
            <a:off x="882" y="1229340"/>
            <a:ext cx="12434711" cy="5487427"/>
          </a:xfrm>
          <a:prstGeom prst="rect">
            <a:avLst/>
          </a:prstGeom>
          <a:noFill/>
        </p:spPr>
        <p:txBody>
          <a:bodyPr wrap="square" lIns="186521" tIns="149217" rIns="186521" bIns="149217" rtlCol="0">
            <a:spAutoFit/>
          </a:bodyPr>
          <a:lstStyle/>
          <a:p>
            <a:pPr defTabSz="932597">
              <a:lnSpc>
                <a:spcPct val="90000"/>
              </a:lnSpc>
              <a:defRPr/>
            </a:pPr>
            <a:r>
              <a:rPr lang="en-US" sz="6119" dirty="0">
                <a:latin typeface="Segoe UI"/>
              </a:rPr>
              <a:t>The contraction of “Dev” and “Ops” refers to </a:t>
            </a:r>
            <a:r>
              <a:rPr lang="en-US" sz="6119" dirty="0">
                <a:solidFill>
                  <a:srgbClr val="0070C0"/>
                </a:solidFill>
                <a:latin typeface="Segoe UI"/>
              </a:rPr>
              <a:t>replacing siloed </a:t>
            </a:r>
            <a:r>
              <a:rPr lang="en-US" sz="6119" dirty="0">
                <a:latin typeface="Segoe UI"/>
              </a:rPr>
              <a:t>Development and Operations to </a:t>
            </a:r>
            <a:r>
              <a:rPr lang="en-US" sz="6119" dirty="0">
                <a:solidFill>
                  <a:srgbClr val="0070C0"/>
                </a:solidFill>
                <a:latin typeface="Segoe UI"/>
              </a:rPr>
              <a:t>create multidisciplinary teams </a:t>
            </a:r>
            <a:r>
              <a:rPr lang="en-US" sz="6119" dirty="0">
                <a:latin typeface="Segoe UI"/>
              </a:rPr>
              <a:t>that</a:t>
            </a:r>
            <a:r>
              <a:rPr lang="en-US" sz="6119" dirty="0">
                <a:solidFill>
                  <a:srgbClr val="616161">
                    <a:lumMod val="50000"/>
                  </a:srgbClr>
                </a:solidFill>
                <a:latin typeface="Segoe UI"/>
              </a:rPr>
              <a:t> </a:t>
            </a:r>
            <a:r>
              <a:rPr lang="en-US" sz="6119" dirty="0">
                <a:latin typeface="Segoe UI"/>
              </a:rPr>
              <a:t>work together with </a:t>
            </a:r>
            <a:r>
              <a:rPr lang="en-US" sz="6119" dirty="0">
                <a:solidFill>
                  <a:srgbClr val="0070C0"/>
                </a:solidFill>
                <a:latin typeface="Segoe UI"/>
              </a:rPr>
              <a:t>shared and efficient practices and tools</a:t>
            </a:r>
            <a:r>
              <a:rPr lang="en-US" sz="6119" dirty="0">
                <a:solidFill>
                  <a:srgbClr val="616161">
                    <a:lumMod val="50000"/>
                  </a:srgbClr>
                </a:solidFill>
                <a:latin typeface="Segoe UI"/>
              </a:rPr>
              <a:t>.</a:t>
            </a: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Tree>
    <p:extLst>
      <p:ext uri="{BB962C8B-B14F-4D97-AF65-F5344CB8AC3E}">
        <p14:creationId xmlns:p14="http://schemas.microsoft.com/office/powerpoint/2010/main" val="371795768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Box 252"/>
          <p:cNvSpPr txBox="1"/>
          <p:nvPr/>
        </p:nvSpPr>
        <p:spPr>
          <a:xfrm>
            <a:off x="8420638" y="1793641"/>
            <a:ext cx="3365308" cy="861534"/>
          </a:xfrm>
          <a:prstGeom prst="rect">
            <a:avLst/>
          </a:prstGeom>
          <a:noFill/>
        </p:spPr>
        <p:txBody>
          <a:bodyPr wrap="none" lIns="0" tIns="0" rIns="0" bIns="0" rtlCol="0" anchor="t" anchorCtr="0">
            <a:spAutoFit/>
          </a:bodyPr>
          <a:lstStyle/>
          <a:p>
            <a:pPr defTabSz="932289">
              <a:lnSpc>
                <a:spcPct val="90000"/>
              </a:lnSpc>
              <a:defRPr/>
            </a:pPr>
            <a:r>
              <a:rPr lang="en-US" sz="4099" kern="0" spc="-153" dirty="0">
                <a:latin typeface="Segoe UI Light"/>
              </a:rPr>
              <a:t>Monitor + Learn</a:t>
            </a:r>
          </a:p>
          <a:p>
            <a:pPr defTabSz="932289">
              <a:lnSpc>
                <a:spcPct val="90000"/>
              </a:lnSpc>
              <a:defRPr/>
            </a:pPr>
            <a:endParaRPr lang="en-US" sz="2000" kern="0" spc="-61" dirty="0">
              <a:gradFill>
                <a:gsLst>
                  <a:gs pos="1000">
                    <a:srgbClr val="682166"/>
                  </a:gs>
                  <a:gs pos="100000">
                    <a:srgbClr val="682166"/>
                  </a:gs>
                </a:gsLst>
                <a:lin ang="5400000" scaled="0"/>
              </a:gradFill>
              <a:latin typeface="Segoe UI"/>
            </a:endParaRPr>
          </a:p>
        </p:txBody>
      </p:sp>
      <p:grpSp>
        <p:nvGrpSpPr>
          <p:cNvPr id="254" name="Group 253"/>
          <p:cNvGrpSpPr/>
          <p:nvPr/>
        </p:nvGrpSpPr>
        <p:grpSpPr>
          <a:xfrm>
            <a:off x="3128493" y="1309560"/>
            <a:ext cx="5985755" cy="4391152"/>
            <a:chOff x="3066564" y="1369613"/>
            <a:chExt cx="5868920" cy="4306052"/>
          </a:xfrm>
        </p:grpSpPr>
        <p:grpSp>
          <p:nvGrpSpPr>
            <p:cNvPr id="255" name="Group 254"/>
            <p:cNvGrpSpPr>
              <a:grpSpLocks noChangeAspect="1"/>
            </p:cNvGrpSpPr>
            <p:nvPr/>
          </p:nvGrpSpPr>
          <p:grpSpPr bwMode="auto">
            <a:xfrm>
              <a:off x="3209426" y="1999233"/>
              <a:ext cx="5587197" cy="3676432"/>
              <a:chOff x="1050" y="734"/>
              <a:chExt cx="5584" cy="3352"/>
            </a:xfrm>
            <a:solidFill>
              <a:srgbClr val="0072C6"/>
            </a:solidFill>
            <a:effectLst>
              <a:outerShdw blurRad="63500" sx="102000" sy="102000" algn="ctr" rotWithShape="0">
                <a:prstClr val="black">
                  <a:alpha val="40000"/>
                </a:prstClr>
              </a:outerShdw>
            </a:effectLst>
          </p:grpSpPr>
          <p:sp>
            <p:nvSpPr>
              <p:cNvPr id="295" name="Freeform 294"/>
              <p:cNvSpPr>
                <a:spLocks noEditPoints="1"/>
              </p:cNvSpPr>
              <p:nvPr/>
            </p:nvSpPr>
            <p:spPr bwMode="auto">
              <a:xfrm>
                <a:off x="1050" y="734"/>
                <a:ext cx="5580" cy="3352"/>
              </a:xfrm>
              <a:custGeom>
                <a:avLst/>
                <a:gdLst>
                  <a:gd name="T0" fmla="*/ 650 w 1300"/>
                  <a:gd name="T1" fmla="*/ 0 h 780"/>
                  <a:gd name="T2" fmla="*/ 0 w 1300"/>
                  <a:gd name="T3" fmla="*/ 390 h 780"/>
                  <a:gd name="T4" fmla="*/ 650 w 1300"/>
                  <a:gd name="T5" fmla="*/ 780 h 780"/>
                  <a:gd name="T6" fmla="*/ 1300 w 1300"/>
                  <a:gd name="T7" fmla="*/ 390 h 780"/>
                  <a:gd name="T8" fmla="*/ 650 w 1300"/>
                  <a:gd name="T9" fmla="*/ 0 h 780"/>
                  <a:gd name="T10" fmla="*/ 650 w 1300"/>
                  <a:gd name="T11" fmla="*/ 761 h 780"/>
                  <a:gd name="T12" fmla="*/ 14 w 1300"/>
                  <a:gd name="T13" fmla="*/ 390 h 780"/>
                  <a:gd name="T14" fmla="*/ 650 w 1300"/>
                  <a:gd name="T15" fmla="*/ 20 h 780"/>
                  <a:gd name="T16" fmla="*/ 1285 w 1300"/>
                  <a:gd name="T17" fmla="*/ 390 h 780"/>
                  <a:gd name="T18" fmla="*/ 650 w 1300"/>
                  <a:gd name="T19" fmla="*/ 761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0" h="780">
                    <a:moveTo>
                      <a:pt x="650" y="0"/>
                    </a:moveTo>
                    <a:cubicBezTo>
                      <a:pt x="291" y="0"/>
                      <a:pt x="0" y="175"/>
                      <a:pt x="0" y="390"/>
                    </a:cubicBezTo>
                    <a:cubicBezTo>
                      <a:pt x="0" y="606"/>
                      <a:pt x="291" y="780"/>
                      <a:pt x="650" y="780"/>
                    </a:cubicBezTo>
                    <a:cubicBezTo>
                      <a:pt x="1009" y="780"/>
                      <a:pt x="1300" y="606"/>
                      <a:pt x="1300" y="390"/>
                    </a:cubicBezTo>
                    <a:cubicBezTo>
                      <a:pt x="1300" y="175"/>
                      <a:pt x="1009" y="0"/>
                      <a:pt x="650" y="0"/>
                    </a:cubicBezTo>
                    <a:close/>
                    <a:moveTo>
                      <a:pt x="650" y="761"/>
                    </a:moveTo>
                    <a:cubicBezTo>
                      <a:pt x="299" y="761"/>
                      <a:pt x="14" y="595"/>
                      <a:pt x="14" y="390"/>
                    </a:cubicBezTo>
                    <a:cubicBezTo>
                      <a:pt x="14" y="186"/>
                      <a:pt x="299" y="20"/>
                      <a:pt x="650" y="20"/>
                    </a:cubicBezTo>
                    <a:cubicBezTo>
                      <a:pt x="1001" y="20"/>
                      <a:pt x="1285" y="186"/>
                      <a:pt x="1285" y="390"/>
                    </a:cubicBezTo>
                    <a:cubicBezTo>
                      <a:pt x="1285" y="595"/>
                      <a:pt x="1001" y="761"/>
                      <a:pt x="650" y="7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endParaRPr lang="en-US">
                  <a:solidFill>
                    <a:srgbClr val="000000"/>
                  </a:solidFill>
                  <a:latin typeface="Segoe UI"/>
                </a:endParaRPr>
              </a:p>
            </p:txBody>
          </p:sp>
          <p:sp>
            <p:nvSpPr>
              <p:cNvPr id="296" name="Freeform 295"/>
              <p:cNvSpPr>
                <a:spLocks noEditPoints="1"/>
              </p:cNvSpPr>
              <p:nvPr/>
            </p:nvSpPr>
            <p:spPr bwMode="auto">
              <a:xfrm>
                <a:off x="1050" y="1614"/>
                <a:ext cx="1854" cy="1633"/>
              </a:xfrm>
              <a:custGeom>
                <a:avLst/>
                <a:gdLst>
                  <a:gd name="T0" fmla="*/ 216 w 432"/>
                  <a:gd name="T1" fmla="*/ 0 h 432"/>
                  <a:gd name="T2" fmla="*/ 0 w 432"/>
                  <a:gd name="T3" fmla="*/ 216 h 432"/>
                  <a:gd name="T4" fmla="*/ 216 w 432"/>
                  <a:gd name="T5" fmla="*/ 432 h 432"/>
                  <a:gd name="T6" fmla="*/ 432 w 432"/>
                  <a:gd name="T7" fmla="*/ 216 h 432"/>
                  <a:gd name="T8" fmla="*/ 216 w 432"/>
                  <a:gd name="T9" fmla="*/ 0 h 432"/>
                  <a:gd name="T10" fmla="*/ 216 w 432"/>
                  <a:gd name="T11" fmla="*/ 415 h 432"/>
                  <a:gd name="T12" fmla="*/ 17 w 432"/>
                  <a:gd name="T13" fmla="*/ 216 h 432"/>
                  <a:gd name="T14" fmla="*/ 216 w 432"/>
                  <a:gd name="T15" fmla="*/ 18 h 432"/>
                  <a:gd name="T16" fmla="*/ 414 w 432"/>
                  <a:gd name="T17" fmla="*/ 216 h 432"/>
                  <a:gd name="T18" fmla="*/ 216 w 432"/>
                  <a:gd name="T19" fmla="*/ 41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432">
                    <a:moveTo>
                      <a:pt x="216" y="0"/>
                    </a:moveTo>
                    <a:cubicBezTo>
                      <a:pt x="97" y="0"/>
                      <a:pt x="0" y="97"/>
                      <a:pt x="0" y="216"/>
                    </a:cubicBezTo>
                    <a:cubicBezTo>
                      <a:pt x="0" y="335"/>
                      <a:pt x="97" y="432"/>
                      <a:pt x="216" y="432"/>
                    </a:cubicBezTo>
                    <a:cubicBezTo>
                      <a:pt x="335" y="432"/>
                      <a:pt x="432" y="335"/>
                      <a:pt x="432" y="216"/>
                    </a:cubicBezTo>
                    <a:cubicBezTo>
                      <a:pt x="432" y="97"/>
                      <a:pt x="335" y="0"/>
                      <a:pt x="216" y="0"/>
                    </a:cubicBezTo>
                    <a:close/>
                    <a:moveTo>
                      <a:pt x="216" y="415"/>
                    </a:moveTo>
                    <a:cubicBezTo>
                      <a:pt x="106" y="415"/>
                      <a:pt x="17" y="326"/>
                      <a:pt x="17" y="216"/>
                    </a:cubicBezTo>
                    <a:cubicBezTo>
                      <a:pt x="17" y="106"/>
                      <a:pt x="106" y="18"/>
                      <a:pt x="216" y="18"/>
                    </a:cubicBezTo>
                    <a:cubicBezTo>
                      <a:pt x="326" y="18"/>
                      <a:pt x="414" y="106"/>
                      <a:pt x="414" y="216"/>
                    </a:cubicBezTo>
                    <a:cubicBezTo>
                      <a:pt x="414" y="326"/>
                      <a:pt x="326" y="415"/>
                      <a:pt x="216" y="4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endParaRPr lang="en-US">
                  <a:solidFill>
                    <a:srgbClr val="000000"/>
                  </a:solidFill>
                  <a:latin typeface="Segoe UI"/>
                </a:endParaRPr>
              </a:p>
            </p:txBody>
          </p:sp>
          <p:sp>
            <p:nvSpPr>
              <p:cNvPr id="297" name="Freeform 296"/>
              <p:cNvSpPr>
                <a:spLocks noEditPoints="1"/>
              </p:cNvSpPr>
              <p:nvPr/>
            </p:nvSpPr>
            <p:spPr bwMode="auto">
              <a:xfrm>
                <a:off x="4857" y="1622"/>
                <a:ext cx="1777" cy="1604"/>
              </a:xfrm>
              <a:custGeom>
                <a:avLst/>
                <a:gdLst>
                  <a:gd name="T0" fmla="*/ 216 w 432"/>
                  <a:gd name="T1" fmla="*/ 0 h 432"/>
                  <a:gd name="T2" fmla="*/ 0 w 432"/>
                  <a:gd name="T3" fmla="*/ 216 h 432"/>
                  <a:gd name="T4" fmla="*/ 216 w 432"/>
                  <a:gd name="T5" fmla="*/ 432 h 432"/>
                  <a:gd name="T6" fmla="*/ 432 w 432"/>
                  <a:gd name="T7" fmla="*/ 216 h 432"/>
                  <a:gd name="T8" fmla="*/ 216 w 432"/>
                  <a:gd name="T9" fmla="*/ 0 h 432"/>
                  <a:gd name="T10" fmla="*/ 216 w 432"/>
                  <a:gd name="T11" fmla="*/ 415 h 432"/>
                  <a:gd name="T12" fmla="*/ 17 w 432"/>
                  <a:gd name="T13" fmla="*/ 216 h 432"/>
                  <a:gd name="T14" fmla="*/ 216 w 432"/>
                  <a:gd name="T15" fmla="*/ 18 h 432"/>
                  <a:gd name="T16" fmla="*/ 414 w 432"/>
                  <a:gd name="T17" fmla="*/ 216 h 432"/>
                  <a:gd name="T18" fmla="*/ 216 w 432"/>
                  <a:gd name="T19" fmla="*/ 41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432">
                    <a:moveTo>
                      <a:pt x="216" y="0"/>
                    </a:moveTo>
                    <a:cubicBezTo>
                      <a:pt x="97" y="0"/>
                      <a:pt x="0" y="97"/>
                      <a:pt x="0" y="216"/>
                    </a:cubicBezTo>
                    <a:cubicBezTo>
                      <a:pt x="0" y="335"/>
                      <a:pt x="97" y="432"/>
                      <a:pt x="216" y="432"/>
                    </a:cubicBezTo>
                    <a:cubicBezTo>
                      <a:pt x="335" y="432"/>
                      <a:pt x="432" y="335"/>
                      <a:pt x="432" y="216"/>
                    </a:cubicBezTo>
                    <a:cubicBezTo>
                      <a:pt x="432" y="97"/>
                      <a:pt x="335" y="0"/>
                      <a:pt x="216" y="0"/>
                    </a:cubicBezTo>
                    <a:close/>
                    <a:moveTo>
                      <a:pt x="216" y="415"/>
                    </a:moveTo>
                    <a:cubicBezTo>
                      <a:pt x="106" y="415"/>
                      <a:pt x="17" y="326"/>
                      <a:pt x="17" y="216"/>
                    </a:cubicBezTo>
                    <a:cubicBezTo>
                      <a:pt x="17" y="106"/>
                      <a:pt x="106" y="18"/>
                      <a:pt x="216" y="18"/>
                    </a:cubicBezTo>
                    <a:cubicBezTo>
                      <a:pt x="326" y="18"/>
                      <a:pt x="414" y="106"/>
                      <a:pt x="414" y="216"/>
                    </a:cubicBezTo>
                    <a:cubicBezTo>
                      <a:pt x="414" y="326"/>
                      <a:pt x="326" y="415"/>
                      <a:pt x="216" y="4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endParaRPr lang="en-US">
                  <a:solidFill>
                    <a:srgbClr val="000000"/>
                  </a:solidFill>
                  <a:latin typeface="Segoe UI"/>
                </a:endParaRPr>
              </a:p>
            </p:txBody>
          </p:sp>
        </p:grpSp>
        <p:grpSp>
          <p:nvGrpSpPr>
            <p:cNvPr id="256" name="Group 255"/>
            <p:cNvGrpSpPr/>
            <p:nvPr/>
          </p:nvGrpSpPr>
          <p:grpSpPr>
            <a:xfrm rot="10800000">
              <a:off x="3066564" y="3899949"/>
              <a:ext cx="380886" cy="198444"/>
              <a:chOff x="1473341" y="3774232"/>
              <a:chExt cx="480262" cy="292168"/>
            </a:xfrm>
          </p:grpSpPr>
          <p:sp>
            <p:nvSpPr>
              <p:cNvPr id="293" name="Isosceles Triangle 292"/>
              <p:cNvSpPr/>
              <p:nvPr/>
            </p:nvSpPr>
            <p:spPr bwMode="auto">
              <a:xfrm>
                <a:off x="1473341" y="3774232"/>
                <a:ext cx="480262" cy="291068"/>
              </a:xfrm>
              <a:prstGeom prst="triangle">
                <a:avLst/>
              </a:pr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4" name="Isosceles Triangle 293"/>
              <p:cNvSpPr/>
              <p:nvPr/>
            </p:nvSpPr>
            <p:spPr bwMode="auto">
              <a:xfrm>
                <a:off x="1512304" y="3822560"/>
                <a:ext cx="402336" cy="243840"/>
              </a:xfrm>
              <a:prstGeom prst="triangle">
                <a:avLst/>
              </a:prstGeom>
              <a:solidFill>
                <a:srgbClr val="0072C6"/>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57" name="Group 256"/>
            <p:cNvGrpSpPr/>
            <p:nvPr/>
          </p:nvGrpSpPr>
          <p:grpSpPr>
            <a:xfrm>
              <a:off x="8563267" y="3615748"/>
              <a:ext cx="372217" cy="191883"/>
              <a:chOff x="1473341" y="3774232"/>
              <a:chExt cx="480262" cy="292168"/>
            </a:xfrm>
          </p:grpSpPr>
          <p:sp>
            <p:nvSpPr>
              <p:cNvPr id="291" name="Isosceles Triangle 290"/>
              <p:cNvSpPr/>
              <p:nvPr/>
            </p:nvSpPr>
            <p:spPr bwMode="auto">
              <a:xfrm>
                <a:off x="1473341" y="3774232"/>
                <a:ext cx="480262" cy="291068"/>
              </a:xfrm>
              <a:prstGeom prst="triangle">
                <a:avLst/>
              </a:pr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2" name="Isosceles Triangle 291"/>
              <p:cNvSpPr/>
              <p:nvPr/>
            </p:nvSpPr>
            <p:spPr bwMode="auto">
              <a:xfrm>
                <a:off x="1512304" y="3822560"/>
                <a:ext cx="402336" cy="243840"/>
              </a:xfrm>
              <a:prstGeom prst="triangle">
                <a:avLst/>
              </a:prstGeom>
              <a:solidFill>
                <a:srgbClr val="0072C6"/>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58" name="Group 257"/>
            <p:cNvGrpSpPr/>
            <p:nvPr/>
          </p:nvGrpSpPr>
          <p:grpSpPr>
            <a:xfrm rot="16200000">
              <a:off x="7728728" y="2915804"/>
              <a:ext cx="351453" cy="209987"/>
              <a:chOff x="1473341" y="3774232"/>
              <a:chExt cx="480262" cy="292168"/>
            </a:xfrm>
          </p:grpSpPr>
          <p:sp>
            <p:nvSpPr>
              <p:cNvPr id="289" name="Isosceles Triangle 288"/>
              <p:cNvSpPr/>
              <p:nvPr/>
            </p:nvSpPr>
            <p:spPr bwMode="auto">
              <a:xfrm>
                <a:off x="1473341" y="3774232"/>
                <a:ext cx="480262" cy="291068"/>
              </a:xfrm>
              <a:prstGeom prst="triangle">
                <a:avLst/>
              </a:pr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0" name="Isosceles Triangle 289"/>
              <p:cNvSpPr/>
              <p:nvPr/>
            </p:nvSpPr>
            <p:spPr bwMode="auto">
              <a:xfrm>
                <a:off x="1512304" y="3822560"/>
                <a:ext cx="402336" cy="243840"/>
              </a:xfrm>
              <a:prstGeom prst="triangle">
                <a:avLst/>
              </a:prstGeom>
              <a:solidFill>
                <a:srgbClr val="0072C6"/>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59" name="Group 258"/>
            <p:cNvGrpSpPr/>
            <p:nvPr/>
          </p:nvGrpSpPr>
          <p:grpSpPr>
            <a:xfrm rot="5400000">
              <a:off x="4159611" y="4592881"/>
              <a:ext cx="320114" cy="197965"/>
              <a:chOff x="1473341" y="3774232"/>
              <a:chExt cx="480262" cy="292168"/>
            </a:xfrm>
          </p:grpSpPr>
          <p:sp>
            <p:nvSpPr>
              <p:cNvPr id="287" name="Isosceles Triangle 286"/>
              <p:cNvSpPr/>
              <p:nvPr/>
            </p:nvSpPr>
            <p:spPr bwMode="auto">
              <a:xfrm>
                <a:off x="1473341" y="3774232"/>
                <a:ext cx="480262" cy="291068"/>
              </a:xfrm>
              <a:prstGeom prst="triangle">
                <a:avLst/>
              </a:pr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8" name="Isosceles Triangle 287"/>
              <p:cNvSpPr/>
              <p:nvPr/>
            </p:nvSpPr>
            <p:spPr bwMode="auto">
              <a:xfrm>
                <a:off x="1512304" y="3822560"/>
                <a:ext cx="402336" cy="243840"/>
              </a:xfrm>
              <a:prstGeom prst="triangle">
                <a:avLst/>
              </a:prstGeom>
              <a:solidFill>
                <a:srgbClr val="0072C6"/>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60" name="TextBox 61"/>
            <p:cNvSpPr txBox="1"/>
            <p:nvPr/>
          </p:nvSpPr>
          <p:spPr>
            <a:xfrm>
              <a:off x="7353908" y="3669929"/>
              <a:ext cx="1212453" cy="307821"/>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r>
                <a:rPr lang="en-US" sz="2000" kern="0" dirty="0">
                  <a:latin typeface="Segoe UI Light"/>
                </a:rPr>
                <a:t>Production</a:t>
              </a:r>
            </a:p>
          </p:txBody>
        </p:sp>
        <p:grpSp>
          <p:nvGrpSpPr>
            <p:cNvPr id="261" name="Group 260"/>
            <p:cNvGrpSpPr/>
            <p:nvPr/>
          </p:nvGrpSpPr>
          <p:grpSpPr>
            <a:xfrm>
              <a:off x="5058949" y="3599494"/>
              <a:ext cx="1912939" cy="458266"/>
              <a:chOff x="4662521" y="3822551"/>
              <a:chExt cx="2867552" cy="480263"/>
            </a:xfrm>
            <a:effectLst>
              <a:outerShdw blurRad="63500" sx="102000" sy="102000" algn="ctr" rotWithShape="0">
                <a:prstClr val="black">
                  <a:alpha val="40000"/>
                </a:prstClr>
              </a:outerShdw>
            </a:effectLst>
          </p:grpSpPr>
          <p:sp>
            <p:nvSpPr>
              <p:cNvPr id="280" name="Rectangle 279"/>
              <p:cNvSpPr/>
              <p:nvPr/>
            </p:nvSpPr>
            <p:spPr bwMode="auto">
              <a:xfrm>
                <a:off x="4953297" y="4002478"/>
                <a:ext cx="2286000" cy="120407"/>
              </a:xfrm>
              <a:prstGeom prst="rect">
                <a:avLst/>
              </a:prstGeom>
              <a:solidFill>
                <a:srgbClr val="0072C6"/>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81" name="Group 280"/>
              <p:cNvGrpSpPr/>
              <p:nvPr/>
            </p:nvGrpSpPr>
            <p:grpSpPr>
              <a:xfrm rot="16200000">
                <a:off x="4568474" y="3916599"/>
                <a:ext cx="480262" cy="292168"/>
                <a:chOff x="1473341" y="3774232"/>
                <a:chExt cx="480262" cy="292168"/>
              </a:xfrm>
            </p:grpSpPr>
            <p:sp>
              <p:nvSpPr>
                <p:cNvPr id="285" name="Isosceles Triangle 284"/>
                <p:cNvSpPr/>
                <p:nvPr/>
              </p:nvSpPr>
              <p:spPr bwMode="auto">
                <a:xfrm>
                  <a:off x="1473341" y="3774232"/>
                  <a:ext cx="480262" cy="291068"/>
                </a:xfrm>
                <a:prstGeom prst="triangle">
                  <a:avLst/>
                </a:pr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6" name="Isosceles Triangle 285"/>
                <p:cNvSpPr/>
                <p:nvPr/>
              </p:nvSpPr>
              <p:spPr bwMode="auto">
                <a:xfrm>
                  <a:off x="1512304" y="3822560"/>
                  <a:ext cx="402336" cy="243840"/>
                </a:xfrm>
                <a:prstGeom prst="triangle">
                  <a:avLst/>
                </a:prstGeom>
                <a:solidFill>
                  <a:srgbClr val="0072C6"/>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82" name="Group 281"/>
              <p:cNvGrpSpPr/>
              <p:nvPr/>
            </p:nvGrpSpPr>
            <p:grpSpPr>
              <a:xfrm rot="5400000">
                <a:off x="7143858" y="3916598"/>
                <a:ext cx="480262" cy="292168"/>
                <a:chOff x="1473341" y="3774232"/>
                <a:chExt cx="480262" cy="292168"/>
              </a:xfrm>
            </p:grpSpPr>
            <p:sp>
              <p:nvSpPr>
                <p:cNvPr id="283" name="Isosceles Triangle 282"/>
                <p:cNvSpPr/>
                <p:nvPr/>
              </p:nvSpPr>
              <p:spPr bwMode="auto">
                <a:xfrm>
                  <a:off x="1473341" y="3774232"/>
                  <a:ext cx="480262" cy="291068"/>
                </a:xfrm>
                <a:prstGeom prst="triangle">
                  <a:avLst/>
                </a:pr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4" name="Isosceles Triangle 283"/>
                <p:cNvSpPr/>
                <p:nvPr/>
              </p:nvSpPr>
              <p:spPr bwMode="auto">
                <a:xfrm>
                  <a:off x="1512304" y="3822560"/>
                  <a:ext cx="402336" cy="243840"/>
                </a:xfrm>
                <a:prstGeom prst="triangle">
                  <a:avLst/>
                </a:prstGeom>
                <a:solidFill>
                  <a:srgbClr val="0072C6"/>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262" name="TextBox 93"/>
            <p:cNvSpPr txBox="1"/>
            <p:nvPr/>
          </p:nvSpPr>
          <p:spPr>
            <a:xfrm>
              <a:off x="5366517" y="3944997"/>
              <a:ext cx="1303242" cy="27703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509">
                <a:defRPr/>
              </a:pPr>
              <a:r>
                <a:rPr lang="en-US" kern="0" dirty="0">
                  <a:gradFill>
                    <a:gsLst>
                      <a:gs pos="20354">
                        <a:srgbClr val="000000"/>
                      </a:gs>
                      <a:gs pos="54000">
                        <a:srgbClr val="000000"/>
                      </a:gs>
                    </a:gsLst>
                    <a:lin ang="5400000" scaled="0"/>
                  </a:gradFill>
                  <a:latin typeface="Segoe UI Light"/>
                </a:rPr>
                <a:t>Collaboration</a:t>
              </a:r>
            </a:p>
          </p:txBody>
        </p:sp>
        <p:grpSp>
          <p:nvGrpSpPr>
            <p:cNvPr id="263" name="Group 262"/>
            <p:cNvGrpSpPr>
              <a:grpSpLocks noChangeAspect="1"/>
            </p:cNvGrpSpPr>
            <p:nvPr/>
          </p:nvGrpSpPr>
          <p:grpSpPr bwMode="auto">
            <a:xfrm>
              <a:off x="5591969" y="3107135"/>
              <a:ext cx="715432" cy="613687"/>
              <a:chOff x="7349" y="-2816"/>
              <a:chExt cx="661" cy="567"/>
            </a:xfrm>
            <a:solidFill>
              <a:srgbClr val="FFFFFF">
                <a:lumMod val="50000"/>
              </a:srgbClr>
            </a:solidFill>
          </p:grpSpPr>
          <p:sp>
            <p:nvSpPr>
              <p:cNvPr id="274" name="Freeform 273"/>
              <p:cNvSpPr>
                <a:spLocks/>
              </p:cNvSpPr>
              <p:nvPr/>
            </p:nvSpPr>
            <p:spPr bwMode="auto">
              <a:xfrm>
                <a:off x="7573" y="-2676"/>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1">
                  <a:defRPr/>
                </a:pPr>
                <a:endParaRPr lang="en-US" sz="1700">
                  <a:solidFill>
                    <a:srgbClr val="FFFFFF"/>
                  </a:solidFill>
                  <a:latin typeface="Segoe UI"/>
                </a:endParaRPr>
              </a:p>
            </p:txBody>
          </p:sp>
          <p:sp>
            <p:nvSpPr>
              <p:cNvPr id="275" name="Oval 274"/>
              <p:cNvSpPr>
                <a:spLocks noChangeArrowheads="1"/>
              </p:cNvSpPr>
              <p:nvPr/>
            </p:nvSpPr>
            <p:spPr bwMode="auto">
              <a:xfrm>
                <a:off x="7616" y="-2816"/>
                <a:ext cx="127" cy="128"/>
              </a:xfrm>
              <a:prstGeom prst="ellipse">
                <a:avLst/>
              </a:pr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1">
                  <a:defRPr/>
                </a:pPr>
                <a:endParaRPr lang="en-US" sz="1700">
                  <a:solidFill>
                    <a:srgbClr val="FFFFFF"/>
                  </a:solidFill>
                  <a:latin typeface="Segoe UI"/>
                </a:endParaRPr>
              </a:p>
            </p:txBody>
          </p:sp>
          <p:sp>
            <p:nvSpPr>
              <p:cNvPr id="276" name="Freeform 275"/>
              <p:cNvSpPr>
                <a:spLocks/>
              </p:cNvSpPr>
              <p:nvPr/>
            </p:nvSpPr>
            <p:spPr bwMode="auto">
              <a:xfrm>
                <a:off x="7831"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1">
                  <a:defRPr/>
                </a:pPr>
                <a:endParaRPr lang="en-US" sz="1700">
                  <a:solidFill>
                    <a:srgbClr val="FFFFFF"/>
                  </a:solidFill>
                  <a:latin typeface="Segoe UI"/>
                </a:endParaRPr>
              </a:p>
            </p:txBody>
          </p:sp>
          <p:sp>
            <p:nvSpPr>
              <p:cNvPr id="277" name="Oval 276"/>
              <p:cNvSpPr>
                <a:spLocks noChangeArrowheads="1"/>
              </p:cNvSpPr>
              <p:nvPr/>
            </p:nvSpPr>
            <p:spPr bwMode="auto">
              <a:xfrm>
                <a:off x="7866" y="-2780"/>
                <a:ext cx="109" cy="108"/>
              </a:xfrm>
              <a:prstGeom prst="ellipse">
                <a:avLst/>
              </a:pr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1">
                  <a:defRPr/>
                </a:pPr>
                <a:endParaRPr lang="en-US" sz="1700">
                  <a:solidFill>
                    <a:srgbClr val="FFFFFF"/>
                  </a:solidFill>
                  <a:latin typeface="Segoe UI"/>
                </a:endParaRPr>
              </a:p>
            </p:txBody>
          </p:sp>
          <p:sp>
            <p:nvSpPr>
              <p:cNvPr id="278" name="Freeform 277"/>
              <p:cNvSpPr>
                <a:spLocks/>
              </p:cNvSpPr>
              <p:nvPr/>
            </p:nvSpPr>
            <p:spPr bwMode="auto">
              <a:xfrm>
                <a:off x="7349"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1">
                  <a:defRPr/>
                </a:pPr>
                <a:endParaRPr lang="en-US" sz="1700">
                  <a:solidFill>
                    <a:srgbClr val="FFFFFF"/>
                  </a:solidFill>
                  <a:latin typeface="Segoe UI"/>
                </a:endParaRPr>
              </a:p>
            </p:txBody>
          </p:sp>
          <p:sp>
            <p:nvSpPr>
              <p:cNvPr id="279" name="Oval 278"/>
              <p:cNvSpPr>
                <a:spLocks noChangeArrowheads="1"/>
              </p:cNvSpPr>
              <p:nvPr/>
            </p:nvSpPr>
            <p:spPr bwMode="auto">
              <a:xfrm>
                <a:off x="7384" y="-2780"/>
                <a:ext cx="109" cy="108"/>
              </a:xfrm>
              <a:prstGeom prst="ellipse">
                <a:avLst/>
              </a:pr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1">
                  <a:defRPr/>
                </a:pPr>
                <a:endParaRPr lang="en-US" sz="1700">
                  <a:solidFill>
                    <a:srgbClr val="FFFFFF"/>
                  </a:solidFill>
                  <a:latin typeface="Segoe UI"/>
                </a:endParaRPr>
              </a:p>
            </p:txBody>
          </p:sp>
        </p:grpSp>
        <p:sp>
          <p:nvSpPr>
            <p:cNvPr id="264" name="Rectangle 17"/>
            <p:cNvSpPr/>
            <p:nvPr/>
          </p:nvSpPr>
          <p:spPr bwMode="auto">
            <a:xfrm>
              <a:off x="4443602" y="1704040"/>
              <a:ext cx="1571816" cy="942263"/>
            </a:xfrm>
            <a:custGeom>
              <a:avLst/>
              <a:gdLst>
                <a:gd name="connsiteX0" fmla="*/ 0 w 2565727"/>
                <a:gd name="connsiteY0" fmla="*/ 0 h 967389"/>
                <a:gd name="connsiteX1" fmla="*/ 2565727 w 2565727"/>
                <a:gd name="connsiteY1" fmla="*/ 0 h 967389"/>
                <a:gd name="connsiteX2" fmla="*/ 2565727 w 2565727"/>
                <a:gd name="connsiteY2" fmla="*/ 967389 h 967389"/>
                <a:gd name="connsiteX3" fmla="*/ 0 w 2565727"/>
                <a:gd name="connsiteY3" fmla="*/ 967389 h 967389"/>
                <a:gd name="connsiteX4" fmla="*/ 0 w 2565727"/>
                <a:gd name="connsiteY4" fmla="*/ 0 h 967389"/>
                <a:gd name="connsiteX0" fmla="*/ 0 w 2565727"/>
                <a:gd name="connsiteY0" fmla="*/ 0 h 1016157"/>
                <a:gd name="connsiteX1" fmla="*/ 2565727 w 2565727"/>
                <a:gd name="connsiteY1" fmla="*/ 0 h 1016157"/>
                <a:gd name="connsiteX2" fmla="*/ 2565727 w 2565727"/>
                <a:gd name="connsiteY2" fmla="*/ 967389 h 1016157"/>
                <a:gd name="connsiteX3" fmla="*/ 182880 w 2565727"/>
                <a:gd name="connsiteY3" fmla="*/ 1016157 h 1016157"/>
                <a:gd name="connsiteX4" fmla="*/ 0 w 2565727"/>
                <a:gd name="connsiteY4" fmla="*/ 0 h 1016157"/>
                <a:gd name="connsiteX0" fmla="*/ 0 w 3089983"/>
                <a:gd name="connsiteY0" fmla="*/ 463296 h 1016157"/>
                <a:gd name="connsiteX1" fmla="*/ 3089983 w 3089983"/>
                <a:gd name="connsiteY1" fmla="*/ 0 h 1016157"/>
                <a:gd name="connsiteX2" fmla="*/ 3089983 w 3089983"/>
                <a:gd name="connsiteY2" fmla="*/ 967389 h 1016157"/>
                <a:gd name="connsiteX3" fmla="*/ 707136 w 3089983"/>
                <a:gd name="connsiteY3" fmla="*/ 1016157 h 1016157"/>
                <a:gd name="connsiteX4" fmla="*/ 0 w 3089983"/>
                <a:gd name="connsiteY4" fmla="*/ 463296 h 1016157"/>
                <a:gd name="connsiteX0" fmla="*/ 0 w 3089983"/>
                <a:gd name="connsiteY0" fmla="*/ 463296 h 1077117"/>
                <a:gd name="connsiteX1" fmla="*/ 3089983 w 3089983"/>
                <a:gd name="connsiteY1" fmla="*/ 0 h 1077117"/>
                <a:gd name="connsiteX2" fmla="*/ 3089983 w 3089983"/>
                <a:gd name="connsiteY2" fmla="*/ 967389 h 1077117"/>
                <a:gd name="connsiteX3" fmla="*/ 609600 w 3089983"/>
                <a:gd name="connsiteY3" fmla="*/ 1077117 h 1077117"/>
                <a:gd name="connsiteX4" fmla="*/ 0 w 3089983"/>
                <a:gd name="connsiteY4" fmla="*/ 463296 h 1077117"/>
                <a:gd name="connsiteX0" fmla="*/ 0 w 2980255"/>
                <a:gd name="connsiteY0" fmla="*/ 463296 h 1077117"/>
                <a:gd name="connsiteX1" fmla="*/ 2980255 w 2980255"/>
                <a:gd name="connsiteY1" fmla="*/ 0 h 1077117"/>
                <a:gd name="connsiteX2" fmla="*/ 2980255 w 2980255"/>
                <a:gd name="connsiteY2" fmla="*/ 967389 h 1077117"/>
                <a:gd name="connsiteX3" fmla="*/ 499872 w 2980255"/>
                <a:gd name="connsiteY3" fmla="*/ 1077117 h 1077117"/>
                <a:gd name="connsiteX4" fmla="*/ 0 w 2980255"/>
                <a:gd name="connsiteY4" fmla="*/ 463296 h 1077117"/>
                <a:gd name="connsiteX0" fmla="*/ 280416 w 2480383"/>
                <a:gd name="connsiteY0" fmla="*/ 365760 h 1077117"/>
                <a:gd name="connsiteX1" fmla="*/ 2480383 w 2480383"/>
                <a:gd name="connsiteY1" fmla="*/ 0 h 1077117"/>
                <a:gd name="connsiteX2" fmla="*/ 2480383 w 2480383"/>
                <a:gd name="connsiteY2" fmla="*/ 967389 h 1077117"/>
                <a:gd name="connsiteX3" fmla="*/ 0 w 2480383"/>
                <a:gd name="connsiteY3" fmla="*/ 1077117 h 1077117"/>
                <a:gd name="connsiteX4" fmla="*/ 280416 w 2480383"/>
                <a:gd name="connsiteY4" fmla="*/ 365760 h 1077117"/>
                <a:gd name="connsiteX0" fmla="*/ 0 w 2199967"/>
                <a:gd name="connsiteY0" fmla="*/ 365760 h 1101501"/>
                <a:gd name="connsiteX1" fmla="*/ 2199967 w 2199967"/>
                <a:gd name="connsiteY1" fmla="*/ 0 h 1101501"/>
                <a:gd name="connsiteX2" fmla="*/ 2199967 w 2199967"/>
                <a:gd name="connsiteY2" fmla="*/ 967389 h 1101501"/>
                <a:gd name="connsiteX3" fmla="*/ 97536 w 2199967"/>
                <a:gd name="connsiteY3" fmla="*/ 1101501 h 1101501"/>
                <a:gd name="connsiteX4" fmla="*/ 0 w 2199967"/>
                <a:gd name="connsiteY4" fmla="*/ 365760 h 1101501"/>
                <a:gd name="connsiteX0" fmla="*/ 0 w 2199967"/>
                <a:gd name="connsiteY0" fmla="*/ 365760 h 1089309"/>
                <a:gd name="connsiteX1" fmla="*/ 2199967 w 2199967"/>
                <a:gd name="connsiteY1" fmla="*/ 0 h 1089309"/>
                <a:gd name="connsiteX2" fmla="*/ 2199967 w 2199967"/>
                <a:gd name="connsiteY2" fmla="*/ 967389 h 1089309"/>
                <a:gd name="connsiteX3" fmla="*/ 158496 w 2199967"/>
                <a:gd name="connsiteY3" fmla="*/ 1089309 h 1089309"/>
                <a:gd name="connsiteX4" fmla="*/ 0 w 2199967"/>
                <a:gd name="connsiteY4" fmla="*/ 365760 h 1089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67" h="1089309">
                  <a:moveTo>
                    <a:pt x="0" y="365760"/>
                  </a:moveTo>
                  <a:lnTo>
                    <a:pt x="2199967" y="0"/>
                  </a:lnTo>
                  <a:lnTo>
                    <a:pt x="2199967" y="967389"/>
                  </a:lnTo>
                  <a:lnTo>
                    <a:pt x="158496" y="1089309"/>
                  </a:lnTo>
                  <a:lnTo>
                    <a:pt x="0" y="365760"/>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5" name="Rectangle 17"/>
            <p:cNvSpPr/>
            <p:nvPr/>
          </p:nvSpPr>
          <p:spPr bwMode="auto">
            <a:xfrm>
              <a:off x="4515071" y="1680941"/>
              <a:ext cx="1418203" cy="942263"/>
            </a:xfrm>
            <a:custGeom>
              <a:avLst/>
              <a:gdLst>
                <a:gd name="connsiteX0" fmla="*/ 0 w 2565727"/>
                <a:gd name="connsiteY0" fmla="*/ 0 h 967389"/>
                <a:gd name="connsiteX1" fmla="*/ 2565727 w 2565727"/>
                <a:gd name="connsiteY1" fmla="*/ 0 h 967389"/>
                <a:gd name="connsiteX2" fmla="*/ 2565727 w 2565727"/>
                <a:gd name="connsiteY2" fmla="*/ 967389 h 967389"/>
                <a:gd name="connsiteX3" fmla="*/ 0 w 2565727"/>
                <a:gd name="connsiteY3" fmla="*/ 967389 h 967389"/>
                <a:gd name="connsiteX4" fmla="*/ 0 w 2565727"/>
                <a:gd name="connsiteY4" fmla="*/ 0 h 967389"/>
                <a:gd name="connsiteX0" fmla="*/ 0 w 2565727"/>
                <a:gd name="connsiteY0" fmla="*/ 0 h 1016157"/>
                <a:gd name="connsiteX1" fmla="*/ 2565727 w 2565727"/>
                <a:gd name="connsiteY1" fmla="*/ 0 h 1016157"/>
                <a:gd name="connsiteX2" fmla="*/ 2565727 w 2565727"/>
                <a:gd name="connsiteY2" fmla="*/ 967389 h 1016157"/>
                <a:gd name="connsiteX3" fmla="*/ 182880 w 2565727"/>
                <a:gd name="connsiteY3" fmla="*/ 1016157 h 1016157"/>
                <a:gd name="connsiteX4" fmla="*/ 0 w 2565727"/>
                <a:gd name="connsiteY4" fmla="*/ 0 h 1016157"/>
                <a:gd name="connsiteX0" fmla="*/ 0 w 3089983"/>
                <a:gd name="connsiteY0" fmla="*/ 463296 h 1016157"/>
                <a:gd name="connsiteX1" fmla="*/ 3089983 w 3089983"/>
                <a:gd name="connsiteY1" fmla="*/ 0 h 1016157"/>
                <a:gd name="connsiteX2" fmla="*/ 3089983 w 3089983"/>
                <a:gd name="connsiteY2" fmla="*/ 967389 h 1016157"/>
                <a:gd name="connsiteX3" fmla="*/ 707136 w 3089983"/>
                <a:gd name="connsiteY3" fmla="*/ 1016157 h 1016157"/>
                <a:gd name="connsiteX4" fmla="*/ 0 w 3089983"/>
                <a:gd name="connsiteY4" fmla="*/ 463296 h 1016157"/>
                <a:gd name="connsiteX0" fmla="*/ 0 w 3089983"/>
                <a:gd name="connsiteY0" fmla="*/ 463296 h 1077117"/>
                <a:gd name="connsiteX1" fmla="*/ 3089983 w 3089983"/>
                <a:gd name="connsiteY1" fmla="*/ 0 h 1077117"/>
                <a:gd name="connsiteX2" fmla="*/ 3089983 w 3089983"/>
                <a:gd name="connsiteY2" fmla="*/ 967389 h 1077117"/>
                <a:gd name="connsiteX3" fmla="*/ 609600 w 3089983"/>
                <a:gd name="connsiteY3" fmla="*/ 1077117 h 1077117"/>
                <a:gd name="connsiteX4" fmla="*/ 0 w 3089983"/>
                <a:gd name="connsiteY4" fmla="*/ 463296 h 1077117"/>
                <a:gd name="connsiteX0" fmla="*/ 0 w 2980255"/>
                <a:gd name="connsiteY0" fmla="*/ 463296 h 1077117"/>
                <a:gd name="connsiteX1" fmla="*/ 2980255 w 2980255"/>
                <a:gd name="connsiteY1" fmla="*/ 0 h 1077117"/>
                <a:gd name="connsiteX2" fmla="*/ 2980255 w 2980255"/>
                <a:gd name="connsiteY2" fmla="*/ 967389 h 1077117"/>
                <a:gd name="connsiteX3" fmla="*/ 499872 w 2980255"/>
                <a:gd name="connsiteY3" fmla="*/ 1077117 h 1077117"/>
                <a:gd name="connsiteX4" fmla="*/ 0 w 2980255"/>
                <a:gd name="connsiteY4" fmla="*/ 463296 h 1077117"/>
                <a:gd name="connsiteX0" fmla="*/ 280416 w 2480383"/>
                <a:gd name="connsiteY0" fmla="*/ 365760 h 1077117"/>
                <a:gd name="connsiteX1" fmla="*/ 2480383 w 2480383"/>
                <a:gd name="connsiteY1" fmla="*/ 0 h 1077117"/>
                <a:gd name="connsiteX2" fmla="*/ 2480383 w 2480383"/>
                <a:gd name="connsiteY2" fmla="*/ 967389 h 1077117"/>
                <a:gd name="connsiteX3" fmla="*/ 0 w 2480383"/>
                <a:gd name="connsiteY3" fmla="*/ 1077117 h 1077117"/>
                <a:gd name="connsiteX4" fmla="*/ 280416 w 2480383"/>
                <a:gd name="connsiteY4" fmla="*/ 365760 h 1077117"/>
                <a:gd name="connsiteX0" fmla="*/ 0 w 2199967"/>
                <a:gd name="connsiteY0" fmla="*/ 365760 h 1101501"/>
                <a:gd name="connsiteX1" fmla="*/ 2199967 w 2199967"/>
                <a:gd name="connsiteY1" fmla="*/ 0 h 1101501"/>
                <a:gd name="connsiteX2" fmla="*/ 2199967 w 2199967"/>
                <a:gd name="connsiteY2" fmla="*/ 967389 h 1101501"/>
                <a:gd name="connsiteX3" fmla="*/ 97536 w 2199967"/>
                <a:gd name="connsiteY3" fmla="*/ 1101501 h 1101501"/>
                <a:gd name="connsiteX4" fmla="*/ 0 w 2199967"/>
                <a:gd name="connsiteY4" fmla="*/ 365760 h 1101501"/>
                <a:gd name="connsiteX0" fmla="*/ 0 w 2199967"/>
                <a:gd name="connsiteY0" fmla="*/ 365760 h 1089309"/>
                <a:gd name="connsiteX1" fmla="*/ 2199967 w 2199967"/>
                <a:gd name="connsiteY1" fmla="*/ 0 h 1089309"/>
                <a:gd name="connsiteX2" fmla="*/ 2199967 w 2199967"/>
                <a:gd name="connsiteY2" fmla="*/ 967389 h 1089309"/>
                <a:gd name="connsiteX3" fmla="*/ 158496 w 2199967"/>
                <a:gd name="connsiteY3" fmla="*/ 1089309 h 1089309"/>
                <a:gd name="connsiteX4" fmla="*/ 0 w 2199967"/>
                <a:gd name="connsiteY4" fmla="*/ 365760 h 1089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967" h="1089309">
                  <a:moveTo>
                    <a:pt x="0" y="365760"/>
                  </a:moveTo>
                  <a:lnTo>
                    <a:pt x="2199967" y="0"/>
                  </a:lnTo>
                  <a:lnTo>
                    <a:pt x="2199967" y="967389"/>
                  </a:lnTo>
                  <a:lnTo>
                    <a:pt x="158496" y="1089309"/>
                  </a:lnTo>
                  <a:lnTo>
                    <a:pt x="0" y="365760"/>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6" name="Freeform 12"/>
            <p:cNvSpPr>
              <a:spLocks/>
            </p:cNvSpPr>
            <p:nvPr/>
          </p:nvSpPr>
          <p:spPr bwMode="auto">
            <a:xfrm>
              <a:off x="4575962" y="1585159"/>
              <a:ext cx="1357312" cy="380796"/>
            </a:xfrm>
            <a:custGeom>
              <a:avLst/>
              <a:gdLst>
                <a:gd name="T0" fmla="*/ 601 w 601"/>
                <a:gd name="T1" fmla="*/ 173 h 173"/>
                <a:gd name="T2" fmla="*/ 601 w 601"/>
                <a:gd name="T3" fmla="*/ 55 h 173"/>
                <a:gd name="T4" fmla="*/ 546 w 601"/>
                <a:gd name="T5" fmla="*/ 0 h 173"/>
                <a:gd name="T6" fmla="*/ 55 w 601"/>
                <a:gd name="T7" fmla="*/ 0 h 173"/>
                <a:gd name="T8" fmla="*/ 0 w 601"/>
                <a:gd name="T9" fmla="*/ 55 h 173"/>
                <a:gd name="T10" fmla="*/ 0 w 601"/>
                <a:gd name="T11" fmla="*/ 173 h 173"/>
                <a:gd name="T12" fmla="*/ 601 w 6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601" h="173">
                  <a:moveTo>
                    <a:pt x="601" y="173"/>
                  </a:moveTo>
                  <a:cubicBezTo>
                    <a:pt x="601" y="55"/>
                    <a:pt x="601" y="55"/>
                    <a:pt x="601" y="55"/>
                  </a:cubicBezTo>
                  <a:cubicBezTo>
                    <a:pt x="601" y="25"/>
                    <a:pt x="576" y="0"/>
                    <a:pt x="546" y="0"/>
                  </a:cubicBezTo>
                  <a:cubicBezTo>
                    <a:pt x="55" y="0"/>
                    <a:pt x="55" y="0"/>
                    <a:pt x="55" y="0"/>
                  </a:cubicBezTo>
                  <a:cubicBezTo>
                    <a:pt x="25" y="0"/>
                    <a:pt x="0" y="25"/>
                    <a:pt x="0" y="55"/>
                  </a:cubicBezTo>
                  <a:cubicBezTo>
                    <a:pt x="0" y="173"/>
                    <a:pt x="0" y="173"/>
                    <a:pt x="0" y="173"/>
                  </a:cubicBezTo>
                  <a:lnTo>
                    <a:pt x="601" y="173"/>
                  </a:lnTo>
                  <a:close/>
                </a:path>
              </a:pathLst>
            </a:custGeom>
            <a:solidFill>
              <a:srgbClr val="0070C0"/>
            </a:solidFill>
            <a:ln>
              <a:noFill/>
            </a:ln>
            <a:effectLst>
              <a:outerShdw blurRad="63500" sx="102000" sy="102000" algn="ctr" rotWithShape="0">
                <a:prstClr val="black">
                  <a:alpha val="40000"/>
                </a:prstClr>
              </a:outerShdw>
            </a:effectLst>
            <a:extLst/>
          </p:spPr>
          <p:txBody>
            <a:bodyPr vert="horz" wrap="square" lIns="89629" tIns="0" rIns="89629" bIns="0" numCol="1" anchor="ctr" anchorCtr="0" compatLnSpc="1">
              <a:prstTxWarp prst="textNoShape">
                <a:avLst/>
              </a:prstTxWarp>
            </a:bodyPr>
            <a:lstStyle/>
            <a:p>
              <a:pPr algn="ctr" defTabSz="932509">
                <a:lnSpc>
                  <a:spcPct val="90000"/>
                </a:lnSpc>
                <a:defRPr/>
              </a:pPr>
              <a:r>
                <a:rPr lang="en-US" sz="1099" b="1" kern="0" dirty="0">
                  <a:solidFill>
                    <a:srgbClr val="FFFFFF"/>
                  </a:solidFill>
                  <a:latin typeface="Segoe UI"/>
                </a:rPr>
                <a:t>BACKLOG</a:t>
              </a:r>
            </a:p>
          </p:txBody>
        </p:sp>
        <p:sp>
          <p:nvSpPr>
            <p:cNvPr id="267" name="Rectangle 13"/>
            <p:cNvSpPr>
              <a:spLocks noChangeArrowheads="1"/>
            </p:cNvSpPr>
            <p:nvPr/>
          </p:nvSpPr>
          <p:spPr bwMode="auto">
            <a:xfrm>
              <a:off x="4575962" y="2010401"/>
              <a:ext cx="1357312" cy="169376"/>
            </a:xfrm>
            <a:prstGeom prst="rect">
              <a:avLst/>
            </a:prstGeom>
            <a:solidFill>
              <a:srgbClr val="0070C0"/>
            </a:solidFill>
            <a:ln>
              <a:noFill/>
            </a:ln>
            <a:effectLst>
              <a:outerShdw blurRad="63500" sx="102000" sy="102000" algn="ctr" rotWithShape="0">
                <a:prstClr val="black">
                  <a:alpha val="40000"/>
                </a:prstClr>
              </a:outerShdw>
            </a:effectLst>
            <a:extLst/>
          </p:spPr>
          <p:txBody>
            <a:bodyPr vert="horz" wrap="square" lIns="89629" tIns="0" rIns="89629" bIns="0" numCol="1" anchor="ctr" anchorCtr="0" compatLnSpc="1">
              <a:prstTxWarp prst="textNoShape">
                <a:avLst/>
              </a:prstTxWarp>
            </a:bodyPr>
            <a:lstStyle/>
            <a:p>
              <a:pPr algn="ctr" defTabSz="932509">
                <a:defRPr/>
              </a:pPr>
              <a:endParaRPr lang="en-US" sz="1599" kern="0" dirty="0">
                <a:solidFill>
                  <a:srgbClr val="000000"/>
                </a:solidFill>
                <a:latin typeface="Segoe UI"/>
              </a:endParaRPr>
            </a:p>
          </p:txBody>
        </p:sp>
        <p:sp>
          <p:nvSpPr>
            <p:cNvPr id="268" name="Rectangle 14"/>
            <p:cNvSpPr>
              <a:spLocks noChangeArrowheads="1"/>
            </p:cNvSpPr>
            <p:nvPr/>
          </p:nvSpPr>
          <p:spPr bwMode="auto">
            <a:xfrm>
              <a:off x="4575962" y="2224224"/>
              <a:ext cx="1357312" cy="169376"/>
            </a:xfrm>
            <a:prstGeom prst="rect">
              <a:avLst/>
            </a:prstGeom>
            <a:solidFill>
              <a:srgbClr val="0070C0"/>
            </a:solidFill>
            <a:ln>
              <a:noFill/>
            </a:ln>
            <a:effectLst>
              <a:outerShdw blurRad="63500" sx="102000" sy="102000" algn="ctr" rotWithShape="0">
                <a:prstClr val="black">
                  <a:alpha val="40000"/>
                </a:prstClr>
              </a:outerShdw>
            </a:effectLst>
            <a:extLst/>
          </p:spPr>
          <p:txBody>
            <a:bodyPr vert="horz" wrap="square" lIns="89629" tIns="0" rIns="89629" bIns="0" numCol="1" anchor="ctr" anchorCtr="0" compatLnSpc="1">
              <a:prstTxWarp prst="textNoShape">
                <a:avLst/>
              </a:prstTxWarp>
            </a:bodyPr>
            <a:lstStyle/>
            <a:p>
              <a:pPr algn="ctr" defTabSz="932509">
                <a:defRPr/>
              </a:pPr>
              <a:endParaRPr lang="en-US" sz="1599" kern="0" dirty="0">
                <a:solidFill>
                  <a:srgbClr val="000000"/>
                </a:solidFill>
                <a:latin typeface="Segoe UI"/>
              </a:endParaRPr>
            </a:p>
          </p:txBody>
        </p:sp>
        <p:sp>
          <p:nvSpPr>
            <p:cNvPr id="269" name="Freeform 15"/>
            <p:cNvSpPr>
              <a:spLocks/>
            </p:cNvSpPr>
            <p:nvPr/>
          </p:nvSpPr>
          <p:spPr bwMode="auto">
            <a:xfrm>
              <a:off x="4575962" y="2438044"/>
              <a:ext cx="1357312" cy="168174"/>
            </a:xfrm>
            <a:custGeom>
              <a:avLst/>
              <a:gdLst>
                <a:gd name="T0" fmla="*/ 0 w 601"/>
                <a:gd name="T1" fmla="*/ 0 h 76"/>
                <a:gd name="T2" fmla="*/ 0 w 601"/>
                <a:gd name="T3" fmla="*/ 21 h 76"/>
                <a:gd name="T4" fmla="*/ 55 w 601"/>
                <a:gd name="T5" fmla="*/ 76 h 76"/>
                <a:gd name="T6" fmla="*/ 546 w 601"/>
                <a:gd name="T7" fmla="*/ 76 h 76"/>
                <a:gd name="T8" fmla="*/ 601 w 601"/>
                <a:gd name="T9" fmla="*/ 21 h 76"/>
                <a:gd name="T10" fmla="*/ 601 w 601"/>
                <a:gd name="T11" fmla="*/ 0 h 76"/>
                <a:gd name="T12" fmla="*/ 0 w 601"/>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601" h="76">
                  <a:moveTo>
                    <a:pt x="0" y="0"/>
                  </a:moveTo>
                  <a:cubicBezTo>
                    <a:pt x="0" y="21"/>
                    <a:pt x="0" y="21"/>
                    <a:pt x="0" y="21"/>
                  </a:cubicBezTo>
                  <a:cubicBezTo>
                    <a:pt x="0" y="52"/>
                    <a:pt x="25" y="76"/>
                    <a:pt x="55" y="76"/>
                  </a:cubicBezTo>
                  <a:cubicBezTo>
                    <a:pt x="546" y="76"/>
                    <a:pt x="546" y="76"/>
                    <a:pt x="546" y="76"/>
                  </a:cubicBezTo>
                  <a:cubicBezTo>
                    <a:pt x="576" y="76"/>
                    <a:pt x="601" y="52"/>
                    <a:pt x="601" y="21"/>
                  </a:cubicBezTo>
                  <a:cubicBezTo>
                    <a:pt x="601" y="0"/>
                    <a:pt x="601" y="0"/>
                    <a:pt x="601" y="0"/>
                  </a:cubicBezTo>
                  <a:lnTo>
                    <a:pt x="0" y="0"/>
                  </a:lnTo>
                  <a:close/>
                </a:path>
              </a:pathLst>
            </a:custGeom>
            <a:solidFill>
              <a:srgbClr val="0070C0"/>
            </a:solidFill>
            <a:ln>
              <a:noFill/>
            </a:ln>
            <a:effectLst>
              <a:outerShdw blurRad="63500" sx="102000" sy="102000" algn="ctr" rotWithShape="0">
                <a:prstClr val="black">
                  <a:alpha val="40000"/>
                </a:prstClr>
              </a:outerShdw>
            </a:effectLst>
            <a:extLst/>
          </p:spPr>
          <p:txBody>
            <a:bodyPr vert="horz" wrap="square" lIns="89629" tIns="0" rIns="89629" bIns="0" numCol="1" anchor="ctr" anchorCtr="0" compatLnSpc="1">
              <a:prstTxWarp prst="textNoShape">
                <a:avLst/>
              </a:prstTxWarp>
            </a:bodyPr>
            <a:lstStyle/>
            <a:p>
              <a:pPr algn="ctr" defTabSz="932509">
                <a:defRPr/>
              </a:pPr>
              <a:endParaRPr lang="en-US" sz="1599" kern="0" dirty="0">
                <a:solidFill>
                  <a:srgbClr val="000000"/>
                </a:solidFill>
                <a:latin typeface="Segoe UI"/>
              </a:endParaRPr>
            </a:p>
          </p:txBody>
        </p:sp>
        <p:grpSp>
          <p:nvGrpSpPr>
            <p:cNvPr id="270" name="Group 269"/>
            <p:cNvGrpSpPr/>
            <p:nvPr/>
          </p:nvGrpSpPr>
          <p:grpSpPr>
            <a:xfrm rot="16200000">
              <a:off x="5907860" y="1913418"/>
              <a:ext cx="329291" cy="275519"/>
              <a:chOff x="1473341" y="3774232"/>
              <a:chExt cx="480262" cy="292168"/>
            </a:xfrm>
          </p:grpSpPr>
          <p:sp>
            <p:nvSpPr>
              <p:cNvPr id="272" name="Isosceles Triangle 271"/>
              <p:cNvSpPr/>
              <p:nvPr/>
            </p:nvSpPr>
            <p:spPr bwMode="auto">
              <a:xfrm>
                <a:off x="1473341" y="3774232"/>
                <a:ext cx="480262" cy="291068"/>
              </a:xfrm>
              <a:prstGeom prst="triangle">
                <a:avLst/>
              </a:prstGeom>
              <a:solidFill>
                <a:srgbClr val="FFFFFF"/>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3" name="Isosceles Triangle 272"/>
              <p:cNvSpPr/>
              <p:nvPr/>
            </p:nvSpPr>
            <p:spPr bwMode="auto">
              <a:xfrm>
                <a:off x="1512304" y="3822560"/>
                <a:ext cx="402336" cy="243840"/>
              </a:xfrm>
              <a:prstGeom prst="triangle">
                <a:avLst/>
              </a:prstGeom>
              <a:solidFill>
                <a:srgbClr val="0072C6"/>
              </a:solidFill>
              <a:ln w="9525" cap="flat" cmpd="sng" algn="ctr">
                <a:noFill/>
                <a:prstDash val="solid"/>
                <a:headEnd type="none" w="med" len="med"/>
                <a:tailEnd type="none" w="med" len="med"/>
              </a:ln>
              <a:effectLst/>
            </p:spPr>
            <p:txBody>
              <a:bodyPr rot="0" spcFirstLastPara="0" vert="horz" wrap="square" lIns="182854" tIns="146283" rIns="182854" bIns="14628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71" name="TextBox 270"/>
            <p:cNvSpPr txBox="1"/>
            <p:nvPr/>
          </p:nvSpPr>
          <p:spPr>
            <a:xfrm>
              <a:off x="4664689" y="1369613"/>
              <a:ext cx="1096455" cy="184564"/>
            </a:xfrm>
            <a:prstGeom prst="rect">
              <a:avLst/>
            </a:prstGeom>
            <a:noFill/>
          </p:spPr>
          <p:txBody>
            <a:bodyPr wrap="none" lIns="0" tIns="0" rIns="0" bIns="0" rtlCol="0" anchor="ctr">
              <a:spAutoFit/>
            </a:bodyPr>
            <a:lstStyle/>
            <a:p>
              <a:pPr algn="ctr" defTabSz="932509">
                <a:defRPr/>
              </a:pPr>
              <a:r>
                <a:rPr lang="en-US" sz="1199" kern="0" dirty="0">
                  <a:solidFill>
                    <a:srgbClr val="000000"/>
                  </a:solidFill>
                  <a:latin typeface="Segoe UI"/>
                </a:rPr>
                <a:t>REQUIREMENTS</a:t>
              </a:r>
            </a:p>
          </p:txBody>
        </p:sp>
      </p:grpSp>
      <p:sp>
        <p:nvSpPr>
          <p:cNvPr id="321" name="Rectangle 1"/>
          <p:cNvSpPr/>
          <p:nvPr/>
        </p:nvSpPr>
        <p:spPr bwMode="auto">
          <a:xfrm>
            <a:off x="4971962" y="5253881"/>
            <a:ext cx="2343457" cy="508246"/>
          </a:xfrm>
          <a:custGeom>
            <a:avLst/>
            <a:gdLst>
              <a:gd name="connsiteX0" fmla="*/ 0 w 2930774"/>
              <a:gd name="connsiteY0" fmla="*/ 0 h 631311"/>
              <a:gd name="connsiteX1" fmla="*/ 2930774 w 2930774"/>
              <a:gd name="connsiteY1" fmla="*/ 0 h 631311"/>
              <a:gd name="connsiteX2" fmla="*/ 2930774 w 2930774"/>
              <a:gd name="connsiteY2" fmla="*/ 631311 h 631311"/>
              <a:gd name="connsiteX3" fmla="*/ 0 w 2930774"/>
              <a:gd name="connsiteY3" fmla="*/ 631311 h 631311"/>
              <a:gd name="connsiteX4" fmla="*/ 0 w 2930774"/>
              <a:gd name="connsiteY4" fmla="*/ 0 h 631311"/>
              <a:gd name="connsiteX0" fmla="*/ 0 w 3016118"/>
              <a:gd name="connsiteY0" fmla="*/ 0 h 631311"/>
              <a:gd name="connsiteX1" fmla="*/ 2930774 w 3016118"/>
              <a:gd name="connsiteY1" fmla="*/ 0 h 631311"/>
              <a:gd name="connsiteX2" fmla="*/ 3016118 w 3016118"/>
              <a:gd name="connsiteY2" fmla="*/ 631311 h 631311"/>
              <a:gd name="connsiteX3" fmla="*/ 0 w 3016118"/>
              <a:gd name="connsiteY3" fmla="*/ 631311 h 631311"/>
              <a:gd name="connsiteX4" fmla="*/ 0 w 3016118"/>
              <a:gd name="connsiteY4" fmla="*/ 0 h 631311"/>
              <a:gd name="connsiteX0" fmla="*/ 146304 w 3162422"/>
              <a:gd name="connsiteY0" fmla="*/ 0 h 631311"/>
              <a:gd name="connsiteX1" fmla="*/ 3077078 w 3162422"/>
              <a:gd name="connsiteY1" fmla="*/ 0 h 631311"/>
              <a:gd name="connsiteX2" fmla="*/ 3162422 w 3162422"/>
              <a:gd name="connsiteY2" fmla="*/ 631311 h 631311"/>
              <a:gd name="connsiteX3" fmla="*/ 0 w 3162422"/>
              <a:gd name="connsiteY3" fmla="*/ 631311 h 631311"/>
              <a:gd name="connsiteX4" fmla="*/ 146304 w 3162422"/>
              <a:gd name="connsiteY4" fmla="*/ 0 h 631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422" h="631311">
                <a:moveTo>
                  <a:pt x="146304" y="0"/>
                </a:moveTo>
                <a:lnTo>
                  <a:pt x="3077078" y="0"/>
                </a:lnTo>
                <a:lnTo>
                  <a:pt x="3162422" y="631311"/>
                </a:lnTo>
                <a:lnTo>
                  <a:pt x="0" y="631311"/>
                </a:lnTo>
                <a:lnTo>
                  <a:pt x="146304" y="0"/>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186511" tIns="149208" rIns="186511" bIns="14920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0938"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2" name="Freeform 321"/>
          <p:cNvSpPr>
            <a:spLocks noEditPoints="1"/>
          </p:cNvSpPr>
          <p:nvPr/>
        </p:nvSpPr>
        <p:spPr bwMode="auto">
          <a:xfrm>
            <a:off x="5112668" y="5354491"/>
            <a:ext cx="515555" cy="406329"/>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rgbClr val="0072C6">
              <a:lumMod val="75000"/>
            </a:srgbClr>
          </a:solidFill>
          <a:ln>
            <a:noFill/>
          </a:ln>
        </p:spPr>
        <p:txBody>
          <a:bodyPr vert="horz" wrap="square" lIns="93256" tIns="46627" rIns="93256" bIns="4662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endParaRPr lang="en-US">
              <a:solidFill>
                <a:srgbClr val="000000"/>
              </a:solidFill>
              <a:latin typeface="Segoe UI"/>
            </a:endParaRPr>
          </a:p>
        </p:txBody>
      </p:sp>
      <p:sp>
        <p:nvSpPr>
          <p:cNvPr id="323" name="Freeform 322"/>
          <p:cNvSpPr>
            <a:spLocks noEditPoints="1"/>
          </p:cNvSpPr>
          <p:nvPr/>
        </p:nvSpPr>
        <p:spPr bwMode="auto">
          <a:xfrm flipH="1">
            <a:off x="6670928" y="5291402"/>
            <a:ext cx="541505" cy="446830"/>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rgbClr val="0072C6">
              <a:lumMod val="75000"/>
            </a:srgbClr>
          </a:solidFill>
          <a:ln>
            <a:noFill/>
          </a:ln>
        </p:spPr>
        <p:txBody>
          <a:bodyPr vert="horz" wrap="square" lIns="93256" tIns="46627" rIns="93256" bIns="4662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endParaRPr lang="en-US">
              <a:solidFill>
                <a:srgbClr val="000000"/>
              </a:solidFill>
              <a:latin typeface="Segoe UI"/>
            </a:endParaRPr>
          </a:p>
        </p:txBody>
      </p:sp>
      <p:sp>
        <p:nvSpPr>
          <p:cNvPr id="324" name="Freeform 323"/>
          <p:cNvSpPr>
            <a:spLocks noEditPoints="1"/>
          </p:cNvSpPr>
          <p:nvPr/>
        </p:nvSpPr>
        <p:spPr bwMode="auto">
          <a:xfrm>
            <a:off x="5689412" y="5259225"/>
            <a:ext cx="294810" cy="493100"/>
          </a:xfrm>
          <a:custGeom>
            <a:avLst/>
            <a:gdLst>
              <a:gd name="T0" fmla="*/ 2929 w 3010"/>
              <a:gd name="T1" fmla="*/ 0 h 5178"/>
              <a:gd name="T2" fmla="*/ 2257 w 3010"/>
              <a:gd name="T3" fmla="*/ 556 h 5178"/>
              <a:gd name="T4" fmla="*/ 0 w 3010"/>
              <a:gd name="T5" fmla="*/ 556 h 5178"/>
              <a:gd name="T6" fmla="*/ 858 w 3010"/>
              <a:gd name="T7" fmla="*/ 0 h 5178"/>
              <a:gd name="T8" fmla="*/ 2929 w 3010"/>
              <a:gd name="T9" fmla="*/ 0 h 5178"/>
              <a:gd name="T10" fmla="*/ 2929 w 3010"/>
              <a:gd name="T11" fmla="*/ 0 h 5178"/>
              <a:gd name="T12" fmla="*/ 2929 w 3010"/>
              <a:gd name="T13" fmla="*/ 0 h 5178"/>
              <a:gd name="T14" fmla="*/ 2345 w 3010"/>
              <a:gd name="T15" fmla="*/ 601 h 5178"/>
              <a:gd name="T16" fmla="*/ 2345 w 3010"/>
              <a:gd name="T17" fmla="*/ 5178 h 5178"/>
              <a:gd name="T18" fmla="*/ 3010 w 3010"/>
              <a:gd name="T19" fmla="*/ 4319 h 5178"/>
              <a:gd name="T20" fmla="*/ 3010 w 3010"/>
              <a:gd name="T21" fmla="*/ 61 h 5178"/>
              <a:gd name="T22" fmla="*/ 2345 w 3010"/>
              <a:gd name="T23" fmla="*/ 601 h 5178"/>
              <a:gd name="T24" fmla="*/ 2345 w 3010"/>
              <a:gd name="T25" fmla="*/ 601 h 5178"/>
              <a:gd name="T26" fmla="*/ 2345 w 3010"/>
              <a:gd name="T27" fmla="*/ 601 h 5178"/>
              <a:gd name="T28" fmla="*/ 0 w 3010"/>
              <a:gd name="T29" fmla="*/ 646 h 5178"/>
              <a:gd name="T30" fmla="*/ 2257 w 3010"/>
              <a:gd name="T31" fmla="*/ 646 h 5178"/>
              <a:gd name="T32" fmla="*/ 2257 w 3010"/>
              <a:gd name="T33" fmla="*/ 5178 h 5178"/>
              <a:gd name="T34" fmla="*/ 0 w 3010"/>
              <a:gd name="T35" fmla="*/ 5178 h 5178"/>
              <a:gd name="T36" fmla="*/ 0 w 3010"/>
              <a:gd name="T37" fmla="*/ 646 h 5178"/>
              <a:gd name="T38" fmla="*/ 0 w 3010"/>
              <a:gd name="T39" fmla="*/ 646 h 5178"/>
              <a:gd name="T40" fmla="*/ 0 w 3010"/>
              <a:gd name="T41" fmla="*/ 646 h 5178"/>
              <a:gd name="T42" fmla="*/ 168 w 3010"/>
              <a:gd name="T43" fmla="*/ 1060 h 5178"/>
              <a:gd name="T44" fmla="*/ 2089 w 3010"/>
              <a:gd name="T45" fmla="*/ 1060 h 5178"/>
              <a:gd name="T46" fmla="*/ 2089 w 3010"/>
              <a:gd name="T47" fmla="*/ 830 h 5178"/>
              <a:gd name="T48" fmla="*/ 168 w 3010"/>
              <a:gd name="T49" fmla="*/ 830 h 5178"/>
              <a:gd name="T50" fmla="*/ 168 w 3010"/>
              <a:gd name="T51" fmla="*/ 1060 h 5178"/>
              <a:gd name="T52" fmla="*/ 168 w 3010"/>
              <a:gd name="T53" fmla="*/ 1060 h 5178"/>
              <a:gd name="T54" fmla="*/ 168 w 3010"/>
              <a:gd name="T55" fmla="*/ 1060 h 5178"/>
              <a:gd name="T56" fmla="*/ 168 w 3010"/>
              <a:gd name="T57" fmla="*/ 1457 h 5178"/>
              <a:gd name="T58" fmla="*/ 2089 w 3010"/>
              <a:gd name="T59" fmla="*/ 1457 h 5178"/>
              <a:gd name="T60" fmla="*/ 2089 w 3010"/>
              <a:gd name="T61" fmla="*/ 1228 h 5178"/>
              <a:gd name="T62" fmla="*/ 168 w 3010"/>
              <a:gd name="T63" fmla="*/ 1228 h 5178"/>
              <a:gd name="T64" fmla="*/ 168 w 3010"/>
              <a:gd name="T65" fmla="*/ 1457 h 5178"/>
              <a:gd name="T66" fmla="*/ 168 w 3010"/>
              <a:gd name="T67" fmla="*/ 1457 h 5178"/>
              <a:gd name="T68" fmla="*/ 168 w 3010"/>
              <a:gd name="T69" fmla="*/ 1457 h 5178"/>
              <a:gd name="T70" fmla="*/ 168 w 3010"/>
              <a:gd name="T71" fmla="*/ 1854 h 5178"/>
              <a:gd name="T72" fmla="*/ 2089 w 3010"/>
              <a:gd name="T73" fmla="*/ 1854 h 5178"/>
              <a:gd name="T74" fmla="*/ 2089 w 3010"/>
              <a:gd name="T75" fmla="*/ 1625 h 5178"/>
              <a:gd name="T76" fmla="*/ 168 w 3010"/>
              <a:gd name="T77" fmla="*/ 1625 h 5178"/>
              <a:gd name="T78" fmla="*/ 168 w 3010"/>
              <a:gd name="T79" fmla="*/ 1854 h 5178"/>
              <a:gd name="T80" fmla="*/ 168 w 3010"/>
              <a:gd name="T81" fmla="*/ 1854 h 5178"/>
              <a:gd name="T82" fmla="*/ 168 w 3010"/>
              <a:gd name="T83" fmla="*/ 1854 h 5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10" h="5178">
                <a:moveTo>
                  <a:pt x="2929" y="0"/>
                </a:moveTo>
                <a:lnTo>
                  <a:pt x="2257" y="556"/>
                </a:lnTo>
                <a:lnTo>
                  <a:pt x="0" y="556"/>
                </a:lnTo>
                <a:lnTo>
                  <a:pt x="858" y="0"/>
                </a:lnTo>
                <a:lnTo>
                  <a:pt x="2929" y="0"/>
                </a:lnTo>
                <a:lnTo>
                  <a:pt x="2929" y="0"/>
                </a:lnTo>
                <a:lnTo>
                  <a:pt x="2929" y="0"/>
                </a:lnTo>
                <a:close/>
                <a:moveTo>
                  <a:pt x="2345" y="601"/>
                </a:moveTo>
                <a:lnTo>
                  <a:pt x="2345" y="5178"/>
                </a:lnTo>
                <a:lnTo>
                  <a:pt x="3010" y="4319"/>
                </a:lnTo>
                <a:lnTo>
                  <a:pt x="3010" y="61"/>
                </a:lnTo>
                <a:lnTo>
                  <a:pt x="2345" y="601"/>
                </a:lnTo>
                <a:lnTo>
                  <a:pt x="2345" y="601"/>
                </a:lnTo>
                <a:lnTo>
                  <a:pt x="2345" y="601"/>
                </a:lnTo>
                <a:close/>
                <a:moveTo>
                  <a:pt x="0" y="646"/>
                </a:moveTo>
                <a:lnTo>
                  <a:pt x="2257" y="646"/>
                </a:lnTo>
                <a:lnTo>
                  <a:pt x="2257" y="5178"/>
                </a:lnTo>
                <a:lnTo>
                  <a:pt x="0" y="5178"/>
                </a:lnTo>
                <a:lnTo>
                  <a:pt x="0" y="646"/>
                </a:lnTo>
                <a:lnTo>
                  <a:pt x="0" y="646"/>
                </a:lnTo>
                <a:lnTo>
                  <a:pt x="0" y="646"/>
                </a:lnTo>
                <a:close/>
                <a:moveTo>
                  <a:pt x="168" y="1060"/>
                </a:moveTo>
                <a:lnTo>
                  <a:pt x="2089" y="1060"/>
                </a:lnTo>
                <a:lnTo>
                  <a:pt x="2089" y="830"/>
                </a:lnTo>
                <a:lnTo>
                  <a:pt x="168" y="830"/>
                </a:lnTo>
                <a:lnTo>
                  <a:pt x="168" y="1060"/>
                </a:lnTo>
                <a:lnTo>
                  <a:pt x="168" y="1060"/>
                </a:lnTo>
                <a:lnTo>
                  <a:pt x="168" y="1060"/>
                </a:lnTo>
                <a:close/>
                <a:moveTo>
                  <a:pt x="168" y="1457"/>
                </a:moveTo>
                <a:lnTo>
                  <a:pt x="2089" y="1457"/>
                </a:lnTo>
                <a:lnTo>
                  <a:pt x="2089" y="1228"/>
                </a:lnTo>
                <a:lnTo>
                  <a:pt x="168" y="1228"/>
                </a:lnTo>
                <a:lnTo>
                  <a:pt x="168" y="1457"/>
                </a:lnTo>
                <a:lnTo>
                  <a:pt x="168" y="1457"/>
                </a:lnTo>
                <a:lnTo>
                  <a:pt x="168" y="1457"/>
                </a:lnTo>
                <a:close/>
                <a:moveTo>
                  <a:pt x="168" y="1854"/>
                </a:moveTo>
                <a:lnTo>
                  <a:pt x="2089" y="1854"/>
                </a:lnTo>
                <a:lnTo>
                  <a:pt x="2089" y="1625"/>
                </a:lnTo>
                <a:lnTo>
                  <a:pt x="168" y="1625"/>
                </a:lnTo>
                <a:lnTo>
                  <a:pt x="168" y="1854"/>
                </a:lnTo>
                <a:lnTo>
                  <a:pt x="168" y="1854"/>
                </a:lnTo>
                <a:lnTo>
                  <a:pt x="168" y="1854"/>
                </a:lnTo>
                <a:close/>
              </a:path>
            </a:pathLst>
          </a:cu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56" tIns="46627" rIns="93256" bIns="4662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endParaRPr lang="en-US">
              <a:solidFill>
                <a:srgbClr val="000000"/>
              </a:solidFill>
              <a:latin typeface="Segoe UI"/>
            </a:endParaRPr>
          </a:p>
        </p:txBody>
      </p:sp>
      <p:sp>
        <p:nvSpPr>
          <p:cNvPr id="325" name="Freeform 324"/>
          <p:cNvSpPr>
            <a:spLocks noEditPoints="1"/>
          </p:cNvSpPr>
          <p:nvPr/>
        </p:nvSpPr>
        <p:spPr bwMode="auto">
          <a:xfrm>
            <a:off x="5995524" y="5259225"/>
            <a:ext cx="294810" cy="493100"/>
          </a:xfrm>
          <a:custGeom>
            <a:avLst/>
            <a:gdLst>
              <a:gd name="T0" fmla="*/ 2929 w 3010"/>
              <a:gd name="T1" fmla="*/ 0 h 5178"/>
              <a:gd name="T2" fmla="*/ 2257 w 3010"/>
              <a:gd name="T3" fmla="*/ 556 h 5178"/>
              <a:gd name="T4" fmla="*/ 0 w 3010"/>
              <a:gd name="T5" fmla="*/ 556 h 5178"/>
              <a:gd name="T6" fmla="*/ 858 w 3010"/>
              <a:gd name="T7" fmla="*/ 0 h 5178"/>
              <a:gd name="T8" fmla="*/ 2929 w 3010"/>
              <a:gd name="T9" fmla="*/ 0 h 5178"/>
              <a:gd name="T10" fmla="*/ 2929 w 3010"/>
              <a:gd name="T11" fmla="*/ 0 h 5178"/>
              <a:gd name="T12" fmla="*/ 2929 w 3010"/>
              <a:gd name="T13" fmla="*/ 0 h 5178"/>
              <a:gd name="T14" fmla="*/ 2345 w 3010"/>
              <a:gd name="T15" fmla="*/ 601 h 5178"/>
              <a:gd name="T16" fmla="*/ 2345 w 3010"/>
              <a:gd name="T17" fmla="*/ 5178 h 5178"/>
              <a:gd name="T18" fmla="*/ 3010 w 3010"/>
              <a:gd name="T19" fmla="*/ 4319 h 5178"/>
              <a:gd name="T20" fmla="*/ 3010 w 3010"/>
              <a:gd name="T21" fmla="*/ 61 h 5178"/>
              <a:gd name="T22" fmla="*/ 2345 w 3010"/>
              <a:gd name="T23" fmla="*/ 601 h 5178"/>
              <a:gd name="T24" fmla="*/ 2345 w 3010"/>
              <a:gd name="T25" fmla="*/ 601 h 5178"/>
              <a:gd name="T26" fmla="*/ 2345 w 3010"/>
              <a:gd name="T27" fmla="*/ 601 h 5178"/>
              <a:gd name="T28" fmla="*/ 0 w 3010"/>
              <a:gd name="T29" fmla="*/ 646 h 5178"/>
              <a:gd name="T30" fmla="*/ 2257 w 3010"/>
              <a:gd name="T31" fmla="*/ 646 h 5178"/>
              <a:gd name="T32" fmla="*/ 2257 w 3010"/>
              <a:gd name="T33" fmla="*/ 5178 h 5178"/>
              <a:gd name="T34" fmla="*/ 0 w 3010"/>
              <a:gd name="T35" fmla="*/ 5178 h 5178"/>
              <a:gd name="T36" fmla="*/ 0 w 3010"/>
              <a:gd name="T37" fmla="*/ 646 h 5178"/>
              <a:gd name="T38" fmla="*/ 0 w 3010"/>
              <a:gd name="T39" fmla="*/ 646 h 5178"/>
              <a:gd name="T40" fmla="*/ 0 w 3010"/>
              <a:gd name="T41" fmla="*/ 646 h 5178"/>
              <a:gd name="T42" fmla="*/ 168 w 3010"/>
              <a:gd name="T43" fmla="*/ 1060 h 5178"/>
              <a:gd name="T44" fmla="*/ 2089 w 3010"/>
              <a:gd name="T45" fmla="*/ 1060 h 5178"/>
              <a:gd name="T46" fmla="*/ 2089 w 3010"/>
              <a:gd name="T47" fmla="*/ 830 h 5178"/>
              <a:gd name="T48" fmla="*/ 168 w 3010"/>
              <a:gd name="T49" fmla="*/ 830 h 5178"/>
              <a:gd name="T50" fmla="*/ 168 w 3010"/>
              <a:gd name="T51" fmla="*/ 1060 h 5178"/>
              <a:gd name="T52" fmla="*/ 168 w 3010"/>
              <a:gd name="T53" fmla="*/ 1060 h 5178"/>
              <a:gd name="T54" fmla="*/ 168 w 3010"/>
              <a:gd name="T55" fmla="*/ 1060 h 5178"/>
              <a:gd name="T56" fmla="*/ 168 w 3010"/>
              <a:gd name="T57" fmla="*/ 1457 h 5178"/>
              <a:gd name="T58" fmla="*/ 2089 w 3010"/>
              <a:gd name="T59" fmla="*/ 1457 h 5178"/>
              <a:gd name="T60" fmla="*/ 2089 w 3010"/>
              <a:gd name="T61" fmla="*/ 1228 h 5178"/>
              <a:gd name="T62" fmla="*/ 168 w 3010"/>
              <a:gd name="T63" fmla="*/ 1228 h 5178"/>
              <a:gd name="T64" fmla="*/ 168 w 3010"/>
              <a:gd name="T65" fmla="*/ 1457 h 5178"/>
              <a:gd name="T66" fmla="*/ 168 w 3010"/>
              <a:gd name="T67" fmla="*/ 1457 h 5178"/>
              <a:gd name="T68" fmla="*/ 168 w 3010"/>
              <a:gd name="T69" fmla="*/ 1457 h 5178"/>
              <a:gd name="T70" fmla="*/ 168 w 3010"/>
              <a:gd name="T71" fmla="*/ 1854 h 5178"/>
              <a:gd name="T72" fmla="*/ 2089 w 3010"/>
              <a:gd name="T73" fmla="*/ 1854 h 5178"/>
              <a:gd name="T74" fmla="*/ 2089 w 3010"/>
              <a:gd name="T75" fmla="*/ 1625 h 5178"/>
              <a:gd name="T76" fmla="*/ 168 w 3010"/>
              <a:gd name="T77" fmla="*/ 1625 h 5178"/>
              <a:gd name="T78" fmla="*/ 168 w 3010"/>
              <a:gd name="T79" fmla="*/ 1854 h 5178"/>
              <a:gd name="T80" fmla="*/ 168 w 3010"/>
              <a:gd name="T81" fmla="*/ 1854 h 5178"/>
              <a:gd name="T82" fmla="*/ 168 w 3010"/>
              <a:gd name="T83" fmla="*/ 1854 h 5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10" h="5178">
                <a:moveTo>
                  <a:pt x="2929" y="0"/>
                </a:moveTo>
                <a:lnTo>
                  <a:pt x="2257" y="556"/>
                </a:lnTo>
                <a:lnTo>
                  <a:pt x="0" y="556"/>
                </a:lnTo>
                <a:lnTo>
                  <a:pt x="858" y="0"/>
                </a:lnTo>
                <a:lnTo>
                  <a:pt x="2929" y="0"/>
                </a:lnTo>
                <a:lnTo>
                  <a:pt x="2929" y="0"/>
                </a:lnTo>
                <a:lnTo>
                  <a:pt x="2929" y="0"/>
                </a:lnTo>
                <a:close/>
                <a:moveTo>
                  <a:pt x="2345" y="601"/>
                </a:moveTo>
                <a:lnTo>
                  <a:pt x="2345" y="5178"/>
                </a:lnTo>
                <a:lnTo>
                  <a:pt x="3010" y="4319"/>
                </a:lnTo>
                <a:lnTo>
                  <a:pt x="3010" y="61"/>
                </a:lnTo>
                <a:lnTo>
                  <a:pt x="2345" y="601"/>
                </a:lnTo>
                <a:lnTo>
                  <a:pt x="2345" y="601"/>
                </a:lnTo>
                <a:lnTo>
                  <a:pt x="2345" y="601"/>
                </a:lnTo>
                <a:close/>
                <a:moveTo>
                  <a:pt x="0" y="646"/>
                </a:moveTo>
                <a:lnTo>
                  <a:pt x="2257" y="646"/>
                </a:lnTo>
                <a:lnTo>
                  <a:pt x="2257" y="5178"/>
                </a:lnTo>
                <a:lnTo>
                  <a:pt x="0" y="5178"/>
                </a:lnTo>
                <a:lnTo>
                  <a:pt x="0" y="646"/>
                </a:lnTo>
                <a:lnTo>
                  <a:pt x="0" y="646"/>
                </a:lnTo>
                <a:lnTo>
                  <a:pt x="0" y="646"/>
                </a:lnTo>
                <a:close/>
                <a:moveTo>
                  <a:pt x="168" y="1060"/>
                </a:moveTo>
                <a:lnTo>
                  <a:pt x="2089" y="1060"/>
                </a:lnTo>
                <a:lnTo>
                  <a:pt x="2089" y="830"/>
                </a:lnTo>
                <a:lnTo>
                  <a:pt x="168" y="830"/>
                </a:lnTo>
                <a:lnTo>
                  <a:pt x="168" y="1060"/>
                </a:lnTo>
                <a:lnTo>
                  <a:pt x="168" y="1060"/>
                </a:lnTo>
                <a:lnTo>
                  <a:pt x="168" y="1060"/>
                </a:lnTo>
                <a:close/>
                <a:moveTo>
                  <a:pt x="168" y="1457"/>
                </a:moveTo>
                <a:lnTo>
                  <a:pt x="2089" y="1457"/>
                </a:lnTo>
                <a:lnTo>
                  <a:pt x="2089" y="1228"/>
                </a:lnTo>
                <a:lnTo>
                  <a:pt x="168" y="1228"/>
                </a:lnTo>
                <a:lnTo>
                  <a:pt x="168" y="1457"/>
                </a:lnTo>
                <a:lnTo>
                  <a:pt x="168" y="1457"/>
                </a:lnTo>
                <a:lnTo>
                  <a:pt x="168" y="1457"/>
                </a:lnTo>
                <a:close/>
                <a:moveTo>
                  <a:pt x="168" y="1854"/>
                </a:moveTo>
                <a:lnTo>
                  <a:pt x="2089" y="1854"/>
                </a:lnTo>
                <a:lnTo>
                  <a:pt x="2089" y="1625"/>
                </a:lnTo>
                <a:lnTo>
                  <a:pt x="168" y="1625"/>
                </a:lnTo>
                <a:lnTo>
                  <a:pt x="168" y="1854"/>
                </a:lnTo>
                <a:lnTo>
                  <a:pt x="168" y="1854"/>
                </a:lnTo>
                <a:lnTo>
                  <a:pt x="168" y="1854"/>
                </a:lnTo>
                <a:close/>
              </a:path>
            </a:pathLst>
          </a:cu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56" tIns="46627" rIns="93256" bIns="4662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endParaRPr lang="en-US">
              <a:solidFill>
                <a:srgbClr val="000000"/>
              </a:solidFill>
              <a:latin typeface="Segoe UI"/>
            </a:endParaRPr>
          </a:p>
        </p:txBody>
      </p:sp>
      <p:sp>
        <p:nvSpPr>
          <p:cNvPr id="326" name="Freeform 325"/>
          <p:cNvSpPr>
            <a:spLocks noEditPoints="1"/>
          </p:cNvSpPr>
          <p:nvPr/>
        </p:nvSpPr>
        <p:spPr bwMode="auto">
          <a:xfrm>
            <a:off x="6301635" y="5259225"/>
            <a:ext cx="294810" cy="493100"/>
          </a:xfrm>
          <a:custGeom>
            <a:avLst/>
            <a:gdLst>
              <a:gd name="T0" fmla="*/ 2929 w 3010"/>
              <a:gd name="T1" fmla="*/ 0 h 5178"/>
              <a:gd name="T2" fmla="*/ 2257 w 3010"/>
              <a:gd name="T3" fmla="*/ 556 h 5178"/>
              <a:gd name="T4" fmla="*/ 0 w 3010"/>
              <a:gd name="T5" fmla="*/ 556 h 5178"/>
              <a:gd name="T6" fmla="*/ 858 w 3010"/>
              <a:gd name="T7" fmla="*/ 0 h 5178"/>
              <a:gd name="T8" fmla="*/ 2929 w 3010"/>
              <a:gd name="T9" fmla="*/ 0 h 5178"/>
              <a:gd name="T10" fmla="*/ 2929 w 3010"/>
              <a:gd name="T11" fmla="*/ 0 h 5178"/>
              <a:gd name="T12" fmla="*/ 2929 w 3010"/>
              <a:gd name="T13" fmla="*/ 0 h 5178"/>
              <a:gd name="T14" fmla="*/ 2345 w 3010"/>
              <a:gd name="T15" fmla="*/ 601 h 5178"/>
              <a:gd name="T16" fmla="*/ 2345 w 3010"/>
              <a:gd name="T17" fmla="*/ 5178 h 5178"/>
              <a:gd name="T18" fmla="*/ 3010 w 3010"/>
              <a:gd name="T19" fmla="*/ 4319 h 5178"/>
              <a:gd name="T20" fmla="*/ 3010 w 3010"/>
              <a:gd name="T21" fmla="*/ 61 h 5178"/>
              <a:gd name="T22" fmla="*/ 2345 w 3010"/>
              <a:gd name="T23" fmla="*/ 601 h 5178"/>
              <a:gd name="T24" fmla="*/ 2345 w 3010"/>
              <a:gd name="T25" fmla="*/ 601 h 5178"/>
              <a:gd name="T26" fmla="*/ 2345 w 3010"/>
              <a:gd name="T27" fmla="*/ 601 h 5178"/>
              <a:gd name="T28" fmla="*/ 0 w 3010"/>
              <a:gd name="T29" fmla="*/ 646 h 5178"/>
              <a:gd name="T30" fmla="*/ 2257 w 3010"/>
              <a:gd name="T31" fmla="*/ 646 h 5178"/>
              <a:gd name="T32" fmla="*/ 2257 w 3010"/>
              <a:gd name="T33" fmla="*/ 5178 h 5178"/>
              <a:gd name="T34" fmla="*/ 0 w 3010"/>
              <a:gd name="T35" fmla="*/ 5178 h 5178"/>
              <a:gd name="T36" fmla="*/ 0 w 3010"/>
              <a:gd name="T37" fmla="*/ 646 h 5178"/>
              <a:gd name="T38" fmla="*/ 0 w 3010"/>
              <a:gd name="T39" fmla="*/ 646 h 5178"/>
              <a:gd name="T40" fmla="*/ 0 w 3010"/>
              <a:gd name="T41" fmla="*/ 646 h 5178"/>
              <a:gd name="T42" fmla="*/ 168 w 3010"/>
              <a:gd name="T43" fmla="*/ 1060 h 5178"/>
              <a:gd name="T44" fmla="*/ 2089 w 3010"/>
              <a:gd name="T45" fmla="*/ 1060 h 5178"/>
              <a:gd name="T46" fmla="*/ 2089 w 3010"/>
              <a:gd name="T47" fmla="*/ 830 h 5178"/>
              <a:gd name="T48" fmla="*/ 168 w 3010"/>
              <a:gd name="T49" fmla="*/ 830 h 5178"/>
              <a:gd name="T50" fmla="*/ 168 w 3010"/>
              <a:gd name="T51" fmla="*/ 1060 h 5178"/>
              <a:gd name="T52" fmla="*/ 168 w 3010"/>
              <a:gd name="T53" fmla="*/ 1060 h 5178"/>
              <a:gd name="T54" fmla="*/ 168 w 3010"/>
              <a:gd name="T55" fmla="*/ 1060 h 5178"/>
              <a:gd name="T56" fmla="*/ 168 w 3010"/>
              <a:gd name="T57" fmla="*/ 1457 h 5178"/>
              <a:gd name="T58" fmla="*/ 2089 w 3010"/>
              <a:gd name="T59" fmla="*/ 1457 h 5178"/>
              <a:gd name="T60" fmla="*/ 2089 w 3010"/>
              <a:gd name="T61" fmla="*/ 1228 h 5178"/>
              <a:gd name="T62" fmla="*/ 168 w 3010"/>
              <a:gd name="T63" fmla="*/ 1228 h 5178"/>
              <a:gd name="T64" fmla="*/ 168 w 3010"/>
              <a:gd name="T65" fmla="*/ 1457 h 5178"/>
              <a:gd name="T66" fmla="*/ 168 w 3010"/>
              <a:gd name="T67" fmla="*/ 1457 h 5178"/>
              <a:gd name="T68" fmla="*/ 168 w 3010"/>
              <a:gd name="T69" fmla="*/ 1457 h 5178"/>
              <a:gd name="T70" fmla="*/ 168 w 3010"/>
              <a:gd name="T71" fmla="*/ 1854 h 5178"/>
              <a:gd name="T72" fmla="*/ 2089 w 3010"/>
              <a:gd name="T73" fmla="*/ 1854 h 5178"/>
              <a:gd name="T74" fmla="*/ 2089 w 3010"/>
              <a:gd name="T75" fmla="*/ 1625 h 5178"/>
              <a:gd name="T76" fmla="*/ 168 w 3010"/>
              <a:gd name="T77" fmla="*/ 1625 h 5178"/>
              <a:gd name="T78" fmla="*/ 168 w 3010"/>
              <a:gd name="T79" fmla="*/ 1854 h 5178"/>
              <a:gd name="T80" fmla="*/ 168 w 3010"/>
              <a:gd name="T81" fmla="*/ 1854 h 5178"/>
              <a:gd name="T82" fmla="*/ 168 w 3010"/>
              <a:gd name="T83" fmla="*/ 1854 h 5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10" h="5178">
                <a:moveTo>
                  <a:pt x="2929" y="0"/>
                </a:moveTo>
                <a:lnTo>
                  <a:pt x="2257" y="556"/>
                </a:lnTo>
                <a:lnTo>
                  <a:pt x="0" y="556"/>
                </a:lnTo>
                <a:lnTo>
                  <a:pt x="858" y="0"/>
                </a:lnTo>
                <a:lnTo>
                  <a:pt x="2929" y="0"/>
                </a:lnTo>
                <a:lnTo>
                  <a:pt x="2929" y="0"/>
                </a:lnTo>
                <a:lnTo>
                  <a:pt x="2929" y="0"/>
                </a:lnTo>
                <a:close/>
                <a:moveTo>
                  <a:pt x="2345" y="601"/>
                </a:moveTo>
                <a:lnTo>
                  <a:pt x="2345" y="5178"/>
                </a:lnTo>
                <a:lnTo>
                  <a:pt x="3010" y="4319"/>
                </a:lnTo>
                <a:lnTo>
                  <a:pt x="3010" y="61"/>
                </a:lnTo>
                <a:lnTo>
                  <a:pt x="2345" y="601"/>
                </a:lnTo>
                <a:lnTo>
                  <a:pt x="2345" y="601"/>
                </a:lnTo>
                <a:lnTo>
                  <a:pt x="2345" y="601"/>
                </a:lnTo>
                <a:close/>
                <a:moveTo>
                  <a:pt x="0" y="646"/>
                </a:moveTo>
                <a:lnTo>
                  <a:pt x="2257" y="646"/>
                </a:lnTo>
                <a:lnTo>
                  <a:pt x="2257" y="5178"/>
                </a:lnTo>
                <a:lnTo>
                  <a:pt x="0" y="5178"/>
                </a:lnTo>
                <a:lnTo>
                  <a:pt x="0" y="646"/>
                </a:lnTo>
                <a:lnTo>
                  <a:pt x="0" y="646"/>
                </a:lnTo>
                <a:lnTo>
                  <a:pt x="0" y="646"/>
                </a:lnTo>
                <a:close/>
                <a:moveTo>
                  <a:pt x="168" y="1060"/>
                </a:moveTo>
                <a:lnTo>
                  <a:pt x="2089" y="1060"/>
                </a:lnTo>
                <a:lnTo>
                  <a:pt x="2089" y="830"/>
                </a:lnTo>
                <a:lnTo>
                  <a:pt x="168" y="830"/>
                </a:lnTo>
                <a:lnTo>
                  <a:pt x="168" y="1060"/>
                </a:lnTo>
                <a:lnTo>
                  <a:pt x="168" y="1060"/>
                </a:lnTo>
                <a:lnTo>
                  <a:pt x="168" y="1060"/>
                </a:lnTo>
                <a:close/>
                <a:moveTo>
                  <a:pt x="168" y="1457"/>
                </a:moveTo>
                <a:lnTo>
                  <a:pt x="2089" y="1457"/>
                </a:lnTo>
                <a:lnTo>
                  <a:pt x="2089" y="1228"/>
                </a:lnTo>
                <a:lnTo>
                  <a:pt x="168" y="1228"/>
                </a:lnTo>
                <a:lnTo>
                  <a:pt x="168" y="1457"/>
                </a:lnTo>
                <a:lnTo>
                  <a:pt x="168" y="1457"/>
                </a:lnTo>
                <a:lnTo>
                  <a:pt x="168" y="1457"/>
                </a:lnTo>
                <a:close/>
                <a:moveTo>
                  <a:pt x="168" y="1854"/>
                </a:moveTo>
                <a:lnTo>
                  <a:pt x="2089" y="1854"/>
                </a:lnTo>
                <a:lnTo>
                  <a:pt x="2089" y="1625"/>
                </a:lnTo>
                <a:lnTo>
                  <a:pt x="168" y="1625"/>
                </a:lnTo>
                <a:lnTo>
                  <a:pt x="168" y="1854"/>
                </a:lnTo>
                <a:lnTo>
                  <a:pt x="168" y="1854"/>
                </a:lnTo>
                <a:lnTo>
                  <a:pt x="168" y="1854"/>
                </a:lnTo>
                <a:close/>
              </a:path>
            </a:pathLst>
          </a:custGeom>
          <a:solidFill>
            <a:srgbClr val="0072C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56" tIns="46627" rIns="93256" bIns="4662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09">
              <a:defRPr/>
            </a:pPr>
            <a:endParaRPr lang="en-US">
              <a:solidFill>
                <a:srgbClr val="000000"/>
              </a:solidFill>
              <a:latin typeface="Segoe UI"/>
            </a:endParaRPr>
          </a:p>
        </p:txBody>
      </p:sp>
      <p:sp>
        <p:nvSpPr>
          <p:cNvPr id="327" name="TextBox 326"/>
          <p:cNvSpPr txBox="1"/>
          <p:nvPr/>
        </p:nvSpPr>
        <p:spPr>
          <a:xfrm>
            <a:off x="1367142" y="1793641"/>
            <a:ext cx="871475" cy="861534"/>
          </a:xfrm>
          <a:prstGeom prst="rect">
            <a:avLst/>
          </a:prstGeom>
          <a:noFill/>
        </p:spPr>
        <p:txBody>
          <a:bodyPr wrap="none" lIns="0" tIns="0" rIns="0" bIns="0" rtlCol="0" anchor="t" anchorCtr="0">
            <a:spAutoFit/>
          </a:bodyPr>
          <a:lstStyle/>
          <a:p>
            <a:pPr defTabSz="932289">
              <a:lnSpc>
                <a:spcPct val="90000"/>
              </a:lnSpc>
              <a:defRPr/>
            </a:pPr>
            <a:r>
              <a:rPr lang="en-US" sz="4099" kern="0" spc="-153" dirty="0">
                <a:latin typeface="Segoe UI Light"/>
              </a:rPr>
              <a:t>Plan</a:t>
            </a:r>
          </a:p>
          <a:p>
            <a:pPr defTabSz="932289">
              <a:lnSpc>
                <a:spcPct val="90000"/>
              </a:lnSpc>
              <a:defRPr/>
            </a:pPr>
            <a:endParaRPr lang="en-US" sz="2000" kern="0" spc="-61" dirty="0">
              <a:gradFill>
                <a:gsLst>
                  <a:gs pos="1000">
                    <a:srgbClr val="682166"/>
                  </a:gs>
                  <a:gs pos="100000">
                    <a:srgbClr val="682166"/>
                  </a:gs>
                </a:gsLst>
                <a:lin ang="5400000" scaled="0"/>
              </a:gradFill>
              <a:latin typeface="Segoe UI"/>
            </a:endParaRPr>
          </a:p>
        </p:txBody>
      </p:sp>
      <p:sp>
        <p:nvSpPr>
          <p:cNvPr id="328" name="TextBox 327"/>
          <p:cNvSpPr txBox="1"/>
          <p:nvPr/>
        </p:nvSpPr>
        <p:spPr>
          <a:xfrm>
            <a:off x="666863" y="5154318"/>
            <a:ext cx="3133543" cy="861534"/>
          </a:xfrm>
          <a:prstGeom prst="rect">
            <a:avLst/>
          </a:prstGeom>
          <a:noFill/>
        </p:spPr>
        <p:txBody>
          <a:bodyPr wrap="none" lIns="0" tIns="0" rIns="0" bIns="0" rtlCol="0" anchor="t" anchorCtr="0">
            <a:spAutoFit/>
          </a:bodyPr>
          <a:lstStyle/>
          <a:p>
            <a:pPr defTabSz="932289">
              <a:lnSpc>
                <a:spcPct val="90000"/>
              </a:lnSpc>
              <a:defRPr/>
            </a:pPr>
            <a:r>
              <a:rPr lang="en-US" sz="4099" kern="0" spc="-153" dirty="0">
                <a:latin typeface="Segoe UI Light"/>
              </a:rPr>
              <a:t>Develop + Test</a:t>
            </a:r>
          </a:p>
          <a:p>
            <a:pPr defTabSz="932289">
              <a:lnSpc>
                <a:spcPct val="90000"/>
              </a:lnSpc>
              <a:defRPr/>
            </a:pPr>
            <a:endParaRPr lang="en-US" sz="2000" kern="0" spc="-61" dirty="0">
              <a:gradFill>
                <a:gsLst>
                  <a:gs pos="1000">
                    <a:srgbClr val="682166"/>
                  </a:gs>
                  <a:gs pos="100000">
                    <a:srgbClr val="682166"/>
                  </a:gs>
                </a:gsLst>
                <a:lin ang="5400000" scaled="0"/>
              </a:gradFill>
              <a:latin typeface="Segoe UI"/>
            </a:endParaRPr>
          </a:p>
        </p:txBody>
      </p:sp>
      <p:sp>
        <p:nvSpPr>
          <p:cNvPr id="329" name="TextBox 328"/>
          <p:cNvSpPr txBox="1"/>
          <p:nvPr/>
        </p:nvSpPr>
        <p:spPr>
          <a:xfrm>
            <a:off x="8779785" y="5154318"/>
            <a:ext cx="1680823" cy="861534"/>
          </a:xfrm>
          <a:prstGeom prst="rect">
            <a:avLst/>
          </a:prstGeom>
          <a:noFill/>
        </p:spPr>
        <p:txBody>
          <a:bodyPr wrap="none" lIns="0" tIns="0" rIns="0" bIns="0" rtlCol="0" anchor="t" anchorCtr="0">
            <a:spAutoFit/>
          </a:bodyPr>
          <a:lstStyle/>
          <a:p>
            <a:pPr defTabSz="932289">
              <a:lnSpc>
                <a:spcPct val="90000"/>
              </a:lnSpc>
              <a:defRPr/>
            </a:pPr>
            <a:r>
              <a:rPr lang="en-US" sz="4099" kern="0" spc="-153" dirty="0">
                <a:latin typeface="Segoe UI Light"/>
              </a:rPr>
              <a:t>Release</a:t>
            </a:r>
            <a:r>
              <a:rPr lang="en-US" sz="4099" kern="0" spc="-153" dirty="0">
                <a:gradFill>
                  <a:gsLst>
                    <a:gs pos="1000">
                      <a:srgbClr val="682166"/>
                    </a:gs>
                    <a:gs pos="100000">
                      <a:srgbClr val="682166"/>
                    </a:gs>
                  </a:gsLst>
                  <a:lin ang="5400000" scaled="0"/>
                </a:gradFill>
                <a:latin typeface="Segoe UI Light"/>
              </a:rPr>
              <a:t> </a:t>
            </a:r>
          </a:p>
          <a:p>
            <a:pPr defTabSz="932289">
              <a:lnSpc>
                <a:spcPct val="90000"/>
              </a:lnSpc>
              <a:defRPr/>
            </a:pPr>
            <a:endParaRPr lang="en-US" sz="2000" kern="0" spc="-61" dirty="0">
              <a:gradFill>
                <a:gsLst>
                  <a:gs pos="1000">
                    <a:srgbClr val="682166"/>
                  </a:gs>
                  <a:gs pos="100000">
                    <a:srgbClr val="682166"/>
                  </a:gs>
                </a:gsLst>
                <a:lin ang="5400000" scaled="0"/>
              </a:gradFill>
              <a:latin typeface="Segoe UI"/>
            </a:endParaRPr>
          </a:p>
        </p:txBody>
      </p:sp>
      <p:sp>
        <p:nvSpPr>
          <p:cNvPr id="330" name="TextBox 62"/>
          <p:cNvSpPr txBox="1"/>
          <p:nvPr/>
        </p:nvSpPr>
        <p:spPr>
          <a:xfrm>
            <a:off x="2987600" y="3629205"/>
            <a:ext cx="2622203" cy="31390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24">
              <a:defRPr/>
            </a:pPr>
            <a:r>
              <a:rPr lang="en-US" sz="2000" kern="0" dirty="0">
                <a:latin typeface="Segoe UI Light"/>
              </a:rPr>
              <a:t>Development</a:t>
            </a:r>
            <a:r>
              <a:rPr lang="en-US" sz="2000" kern="0" dirty="0">
                <a:gradFill>
                  <a:gsLst>
                    <a:gs pos="20354">
                      <a:srgbClr val="000000"/>
                    </a:gs>
                    <a:gs pos="54000">
                      <a:srgbClr val="000000"/>
                    </a:gs>
                  </a:gsLst>
                  <a:lin ang="5400000" scaled="0"/>
                </a:gradFill>
                <a:latin typeface="Segoe UI Light"/>
              </a:rPr>
              <a:t> </a:t>
            </a:r>
          </a:p>
        </p:txBody>
      </p:sp>
      <p:sp>
        <p:nvSpPr>
          <p:cNvPr id="58" name="TextBox 57"/>
          <p:cNvSpPr txBox="1"/>
          <p:nvPr/>
        </p:nvSpPr>
        <p:spPr>
          <a:xfrm rot="1390596" flipH="1">
            <a:off x="4003913" y="2460610"/>
            <a:ext cx="4059734" cy="3232973"/>
          </a:xfrm>
          <a:prstGeom prst="rect">
            <a:avLst/>
          </a:prstGeom>
          <a:noFill/>
        </p:spPr>
        <p:txBody>
          <a:bodyPr wrap="square" lIns="182854" tIns="146283" rIns="182854" bIns="146283" rtlCol="0">
            <a:spAutoFit/>
          </a:bodyPr>
          <a:lstStyle/>
          <a:p>
            <a:pPr defTabSz="932289">
              <a:lnSpc>
                <a:spcPct val="90000"/>
              </a:lnSpc>
              <a:spcAft>
                <a:spcPts val="600"/>
              </a:spcAft>
              <a:defRPr/>
            </a:pPr>
            <a:r>
              <a:rPr lang="en-US" sz="20796" b="1" i="1" kern="0" dirty="0">
                <a:solidFill>
                  <a:srgbClr val="FFC000"/>
                </a:solidFill>
                <a:latin typeface="Papyrus" panose="03070502060502030205" pitchFamily="66" charset="0"/>
              </a:rPr>
              <a:t>O</a:t>
            </a:r>
          </a:p>
        </p:txBody>
      </p:sp>
      <p:pic>
        <p:nvPicPr>
          <p:cNvPr id="63" name="Picture 62"/>
          <p:cNvPicPr>
            <a:picLocks noChangeAspect="1"/>
          </p:cNvPicPr>
          <p:nvPr/>
        </p:nvPicPr>
        <p:blipFill rotWithShape="1">
          <a:blip r:embed="rId3" cstate="print">
            <a:extLst>
              <a:ext uri="{28A0092B-C50C-407E-A947-70E740481C1C}">
                <a14:useLocalDpi xmlns:a14="http://schemas.microsoft.com/office/drawing/2010/main" val="0"/>
              </a:ext>
            </a:extLst>
          </a:blip>
          <a:srcRect l="27241" t="32704" r="24292" b="33333"/>
          <a:stretch/>
        </p:blipFill>
        <p:spPr>
          <a:xfrm>
            <a:off x="11000012" y="6428676"/>
            <a:ext cx="1435581" cy="565849"/>
          </a:xfrm>
          <a:prstGeom prst="rect">
            <a:avLst/>
          </a:prstGeom>
        </p:spPr>
      </p:pic>
      <p:sp>
        <p:nvSpPr>
          <p:cNvPr id="64" name="Title 1"/>
          <p:cNvSpPr txBox="1">
            <a:spLocks/>
          </p:cNvSpPr>
          <p:nvPr/>
        </p:nvSpPr>
        <p:spPr>
          <a:xfrm>
            <a:off x="882" y="0"/>
            <a:ext cx="12434711" cy="718115"/>
          </a:xfrm>
          <a:prstGeom prst="rect">
            <a:avLst/>
          </a:prstGeom>
        </p:spPr>
        <p:txBody>
          <a:bodyPr vert="horz" wrap="square" lIns="149172" tIns="93233" rIns="149172" bIns="93233" rtlCol="0" anchor="b">
            <a:noAutofit/>
          </a:bodyPr>
          <a:lstStyle>
            <a:lvl1pPr algn="ctr" defTabSz="914098" rtl="0" eaLnBrk="1" latinLnBrk="0" hangingPunct="1">
              <a:lnSpc>
                <a:spcPct val="90000"/>
              </a:lnSpc>
              <a:spcBef>
                <a:spcPct val="0"/>
              </a:spcBef>
              <a:buNone/>
              <a:defRPr lang="en-US" sz="5980" b="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l" defTabSz="932289">
              <a:defRPr/>
            </a:pPr>
            <a:r>
              <a:rPr lang="en-US" sz="3672" spc="-102" dirty="0">
                <a:solidFill>
                  <a:srgbClr val="0070C0"/>
                </a:solidFill>
                <a:latin typeface="Segoe UI" panose="020B0502040204020203" pitchFamily="34" charset="0"/>
              </a:rPr>
              <a:t>What is DevOps – Deliver Faster, Smarter and Continuously</a:t>
            </a:r>
          </a:p>
        </p:txBody>
      </p:sp>
    </p:spTree>
    <p:extLst>
      <p:ext uri="{BB962C8B-B14F-4D97-AF65-F5344CB8AC3E}">
        <p14:creationId xmlns:p14="http://schemas.microsoft.com/office/powerpoint/2010/main" val="3653712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theme/theme1.xml><?xml version="1.0" encoding="utf-8"?>
<a:theme xmlns:a="http://schemas.openxmlformats.org/drawingml/2006/main" name="WHITE TEMPLATE">
  <a:themeElements>
    <a:clrScheme name="Custom 8">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ervices_template_16-9_Business_DARK_BLUE_1" id="{766A8924-D2C3-4D87-872E-938C10D940FE}" vid="{D438BB51-7638-4CD7-91F6-C85C66EEB665}"/>
    </a:ext>
  </a:extLst>
</a:theme>
</file>

<file path=ppt/theme/theme2.xml><?xml version="1.0" encoding="utf-8"?>
<a:theme xmlns:a="http://schemas.openxmlformats.org/drawingml/2006/main" name="COLOR TEMPLATE">
  <a:themeElements>
    <a:clrScheme name="MSVID Dark Blue">
      <a:dk1>
        <a:srgbClr val="505050"/>
      </a:dk1>
      <a:lt1>
        <a:srgbClr val="FFFFFF"/>
      </a:lt1>
      <a:dk2>
        <a:srgbClr val="002050"/>
      </a:dk2>
      <a:lt2>
        <a:srgbClr val="CDF4FF"/>
      </a:lt2>
      <a:accent1>
        <a:srgbClr val="107C10"/>
      </a:accent1>
      <a:accent2>
        <a:srgbClr val="B4009E"/>
      </a:accent2>
      <a:accent3>
        <a:srgbClr val="0078D7"/>
      </a:accent3>
      <a:accent4>
        <a:srgbClr val="5C2D91"/>
      </a:accent4>
      <a:accent5>
        <a:srgbClr val="008272"/>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ervices_template_16-9_Business_DARK_BLUE_1" id="{766A8924-D2C3-4D87-872E-938C10D940FE}" vid="{7C854C24-86A8-4556-8EF7-229C10BC66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899a576-4b9b-4e1c-878f-554b5ee8230b">
      <UserInfo>
        <DisplayName/>
        <AccountId xsi:nil="true"/>
        <AccountType/>
      </UserInfo>
    </SharedWithUsers>
    <SharingHintHash xmlns="2899a576-4b9b-4e1c-878f-554b5ee8230b">1782309950</SharingHintHash>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D5ABC91ED1724BAB15B11A2E44A1C5" ma:contentTypeVersion="3" ma:contentTypeDescription="Create a new document." ma:contentTypeScope="" ma:versionID="b49c67974b1dbd1bf59edc921d5e2cc4">
  <xsd:schema xmlns:xsd="http://www.w3.org/2001/XMLSchema" xmlns:xs="http://www.w3.org/2001/XMLSchema" xmlns:p="http://schemas.microsoft.com/office/2006/metadata/properties" xmlns:ns2="2899a576-4b9b-4e1c-878f-554b5ee8230b" targetNamespace="http://schemas.microsoft.com/office/2006/metadata/properties" ma:root="true" ma:fieldsID="4cab78b9dc26a0f841e706bfc25b7637" ns2:_="">
    <xsd:import namespace="2899a576-4b9b-4e1c-878f-554b5ee8230b"/>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9a576-4b9b-4e1c-878f-554b5ee8230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2899a576-4b9b-4e1c-878f-554b5ee8230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DF44506-EC90-4D79-804A-44444DA5F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9a576-4b9b-4e1c-878f-554b5ee823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18694</TotalTime>
  <Words>3952</Words>
  <Application>Microsoft Office PowerPoint</Application>
  <PresentationFormat>Custom</PresentationFormat>
  <Paragraphs>489</Paragraphs>
  <Slides>40</Slides>
  <Notes>19</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Arial</vt:lpstr>
      <vt:lpstr>Calibri</vt:lpstr>
      <vt:lpstr>Calibri Light</vt:lpstr>
      <vt:lpstr>Consolas</vt:lpstr>
      <vt:lpstr>Papyrus</vt:lpstr>
      <vt:lpstr>Segoe Condensed</vt:lpstr>
      <vt:lpstr>Segoe UI</vt:lpstr>
      <vt:lpstr>Segoe UI Light</vt:lpstr>
      <vt:lpstr>Segoe UI Semibold</vt:lpstr>
      <vt:lpstr>Wingdings</vt:lpstr>
      <vt:lpstr>WHITE TEMPLATE</vt:lpstr>
      <vt:lpstr>COLOR TEMPLATE</vt:lpstr>
      <vt:lpstr>DevOps in Azure</vt:lpstr>
      <vt:lpstr>Agenda</vt:lpstr>
      <vt:lpstr>What is DevOps?</vt:lpstr>
      <vt:lpstr>Industry trends </vt:lpstr>
      <vt:lpstr>Testimonial 1: Industry changes</vt:lpstr>
      <vt:lpstr>Traditional Development and Operations</vt:lpstr>
      <vt:lpstr>What is DevOps</vt:lpstr>
      <vt:lpstr>What is DevOps</vt:lpstr>
      <vt:lpstr>PowerPoint Presentation</vt:lpstr>
      <vt:lpstr>PowerPoint Presentation</vt:lpstr>
      <vt:lpstr>The Phoenix Project by Gene Kim, Kevin Behr and George Spafford</vt:lpstr>
      <vt:lpstr>The Phoenix Project</vt:lpstr>
      <vt:lpstr>Testimonial 2– Why do DevOps</vt:lpstr>
      <vt:lpstr>Implement DevOps using the Microsoft ALM &amp; DevOps Tools </vt:lpstr>
      <vt:lpstr>Microsoft ALM &amp; DevOps Tools</vt:lpstr>
      <vt:lpstr>Agile Manifesto</vt:lpstr>
      <vt:lpstr>Microsoft Ecosystem</vt:lpstr>
      <vt:lpstr>Automated Builds </vt:lpstr>
      <vt:lpstr>Why do Automated Builds?</vt:lpstr>
      <vt:lpstr>Key Areas of Discussion</vt:lpstr>
      <vt:lpstr>TFS Build – Any Platform, Any Developer</vt:lpstr>
      <vt:lpstr>Options for Automated Builds</vt:lpstr>
      <vt:lpstr>Automated Testing </vt:lpstr>
      <vt:lpstr>How good is your testing?</vt:lpstr>
      <vt:lpstr>Testing types</vt:lpstr>
      <vt:lpstr>To Unit Test or Not to Unit Test?</vt:lpstr>
      <vt:lpstr>Unit Testing</vt:lpstr>
      <vt:lpstr>Automated Testing </vt:lpstr>
      <vt:lpstr>Load Testing</vt:lpstr>
      <vt:lpstr>How can the cloud help with testing?</vt:lpstr>
      <vt:lpstr>Automated Deployments </vt:lpstr>
      <vt:lpstr>What do Automated Deployments?</vt:lpstr>
      <vt:lpstr>How can the cloud help with Deployments?</vt:lpstr>
      <vt:lpstr>Application Performance and Availability Monitoring</vt:lpstr>
      <vt:lpstr>Diagnostics for modern applications</vt:lpstr>
      <vt:lpstr>Answer questions like …</vt:lpstr>
      <vt:lpstr>What is Application Insights?</vt:lpstr>
      <vt:lpstr>New capabilities</vt:lpstr>
      <vt:lpstr>PowerPoint Presentation</vt:lpstr>
      <vt:lpstr>For More Information: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&lt;Speech title here&gt;</dc:subject>
  <dc:creator>&lt;Speaker name here&gt;</dc:creator>
  <cp:keywords>MSVID, Brand Guidelines, Branding, Visual Identity, grid</cp:keywords>
  <dc:description>Template: Maryfj_x000d_
Formatting: _x000d_
Audience Type:</dc:description>
  <cp:lastModifiedBy>Kevin Mack</cp:lastModifiedBy>
  <cp:revision>353</cp:revision>
  <dcterms:created xsi:type="dcterms:W3CDTF">2014-06-10T19:28:25Z</dcterms:created>
  <dcterms:modified xsi:type="dcterms:W3CDTF">2017-04-13T04:18:18Z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0x01010019D5ABC91ED1724BAB15B11A2E44A1C5</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ies>
</file>