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310" r:id="rId3"/>
    <p:sldId id="284" r:id="rId4"/>
    <p:sldId id="305" r:id="rId5"/>
    <p:sldId id="306" r:id="rId6"/>
    <p:sldId id="30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8" r:id="rId23"/>
    <p:sldId id="303" r:id="rId24"/>
    <p:sldId id="309" r:id="rId25"/>
    <p:sldId id="304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2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C7FC387E-EDF2-4292-AFDF-70E5F8D6B684}" type="slidenum">
              <a:rPr lang="en-US" altLang="en-US" sz="1200" b="0">
                <a:solidFill>
                  <a:schemeClr val="tx1"/>
                </a:solidFill>
              </a:rPr>
              <a:pPr/>
              <a:t>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7388"/>
            <a:ext cx="6091238" cy="3427412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H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F31BC352-7E94-4B65-96DA-BC96D42DEF98}" type="slidenum">
              <a:rPr lang="en-US" altLang="en-US" sz="1200" b="0">
                <a:solidFill>
                  <a:schemeClr val="tx1"/>
                </a:solidFill>
              </a:rPr>
              <a:pPr/>
              <a:t>11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DCBD9B8E-05CA-4D9D-A1D3-809082F24EF1}" type="slidenum">
              <a:rPr lang="en-US" altLang="en-US" sz="1200" b="0">
                <a:solidFill>
                  <a:schemeClr val="tx1"/>
                </a:solidFill>
              </a:rPr>
              <a:pPr/>
              <a:t>12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E1945F9-9172-4BC3-AE80-47DEBB70B8FD}" type="slidenum">
              <a:rPr lang="en-US" altLang="en-US" sz="1200" b="0">
                <a:solidFill>
                  <a:schemeClr val="tx1"/>
                </a:solidFill>
              </a:rPr>
              <a:pPr/>
              <a:t>13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EC73609F-96AB-40D0-9A71-022F1D28F121}" type="slidenum">
              <a:rPr lang="en-US" altLang="en-US" sz="1200" b="0">
                <a:solidFill>
                  <a:schemeClr val="tx1"/>
                </a:solidFill>
              </a:rPr>
              <a:pPr/>
              <a:t>14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E4039F23-5B5F-472C-85AC-2EAAEE154972}" type="slidenum">
              <a:rPr lang="en-US" altLang="en-US" sz="1200" b="0">
                <a:solidFill>
                  <a:schemeClr val="tx1"/>
                </a:solidFill>
              </a:rPr>
              <a:pPr/>
              <a:t>15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C50DBCDB-72EF-4BD8-9F31-084AA672B770}" type="slidenum">
              <a:rPr lang="en-US" altLang="en-US" sz="1200" b="0">
                <a:solidFill>
                  <a:schemeClr val="tx1"/>
                </a:solidFill>
              </a:rPr>
              <a:pPr/>
              <a:t>16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B556A49E-7E83-4A9B-8BB7-7784C69785B7}" type="slidenum">
              <a:rPr lang="en-US" altLang="en-US" sz="1200" b="0">
                <a:solidFill>
                  <a:schemeClr val="tx1"/>
                </a:solidFill>
              </a:rPr>
              <a:pPr/>
              <a:t>17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AE6EBD-26A8-4E1D-B0C5-6488B2176ABE}" type="slidenum">
              <a:rPr lang="en-US" altLang="en-US" sz="1200" b="0">
                <a:solidFill>
                  <a:schemeClr val="tx1"/>
                </a:solidFill>
              </a:rPr>
              <a:pPr/>
              <a:t>18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71937708-763F-41C3-BAE0-65D0F16A1411}" type="slidenum">
              <a:rPr lang="en-US" altLang="en-US" sz="1200" b="0">
                <a:solidFill>
                  <a:schemeClr val="tx1"/>
                </a:solidFill>
              </a:rPr>
              <a:pPr/>
              <a:t>19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C7AD546E-40E6-46D3-A41B-089970DE81C3}" type="slidenum">
              <a:rPr lang="en-US" altLang="en-US" sz="1200" b="0">
                <a:solidFill>
                  <a:schemeClr val="tx1"/>
                </a:solidFill>
              </a:rPr>
              <a:pPr/>
              <a:t>20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56B214F9-7E88-4E1E-9048-413D51BCE5B0}" type="slidenum">
              <a:rPr lang="en-US" altLang="en-US" sz="1200" b="0">
                <a:solidFill>
                  <a:schemeClr val="tx1"/>
                </a:solidFill>
              </a:rPr>
              <a:pPr/>
              <a:t>22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71C986FA-F62E-447B-812B-36C3ACA251D2}" type="slidenum">
              <a:rPr lang="en-US" altLang="en-US" sz="1200" b="0">
                <a:solidFill>
                  <a:schemeClr val="tx1"/>
                </a:solidFill>
              </a:rPr>
              <a:pPr/>
              <a:t>24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A1B535BC-80C3-4642-B10E-1BFB602ED2D5}" type="slidenum">
              <a:rPr lang="en-US" altLang="en-US" sz="1200" b="0">
                <a:solidFill>
                  <a:schemeClr val="tx1"/>
                </a:solidFill>
              </a:rPr>
              <a:pPr/>
              <a:t>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D1B3D467-7E16-4AD9-AC60-8E38BE150FCA}" type="slidenum">
              <a:rPr lang="en-US" altLang="en-US" sz="1200" b="0">
                <a:solidFill>
                  <a:schemeClr val="tx1"/>
                </a:solidFill>
              </a:rPr>
              <a:pPr/>
              <a:t>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0A69F22E-DDC3-4F1C-BD09-E8A4F16A0D4D}" type="slidenum">
              <a:rPr lang="en-US" altLang="en-US" sz="1200" b="0">
                <a:solidFill>
                  <a:schemeClr val="tx1"/>
                </a:solidFill>
              </a:rPr>
              <a:pPr/>
              <a:t>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98F3AA1-03D2-4F72-96B7-D04F852DB096}" type="slidenum">
              <a:rPr lang="en-US" altLang="en-US" sz="1200" b="0">
                <a:solidFill>
                  <a:schemeClr val="tx1"/>
                </a:solidFill>
              </a:rPr>
              <a:pPr/>
              <a:t>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F2A2611C-92BA-4CDF-B221-72DBF65413AD}" type="slidenum">
              <a:rPr lang="en-US" altLang="en-US" sz="1200" b="0">
                <a:solidFill>
                  <a:schemeClr val="tx1"/>
                </a:solidFill>
              </a:rPr>
              <a:pPr/>
              <a:t>10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2" y="6127011"/>
            <a:ext cx="2279715" cy="5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76200"/>
            <a:ext cx="9550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371602"/>
            <a:ext cx="5435600" cy="4786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371602"/>
            <a:ext cx="5435600" cy="4786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E6B52-62AF-47AA-8B64-E79B0BDE50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7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522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374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522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2" y="6127011"/>
            <a:ext cx="2279715" cy="5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venuesinc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nupam@avenuesinc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venuesinc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22"/>
          <p:cNvSpPr txBox="1">
            <a:spLocks noChangeArrowheads="1"/>
          </p:cNvSpPr>
          <p:nvPr/>
        </p:nvSpPr>
        <p:spPr>
          <a:xfrm>
            <a:off x="4230624" y="938831"/>
            <a:ext cx="7808726" cy="1526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buNone/>
            </a:pPr>
            <a:r>
              <a:rPr lang="en-US" altLang="en-US" sz="4000" b="1" dirty="0">
                <a:ln w="0"/>
                <a:solidFill>
                  <a:schemeClr val="accent1"/>
                </a:solidFill>
              </a:rPr>
              <a:t>Cloud Strategy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n-US" altLang="en-US" sz="2800" b="1" dirty="0">
                <a:ln w="0"/>
                <a:solidFill>
                  <a:schemeClr val="accent1"/>
                </a:solidFill>
              </a:rPr>
              <a:t>May 4, 2017</a:t>
            </a:r>
          </a:p>
          <a:p>
            <a:pPr algn="ctr"/>
            <a:endParaRPr lang="en-US" altLang="en-US" sz="2400" u="sng" dirty="0"/>
          </a:p>
        </p:txBody>
      </p:sp>
      <p:sp>
        <p:nvSpPr>
          <p:cNvPr id="6" name="Rectangle 22"/>
          <p:cNvSpPr txBox="1">
            <a:spLocks noChangeArrowheads="1"/>
          </p:cNvSpPr>
          <p:nvPr/>
        </p:nvSpPr>
        <p:spPr bwMode="auto">
          <a:xfrm>
            <a:off x="2368809" y="3718694"/>
            <a:ext cx="782954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60C30"/>
              </a:buClr>
              <a:buSzPct val="80000"/>
              <a:buFontTx/>
              <a:buNone/>
              <a:defRPr sz="28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461963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60C30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39775" indent="-163513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60C3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27113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60C3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14450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60C3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771650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60C3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28850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60C3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686050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60C3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43250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60C30"/>
              </a:buClr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0" kern="0" dirty="0">
                <a:solidFill>
                  <a:schemeClr val="tx1"/>
                </a:solidFill>
              </a:rPr>
              <a:t>Presented by: </a:t>
            </a:r>
          </a:p>
          <a:p>
            <a:pPr algn="ctr" eaLnBrk="1" hangingPunct="1">
              <a:defRPr/>
            </a:pPr>
            <a:r>
              <a:rPr lang="en-US" altLang="en-US" sz="2000" b="0" kern="0" dirty="0">
                <a:solidFill>
                  <a:schemeClr val="tx1"/>
                </a:solidFill>
              </a:rPr>
              <a:t>Anupam Gupta</a:t>
            </a:r>
          </a:p>
          <a:p>
            <a:pPr algn="ctr" eaLnBrk="1" hangingPunct="1">
              <a:defRPr/>
            </a:pPr>
            <a:r>
              <a:rPr lang="en-US" altLang="en-US" sz="2000" b="0" kern="0" dirty="0">
                <a:solidFill>
                  <a:schemeClr val="tx1"/>
                </a:solidFill>
              </a:rPr>
              <a:t>Director</a:t>
            </a:r>
          </a:p>
          <a:p>
            <a:pPr algn="ctr" eaLnBrk="1" hangingPunct="1">
              <a:defRPr/>
            </a:pPr>
            <a:r>
              <a:rPr lang="en-US" altLang="en-US" sz="2000" b="0" kern="0" dirty="0">
                <a:solidFill>
                  <a:schemeClr val="tx1"/>
                </a:solidFill>
              </a:rPr>
              <a:t>Avenues International Inc.</a:t>
            </a:r>
          </a:p>
          <a:p>
            <a:pPr algn="ctr" eaLnBrk="1" hangingPunct="1">
              <a:defRPr/>
            </a:pPr>
            <a:r>
              <a:rPr lang="en-US" altLang="en-US" sz="2000" b="0" kern="0" dirty="0">
                <a:solidFill>
                  <a:schemeClr val="tx1"/>
                </a:solidFill>
                <a:hlinkClick r:id="rId2"/>
              </a:rPr>
              <a:t>www.avenuesinc.com</a:t>
            </a:r>
            <a:endParaRPr lang="en-US" altLang="en-US" sz="2000" b="0" kern="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altLang="en-US" sz="2000" kern="0" dirty="0"/>
          </a:p>
          <a:p>
            <a:pPr algn="ctr" eaLnBrk="1" hangingPunct="1">
              <a:defRPr/>
            </a:pPr>
            <a:endParaRPr lang="en-US" altLang="en-US" sz="1800" b="0" kern="0" dirty="0"/>
          </a:p>
          <a:p>
            <a:pPr algn="ctr" eaLnBrk="1" hangingPunct="1">
              <a:defRPr/>
            </a:pPr>
            <a:br>
              <a:rPr lang="en-US" altLang="en-US" sz="2400" b="0" kern="0" dirty="0"/>
            </a:br>
            <a:endParaRPr lang="en-US" altLang="en-US" sz="2400" b="0" kern="0" dirty="0"/>
          </a:p>
        </p:txBody>
      </p:sp>
      <p:pic>
        <p:nvPicPr>
          <p:cNvPr id="4102" name="Picture 6" descr="https://www.cloudnloud.com/wp-content/uploads/2016/09/cloudcompu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" y="365760"/>
            <a:ext cx="5376672" cy="30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Type of Cloud Computing</a:t>
            </a:r>
          </a:p>
        </p:txBody>
      </p:sp>
      <p:sp>
        <p:nvSpPr>
          <p:cNvPr id="23558" name="Content Placeholder 1"/>
          <p:cNvSpPr>
            <a:spLocks noGrp="1"/>
          </p:cNvSpPr>
          <p:nvPr>
            <p:ph idx="1"/>
          </p:nvPr>
        </p:nvSpPr>
        <p:spPr>
          <a:xfrm>
            <a:off x="909034" y="1326524"/>
            <a:ext cx="9601200" cy="37465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endParaRPr lang="en-US" altLang="en-US" dirty="0"/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Infrastructure as a Service (IaaS):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Platform as a Service (PaaS):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Software as a Service (SaaS):</a:t>
            </a:r>
          </a:p>
          <a:p>
            <a:pPr lvl="1">
              <a:buFont typeface="Wingdings" pitchFamily="2" charset="2"/>
              <a:buChar char="§"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10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373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Infrastructure as a Service (IaaS)</a:t>
            </a:r>
          </a:p>
        </p:txBody>
      </p:sp>
      <p:sp>
        <p:nvSpPr>
          <p:cNvPr id="25606" name="Content Placeholder 1"/>
          <p:cNvSpPr>
            <a:spLocks noGrp="1"/>
          </p:cNvSpPr>
          <p:nvPr>
            <p:ph idx="1"/>
          </p:nvPr>
        </p:nvSpPr>
        <p:spPr>
          <a:xfrm>
            <a:off x="855133" y="1290638"/>
            <a:ext cx="11074400" cy="401545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/>
              <a:t>Infrastructure as a Service (IaaS):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Basic building blocks for cloud IT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Provide access to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Networking features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Computers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dirty="0"/>
              <a:t>Data Storage Space</a:t>
            </a:r>
            <a:endParaRPr lang="en-US" alt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Provides highest level of flexibility and management control over the IT resources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Similar to existing IT resources </a:t>
            </a:r>
          </a:p>
          <a:p>
            <a:endParaRPr lang="en-US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11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07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r>
              <a:rPr lang="en-US" altLang="en-US" dirty="0"/>
              <a:t>Platform as a Service (PaaS)</a:t>
            </a:r>
          </a:p>
        </p:txBody>
      </p:sp>
      <p:sp>
        <p:nvSpPr>
          <p:cNvPr id="27654" name="Content Placeholder 1"/>
          <p:cNvSpPr>
            <a:spLocks noGrp="1"/>
          </p:cNvSpPr>
          <p:nvPr>
            <p:ph idx="1"/>
          </p:nvPr>
        </p:nvSpPr>
        <p:spPr>
          <a:xfrm>
            <a:off x="855133" y="1290638"/>
            <a:ext cx="11074400" cy="32427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en-US" dirty="0"/>
              <a:t>Platform as a Service (PaaS):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Removes the need for organizations to manage the underlying infrastructure (usually hardware and operating systems)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Allows focus on deployment and management of application</a:t>
            </a:r>
          </a:p>
          <a:p>
            <a:pPr lvl="1"/>
            <a:r>
              <a:rPr lang="en-US" altLang="en-US" dirty="0"/>
              <a:t>Provides set of services for developers, to develop and test apps, without having to worry about the underlying infrastructure</a:t>
            </a:r>
          </a:p>
          <a:p>
            <a:pPr lvl="1"/>
            <a:r>
              <a:rPr lang="en-US" altLang="en-US" dirty="0"/>
              <a:t>PaaS works on top of IaaS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12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888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r>
              <a:rPr lang="en-US" altLang="en-US" dirty="0"/>
              <a:t>Software as a Service (SaaS)</a:t>
            </a:r>
          </a:p>
        </p:txBody>
      </p:sp>
      <p:sp>
        <p:nvSpPr>
          <p:cNvPr id="29702" name="Content Placeholder 1"/>
          <p:cNvSpPr>
            <a:spLocks noGrp="1"/>
          </p:cNvSpPr>
          <p:nvPr>
            <p:ph idx="1"/>
          </p:nvPr>
        </p:nvSpPr>
        <p:spPr>
          <a:xfrm>
            <a:off x="855133" y="1290638"/>
            <a:ext cx="11074400" cy="389096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/>
              <a:t>Software as a Service (SaaS):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Completed product that is run and managed by the service provider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Applications are hosted by a service provider and made available to customers over the Internet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End User Application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User need not worry about hardware and software management, and need to think only about how to use the application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Example: Salesforce.com, Web based email</a:t>
            </a:r>
          </a:p>
          <a:p>
            <a:pPr lvl="1">
              <a:buFont typeface="Wingdings" pitchFamily="2" charset="2"/>
              <a:buChar char="§"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13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316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Cloud Deployment Model</a:t>
            </a:r>
          </a:p>
        </p:txBody>
      </p:sp>
      <p:sp>
        <p:nvSpPr>
          <p:cNvPr id="31750" name="Content Placeholder 1"/>
          <p:cNvSpPr>
            <a:spLocks noGrp="1"/>
          </p:cNvSpPr>
          <p:nvPr>
            <p:ph idx="1"/>
          </p:nvPr>
        </p:nvSpPr>
        <p:spPr>
          <a:xfrm>
            <a:off x="883276" y="1197735"/>
            <a:ext cx="9601200" cy="37465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altLang="en-US" dirty="0"/>
          </a:p>
          <a:p>
            <a:pPr lvl="1">
              <a:buFont typeface="Wingdings" pitchFamily="2" charset="2"/>
              <a:buChar char="q"/>
            </a:pPr>
            <a:r>
              <a:rPr lang="en-US" altLang="en-US" sz="2000" dirty="0"/>
              <a:t>Public Cloud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2000" dirty="0"/>
              <a:t>Private Cloud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2000" dirty="0"/>
              <a:t>Hybrid Cloud</a:t>
            </a:r>
          </a:p>
          <a:p>
            <a:pPr lvl="1"/>
            <a:endParaRPr lang="en-US" altLang="en-US" sz="32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14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576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r>
              <a:rPr lang="en-US" altLang="en-US" b="0">
                <a:ea typeface="ＭＳ Ｐゴシック" pitchFamily="34" charset="-128"/>
              </a:rPr>
              <a:t>Public Cloud:</a:t>
            </a:r>
          </a:p>
        </p:txBody>
      </p:sp>
      <p:sp>
        <p:nvSpPr>
          <p:cNvPr id="33798" name="Content Placeholder 1"/>
          <p:cNvSpPr>
            <a:spLocks noGrp="1"/>
          </p:cNvSpPr>
          <p:nvPr>
            <p:ph idx="1"/>
          </p:nvPr>
        </p:nvSpPr>
        <p:spPr>
          <a:xfrm>
            <a:off x="812800" y="1462088"/>
            <a:ext cx="11074400" cy="330309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ＭＳ Ｐゴシック" pitchFamily="34" charset="-128"/>
              </a:rPr>
              <a:t>Public Cloud: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>
                <a:ea typeface="ＭＳ Ｐゴシック" pitchFamily="34" charset="-128"/>
              </a:rPr>
              <a:t>Multi Tenant environment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>
                <a:ea typeface="ＭＳ Ｐゴシック" pitchFamily="34" charset="-128"/>
              </a:rPr>
              <a:t>Hosted at Provider location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>
                <a:ea typeface="ＭＳ Ｐゴシック" pitchFamily="34" charset="-128"/>
              </a:rPr>
              <a:t>Shared Infrastructure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>
                <a:ea typeface="ＭＳ Ｐゴシック" pitchFamily="34" charset="-128"/>
              </a:rPr>
              <a:t>Access over internet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>
                <a:ea typeface="ＭＳ Ｐゴシック" pitchFamily="34" charset="-128"/>
              </a:rPr>
              <a:t>Low cost</a:t>
            </a:r>
          </a:p>
          <a:p>
            <a:endParaRPr lang="en-US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15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145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r>
              <a:rPr lang="en-US" altLang="en-US" b="0">
                <a:ea typeface="ＭＳ Ｐゴシック" pitchFamily="34" charset="-128"/>
              </a:rPr>
              <a:t>Private Cloud</a:t>
            </a:r>
          </a:p>
        </p:txBody>
      </p:sp>
      <p:sp>
        <p:nvSpPr>
          <p:cNvPr id="35846" name="Content Placeholder 1"/>
          <p:cNvSpPr>
            <a:spLocks noGrp="1"/>
          </p:cNvSpPr>
          <p:nvPr>
            <p:ph idx="1"/>
          </p:nvPr>
        </p:nvSpPr>
        <p:spPr>
          <a:xfrm>
            <a:off x="812800" y="1462088"/>
            <a:ext cx="11074400" cy="38697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ＭＳ Ｐゴシック" pitchFamily="34" charset="-128"/>
              </a:rPr>
              <a:t>Private Cloud: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Single Client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Hosted at Providers/Organization location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Access over internet or private network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High Security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Easier compliance (Such as HIPAA, Sarbanes Oxley etc.)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Hardware, Network and Storage Performance can be customized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16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885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Hybrid Cloud(1)</a:t>
            </a:r>
          </a:p>
        </p:txBody>
      </p:sp>
      <p:sp>
        <p:nvSpPr>
          <p:cNvPr id="37894" name="Content Placeholder 1"/>
          <p:cNvSpPr>
            <a:spLocks noGrp="1"/>
          </p:cNvSpPr>
          <p:nvPr>
            <p:ph idx="1"/>
          </p:nvPr>
        </p:nvSpPr>
        <p:spPr>
          <a:xfrm>
            <a:off x="613833" y="1282702"/>
            <a:ext cx="11074400" cy="3624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en-US" dirty="0"/>
              <a:t>Hybrid Cloud:</a:t>
            </a:r>
          </a:p>
          <a:p>
            <a:pPr marL="630238" lvl="1" indent="-342900">
              <a:buFont typeface="Wingdings" pitchFamily="2" charset="2"/>
              <a:buChar char="§"/>
            </a:pPr>
            <a:r>
              <a:rPr lang="en-US" altLang="en-US" dirty="0"/>
              <a:t>It uses a private cloud foundation combined with the strategic integration and use of public cloud services</a:t>
            </a:r>
          </a:p>
          <a:p>
            <a:pPr marL="630238" lvl="1" indent="-342900">
              <a:buFont typeface="Wingdings" pitchFamily="2" charset="2"/>
              <a:buChar char="§"/>
            </a:pPr>
            <a:r>
              <a:rPr lang="en-US" altLang="en-US" dirty="0"/>
              <a:t>Allows companies to keep critical application and sensitive data in private cloud or traditional data center and take advantage of public cloud resources </a:t>
            </a:r>
          </a:p>
          <a:p>
            <a:pPr marL="1195388" lvl="3" indent="-342900">
              <a:buFont typeface="Wingdings" pitchFamily="2" charset="2"/>
              <a:buChar char="§"/>
            </a:pPr>
            <a:r>
              <a:rPr lang="en-US" altLang="en-US" sz="2000" dirty="0"/>
              <a:t>	</a:t>
            </a:r>
            <a:r>
              <a:rPr lang="en-US" altLang="en-US" sz="1600" dirty="0"/>
              <a:t>SaaS, for the latest applications, </a:t>
            </a:r>
          </a:p>
          <a:p>
            <a:pPr marL="1195388" lvl="3" indent="-342900">
              <a:buFont typeface="Wingdings" pitchFamily="2" charset="2"/>
              <a:buChar char="§"/>
            </a:pPr>
            <a:r>
              <a:rPr lang="en-US" altLang="en-US" sz="1600" dirty="0"/>
              <a:t>	IaaS, for elastic virtual resources</a:t>
            </a:r>
          </a:p>
          <a:p>
            <a:pPr marL="630238" lvl="1" indent="-342900">
              <a:buFont typeface="Wingdings" pitchFamily="2" charset="2"/>
              <a:buChar char="§"/>
            </a:pPr>
            <a:r>
              <a:rPr lang="en-US" altLang="en-US" dirty="0"/>
              <a:t>It extends existing data center / private cloud to public clouds as needed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17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278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Hybrid Cloud(2)</a:t>
            </a:r>
          </a:p>
        </p:txBody>
      </p:sp>
      <p:sp>
        <p:nvSpPr>
          <p:cNvPr id="39942" name="Content Placeholder 1"/>
          <p:cNvSpPr>
            <a:spLocks noGrp="1"/>
          </p:cNvSpPr>
          <p:nvPr>
            <p:ph idx="1"/>
          </p:nvPr>
        </p:nvSpPr>
        <p:spPr>
          <a:xfrm>
            <a:off x="812800" y="1371600"/>
            <a:ext cx="11074400" cy="22098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The cloud infrastructure is a composition of two or more clouds (private or public) that remain unique entities but are bound together by standardized or proprietary technology that enables data and application portability</a:t>
            </a: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endParaRPr lang="en-US" altLang="en-US" dirty="0"/>
          </a:p>
        </p:txBody>
      </p:sp>
      <p:pic>
        <p:nvPicPr>
          <p:cNvPr id="399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2" y="2667000"/>
            <a:ext cx="527858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18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816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Cloud Security- Infrastructure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2800" y="1338263"/>
            <a:ext cx="11074400" cy="3276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Cloud Provider - Data Centers are: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Highly Secure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Electronic Surveillance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Multi Factor access control system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Trained security guards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Multiple geographic regions and availability zones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19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8863" y="5058022"/>
            <a:ext cx="92583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Physical Infrastructure security is typically ensured by Cloud Providers </a:t>
            </a:r>
          </a:p>
        </p:txBody>
      </p:sp>
    </p:spTree>
    <p:extLst>
      <p:ext uri="{BB962C8B-B14F-4D97-AF65-F5344CB8AC3E}">
        <p14:creationId xmlns:p14="http://schemas.microsoft.com/office/powerpoint/2010/main" val="35397455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3"/>
          <p:cNvSpPr>
            <a:spLocks noGrp="1" noChangeArrowheads="1"/>
          </p:cNvSpPr>
          <p:nvPr>
            <p:ph type="title"/>
          </p:nvPr>
        </p:nvSpPr>
        <p:spPr>
          <a:xfrm>
            <a:off x="3556000" y="76200"/>
            <a:ext cx="83312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Agenda </a:t>
            </a:r>
          </a:p>
        </p:txBody>
      </p:sp>
      <p:sp>
        <p:nvSpPr>
          <p:cNvPr id="7172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812800" y="1371600"/>
            <a:ext cx="11074400" cy="41920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en-US" altLang="en-US" dirty="0"/>
              <a:t>Topics: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Welcome &amp; Introductions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What is Cloud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How Cloud Works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Benefits of Cloud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Types of Cloud Computing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Cloud computing Deployment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Cloud Security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Q&amp;A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2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0843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Cloud Security Features</a:t>
            </a:r>
          </a:p>
        </p:txBody>
      </p:sp>
      <p:sp>
        <p:nvSpPr>
          <p:cNvPr id="44038" name="Content Placeholder 1"/>
          <p:cNvSpPr>
            <a:spLocks noGrp="1"/>
          </p:cNvSpPr>
          <p:nvPr>
            <p:ph idx="1"/>
          </p:nvPr>
        </p:nvSpPr>
        <p:spPr>
          <a:xfrm>
            <a:off x="1153732" y="1416676"/>
            <a:ext cx="9601200" cy="37465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dirty="0"/>
              <a:t>Cloud Provider - Security Features: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Secure access 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Built-in firewalls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Unique users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Multi-factor authentication (MFA)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Private Subnets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Encrypted data storage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Security logs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Centralized key management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Etc.</a:t>
            </a:r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20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120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285749"/>
            <a:ext cx="9601200" cy="756285"/>
          </a:xfrm>
        </p:spPr>
        <p:txBody>
          <a:bodyPr/>
          <a:lstStyle/>
          <a:p>
            <a:pPr algn="ctr"/>
            <a:r>
              <a:rPr lang="en-US" dirty="0"/>
              <a:t>Cloud – ENSURES 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CJIS A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9" y="1129457"/>
            <a:ext cx="1273810" cy="127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D CSM A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74" y="1354399"/>
            <a:ext cx="1318260" cy="13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RPA A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0" y="2985025"/>
            <a:ext cx="1203960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PAA A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70" y="1309050"/>
            <a:ext cx="1251391" cy="125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C Rule AW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64" y="2827457"/>
            <a:ext cx="1170761" cy="115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curity By Desig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47" y="1320338"/>
            <a:ext cx="1505804" cy="115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IST AW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4" y="1173503"/>
            <a:ext cx="1225808" cy="10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edRAMP AW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338" y="3102105"/>
            <a:ext cx="1724055" cy="11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WS ISO 9001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52" y="2985025"/>
            <a:ext cx="1344930" cy="137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WS PCI Complianc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87" y="3213645"/>
            <a:ext cx="1588791" cy="10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WS SOC Complian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78" y="3372253"/>
            <a:ext cx="1294004" cy="118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1470" y="4884230"/>
            <a:ext cx="281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And Many More….</a:t>
            </a:r>
          </a:p>
        </p:txBody>
      </p:sp>
    </p:spTree>
    <p:extLst>
      <p:ext uri="{BB962C8B-B14F-4D97-AF65-F5344CB8AC3E}">
        <p14:creationId xmlns:p14="http://schemas.microsoft.com/office/powerpoint/2010/main" val="29656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/>
              <a:t>Cloud Security: For the Users</a:t>
            </a:r>
          </a:p>
        </p:txBody>
      </p:sp>
      <p:sp>
        <p:nvSpPr>
          <p:cNvPr id="46086" name="Content Placeholder 1"/>
          <p:cNvSpPr>
            <a:spLocks noGrp="1"/>
          </p:cNvSpPr>
          <p:nvPr>
            <p:ph idx="1"/>
          </p:nvPr>
        </p:nvSpPr>
        <p:spPr>
          <a:xfrm>
            <a:off x="1205248" y="1455313"/>
            <a:ext cx="9601200" cy="37465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dirty="0"/>
              <a:t>Security in the cloud is very similar to security in any premise data centers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dirty="0"/>
              <a:t>Only without the costs and complexities of protecting facilities and hardware.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000" dirty="0"/>
              <a:t>Cloud Users need to use software-based security tools to monitor and protect the flow of information into and of out cloud resources. Example: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800" dirty="0"/>
              <a:t>OS and applications updated with the latest security patches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800" dirty="0"/>
              <a:t>Perform backups of the data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800" dirty="0"/>
              <a:t>Install anti-virus, intrusion detection, and security incident and event monitoring (SIEM) tools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800" dirty="0"/>
              <a:t>Use security features from Cloud Provider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22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251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63719"/>
            <a:ext cx="9601200" cy="1143000"/>
          </a:xfrm>
        </p:spPr>
        <p:txBody>
          <a:bodyPr/>
          <a:lstStyle/>
          <a:p>
            <a:pPr algn="ctr"/>
            <a:r>
              <a:rPr lang="en-US" dirty="0"/>
              <a:t>Security - Perception is improving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567543"/>
            <a:ext cx="9601200" cy="3746500"/>
          </a:xfrm>
        </p:spPr>
        <p:txBody>
          <a:bodyPr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perception of cloud application security has changed dramatically over the last year.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survey of over 2,200 cybersecurity professionals shows that 52% of organizations are now confident that cloud apps can be as secure as premises-based apps, up from 40% a year ago.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5"/>
          <p:cNvSpPr>
            <a:spLocks noGrp="1" noChangeArrowheads="1"/>
          </p:cNvSpPr>
          <p:nvPr>
            <p:ph type="title"/>
          </p:nvPr>
        </p:nvSpPr>
        <p:spPr>
          <a:xfrm>
            <a:off x="1459345" y="303061"/>
            <a:ext cx="84328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Summary</a:t>
            </a:r>
          </a:p>
        </p:txBody>
      </p:sp>
      <p:sp>
        <p:nvSpPr>
          <p:cNvPr id="48134" name="Content Placeholder 1"/>
          <p:cNvSpPr>
            <a:spLocks noGrp="1"/>
          </p:cNvSpPr>
          <p:nvPr>
            <p:ph idx="1"/>
          </p:nvPr>
        </p:nvSpPr>
        <p:spPr>
          <a:xfrm>
            <a:off x="1102217" y="1493949"/>
            <a:ext cx="9601200" cy="37465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dirty="0"/>
              <a:t>“Cloud computing not only reduces business costs, but also makes applications accessible from any location, and reacts swiftly to changes in business needs”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“TBR predicts worldwide public cloud revenue will increase from $80B in 2015 to $167B in 2020”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“Interoperability and data security issues may hinder market growth, the future of cloud computing seems very promising”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24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633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25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  <p:sp>
        <p:nvSpPr>
          <p:cNvPr id="50179" name="Rectangle 18"/>
          <p:cNvSpPr>
            <a:spLocks noGrp="1" noChangeArrowheads="1"/>
          </p:cNvSpPr>
          <p:nvPr>
            <p:ph type="title"/>
          </p:nvPr>
        </p:nvSpPr>
        <p:spPr>
          <a:xfrm>
            <a:off x="1278576" y="444335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Questions</a:t>
            </a:r>
            <a:endParaRPr lang="en-US" altLang="en-US" dirty="0"/>
          </a:p>
        </p:txBody>
      </p:sp>
      <p:sp>
        <p:nvSpPr>
          <p:cNvPr id="50180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3757728" y="2159588"/>
            <a:ext cx="3748520" cy="2391335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1600" b="1" dirty="0"/>
              <a:t>Presenter Name: Anupam Gupta</a:t>
            </a:r>
            <a:endParaRPr lang="en-US" altLang="en-US" sz="1600" dirty="0"/>
          </a:p>
          <a:p>
            <a:pPr marL="0" indent="0" eaLnBrk="1" hangingPunct="1">
              <a:buFontTx/>
              <a:buNone/>
            </a:pPr>
            <a:r>
              <a:rPr lang="en-US" altLang="en-US" sz="1600" dirty="0"/>
              <a:t>Avenues International Inc.</a:t>
            </a:r>
          </a:p>
          <a:p>
            <a:pPr marL="0" indent="0" eaLnBrk="1" hangingPunct="1">
              <a:buFontTx/>
              <a:buNone/>
            </a:pPr>
            <a:r>
              <a:rPr lang="en-US" altLang="en-US" sz="1600" dirty="0"/>
              <a:t>Tel: 973-202-3384</a:t>
            </a:r>
          </a:p>
          <a:p>
            <a:pPr marL="0" indent="0" eaLnBrk="1" hangingPunct="1">
              <a:buFontTx/>
              <a:buNone/>
            </a:pPr>
            <a:r>
              <a:rPr lang="en-US" altLang="en-US" sz="1600" dirty="0">
                <a:hlinkClick r:id="rId3"/>
              </a:rPr>
              <a:t>anupam@avenuesinc.com</a:t>
            </a:r>
            <a:endParaRPr lang="en-US" altLang="en-US" sz="1600" dirty="0"/>
          </a:p>
          <a:p>
            <a:pPr marL="0" indent="0" eaLnBrk="1" hangingPunct="1">
              <a:buFontTx/>
              <a:buNone/>
            </a:pPr>
            <a:r>
              <a:rPr lang="en-US" altLang="en-US" sz="1600" dirty="0">
                <a:hlinkClick r:id="rId4"/>
              </a:rPr>
              <a:t>www.avenuesinc.com</a:t>
            </a:r>
            <a:endParaRPr lang="en-US" altLang="en-US" sz="1600" dirty="0"/>
          </a:p>
          <a:p>
            <a:pPr marL="0" indent="0" eaLnBrk="1" hangingPunct="1">
              <a:buFontTx/>
              <a:buNone/>
            </a:pPr>
            <a:r>
              <a:rPr lang="en-US" alt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43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r>
              <a:rPr lang="en-US" altLang="en-US" dirty="0"/>
              <a:t>What is Cloud:</a:t>
            </a:r>
          </a:p>
        </p:txBody>
      </p:sp>
      <p:sp>
        <p:nvSpPr>
          <p:cNvPr id="9222" name="Content Placeholder 1"/>
          <p:cNvSpPr>
            <a:spLocks noGrp="1"/>
          </p:cNvSpPr>
          <p:nvPr>
            <p:ph idx="1"/>
          </p:nvPr>
        </p:nvSpPr>
        <p:spPr>
          <a:xfrm>
            <a:off x="785613" y="1389827"/>
            <a:ext cx="10464800" cy="42564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en-US" altLang="en-US" dirty="0"/>
              <a:t>Cloud Computing", by definition, refers to the on-demand delivery of IT resources and applications via the Internet with pay-as-you-go pricing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Cloud is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On Demand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Via Internet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dirty="0"/>
              <a:t>Pay-As-You-Go Pricing</a:t>
            </a:r>
          </a:p>
          <a:p>
            <a:pPr marL="0" indent="0">
              <a:buFontTx/>
              <a:buNone/>
            </a:pPr>
            <a:r>
              <a:rPr lang="en-US" altLang="en-US" dirty="0"/>
              <a:t> </a:t>
            </a:r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8863" y="5058022"/>
            <a:ext cx="92583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0" dirty="0"/>
              <a:t>Cloud provides Rapid Access to Flexible and Low Cost IT resources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3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147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/>
              <a:t>What is Cloud…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2800" y="1371600"/>
            <a:ext cx="11074400" cy="3429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en-US" dirty="0"/>
              <a:t>With cloud computing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No large upfront investments in hardware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No need to spend time in heavy lifting of managing that hardware.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Get resources as you need instantly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Pay only for what you use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4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8863" y="5058022"/>
            <a:ext cx="92583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Enterprise can Focus on their Business Needs and Not the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2718189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How Cloud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0400" y="1219200"/>
            <a:ext cx="11074400" cy="42285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en-US" dirty="0"/>
              <a:t>Cloud Provides Simple way to access: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Servers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Storage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Databases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Applications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….Over the Internet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This is made possible as: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Cloud Providers (such as Amazon, Google, Microsoft etc.), Own  and Maintain the Network Connected Hardware Required for Cloud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5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991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Major Cloud Providers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6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  <p:pic>
        <p:nvPicPr>
          <p:cNvPr id="2054" name="Picture 6" descr="AWS vs Heroku cloud platforms for startu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4" y="1258108"/>
            <a:ext cx="3247449" cy="14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BM Cloud Orchestr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416" y="1258108"/>
            <a:ext cx="2821686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innext.com/wp-content/uploads/2015/12/Google-Cloud-logo-color-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8" y="3515768"/>
            <a:ext cx="3637095" cy="10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dn2.hubspot.net/hubfs/405573/Blog_Images/Article_Header_Images/oracle-cloud-a-brief-history-and-prediction.png/medium.png?t=14356742355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95" y="3515768"/>
            <a:ext cx="2590105" cy="17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underconsideration.com/brandnew/archives/salesforce_logo_detai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416" y="3515768"/>
            <a:ext cx="2517491" cy="173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rustedpartner.cachefly.net/images/library/SLPowers2016/MSAzure.pn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0" y="1055376"/>
            <a:ext cx="3314700" cy="18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818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/>
              <a:t>Benefits of Cloud (1):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5133" y="1220788"/>
            <a:ext cx="11074400" cy="37246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en-US" dirty="0"/>
              <a:t>Reduce Capital Expense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No need to invest heavily in data centers and servers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Pay when you consume computing resources</a:t>
            </a:r>
          </a:p>
          <a:p>
            <a:pPr marL="0" indent="0">
              <a:buFontTx/>
              <a:buNone/>
            </a:pPr>
            <a:r>
              <a:rPr lang="en-US" dirty="0"/>
              <a:t> Massive Economies of Scale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Cloud providers achieve higher economies of scale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Which brings lower cost for cloud users</a:t>
            </a:r>
          </a:p>
          <a:p>
            <a:pPr marL="0" indent="0">
              <a:buFontTx/>
              <a:buNone/>
            </a:pPr>
            <a:r>
              <a:rPr lang="en-US" dirty="0"/>
              <a:t> Unlimited Capacity (on fingertips)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Scale up and down infrastructure capacity as needed…in minutes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7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16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/>
              <a:t>Benefits of Cloud (2):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860" y="1265061"/>
            <a:ext cx="11074400" cy="41569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en-US" dirty="0"/>
              <a:t>Increase Speed and Agility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IT Resources are made available in minutes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Increase in agility for the organization</a:t>
            </a:r>
          </a:p>
          <a:p>
            <a:pPr marL="0" indent="0">
              <a:buFontTx/>
              <a:buNone/>
            </a:pPr>
            <a:r>
              <a:rPr lang="en-US" dirty="0"/>
              <a:t> Focus on Business and Not infrastructure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Companies can concentrate on core business and customers rather than worry about infrastructure</a:t>
            </a:r>
          </a:p>
          <a:p>
            <a:pPr marL="0" indent="0">
              <a:buFontTx/>
              <a:buNone/>
            </a:pPr>
            <a:r>
              <a:rPr lang="en-US" dirty="0"/>
              <a:t> Global Reach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Deploy application worldwide with just few clicks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Lower latency and better experience for customers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8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196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>
          <a:xfrm>
            <a:off x="3454400" y="76200"/>
            <a:ext cx="84328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Benefits of Cloud(3)</a:t>
            </a:r>
          </a:p>
        </p:txBody>
      </p:sp>
      <p:sp>
        <p:nvSpPr>
          <p:cNvPr id="21510" name="Content Placeholder 1"/>
          <p:cNvSpPr>
            <a:spLocks noGrp="1"/>
          </p:cNvSpPr>
          <p:nvPr>
            <p:ph idx="1"/>
          </p:nvPr>
        </p:nvSpPr>
        <p:spPr>
          <a:xfrm>
            <a:off x="857519" y="1416676"/>
            <a:ext cx="9601200" cy="37465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US" altLang="en-US" sz="2200" dirty="0"/>
              <a:t>Business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900" dirty="0"/>
              <a:t>Almost zero upfront infrastructure investment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900" dirty="0"/>
              <a:t>Just-in-time Infrastructure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900" dirty="0"/>
              <a:t>More efficient resource utilization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900" dirty="0"/>
              <a:t>Usage-based costing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900" dirty="0"/>
              <a:t>Reduced time to market </a:t>
            </a:r>
          </a:p>
          <a:p>
            <a:pPr marL="0" indent="0">
              <a:buFontTx/>
              <a:buNone/>
            </a:pPr>
            <a:r>
              <a:rPr lang="en-US" altLang="en-US" sz="2200" dirty="0"/>
              <a:t>Technical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900" dirty="0"/>
              <a:t>Automation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900" dirty="0"/>
              <a:t>Auto Scaling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900" dirty="0"/>
              <a:t>Efficient Development Life Cycle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900" dirty="0"/>
              <a:t>Better Disaster Recovery and Business Continuity</a:t>
            </a:r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198358" y="6419462"/>
            <a:ext cx="698241" cy="23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fld id="{3C4861BE-4F59-44CB-AE7E-9A8B6DF6D4B6}" type="slidenum">
              <a:rPr lang="en-US" altLang="en-US" sz="1000" b="0">
                <a:solidFill>
                  <a:schemeClr val="tx1"/>
                </a:solidFill>
              </a:rPr>
              <a:pPr/>
              <a:t>9</a:t>
            </a:fld>
            <a:endParaRPr lang="en-US" alt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156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984</Words>
  <Application>Microsoft Office PowerPoint</Application>
  <PresentationFormat>Widescreen</PresentationFormat>
  <Paragraphs>227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Cambria</vt:lpstr>
      <vt:lpstr>Tahoma</vt:lpstr>
      <vt:lpstr>Wingdings</vt:lpstr>
      <vt:lpstr>Red Line Business 16x9</vt:lpstr>
      <vt:lpstr>PowerPoint Presentation</vt:lpstr>
      <vt:lpstr>Agenda </vt:lpstr>
      <vt:lpstr>What is Cloud:</vt:lpstr>
      <vt:lpstr>What is Cloud…</vt:lpstr>
      <vt:lpstr>How Cloud Works</vt:lpstr>
      <vt:lpstr>Major Cloud Providers</vt:lpstr>
      <vt:lpstr>Benefits of Cloud (1):</vt:lpstr>
      <vt:lpstr>Benefits of Cloud (2):</vt:lpstr>
      <vt:lpstr>Benefits of Cloud(3)</vt:lpstr>
      <vt:lpstr>Type of Cloud Computing</vt:lpstr>
      <vt:lpstr>Infrastructure as a Service (IaaS)</vt:lpstr>
      <vt:lpstr>Platform as a Service (PaaS)</vt:lpstr>
      <vt:lpstr>Software as a Service (SaaS)</vt:lpstr>
      <vt:lpstr>Cloud Deployment Model</vt:lpstr>
      <vt:lpstr>Public Cloud:</vt:lpstr>
      <vt:lpstr>Private Cloud</vt:lpstr>
      <vt:lpstr>Hybrid Cloud(1)</vt:lpstr>
      <vt:lpstr>Hybrid Cloud(2)</vt:lpstr>
      <vt:lpstr>Cloud Security- Infrastructure</vt:lpstr>
      <vt:lpstr>Cloud Security Features</vt:lpstr>
      <vt:lpstr>Cloud – ENSURES Compliance</vt:lpstr>
      <vt:lpstr>Cloud Security: For the Users</vt:lpstr>
      <vt:lpstr>Security - Perception is improving</vt:lpstr>
      <vt:lpstr>Summary</vt:lpstr>
      <vt:lpstr>Questions</vt:lpstr>
    </vt:vector>
  </TitlesOfParts>
  <Manager/>
  <Company/>
  <LinksUpToDate>false</LinksUpToDate>
  <SharedDoc>false</SharedDoc>
  <HyperlinkBase>www.avenuesinc.com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Strategy</dc:title>
  <dc:subject>Cloud Strategy</dc:subject>
  <dc:creator/>
  <cp:keywords/>
  <cp:lastModifiedBy/>
  <cp:revision>1</cp:revision>
  <dcterms:created xsi:type="dcterms:W3CDTF">2017-03-03T15:55:25Z</dcterms:created>
  <dcterms:modified xsi:type="dcterms:W3CDTF">2017-04-14T02:07:12Z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