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2"/>
  </p:notesMasterIdLst>
  <p:sldIdLst>
    <p:sldId id="256" r:id="rId5"/>
    <p:sldId id="278" r:id="rId6"/>
    <p:sldId id="280" r:id="rId7"/>
    <p:sldId id="281" r:id="rId8"/>
    <p:sldId id="274" r:id="rId9"/>
    <p:sldId id="294" r:id="rId10"/>
    <p:sldId id="277" r:id="rId11"/>
    <p:sldId id="279" r:id="rId12"/>
    <p:sldId id="296" r:id="rId13"/>
    <p:sldId id="297" r:id="rId14"/>
    <p:sldId id="298" r:id="rId15"/>
    <p:sldId id="299" r:id="rId16"/>
    <p:sldId id="300" r:id="rId17"/>
    <p:sldId id="301" r:id="rId18"/>
    <p:sldId id="302" r:id="rId19"/>
    <p:sldId id="295" r:id="rId20"/>
    <p:sldId id="26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C204B"/>
    <a:srgbClr val="F68D2E"/>
    <a:srgbClr val="EAAA00"/>
    <a:srgbClr val="43B02A"/>
    <a:srgbClr val="009A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324" autoAdjust="0"/>
  </p:normalViewPr>
  <p:slideViewPr>
    <p:cSldViewPr snapToGrid="0" showGuides="1">
      <p:cViewPr varScale="1">
        <p:scale>
          <a:sx n="82" d="100"/>
          <a:sy n="82" d="100"/>
        </p:scale>
        <p:origin x="672" y="62"/>
      </p:cViewPr>
      <p:guideLst>
        <p:guide orient="horz" pos="2160"/>
        <p:guide pos="3840"/>
      </p:guideLst>
    </p:cSldViewPr>
  </p:slideViewPr>
  <p:outlineViewPr>
    <p:cViewPr>
      <p:scale>
        <a:sx n="33" d="100"/>
        <a:sy n="33" d="100"/>
      </p:scale>
      <p:origin x="0" y="-54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D039241C-D25D-44E1-A2CA-2BF892548F63}" type="datetimeFigureOut">
              <a:rPr lang="en-US" smtClean="0"/>
              <a:pPr/>
              <a:t>5/3/2017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824045D1-D4CB-4A8D-A84C-D79133305354}" type="slidenum">
              <a:rPr lang="en-US" smtClean="0"/>
              <a:pPr/>
              <a:t>‹#›</a:t>
            </a:fld>
            <a:endParaRPr lang="en-US" dirty="0"/>
          </a:p>
        </p:txBody>
      </p:sp>
    </p:spTree>
    <p:extLst>
      <p:ext uri="{BB962C8B-B14F-4D97-AF65-F5344CB8AC3E}">
        <p14:creationId xmlns:p14="http://schemas.microsoft.com/office/powerpoint/2010/main" val="6643645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sz="1200" dirty="0" smtClean="0">
                <a:solidFill>
                  <a:srgbClr val="FFFFFF"/>
                </a:solidFill>
                <a:latin typeface="Univers for KPMG Light" charset="0"/>
                <a:ea typeface="Univers CE 45 Light" charset="0"/>
                <a:cs typeface="Univers CE 45 Light" charset="0"/>
              </a:rPr>
              <a:t>Our participatory activities center around human interaction at every stage, from the initial observation and learning phases, through to the prototyping and validating of potential future states. </a:t>
            </a:r>
          </a:p>
          <a:p>
            <a:pPr>
              <a:lnSpc>
                <a:spcPct val="150000"/>
              </a:lnSpc>
            </a:pPr>
            <a:endParaRPr lang="en-US" sz="1200" dirty="0" smtClean="0">
              <a:solidFill>
                <a:srgbClr val="FFFFFF"/>
              </a:solidFill>
              <a:latin typeface="Univers for KPMG Light" charset="0"/>
              <a:ea typeface="Univers CE 45 Light" charset="0"/>
              <a:cs typeface="Univers CE 45 Light" charset="0"/>
            </a:endParaRPr>
          </a:p>
          <a:p>
            <a:pPr>
              <a:lnSpc>
                <a:spcPct val="150000"/>
              </a:lnSpc>
            </a:pPr>
            <a:r>
              <a:rPr lang="en-US" sz="1200" dirty="0" smtClean="0">
                <a:solidFill>
                  <a:srgbClr val="FFFFFF"/>
                </a:solidFill>
                <a:latin typeface="Univers for KPMG Light" charset="0"/>
                <a:ea typeface="Univers CE 45 Light" charset="0"/>
                <a:cs typeface="Univers CE 45 Light" charset="0"/>
              </a:rPr>
              <a:t>Our methods facilitate deep understanding of the values and problems that are the drivers of innovative solutions. We build upon that understanding by designing and testing potential solutions with participants who represent actual consumers. </a:t>
            </a:r>
          </a:p>
          <a:p>
            <a:pPr>
              <a:lnSpc>
                <a:spcPct val="150000"/>
              </a:lnSpc>
            </a:pPr>
            <a:endParaRPr lang="en-US" sz="1200" dirty="0" smtClean="0">
              <a:solidFill>
                <a:srgbClr val="FFFFFF"/>
              </a:solidFill>
              <a:latin typeface="Univers for KPMG Light" charset="0"/>
              <a:ea typeface="Univers CE 45 Light" charset="0"/>
              <a:cs typeface="Univers CE 45 Light" charset="0"/>
            </a:endParaRPr>
          </a:p>
          <a:p>
            <a:pPr>
              <a:lnSpc>
                <a:spcPct val="150000"/>
              </a:lnSpc>
            </a:pPr>
            <a:r>
              <a:rPr lang="en-US" sz="1200" dirty="0" smtClean="0">
                <a:solidFill>
                  <a:srgbClr val="FFFFFF"/>
                </a:solidFill>
                <a:latin typeface="Univers for KPMG Light" charset="0"/>
                <a:ea typeface="Univers CE 45 Light" charset="0"/>
                <a:cs typeface="Univers CE 45 Light" charset="0"/>
              </a:rPr>
              <a:t>This approach leads to the creation of new value through the design of transformative business models and innovative service, and product experiences. </a:t>
            </a:r>
            <a:endParaRPr lang="en-US" sz="1200" dirty="0" smtClean="0">
              <a:solidFill>
                <a:srgbClr val="FFFFFF"/>
              </a:solidFill>
              <a:latin typeface="Univers CE 45 Light" charset="0"/>
              <a:ea typeface="Univers CE 45 Light" charset="0"/>
              <a:cs typeface="Univers CE 45 Light" charset="0"/>
            </a:endParaRPr>
          </a:p>
          <a:p>
            <a:endParaRPr lang="en-US" dirty="0"/>
          </a:p>
        </p:txBody>
      </p:sp>
      <p:sp>
        <p:nvSpPr>
          <p:cNvPr id="4" name="Slide Number Placeholder 3"/>
          <p:cNvSpPr>
            <a:spLocks noGrp="1"/>
          </p:cNvSpPr>
          <p:nvPr>
            <p:ph type="sldNum" sz="quarter" idx="10"/>
          </p:nvPr>
        </p:nvSpPr>
        <p:spPr/>
        <p:txBody>
          <a:bodyPr/>
          <a:lstStyle/>
          <a:p>
            <a:fld id="{5CDA7C85-B73A-0B47-90FA-D65508ACF828}" type="slidenum">
              <a:rPr lang="en-US" smtClean="0"/>
              <a:t>5</a:t>
            </a:fld>
            <a:endParaRPr lang="en-US"/>
          </a:p>
        </p:txBody>
      </p:sp>
    </p:spTree>
    <p:extLst>
      <p:ext uri="{BB962C8B-B14F-4D97-AF65-F5344CB8AC3E}">
        <p14:creationId xmlns:p14="http://schemas.microsoft.com/office/powerpoint/2010/main" val="15841003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ITLE SLIDE 1 - Right light vertical imag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86" y="1"/>
            <a:ext cx="12192000" cy="6858000"/>
          </a:xfrm>
          <a:prstGeom prst="rect">
            <a:avLst/>
          </a:prstGeom>
        </p:spPr>
      </p:pic>
      <p:sp>
        <p:nvSpPr>
          <p:cNvPr id="10" name="Freeform 19"/>
          <p:cNvSpPr>
            <a:spLocks noEditPoints="1"/>
          </p:cNvSpPr>
          <p:nvPr userDrawn="1"/>
        </p:nvSpPr>
        <p:spPr bwMode="auto">
          <a:xfrm>
            <a:off x="998460" y="524433"/>
            <a:ext cx="1080816"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8" name="Title 1"/>
          <p:cNvSpPr>
            <a:spLocks noGrp="1"/>
          </p:cNvSpPr>
          <p:nvPr>
            <p:ph type="ctrTitle" hasCustomPrompt="1"/>
          </p:nvPr>
        </p:nvSpPr>
        <p:spPr>
          <a:xfrm>
            <a:off x="980826" y="1435300"/>
            <a:ext cx="6581117" cy="3510000"/>
          </a:xfrm>
        </p:spPr>
        <p:txBody>
          <a:bodyPr anchor="t" anchorCtr="0"/>
          <a:lstStyle>
            <a:lvl1pPr algn="l">
              <a:defRPr sz="11000" baseline="0">
                <a:solidFill>
                  <a:schemeClr val="tx2"/>
                </a:solidFill>
              </a:defRPr>
            </a:lvl1pPr>
          </a:lstStyle>
          <a:p>
            <a:r>
              <a:rPr lang="en-US" noProof="0" dirty="0" smtClean="0"/>
              <a:t>Title slide 1</a:t>
            </a:r>
            <a:br>
              <a:rPr lang="en-US" noProof="0" dirty="0" smtClean="0"/>
            </a:br>
            <a:r>
              <a:rPr lang="en-US" noProof="0" dirty="0" smtClean="0"/>
              <a:t>light right vertical image</a:t>
            </a:r>
            <a:endParaRPr lang="en-US" noProof="0" dirty="0"/>
          </a:p>
        </p:txBody>
      </p:sp>
      <p:sp>
        <p:nvSpPr>
          <p:cNvPr id="6" name="Text Placeholder 3"/>
          <p:cNvSpPr>
            <a:spLocks noGrp="1"/>
          </p:cNvSpPr>
          <p:nvPr>
            <p:ph type="body" sz="quarter" idx="11" hasCustomPrompt="1"/>
          </p:nvPr>
        </p:nvSpPr>
        <p:spPr>
          <a:xfrm>
            <a:off x="1020425" y="5390900"/>
            <a:ext cx="6541518" cy="216000"/>
          </a:xfrm>
        </p:spPr>
        <p:txBody>
          <a:bodyPr/>
          <a:lstStyle>
            <a:lvl1pPr marL="0" marR="0" indent="0" algn="l" defTabSz="914400" rtl="0" eaLnBrk="1" fontAlgn="auto" latinLnBrk="0" hangingPunct="1">
              <a:lnSpc>
                <a:spcPct val="100000"/>
              </a:lnSpc>
              <a:spcBef>
                <a:spcPts val="0"/>
              </a:spcBef>
              <a:spcAft>
                <a:spcPts val="600"/>
              </a:spcAft>
              <a:buClrTx/>
              <a:buSzTx/>
              <a:buFontTx/>
              <a:buNone/>
              <a:tabLst/>
              <a:defRPr sz="1100">
                <a:solidFill>
                  <a:schemeClr val="tx2"/>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smtClean="0"/>
              <a:t>Subtitle here</a:t>
            </a:r>
          </a:p>
        </p:txBody>
      </p:sp>
      <p:sp>
        <p:nvSpPr>
          <p:cNvPr id="7" name="Text Placeholder 4"/>
          <p:cNvSpPr>
            <a:spLocks noGrp="1"/>
          </p:cNvSpPr>
          <p:nvPr>
            <p:ph type="body" sz="quarter" idx="12" hasCustomPrompt="1"/>
          </p:nvPr>
        </p:nvSpPr>
        <p:spPr>
          <a:xfrm>
            <a:off x="1020425" y="5823550"/>
            <a:ext cx="1889125" cy="487363"/>
          </a:xfrm>
        </p:spPr>
        <p:txBody>
          <a:bodyPr/>
          <a:lstStyle>
            <a:lvl1pPr>
              <a:defRPr sz="1100" b="0">
                <a:solidFill>
                  <a:srgbClr val="00338D"/>
                </a:solidFill>
              </a:defRPr>
            </a:lvl1pPr>
          </a:lstStyle>
          <a:p>
            <a:pPr lvl="0"/>
            <a:r>
              <a:rPr lang="en-US" dirty="0" smtClean="0"/>
              <a:t>Date here</a:t>
            </a:r>
            <a:endParaRPr lang="en-US" dirty="0"/>
          </a:p>
        </p:txBody>
      </p:sp>
    </p:spTree>
    <p:extLst>
      <p:ext uri="{BB962C8B-B14F-4D97-AF65-F5344CB8AC3E}">
        <p14:creationId xmlns:p14="http://schemas.microsoft.com/office/powerpoint/2010/main" val="346144572"/>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ITH IMAGE OR CHAR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smtClean="0"/>
              <a:t>Click to edit Master title style</a:t>
            </a:r>
            <a:endParaRPr lang="en-US" noProof="0" dirty="0"/>
          </a:p>
        </p:txBody>
      </p:sp>
      <p:sp>
        <p:nvSpPr>
          <p:cNvPr id="9" name="Text Placeholder 8"/>
          <p:cNvSpPr>
            <a:spLocks noGrp="1"/>
          </p:cNvSpPr>
          <p:nvPr>
            <p:ph type="body" sz="quarter" idx="10"/>
          </p:nvPr>
        </p:nvSpPr>
        <p:spPr>
          <a:xfrm>
            <a:off x="1003200" y="1330126"/>
            <a:ext cx="4968000" cy="45468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Chart Placeholder 4"/>
          <p:cNvSpPr>
            <a:spLocks noGrp="1"/>
          </p:cNvSpPr>
          <p:nvPr>
            <p:ph type="chart" sz="quarter" idx="13"/>
          </p:nvPr>
        </p:nvSpPr>
        <p:spPr>
          <a:xfrm>
            <a:off x="6220800" y="1330126"/>
            <a:ext cx="4968000" cy="4546800"/>
          </a:xfrm>
        </p:spPr>
        <p:txBody>
          <a:bodyPr anchor="ctr"/>
          <a:lstStyle>
            <a:lvl1pPr algn="ctr">
              <a:defRPr/>
            </a:lvl1pPr>
          </a:lstStyle>
          <a:p>
            <a:r>
              <a:rPr lang="en-US" noProof="0" smtClean="0"/>
              <a:t>Click icon to add chart</a:t>
            </a:r>
            <a:endParaRPr lang="en-US" noProof="0" dirty="0" smtClean="0"/>
          </a:p>
        </p:txBody>
      </p:sp>
      <p:sp>
        <p:nvSpPr>
          <p:cNvPr id="6" name="Text Placeholder 4"/>
          <p:cNvSpPr>
            <a:spLocks noGrp="1"/>
          </p:cNvSpPr>
          <p:nvPr>
            <p:ph type="body" sz="quarter" idx="11"/>
          </p:nvPr>
        </p:nvSpPr>
        <p:spPr>
          <a:xfrm>
            <a:off x="998400" y="154270"/>
            <a:ext cx="10195200" cy="169200"/>
          </a:xfrm>
        </p:spPr>
        <p:txBody>
          <a:bodyPr/>
          <a:lstStyle>
            <a:lvl1pPr>
              <a:defRPr sz="1200"/>
            </a:lvl1pPr>
          </a:lstStyle>
          <a:p>
            <a:endParaRPr lang="en-US" dirty="0"/>
          </a:p>
        </p:txBody>
      </p:sp>
    </p:spTree>
    <p:extLst>
      <p:ext uri="{BB962C8B-B14F-4D97-AF65-F5344CB8AC3E}">
        <p14:creationId xmlns:p14="http://schemas.microsoft.com/office/powerpoint/2010/main" val="14688539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smtClean="0"/>
              <a:t>Click to edit Master title style</a:t>
            </a:r>
            <a:endParaRPr lang="en-US" noProof="0" dirty="0"/>
          </a:p>
        </p:txBody>
      </p:sp>
      <p:sp>
        <p:nvSpPr>
          <p:cNvPr id="5" name="Chart Placeholder 4"/>
          <p:cNvSpPr>
            <a:spLocks noGrp="1"/>
          </p:cNvSpPr>
          <p:nvPr>
            <p:ph type="chart" sz="quarter" idx="11"/>
          </p:nvPr>
        </p:nvSpPr>
        <p:spPr>
          <a:xfrm>
            <a:off x="6220800" y="1330126"/>
            <a:ext cx="4968000" cy="4546800"/>
          </a:xfrm>
        </p:spPr>
        <p:txBody>
          <a:bodyPr anchor="ctr"/>
          <a:lstStyle>
            <a:lvl1pPr algn="ctr">
              <a:defRPr/>
            </a:lvl1pPr>
          </a:lstStyle>
          <a:p>
            <a:r>
              <a:rPr lang="en-US" noProof="0" smtClean="0"/>
              <a:t>Click icon to add chart</a:t>
            </a:r>
            <a:endParaRPr lang="en-US" noProof="0" dirty="0" smtClean="0"/>
          </a:p>
        </p:txBody>
      </p:sp>
      <p:sp>
        <p:nvSpPr>
          <p:cNvPr id="6" name="Chart Placeholder 4"/>
          <p:cNvSpPr>
            <a:spLocks noGrp="1"/>
          </p:cNvSpPr>
          <p:nvPr>
            <p:ph type="chart" sz="quarter" idx="12"/>
          </p:nvPr>
        </p:nvSpPr>
        <p:spPr>
          <a:xfrm>
            <a:off x="1003200" y="1330126"/>
            <a:ext cx="4968000" cy="4546800"/>
          </a:xfrm>
        </p:spPr>
        <p:txBody>
          <a:bodyPr anchor="ctr"/>
          <a:lstStyle>
            <a:lvl1pPr algn="ctr">
              <a:defRPr/>
            </a:lvl1pPr>
          </a:lstStyle>
          <a:p>
            <a:r>
              <a:rPr lang="en-US" noProof="0" smtClean="0"/>
              <a:t>Click icon to add chart</a:t>
            </a:r>
            <a:endParaRPr lang="en-US" noProof="0" dirty="0" smtClean="0"/>
          </a:p>
        </p:txBody>
      </p:sp>
      <p:sp>
        <p:nvSpPr>
          <p:cNvPr id="7" name="Text Placeholder 4"/>
          <p:cNvSpPr>
            <a:spLocks noGrp="1"/>
          </p:cNvSpPr>
          <p:nvPr>
            <p:ph type="body" sz="quarter" idx="13"/>
          </p:nvPr>
        </p:nvSpPr>
        <p:spPr>
          <a:xfrm>
            <a:off x="998400" y="154270"/>
            <a:ext cx="10195200" cy="169200"/>
          </a:xfrm>
        </p:spPr>
        <p:txBody>
          <a:bodyPr/>
          <a:lstStyle>
            <a:lvl1pPr>
              <a:defRPr sz="1200"/>
            </a:lvl1pPr>
          </a:lstStyle>
          <a:p>
            <a:endParaRPr lang="en-US" dirty="0"/>
          </a:p>
        </p:txBody>
      </p:sp>
    </p:spTree>
    <p:extLst>
      <p:ext uri="{BB962C8B-B14F-4D97-AF65-F5344CB8AC3E}">
        <p14:creationId xmlns:p14="http://schemas.microsoft.com/office/powerpoint/2010/main" val="2290827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smtClean="0"/>
              <a:t>Click to edit Master title style</a:t>
            </a:r>
            <a:endParaRPr lang="en-US" noProof="0" dirty="0"/>
          </a:p>
        </p:txBody>
      </p:sp>
      <p:sp>
        <p:nvSpPr>
          <p:cNvPr id="9" name="Text Placeholder 8"/>
          <p:cNvSpPr>
            <a:spLocks noGrp="1"/>
          </p:cNvSpPr>
          <p:nvPr>
            <p:ph type="body" sz="quarter" idx="10"/>
          </p:nvPr>
        </p:nvSpPr>
        <p:spPr>
          <a:xfrm>
            <a:off x="1003200" y="3742126"/>
            <a:ext cx="10195200" cy="21348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Chart Placeholder 4"/>
          <p:cNvSpPr>
            <a:spLocks noGrp="1"/>
          </p:cNvSpPr>
          <p:nvPr>
            <p:ph type="chart" sz="quarter" idx="11"/>
          </p:nvPr>
        </p:nvSpPr>
        <p:spPr>
          <a:xfrm>
            <a:off x="1003200" y="1331360"/>
            <a:ext cx="10195200" cy="2135740"/>
          </a:xfrm>
        </p:spPr>
        <p:txBody>
          <a:bodyPr anchor="ctr"/>
          <a:lstStyle>
            <a:lvl1pPr algn="ctr">
              <a:defRPr/>
            </a:lvl1pPr>
          </a:lstStyle>
          <a:p>
            <a:r>
              <a:rPr lang="en-US" noProof="0" smtClean="0"/>
              <a:t>Click icon to add chart</a:t>
            </a:r>
            <a:endParaRPr lang="en-US" noProof="0" dirty="0" smtClean="0"/>
          </a:p>
        </p:txBody>
      </p:sp>
      <p:sp>
        <p:nvSpPr>
          <p:cNvPr id="6" name="Text Placeholder 4"/>
          <p:cNvSpPr>
            <a:spLocks noGrp="1"/>
          </p:cNvSpPr>
          <p:nvPr>
            <p:ph type="body" sz="quarter" idx="12"/>
          </p:nvPr>
        </p:nvSpPr>
        <p:spPr>
          <a:xfrm>
            <a:off x="998400" y="154270"/>
            <a:ext cx="10195200" cy="169200"/>
          </a:xfrm>
        </p:spPr>
        <p:txBody>
          <a:bodyPr/>
          <a:lstStyle>
            <a:lvl1pPr>
              <a:defRPr sz="1200"/>
            </a:lvl1pPr>
          </a:lstStyle>
          <a:p>
            <a:endParaRPr lang="en-US" dirty="0"/>
          </a:p>
        </p:txBody>
      </p:sp>
    </p:spTree>
    <p:extLst>
      <p:ext uri="{BB962C8B-B14F-4D97-AF65-F5344CB8AC3E}">
        <p14:creationId xmlns:p14="http://schemas.microsoft.com/office/powerpoint/2010/main" val="778661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COLUMN CHART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smtClean="0"/>
              <a:t>Click to edit Master title style</a:t>
            </a:r>
            <a:endParaRPr lang="en-US" noProof="0" dirty="0"/>
          </a:p>
        </p:txBody>
      </p:sp>
      <p:sp>
        <p:nvSpPr>
          <p:cNvPr id="5" name="Chart Placeholder 4"/>
          <p:cNvSpPr>
            <a:spLocks noGrp="1"/>
          </p:cNvSpPr>
          <p:nvPr>
            <p:ph type="chart" sz="quarter" idx="11"/>
          </p:nvPr>
        </p:nvSpPr>
        <p:spPr>
          <a:xfrm>
            <a:off x="4550400" y="1331360"/>
            <a:ext cx="3139200" cy="2134800"/>
          </a:xfrm>
        </p:spPr>
        <p:txBody>
          <a:bodyPr anchor="ctr"/>
          <a:lstStyle>
            <a:lvl1pPr algn="ctr">
              <a:defRPr/>
            </a:lvl1pPr>
          </a:lstStyle>
          <a:p>
            <a:r>
              <a:rPr lang="en-US" noProof="0" smtClean="0"/>
              <a:t>Click icon to add chart</a:t>
            </a:r>
            <a:endParaRPr lang="en-US" noProof="0" dirty="0" smtClean="0"/>
          </a:p>
        </p:txBody>
      </p:sp>
      <p:sp>
        <p:nvSpPr>
          <p:cNvPr id="6" name="Chart Placeholder 4"/>
          <p:cNvSpPr>
            <a:spLocks noGrp="1"/>
          </p:cNvSpPr>
          <p:nvPr>
            <p:ph type="chart" sz="quarter" idx="12"/>
          </p:nvPr>
        </p:nvSpPr>
        <p:spPr>
          <a:xfrm>
            <a:off x="1003200" y="1331360"/>
            <a:ext cx="3187200" cy="2134800"/>
          </a:xfrm>
        </p:spPr>
        <p:txBody>
          <a:bodyPr anchor="ctr"/>
          <a:lstStyle>
            <a:lvl1pPr algn="ctr">
              <a:defRPr/>
            </a:lvl1pPr>
          </a:lstStyle>
          <a:p>
            <a:r>
              <a:rPr lang="en-US" noProof="0" smtClean="0"/>
              <a:t>Click icon to add chart</a:t>
            </a:r>
            <a:endParaRPr lang="en-US" noProof="0" dirty="0" smtClean="0"/>
          </a:p>
        </p:txBody>
      </p:sp>
      <p:sp>
        <p:nvSpPr>
          <p:cNvPr id="7" name="Text Placeholder 8"/>
          <p:cNvSpPr>
            <a:spLocks noGrp="1"/>
          </p:cNvSpPr>
          <p:nvPr>
            <p:ph type="body" sz="quarter" idx="10"/>
          </p:nvPr>
        </p:nvSpPr>
        <p:spPr>
          <a:xfrm>
            <a:off x="1003200" y="3742126"/>
            <a:ext cx="3187200" cy="21348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Chart Placeholder 4"/>
          <p:cNvSpPr>
            <a:spLocks noGrp="1"/>
          </p:cNvSpPr>
          <p:nvPr>
            <p:ph type="chart" sz="quarter" idx="13"/>
          </p:nvPr>
        </p:nvSpPr>
        <p:spPr>
          <a:xfrm>
            <a:off x="8049600" y="1331360"/>
            <a:ext cx="3139200" cy="2134800"/>
          </a:xfrm>
        </p:spPr>
        <p:txBody>
          <a:bodyPr anchor="ctr"/>
          <a:lstStyle>
            <a:lvl1pPr algn="ctr">
              <a:defRPr/>
            </a:lvl1pPr>
          </a:lstStyle>
          <a:p>
            <a:r>
              <a:rPr lang="en-US" noProof="0" smtClean="0"/>
              <a:t>Click icon to add chart</a:t>
            </a:r>
            <a:endParaRPr lang="en-US" noProof="0" dirty="0" smtClean="0"/>
          </a:p>
        </p:txBody>
      </p:sp>
      <p:sp>
        <p:nvSpPr>
          <p:cNvPr id="9" name="Text Placeholder 8"/>
          <p:cNvSpPr>
            <a:spLocks noGrp="1"/>
          </p:cNvSpPr>
          <p:nvPr>
            <p:ph type="body" sz="quarter" idx="14"/>
          </p:nvPr>
        </p:nvSpPr>
        <p:spPr>
          <a:xfrm>
            <a:off x="4502400" y="3742126"/>
            <a:ext cx="3187200" cy="21348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5"/>
          </p:nvPr>
        </p:nvSpPr>
        <p:spPr>
          <a:xfrm>
            <a:off x="8001600" y="3742126"/>
            <a:ext cx="3187200" cy="21348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4"/>
          <p:cNvSpPr>
            <a:spLocks noGrp="1"/>
          </p:cNvSpPr>
          <p:nvPr>
            <p:ph type="body" sz="quarter" idx="16"/>
          </p:nvPr>
        </p:nvSpPr>
        <p:spPr>
          <a:xfrm>
            <a:off x="998400" y="154270"/>
            <a:ext cx="10195200" cy="169200"/>
          </a:xfrm>
        </p:spPr>
        <p:txBody>
          <a:bodyPr/>
          <a:lstStyle>
            <a:lvl1pPr>
              <a:defRPr sz="1200"/>
            </a:lvl1pPr>
          </a:lstStyle>
          <a:p>
            <a:endParaRPr lang="en-US" dirty="0"/>
          </a:p>
        </p:txBody>
      </p:sp>
    </p:spTree>
    <p:extLst>
      <p:ext uri="{BB962C8B-B14F-4D97-AF65-F5344CB8AC3E}">
        <p14:creationId xmlns:p14="http://schemas.microsoft.com/office/powerpoint/2010/main" val="34413369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CESS FIVE COLUMN">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smtClean="0"/>
              <a:t>Click to edit Master title style</a:t>
            </a:r>
            <a:endParaRPr lang="en-US" noProof="0" dirty="0"/>
          </a:p>
        </p:txBody>
      </p:sp>
      <p:sp>
        <p:nvSpPr>
          <p:cNvPr id="9" name="Text Placeholder 8"/>
          <p:cNvSpPr>
            <a:spLocks noGrp="1"/>
          </p:cNvSpPr>
          <p:nvPr>
            <p:ph type="body" sz="quarter" idx="10"/>
          </p:nvPr>
        </p:nvSpPr>
        <p:spPr>
          <a:xfrm>
            <a:off x="10032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Text Placeholder 8"/>
          <p:cNvSpPr>
            <a:spLocks noGrp="1"/>
          </p:cNvSpPr>
          <p:nvPr>
            <p:ph type="body" sz="quarter" idx="11"/>
          </p:nvPr>
        </p:nvSpPr>
        <p:spPr>
          <a:xfrm>
            <a:off x="30804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2"/>
          </p:nvPr>
        </p:nvSpPr>
        <p:spPr>
          <a:xfrm>
            <a:off x="51576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3"/>
          </p:nvPr>
        </p:nvSpPr>
        <p:spPr>
          <a:xfrm>
            <a:off x="72348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ext Placeholder 12"/>
          <p:cNvSpPr>
            <a:spLocks noGrp="1"/>
          </p:cNvSpPr>
          <p:nvPr>
            <p:ph type="body" sz="quarter" idx="14" hasCustomPrompt="1"/>
          </p:nvPr>
        </p:nvSpPr>
        <p:spPr>
          <a:xfrm>
            <a:off x="1003200" y="1322388"/>
            <a:ext cx="18768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smtClean="0"/>
              <a:t>Click to add text</a:t>
            </a:r>
            <a:endParaRPr lang="en-US" noProof="0" dirty="0"/>
          </a:p>
        </p:txBody>
      </p:sp>
      <p:sp>
        <p:nvSpPr>
          <p:cNvPr id="15" name="Text Placeholder 12"/>
          <p:cNvSpPr>
            <a:spLocks noGrp="1"/>
          </p:cNvSpPr>
          <p:nvPr>
            <p:ph type="body" sz="quarter" idx="15" hasCustomPrompt="1"/>
          </p:nvPr>
        </p:nvSpPr>
        <p:spPr>
          <a:xfrm>
            <a:off x="30804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smtClean="0"/>
              <a:t>Click to add text</a:t>
            </a:r>
            <a:endParaRPr lang="en-US" noProof="0" dirty="0"/>
          </a:p>
        </p:txBody>
      </p:sp>
      <p:sp>
        <p:nvSpPr>
          <p:cNvPr id="16" name="Text Placeholder 12"/>
          <p:cNvSpPr>
            <a:spLocks noGrp="1"/>
          </p:cNvSpPr>
          <p:nvPr>
            <p:ph type="body" sz="quarter" idx="16" hasCustomPrompt="1"/>
          </p:nvPr>
        </p:nvSpPr>
        <p:spPr>
          <a:xfrm>
            <a:off x="51576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smtClean="0"/>
              <a:t>Click to add text</a:t>
            </a:r>
            <a:endParaRPr lang="en-US" noProof="0" dirty="0"/>
          </a:p>
        </p:txBody>
      </p:sp>
      <p:sp>
        <p:nvSpPr>
          <p:cNvPr id="17" name="Text Placeholder 12"/>
          <p:cNvSpPr>
            <a:spLocks noGrp="1"/>
          </p:cNvSpPr>
          <p:nvPr>
            <p:ph type="body" sz="quarter" idx="17" hasCustomPrompt="1"/>
          </p:nvPr>
        </p:nvSpPr>
        <p:spPr>
          <a:xfrm>
            <a:off x="72348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smtClean="0"/>
              <a:t>Click to add text</a:t>
            </a:r>
            <a:endParaRPr lang="en-US" noProof="0" dirty="0"/>
          </a:p>
        </p:txBody>
      </p:sp>
      <p:sp>
        <p:nvSpPr>
          <p:cNvPr id="11" name="Text Placeholder 12"/>
          <p:cNvSpPr>
            <a:spLocks noGrp="1"/>
          </p:cNvSpPr>
          <p:nvPr>
            <p:ph type="body" sz="quarter" idx="18" hasCustomPrompt="1"/>
          </p:nvPr>
        </p:nvSpPr>
        <p:spPr>
          <a:xfrm>
            <a:off x="9312000" y="1322388"/>
            <a:ext cx="18768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smtClean="0"/>
              <a:t>Click to add text</a:t>
            </a:r>
            <a:endParaRPr lang="en-US" noProof="0" dirty="0"/>
          </a:p>
        </p:txBody>
      </p:sp>
      <p:sp>
        <p:nvSpPr>
          <p:cNvPr id="12" name="Text Placeholder 8"/>
          <p:cNvSpPr>
            <a:spLocks noGrp="1"/>
          </p:cNvSpPr>
          <p:nvPr>
            <p:ph type="body" sz="quarter" idx="19"/>
          </p:nvPr>
        </p:nvSpPr>
        <p:spPr>
          <a:xfrm>
            <a:off x="9312000" y="2172526"/>
            <a:ext cx="1876800" cy="3704400"/>
          </a:xfrm>
        </p:spPr>
        <p:txBody>
          <a:bodyPr/>
          <a:lstStyle>
            <a:lvl1pPr algn="l">
              <a:defRPr sz="1400"/>
            </a:lvl1pPr>
            <a:lvl2pPr algn="l">
              <a:defRPr sz="1400"/>
            </a:lvl2pPr>
            <a:lvl3pPr algn="l">
              <a:defRPr sz="1400"/>
            </a:lvl3pPr>
            <a:lvl4pPr algn="l">
              <a:defRPr sz="1400"/>
            </a:lvl4pPr>
            <a:lvl5pPr algn="l">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287759812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ROCESS FOUR COLUMN">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smtClean="0"/>
              <a:t>Click to edit Master title style</a:t>
            </a:r>
            <a:endParaRPr lang="en-US" noProof="0" dirty="0"/>
          </a:p>
        </p:txBody>
      </p:sp>
      <p:sp>
        <p:nvSpPr>
          <p:cNvPr id="9" name="Text Placeholder 8"/>
          <p:cNvSpPr>
            <a:spLocks noGrp="1"/>
          </p:cNvSpPr>
          <p:nvPr>
            <p:ph type="body" sz="quarter" idx="10"/>
          </p:nvPr>
        </p:nvSpPr>
        <p:spPr>
          <a:xfrm>
            <a:off x="10032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Text Placeholder 8"/>
          <p:cNvSpPr>
            <a:spLocks noGrp="1"/>
          </p:cNvSpPr>
          <p:nvPr>
            <p:ph type="body" sz="quarter" idx="11"/>
          </p:nvPr>
        </p:nvSpPr>
        <p:spPr>
          <a:xfrm>
            <a:off x="36160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2"/>
          </p:nvPr>
        </p:nvSpPr>
        <p:spPr>
          <a:xfrm>
            <a:off x="62288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3"/>
          </p:nvPr>
        </p:nvSpPr>
        <p:spPr>
          <a:xfrm>
            <a:off x="8841600" y="2172526"/>
            <a:ext cx="2347200" cy="3704400"/>
          </a:xfrm>
        </p:spPr>
        <p:txBody>
          <a:bodyPr/>
          <a:lstStyle>
            <a:lvl1pPr>
              <a:defRPr sz="1400"/>
            </a:lvl1pPr>
            <a:lvl2pPr>
              <a:defRPr sz="1400"/>
            </a:lvl2pPr>
            <a:lvl3pPr>
              <a:defRPr sz="1400"/>
            </a:lvl3pPr>
            <a:lvl4pPr>
              <a:defRPr sz="1400"/>
            </a:lvl4pPr>
            <a:lvl5pPr>
              <a:defRPr sz="14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ext Placeholder 12"/>
          <p:cNvSpPr>
            <a:spLocks noGrp="1"/>
          </p:cNvSpPr>
          <p:nvPr>
            <p:ph type="body" sz="quarter" idx="14" hasCustomPrompt="1"/>
          </p:nvPr>
        </p:nvSpPr>
        <p:spPr>
          <a:xfrm>
            <a:off x="994833" y="1322388"/>
            <a:ext cx="2347200" cy="604800"/>
          </a:xfrm>
          <a:prstGeom prst="homePlate">
            <a:avLst>
              <a:gd name="adj" fmla="val 31970"/>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smtClean="0"/>
              <a:t>Click to add text</a:t>
            </a:r>
            <a:endParaRPr lang="en-US" noProof="0" dirty="0"/>
          </a:p>
        </p:txBody>
      </p:sp>
      <p:sp>
        <p:nvSpPr>
          <p:cNvPr id="15" name="Text Placeholder 12"/>
          <p:cNvSpPr>
            <a:spLocks noGrp="1"/>
          </p:cNvSpPr>
          <p:nvPr>
            <p:ph type="body" sz="quarter" idx="15" hasCustomPrompt="1"/>
          </p:nvPr>
        </p:nvSpPr>
        <p:spPr>
          <a:xfrm>
            <a:off x="3610422"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smtClean="0"/>
              <a:t>Click to add text</a:t>
            </a:r>
            <a:endParaRPr lang="en-US" noProof="0" dirty="0"/>
          </a:p>
        </p:txBody>
      </p:sp>
      <p:sp>
        <p:nvSpPr>
          <p:cNvPr id="16" name="Text Placeholder 12"/>
          <p:cNvSpPr>
            <a:spLocks noGrp="1"/>
          </p:cNvSpPr>
          <p:nvPr>
            <p:ph type="body" sz="quarter" idx="16" hasCustomPrompt="1"/>
          </p:nvPr>
        </p:nvSpPr>
        <p:spPr>
          <a:xfrm>
            <a:off x="6226011"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smtClean="0"/>
              <a:t>Click to add text</a:t>
            </a:r>
            <a:endParaRPr lang="en-US" noProof="0" dirty="0"/>
          </a:p>
        </p:txBody>
      </p:sp>
      <p:sp>
        <p:nvSpPr>
          <p:cNvPr id="17" name="Text Placeholder 12"/>
          <p:cNvSpPr>
            <a:spLocks noGrp="1"/>
          </p:cNvSpPr>
          <p:nvPr>
            <p:ph type="body" sz="quarter" idx="17" hasCustomPrompt="1"/>
          </p:nvPr>
        </p:nvSpPr>
        <p:spPr>
          <a:xfrm>
            <a:off x="8841600" y="1322388"/>
            <a:ext cx="2347200" cy="604800"/>
          </a:xfrm>
          <a:prstGeom prst="chevron">
            <a:avLst>
              <a:gd name="adj" fmla="val 31101"/>
            </a:avLst>
          </a:prstGeom>
          <a:solidFill>
            <a:schemeClr val="tx2"/>
          </a:solidFill>
        </p:spPr>
        <p:txBody>
          <a:bodyPr lIns="54000" tIns="54000" rIns="54000" bIns="54000" anchor="ctr"/>
          <a:lstStyle>
            <a:lvl1pPr algn="l">
              <a:defRPr sz="140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noProof="0" dirty="0" smtClean="0"/>
              <a:t>Click to add text</a:t>
            </a:r>
            <a:endParaRPr lang="en-US" noProof="0" dirty="0"/>
          </a:p>
        </p:txBody>
      </p:sp>
    </p:spTree>
    <p:extLst>
      <p:ext uri="{BB962C8B-B14F-4D97-AF65-F5344CB8AC3E}">
        <p14:creationId xmlns:p14="http://schemas.microsoft.com/office/powerpoint/2010/main" val="26838659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AD WITH CENTER">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smtClean="0"/>
              <a:t>Click to edit Master title style</a:t>
            </a:r>
            <a:endParaRPr lang="en-US" noProof="0" dirty="0"/>
          </a:p>
        </p:txBody>
      </p:sp>
      <p:sp>
        <p:nvSpPr>
          <p:cNvPr id="16" name="Text Placeholder 10"/>
          <p:cNvSpPr>
            <a:spLocks noGrp="1" noChangeAspect="1"/>
          </p:cNvSpPr>
          <p:nvPr>
            <p:ph type="body" sz="quarter" idx="21"/>
          </p:nvPr>
        </p:nvSpPr>
        <p:spPr bwMode="gray">
          <a:xfrm>
            <a:off x="5306559" y="2757950"/>
            <a:ext cx="1660995" cy="1659600"/>
          </a:xfrm>
          <a:prstGeom prst="ellipse">
            <a:avLst/>
          </a:prstGeom>
          <a:solidFill>
            <a:schemeClr val="accent1"/>
          </a:solidFill>
          <a:ln>
            <a:noFill/>
          </a:ln>
        </p:spPr>
        <p:txBody>
          <a:bodyPr lIns="54000" tIns="54000" rIns="54000" bIns="54000" anchor="ctr" anchorCtr="1">
            <a:noAutofit/>
          </a:bodyPr>
          <a:lstStyle>
            <a:lvl1pPr algn="ctr">
              <a:defRPr sz="1400">
                <a:solidFill>
                  <a:schemeClr val="bg1"/>
                </a:solidFill>
                <a:latin typeface="+mn-lt"/>
                <a:cs typeface="Arial" panose="020B0604020202020204" pitchFamily="34" charset="0"/>
              </a:defRPr>
            </a:lvl1pPr>
          </a:lstStyle>
          <a:p>
            <a:pPr lvl="0"/>
            <a:r>
              <a:rPr lang="en-US" noProof="0" smtClean="0"/>
              <a:t>Click to edit Master text styles</a:t>
            </a:r>
          </a:p>
        </p:txBody>
      </p:sp>
      <p:sp>
        <p:nvSpPr>
          <p:cNvPr id="17" name="Text Placeholder 20"/>
          <p:cNvSpPr>
            <a:spLocks noGrp="1"/>
          </p:cNvSpPr>
          <p:nvPr>
            <p:ph type="body" sz="quarter" idx="26"/>
          </p:nvPr>
        </p:nvSpPr>
        <p:spPr bwMode="gray">
          <a:xfrm>
            <a:off x="1003347" y="1322388"/>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noProof="0" smtClean="0"/>
              <a:t>Click to edit Master text styles</a:t>
            </a:r>
          </a:p>
        </p:txBody>
      </p:sp>
      <p:sp>
        <p:nvSpPr>
          <p:cNvPr id="26" name="Text Placeholder 20"/>
          <p:cNvSpPr>
            <a:spLocks noGrp="1"/>
          </p:cNvSpPr>
          <p:nvPr>
            <p:ph type="body" sz="quarter" idx="48"/>
          </p:nvPr>
        </p:nvSpPr>
        <p:spPr bwMode="gray">
          <a:xfrm>
            <a:off x="1003347" y="4015250"/>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2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noProof="0" smtClean="0"/>
              <a:t>Click to edit Master text styles</a:t>
            </a:r>
          </a:p>
        </p:txBody>
      </p:sp>
      <p:sp>
        <p:nvSpPr>
          <p:cNvPr id="27" name="Text Placeholder 20"/>
          <p:cNvSpPr>
            <a:spLocks noGrp="1"/>
          </p:cNvSpPr>
          <p:nvPr>
            <p:ph type="body" sz="quarter" idx="50"/>
          </p:nvPr>
        </p:nvSpPr>
        <p:spPr bwMode="gray">
          <a:xfrm>
            <a:off x="7344001" y="1322388"/>
            <a:ext cx="3847695" cy="388800"/>
          </a:xfrm>
          <a:prstGeom prst="rect">
            <a:avLst/>
          </a:prstGeom>
          <a:solidFill>
            <a:schemeClr val="tx2"/>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noProof="0" smtClean="0"/>
              <a:t>Click to edit Master text styles</a:t>
            </a:r>
          </a:p>
        </p:txBody>
      </p:sp>
      <p:sp>
        <p:nvSpPr>
          <p:cNvPr id="28" name="Text Placeholder 20"/>
          <p:cNvSpPr>
            <a:spLocks noGrp="1"/>
          </p:cNvSpPr>
          <p:nvPr>
            <p:ph type="body" sz="quarter" idx="52"/>
          </p:nvPr>
        </p:nvSpPr>
        <p:spPr bwMode="gray">
          <a:xfrm>
            <a:off x="7344001" y="4015250"/>
            <a:ext cx="3847695" cy="388800"/>
          </a:xfrm>
          <a:prstGeom prst="rect">
            <a:avLst/>
          </a:prstGeom>
          <a:solidFill>
            <a:srgbClr val="00338D"/>
          </a:solidFill>
          <a:ln w="12700">
            <a:solidFill>
              <a:srgbClr val="00338D"/>
            </a:solidFill>
          </a:ln>
        </p:spPr>
        <p:txBody>
          <a:bodyPr vert="horz" lIns="54000" tIns="54000" rIns="54000" bIns="54000" rtlCol="0" anchor="ctr" anchorCtr="0">
            <a:noAutofit/>
          </a:bodyPr>
          <a:lstStyle>
            <a:lvl1pPr>
              <a:defRPr lang="en-US" sz="1400" b="1" kern="1200" noProof="0" dirty="0" smtClean="0">
                <a:solidFill>
                  <a:schemeClr val="bg1"/>
                </a:solidFill>
                <a:latin typeface="+mn-lt"/>
                <a:ea typeface="+mn-ea"/>
                <a:cs typeface="Arial" panose="020B0604020202020204"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noProof="0" smtClean="0"/>
              <a:t>Click to edit Master text styles</a:t>
            </a:r>
          </a:p>
        </p:txBody>
      </p:sp>
      <p:sp>
        <p:nvSpPr>
          <p:cNvPr id="29" name="AutoShape 20"/>
          <p:cNvSpPr>
            <a:spLocks noChangeArrowheads="1"/>
          </p:cNvSpPr>
          <p:nvPr userDrawn="1"/>
        </p:nvSpPr>
        <p:spPr bwMode="gray">
          <a:xfrm rot="2700000">
            <a:off x="5088625" y="24685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US" sz="1200" noProof="0" dirty="0">
              <a:solidFill>
                <a:srgbClr val="483698"/>
              </a:solidFill>
              <a:latin typeface="+mn-lt"/>
            </a:endParaRPr>
          </a:p>
        </p:txBody>
      </p:sp>
      <p:sp>
        <p:nvSpPr>
          <p:cNvPr id="31" name="Text Placeholder 3"/>
          <p:cNvSpPr>
            <a:spLocks noGrp="1"/>
          </p:cNvSpPr>
          <p:nvPr>
            <p:ph type="body" sz="quarter" idx="53"/>
          </p:nvPr>
        </p:nvSpPr>
        <p:spPr>
          <a:xfrm>
            <a:off x="1003347" y="1718873"/>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2" name="Text Placeholder 3"/>
          <p:cNvSpPr>
            <a:spLocks noGrp="1"/>
          </p:cNvSpPr>
          <p:nvPr>
            <p:ph type="body" sz="quarter" idx="54"/>
          </p:nvPr>
        </p:nvSpPr>
        <p:spPr>
          <a:xfrm>
            <a:off x="1003347" y="4404050"/>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3" name="Text Placeholder 3"/>
          <p:cNvSpPr>
            <a:spLocks noGrp="1"/>
          </p:cNvSpPr>
          <p:nvPr>
            <p:ph type="body" sz="quarter" idx="55"/>
          </p:nvPr>
        </p:nvSpPr>
        <p:spPr>
          <a:xfrm>
            <a:off x="7342095" y="1718873"/>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4" name="Text Placeholder 3"/>
          <p:cNvSpPr>
            <a:spLocks noGrp="1"/>
          </p:cNvSpPr>
          <p:nvPr>
            <p:ph type="body" sz="quarter" idx="56"/>
          </p:nvPr>
        </p:nvSpPr>
        <p:spPr>
          <a:xfrm>
            <a:off x="7342095" y="4404050"/>
            <a:ext cx="3849600" cy="1472876"/>
          </a:xfrm>
          <a:ln w="12700">
            <a:solidFill>
              <a:schemeClr val="tx2"/>
            </a:solidFill>
          </a:ln>
        </p:spPr>
        <p:txBody>
          <a:bodyPr lIns="54000" tIns="54000" rIns="54000" bIns="54000">
            <a:noAutofit/>
          </a:bodyPr>
          <a:lstStyle>
            <a:lvl1pPr>
              <a:defRPr sz="14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0" name="AutoShape 20"/>
          <p:cNvSpPr>
            <a:spLocks noChangeArrowheads="1"/>
          </p:cNvSpPr>
          <p:nvPr userDrawn="1"/>
        </p:nvSpPr>
        <p:spPr bwMode="gray">
          <a:xfrm rot="18900000" flipH="1">
            <a:off x="6742978" y="24685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US" sz="1200" noProof="0" dirty="0">
              <a:solidFill>
                <a:srgbClr val="483698"/>
              </a:solidFill>
              <a:latin typeface="+mn-lt"/>
            </a:endParaRPr>
          </a:p>
        </p:txBody>
      </p:sp>
      <p:sp>
        <p:nvSpPr>
          <p:cNvPr id="21" name="AutoShape 20"/>
          <p:cNvSpPr>
            <a:spLocks noChangeArrowheads="1"/>
          </p:cNvSpPr>
          <p:nvPr userDrawn="1"/>
        </p:nvSpPr>
        <p:spPr bwMode="gray">
          <a:xfrm rot="18900000" flipV="1">
            <a:off x="5088624" y="43100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US" sz="1200" noProof="0" dirty="0">
              <a:solidFill>
                <a:srgbClr val="483698"/>
              </a:solidFill>
              <a:latin typeface="+mn-lt"/>
            </a:endParaRPr>
          </a:p>
        </p:txBody>
      </p:sp>
      <p:sp>
        <p:nvSpPr>
          <p:cNvPr id="22" name="AutoShape 20"/>
          <p:cNvSpPr>
            <a:spLocks noChangeArrowheads="1"/>
          </p:cNvSpPr>
          <p:nvPr userDrawn="1"/>
        </p:nvSpPr>
        <p:spPr bwMode="gray">
          <a:xfrm rot="2700000" flipH="1" flipV="1">
            <a:off x="6742977" y="4310034"/>
            <a:ext cx="382279" cy="502740"/>
          </a:xfrm>
          <a:prstGeom prst="rightArrow">
            <a:avLst>
              <a:gd name="adj1" fmla="val 63333"/>
              <a:gd name="adj2" fmla="val 49582"/>
            </a:avLst>
          </a:prstGeom>
          <a:solidFill>
            <a:schemeClr val="tx2"/>
          </a:solidFill>
          <a:ln w="6350" algn="ctr">
            <a:noFill/>
            <a:miter lim="800000"/>
            <a:headEnd/>
            <a:tailEnd/>
          </a:ln>
          <a:effectLst/>
        </p:spPr>
        <p:txBody>
          <a:bodyPr rot="10800000" wrap="none" anchor="ctr">
            <a:noAutofit/>
          </a:bodyPr>
          <a:lstStyle/>
          <a:p>
            <a:endParaRPr lang="en-US" sz="1200" noProof="0" dirty="0">
              <a:solidFill>
                <a:srgbClr val="483698"/>
              </a:solidFill>
              <a:latin typeface="+mn-lt"/>
            </a:endParaRPr>
          </a:p>
        </p:txBody>
      </p:sp>
    </p:spTree>
    <p:extLst>
      <p:ext uri="{BB962C8B-B14F-4D97-AF65-F5344CB8AC3E}">
        <p14:creationId xmlns:p14="http://schemas.microsoft.com/office/powerpoint/2010/main" val="16957156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BLUE">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smtClean="0"/>
              <a:t>Click to edit Master title style</a:t>
            </a:r>
            <a:endParaRPr lang="en-US" noProof="0" dirty="0"/>
          </a:p>
        </p:txBody>
      </p:sp>
      <p:sp>
        <p:nvSpPr>
          <p:cNvPr id="19" name="Text Placeholder 8"/>
          <p:cNvSpPr>
            <a:spLocks noGrp="1"/>
          </p:cNvSpPr>
          <p:nvPr>
            <p:ph type="body" sz="quarter" idx="19"/>
          </p:nvPr>
        </p:nvSpPr>
        <p:spPr>
          <a:xfrm>
            <a:off x="1003200" y="1708149"/>
            <a:ext cx="4968000" cy="4168775"/>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0" name="Text Placeholder 8"/>
          <p:cNvSpPr>
            <a:spLocks noGrp="1"/>
          </p:cNvSpPr>
          <p:nvPr>
            <p:ph type="body" sz="quarter" idx="20"/>
          </p:nvPr>
        </p:nvSpPr>
        <p:spPr>
          <a:xfrm>
            <a:off x="10032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smtClean="0"/>
              <a:t>Click to edit Master text styles</a:t>
            </a:r>
          </a:p>
        </p:txBody>
      </p:sp>
      <p:sp>
        <p:nvSpPr>
          <p:cNvPr id="16" name="Text Placeholder 8"/>
          <p:cNvSpPr>
            <a:spLocks noGrp="1"/>
          </p:cNvSpPr>
          <p:nvPr>
            <p:ph type="body" sz="quarter" idx="21"/>
          </p:nvPr>
        </p:nvSpPr>
        <p:spPr>
          <a:xfrm>
            <a:off x="6220800" y="1708149"/>
            <a:ext cx="4968000" cy="4168775"/>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7" name="Text Placeholder 8"/>
          <p:cNvSpPr>
            <a:spLocks noGrp="1"/>
          </p:cNvSpPr>
          <p:nvPr>
            <p:ph type="body" sz="quarter" idx="22"/>
          </p:nvPr>
        </p:nvSpPr>
        <p:spPr>
          <a:xfrm>
            <a:off x="62208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smtClean="0"/>
              <a:t>Click to edit Master text styles</a:t>
            </a:r>
          </a:p>
        </p:txBody>
      </p:sp>
    </p:spTree>
    <p:extLst>
      <p:ext uri="{BB962C8B-B14F-4D97-AF65-F5344CB8AC3E}">
        <p14:creationId xmlns:p14="http://schemas.microsoft.com/office/powerpoint/2010/main" val="385535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AD">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smtClean="0"/>
              <a:t>Click to edit Master title style</a:t>
            </a:r>
            <a:endParaRPr lang="en-US" noProof="0" dirty="0"/>
          </a:p>
        </p:txBody>
      </p:sp>
      <p:sp>
        <p:nvSpPr>
          <p:cNvPr id="13" name="Text Placeholder 8"/>
          <p:cNvSpPr>
            <a:spLocks noGrp="1"/>
          </p:cNvSpPr>
          <p:nvPr>
            <p:ph type="body" sz="quarter" idx="19"/>
          </p:nvPr>
        </p:nvSpPr>
        <p:spPr>
          <a:xfrm>
            <a:off x="1003200" y="1708150"/>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4" name="Text Placeholder 8"/>
          <p:cNvSpPr>
            <a:spLocks noGrp="1"/>
          </p:cNvSpPr>
          <p:nvPr>
            <p:ph type="body" sz="quarter" idx="20"/>
          </p:nvPr>
        </p:nvSpPr>
        <p:spPr>
          <a:xfrm>
            <a:off x="10032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smtClean="0"/>
              <a:t>Click to edit Master text styles</a:t>
            </a:r>
          </a:p>
        </p:txBody>
      </p:sp>
      <p:sp>
        <p:nvSpPr>
          <p:cNvPr id="15" name="Text Placeholder 8"/>
          <p:cNvSpPr>
            <a:spLocks noGrp="1"/>
          </p:cNvSpPr>
          <p:nvPr>
            <p:ph type="body" sz="quarter" idx="21"/>
          </p:nvPr>
        </p:nvSpPr>
        <p:spPr>
          <a:xfrm>
            <a:off x="6220800" y="1708150"/>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8" name="Text Placeholder 8"/>
          <p:cNvSpPr>
            <a:spLocks noGrp="1"/>
          </p:cNvSpPr>
          <p:nvPr>
            <p:ph type="body" sz="quarter" idx="22"/>
          </p:nvPr>
        </p:nvSpPr>
        <p:spPr>
          <a:xfrm>
            <a:off x="6220800" y="1322388"/>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smtClean="0"/>
              <a:t>Click to edit Master text styles</a:t>
            </a:r>
          </a:p>
        </p:txBody>
      </p:sp>
      <p:sp>
        <p:nvSpPr>
          <p:cNvPr id="21" name="Text Placeholder 8"/>
          <p:cNvSpPr>
            <a:spLocks noGrp="1"/>
          </p:cNvSpPr>
          <p:nvPr>
            <p:ph type="body" sz="quarter" idx="23"/>
          </p:nvPr>
        </p:nvSpPr>
        <p:spPr>
          <a:xfrm>
            <a:off x="1003200" y="4117976"/>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2" name="Text Placeholder 8"/>
          <p:cNvSpPr>
            <a:spLocks noGrp="1"/>
          </p:cNvSpPr>
          <p:nvPr>
            <p:ph type="body" sz="quarter" idx="24"/>
          </p:nvPr>
        </p:nvSpPr>
        <p:spPr>
          <a:xfrm>
            <a:off x="1003200" y="3741920"/>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smtClean="0"/>
              <a:t>Click to edit Master text styles</a:t>
            </a:r>
          </a:p>
        </p:txBody>
      </p:sp>
      <p:sp>
        <p:nvSpPr>
          <p:cNvPr id="23" name="Text Placeholder 8"/>
          <p:cNvSpPr>
            <a:spLocks noGrp="1"/>
          </p:cNvSpPr>
          <p:nvPr>
            <p:ph type="body" sz="quarter" idx="25"/>
          </p:nvPr>
        </p:nvSpPr>
        <p:spPr>
          <a:xfrm>
            <a:off x="6220800" y="4117976"/>
            <a:ext cx="4968000" cy="1758950"/>
          </a:xfrm>
          <a:ln w="12700">
            <a:solidFill>
              <a:schemeClr val="tx2"/>
            </a:solidFill>
          </a:ln>
        </p:spPr>
        <p:txBody>
          <a:bodyPr lIns="54000" tIns="54000" rIns="54000" bIns="54000"/>
          <a:lstStyle>
            <a:lvl1pPr>
              <a:defRPr sz="1500"/>
            </a:lvl1pPr>
            <a:lvl2pPr>
              <a:defRPr sz="1500"/>
            </a:lvl2pPr>
            <a:lvl3pPr>
              <a:defRPr sz="1500"/>
            </a:lvl3pPr>
            <a:lvl4pPr>
              <a:defRPr sz="1500"/>
            </a:lvl4pPr>
            <a:lvl5pPr>
              <a:defRPr sz="150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4" name="Text Placeholder 8"/>
          <p:cNvSpPr>
            <a:spLocks noGrp="1"/>
          </p:cNvSpPr>
          <p:nvPr>
            <p:ph type="body" sz="quarter" idx="26"/>
          </p:nvPr>
        </p:nvSpPr>
        <p:spPr>
          <a:xfrm>
            <a:off x="6220800" y="3741920"/>
            <a:ext cx="4968000" cy="388800"/>
          </a:xfrm>
          <a:solidFill>
            <a:schemeClr val="tx2"/>
          </a:solidFill>
          <a:ln w="12700">
            <a:solidFill>
              <a:schemeClr val="tx2"/>
            </a:solidFill>
          </a:ln>
        </p:spPr>
        <p:txBody>
          <a:bodyPr lIns="54000" tIns="54000" rIns="54000" bIns="54000" anchor="ctr"/>
          <a:lstStyle>
            <a:lvl1pPr>
              <a:defRPr sz="1500">
                <a:solidFill>
                  <a:schemeClr val="bg1"/>
                </a:solidFill>
              </a:defRPr>
            </a:lvl1pPr>
            <a:lvl2pPr>
              <a:defRPr sz="1400"/>
            </a:lvl2pPr>
            <a:lvl3pPr>
              <a:defRPr sz="1400"/>
            </a:lvl3pPr>
            <a:lvl4pPr>
              <a:defRPr sz="1400"/>
            </a:lvl4pPr>
            <a:lvl5pPr>
              <a:defRPr sz="1400"/>
            </a:lvl5pPr>
          </a:lstStyle>
          <a:p>
            <a:pPr lvl="0"/>
            <a:r>
              <a:rPr lang="en-US" noProof="0" smtClean="0"/>
              <a:t>Click to edit Master text styles</a:t>
            </a:r>
          </a:p>
        </p:txBody>
      </p:sp>
    </p:spTree>
    <p:extLst>
      <p:ext uri="{BB962C8B-B14F-4D97-AF65-F5344CB8AC3E}">
        <p14:creationId xmlns:p14="http://schemas.microsoft.com/office/powerpoint/2010/main" val="955695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p:spPr>
        <p:txBody>
          <a:bodyPr anchor="t" anchorCtr="0"/>
          <a:lstStyle>
            <a:lvl1pPr algn="l">
              <a:defRPr sz="11000" baseline="0">
                <a:solidFill>
                  <a:schemeClr val="bg1"/>
                </a:solidFill>
              </a:defRPr>
            </a:lvl1pPr>
          </a:lstStyle>
          <a:p>
            <a:r>
              <a:rPr lang="en-US" noProof="0" smtClean="0"/>
              <a:t>Click to edit Master title style</a:t>
            </a:r>
            <a:endParaRPr lang="en-US" noProof="0"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6" name="Text Placeholder 3"/>
          <p:cNvSpPr>
            <a:spLocks noGrp="1"/>
          </p:cNvSpPr>
          <p:nvPr>
            <p:ph type="body" sz="quarter" idx="11"/>
          </p:nvPr>
        </p:nvSpPr>
        <p:spPr>
          <a:xfrm>
            <a:off x="2749463" y="5390900"/>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noProof="0" smtClean="0"/>
              <a:t>Click to edit Master text styles</a:t>
            </a:r>
          </a:p>
        </p:txBody>
      </p:sp>
    </p:spTree>
    <p:extLst>
      <p:ext uri="{BB962C8B-B14F-4D97-AF65-F5344CB8AC3E}">
        <p14:creationId xmlns:p14="http://schemas.microsoft.com/office/powerpoint/2010/main" val="23869611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ITLE SLIDE 1 - Right light vertical image">
    <p:spTree>
      <p:nvGrpSpPr>
        <p:cNvPr id="1" name=""/>
        <p:cNvGrpSpPr/>
        <p:nvPr/>
      </p:nvGrpSpPr>
      <p:grpSpPr>
        <a:xfrm>
          <a:off x="0" y="0"/>
          <a:ext cx="0" cy="0"/>
          <a:chOff x="0" y="0"/>
          <a:chExt cx="0" cy="0"/>
        </a:xfrm>
      </p:grpSpPr>
      <p:sp>
        <p:nvSpPr>
          <p:cNvPr id="10" name="Freeform 19"/>
          <p:cNvSpPr>
            <a:spLocks noEditPoints="1"/>
          </p:cNvSpPr>
          <p:nvPr userDrawn="1"/>
        </p:nvSpPr>
        <p:spPr bwMode="auto">
          <a:xfrm>
            <a:off x="998460" y="524433"/>
            <a:ext cx="1080816"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8" name="Title 1"/>
          <p:cNvSpPr>
            <a:spLocks noGrp="1"/>
          </p:cNvSpPr>
          <p:nvPr>
            <p:ph type="ctrTitle" hasCustomPrompt="1"/>
          </p:nvPr>
        </p:nvSpPr>
        <p:spPr>
          <a:xfrm>
            <a:off x="980826" y="1435300"/>
            <a:ext cx="6581117" cy="3510000"/>
          </a:xfrm>
        </p:spPr>
        <p:txBody>
          <a:bodyPr anchor="t" anchorCtr="0"/>
          <a:lstStyle>
            <a:lvl1pPr algn="l">
              <a:defRPr sz="11000" baseline="0">
                <a:solidFill>
                  <a:schemeClr val="bg1"/>
                </a:solidFill>
              </a:defRPr>
            </a:lvl1pPr>
          </a:lstStyle>
          <a:p>
            <a:r>
              <a:rPr lang="en-US" noProof="0" dirty="0" smtClean="0"/>
              <a:t>Title slide 1</a:t>
            </a:r>
            <a:br>
              <a:rPr lang="en-US" noProof="0" dirty="0" smtClean="0"/>
            </a:br>
            <a:r>
              <a:rPr lang="en-US" noProof="0" dirty="0" smtClean="0"/>
              <a:t>light right vertical image</a:t>
            </a:r>
            <a:endParaRPr lang="en-US" noProof="0" dirty="0"/>
          </a:p>
        </p:txBody>
      </p:sp>
      <p:sp>
        <p:nvSpPr>
          <p:cNvPr id="6" name="Text Placeholder 3"/>
          <p:cNvSpPr>
            <a:spLocks noGrp="1"/>
          </p:cNvSpPr>
          <p:nvPr>
            <p:ph type="body" sz="quarter" idx="11" hasCustomPrompt="1"/>
          </p:nvPr>
        </p:nvSpPr>
        <p:spPr>
          <a:xfrm>
            <a:off x="1020425" y="5390900"/>
            <a:ext cx="6541518" cy="216000"/>
          </a:xfrm>
        </p:spPr>
        <p:txBody>
          <a:bodyPr/>
          <a:lstStyle>
            <a:lvl1pPr marL="0" marR="0" indent="0" algn="l" defTabSz="914400" rtl="0" eaLnBrk="1" fontAlgn="auto" latinLnBrk="0" hangingPunct="1">
              <a:lnSpc>
                <a:spcPct val="100000"/>
              </a:lnSpc>
              <a:spcBef>
                <a:spcPts val="0"/>
              </a:spcBef>
              <a:spcAft>
                <a:spcPts val="600"/>
              </a:spcAft>
              <a:buClrTx/>
              <a:buSzTx/>
              <a:buFontTx/>
              <a:buNone/>
              <a:tabLst/>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smtClean="0"/>
              <a:t>Subtitle here</a:t>
            </a:r>
          </a:p>
        </p:txBody>
      </p:sp>
      <p:sp>
        <p:nvSpPr>
          <p:cNvPr id="7" name="Text Placeholder 4"/>
          <p:cNvSpPr>
            <a:spLocks noGrp="1"/>
          </p:cNvSpPr>
          <p:nvPr>
            <p:ph type="body" sz="quarter" idx="12" hasCustomPrompt="1"/>
          </p:nvPr>
        </p:nvSpPr>
        <p:spPr>
          <a:xfrm>
            <a:off x="1020425" y="5823550"/>
            <a:ext cx="1889125" cy="487363"/>
          </a:xfrm>
        </p:spPr>
        <p:txBody>
          <a:bodyPr/>
          <a:lstStyle>
            <a:lvl1pPr>
              <a:defRPr sz="1100" b="0">
                <a:solidFill>
                  <a:schemeClr val="bg1"/>
                </a:solidFill>
              </a:defRPr>
            </a:lvl1pPr>
          </a:lstStyle>
          <a:p>
            <a:pPr lvl="0"/>
            <a:r>
              <a:rPr lang="en-US" dirty="0" smtClean="0"/>
              <a:t>Date here</a:t>
            </a:r>
            <a:endParaRPr lang="en-US" dirty="0"/>
          </a:p>
        </p:txBody>
      </p:sp>
    </p:spTree>
    <p:extLst>
      <p:ext uri="{BB962C8B-B14F-4D97-AF65-F5344CB8AC3E}">
        <p14:creationId xmlns:p14="http://schemas.microsoft.com/office/powerpoint/2010/main" val="1834797593"/>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chemeClr val="tx2"/>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2709863" y="1435300"/>
            <a:ext cx="8489950" cy="3510000"/>
          </a:xfrm>
        </p:spPr>
        <p:txBody>
          <a:bodyPr anchor="t" anchorCtr="0"/>
          <a:lstStyle>
            <a:lvl1pPr algn="l">
              <a:defRPr sz="11000" baseline="0">
                <a:solidFill>
                  <a:schemeClr val="bg1"/>
                </a:solidFill>
              </a:defRPr>
            </a:lvl1pPr>
          </a:lstStyle>
          <a:p>
            <a:r>
              <a:rPr lang="en-US" noProof="0" smtClean="0"/>
              <a:t>Click to edit Master title style</a:t>
            </a:r>
            <a:endParaRPr lang="en-US" noProof="0" dirty="0"/>
          </a:p>
        </p:txBody>
      </p:sp>
      <p:sp>
        <p:nvSpPr>
          <p:cNvPr id="9"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accent1"/>
          </a:solidFill>
        </p:spPr>
        <p:txBody>
          <a:bodyPr wrap="square" lIns="0" tIns="0" rIns="0" bIns="0" rtlCol="0">
            <a:noAutofit/>
          </a:bodyPr>
          <a:lstStyle/>
          <a:p>
            <a:endParaRPr sz="1800" dirty="0">
              <a:latin typeface="Arial" panose="020B0604020202020204" pitchFamily="34" charset="0"/>
            </a:endParaRPr>
          </a:p>
        </p:txBody>
      </p:sp>
      <p:sp>
        <p:nvSpPr>
          <p:cNvPr id="6" name="Text Placeholder 3"/>
          <p:cNvSpPr>
            <a:spLocks noGrp="1"/>
          </p:cNvSpPr>
          <p:nvPr>
            <p:ph type="body" sz="quarter" idx="11"/>
          </p:nvPr>
        </p:nvSpPr>
        <p:spPr>
          <a:xfrm>
            <a:off x="2749463" y="5390900"/>
            <a:ext cx="8450350" cy="216000"/>
          </a:xfrm>
        </p:spPr>
        <p:txBody>
          <a:bodyPr/>
          <a:lstStyle>
            <a:lvl1pPr>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lvl="0"/>
            <a:r>
              <a:rPr lang="en-US" noProof="0" smtClean="0"/>
              <a:t>Click to edit Master text styles</a:t>
            </a:r>
          </a:p>
        </p:txBody>
      </p:sp>
    </p:spTree>
    <p:extLst>
      <p:ext uri="{BB962C8B-B14F-4D97-AF65-F5344CB8AC3E}">
        <p14:creationId xmlns:p14="http://schemas.microsoft.com/office/powerpoint/2010/main" val="189814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NT GUIDANC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noProof="0" smtClean="0"/>
              <a:t>Click to edit Master title style</a:t>
            </a:r>
            <a:endParaRPr lang="en-US" noProof="0" dirty="0"/>
          </a:p>
        </p:txBody>
      </p:sp>
      <p:graphicFrame>
        <p:nvGraphicFramePr>
          <p:cNvPr id="5" name="Table 4"/>
          <p:cNvGraphicFramePr>
            <a:graphicFrameLocks noGrp="1"/>
          </p:cNvGraphicFramePr>
          <p:nvPr userDrawn="1">
            <p:extLst/>
          </p:nvPr>
        </p:nvGraphicFramePr>
        <p:xfrm>
          <a:off x="1318260" y="1427480"/>
          <a:ext cx="6553200" cy="3200400"/>
        </p:xfrm>
        <a:graphic>
          <a:graphicData uri="http://schemas.openxmlformats.org/drawingml/2006/table">
            <a:tbl>
              <a:tblPr firstRow="1" bandRow="1">
                <a:tableStyleId>{5940675A-B579-460E-94D1-54222C63F5DA}</a:tableStyleId>
              </a:tblPr>
              <a:tblGrid>
                <a:gridCol w="2396014"/>
                <a:gridCol w="4157186"/>
              </a:tblGrid>
              <a:tr h="293623">
                <a:tc>
                  <a:txBody>
                    <a:bodyPr/>
                    <a:lstStyle/>
                    <a:p>
                      <a:r>
                        <a:rPr lang="en-US" sz="2400" dirty="0" smtClean="0">
                          <a:solidFill>
                            <a:srgbClr val="00338D"/>
                          </a:solidFill>
                        </a:rPr>
                        <a:t>Arial </a:t>
                      </a:r>
                      <a:endParaRPr lang="en-US" sz="2400" dirty="0">
                        <a:solidFill>
                          <a:srgbClr val="00338D"/>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c>
                  <a:txBody>
                    <a:bodyPr/>
                    <a:lstStyle/>
                    <a:p>
                      <a:r>
                        <a:rPr lang="en-US" sz="1200" b="0" dirty="0" smtClean="0"/>
                        <a:t>Use for everything except titles and slide headers (including charts, graphics, text)</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tcPr>
                </a:tc>
              </a:tr>
              <a:tr h="433889">
                <a:tc>
                  <a:txBody>
                    <a:bodyPr/>
                    <a:lstStyle/>
                    <a:p>
                      <a:r>
                        <a:rPr lang="en-US" sz="2400" b="0" kern="1200" dirty="0" smtClean="0">
                          <a:solidFill>
                            <a:srgbClr val="00338D"/>
                          </a:solidFill>
                          <a:latin typeface="+mj-lt"/>
                          <a:ea typeface="+mn-ea"/>
                          <a:cs typeface="+mn-cs"/>
                        </a:rPr>
                        <a:t>KPMG Extra Light </a:t>
                      </a: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t>Use for title slide and main headers only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351932">
                <a:tc>
                  <a:txBody>
                    <a:bodyPr/>
                    <a:lstStyle/>
                    <a:p>
                      <a:r>
                        <a:rPr lang="en-US" sz="2400" b="0" i="1" dirty="0" smtClean="0">
                          <a:solidFill>
                            <a:srgbClr val="00338D"/>
                          </a:solidFill>
                          <a:latin typeface="KPMG Extralight"/>
                        </a:rPr>
                        <a:t>KPMG Extra Light Italics</a:t>
                      </a: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200" b="0" dirty="0" smtClean="0"/>
                        <a:t>Use for emphasis in title slide and main headers only</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433889">
                <a:tc>
                  <a:txBody>
                    <a:bodyPr/>
                    <a:lstStyle/>
                    <a:p>
                      <a:r>
                        <a:rPr lang="en-US" sz="2400" b="0" dirty="0" smtClean="0">
                          <a:solidFill>
                            <a:srgbClr val="00338D"/>
                          </a:solidFill>
                          <a:latin typeface="KPMG Light" panose="020B0403030202040204" pitchFamily="34" charset="0"/>
                        </a:rPr>
                        <a:t>KPMG Light </a:t>
                      </a: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200" b="0" dirty="0" smtClean="0"/>
                        <a:t>When presenting in a large room, this may be used for title slide and main headers only</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433889">
                <a:tc>
                  <a:txBody>
                    <a:bodyPr/>
                    <a:lstStyle/>
                    <a:p>
                      <a:r>
                        <a:rPr lang="en-US" sz="2400" b="0" i="1" dirty="0" smtClean="0">
                          <a:solidFill>
                            <a:srgbClr val="00338D"/>
                          </a:solidFill>
                          <a:latin typeface="KPMG Light" panose="020B0403030202040204" pitchFamily="34" charset="0"/>
                        </a:rPr>
                        <a:t>KPMG Light</a:t>
                      </a:r>
                      <a:r>
                        <a:rPr lang="en-US" sz="2400" b="0" i="1" baseline="0" dirty="0" smtClean="0">
                          <a:solidFill>
                            <a:srgbClr val="00338D"/>
                          </a:solidFill>
                          <a:latin typeface="KPMG Light" panose="020B0403030202040204" pitchFamily="34" charset="0"/>
                        </a:rPr>
                        <a:t> Italics</a:t>
                      </a: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r>
                        <a:rPr lang="en-US" sz="1200" b="0" dirty="0" smtClean="0"/>
                        <a:t>When presenting in a large room, this may be used for emphasis in title slide and main headers only</a:t>
                      </a:r>
                      <a:endParaRPr lang="en-US" sz="12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351932">
                <a:tc>
                  <a:txBody>
                    <a:bodyPr/>
                    <a:lstStyle/>
                    <a:p>
                      <a:r>
                        <a:rPr lang="en-US" sz="2400" b="0" dirty="0" smtClean="0">
                          <a:solidFill>
                            <a:srgbClr val="00338D"/>
                          </a:solidFill>
                          <a:latin typeface="KPMG Thin" panose="020B0203030202040204" pitchFamily="34" charset="0"/>
                        </a:rPr>
                        <a:t>KPMG Thin </a:t>
                      </a: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Do not use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433889">
                <a:tc>
                  <a:txBody>
                    <a:bodyPr/>
                    <a:lstStyle/>
                    <a:p>
                      <a:r>
                        <a:rPr lang="en-US" sz="2400" b="0" i="1" dirty="0" smtClean="0">
                          <a:solidFill>
                            <a:srgbClr val="00338D"/>
                          </a:solidFill>
                          <a:latin typeface="KPMG Thin" panose="020B0203030202040204" pitchFamily="34" charset="0"/>
                        </a:rPr>
                        <a:t>KPMG Thin</a:t>
                      </a:r>
                      <a:r>
                        <a:rPr lang="en-US" sz="2400" b="0" i="1" baseline="0" dirty="0" smtClean="0">
                          <a:solidFill>
                            <a:srgbClr val="00338D"/>
                          </a:solidFill>
                          <a:latin typeface="KPMG Thin" panose="020B0203030202040204" pitchFamily="34" charset="0"/>
                        </a:rPr>
                        <a:t> Italics</a:t>
                      </a:r>
                      <a:endParaRPr lang="en-US" sz="24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smtClean="0">
                          <a:solidFill>
                            <a:schemeClr val="tx1"/>
                          </a:solidFill>
                        </a:rPr>
                        <a:t>Do not use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4351667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0"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16"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13" name="Text Placeholder 2"/>
          <p:cNvSpPr>
            <a:spLocks noGrp="1"/>
          </p:cNvSpPr>
          <p:nvPr>
            <p:ph type="body" sz="quarter" idx="11"/>
          </p:nvPr>
        </p:nvSpPr>
        <p:spPr>
          <a:xfrm>
            <a:off x="2729163" y="5385590"/>
            <a:ext cx="7851751" cy="434269"/>
          </a:xfr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noProof="0" dirty="0" smtClean="0"/>
              <a:t>Click to edit Master text styles</a:t>
            </a:r>
          </a:p>
          <a:p>
            <a:pPr lvl="1"/>
            <a:r>
              <a:rPr lang="en-US" noProof="0" dirty="0" smtClean="0"/>
              <a:t>Second level</a:t>
            </a:r>
          </a:p>
        </p:txBody>
      </p:sp>
      <p:sp>
        <p:nvSpPr>
          <p:cNvPr id="14" name="Text Placeholder 2"/>
          <p:cNvSpPr>
            <a:spLocks noGrp="1"/>
          </p:cNvSpPr>
          <p:nvPr>
            <p:ph type="body" sz="quarter" idx="12"/>
          </p:nvPr>
        </p:nvSpPr>
        <p:spPr>
          <a:xfrm>
            <a:off x="2729163" y="5943640"/>
            <a:ext cx="7851751" cy="169277"/>
          </a:xfrm>
        </p:spPr>
        <p:txBody>
          <a:bodyPr>
            <a:noAutofit/>
          </a:bodyPr>
          <a:lstStyle>
            <a:lvl1pPr>
              <a:buFontTx/>
              <a:buNone/>
              <a:defRPr sz="1100" b="0">
                <a:solidFill>
                  <a:schemeClr val="bg1">
                    <a:lumMod val="65000"/>
                  </a:schemeClr>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noProof="0" dirty="0" smtClean="0"/>
              <a:t>Click to edit Master text styles</a:t>
            </a:r>
          </a:p>
        </p:txBody>
      </p:sp>
      <p:sp>
        <p:nvSpPr>
          <p:cNvPr id="15" name="Text Placeholder 2"/>
          <p:cNvSpPr>
            <a:spLocks noGrp="1"/>
          </p:cNvSpPr>
          <p:nvPr>
            <p:ph type="body" sz="quarter" idx="13"/>
          </p:nvPr>
        </p:nvSpPr>
        <p:spPr>
          <a:xfrm>
            <a:off x="2729163" y="4818347"/>
            <a:ext cx="7851751" cy="443463"/>
          </a:xfrm>
        </p:spPr>
        <p:txBody>
          <a:bodyPr/>
          <a:lstStyle>
            <a:lvl1pPr>
              <a:buFontTx/>
              <a:buNone/>
              <a:defRPr sz="1100" b="0">
                <a:solidFill>
                  <a:schemeClr val="bg1">
                    <a:lumMod val="65000"/>
                  </a:schemeClr>
                </a:solidFill>
              </a:defRPr>
            </a:lvl1pPr>
            <a:lvl2pPr>
              <a:buFontTx/>
              <a:buNone/>
              <a:defRPr sz="11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noProof="0" dirty="0" smtClean="0"/>
              <a:t>Click to edit Master text styles</a:t>
            </a:r>
          </a:p>
          <a:p>
            <a:pPr lvl="1"/>
            <a:r>
              <a:rPr lang="en-US" noProof="0" dirty="0" smtClean="0"/>
              <a:t>Second level</a:t>
            </a:r>
          </a:p>
        </p:txBody>
      </p:sp>
      <p:sp>
        <p:nvSpPr>
          <p:cNvPr id="23" name="Text Placeholder 2"/>
          <p:cNvSpPr>
            <a:spLocks noGrp="1"/>
          </p:cNvSpPr>
          <p:nvPr>
            <p:ph type="body" sz="quarter" idx="14"/>
          </p:nvPr>
        </p:nvSpPr>
        <p:spPr>
          <a:xfrm>
            <a:off x="2729163" y="3921165"/>
            <a:ext cx="2411738" cy="119064"/>
          </a:xfrm>
        </p:spPr>
        <p:txBody>
          <a:bodyPr/>
          <a:lstStyle>
            <a:lvl1pPr>
              <a:buFontTx/>
              <a:buNone/>
              <a:defRPr sz="1200" b="1">
                <a:solidFill>
                  <a:schemeClr val="tx2"/>
                </a:solidFill>
              </a:defRPr>
            </a:lvl1pPr>
            <a:lvl2pPr>
              <a:buFontTx/>
              <a:buNone/>
              <a:defRPr sz="900" b="0">
                <a:solidFill>
                  <a:schemeClr val="bg1">
                    <a:lumMod val="65000"/>
                  </a:schemeClr>
                </a:solidFill>
              </a:defRPr>
            </a:lvl2pPr>
            <a:lvl3pPr marL="0" indent="0">
              <a:buFontTx/>
              <a:buNone/>
              <a:defRPr sz="900" b="0">
                <a:solidFill>
                  <a:schemeClr val="bg1">
                    <a:lumMod val="65000"/>
                  </a:schemeClr>
                </a:solidFill>
              </a:defRPr>
            </a:lvl3pPr>
            <a:lvl4pPr marL="345600" indent="0">
              <a:buFontTx/>
              <a:buNone/>
              <a:defRPr sz="900" b="0">
                <a:solidFill>
                  <a:schemeClr val="bg1">
                    <a:lumMod val="65000"/>
                  </a:schemeClr>
                </a:solidFill>
              </a:defRPr>
            </a:lvl4pPr>
            <a:lvl5pPr marL="540000" indent="0">
              <a:buFontTx/>
              <a:buNone/>
              <a:defRPr sz="900" b="0">
                <a:solidFill>
                  <a:schemeClr val="bg1">
                    <a:lumMod val="65000"/>
                  </a:schemeClr>
                </a:solidFill>
              </a:defRPr>
            </a:lvl5pPr>
          </a:lstStyle>
          <a:p>
            <a:pPr lvl="0"/>
            <a:r>
              <a:rPr lang="en-US" noProof="0" smtClean="0"/>
              <a:t>Click to edit Master text styles</a:t>
            </a:r>
          </a:p>
        </p:txBody>
      </p:sp>
      <p:pic>
        <p:nvPicPr>
          <p:cNvPr id="26" name="Picture 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29163" y="3415608"/>
            <a:ext cx="2523749" cy="384049"/>
          </a:xfrm>
          <a:prstGeom prst="rect">
            <a:avLst/>
          </a:prstGeom>
        </p:spPr>
      </p:pic>
    </p:spTree>
    <p:extLst>
      <p:ext uri="{BB962C8B-B14F-4D97-AF65-F5344CB8AC3E}">
        <p14:creationId xmlns:p14="http://schemas.microsoft.com/office/powerpoint/2010/main" val="3267273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0044546" y="207820"/>
            <a:ext cx="2060620" cy="438913"/>
          </a:xfrm>
          <a:prstGeom prst="rect">
            <a:avLst/>
          </a:prstGeom>
        </p:spPr>
        <p:txBody>
          <a:bodyPr>
            <a:noAutofit/>
          </a:bodyPr>
          <a:lstStyle>
            <a:lvl1pPr marL="0" indent="0" algn="r">
              <a:buNone/>
              <a:defRPr sz="1600" b="0" i="0" baseline="0">
                <a:solidFill>
                  <a:schemeClr val="bg1">
                    <a:lumMod val="50000"/>
                  </a:schemeClr>
                </a:solidFill>
                <a:latin typeface="KPMG Light" charset="0"/>
                <a:ea typeface="KPMG Light" charset="0"/>
                <a:cs typeface="KPMG Light" charset="0"/>
              </a:defRPr>
            </a:lvl1pPr>
            <a:lvl2pPr marL="407866" indent="0">
              <a:buNone/>
              <a:defRPr sz="800"/>
            </a:lvl2pPr>
            <a:lvl3pPr marL="815730" indent="0">
              <a:buNone/>
              <a:defRPr sz="800"/>
            </a:lvl3pPr>
            <a:lvl4pPr marL="1223596" indent="0">
              <a:buNone/>
              <a:defRPr sz="800"/>
            </a:lvl4pPr>
            <a:lvl5pPr marL="1631462" indent="0">
              <a:buNone/>
              <a:defRPr sz="800"/>
            </a:lvl5pPr>
          </a:lstStyle>
          <a:p>
            <a:pPr lvl="0"/>
            <a:r>
              <a:rPr lang="en-US" dirty="0" smtClean="0"/>
              <a:t>Healthcare Experience Design</a:t>
            </a:r>
            <a:endParaRPr lang="en-US" dirty="0"/>
          </a:p>
        </p:txBody>
      </p:sp>
    </p:spTree>
    <p:extLst>
      <p:ext uri="{BB962C8B-B14F-4D97-AF65-F5344CB8AC3E}">
        <p14:creationId xmlns:p14="http://schemas.microsoft.com/office/powerpoint/2010/main" val="359119479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BBAD6F2-0188-844E-AAE5-A8F755FA325B}" type="datetimeFigureOut">
              <a:rPr lang="en-US" smtClean="0"/>
              <a:t>5/3/2017</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5072DA1B-378D-7A4C-96A0-C30B39361B6B}" type="slidenum">
              <a:rPr lang="en-US" smtClean="0"/>
              <a:t>‹#›</a:t>
            </a:fld>
            <a:endParaRPr lang="en-US"/>
          </a:p>
        </p:txBody>
      </p:sp>
    </p:spTree>
    <p:extLst>
      <p:ext uri="{BB962C8B-B14F-4D97-AF65-F5344CB8AC3E}">
        <p14:creationId xmlns:p14="http://schemas.microsoft.com/office/powerpoint/2010/main" val="728558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0044546" y="207820"/>
            <a:ext cx="2060620" cy="438913"/>
          </a:xfrm>
          <a:prstGeom prst="rect">
            <a:avLst/>
          </a:prstGeom>
        </p:spPr>
        <p:txBody>
          <a:bodyPr>
            <a:noAutofit/>
          </a:bodyPr>
          <a:lstStyle>
            <a:lvl1pPr marL="0" indent="0" algn="r">
              <a:buNone/>
              <a:defRPr sz="1600" b="0" i="0" baseline="0">
                <a:solidFill>
                  <a:schemeClr val="bg1">
                    <a:lumMod val="50000"/>
                  </a:schemeClr>
                </a:solidFill>
                <a:latin typeface="KPMG Light" charset="0"/>
                <a:ea typeface="KPMG Light" charset="0"/>
                <a:cs typeface="KPMG Light" charset="0"/>
              </a:defRPr>
            </a:lvl1pPr>
            <a:lvl2pPr marL="407866" indent="0">
              <a:buNone/>
              <a:defRPr sz="800"/>
            </a:lvl2pPr>
            <a:lvl3pPr marL="815730" indent="0">
              <a:buNone/>
              <a:defRPr sz="800"/>
            </a:lvl3pPr>
            <a:lvl4pPr marL="1223596" indent="0">
              <a:buNone/>
              <a:defRPr sz="800"/>
            </a:lvl4pPr>
            <a:lvl5pPr marL="1631462" indent="0">
              <a:buNone/>
              <a:defRPr sz="800"/>
            </a:lvl5pPr>
          </a:lstStyle>
          <a:p>
            <a:pPr lvl="0"/>
            <a:r>
              <a:rPr lang="en-US" dirty="0" smtClean="0"/>
              <a:t>Healthcare Experience Design</a:t>
            </a:r>
            <a:endParaRPr lang="en-US" dirty="0"/>
          </a:p>
        </p:txBody>
      </p:sp>
    </p:spTree>
    <p:extLst>
      <p:ext uri="{BB962C8B-B14F-4D97-AF65-F5344CB8AC3E}">
        <p14:creationId xmlns:p14="http://schemas.microsoft.com/office/powerpoint/2010/main" val="3571377613"/>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13FE0AC-B44B-487B-B92D-F198757D009E}" type="datetime1">
              <a:rPr lang="en-US" smtClean="0"/>
              <a:t>5/3/2017</a:t>
            </a:fld>
            <a:endParaRPr lang="en-US" dirty="0"/>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30D75F6-842C-BF48-A2F6-8345F9451B25}" type="slidenum">
              <a:rPr lang="en-US" smtClean="0"/>
              <a:t>‹#›</a:t>
            </a:fld>
            <a:endParaRPr lang="en-US" dirty="0"/>
          </a:p>
        </p:txBody>
      </p:sp>
    </p:spTree>
    <p:extLst>
      <p:ext uri="{BB962C8B-B14F-4D97-AF65-F5344CB8AC3E}">
        <p14:creationId xmlns:p14="http://schemas.microsoft.com/office/powerpoint/2010/main" val="27981574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2 - Left dark vertical imag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677"/>
            <a:ext cx="12201528" cy="6858000"/>
          </a:xfrm>
          <a:prstGeom prst="rect">
            <a:avLst/>
          </a:prstGeom>
        </p:spPr>
      </p:pic>
      <p:sp>
        <p:nvSpPr>
          <p:cNvPr id="8" name="Title 1"/>
          <p:cNvSpPr>
            <a:spLocks noGrp="1"/>
          </p:cNvSpPr>
          <p:nvPr>
            <p:ph type="ctrTitle" hasCustomPrompt="1"/>
          </p:nvPr>
        </p:nvSpPr>
        <p:spPr>
          <a:xfrm>
            <a:off x="3886200" y="1435300"/>
            <a:ext cx="7313613" cy="3510000"/>
          </a:xfrm>
        </p:spPr>
        <p:txBody>
          <a:bodyPr anchor="t" anchorCtr="0"/>
          <a:lstStyle>
            <a:lvl1pPr algn="l">
              <a:defRPr sz="11000" baseline="0">
                <a:solidFill>
                  <a:schemeClr val="tx2"/>
                </a:solidFill>
              </a:defRPr>
            </a:lvl1pPr>
          </a:lstStyle>
          <a:p>
            <a:r>
              <a:rPr lang="en-US" noProof="0" dirty="0" smtClean="0"/>
              <a:t>Title slide 2 </a:t>
            </a:r>
            <a:br>
              <a:rPr lang="en-US" noProof="0" dirty="0" smtClean="0"/>
            </a:br>
            <a:r>
              <a:rPr lang="en-US" noProof="0" dirty="0" smtClean="0"/>
              <a:t>dark left vertical image</a:t>
            </a:r>
            <a:endParaRPr lang="en-US" noProof="0" dirty="0"/>
          </a:p>
        </p:txBody>
      </p:sp>
      <p:sp>
        <p:nvSpPr>
          <p:cNvPr id="16" name="Freeform 19"/>
          <p:cNvSpPr>
            <a:spLocks noChangeAspect="1" noEditPoints="1"/>
          </p:cNvSpPr>
          <p:nvPr userDrawn="1"/>
        </p:nvSpPr>
        <p:spPr bwMode="auto">
          <a:xfrm>
            <a:off x="3905500"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7" name="Text Placeholder 3"/>
          <p:cNvSpPr>
            <a:spLocks noGrp="1"/>
          </p:cNvSpPr>
          <p:nvPr>
            <p:ph type="body" sz="quarter" idx="11" hasCustomPrompt="1"/>
          </p:nvPr>
        </p:nvSpPr>
        <p:spPr>
          <a:xfrm>
            <a:off x="3925798" y="5390900"/>
            <a:ext cx="7267815" cy="216000"/>
          </a:xfrm>
        </p:spPr>
        <p:txBody>
          <a:bodyPr/>
          <a:lstStyle>
            <a:lvl1pPr marL="0" marR="0" indent="0" algn="l" defTabSz="914400" rtl="0" eaLnBrk="1" fontAlgn="auto" latinLnBrk="0" hangingPunct="1">
              <a:lnSpc>
                <a:spcPct val="100000"/>
              </a:lnSpc>
              <a:spcBef>
                <a:spcPts val="0"/>
              </a:spcBef>
              <a:spcAft>
                <a:spcPts val="600"/>
              </a:spcAft>
              <a:buClrTx/>
              <a:buSzTx/>
              <a:buFontTx/>
              <a:buNone/>
              <a:tabLst/>
              <a:defRPr sz="1100">
                <a:solidFill>
                  <a:schemeClr val="tx2"/>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smtClean="0"/>
              <a:t>Subtitle here</a:t>
            </a:r>
          </a:p>
        </p:txBody>
      </p:sp>
      <p:sp>
        <p:nvSpPr>
          <p:cNvPr id="10" name="Text Placeholder 4"/>
          <p:cNvSpPr>
            <a:spLocks noGrp="1"/>
          </p:cNvSpPr>
          <p:nvPr>
            <p:ph type="body" sz="quarter" idx="12" hasCustomPrompt="1"/>
          </p:nvPr>
        </p:nvSpPr>
        <p:spPr>
          <a:xfrm>
            <a:off x="3925798" y="5823550"/>
            <a:ext cx="1889125" cy="487363"/>
          </a:xfrm>
        </p:spPr>
        <p:txBody>
          <a:bodyPr/>
          <a:lstStyle>
            <a:lvl1pPr>
              <a:defRPr sz="1100" b="0">
                <a:solidFill>
                  <a:schemeClr val="tx2"/>
                </a:solidFill>
              </a:defRPr>
            </a:lvl1pPr>
          </a:lstStyle>
          <a:p>
            <a:pPr lvl="0"/>
            <a:r>
              <a:rPr lang="en-US" dirty="0" smtClean="0"/>
              <a:t>Date here</a:t>
            </a:r>
            <a:endParaRPr lang="en-US" dirty="0"/>
          </a:p>
        </p:txBody>
      </p:sp>
    </p:spTree>
    <p:extLst>
      <p:ext uri="{BB962C8B-B14F-4D97-AF65-F5344CB8AC3E}">
        <p14:creationId xmlns:p14="http://schemas.microsoft.com/office/powerpoint/2010/main" val="482278889"/>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3 - Singular imag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1462137" y="1"/>
            <a:ext cx="10729863" cy="6857999"/>
          </a:xfrm>
          <a:custGeom>
            <a:avLst/>
            <a:gdLst>
              <a:gd name="connsiteX0" fmla="*/ 0 w 10729863"/>
              <a:gd name="connsiteY0" fmla="*/ 0 h 6857999"/>
              <a:gd name="connsiteX1" fmla="*/ 10729863 w 10729863"/>
              <a:gd name="connsiteY1" fmla="*/ 0 h 6857999"/>
              <a:gd name="connsiteX2" fmla="*/ 10729863 w 10729863"/>
              <a:gd name="connsiteY2" fmla="*/ 6857999 h 6857999"/>
              <a:gd name="connsiteX3" fmla="*/ 0 w 10729863"/>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0729863" h="6857999">
                <a:moveTo>
                  <a:pt x="0" y="0"/>
                </a:moveTo>
                <a:lnTo>
                  <a:pt x="10729863" y="0"/>
                </a:lnTo>
                <a:lnTo>
                  <a:pt x="10729863" y="6857999"/>
                </a:lnTo>
                <a:lnTo>
                  <a:pt x="0" y="6857999"/>
                </a:lnTo>
                <a:close/>
              </a:path>
            </a:pathLst>
          </a:custGeom>
        </p:spPr>
      </p:pic>
      <p:sp>
        <p:nvSpPr>
          <p:cNvPr id="17"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483698"/>
          </a:solidFill>
        </p:spPr>
        <p:txBody>
          <a:bodyPr wrap="square" lIns="0" tIns="0" rIns="0" bIns="0" rtlCol="0">
            <a:noAutofit/>
          </a:bodyPr>
          <a:lstStyle/>
          <a:p>
            <a:endParaRPr sz="1800" dirty="0">
              <a:latin typeface="Arial" panose="020B0604020202020204" pitchFamily="34" charset="0"/>
            </a:endParaRPr>
          </a:p>
        </p:txBody>
      </p:sp>
      <p:sp>
        <p:nvSpPr>
          <p:cNvPr id="8" name="Title 1"/>
          <p:cNvSpPr>
            <a:spLocks noGrp="1"/>
          </p:cNvSpPr>
          <p:nvPr>
            <p:ph type="ctrTitle" hasCustomPrompt="1"/>
          </p:nvPr>
        </p:nvSpPr>
        <p:spPr>
          <a:xfrm>
            <a:off x="2709863" y="1435300"/>
            <a:ext cx="7022748" cy="3510000"/>
          </a:xfrm>
        </p:spPr>
        <p:txBody>
          <a:bodyPr anchor="t" anchorCtr="0"/>
          <a:lstStyle>
            <a:lvl1pPr algn="l">
              <a:defRPr sz="11000" baseline="0">
                <a:solidFill>
                  <a:schemeClr val="bg1"/>
                </a:solidFill>
              </a:defRPr>
            </a:lvl1pPr>
          </a:lstStyle>
          <a:p>
            <a:r>
              <a:rPr lang="en-US" noProof="0" dirty="0" smtClean="0"/>
              <a:t>Title slide 3</a:t>
            </a:r>
            <a:br>
              <a:rPr lang="en-US" noProof="0" dirty="0" smtClean="0"/>
            </a:br>
            <a:r>
              <a:rPr lang="en-US" noProof="0" dirty="0" smtClean="0"/>
              <a:t>dark singular </a:t>
            </a:r>
            <a:br>
              <a:rPr lang="en-US" noProof="0" dirty="0" smtClean="0"/>
            </a:br>
            <a:r>
              <a:rPr lang="en-US" noProof="0" dirty="0" smtClean="0"/>
              <a:t>image</a:t>
            </a:r>
            <a:endParaRPr lang="en-US" noProof="0" dirty="0"/>
          </a:p>
        </p:txBody>
      </p:sp>
      <p:sp>
        <p:nvSpPr>
          <p:cNvPr id="16"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7" name="Text Placeholder 3"/>
          <p:cNvSpPr>
            <a:spLocks noGrp="1"/>
          </p:cNvSpPr>
          <p:nvPr>
            <p:ph type="body" sz="quarter" idx="11" hasCustomPrompt="1"/>
          </p:nvPr>
        </p:nvSpPr>
        <p:spPr>
          <a:xfrm>
            <a:off x="2749463" y="5390900"/>
            <a:ext cx="6983148" cy="216000"/>
          </a:xfrm>
        </p:spPr>
        <p:txBody>
          <a:bodyPr/>
          <a:lstStyle>
            <a:lvl1pPr marL="0" marR="0" indent="0" algn="l" defTabSz="914400" rtl="0" eaLnBrk="1" fontAlgn="auto" latinLnBrk="0" hangingPunct="1">
              <a:lnSpc>
                <a:spcPct val="100000"/>
              </a:lnSpc>
              <a:spcBef>
                <a:spcPts val="0"/>
              </a:spcBef>
              <a:spcAft>
                <a:spcPts val="600"/>
              </a:spcAft>
              <a:buClrTx/>
              <a:buSzTx/>
              <a:buFontTx/>
              <a:buNone/>
              <a:tabLst/>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smtClean="0"/>
              <a:t>Subtitle here</a:t>
            </a:r>
          </a:p>
        </p:txBody>
      </p:sp>
      <p:sp>
        <p:nvSpPr>
          <p:cNvPr id="9" name="Text Placeholder 4"/>
          <p:cNvSpPr>
            <a:spLocks noGrp="1"/>
          </p:cNvSpPr>
          <p:nvPr>
            <p:ph type="body" sz="quarter" idx="12" hasCustomPrompt="1"/>
          </p:nvPr>
        </p:nvSpPr>
        <p:spPr>
          <a:xfrm>
            <a:off x="2749463" y="5823550"/>
            <a:ext cx="1889125" cy="487363"/>
          </a:xfrm>
        </p:spPr>
        <p:txBody>
          <a:bodyPr/>
          <a:lstStyle>
            <a:lvl1pPr>
              <a:defRPr sz="1100" b="0">
                <a:solidFill>
                  <a:schemeClr val="bg1"/>
                </a:solidFill>
              </a:defRPr>
            </a:lvl1pPr>
          </a:lstStyle>
          <a:p>
            <a:pPr lvl="0"/>
            <a:r>
              <a:rPr lang="en-US" dirty="0" smtClean="0"/>
              <a:t>Date here</a:t>
            </a:r>
            <a:endParaRPr lang="en-US" dirty="0"/>
          </a:p>
        </p:txBody>
      </p:sp>
    </p:spTree>
    <p:extLst>
      <p:ext uri="{BB962C8B-B14F-4D97-AF65-F5344CB8AC3E}">
        <p14:creationId xmlns:p14="http://schemas.microsoft.com/office/powerpoint/2010/main" val="349499007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73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SLIDE 4 - Singular image">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6850" y="0"/>
            <a:ext cx="10725150" cy="6858000"/>
          </a:xfrm>
          <a:prstGeom prst="rect">
            <a:avLst/>
          </a:prstGeom>
        </p:spPr>
      </p:pic>
      <p:sp>
        <p:nvSpPr>
          <p:cNvPr id="9" name="Freeform 19"/>
          <p:cNvSpPr>
            <a:spLocks noEditPoints="1"/>
          </p:cNvSpPr>
          <p:nvPr userDrawn="1"/>
        </p:nvSpPr>
        <p:spPr bwMode="auto">
          <a:xfrm>
            <a:off x="2729163" y="550046"/>
            <a:ext cx="1080816"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17"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chemeClr val="tx2"/>
          </a:solidFill>
        </p:spPr>
        <p:txBody>
          <a:bodyPr wrap="square" lIns="0" tIns="0" rIns="0" bIns="0" rtlCol="0">
            <a:noAutofit/>
          </a:bodyPr>
          <a:lstStyle/>
          <a:p>
            <a:endParaRPr sz="1800" dirty="0">
              <a:latin typeface="Arial" panose="020B0604020202020204" pitchFamily="34" charset="0"/>
            </a:endParaRPr>
          </a:p>
        </p:txBody>
      </p:sp>
      <p:sp>
        <p:nvSpPr>
          <p:cNvPr id="8" name="Title 1"/>
          <p:cNvSpPr>
            <a:spLocks noGrp="1"/>
          </p:cNvSpPr>
          <p:nvPr>
            <p:ph type="ctrTitle" hasCustomPrompt="1"/>
          </p:nvPr>
        </p:nvSpPr>
        <p:spPr>
          <a:xfrm>
            <a:off x="2709863" y="1435300"/>
            <a:ext cx="7022748" cy="3510000"/>
          </a:xfrm>
        </p:spPr>
        <p:txBody>
          <a:bodyPr anchor="t" anchorCtr="0"/>
          <a:lstStyle>
            <a:lvl1pPr algn="l">
              <a:defRPr sz="11000" baseline="0">
                <a:solidFill>
                  <a:schemeClr val="tx2"/>
                </a:solidFill>
              </a:defRPr>
            </a:lvl1pPr>
          </a:lstStyle>
          <a:p>
            <a:r>
              <a:rPr lang="en-US" noProof="0" dirty="0" smtClean="0"/>
              <a:t>Title slide 4</a:t>
            </a:r>
            <a:br>
              <a:rPr lang="en-US" noProof="0" dirty="0" smtClean="0"/>
            </a:br>
            <a:r>
              <a:rPr lang="en-US" noProof="0" dirty="0" smtClean="0"/>
              <a:t>light singular </a:t>
            </a:r>
            <a:br>
              <a:rPr lang="en-US" noProof="0" dirty="0" smtClean="0"/>
            </a:br>
            <a:r>
              <a:rPr lang="en-US" noProof="0" dirty="0" smtClean="0"/>
              <a:t>image</a:t>
            </a:r>
            <a:endParaRPr lang="en-US" noProof="0" dirty="0"/>
          </a:p>
        </p:txBody>
      </p:sp>
      <p:sp>
        <p:nvSpPr>
          <p:cNvPr id="7" name="Text Placeholder 3"/>
          <p:cNvSpPr>
            <a:spLocks noGrp="1"/>
          </p:cNvSpPr>
          <p:nvPr>
            <p:ph type="body" sz="quarter" idx="11" hasCustomPrompt="1"/>
          </p:nvPr>
        </p:nvSpPr>
        <p:spPr>
          <a:xfrm>
            <a:off x="2749463" y="5390900"/>
            <a:ext cx="6983148" cy="216000"/>
          </a:xfrm>
        </p:spPr>
        <p:txBody>
          <a:bodyPr/>
          <a:lstStyle>
            <a:lvl1pPr marL="0" marR="0" indent="0" algn="l" defTabSz="914400" rtl="0" eaLnBrk="1" fontAlgn="auto" latinLnBrk="0" hangingPunct="1">
              <a:lnSpc>
                <a:spcPct val="100000"/>
              </a:lnSpc>
              <a:spcBef>
                <a:spcPts val="0"/>
              </a:spcBef>
              <a:spcAft>
                <a:spcPts val="600"/>
              </a:spcAft>
              <a:buClrTx/>
              <a:buSzTx/>
              <a:buFontTx/>
              <a:buNone/>
              <a:tabLst/>
              <a:defRPr sz="1100">
                <a:solidFill>
                  <a:schemeClr val="tx2"/>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smtClean="0"/>
              <a:t>Subtitle here</a:t>
            </a:r>
          </a:p>
        </p:txBody>
      </p:sp>
      <p:sp>
        <p:nvSpPr>
          <p:cNvPr id="11" name="Text Placeholder 4"/>
          <p:cNvSpPr>
            <a:spLocks noGrp="1"/>
          </p:cNvSpPr>
          <p:nvPr>
            <p:ph type="body" sz="quarter" idx="12" hasCustomPrompt="1"/>
          </p:nvPr>
        </p:nvSpPr>
        <p:spPr>
          <a:xfrm>
            <a:off x="2749463" y="5823550"/>
            <a:ext cx="1889125" cy="487363"/>
          </a:xfrm>
        </p:spPr>
        <p:txBody>
          <a:bodyPr/>
          <a:lstStyle>
            <a:lvl1pPr>
              <a:defRPr sz="1100" b="0">
                <a:solidFill>
                  <a:srgbClr val="00338D"/>
                </a:solidFill>
              </a:defRPr>
            </a:lvl1pPr>
          </a:lstStyle>
          <a:p>
            <a:pPr lvl="0"/>
            <a:r>
              <a:rPr lang="en-US" dirty="0" smtClean="0"/>
              <a:t>Date here</a:t>
            </a:r>
            <a:endParaRPr lang="en-US" dirty="0"/>
          </a:p>
        </p:txBody>
      </p:sp>
    </p:spTree>
    <p:extLst>
      <p:ext uri="{BB962C8B-B14F-4D97-AF65-F5344CB8AC3E}">
        <p14:creationId xmlns:p14="http://schemas.microsoft.com/office/powerpoint/2010/main" val="289900082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173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5 - No image">
    <p:bg>
      <p:bgPr>
        <a:solidFill>
          <a:schemeClr val="accent1"/>
        </a:solidFill>
        <a:effectLst/>
      </p:bgPr>
    </p:bg>
    <p:spTree>
      <p:nvGrpSpPr>
        <p:cNvPr id="1" name=""/>
        <p:cNvGrpSpPr/>
        <p:nvPr/>
      </p:nvGrpSpPr>
      <p:grpSpPr>
        <a:xfrm>
          <a:off x="0" y="0"/>
          <a:ext cx="0" cy="0"/>
          <a:chOff x="0" y="0"/>
          <a:chExt cx="0" cy="0"/>
        </a:xfrm>
      </p:grpSpPr>
      <p:sp>
        <p:nvSpPr>
          <p:cNvPr id="7" name="object 3"/>
          <p:cNvSpPr/>
          <p:nvPr userDrawn="1"/>
        </p:nvSpPr>
        <p:spPr>
          <a:xfrm>
            <a:off x="0" y="1"/>
            <a:ext cx="1587731" cy="6858000"/>
          </a:xfrm>
          <a:custGeom>
            <a:avLst/>
            <a:gdLst/>
            <a:ahLst/>
            <a:cxnLst/>
            <a:rect l="l" t="t" r="r" b="b"/>
            <a:pathLst>
              <a:path w="1742046" h="7772400">
                <a:moveTo>
                  <a:pt x="0" y="7772400"/>
                </a:moveTo>
                <a:lnTo>
                  <a:pt x="1742046" y="7772400"/>
                </a:lnTo>
                <a:lnTo>
                  <a:pt x="1742046" y="0"/>
                </a:lnTo>
                <a:lnTo>
                  <a:pt x="0" y="0"/>
                </a:lnTo>
                <a:lnTo>
                  <a:pt x="0" y="7772400"/>
                </a:lnTo>
                <a:close/>
              </a:path>
            </a:pathLst>
          </a:custGeom>
          <a:solidFill>
            <a:srgbClr val="00338D"/>
          </a:solidFill>
        </p:spPr>
        <p:txBody>
          <a:bodyPr wrap="square" lIns="0" tIns="0" rIns="0" bIns="0" rtlCol="0">
            <a:noAutofit/>
          </a:bodyPr>
          <a:lstStyle/>
          <a:p>
            <a:endParaRPr sz="1800" dirty="0">
              <a:latin typeface="Arial" panose="020B0604020202020204" pitchFamily="34" charset="0"/>
            </a:endParaRPr>
          </a:p>
        </p:txBody>
      </p:sp>
      <p:sp>
        <p:nvSpPr>
          <p:cNvPr id="8" name="Title 1"/>
          <p:cNvSpPr>
            <a:spLocks noGrp="1"/>
          </p:cNvSpPr>
          <p:nvPr>
            <p:ph type="ctrTitle" hasCustomPrompt="1"/>
          </p:nvPr>
        </p:nvSpPr>
        <p:spPr>
          <a:xfrm>
            <a:off x="2709863" y="1435300"/>
            <a:ext cx="8489950" cy="3510000"/>
          </a:xfrm>
        </p:spPr>
        <p:txBody>
          <a:bodyPr anchor="t" anchorCtr="0"/>
          <a:lstStyle>
            <a:lvl1pPr algn="l">
              <a:defRPr sz="11000" baseline="0">
                <a:solidFill>
                  <a:schemeClr val="bg1"/>
                </a:solidFill>
              </a:defRPr>
            </a:lvl1pPr>
          </a:lstStyle>
          <a:p>
            <a:r>
              <a:rPr lang="en-US" noProof="0" dirty="0" smtClean="0"/>
              <a:t>Title Slide 5 – </a:t>
            </a:r>
            <a:br>
              <a:rPr lang="en-US" noProof="0" dirty="0" smtClean="0"/>
            </a:br>
            <a:r>
              <a:rPr lang="en-US" noProof="0" dirty="0" smtClean="0"/>
              <a:t>no image</a:t>
            </a:r>
            <a:endParaRPr lang="en-US" noProof="0" dirty="0"/>
          </a:p>
        </p:txBody>
      </p:sp>
      <p:sp>
        <p:nvSpPr>
          <p:cNvPr id="10" name="Freeform 19"/>
          <p:cNvSpPr>
            <a:spLocks noChangeAspect="1" noEditPoints="1"/>
          </p:cNvSpPr>
          <p:nvPr userDrawn="1"/>
        </p:nvSpPr>
        <p:spPr bwMode="auto">
          <a:xfrm>
            <a:off x="2729163" y="524433"/>
            <a:ext cx="1079150" cy="439654"/>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6" name="Text Placeholder 3"/>
          <p:cNvSpPr>
            <a:spLocks noGrp="1"/>
          </p:cNvSpPr>
          <p:nvPr>
            <p:ph type="body" sz="quarter" idx="11" hasCustomPrompt="1"/>
          </p:nvPr>
        </p:nvSpPr>
        <p:spPr>
          <a:xfrm>
            <a:off x="2749463" y="5390900"/>
            <a:ext cx="8450350" cy="216000"/>
          </a:xfrm>
        </p:spPr>
        <p:txBody>
          <a:bodyPr/>
          <a:lstStyle>
            <a:lvl1pPr marL="0" marR="0" indent="0" algn="l" defTabSz="914400" rtl="0" eaLnBrk="1" fontAlgn="auto" latinLnBrk="0" hangingPunct="1">
              <a:lnSpc>
                <a:spcPct val="100000"/>
              </a:lnSpc>
              <a:spcBef>
                <a:spcPts val="0"/>
              </a:spcBef>
              <a:spcAft>
                <a:spcPts val="600"/>
              </a:spcAft>
              <a:buClrTx/>
              <a:buSzTx/>
              <a:buFontTx/>
              <a:buNone/>
              <a:tabLst/>
              <a:defRPr sz="1100">
                <a:solidFill>
                  <a:schemeClr val="bg1"/>
                </a:solidFill>
              </a:defRPr>
            </a:lvl1pPr>
            <a:lvl2pPr>
              <a:defRPr sz="1100">
                <a:solidFill>
                  <a:schemeClr val="bg1"/>
                </a:solidFill>
              </a:defRPr>
            </a:lvl2pPr>
            <a:lvl3pPr>
              <a:buClr>
                <a:schemeClr val="bg1"/>
              </a:buClr>
              <a:defRPr sz="1100">
                <a:solidFill>
                  <a:schemeClr val="bg1"/>
                </a:solidFill>
              </a:defRPr>
            </a:lvl3pPr>
            <a:lvl4pPr>
              <a:buClr>
                <a:schemeClr val="bg1"/>
              </a:buClr>
              <a:defRPr sz="1100">
                <a:solidFill>
                  <a:schemeClr val="bg1"/>
                </a:solidFill>
              </a:defRPr>
            </a:lvl4pPr>
            <a:lvl5pPr>
              <a:buClr>
                <a:schemeClr val="bg1"/>
              </a:buClr>
              <a:defRPr sz="1100">
                <a:solidFill>
                  <a:schemeClr val="bg1"/>
                </a:solidFill>
              </a:defRPr>
            </a:lvl5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dirty="0" smtClean="0"/>
              <a:t>Subtitle here</a:t>
            </a:r>
          </a:p>
        </p:txBody>
      </p:sp>
      <p:sp>
        <p:nvSpPr>
          <p:cNvPr id="9" name="Text Placeholder 4"/>
          <p:cNvSpPr>
            <a:spLocks noGrp="1"/>
          </p:cNvSpPr>
          <p:nvPr>
            <p:ph type="body" sz="quarter" idx="12" hasCustomPrompt="1"/>
          </p:nvPr>
        </p:nvSpPr>
        <p:spPr>
          <a:xfrm>
            <a:off x="2749463" y="5823550"/>
            <a:ext cx="1889125" cy="487363"/>
          </a:xfrm>
        </p:spPr>
        <p:txBody>
          <a:bodyPr/>
          <a:lstStyle>
            <a:lvl1pPr>
              <a:defRPr sz="1100" b="0">
                <a:solidFill>
                  <a:schemeClr val="bg1"/>
                </a:solidFill>
              </a:defRPr>
            </a:lvl1pPr>
          </a:lstStyle>
          <a:p>
            <a:pPr lvl="0"/>
            <a:r>
              <a:rPr lang="en-US" dirty="0" smtClean="0"/>
              <a:t>Date here</a:t>
            </a:r>
            <a:endParaRPr lang="en-US" dirty="0"/>
          </a:p>
        </p:txBody>
      </p:sp>
    </p:spTree>
    <p:extLst>
      <p:ext uri="{BB962C8B-B14F-4D97-AF65-F5344CB8AC3E}">
        <p14:creationId xmlns:p14="http://schemas.microsoft.com/office/powerpoint/2010/main" val="4487233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a:xfrm>
            <a:off x="998400" y="431800"/>
            <a:ext cx="10195200" cy="533400"/>
          </a:xfrm>
        </p:spPr>
        <p:txBody>
          <a:bodyPr/>
          <a:lstStyle/>
          <a:p>
            <a:r>
              <a:rPr lang="en-US" noProof="0" dirty="0" smtClean="0"/>
              <a:t>Click to edit Master title style</a:t>
            </a:r>
            <a:endParaRPr lang="en-US" noProof="0" dirty="0"/>
          </a:p>
        </p:txBody>
      </p:sp>
      <p:sp>
        <p:nvSpPr>
          <p:cNvPr id="4" name="Text Placeholder 4"/>
          <p:cNvSpPr>
            <a:spLocks noGrp="1"/>
          </p:cNvSpPr>
          <p:nvPr>
            <p:ph type="body" sz="quarter" idx="11"/>
          </p:nvPr>
        </p:nvSpPr>
        <p:spPr>
          <a:xfrm>
            <a:off x="998400" y="154270"/>
            <a:ext cx="10195200" cy="169200"/>
          </a:xfrm>
        </p:spPr>
        <p:txBody>
          <a:bodyPr/>
          <a:lstStyle>
            <a:lvl1pPr>
              <a:defRPr sz="1200"/>
            </a:lvl1pPr>
          </a:lstStyle>
          <a:p>
            <a:endParaRPr lang="en-US" dirty="0"/>
          </a:p>
        </p:txBody>
      </p:sp>
    </p:spTree>
    <p:extLst>
      <p:ext uri="{BB962C8B-B14F-4D97-AF65-F5344CB8AC3E}">
        <p14:creationId xmlns:p14="http://schemas.microsoft.com/office/powerpoint/2010/main" val="10867071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998400" y="1330126"/>
            <a:ext cx="10195200" cy="45468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Title 2"/>
          <p:cNvSpPr>
            <a:spLocks noGrp="1"/>
          </p:cNvSpPr>
          <p:nvPr>
            <p:ph type="title"/>
          </p:nvPr>
        </p:nvSpPr>
        <p:spPr/>
        <p:txBody>
          <a:bodyPr/>
          <a:lstStyle/>
          <a:p>
            <a:r>
              <a:rPr lang="en-US" noProof="0" smtClean="0"/>
              <a:t>Click to edit Master title style</a:t>
            </a:r>
            <a:endParaRPr lang="en-US" noProof="0" dirty="0"/>
          </a:p>
        </p:txBody>
      </p:sp>
      <p:sp>
        <p:nvSpPr>
          <p:cNvPr id="4" name="Text Placeholder 4"/>
          <p:cNvSpPr>
            <a:spLocks noGrp="1"/>
          </p:cNvSpPr>
          <p:nvPr>
            <p:ph type="body" sz="quarter" idx="11"/>
          </p:nvPr>
        </p:nvSpPr>
        <p:spPr>
          <a:xfrm>
            <a:off x="998400" y="154270"/>
            <a:ext cx="10195200" cy="169200"/>
          </a:xfrm>
        </p:spPr>
        <p:txBody>
          <a:bodyPr/>
          <a:lstStyle>
            <a:lvl1pPr>
              <a:defRPr sz="1200"/>
            </a:lvl1pPr>
          </a:lstStyle>
          <a:p>
            <a:endParaRPr lang="en-US" dirty="0"/>
          </a:p>
        </p:txBody>
      </p:sp>
    </p:spTree>
    <p:extLst>
      <p:ext uri="{BB962C8B-B14F-4D97-AF65-F5344CB8AC3E}">
        <p14:creationId xmlns:p14="http://schemas.microsoft.com/office/powerpoint/2010/main" val="2604358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1003200" y="432000"/>
            <a:ext cx="10185600" cy="518400"/>
          </a:xfrm>
        </p:spPr>
        <p:txBody>
          <a:bodyPr/>
          <a:lstStyle/>
          <a:p>
            <a:r>
              <a:rPr lang="en-US" noProof="0" smtClean="0"/>
              <a:t>Click to edit Master title style</a:t>
            </a:r>
            <a:endParaRPr lang="en-US" noProof="0" dirty="0"/>
          </a:p>
        </p:txBody>
      </p:sp>
      <p:sp>
        <p:nvSpPr>
          <p:cNvPr id="9" name="Text Placeholder 8"/>
          <p:cNvSpPr>
            <a:spLocks noGrp="1"/>
          </p:cNvSpPr>
          <p:nvPr>
            <p:ph type="body" sz="quarter" idx="10"/>
          </p:nvPr>
        </p:nvSpPr>
        <p:spPr>
          <a:xfrm>
            <a:off x="1003200" y="1330126"/>
            <a:ext cx="4968000" cy="45468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4" name="Text Placeholder 8"/>
          <p:cNvSpPr>
            <a:spLocks noGrp="1"/>
          </p:cNvSpPr>
          <p:nvPr>
            <p:ph type="body" sz="quarter" idx="11"/>
          </p:nvPr>
        </p:nvSpPr>
        <p:spPr>
          <a:xfrm>
            <a:off x="6220800" y="1330126"/>
            <a:ext cx="4968000" cy="4546800"/>
          </a:xfrm>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4"/>
          <p:cNvSpPr>
            <a:spLocks noGrp="1"/>
          </p:cNvSpPr>
          <p:nvPr>
            <p:ph type="body" sz="quarter" idx="12"/>
          </p:nvPr>
        </p:nvSpPr>
        <p:spPr>
          <a:xfrm>
            <a:off x="998400" y="154270"/>
            <a:ext cx="10195200" cy="169200"/>
          </a:xfrm>
        </p:spPr>
        <p:txBody>
          <a:bodyPr/>
          <a:lstStyle>
            <a:lvl1pPr>
              <a:defRPr sz="1200"/>
            </a:lvl1pPr>
          </a:lstStyle>
          <a:p>
            <a:endParaRPr lang="en-US" dirty="0"/>
          </a:p>
        </p:txBody>
      </p:sp>
    </p:spTree>
    <p:extLst>
      <p:ext uri="{BB962C8B-B14F-4D97-AF65-F5344CB8AC3E}">
        <p14:creationId xmlns:p14="http://schemas.microsoft.com/office/powerpoint/2010/main" val="760996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8400" y="431800"/>
            <a:ext cx="10195200" cy="533400"/>
          </a:xfrm>
          <a:prstGeom prst="rect">
            <a:avLst/>
          </a:prstGeom>
        </p:spPr>
        <p:txBody>
          <a:bodyPr vert="horz" lIns="0" tIns="0" rIns="0" bIns="0" rtlCol="0" anchor="t" anchorCtr="0">
            <a:noAutofit/>
          </a:bodyPr>
          <a:lstStyle/>
          <a:p>
            <a:r>
              <a:rPr lang="en-US" noProof="0" smtClean="0"/>
              <a:t>Click to edit Master title style</a:t>
            </a:r>
            <a:endParaRPr lang="en-US" noProof="0" dirty="0"/>
          </a:p>
        </p:txBody>
      </p:sp>
      <p:sp>
        <p:nvSpPr>
          <p:cNvPr id="3" name="Text Placeholder 2"/>
          <p:cNvSpPr>
            <a:spLocks noGrp="1"/>
          </p:cNvSpPr>
          <p:nvPr>
            <p:ph type="body" idx="1"/>
          </p:nvPr>
        </p:nvSpPr>
        <p:spPr>
          <a:xfrm>
            <a:off x="1003201" y="1331360"/>
            <a:ext cx="10194470" cy="4545566"/>
          </a:xfrm>
          <a:prstGeom prst="rect">
            <a:avLst/>
          </a:prstGeom>
        </p:spPr>
        <p:txBody>
          <a:bodyPr vert="horz" lIns="0" tIns="0" rIns="0" bIns="0" rtlCol="0" anchor="t" anchorCtr="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29" name="Shape 8"/>
          <p:cNvSpPr txBox="1">
            <a:spLocks/>
          </p:cNvSpPr>
          <p:nvPr userDrawn="1"/>
        </p:nvSpPr>
        <p:spPr>
          <a:xfrm>
            <a:off x="10739438" y="6266997"/>
            <a:ext cx="449655" cy="149412"/>
          </a:xfrm>
          <a:prstGeom prst="rect">
            <a:avLst/>
          </a:prstGeom>
        </p:spPr>
        <p:txBody>
          <a:bodyPr lIns="0" tIns="0" rIns="0" bIns="0" anchor="b" anchorCtr="0"/>
          <a:lstStyle>
            <a:defPPr>
              <a:defRPr lang="en-US"/>
            </a:defPPr>
            <a:lvl1pPr marL="0" algn="l" defTabSz="457200" rtl="0" eaLnBrk="1" latinLnBrk="0" hangingPunct="1">
              <a:defRPr sz="1000" kern="1200">
                <a:solidFill>
                  <a:srgbClr val="0061A8"/>
                </a:solidFill>
                <a:latin typeface="Arial"/>
                <a:ea typeface="Arial"/>
                <a:cs typeface="Arial"/>
                <a:sym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86CB4B4D-7CA3-9044-876B-883B54F8677D}" type="slidenum">
              <a:rPr lang="en-US" sz="1000" noProof="0" smtClean="0">
                <a:solidFill>
                  <a:schemeClr val="tx2"/>
                </a:solidFill>
                <a:latin typeface="+mn-lt"/>
                <a:ea typeface="Arial"/>
                <a:cs typeface="Arial" panose="020B0604020202020204" pitchFamily="34" charset="0"/>
              </a:rPr>
              <a:pPr algn="r"/>
              <a:t>‹#›</a:t>
            </a:fld>
            <a:endParaRPr lang="en-US" sz="1000" noProof="0" dirty="0">
              <a:solidFill>
                <a:schemeClr val="tx2"/>
              </a:solidFill>
              <a:latin typeface="+mn-lt"/>
              <a:ea typeface="Arial"/>
              <a:cs typeface="Arial" panose="020B0604020202020204" pitchFamily="34" charset="0"/>
            </a:endParaRPr>
          </a:p>
        </p:txBody>
      </p:sp>
      <p:sp>
        <p:nvSpPr>
          <p:cNvPr id="30" name="TextBox 29"/>
          <p:cNvSpPr txBox="1"/>
          <p:nvPr userDrawn="1"/>
        </p:nvSpPr>
        <p:spPr>
          <a:xfrm>
            <a:off x="2234935" y="6266997"/>
            <a:ext cx="5843663" cy="370800"/>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600" kern="1200" noProof="0" dirty="0" smtClean="0">
                <a:solidFill>
                  <a:schemeClr val="bg1">
                    <a:lumMod val="65000"/>
                  </a:schemeClr>
                </a:solidFill>
                <a:latin typeface="+mn-lt"/>
                <a:ea typeface="+mn-ea"/>
                <a:cs typeface="+mn-cs"/>
              </a:rPr>
              <a:t>© 2017 KPMG LLP, a Delaware limited liability partnership and the U.S. member firm of the KPMG network of independent member firms affiliated with KPMG International Cooperative (“KPMG International”), a Swiss entity. All rights reserved. </a:t>
            </a:r>
            <a:r>
              <a:rPr lang="en-US" sz="600" kern="1200" noProof="0" dirty="0" err="1" smtClean="0">
                <a:solidFill>
                  <a:schemeClr val="bg1">
                    <a:lumMod val="65000"/>
                  </a:schemeClr>
                </a:solidFill>
                <a:latin typeface="+mn-lt"/>
                <a:ea typeface="+mn-ea"/>
                <a:cs typeface="+mn-cs"/>
              </a:rPr>
              <a:t>NDPPS</a:t>
            </a:r>
            <a:r>
              <a:rPr lang="en-US" sz="600" kern="1200" noProof="0" dirty="0" smtClean="0">
                <a:solidFill>
                  <a:schemeClr val="bg1">
                    <a:lumMod val="65000"/>
                  </a:schemeClr>
                </a:solidFill>
                <a:latin typeface="+mn-lt"/>
                <a:ea typeface="+mn-ea"/>
                <a:cs typeface="+mn-cs"/>
              </a:rPr>
              <a:t> 621825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600" kern="1200" noProof="0" dirty="0">
              <a:solidFill>
                <a:schemeClr val="bg1">
                  <a:lumMod val="65000"/>
                </a:schemeClr>
              </a:solidFill>
              <a:latin typeface="+mn-lt"/>
              <a:ea typeface="+mn-ea"/>
              <a:cs typeface="+mn-cs"/>
            </a:endParaRPr>
          </a:p>
        </p:txBody>
      </p:sp>
      <p:sp>
        <p:nvSpPr>
          <p:cNvPr id="26" name="Freeform 19"/>
          <p:cNvSpPr>
            <a:spLocks noEditPoints="1"/>
          </p:cNvSpPr>
          <p:nvPr userDrawn="1"/>
        </p:nvSpPr>
        <p:spPr bwMode="auto">
          <a:xfrm>
            <a:off x="1003201" y="6266997"/>
            <a:ext cx="484029" cy="196893"/>
          </a:xfrm>
          <a:custGeom>
            <a:avLst/>
            <a:gdLst>
              <a:gd name="T0" fmla="*/ 269 w 283"/>
              <a:gd name="T1" fmla="*/ 77 h 114"/>
              <a:gd name="T2" fmla="*/ 222 w 283"/>
              <a:gd name="T3" fmla="*/ 87 h 114"/>
              <a:gd name="T4" fmla="*/ 244 w 283"/>
              <a:gd name="T5" fmla="*/ 60 h 114"/>
              <a:gd name="T6" fmla="*/ 269 w 283"/>
              <a:gd name="T7" fmla="*/ 56 h 114"/>
              <a:gd name="T8" fmla="*/ 222 w 283"/>
              <a:gd name="T9" fmla="*/ 2 h 114"/>
              <a:gd name="T10" fmla="*/ 281 w 283"/>
              <a:gd name="T11" fmla="*/ 87 h 114"/>
              <a:gd name="T12" fmla="*/ 222 w 283"/>
              <a:gd name="T13" fmla="*/ 89 h 114"/>
              <a:gd name="T14" fmla="*/ 246 w 283"/>
              <a:gd name="T15" fmla="*/ 101 h 114"/>
              <a:gd name="T16" fmla="*/ 205 w 283"/>
              <a:gd name="T17" fmla="*/ 82 h 114"/>
              <a:gd name="T18" fmla="*/ 203 w 283"/>
              <a:gd name="T19" fmla="*/ 52 h 114"/>
              <a:gd name="T20" fmla="*/ 154 w 283"/>
              <a:gd name="T21" fmla="*/ 87 h 114"/>
              <a:gd name="T22" fmla="*/ 213 w 283"/>
              <a:gd name="T23" fmla="*/ 53 h 114"/>
              <a:gd name="T24" fmla="*/ 171 w 283"/>
              <a:gd name="T25" fmla="*/ 87 h 114"/>
              <a:gd name="T26" fmla="*/ 180 w 283"/>
              <a:gd name="T27" fmla="*/ 87 h 114"/>
              <a:gd name="T28" fmla="*/ 120 w 283"/>
              <a:gd name="T29" fmla="*/ 87 h 114"/>
              <a:gd name="T30" fmla="*/ 117 w 283"/>
              <a:gd name="T31" fmla="*/ 56 h 114"/>
              <a:gd name="T32" fmla="*/ 86 w 283"/>
              <a:gd name="T33" fmla="*/ 2 h 114"/>
              <a:gd name="T34" fmla="*/ 145 w 283"/>
              <a:gd name="T35" fmla="*/ 52 h 114"/>
              <a:gd name="T36" fmla="*/ 142 w 283"/>
              <a:gd name="T37" fmla="*/ 87 h 114"/>
              <a:gd name="T38" fmla="*/ 93 w 283"/>
              <a:gd name="T39" fmla="*/ 79 h 114"/>
              <a:gd name="T40" fmla="*/ 89 w 283"/>
              <a:gd name="T41" fmla="*/ 79 h 114"/>
              <a:gd name="T42" fmla="*/ 87 w 283"/>
              <a:gd name="T43" fmla="*/ 69 h 114"/>
              <a:gd name="T44" fmla="*/ 95 w 283"/>
              <a:gd name="T45" fmla="*/ 62 h 114"/>
              <a:gd name="T46" fmla="*/ 93 w 283"/>
              <a:gd name="T47" fmla="*/ 79 h 114"/>
              <a:gd name="T48" fmla="*/ 67 w 283"/>
              <a:gd name="T49" fmla="*/ 86 h 114"/>
              <a:gd name="T50" fmla="*/ 37 w 283"/>
              <a:gd name="T51" fmla="*/ 82 h 114"/>
              <a:gd name="T52" fmla="*/ 25 w 283"/>
              <a:gd name="T53" fmla="*/ 77 h 114"/>
              <a:gd name="T54" fmla="*/ 18 w 283"/>
              <a:gd name="T55" fmla="*/ 2 h 114"/>
              <a:gd name="T56" fmla="*/ 76 w 283"/>
              <a:gd name="T57" fmla="*/ 55 h 114"/>
              <a:gd name="T58" fmla="*/ 22 w 283"/>
              <a:gd name="T59" fmla="*/ 87 h 114"/>
              <a:gd name="T60" fmla="*/ 220 w 283"/>
              <a:gd name="T61" fmla="*/ 0 h 114"/>
              <a:gd name="T62" fmla="*/ 215 w 283"/>
              <a:gd name="T63" fmla="*/ 0 h 114"/>
              <a:gd name="T64" fmla="*/ 147 w 283"/>
              <a:gd name="T65" fmla="*/ 52 h 114"/>
              <a:gd name="T66" fmla="*/ 84 w 283"/>
              <a:gd name="T67" fmla="*/ 52 h 114"/>
              <a:gd name="T68" fmla="*/ 16 w 283"/>
              <a:gd name="T69" fmla="*/ 0 h 114"/>
              <a:gd name="T70" fmla="*/ 14 w 283"/>
              <a:gd name="T71" fmla="*/ 113 h 114"/>
              <a:gd name="T72" fmla="*/ 35 w 283"/>
              <a:gd name="T73" fmla="*/ 113 h 114"/>
              <a:gd name="T74" fmla="*/ 66 w 283"/>
              <a:gd name="T75" fmla="*/ 89 h 114"/>
              <a:gd name="T76" fmla="*/ 81 w 283"/>
              <a:gd name="T77" fmla="*/ 89 h 114"/>
              <a:gd name="T78" fmla="*/ 90 w 283"/>
              <a:gd name="T79" fmla="*/ 89 h 114"/>
              <a:gd name="T80" fmla="*/ 112 w 283"/>
              <a:gd name="T81" fmla="*/ 113 h 114"/>
              <a:gd name="T82" fmla="*/ 142 w 283"/>
              <a:gd name="T83" fmla="*/ 89 h 114"/>
              <a:gd name="T84" fmla="*/ 170 w 283"/>
              <a:gd name="T85" fmla="*/ 89 h 114"/>
              <a:gd name="T86" fmla="*/ 190 w 283"/>
              <a:gd name="T87" fmla="*/ 113 h 114"/>
              <a:gd name="T88" fmla="*/ 210 w 283"/>
              <a:gd name="T89" fmla="*/ 108 h 114"/>
              <a:gd name="T90" fmla="*/ 266 w 283"/>
              <a:gd name="T91" fmla="*/ 89 h 114"/>
              <a:gd name="T92" fmla="*/ 220 w 283"/>
              <a:gd name="T93"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83" h="114">
                <a:moveTo>
                  <a:pt x="281" y="87"/>
                </a:moveTo>
                <a:cubicBezTo>
                  <a:pt x="266" y="87"/>
                  <a:pt x="266" y="87"/>
                  <a:pt x="266" y="87"/>
                </a:cubicBezTo>
                <a:cubicBezTo>
                  <a:pt x="269" y="77"/>
                  <a:pt x="269" y="77"/>
                  <a:pt x="269" y="77"/>
                </a:cubicBezTo>
                <a:cubicBezTo>
                  <a:pt x="239" y="77"/>
                  <a:pt x="239" y="77"/>
                  <a:pt x="239" y="77"/>
                </a:cubicBezTo>
                <a:cubicBezTo>
                  <a:pt x="237" y="87"/>
                  <a:pt x="237" y="87"/>
                  <a:pt x="237" y="87"/>
                </a:cubicBezTo>
                <a:cubicBezTo>
                  <a:pt x="222" y="87"/>
                  <a:pt x="222" y="87"/>
                  <a:pt x="222" y="87"/>
                </a:cubicBezTo>
                <a:cubicBezTo>
                  <a:pt x="222" y="85"/>
                  <a:pt x="222" y="85"/>
                  <a:pt x="222" y="85"/>
                </a:cubicBezTo>
                <a:cubicBezTo>
                  <a:pt x="223" y="84"/>
                  <a:pt x="223" y="83"/>
                  <a:pt x="223" y="81"/>
                </a:cubicBezTo>
                <a:cubicBezTo>
                  <a:pt x="226" y="71"/>
                  <a:pt x="233" y="60"/>
                  <a:pt x="244" y="60"/>
                </a:cubicBezTo>
                <a:cubicBezTo>
                  <a:pt x="249" y="60"/>
                  <a:pt x="254" y="62"/>
                  <a:pt x="253" y="69"/>
                </a:cubicBezTo>
                <a:cubicBezTo>
                  <a:pt x="271" y="69"/>
                  <a:pt x="271" y="69"/>
                  <a:pt x="271" y="69"/>
                </a:cubicBezTo>
                <a:cubicBezTo>
                  <a:pt x="272" y="66"/>
                  <a:pt x="273" y="61"/>
                  <a:pt x="269" y="56"/>
                </a:cubicBezTo>
                <a:cubicBezTo>
                  <a:pt x="266" y="51"/>
                  <a:pt x="258" y="48"/>
                  <a:pt x="248" y="48"/>
                </a:cubicBezTo>
                <a:cubicBezTo>
                  <a:pt x="241" y="48"/>
                  <a:pt x="231" y="50"/>
                  <a:pt x="222" y="55"/>
                </a:cubicBezTo>
                <a:cubicBezTo>
                  <a:pt x="222" y="2"/>
                  <a:pt x="222" y="2"/>
                  <a:pt x="222" y="2"/>
                </a:cubicBezTo>
                <a:cubicBezTo>
                  <a:pt x="281" y="2"/>
                  <a:pt x="281" y="2"/>
                  <a:pt x="281" y="2"/>
                </a:cubicBezTo>
                <a:cubicBezTo>
                  <a:pt x="281" y="87"/>
                  <a:pt x="281" y="87"/>
                  <a:pt x="281" y="87"/>
                </a:cubicBezTo>
                <a:cubicBezTo>
                  <a:pt x="281" y="87"/>
                  <a:pt x="281" y="87"/>
                  <a:pt x="281" y="87"/>
                </a:cubicBezTo>
                <a:close/>
                <a:moveTo>
                  <a:pt x="246" y="101"/>
                </a:moveTo>
                <a:cubicBezTo>
                  <a:pt x="243" y="102"/>
                  <a:pt x="240" y="102"/>
                  <a:pt x="237" y="102"/>
                </a:cubicBezTo>
                <a:cubicBezTo>
                  <a:pt x="228" y="102"/>
                  <a:pt x="222" y="98"/>
                  <a:pt x="222" y="89"/>
                </a:cubicBezTo>
                <a:cubicBezTo>
                  <a:pt x="249" y="89"/>
                  <a:pt x="249" y="89"/>
                  <a:pt x="249" y="89"/>
                </a:cubicBezTo>
                <a:cubicBezTo>
                  <a:pt x="246" y="101"/>
                  <a:pt x="246" y="101"/>
                  <a:pt x="246" y="101"/>
                </a:cubicBezTo>
                <a:cubicBezTo>
                  <a:pt x="246" y="101"/>
                  <a:pt x="246" y="101"/>
                  <a:pt x="246" y="101"/>
                </a:cubicBezTo>
                <a:close/>
                <a:moveTo>
                  <a:pt x="213" y="53"/>
                </a:moveTo>
                <a:cubicBezTo>
                  <a:pt x="213" y="65"/>
                  <a:pt x="213" y="65"/>
                  <a:pt x="213" y="65"/>
                </a:cubicBezTo>
                <a:cubicBezTo>
                  <a:pt x="209" y="71"/>
                  <a:pt x="206" y="77"/>
                  <a:pt x="205" y="82"/>
                </a:cubicBezTo>
                <a:cubicBezTo>
                  <a:pt x="204" y="83"/>
                  <a:pt x="204" y="85"/>
                  <a:pt x="204" y="87"/>
                </a:cubicBezTo>
                <a:cubicBezTo>
                  <a:pt x="195" y="87"/>
                  <a:pt x="195" y="87"/>
                  <a:pt x="195" y="87"/>
                </a:cubicBezTo>
                <a:cubicBezTo>
                  <a:pt x="203" y="52"/>
                  <a:pt x="203" y="52"/>
                  <a:pt x="203" y="52"/>
                </a:cubicBezTo>
                <a:cubicBezTo>
                  <a:pt x="178" y="52"/>
                  <a:pt x="178" y="52"/>
                  <a:pt x="178" y="52"/>
                </a:cubicBezTo>
                <a:cubicBezTo>
                  <a:pt x="156" y="87"/>
                  <a:pt x="156" y="87"/>
                  <a:pt x="156" y="87"/>
                </a:cubicBezTo>
                <a:cubicBezTo>
                  <a:pt x="154" y="87"/>
                  <a:pt x="154" y="87"/>
                  <a:pt x="154" y="87"/>
                </a:cubicBezTo>
                <a:cubicBezTo>
                  <a:pt x="154" y="2"/>
                  <a:pt x="154" y="2"/>
                  <a:pt x="154" y="2"/>
                </a:cubicBezTo>
                <a:cubicBezTo>
                  <a:pt x="213" y="2"/>
                  <a:pt x="213" y="2"/>
                  <a:pt x="213" y="2"/>
                </a:cubicBezTo>
                <a:cubicBezTo>
                  <a:pt x="213" y="53"/>
                  <a:pt x="213" y="53"/>
                  <a:pt x="213" y="53"/>
                </a:cubicBezTo>
                <a:cubicBezTo>
                  <a:pt x="213" y="53"/>
                  <a:pt x="213" y="53"/>
                  <a:pt x="213" y="53"/>
                </a:cubicBezTo>
                <a:close/>
                <a:moveTo>
                  <a:pt x="180" y="87"/>
                </a:moveTo>
                <a:cubicBezTo>
                  <a:pt x="171" y="87"/>
                  <a:pt x="171" y="87"/>
                  <a:pt x="171" y="87"/>
                </a:cubicBezTo>
                <a:cubicBezTo>
                  <a:pt x="185" y="66"/>
                  <a:pt x="185" y="66"/>
                  <a:pt x="185" y="66"/>
                </a:cubicBezTo>
                <a:cubicBezTo>
                  <a:pt x="180" y="87"/>
                  <a:pt x="180" y="87"/>
                  <a:pt x="180" y="87"/>
                </a:cubicBezTo>
                <a:cubicBezTo>
                  <a:pt x="180" y="87"/>
                  <a:pt x="180" y="87"/>
                  <a:pt x="180" y="87"/>
                </a:cubicBezTo>
                <a:close/>
                <a:moveTo>
                  <a:pt x="145" y="52"/>
                </a:moveTo>
                <a:cubicBezTo>
                  <a:pt x="130" y="52"/>
                  <a:pt x="130" y="52"/>
                  <a:pt x="130" y="52"/>
                </a:cubicBezTo>
                <a:cubicBezTo>
                  <a:pt x="120" y="87"/>
                  <a:pt x="120" y="87"/>
                  <a:pt x="120" y="87"/>
                </a:cubicBezTo>
                <a:cubicBezTo>
                  <a:pt x="104" y="87"/>
                  <a:pt x="104" y="87"/>
                  <a:pt x="104" y="87"/>
                </a:cubicBezTo>
                <a:cubicBezTo>
                  <a:pt x="112" y="84"/>
                  <a:pt x="117" y="78"/>
                  <a:pt x="119" y="70"/>
                </a:cubicBezTo>
                <a:cubicBezTo>
                  <a:pt x="120" y="64"/>
                  <a:pt x="119" y="59"/>
                  <a:pt x="117" y="56"/>
                </a:cubicBezTo>
                <a:cubicBezTo>
                  <a:pt x="113" y="51"/>
                  <a:pt x="105" y="52"/>
                  <a:pt x="98" y="52"/>
                </a:cubicBezTo>
                <a:cubicBezTo>
                  <a:pt x="97" y="52"/>
                  <a:pt x="86" y="52"/>
                  <a:pt x="86" y="52"/>
                </a:cubicBezTo>
                <a:cubicBezTo>
                  <a:pt x="86" y="2"/>
                  <a:pt x="86" y="2"/>
                  <a:pt x="86" y="2"/>
                </a:cubicBezTo>
                <a:cubicBezTo>
                  <a:pt x="145" y="2"/>
                  <a:pt x="145" y="2"/>
                  <a:pt x="145" y="2"/>
                </a:cubicBezTo>
                <a:cubicBezTo>
                  <a:pt x="145" y="52"/>
                  <a:pt x="145" y="52"/>
                  <a:pt x="145" y="52"/>
                </a:cubicBezTo>
                <a:cubicBezTo>
                  <a:pt x="145" y="52"/>
                  <a:pt x="145" y="52"/>
                  <a:pt x="145" y="52"/>
                </a:cubicBezTo>
                <a:close/>
                <a:moveTo>
                  <a:pt x="135" y="87"/>
                </a:moveTo>
                <a:cubicBezTo>
                  <a:pt x="141" y="65"/>
                  <a:pt x="141" y="65"/>
                  <a:pt x="141" y="65"/>
                </a:cubicBezTo>
                <a:cubicBezTo>
                  <a:pt x="142" y="87"/>
                  <a:pt x="142" y="87"/>
                  <a:pt x="142" y="87"/>
                </a:cubicBezTo>
                <a:cubicBezTo>
                  <a:pt x="135" y="87"/>
                  <a:pt x="135" y="87"/>
                  <a:pt x="135" y="87"/>
                </a:cubicBezTo>
                <a:cubicBezTo>
                  <a:pt x="135" y="87"/>
                  <a:pt x="135" y="87"/>
                  <a:pt x="135" y="87"/>
                </a:cubicBezTo>
                <a:close/>
                <a:moveTo>
                  <a:pt x="93" y="79"/>
                </a:moveTo>
                <a:cubicBezTo>
                  <a:pt x="93" y="79"/>
                  <a:pt x="93" y="79"/>
                  <a:pt x="93" y="79"/>
                </a:cubicBezTo>
                <a:cubicBezTo>
                  <a:pt x="92" y="79"/>
                  <a:pt x="91" y="79"/>
                  <a:pt x="91" y="79"/>
                </a:cubicBezTo>
                <a:cubicBezTo>
                  <a:pt x="90" y="79"/>
                  <a:pt x="89" y="79"/>
                  <a:pt x="89" y="79"/>
                </a:cubicBezTo>
                <a:cubicBezTo>
                  <a:pt x="85" y="79"/>
                  <a:pt x="85" y="79"/>
                  <a:pt x="85" y="79"/>
                </a:cubicBezTo>
                <a:cubicBezTo>
                  <a:pt x="87" y="72"/>
                  <a:pt x="87" y="72"/>
                  <a:pt x="87" y="72"/>
                </a:cubicBezTo>
                <a:cubicBezTo>
                  <a:pt x="87" y="69"/>
                  <a:pt x="87" y="69"/>
                  <a:pt x="87" y="69"/>
                </a:cubicBezTo>
                <a:cubicBezTo>
                  <a:pt x="89" y="62"/>
                  <a:pt x="89" y="62"/>
                  <a:pt x="89" y="62"/>
                </a:cubicBezTo>
                <a:cubicBezTo>
                  <a:pt x="90" y="62"/>
                  <a:pt x="91" y="62"/>
                  <a:pt x="92" y="62"/>
                </a:cubicBezTo>
                <a:cubicBezTo>
                  <a:pt x="95" y="62"/>
                  <a:pt x="95" y="62"/>
                  <a:pt x="95" y="62"/>
                </a:cubicBezTo>
                <a:cubicBezTo>
                  <a:pt x="100" y="62"/>
                  <a:pt x="103" y="62"/>
                  <a:pt x="104" y="63"/>
                </a:cubicBezTo>
                <a:cubicBezTo>
                  <a:pt x="105" y="65"/>
                  <a:pt x="105" y="67"/>
                  <a:pt x="104" y="70"/>
                </a:cubicBezTo>
                <a:cubicBezTo>
                  <a:pt x="102" y="75"/>
                  <a:pt x="100" y="78"/>
                  <a:pt x="93" y="79"/>
                </a:cubicBezTo>
                <a:moveTo>
                  <a:pt x="76" y="55"/>
                </a:moveTo>
                <a:cubicBezTo>
                  <a:pt x="75" y="58"/>
                  <a:pt x="75" y="58"/>
                  <a:pt x="75" y="58"/>
                </a:cubicBezTo>
                <a:cubicBezTo>
                  <a:pt x="67" y="86"/>
                  <a:pt x="67" y="86"/>
                  <a:pt x="67" y="86"/>
                </a:cubicBezTo>
                <a:cubicBezTo>
                  <a:pt x="67" y="87"/>
                  <a:pt x="67" y="87"/>
                  <a:pt x="67" y="87"/>
                </a:cubicBezTo>
                <a:cubicBezTo>
                  <a:pt x="39" y="87"/>
                  <a:pt x="39" y="87"/>
                  <a:pt x="39" y="87"/>
                </a:cubicBezTo>
                <a:cubicBezTo>
                  <a:pt x="37" y="82"/>
                  <a:pt x="37" y="82"/>
                  <a:pt x="37" y="82"/>
                </a:cubicBezTo>
                <a:cubicBezTo>
                  <a:pt x="67" y="52"/>
                  <a:pt x="67" y="52"/>
                  <a:pt x="67" y="52"/>
                </a:cubicBezTo>
                <a:cubicBezTo>
                  <a:pt x="48" y="52"/>
                  <a:pt x="48" y="52"/>
                  <a:pt x="48" y="52"/>
                </a:cubicBezTo>
                <a:cubicBezTo>
                  <a:pt x="25" y="77"/>
                  <a:pt x="25" y="77"/>
                  <a:pt x="25" y="77"/>
                </a:cubicBezTo>
                <a:cubicBezTo>
                  <a:pt x="32" y="52"/>
                  <a:pt x="32" y="52"/>
                  <a:pt x="32" y="52"/>
                </a:cubicBezTo>
                <a:cubicBezTo>
                  <a:pt x="18" y="52"/>
                  <a:pt x="18" y="52"/>
                  <a:pt x="18" y="52"/>
                </a:cubicBezTo>
                <a:cubicBezTo>
                  <a:pt x="18" y="2"/>
                  <a:pt x="18" y="2"/>
                  <a:pt x="18" y="2"/>
                </a:cubicBezTo>
                <a:cubicBezTo>
                  <a:pt x="76" y="2"/>
                  <a:pt x="76" y="2"/>
                  <a:pt x="76" y="2"/>
                </a:cubicBezTo>
                <a:cubicBezTo>
                  <a:pt x="76" y="55"/>
                  <a:pt x="76" y="55"/>
                  <a:pt x="76" y="55"/>
                </a:cubicBezTo>
                <a:cubicBezTo>
                  <a:pt x="76" y="55"/>
                  <a:pt x="76" y="55"/>
                  <a:pt x="76" y="55"/>
                </a:cubicBezTo>
                <a:close/>
                <a:moveTo>
                  <a:pt x="22" y="87"/>
                </a:moveTo>
                <a:cubicBezTo>
                  <a:pt x="22" y="87"/>
                  <a:pt x="22" y="87"/>
                  <a:pt x="22" y="87"/>
                </a:cubicBezTo>
                <a:cubicBezTo>
                  <a:pt x="22" y="87"/>
                  <a:pt x="22" y="87"/>
                  <a:pt x="22" y="87"/>
                </a:cubicBezTo>
                <a:cubicBezTo>
                  <a:pt x="22" y="87"/>
                  <a:pt x="22" y="87"/>
                  <a:pt x="22" y="87"/>
                </a:cubicBezTo>
                <a:cubicBezTo>
                  <a:pt x="22" y="87"/>
                  <a:pt x="22" y="87"/>
                  <a:pt x="22" y="87"/>
                </a:cubicBezTo>
                <a:close/>
                <a:moveTo>
                  <a:pt x="220" y="0"/>
                </a:moveTo>
                <a:cubicBezTo>
                  <a:pt x="220" y="57"/>
                  <a:pt x="220" y="57"/>
                  <a:pt x="220" y="57"/>
                </a:cubicBezTo>
                <a:cubicBezTo>
                  <a:pt x="218" y="59"/>
                  <a:pt x="216" y="60"/>
                  <a:pt x="215" y="62"/>
                </a:cubicBezTo>
                <a:cubicBezTo>
                  <a:pt x="215" y="0"/>
                  <a:pt x="215" y="0"/>
                  <a:pt x="215" y="0"/>
                </a:cubicBezTo>
                <a:cubicBezTo>
                  <a:pt x="152" y="0"/>
                  <a:pt x="152" y="0"/>
                  <a:pt x="152" y="0"/>
                </a:cubicBezTo>
                <a:cubicBezTo>
                  <a:pt x="152" y="52"/>
                  <a:pt x="152" y="52"/>
                  <a:pt x="152" y="52"/>
                </a:cubicBezTo>
                <a:cubicBezTo>
                  <a:pt x="147" y="52"/>
                  <a:pt x="147" y="52"/>
                  <a:pt x="147" y="52"/>
                </a:cubicBezTo>
                <a:cubicBezTo>
                  <a:pt x="147" y="0"/>
                  <a:pt x="147" y="0"/>
                  <a:pt x="147" y="0"/>
                </a:cubicBezTo>
                <a:cubicBezTo>
                  <a:pt x="84" y="0"/>
                  <a:pt x="84" y="0"/>
                  <a:pt x="84" y="0"/>
                </a:cubicBezTo>
                <a:cubicBezTo>
                  <a:pt x="84" y="52"/>
                  <a:pt x="84" y="52"/>
                  <a:pt x="84" y="52"/>
                </a:cubicBezTo>
                <a:cubicBezTo>
                  <a:pt x="79" y="52"/>
                  <a:pt x="79" y="52"/>
                  <a:pt x="79" y="52"/>
                </a:cubicBezTo>
                <a:cubicBezTo>
                  <a:pt x="79" y="0"/>
                  <a:pt x="79" y="0"/>
                  <a:pt x="79" y="0"/>
                </a:cubicBezTo>
                <a:cubicBezTo>
                  <a:pt x="16" y="0"/>
                  <a:pt x="16" y="0"/>
                  <a:pt x="16" y="0"/>
                </a:cubicBezTo>
                <a:cubicBezTo>
                  <a:pt x="16" y="59"/>
                  <a:pt x="16" y="59"/>
                  <a:pt x="16" y="59"/>
                </a:cubicBezTo>
                <a:cubicBezTo>
                  <a:pt x="0" y="113"/>
                  <a:pt x="0" y="113"/>
                  <a:pt x="0" y="113"/>
                </a:cubicBezTo>
                <a:cubicBezTo>
                  <a:pt x="14" y="113"/>
                  <a:pt x="14" y="113"/>
                  <a:pt x="14" y="113"/>
                </a:cubicBezTo>
                <a:cubicBezTo>
                  <a:pt x="21" y="89"/>
                  <a:pt x="21" y="89"/>
                  <a:pt x="21" y="89"/>
                </a:cubicBezTo>
                <a:cubicBezTo>
                  <a:pt x="23" y="89"/>
                  <a:pt x="23" y="89"/>
                  <a:pt x="23" y="89"/>
                </a:cubicBezTo>
                <a:cubicBezTo>
                  <a:pt x="35" y="113"/>
                  <a:pt x="35" y="113"/>
                  <a:pt x="35" y="113"/>
                </a:cubicBezTo>
                <a:cubicBezTo>
                  <a:pt x="52" y="113"/>
                  <a:pt x="52" y="113"/>
                  <a:pt x="52" y="113"/>
                </a:cubicBezTo>
                <a:cubicBezTo>
                  <a:pt x="40" y="89"/>
                  <a:pt x="40" y="89"/>
                  <a:pt x="40" y="89"/>
                </a:cubicBezTo>
                <a:cubicBezTo>
                  <a:pt x="66" y="89"/>
                  <a:pt x="66" y="89"/>
                  <a:pt x="66" y="89"/>
                </a:cubicBezTo>
                <a:cubicBezTo>
                  <a:pt x="59" y="113"/>
                  <a:pt x="59" y="113"/>
                  <a:pt x="59" y="113"/>
                </a:cubicBezTo>
                <a:cubicBezTo>
                  <a:pt x="74" y="113"/>
                  <a:pt x="74" y="113"/>
                  <a:pt x="74" y="113"/>
                </a:cubicBezTo>
                <a:cubicBezTo>
                  <a:pt x="81" y="89"/>
                  <a:pt x="81" y="89"/>
                  <a:pt x="81" y="89"/>
                </a:cubicBezTo>
                <a:cubicBezTo>
                  <a:pt x="85" y="89"/>
                  <a:pt x="85" y="89"/>
                  <a:pt x="85" y="89"/>
                </a:cubicBezTo>
                <a:cubicBezTo>
                  <a:pt x="85" y="89"/>
                  <a:pt x="85" y="89"/>
                  <a:pt x="85" y="89"/>
                </a:cubicBezTo>
                <a:cubicBezTo>
                  <a:pt x="90" y="89"/>
                  <a:pt x="90" y="89"/>
                  <a:pt x="90" y="89"/>
                </a:cubicBezTo>
                <a:cubicBezTo>
                  <a:pt x="90" y="89"/>
                  <a:pt x="90" y="89"/>
                  <a:pt x="90" y="89"/>
                </a:cubicBezTo>
                <a:cubicBezTo>
                  <a:pt x="119" y="89"/>
                  <a:pt x="119" y="89"/>
                  <a:pt x="119" y="89"/>
                </a:cubicBezTo>
                <a:cubicBezTo>
                  <a:pt x="112" y="113"/>
                  <a:pt x="112" y="113"/>
                  <a:pt x="112" y="113"/>
                </a:cubicBezTo>
                <a:cubicBezTo>
                  <a:pt x="128" y="113"/>
                  <a:pt x="128" y="113"/>
                  <a:pt x="128" y="113"/>
                </a:cubicBezTo>
                <a:cubicBezTo>
                  <a:pt x="135" y="89"/>
                  <a:pt x="135" y="89"/>
                  <a:pt x="135" y="89"/>
                </a:cubicBezTo>
                <a:cubicBezTo>
                  <a:pt x="142" y="89"/>
                  <a:pt x="142" y="89"/>
                  <a:pt x="142" y="89"/>
                </a:cubicBezTo>
                <a:cubicBezTo>
                  <a:pt x="142" y="113"/>
                  <a:pt x="142" y="113"/>
                  <a:pt x="142" y="113"/>
                </a:cubicBezTo>
                <a:cubicBezTo>
                  <a:pt x="155" y="113"/>
                  <a:pt x="155" y="113"/>
                  <a:pt x="155" y="113"/>
                </a:cubicBezTo>
                <a:cubicBezTo>
                  <a:pt x="170" y="89"/>
                  <a:pt x="170" y="89"/>
                  <a:pt x="170" y="89"/>
                </a:cubicBezTo>
                <a:cubicBezTo>
                  <a:pt x="180" y="89"/>
                  <a:pt x="180" y="89"/>
                  <a:pt x="180" y="89"/>
                </a:cubicBezTo>
                <a:cubicBezTo>
                  <a:pt x="175" y="113"/>
                  <a:pt x="175" y="113"/>
                  <a:pt x="175" y="113"/>
                </a:cubicBezTo>
                <a:cubicBezTo>
                  <a:pt x="190" y="113"/>
                  <a:pt x="190" y="113"/>
                  <a:pt x="190" y="113"/>
                </a:cubicBezTo>
                <a:cubicBezTo>
                  <a:pt x="195" y="89"/>
                  <a:pt x="195" y="89"/>
                  <a:pt x="195" y="89"/>
                </a:cubicBezTo>
                <a:cubicBezTo>
                  <a:pt x="204" y="89"/>
                  <a:pt x="204" y="89"/>
                  <a:pt x="204" y="89"/>
                </a:cubicBezTo>
                <a:cubicBezTo>
                  <a:pt x="203" y="96"/>
                  <a:pt x="205" y="103"/>
                  <a:pt x="210" y="108"/>
                </a:cubicBezTo>
                <a:cubicBezTo>
                  <a:pt x="216" y="113"/>
                  <a:pt x="225" y="114"/>
                  <a:pt x="232" y="114"/>
                </a:cubicBezTo>
                <a:cubicBezTo>
                  <a:pt x="241" y="114"/>
                  <a:pt x="251" y="113"/>
                  <a:pt x="260" y="111"/>
                </a:cubicBezTo>
                <a:cubicBezTo>
                  <a:pt x="266" y="89"/>
                  <a:pt x="266" y="89"/>
                  <a:pt x="266" y="89"/>
                </a:cubicBezTo>
                <a:cubicBezTo>
                  <a:pt x="283" y="89"/>
                  <a:pt x="283" y="89"/>
                  <a:pt x="283" y="89"/>
                </a:cubicBezTo>
                <a:cubicBezTo>
                  <a:pt x="283" y="0"/>
                  <a:pt x="283" y="0"/>
                  <a:pt x="283" y="0"/>
                </a:cubicBezTo>
                <a:cubicBezTo>
                  <a:pt x="220" y="0"/>
                  <a:pt x="220" y="0"/>
                  <a:pt x="220" y="0"/>
                </a:cubicBezTo>
                <a:cubicBezTo>
                  <a:pt x="220" y="0"/>
                  <a:pt x="220" y="0"/>
                  <a:pt x="220" y="0"/>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noProof="0" dirty="0"/>
          </a:p>
        </p:txBody>
      </p:sp>
    </p:spTree>
    <p:extLst>
      <p:ext uri="{BB962C8B-B14F-4D97-AF65-F5344CB8AC3E}">
        <p14:creationId xmlns:p14="http://schemas.microsoft.com/office/powerpoint/2010/main" val="3521449419"/>
      </p:ext>
    </p:extLst>
  </p:cSld>
  <p:clrMap bg1="lt1" tx1="dk1" bg2="lt2" tx2="dk2" accent1="accent1" accent2="accent2" accent3="accent3" accent4="accent4" accent5="accent5" accent6="accent6" hlink="hlink" folHlink="folHlink"/>
  <p:sldLayoutIdLst>
    <p:sldLayoutId id="2147483704" r:id="rId1"/>
    <p:sldLayoutId id="2147483709" r:id="rId2"/>
    <p:sldLayoutId id="2147483706" r:id="rId3"/>
    <p:sldLayoutId id="2147483675" r:id="rId4"/>
    <p:sldLayoutId id="2147483707" r:id="rId5"/>
    <p:sldLayoutId id="2147483680" r:id="rId6"/>
    <p:sldLayoutId id="2147483666" r:id="rId7"/>
    <p:sldLayoutId id="2147483664" r:id="rId8"/>
    <p:sldLayoutId id="2147483689" r:id="rId9"/>
    <p:sldLayoutId id="2147483690" r:id="rId10"/>
    <p:sldLayoutId id="2147483691" r:id="rId11"/>
    <p:sldLayoutId id="2147483692" r:id="rId12"/>
    <p:sldLayoutId id="2147483693" r:id="rId13"/>
    <p:sldLayoutId id="2147483701" r:id="rId14"/>
    <p:sldLayoutId id="2147483697" r:id="rId15"/>
    <p:sldLayoutId id="2147483698" r:id="rId16"/>
    <p:sldLayoutId id="2147483699" r:id="rId17"/>
    <p:sldLayoutId id="2147483700" r:id="rId18"/>
    <p:sldLayoutId id="2147483682" r:id="rId19"/>
    <p:sldLayoutId id="2147483684" r:id="rId20"/>
    <p:sldLayoutId id="2147483708" r:id="rId21"/>
    <p:sldLayoutId id="2147483667" r:id="rId22"/>
    <p:sldLayoutId id="2147483710" r:id="rId23"/>
    <p:sldLayoutId id="2147483711" r:id="rId24"/>
    <p:sldLayoutId id="2147483712" r:id="rId25"/>
    <p:sldLayoutId id="2147483713" r:id="rId26"/>
  </p:sldLayoutIdLst>
  <p:timing>
    <p:tnLst>
      <p:par>
        <p:cTn id="1" dur="indefinite" restart="never" nodeType="tmRoot"/>
      </p:par>
    </p:tnLst>
  </p:timing>
  <p:txStyles>
    <p:titleStyle>
      <a:lvl1pPr algn="l" defTabSz="914400" rtl="0" eaLnBrk="1" latinLnBrk="0" hangingPunct="1">
        <a:lnSpc>
          <a:spcPct val="70000"/>
        </a:lnSpc>
        <a:spcBef>
          <a:spcPct val="0"/>
        </a:spcBef>
        <a:buNone/>
        <a:defRPr sz="5400"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3702" userDrawn="1">
          <p15:clr>
            <a:srgbClr val="F26B43"/>
          </p15:clr>
        </p15:guide>
        <p15:guide id="2" pos="627" userDrawn="1">
          <p15:clr>
            <a:srgbClr val="F26B43"/>
          </p15:clr>
        </p15:guide>
        <p15:guide id="3" pos="7055" userDrawn="1">
          <p15:clr>
            <a:srgbClr val="F26B43"/>
          </p15:clr>
        </p15:guide>
        <p15:guide id="4" orient="horz" pos="833" userDrawn="1">
          <p15:clr>
            <a:srgbClr val="F26B43"/>
          </p15:clr>
        </p15:guide>
        <p15:guide id="5" orient="horz" pos="608" userDrawn="1">
          <p15:clr>
            <a:srgbClr val="F26B43"/>
          </p15:clr>
        </p15:guide>
        <p15:guide id="6" orient="horz" pos="27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openxmlformats.org/officeDocument/2006/relationships/image" Target="../media/image14.emf"/><Relationship Id="rId13" Type="http://schemas.openxmlformats.org/officeDocument/2006/relationships/image" Target="../media/image19.jpeg"/><Relationship Id="rId3" Type="http://schemas.openxmlformats.org/officeDocument/2006/relationships/image" Target="../media/image9.jpeg"/><Relationship Id="rId7" Type="http://schemas.openxmlformats.org/officeDocument/2006/relationships/image" Target="../media/image13.emf"/><Relationship Id="rId12" Type="http://schemas.openxmlformats.org/officeDocument/2006/relationships/image" Target="../media/image18.emf"/><Relationship Id="rId17" Type="http://schemas.openxmlformats.org/officeDocument/2006/relationships/image" Target="../media/image23.png"/><Relationship Id="rId2" Type="http://schemas.openxmlformats.org/officeDocument/2006/relationships/image" Target="../media/image8.jpeg"/><Relationship Id="rId16" Type="http://schemas.openxmlformats.org/officeDocument/2006/relationships/image" Target="../media/image22.jpg"/><Relationship Id="rId1" Type="http://schemas.openxmlformats.org/officeDocument/2006/relationships/slideLayout" Target="../slideLayouts/slideLayout26.xml"/><Relationship Id="rId6" Type="http://schemas.openxmlformats.org/officeDocument/2006/relationships/image" Target="../media/image12.emf"/><Relationship Id="rId11" Type="http://schemas.openxmlformats.org/officeDocument/2006/relationships/image" Target="../media/image17.emf"/><Relationship Id="rId5" Type="http://schemas.openxmlformats.org/officeDocument/2006/relationships/image" Target="../media/image11.jpeg"/><Relationship Id="rId15" Type="http://schemas.openxmlformats.org/officeDocument/2006/relationships/image" Target="../media/image21.jpeg"/><Relationship Id="rId10" Type="http://schemas.openxmlformats.org/officeDocument/2006/relationships/image" Target="../media/image16.emf"/><Relationship Id="rId4" Type="http://schemas.openxmlformats.org/officeDocument/2006/relationships/image" Target="../media/image10.jpg"/><Relationship Id="rId9" Type="http://schemas.openxmlformats.org/officeDocument/2006/relationships/image" Target="../media/image15.emf"/><Relationship Id="rId14" Type="http://schemas.openxmlformats.org/officeDocument/2006/relationships/image" Target="../media/image2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ctrTitle"/>
          </p:nvPr>
        </p:nvSpPr>
        <p:spPr>
          <a:xfrm>
            <a:off x="980826" y="1435300"/>
            <a:ext cx="6601256" cy="2358658"/>
          </a:xfrm>
        </p:spPr>
        <p:txBody>
          <a:bodyPr/>
          <a:lstStyle/>
          <a:p>
            <a:r>
              <a:rPr lang="en-US" sz="8000" dirty="0" smtClean="0"/>
              <a:t>Workshop 4: Developing a one page business case 	</a:t>
            </a:r>
            <a:endParaRPr lang="en-US" sz="8000" dirty="0"/>
          </a:p>
        </p:txBody>
      </p:sp>
      <p:sp>
        <p:nvSpPr>
          <p:cNvPr id="7" name="Text Placeholder 6"/>
          <p:cNvSpPr>
            <a:spLocks noGrp="1"/>
          </p:cNvSpPr>
          <p:nvPr>
            <p:ph type="body" sz="quarter" idx="11"/>
          </p:nvPr>
        </p:nvSpPr>
        <p:spPr>
          <a:xfrm>
            <a:off x="1020425" y="4059405"/>
            <a:ext cx="4177217" cy="360195"/>
          </a:xfrm>
        </p:spPr>
        <p:txBody>
          <a:bodyPr/>
          <a:lstStyle/>
          <a:p>
            <a:r>
              <a:rPr lang="en-US" sz="2000" dirty="0"/>
              <a:t>Reinventing the way we do things</a:t>
            </a:r>
          </a:p>
        </p:txBody>
      </p:sp>
      <p:sp>
        <p:nvSpPr>
          <p:cNvPr id="8" name="Text Placeholder 7"/>
          <p:cNvSpPr>
            <a:spLocks noGrp="1"/>
          </p:cNvSpPr>
          <p:nvPr>
            <p:ph type="body" sz="quarter" idx="12"/>
          </p:nvPr>
        </p:nvSpPr>
        <p:spPr/>
        <p:txBody>
          <a:bodyPr/>
          <a:lstStyle/>
          <a:p>
            <a:r>
              <a:rPr lang="en-US" dirty="0" smtClean="0"/>
              <a:t>May 04, 2017</a:t>
            </a:r>
            <a:endParaRPr lang="en-US" dirty="0"/>
          </a:p>
        </p:txBody>
      </p:sp>
    </p:spTree>
    <p:extLst>
      <p:ext uri="{BB962C8B-B14F-4D97-AF65-F5344CB8AC3E}">
        <p14:creationId xmlns:p14="http://schemas.microsoft.com/office/powerpoint/2010/main" val="4382896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610951" y="1369806"/>
            <a:ext cx="6334628" cy="1181249"/>
          </a:xfrm>
          <a:prstGeom prst="rect">
            <a:avLst/>
          </a:prstGeom>
        </p:spPr>
        <p:txBody>
          <a:bodyPr lIns="121917" tIns="60958" rIns="121917" bIns="60958"/>
          <a:lstStyle>
            <a:lvl1pPr marL="342900" indent="-342900" algn="l" rtl="0" eaLnBrk="1" fontAlgn="base" hangingPunct="1">
              <a:spcBef>
                <a:spcPts val="1200"/>
              </a:spcBef>
              <a:spcAft>
                <a:spcPts val="1200"/>
              </a:spcAft>
              <a:buFont typeface="Franklin Gothic Book" panose="020B0503020102020204" pitchFamily="34" charset="0"/>
              <a:buChar char="—"/>
              <a:defRPr lang="en-US" sz="2400" b="0" kern="1200" dirty="0">
                <a:solidFill>
                  <a:schemeClr val="tx1"/>
                </a:solidFill>
                <a:latin typeface="Arial" panose="020B0604020202020204" pitchFamily="34" charset="0"/>
                <a:ea typeface="+mn-ea"/>
                <a:cs typeface="Arial" pitchFamily="34" charset="0"/>
              </a:defRPr>
            </a:lvl1pPr>
            <a:lvl2pPr marL="742950" indent="-285750" algn="l" rtl="0" eaLnBrk="1" fontAlgn="base" hangingPunct="1">
              <a:spcBef>
                <a:spcPts val="1200"/>
              </a:spcBef>
              <a:spcAft>
                <a:spcPct val="0"/>
              </a:spcAft>
              <a:buFont typeface="Franklin Gothic Book" panose="020B0503020102020204" pitchFamily="34" charset="0"/>
              <a:buChar char="–"/>
              <a:defRPr lang="en-US" sz="2000" kern="1200" dirty="0">
                <a:solidFill>
                  <a:schemeClr val="tx1"/>
                </a:solidFill>
                <a:latin typeface="Arial" panose="020B0604020202020204" pitchFamily="34" charset="0"/>
                <a:ea typeface="+mn-ea"/>
                <a:cs typeface="Arial" pitchFamily="34" charset="0"/>
              </a:defRPr>
            </a:lvl2pPr>
            <a:lvl3pPr marL="273050" indent="-273050" algn="l" rtl="0" eaLnBrk="1" fontAlgn="base" hangingPunct="1">
              <a:spcBef>
                <a:spcPts val="1200"/>
              </a:spcBef>
              <a:spcAft>
                <a:spcPct val="0"/>
              </a:spcAft>
              <a:buClr>
                <a:srgbClr val="97989A"/>
              </a:buClr>
              <a:buFont typeface="Arial" charset="0"/>
              <a:buChar char="■"/>
              <a:defRPr lang="en-US" sz="1600" kern="1200" dirty="0">
                <a:solidFill>
                  <a:schemeClr val="tx1"/>
                </a:solidFill>
                <a:latin typeface="+mn-lt"/>
                <a:ea typeface="+mn-ea"/>
                <a:cs typeface="Arial" pitchFamily="34" charset="0"/>
              </a:defRPr>
            </a:lvl3pPr>
            <a:lvl4pPr marL="536575" indent="-263525" algn="l" rtl="0" eaLnBrk="1" fontAlgn="base" hangingPunct="1">
              <a:spcBef>
                <a:spcPts val="1200"/>
              </a:spcBef>
              <a:spcAft>
                <a:spcPct val="0"/>
              </a:spcAft>
              <a:buClr>
                <a:srgbClr val="97989A"/>
              </a:buClr>
              <a:buFont typeface="Arial" charset="0"/>
              <a:buChar char="–"/>
              <a:defRPr lang="en-US" sz="1600" kern="1200" dirty="0">
                <a:solidFill>
                  <a:schemeClr val="tx1"/>
                </a:solidFill>
                <a:latin typeface="+mn-lt"/>
                <a:ea typeface="+mn-ea"/>
                <a:cs typeface="Arial" pitchFamily="34" charset="0"/>
              </a:defRPr>
            </a:lvl4pPr>
            <a:lvl5pPr marL="809625" indent="-271463" algn="l" rtl="0" eaLnBrk="1" fontAlgn="base" hangingPunct="1">
              <a:spcBef>
                <a:spcPts val="1200"/>
              </a:spcBef>
              <a:spcAft>
                <a:spcPct val="0"/>
              </a:spcAft>
              <a:buClr>
                <a:srgbClr val="97989A"/>
              </a:buClr>
              <a:buFont typeface="Arial" charset="0"/>
              <a:buChar char="■"/>
              <a:defRPr lang="en-GB" sz="1600" kern="1200" dirty="0">
                <a:solidFill>
                  <a:schemeClr val="tx1"/>
                </a:solidFill>
                <a:latin typeface="+mn-lt"/>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a:lstStyle>
          <a:p>
            <a:pPr marL="0" indent="0">
              <a:lnSpc>
                <a:spcPct val="130000"/>
              </a:lnSpc>
              <a:buNone/>
            </a:pPr>
            <a:r>
              <a:rPr lang="en-US" sz="1900" dirty="0" smtClean="0">
                <a:solidFill>
                  <a:srgbClr val="000000"/>
                </a:solidFill>
                <a:latin typeface="Univers for KPMG Light"/>
                <a:cs typeface="Univers for KPMG Light"/>
              </a:rPr>
              <a:t>Define 3 to 4 specific user personas from your early adopter groups to include here. </a:t>
            </a:r>
            <a:endParaRPr lang="en-US" sz="1900" dirty="0">
              <a:solidFill>
                <a:srgbClr val="000000"/>
              </a:solidFill>
              <a:latin typeface="Univers for KPMG Light"/>
              <a:cs typeface="Univers for KPMG Light"/>
            </a:endParaRPr>
          </a:p>
        </p:txBody>
      </p:sp>
      <p:grpSp>
        <p:nvGrpSpPr>
          <p:cNvPr id="5" name="Group 4"/>
          <p:cNvGrpSpPr/>
          <p:nvPr/>
        </p:nvGrpSpPr>
        <p:grpSpPr>
          <a:xfrm>
            <a:off x="658505" y="3150474"/>
            <a:ext cx="2381226" cy="1813015"/>
            <a:chOff x="6563238" y="776155"/>
            <a:chExt cx="1785919" cy="1359761"/>
          </a:xfrm>
        </p:grpSpPr>
        <p:sp>
          <p:nvSpPr>
            <p:cNvPr id="6" name="Rectangle 5"/>
            <p:cNvSpPr/>
            <p:nvPr/>
          </p:nvSpPr>
          <p:spPr>
            <a:xfrm>
              <a:off x="6604772" y="776155"/>
              <a:ext cx="1712068" cy="1359761"/>
            </a:xfrm>
            <a:prstGeom prst="rect">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6563238" y="936111"/>
              <a:ext cx="1785919" cy="1022333"/>
              <a:chOff x="6363335" y="665631"/>
              <a:chExt cx="1785919" cy="1022333"/>
            </a:xfrm>
          </p:grpSpPr>
          <p:sp>
            <p:nvSpPr>
              <p:cNvPr id="8" name="Rectangle 7"/>
              <p:cNvSpPr/>
              <p:nvPr/>
            </p:nvSpPr>
            <p:spPr>
              <a:xfrm>
                <a:off x="6538839" y="665631"/>
                <a:ext cx="1434908" cy="253916"/>
              </a:xfrm>
              <a:prstGeom prst="rect">
                <a:avLst/>
              </a:prstGeom>
            </p:spPr>
            <p:txBody>
              <a:bodyPr wrap="square">
                <a:spAutoFit/>
              </a:bodyPr>
              <a:lstStyle/>
              <a:p>
                <a:pPr algn="ctr"/>
                <a:r>
                  <a:rPr lang="en-US" sz="1600" b="1" i="1" dirty="0" smtClean="0">
                    <a:solidFill>
                      <a:schemeClr val="bg1"/>
                    </a:solidFill>
                    <a:latin typeface="Century Schoolbook"/>
                    <a:cs typeface="Century Schoolbook"/>
                  </a:rPr>
                  <a:t>Think about</a:t>
                </a:r>
                <a:r>
                  <a:rPr lang="is-IS" sz="1600" b="1" i="1" dirty="0" smtClean="0">
                    <a:solidFill>
                      <a:schemeClr val="bg1"/>
                    </a:solidFill>
                    <a:latin typeface="Century Schoolbook"/>
                    <a:cs typeface="Century Schoolbook"/>
                  </a:rPr>
                  <a:t>…</a:t>
                </a:r>
                <a:endParaRPr lang="en-US" sz="1600" b="1" i="1" dirty="0">
                  <a:solidFill>
                    <a:schemeClr val="bg1"/>
                  </a:solidFill>
                  <a:latin typeface="Century Schoolbook"/>
                  <a:cs typeface="Century Schoolbook"/>
                </a:endParaRPr>
              </a:p>
            </p:txBody>
          </p:sp>
          <p:sp>
            <p:nvSpPr>
              <p:cNvPr id="9" name="Rectangle 8"/>
              <p:cNvSpPr/>
              <p:nvPr/>
            </p:nvSpPr>
            <p:spPr>
              <a:xfrm>
                <a:off x="6363335" y="1203216"/>
                <a:ext cx="1785919" cy="484748"/>
              </a:xfrm>
              <a:prstGeom prst="rect">
                <a:avLst/>
              </a:prstGeom>
            </p:spPr>
            <p:txBody>
              <a:bodyPr wrap="none">
                <a:spAutoFit/>
              </a:bodyPr>
              <a:lstStyle/>
              <a:p>
                <a:pPr algn="ctr"/>
                <a:r>
                  <a:rPr lang="en-US" dirty="0" smtClean="0">
                    <a:solidFill>
                      <a:srgbClr val="FFFFFF"/>
                    </a:solidFill>
                    <a:latin typeface="Univers for KPMG Cond"/>
                    <a:cs typeface="Univers for KPMG Cond"/>
                  </a:rPr>
                  <a:t>Do you have a single / </a:t>
                </a:r>
              </a:p>
              <a:p>
                <a:pPr algn="ctr"/>
                <a:r>
                  <a:rPr lang="en-US" dirty="0" smtClean="0">
                    <a:solidFill>
                      <a:srgbClr val="FFFFFF"/>
                    </a:solidFill>
                    <a:latin typeface="Univers for KPMG Cond"/>
                    <a:cs typeface="Univers for KPMG Cond"/>
                  </a:rPr>
                  <a:t> multi segmented market?</a:t>
                </a:r>
              </a:p>
            </p:txBody>
          </p:sp>
          <p:cxnSp>
            <p:nvCxnSpPr>
              <p:cNvPr id="10" name="Straight Connector 9"/>
              <p:cNvCxnSpPr/>
              <p:nvPr/>
            </p:nvCxnSpPr>
            <p:spPr>
              <a:xfrm flipH="1">
                <a:off x="6667964" y="1163957"/>
                <a:ext cx="1176657" cy="0"/>
              </a:xfrm>
              <a:prstGeom prst="line">
                <a:avLst/>
              </a:prstGeom>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grpSp>
      <p:sp>
        <p:nvSpPr>
          <p:cNvPr id="11" name="Rectangle 10"/>
          <p:cNvSpPr/>
          <p:nvPr/>
        </p:nvSpPr>
        <p:spPr>
          <a:xfrm>
            <a:off x="598757" y="646835"/>
            <a:ext cx="8022076" cy="746354"/>
          </a:xfrm>
          <a:prstGeom prst="rect">
            <a:avLst/>
          </a:prstGeom>
        </p:spPr>
        <p:txBody>
          <a:bodyPr wrap="square" lIns="121917" tIns="60958" rIns="121917" bIns="60958">
            <a:spAutoFit/>
          </a:bodyPr>
          <a:lstStyle/>
          <a:p>
            <a:pPr>
              <a:lnSpc>
                <a:spcPct val="70000"/>
              </a:lnSpc>
            </a:pPr>
            <a:r>
              <a:rPr lang="en-US" sz="5400" dirty="0" smtClean="0">
                <a:solidFill>
                  <a:schemeClr val="tx2"/>
                </a:solidFill>
                <a:latin typeface="+mj-lt"/>
                <a:ea typeface="+mj-ea"/>
                <a:cs typeface="+mj-cs"/>
              </a:rPr>
              <a:t>Who are your customers? (5 Minutes)</a:t>
            </a:r>
            <a:endParaRPr lang="en-US" sz="5400" dirty="0">
              <a:solidFill>
                <a:schemeClr val="tx2"/>
              </a:solidFill>
              <a:latin typeface="+mj-lt"/>
              <a:ea typeface="+mj-ea"/>
              <a:cs typeface="+mj-cs"/>
            </a:endParaRPr>
          </a:p>
        </p:txBody>
      </p:sp>
      <p:grpSp>
        <p:nvGrpSpPr>
          <p:cNvPr id="12" name="Group 11"/>
          <p:cNvGrpSpPr/>
          <p:nvPr/>
        </p:nvGrpSpPr>
        <p:grpSpPr>
          <a:xfrm>
            <a:off x="3253967" y="3150474"/>
            <a:ext cx="2282757" cy="1813015"/>
            <a:chOff x="6604772" y="776155"/>
            <a:chExt cx="1712068" cy="1359761"/>
          </a:xfrm>
          <a:solidFill>
            <a:schemeClr val="accent2">
              <a:lumMod val="60000"/>
              <a:lumOff val="40000"/>
            </a:schemeClr>
          </a:solidFill>
        </p:grpSpPr>
        <p:sp>
          <p:nvSpPr>
            <p:cNvPr id="13" name="Rectangle 12"/>
            <p:cNvSpPr/>
            <p:nvPr/>
          </p:nvSpPr>
          <p:spPr>
            <a:xfrm>
              <a:off x="6604772" y="776155"/>
              <a:ext cx="1712068" cy="135976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6738742" y="936111"/>
              <a:ext cx="1434908" cy="1022333"/>
              <a:chOff x="6538839" y="665631"/>
              <a:chExt cx="1434908" cy="1022333"/>
            </a:xfrm>
            <a:grpFill/>
          </p:grpSpPr>
          <p:sp>
            <p:nvSpPr>
              <p:cNvPr id="15" name="Rectangle 14"/>
              <p:cNvSpPr/>
              <p:nvPr/>
            </p:nvSpPr>
            <p:spPr>
              <a:xfrm>
                <a:off x="6538839" y="665631"/>
                <a:ext cx="1434908" cy="253916"/>
              </a:xfrm>
              <a:prstGeom prst="rect">
                <a:avLst/>
              </a:prstGeom>
              <a:grpFill/>
            </p:spPr>
            <p:txBody>
              <a:bodyPr wrap="square">
                <a:spAutoFit/>
              </a:bodyPr>
              <a:lstStyle/>
              <a:p>
                <a:pPr algn="ctr"/>
                <a:r>
                  <a:rPr lang="en-US" sz="1600" b="1" i="1" dirty="0" smtClean="0">
                    <a:solidFill>
                      <a:schemeClr val="bg1"/>
                    </a:solidFill>
                    <a:latin typeface="Century Schoolbook"/>
                    <a:cs typeface="Century Schoolbook"/>
                  </a:rPr>
                  <a:t>Think about</a:t>
                </a:r>
                <a:r>
                  <a:rPr lang="is-IS" sz="1600" b="1" i="1" dirty="0" smtClean="0">
                    <a:solidFill>
                      <a:schemeClr val="bg1"/>
                    </a:solidFill>
                    <a:latin typeface="Century Schoolbook"/>
                    <a:cs typeface="Century Schoolbook"/>
                  </a:rPr>
                  <a:t>…</a:t>
                </a:r>
                <a:endParaRPr lang="en-US" sz="1600" b="1" i="1" dirty="0">
                  <a:solidFill>
                    <a:schemeClr val="bg1"/>
                  </a:solidFill>
                  <a:latin typeface="Century Schoolbook"/>
                  <a:cs typeface="Century Schoolbook"/>
                </a:endParaRPr>
              </a:p>
            </p:txBody>
          </p:sp>
          <p:sp>
            <p:nvSpPr>
              <p:cNvPr id="16" name="Rectangle 15"/>
              <p:cNvSpPr/>
              <p:nvPr/>
            </p:nvSpPr>
            <p:spPr>
              <a:xfrm>
                <a:off x="6581105" y="1203216"/>
                <a:ext cx="1350370" cy="484748"/>
              </a:xfrm>
              <a:prstGeom prst="rect">
                <a:avLst/>
              </a:prstGeom>
              <a:grpFill/>
            </p:spPr>
            <p:txBody>
              <a:bodyPr wrap="none">
                <a:spAutoFit/>
              </a:bodyPr>
              <a:lstStyle/>
              <a:p>
                <a:pPr algn="ctr"/>
                <a:r>
                  <a:rPr lang="en-US" dirty="0" smtClean="0">
                    <a:solidFill>
                      <a:srgbClr val="FFFFFF"/>
                    </a:solidFill>
                    <a:latin typeface="Univers for KPMG Cond"/>
                    <a:cs typeface="Univers for KPMG Cond"/>
                  </a:rPr>
                  <a:t>Their unique needs</a:t>
                </a:r>
              </a:p>
              <a:p>
                <a:pPr algn="ctr"/>
                <a:r>
                  <a:rPr lang="en-US" dirty="0" smtClean="0">
                    <a:solidFill>
                      <a:srgbClr val="FFFFFF"/>
                    </a:solidFill>
                    <a:latin typeface="Univers for KPMG Cond"/>
                    <a:cs typeface="Univers for KPMG Cond"/>
                  </a:rPr>
                  <a:t>and challenges </a:t>
                </a:r>
                <a:endParaRPr lang="en-US" dirty="0">
                  <a:solidFill>
                    <a:srgbClr val="FFFFFF"/>
                  </a:solidFill>
                  <a:latin typeface="Univers for KPMG Cond"/>
                  <a:cs typeface="Univers for KPMG Cond"/>
                </a:endParaRPr>
              </a:p>
            </p:txBody>
          </p:sp>
          <p:cxnSp>
            <p:nvCxnSpPr>
              <p:cNvPr id="17" name="Straight Connector 16"/>
              <p:cNvCxnSpPr/>
              <p:nvPr/>
            </p:nvCxnSpPr>
            <p:spPr>
              <a:xfrm flipH="1">
                <a:off x="6667964" y="1163957"/>
                <a:ext cx="1176657" cy="0"/>
              </a:xfrm>
              <a:prstGeom prst="line">
                <a:avLst/>
              </a:prstGeom>
              <a:grpFill/>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grpSp>
      <p:grpSp>
        <p:nvGrpSpPr>
          <p:cNvPr id="18" name="Group 17"/>
          <p:cNvGrpSpPr/>
          <p:nvPr/>
        </p:nvGrpSpPr>
        <p:grpSpPr>
          <a:xfrm>
            <a:off x="5794058" y="3150474"/>
            <a:ext cx="2282758" cy="1853385"/>
            <a:chOff x="6604772" y="776155"/>
            <a:chExt cx="1712068" cy="1390039"/>
          </a:xfrm>
          <a:solidFill>
            <a:schemeClr val="accent2">
              <a:lumMod val="75000"/>
            </a:schemeClr>
          </a:solidFill>
        </p:grpSpPr>
        <p:sp>
          <p:nvSpPr>
            <p:cNvPr id="19" name="Rectangle 18"/>
            <p:cNvSpPr/>
            <p:nvPr/>
          </p:nvSpPr>
          <p:spPr>
            <a:xfrm>
              <a:off x="6604772" y="776155"/>
              <a:ext cx="1712068" cy="135976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6640976" y="936111"/>
              <a:ext cx="1630452" cy="1230083"/>
              <a:chOff x="6441073" y="665631"/>
              <a:chExt cx="1630452" cy="1230083"/>
            </a:xfrm>
            <a:grpFill/>
          </p:grpSpPr>
          <p:sp>
            <p:nvSpPr>
              <p:cNvPr id="21" name="Rectangle 20"/>
              <p:cNvSpPr/>
              <p:nvPr/>
            </p:nvSpPr>
            <p:spPr>
              <a:xfrm>
                <a:off x="6538839" y="665631"/>
                <a:ext cx="1434908" cy="253916"/>
              </a:xfrm>
              <a:prstGeom prst="rect">
                <a:avLst/>
              </a:prstGeom>
              <a:grpFill/>
            </p:spPr>
            <p:txBody>
              <a:bodyPr wrap="square">
                <a:spAutoFit/>
              </a:bodyPr>
              <a:lstStyle/>
              <a:p>
                <a:pPr algn="ctr"/>
                <a:r>
                  <a:rPr lang="en-US" sz="1600" b="1" i="1" dirty="0" smtClean="0">
                    <a:solidFill>
                      <a:schemeClr val="bg1"/>
                    </a:solidFill>
                    <a:latin typeface="Century Schoolbook"/>
                    <a:cs typeface="Century Schoolbook"/>
                  </a:rPr>
                  <a:t>Think about</a:t>
                </a:r>
                <a:r>
                  <a:rPr lang="is-IS" sz="1600" b="1" i="1" dirty="0" smtClean="0">
                    <a:solidFill>
                      <a:schemeClr val="bg1"/>
                    </a:solidFill>
                    <a:latin typeface="Century Schoolbook"/>
                    <a:cs typeface="Century Schoolbook"/>
                  </a:rPr>
                  <a:t>…</a:t>
                </a:r>
                <a:endParaRPr lang="en-US" sz="1600" b="1" i="1" dirty="0">
                  <a:solidFill>
                    <a:schemeClr val="bg1"/>
                  </a:solidFill>
                  <a:latin typeface="Century Schoolbook"/>
                  <a:cs typeface="Century Schoolbook"/>
                </a:endParaRPr>
              </a:p>
            </p:txBody>
          </p:sp>
          <p:sp>
            <p:nvSpPr>
              <p:cNvPr id="22" name="Rectangle 21"/>
              <p:cNvSpPr/>
              <p:nvPr/>
            </p:nvSpPr>
            <p:spPr>
              <a:xfrm>
                <a:off x="6441073" y="1203216"/>
                <a:ext cx="1630452" cy="692498"/>
              </a:xfrm>
              <a:prstGeom prst="rect">
                <a:avLst/>
              </a:prstGeom>
              <a:grpFill/>
            </p:spPr>
            <p:txBody>
              <a:bodyPr wrap="none">
                <a:spAutoFit/>
              </a:bodyPr>
              <a:lstStyle/>
              <a:p>
                <a:pPr algn="ctr"/>
                <a:r>
                  <a:rPr lang="en-US" dirty="0" smtClean="0">
                    <a:solidFill>
                      <a:srgbClr val="FFFFFF"/>
                    </a:solidFill>
                    <a:latin typeface="Univers for KPMG Cond"/>
                    <a:cs typeface="Univers for KPMG Cond"/>
                  </a:rPr>
                  <a:t>Defining characteristics</a:t>
                </a:r>
              </a:p>
              <a:p>
                <a:pPr algn="ctr"/>
                <a:r>
                  <a:rPr lang="en-US" dirty="0" smtClean="0">
                    <a:solidFill>
                      <a:srgbClr val="FFFFFF"/>
                    </a:solidFill>
                    <a:latin typeface="Univers for KPMG Cond"/>
                    <a:cs typeface="Univers for KPMG Cond"/>
                  </a:rPr>
                  <a:t>of your early adopters</a:t>
                </a:r>
              </a:p>
              <a:p>
                <a:pPr algn="ctr"/>
                <a:endParaRPr lang="en-US" dirty="0">
                  <a:solidFill>
                    <a:srgbClr val="FFFFFF"/>
                  </a:solidFill>
                  <a:latin typeface="Univers for KPMG Cond"/>
                  <a:cs typeface="Univers for KPMG Cond"/>
                </a:endParaRPr>
              </a:p>
            </p:txBody>
          </p:sp>
          <p:cxnSp>
            <p:nvCxnSpPr>
              <p:cNvPr id="23" name="Straight Connector 22"/>
              <p:cNvCxnSpPr/>
              <p:nvPr/>
            </p:nvCxnSpPr>
            <p:spPr>
              <a:xfrm flipH="1">
                <a:off x="6667964" y="1163957"/>
                <a:ext cx="1176657" cy="0"/>
              </a:xfrm>
              <a:prstGeom prst="line">
                <a:avLst/>
              </a:prstGeom>
              <a:grpFill/>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grpSp>
      <p:grpSp>
        <p:nvGrpSpPr>
          <p:cNvPr id="54" name="Group 53"/>
          <p:cNvGrpSpPr/>
          <p:nvPr/>
        </p:nvGrpSpPr>
        <p:grpSpPr>
          <a:xfrm>
            <a:off x="8960290" y="1558338"/>
            <a:ext cx="2656195" cy="3539017"/>
            <a:chOff x="5667195" y="1304925"/>
            <a:chExt cx="1152532" cy="1535591"/>
          </a:xfrm>
        </p:grpSpPr>
        <p:sp>
          <p:nvSpPr>
            <p:cNvPr id="55" name="Rectangle 83"/>
            <p:cNvSpPr>
              <a:spLocks noChangeArrowheads="1"/>
            </p:cNvSpPr>
            <p:nvPr/>
          </p:nvSpPr>
          <p:spPr bwMode="auto">
            <a:xfrm>
              <a:off x="6145658" y="2767644"/>
              <a:ext cx="47463" cy="33081"/>
            </a:xfrm>
            <a:prstGeom prst="rect">
              <a:avLst/>
            </a:prstGeom>
            <a:solidFill>
              <a:srgbClr val="73737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84"/>
            <p:cNvSpPr>
              <a:spLocks noChangeArrowheads="1"/>
            </p:cNvSpPr>
            <p:nvPr/>
          </p:nvSpPr>
          <p:spPr bwMode="auto">
            <a:xfrm>
              <a:off x="6305306" y="2767644"/>
              <a:ext cx="47463" cy="33081"/>
            </a:xfrm>
            <a:prstGeom prst="rect">
              <a:avLst/>
            </a:prstGeom>
            <a:solidFill>
              <a:srgbClr val="73737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85"/>
            <p:cNvSpPr>
              <a:spLocks/>
            </p:cNvSpPr>
            <p:nvPr/>
          </p:nvSpPr>
          <p:spPr bwMode="auto">
            <a:xfrm>
              <a:off x="6300511" y="2794012"/>
              <a:ext cx="146224" cy="46504"/>
            </a:xfrm>
            <a:custGeom>
              <a:avLst/>
              <a:gdLst>
                <a:gd name="T0" fmla="*/ 128 w 129"/>
                <a:gd name="T1" fmla="*/ 27 h 41"/>
                <a:gd name="T2" fmla="*/ 78 w 129"/>
                <a:gd name="T3" fmla="*/ 18 h 41"/>
                <a:gd name="T4" fmla="*/ 45 w 129"/>
                <a:gd name="T5" fmla="*/ 0 h 41"/>
                <a:gd name="T6" fmla="*/ 6 w 129"/>
                <a:gd name="T7" fmla="*/ 2 h 41"/>
                <a:gd name="T8" fmla="*/ 0 w 129"/>
                <a:gd name="T9" fmla="*/ 6 h 41"/>
                <a:gd name="T10" fmla="*/ 1 w 129"/>
                <a:gd name="T11" fmla="*/ 36 h 41"/>
                <a:gd name="T12" fmla="*/ 6 w 129"/>
                <a:gd name="T13" fmla="*/ 41 h 41"/>
                <a:gd name="T14" fmla="*/ 38 w 129"/>
                <a:gd name="T15" fmla="*/ 41 h 41"/>
                <a:gd name="T16" fmla="*/ 50 w 129"/>
                <a:gd name="T17" fmla="*/ 40 h 41"/>
                <a:gd name="T18" fmla="*/ 51 w 129"/>
                <a:gd name="T19" fmla="*/ 41 h 41"/>
                <a:gd name="T20" fmla="*/ 124 w 129"/>
                <a:gd name="T21" fmla="*/ 41 h 41"/>
                <a:gd name="T22" fmla="*/ 129 w 129"/>
                <a:gd name="T23" fmla="*/ 36 h 41"/>
                <a:gd name="T24" fmla="*/ 129 w 129"/>
                <a:gd name="T25" fmla="*/ 30 h 41"/>
                <a:gd name="T26" fmla="*/ 128 w 129"/>
                <a:gd name="T27"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41">
                  <a:moveTo>
                    <a:pt x="128" y="27"/>
                  </a:moveTo>
                  <a:cubicBezTo>
                    <a:pt x="126" y="21"/>
                    <a:pt x="84" y="20"/>
                    <a:pt x="78" y="18"/>
                  </a:cubicBezTo>
                  <a:cubicBezTo>
                    <a:pt x="45" y="0"/>
                    <a:pt x="45" y="0"/>
                    <a:pt x="45" y="0"/>
                  </a:cubicBezTo>
                  <a:cubicBezTo>
                    <a:pt x="45" y="0"/>
                    <a:pt x="30" y="7"/>
                    <a:pt x="6" y="2"/>
                  </a:cubicBezTo>
                  <a:cubicBezTo>
                    <a:pt x="3" y="1"/>
                    <a:pt x="0" y="3"/>
                    <a:pt x="0" y="6"/>
                  </a:cubicBezTo>
                  <a:cubicBezTo>
                    <a:pt x="1" y="36"/>
                    <a:pt x="1" y="36"/>
                    <a:pt x="1" y="36"/>
                  </a:cubicBezTo>
                  <a:cubicBezTo>
                    <a:pt x="1" y="39"/>
                    <a:pt x="3" y="41"/>
                    <a:pt x="6" y="41"/>
                  </a:cubicBezTo>
                  <a:cubicBezTo>
                    <a:pt x="38" y="41"/>
                    <a:pt x="38" y="41"/>
                    <a:pt x="38" y="41"/>
                  </a:cubicBezTo>
                  <a:cubicBezTo>
                    <a:pt x="41" y="37"/>
                    <a:pt x="46" y="37"/>
                    <a:pt x="50" y="40"/>
                  </a:cubicBezTo>
                  <a:cubicBezTo>
                    <a:pt x="51" y="41"/>
                    <a:pt x="51" y="41"/>
                    <a:pt x="51" y="41"/>
                  </a:cubicBezTo>
                  <a:cubicBezTo>
                    <a:pt x="124" y="41"/>
                    <a:pt x="124" y="41"/>
                    <a:pt x="124" y="41"/>
                  </a:cubicBezTo>
                  <a:cubicBezTo>
                    <a:pt x="126" y="41"/>
                    <a:pt x="129" y="38"/>
                    <a:pt x="129" y="36"/>
                  </a:cubicBezTo>
                  <a:cubicBezTo>
                    <a:pt x="129" y="30"/>
                    <a:pt x="129" y="30"/>
                    <a:pt x="129" y="30"/>
                  </a:cubicBezTo>
                  <a:lnTo>
                    <a:pt x="128" y="27"/>
                  </a:lnTo>
                  <a:close/>
                </a:path>
              </a:pathLst>
            </a:custGeom>
            <a:solidFill>
              <a:srgbClr val="2B50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86"/>
            <p:cNvSpPr>
              <a:spLocks/>
            </p:cNvSpPr>
            <p:nvPr/>
          </p:nvSpPr>
          <p:spPr bwMode="auto">
            <a:xfrm>
              <a:off x="6050253" y="2794012"/>
              <a:ext cx="146224" cy="46504"/>
            </a:xfrm>
            <a:custGeom>
              <a:avLst/>
              <a:gdLst>
                <a:gd name="T0" fmla="*/ 1 w 129"/>
                <a:gd name="T1" fmla="*/ 27 h 41"/>
                <a:gd name="T2" fmla="*/ 51 w 129"/>
                <a:gd name="T3" fmla="*/ 18 h 41"/>
                <a:gd name="T4" fmla="*/ 83 w 129"/>
                <a:gd name="T5" fmla="*/ 0 h 41"/>
                <a:gd name="T6" fmla="*/ 122 w 129"/>
                <a:gd name="T7" fmla="*/ 2 h 41"/>
                <a:gd name="T8" fmla="*/ 129 w 129"/>
                <a:gd name="T9" fmla="*/ 6 h 41"/>
                <a:gd name="T10" fmla="*/ 128 w 129"/>
                <a:gd name="T11" fmla="*/ 36 h 41"/>
                <a:gd name="T12" fmla="*/ 123 w 129"/>
                <a:gd name="T13" fmla="*/ 41 h 41"/>
                <a:gd name="T14" fmla="*/ 91 w 129"/>
                <a:gd name="T15" fmla="*/ 41 h 41"/>
                <a:gd name="T16" fmla="*/ 79 w 129"/>
                <a:gd name="T17" fmla="*/ 40 h 41"/>
                <a:gd name="T18" fmla="*/ 78 w 129"/>
                <a:gd name="T19" fmla="*/ 41 h 41"/>
                <a:gd name="T20" fmla="*/ 5 w 129"/>
                <a:gd name="T21" fmla="*/ 41 h 41"/>
                <a:gd name="T22" fmla="*/ 0 w 129"/>
                <a:gd name="T23" fmla="*/ 36 h 41"/>
                <a:gd name="T24" fmla="*/ 0 w 129"/>
                <a:gd name="T25" fmla="*/ 30 h 41"/>
                <a:gd name="T26" fmla="*/ 1 w 129"/>
                <a:gd name="T27"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9" h="41">
                  <a:moveTo>
                    <a:pt x="1" y="27"/>
                  </a:moveTo>
                  <a:cubicBezTo>
                    <a:pt x="3" y="21"/>
                    <a:pt x="45" y="20"/>
                    <a:pt x="51" y="18"/>
                  </a:cubicBezTo>
                  <a:cubicBezTo>
                    <a:pt x="83" y="0"/>
                    <a:pt x="83" y="0"/>
                    <a:pt x="83" y="0"/>
                  </a:cubicBezTo>
                  <a:cubicBezTo>
                    <a:pt x="83" y="0"/>
                    <a:pt x="99" y="7"/>
                    <a:pt x="122" y="2"/>
                  </a:cubicBezTo>
                  <a:cubicBezTo>
                    <a:pt x="126" y="1"/>
                    <a:pt x="129" y="3"/>
                    <a:pt x="129" y="6"/>
                  </a:cubicBezTo>
                  <a:cubicBezTo>
                    <a:pt x="128" y="36"/>
                    <a:pt x="128" y="36"/>
                    <a:pt x="128" y="36"/>
                  </a:cubicBezTo>
                  <a:cubicBezTo>
                    <a:pt x="128" y="39"/>
                    <a:pt x="126" y="41"/>
                    <a:pt x="123" y="41"/>
                  </a:cubicBezTo>
                  <a:cubicBezTo>
                    <a:pt x="91" y="41"/>
                    <a:pt x="91" y="41"/>
                    <a:pt x="91" y="41"/>
                  </a:cubicBezTo>
                  <a:cubicBezTo>
                    <a:pt x="88" y="37"/>
                    <a:pt x="83" y="37"/>
                    <a:pt x="79" y="40"/>
                  </a:cubicBezTo>
                  <a:cubicBezTo>
                    <a:pt x="78" y="41"/>
                    <a:pt x="78" y="41"/>
                    <a:pt x="78" y="41"/>
                  </a:cubicBezTo>
                  <a:cubicBezTo>
                    <a:pt x="5" y="41"/>
                    <a:pt x="5" y="41"/>
                    <a:pt x="5" y="41"/>
                  </a:cubicBezTo>
                  <a:cubicBezTo>
                    <a:pt x="2" y="41"/>
                    <a:pt x="0" y="38"/>
                    <a:pt x="0" y="36"/>
                  </a:cubicBezTo>
                  <a:cubicBezTo>
                    <a:pt x="0" y="30"/>
                    <a:pt x="0" y="30"/>
                    <a:pt x="0" y="30"/>
                  </a:cubicBezTo>
                  <a:lnTo>
                    <a:pt x="1" y="27"/>
                  </a:lnTo>
                  <a:close/>
                </a:path>
              </a:pathLst>
            </a:custGeom>
            <a:solidFill>
              <a:srgbClr val="2B50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87"/>
            <p:cNvSpPr>
              <a:spLocks/>
            </p:cNvSpPr>
            <p:nvPr/>
          </p:nvSpPr>
          <p:spPr bwMode="auto">
            <a:xfrm>
              <a:off x="5667195" y="1304925"/>
              <a:ext cx="1152532" cy="335116"/>
            </a:xfrm>
            <a:custGeom>
              <a:avLst/>
              <a:gdLst>
                <a:gd name="T0" fmla="*/ 0 w 2404"/>
                <a:gd name="T1" fmla="*/ 699 h 699"/>
                <a:gd name="T2" fmla="*/ 2404 w 2404"/>
                <a:gd name="T3" fmla="*/ 699 h 699"/>
                <a:gd name="T4" fmla="*/ 2229 w 2404"/>
                <a:gd name="T5" fmla="*/ 350 h 699"/>
                <a:gd name="T6" fmla="*/ 2404 w 2404"/>
                <a:gd name="T7" fmla="*/ 0 h 699"/>
                <a:gd name="T8" fmla="*/ 0 w 2404"/>
                <a:gd name="T9" fmla="*/ 0 h 699"/>
                <a:gd name="T10" fmla="*/ 178 w 2404"/>
                <a:gd name="T11" fmla="*/ 350 h 699"/>
                <a:gd name="T12" fmla="*/ 0 w 2404"/>
                <a:gd name="T13" fmla="*/ 699 h 699"/>
              </a:gdLst>
              <a:ahLst/>
              <a:cxnLst>
                <a:cxn ang="0">
                  <a:pos x="T0" y="T1"/>
                </a:cxn>
                <a:cxn ang="0">
                  <a:pos x="T2" y="T3"/>
                </a:cxn>
                <a:cxn ang="0">
                  <a:pos x="T4" y="T5"/>
                </a:cxn>
                <a:cxn ang="0">
                  <a:pos x="T6" y="T7"/>
                </a:cxn>
                <a:cxn ang="0">
                  <a:pos x="T8" y="T9"/>
                </a:cxn>
                <a:cxn ang="0">
                  <a:pos x="T10" y="T11"/>
                </a:cxn>
                <a:cxn ang="0">
                  <a:pos x="T12" y="T13"/>
                </a:cxn>
              </a:cxnLst>
              <a:rect l="0" t="0" r="r" b="b"/>
              <a:pathLst>
                <a:path w="2404" h="699">
                  <a:moveTo>
                    <a:pt x="0" y="699"/>
                  </a:moveTo>
                  <a:lnTo>
                    <a:pt x="2404" y="699"/>
                  </a:lnTo>
                  <a:lnTo>
                    <a:pt x="2229" y="350"/>
                  </a:lnTo>
                  <a:lnTo>
                    <a:pt x="2404" y="0"/>
                  </a:lnTo>
                  <a:lnTo>
                    <a:pt x="0" y="0"/>
                  </a:lnTo>
                  <a:lnTo>
                    <a:pt x="178" y="350"/>
                  </a:lnTo>
                  <a:lnTo>
                    <a:pt x="0" y="699"/>
                  </a:lnTo>
                  <a:close/>
                </a:path>
              </a:pathLst>
            </a:custGeom>
            <a:solidFill>
              <a:srgbClr val="00AB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115"/>
            <p:cNvSpPr>
              <a:spLocks/>
            </p:cNvSpPr>
            <p:nvPr/>
          </p:nvSpPr>
          <p:spPr bwMode="auto">
            <a:xfrm>
              <a:off x="6136549" y="2303083"/>
              <a:ext cx="219575" cy="473670"/>
            </a:xfrm>
            <a:custGeom>
              <a:avLst/>
              <a:gdLst>
                <a:gd name="T0" fmla="*/ 0 w 194"/>
                <a:gd name="T1" fmla="*/ 23 h 418"/>
                <a:gd name="T2" fmla="*/ 5 w 194"/>
                <a:gd name="T3" fmla="*/ 418 h 418"/>
                <a:gd name="T4" fmla="*/ 53 w 194"/>
                <a:gd name="T5" fmla="*/ 418 h 418"/>
                <a:gd name="T6" fmla="*/ 71 w 194"/>
                <a:gd name="T7" fmla="*/ 105 h 418"/>
                <a:gd name="T8" fmla="*/ 72 w 194"/>
                <a:gd name="T9" fmla="*/ 101 h 418"/>
                <a:gd name="T10" fmla="*/ 124 w 194"/>
                <a:gd name="T11" fmla="*/ 98 h 418"/>
                <a:gd name="T12" fmla="*/ 144 w 194"/>
                <a:gd name="T13" fmla="*/ 418 h 418"/>
                <a:gd name="T14" fmla="*/ 194 w 194"/>
                <a:gd name="T15" fmla="*/ 418 h 418"/>
                <a:gd name="T16" fmla="*/ 194 w 194"/>
                <a:gd name="T17" fmla="*/ 0 h 418"/>
                <a:gd name="T18" fmla="*/ 0 w 194"/>
                <a:gd name="T19" fmla="*/ 23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4" h="418">
                  <a:moveTo>
                    <a:pt x="0" y="23"/>
                  </a:moveTo>
                  <a:cubicBezTo>
                    <a:pt x="5" y="418"/>
                    <a:pt x="5" y="418"/>
                    <a:pt x="5" y="418"/>
                  </a:cubicBezTo>
                  <a:cubicBezTo>
                    <a:pt x="53" y="418"/>
                    <a:pt x="53" y="418"/>
                    <a:pt x="53" y="418"/>
                  </a:cubicBezTo>
                  <a:cubicBezTo>
                    <a:pt x="53" y="418"/>
                    <a:pt x="55" y="160"/>
                    <a:pt x="71" y="105"/>
                  </a:cubicBezTo>
                  <a:cubicBezTo>
                    <a:pt x="71" y="104"/>
                    <a:pt x="72" y="102"/>
                    <a:pt x="72" y="101"/>
                  </a:cubicBezTo>
                  <a:cubicBezTo>
                    <a:pt x="124" y="98"/>
                    <a:pt x="124" y="98"/>
                    <a:pt x="124" y="98"/>
                  </a:cubicBezTo>
                  <a:cubicBezTo>
                    <a:pt x="144" y="197"/>
                    <a:pt x="144" y="418"/>
                    <a:pt x="144" y="418"/>
                  </a:cubicBezTo>
                  <a:cubicBezTo>
                    <a:pt x="194" y="418"/>
                    <a:pt x="194" y="418"/>
                    <a:pt x="194" y="418"/>
                  </a:cubicBezTo>
                  <a:cubicBezTo>
                    <a:pt x="194" y="0"/>
                    <a:pt x="194" y="0"/>
                    <a:pt x="194" y="0"/>
                  </a:cubicBezTo>
                  <a:lnTo>
                    <a:pt x="0" y="23"/>
                  </a:lnTo>
                  <a:close/>
                </a:path>
              </a:pathLst>
            </a:custGeom>
            <a:solidFill>
              <a:srgbClr val="00ABA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116"/>
            <p:cNvSpPr>
              <a:spLocks/>
            </p:cNvSpPr>
            <p:nvPr/>
          </p:nvSpPr>
          <p:spPr bwMode="auto">
            <a:xfrm>
              <a:off x="6456804" y="1571005"/>
              <a:ext cx="58969" cy="112185"/>
            </a:xfrm>
            <a:custGeom>
              <a:avLst/>
              <a:gdLst>
                <a:gd name="T0" fmla="*/ 33 w 52"/>
                <a:gd name="T1" fmla="*/ 0 h 99"/>
                <a:gd name="T2" fmla="*/ 26 w 52"/>
                <a:gd name="T3" fmla="*/ 5 h 99"/>
                <a:gd name="T4" fmla="*/ 26 w 52"/>
                <a:gd name="T5" fmla="*/ 7 h 99"/>
                <a:gd name="T6" fmla="*/ 23 w 52"/>
                <a:gd name="T7" fmla="*/ 7 h 99"/>
                <a:gd name="T8" fmla="*/ 17 w 52"/>
                <a:gd name="T9" fmla="*/ 11 h 99"/>
                <a:gd name="T10" fmla="*/ 13 w 52"/>
                <a:gd name="T11" fmla="*/ 39 h 99"/>
                <a:gd name="T12" fmla="*/ 9 w 52"/>
                <a:gd name="T13" fmla="*/ 37 h 99"/>
                <a:gd name="T14" fmla="*/ 8 w 52"/>
                <a:gd name="T15" fmla="*/ 37 h 99"/>
                <a:gd name="T16" fmla="*/ 3 w 52"/>
                <a:gd name="T17" fmla="*/ 40 h 99"/>
                <a:gd name="T18" fmla="*/ 0 w 52"/>
                <a:gd name="T19" fmla="*/ 63 h 99"/>
                <a:gd name="T20" fmla="*/ 2 w 52"/>
                <a:gd name="T21" fmla="*/ 72 h 99"/>
                <a:gd name="T22" fmla="*/ 9 w 52"/>
                <a:gd name="T23" fmla="*/ 81 h 99"/>
                <a:gd name="T24" fmla="*/ 7 w 52"/>
                <a:gd name="T25" fmla="*/ 95 h 99"/>
                <a:gd name="T26" fmla="*/ 35 w 52"/>
                <a:gd name="T27" fmla="*/ 99 h 99"/>
                <a:gd name="T28" fmla="*/ 37 w 52"/>
                <a:gd name="T29" fmla="*/ 84 h 99"/>
                <a:gd name="T30" fmla="*/ 42 w 52"/>
                <a:gd name="T31" fmla="*/ 77 h 99"/>
                <a:gd name="T32" fmla="*/ 46 w 52"/>
                <a:gd name="T33" fmla="*/ 67 h 99"/>
                <a:gd name="T34" fmla="*/ 47 w 52"/>
                <a:gd name="T35" fmla="*/ 60 h 99"/>
                <a:gd name="T36" fmla="*/ 47 w 52"/>
                <a:gd name="T37" fmla="*/ 60 h 99"/>
                <a:gd name="T38" fmla="*/ 47 w 52"/>
                <a:gd name="T39" fmla="*/ 60 h 99"/>
                <a:gd name="T40" fmla="*/ 52 w 52"/>
                <a:gd name="T41" fmla="*/ 25 h 99"/>
                <a:gd name="T42" fmla="*/ 47 w 52"/>
                <a:gd name="T43" fmla="*/ 19 h 99"/>
                <a:gd name="T44" fmla="*/ 45 w 52"/>
                <a:gd name="T45" fmla="*/ 19 h 99"/>
                <a:gd name="T46" fmla="*/ 46 w 52"/>
                <a:gd name="T47" fmla="*/ 12 h 99"/>
                <a:gd name="T48" fmla="*/ 41 w 52"/>
                <a:gd name="T49" fmla="*/ 5 h 99"/>
                <a:gd name="T50" fmla="*/ 38 w 52"/>
                <a:gd name="T51" fmla="*/ 6 h 99"/>
                <a:gd name="T52" fmla="*/ 33 w 52"/>
                <a:gd name="T53"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2" h="99">
                  <a:moveTo>
                    <a:pt x="33" y="0"/>
                  </a:moveTo>
                  <a:cubicBezTo>
                    <a:pt x="29" y="0"/>
                    <a:pt x="26" y="2"/>
                    <a:pt x="26" y="5"/>
                  </a:cubicBezTo>
                  <a:cubicBezTo>
                    <a:pt x="26" y="7"/>
                    <a:pt x="26" y="7"/>
                    <a:pt x="26" y="7"/>
                  </a:cubicBezTo>
                  <a:cubicBezTo>
                    <a:pt x="25" y="7"/>
                    <a:pt x="24" y="7"/>
                    <a:pt x="23" y="7"/>
                  </a:cubicBezTo>
                  <a:cubicBezTo>
                    <a:pt x="20" y="6"/>
                    <a:pt x="17" y="8"/>
                    <a:pt x="17" y="11"/>
                  </a:cubicBezTo>
                  <a:cubicBezTo>
                    <a:pt x="13" y="39"/>
                    <a:pt x="13" y="39"/>
                    <a:pt x="13" y="39"/>
                  </a:cubicBezTo>
                  <a:cubicBezTo>
                    <a:pt x="12" y="38"/>
                    <a:pt x="11" y="37"/>
                    <a:pt x="9" y="37"/>
                  </a:cubicBezTo>
                  <a:cubicBezTo>
                    <a:pt x="8" y="37"/>
                    <a:pt x="8" y="37"/>
                    <a:pt x="8" y="37"/>
                  </a:cubicBezTo>
                  <a:cubicBezTo>
                    <a:pt x="6" y="36"/>
                    <a:pt x="3" y="38"/>
                    <a:pt x="3" y="40"/>
                  </a:cubicBezTo>
                  <a:cubicBezTo>
                    <a:pt x="0" y="63"/>
                    <a:pt x="0" y="63"/>
                    <a:pt x="0" y="63"/>
                  </a:cubicBezTo>
                  <a:cubicBezTo>
                    <a:pt x="0" y="66"/>
                    <a:pt x="1" y="69"/>
                    <a:pt x="2" y="72"/>
                  </a:cubicBezTo>
                  <a:cubicBezTo>
                    <a:pt x="4" y="77"/>
                    <a:pt x="8" y="80"/>
                    <a:pt x="9" y="81"/>
                  </a:cubicBezTo>
                  <a:cubicBezTo>
                    <a:pt x="9" y="85"/>
                    <a:pt x="8" y="90"/>
                    <a:pt x="7" y="95"/>
                  </a:cubicBezTo>
                  <a:cubicBezTo>
                    <a:pt x="35" y="99"/>
                    <a:pt x="35" y="99"/>
                    <a:pt x="35" y="99"/>
                  </a:cubicBezTo>
                  <a:cubicBezTo>
                    <a:pt x="36" y="92"/>
                    <a:pt x="36" y="87"/>
                    <a:pt x="37" y="84"/>
                  </a:cubicBezTo>
                  <a:cubicBezTo>
                    <a:pt x="39" y="82"/>
                    <a:pt x="40" y="79"/>
                    <a:pt x="42" y="77"/>
                  </a:cubicBezTo>
                  <a:cubicBezTo>
                    <a:pt x="44" y="73"/>
                    <a:pt x="45" y="70"/>
                    <a:pt x="46" y="67"/>
                  </a:cubicBezTo>
                  <a:cubicBezTo>
                    <a:pt x="47" y="60"/>
                    <a:pt x="47" y="60"/>
                    <a:pt x="47" y="60"/>
                  </a:cubicBezTo>
                  <a:cubicBezTo>
                    <a:pt x="47" y="60"/>
                    <a:pt x="47" y="60"/>
                    <a:pt x="47" y="60"/>
                  </a:cubicBezTo>
                  <a:cubicBezTo>
                    <a:pt x="47" y="60"/>
                    <a:pt x="47" y="60"/>
                    <a:pt x="47" y="60"/>
                  </a:cubicBezTo>
                  <a:cubicBezTo>
                    <a:pt x="52" y="25"/>
                    <a:pt x="52" y="25"/>
                    <a:pt x="52" y="25"/>
                  </a:cubicBezTo>
                  <a:cubicBezTo>
                    <a:pt x="52" y="22"/>
                    <a:pt x="50" y="19"/>
                    <a:pt x="47" y="19"/>
                  </a:cubicBezTo>
                  <a:cubicBezTo>
                    <a:pt x="47" y="19"/>
                    <a:pt x="46" y="19"/>
                    <a:pt x="45" y="19"/>
                  </a:cubicBezTo>
                  <a:cubicBezTo>
                    <a:pt x="46" y="12"/>
                    <a:pt x="46" y="12"/>
                    <a:pt x="46" y="12"/>
                  </a:cubicBezTo>
                  <a:cubicBezTo>
                    <a:pt x="47" y="9"/>
                    <a:pt x="44" y="6"/>
                    <a:pt x="41" y="5"/>
                  </a:cubicBezTo>
                  <a:cubicBezTo>
                    <a:pt x="40" y="5"/>
                    <a:pt x="39" y="6"/>
                    <a:pt x="38" y="6"/>
                  </a:cubicBezTo>
                  <a:cubicBezTo>
                    <a:pt x="38" y="3"/>
                    <a:pt x="36" y="0"/>
                    <a:pt x="33" y="0"/>
                  </a:cubicBezTo>
                  <a:close/>
                </a:path>
              </a:pathLst>
            </a:custGeom>
            <a:solidFill>
              <a:srgbClr val="FFD2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117"/>
            <p:cNvSpPr>
              <a:spLocks/>
            </p:cNvSpPr>
            <p:nvPr/>
          </p:nvSpPr>
          <p:spPr bwMode="auto">
            <a:xfrm>
              <a:off x="5962998" y="1580114"/>
              <a:ext cx="56572" cy="112185"/>
            </a:xfrm>
            <a:custGeom>
              <a:avLst/>
              <a:gdLst>
                <a:gd name="T0" fmla="*/ 20 w 50"/>
                <a:gd name="T1" fmla="*/ 0 h 99"/>
                <a:gd name="T2" fmla="*/ 26 w 50"/>
                <a:gd name="T3" fmla="*/ 6 h 99"/>
                <a:gd name="T4" fmla="*/ 27 w 50"/>
                <a:gd name="T5" fmla="*/ 8 h 99"/>
                <a:gd name="T6" fmla="*/ 29 w 50"/>
                <a:gd name="T7" fmla="*/ 7 h 99"/>
                <a:gd name="T8" fmla="*/ 35 w 50"/>
                <a:gd name="T9" fmla="*/ 12 h 99"/>
                <a:gd name="T10" fmla="*/ 38 w 50"/>
                <a:gd name="T11" fmla="*/ 40 h 99"/>
                <a:gd name="T12" fmla="*/ 42 w 50"/>
                <a:gd name="T13" fmla="*/ 38 h 99"/>
                <a:gd name="T14" fmla="*/ 43 w 50"/>
                <a:gd name="T15" fmla="*/ 38 h 99"/>
                <a:gd name="T16" fmla="*/ 48 w 50"/>
                <a:gd name="T17" fmla="*/ 42 h 99"/>
                <a:gd name="T18" fmla="*/ 50 w 50"/>
                <a:gd name="T19" fmla="*/ 65 h 99"/>
                <a:gd name="T20" fmla="*/ 47 w 50"/>
                <a:gd name="T21" fmla="*/ 74 h 99"/>
                <a:gd name="T22" fmla="*/ 40 w 50"/>
                <a:gd name="T23" fmla="*/ 82 h 99"/>
                <a:gd name="T24" fmla="*/ 41 w 50"/>
                <a:gd name="T25" fmla="*/ 96 h 99"/>
                <a:gd name="T26" fmla="*/ 13 w 50"/>
                <a:gd name="T27" fmla="*/ 99 h 99"/>
                <a:gd name="T28" fmla="*/ 12 w 50"/>
                <a:gd name="T29" fmla="*/ 84 h 99"/>
                <a:gd name="T30" fmla="*/ 7 w 50"/>
                <a:gd name="T31" fmla="*/ 77 h 99"/>
                <a:gd name="T32" fmla="*/ 3 w 50"/>
                <a:gd name="T33" fmla="*/ 66 h 99"/>
                <a:gd name="T34" fmla="*/ 3 w 50"/>
                <a:gd name="T35" fmla="*/ 60 h 99"/>
                <a:gd name="T36" fmla="*/ 3 w 50"/>
                <a:gd name="T37" fmla="*/ 59 h 99"/>
                <a:gd name="T38" fmla="*/ 3 w 50"/>
                <a:gd name="T39" fmla="*/ 60 h 99"/>
                <a:gd name="T40" fmla="*/ 0 w 50"/>
                <a:gd name="T41" fmla="*/ 24 h 99"/>
                <a:gd name="T42" fmla="*/ 5 w 50"/>
                <a:gd name="T43" fmla="*/ 18 h 99"/>
                <a:gd name="T44" fmla="*/ 7 w 50"/>
                <a:gd name="T45" fmla="*/ 19 h 99"/>
                <a:gd name="T46" fmla="*/ 6 w 50"/>
                <a:gd name="T47" fmla="*/ 12 h 99"/>
                <a:gd name="T48" fmla="*/ 12 w 50"/>
                <a:gd name="T49" fmla="*/ 5 h 99"/>
                <a:gd name="T50" fmla="*/ 15 w 50"/>
                <a:gd name="T51" fmla="*/ 6 h 99"/>
                <a:gd name="T52" fmla="*/ 20 w 50"/>
                <a:gd name="T53"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0" h="99">
                  <a:moveTo>
                    <a:pt x="20" y="0"/>
                  </a:moveTo>
                  <a:cubicBezTo>
                    <a:pt x="23" y="0"/>
                    <a:pt x="26" y="3"/>
                    <a:pt x="26" y="6"/>
                  </a:cubicBezTo>
                  <a:cubicBezTo>
                    <a:pt x="27" y="8"/>
                    <a:pt x="27" y="8"/>
                    <a:pt x="27" y="8"/>
                  </a:cubicBezTo>
                  <a:cubicBezTo>
                    <a:pt x="27" y="8"/>
                    <a:pt x="28" y="7"/>
                    <a:pt x="29" y="7"/>
                  </a:cubicBezTo>
                  <a:cubicBezTo>
                    <a:pt x="32" y="7"/>
                    <a:pt x="35" y="9"/>
                    <a:pt x="35" y="12"/>
                  </a:cubicBezTo>
                  <a:cubicBezTo>
                    <a:pt x="38" y="40"/>
                    <a:pt x="38" y="40"/>
                    <a:pt x="38" y="40"/>
                  </a:cubicBezTo>
                  <a:cubicBezTo>
                    <a:pt x="39" y="39"/>
                    <a:pt x="40" y="38"/>
                    <a:pt x="42" y="38"/>
                  </a:cubicBezTo>
                  <a:cubicBezTo>
                    <a:pt x="43" y="38"/>
                    <a:pt x="43" y="38"/>
                    <a:pt x="43" y="38"/>
                  </a:cubicBezTo>
                  <a:cubicBezTo>
                    <a:pt x="45" y="38"/>
                    <a:pt x="48" y="40"/>
                    <a:pt x="48" y="42"/>
                  </a:cubicBezTo>
                  <a:cubicBezTo>
                    <a:pt x="50" y="65"/>
                    <a:pt x="50" y="65"/>
                    <a:pt x="50" y="65"/>
                  </a:cubicBezTo>
                  <a:cubicBezTo>
                    <a:pt x="49" y="68"/>
                    <a:pt x="49" y="71"/>
                    <a:pt x="47" y="74"/>
                  </a:cubicBezTo>
                  <a:cubicBezTo>
                    <a:pt x="45" y="79"/>
                    <a:pt x="41" y="81"/>
                    <a:pt x="40" y="82"/>
                  </a:cubicBezTo>
                  <a:cubicBezTo>
                    <a:pt x="40" y="87"/>
                    <a:pt x="40" y="92"/>
                    <a:pt x="41" y="96"/>
                  </a:cubicBezTo>
                  <a:cubicBezTo>
                    <a:pt x="13" y="99"/>
                    <a:pt x="13" y="99"/>
                    <a:pt x="13" y="99"/>
                  </a:cubicBezTo>
                  <a:cubicBezTo>
                    <a:pt x="13" y="92"/>
                    <a:pt x="12" y="87"/>
                    <a:pt x="12" y="84"/>
                  </a:cubicBezTo>
                  <a:cubicBezTo>
                    <a:pt x="10" y="82"/>
                    <a:pt x="9" y="79"/>
                    <a:pt x="7" y="77"/>
                  </a:cubicBezTo>
                  <a:cubicBezTo>
                    <a:pt x="5" y="73"/>
                    <a:pt x="4" y="70"/>
                    <a:pt x="3" y="66"/>
                  </a:cubicBezTo>
                  <a:cubicBezTo>
                    <a:pt x="3" y="60"/>
                    <a:pt x="3" y="60"/>
                    <a:pt x="3" y="60"/>
                  </a:cubicBezTo>
                  <a:cubicBezTo>
                    <a:pt x="3" y="59"/>
                    <a:pt x="3" y="59"/>
                    <a:pt x="3" y="59"/>
                  </a:cubicBezTo>
                  <a:cubicBezTo>
                    <a:pt x="3" y="60"/>
                    <a:pt x="3" y="60"/>
                    <a:pt x="3" y="60"/>
                  </a:cubicBezTo>
                  <a:cubicBezTo>
                    <a:pt x="0" y="24"/>
                    <a:pt x="0" y="24"/>
                    <a:pt x="0" y="24"/>
                  </a:cubicBezTo>
                  <a:cubicBezTo>
                    <a:pt x="0" y="21"/>
                    <a:pt x="2" y="19"/>
                    <a:pt x="5" y="18"/>
                  </a:cubicBezTo>
                  <a:cubicBezTo>
                    <a:pt x="5" y="18"/>
                    <a:pt x="6" y="18"/>
                    <a:pt x="7" y="19"/>
                  </a:cubicBezTo>
                  <a:cubicBezTo>
                    <a:pt x="6" y="12"/>
                    <a:pt x="6" y="12"/>
                    <a:pt x="6" y="12"/>
                  </a:cubicBezTo>
                  <a:cubicBezTo>
                    <a:pt x="6" y="9"/>
                    <a:pt x="8" y="6"/>
                    <a:pt x="12" y="5"/>
                  </a:cubicBezTo>
                  <a:cubicBezTo>
                    <a:pt x="13" y="5"/>
                    <a:pt x="14" y="6"/>
                    <a:pt x="15" y="6"/>
                  </a:cubicBezTo>
                  <a:cubicBezTo>
                    <a:pt x="15" y="3"/>
                    <a:pt x="17" y="1"/>
                    <a:pt x="20" y="0"/>
                  </a:cubicBezTo>
                  <a:close/>
                </a:path>
              </a:pathLst>
            </a:custGeom>
            <a:solidFill>
              <a:srgbClr val="FFD2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118"/>
            <p:cNvSpPr>
              <a:spLocks/>
            </p:cNvSpPr>
            <p:nvPr/>
          </p:nvSpPr>
          <p:spPr bwMode="auto">
            <a:xfrm>
              <a:off x="5966354" y="1663054"/>
              <a:ext cx="542706" cy="378265"/>
            </a:xfrm>
            <a:custGeom>
              <a:avLst/>
              <a:gdLst>
                <a:gd name="T0" fmla="*/ 241 w 479"/>
                <a:gd name="T1" fmla="*/ 334 h 334"/>
                <a:gd name="T2" fmla="*/ 41 w 479"/>
                <a:gd name="T3" fmla="*/ 172 h 334"/>
                <a:gd name="T4" fmla="*/ 0 w 479"/>
                <a:gd name="T5" fmla="*/ 16 h 334"/>
                <a:gd name="T6" fmla="*/ 49 w 479"/>
                <a:gd name="T7" fmla="*/ 11 h 334"/>
                <a:gd name="T8" fmla="*/ 241 w 479"/>
                <a:gd name="T9" fmla="*/ 286 h 334"/>
                <a:gd name="T10" fmla="*/ 244 w 479"/>
                <a:gd name="T11" fmla="*/ 286 h 334"/>
                <a:gd name="T12" fmla="*/ 431 w 479"/>
                <a:gd name="T13" fmla="*/ 0 h 334"/>
                <a:gd name="T14" fmla="*/ 479 w 479"/>
                <a:gd name="T15" fmla="*/ 4 h 334"/>
                <a:gd name="T16" fmla="*/ 443 w 479"/>
                <a:gd name="T17" fmla="*/ 163 h 334"/>
                <a:gd name="T18" fmla="*/ 245 w 479"/>
                <a:gd name="T19" fmla="*/ 334 h 334"/>
                <a:gd name="T20" fmla="*/ 241 w 479"/>
                <a:gd name="T21" fmla="*/ 33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9" h="334">
                  <a:moveTo>
                    <a:pt x="241" y="334"/>
                  </a:moveTo>
                  <a:cubicBezTo>
                    <a:pt x="155" y="334"/>
                    <a:pt x="86" y="278"/>
                    <a:pt x="41" y="172"/>
                  </a:cubicBezTo>
                  <a:cubicBezTo>
                    <a:pt x="9" y="95"/>
                    <a:pt x="1" y="19"/>
                    <a:pt x="0" y="16"/>
                  </a:cubicBezTo>
                  <a:cubicBezTo>
                    <a:pt x="49" y="11"/>
                    <a:pt x="49" y="11"/>
                    <a:pt x="49" y="11"/>
                  </a:cubicBezTo>
                  <a:cubicBezTo>
                    <a:pt x="49" y="13"/>
                    <a:pt x="79" y="286"/>
                    <a:pt x="241" y="286"/>
                  </a:cubicBezTo>
                  <a:cubicBezTo>
                    <a:pt x="242" y="286"/>
                    <a:pt x="243" y="286"/>
                    <a:pt x="244" y="286"/>
                  </a:cubicBezTo>
                  <a:cubicBezTo>
                    <a:pt x="408" y="283"/>
                    <a:pt x="431" y="3"/>
                    <a:pt x="431" y="0"/>
                  </a:cubicBezTo>
                  <a:cubicBezTo>
                    <a:pt x="479" y="4"/>
                    <a:pt x="479" y="4"/>
                    <a:pt x="479" y="4"/>
                  </a:cubicBezTo>
                  <a:cubicBezTo>
                    <a:pt x="479" y="7"/>
                    <a:pt x="473" y="84"/>
                    <a:pt x="443" y="163"/>
                  </a:cubicBezTo>
                  <a:cubicBezTo>
                    <a:pt x="401" y="273"/>
                    <a:pt x="333" y="333"/>
                    <a:pt x="245" y="334"/>
                  </a:cubicBezTo>
                  <a:cubicBezTo>
                    <a:pt x="243" y="334"/>
                    <a:pt x="242" y="334"/>
                    <a:pt x="241" y="334"/>
                  </a:cubicBezTo>
                  <a:close/>
                </a:path>
              </a:pathLst>
            </a:custGeom>
            <a:solidFill>
              <a:srgbClr val="2B50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259"/>
            <p:cNvSpPr>
              <a:spLocks/>
            </p:cNvSpPr>
            <p:nvPr/>
          </p:nvSpPr>
          <p:spPr bwMode="auto">
            <a:xfrm>
              <a:off x="6118331" y="1932489"/>
              <a:ext cx="244506" cy="416139"/>
            </a:xfrm>
            <a:custGeom>
              <a:avLst/>
              <a:gdLst>
                <a:gd name="T0" fmla="*/ 216 w 216"/>
                <a:gd name="T1" fmla="*/ 367 h 367"/>
                <a:gd name="T2" fmla="*/ 0 w 216"/>
                <a:gd name="T3" fmla="*/ 367 h 367"/>
                <a:gd name="T4" fmla="*/ 0 w 216"/>
                <a:gd name="T5" fmla="*/ 0 h 367"/>
                <a:gd name="T6" fmla="*/ 105 w 216"/>
                <a:gd name="T7" fmla="*/ 18 h 367"/>
                <a:gd name="T8" fmla="*/ 216 w 216"/>
                <a:gd name="T9" fmla="*/ 0 h 367"/>
                <a:gd name="T10" fmla="*/ 216 w 216"/>
                <a:gd name="T11" fmla="*/ 367 h 367"/>
              </a:gdLst>
              <a:ahLst/>
              <a:cxnLst>
                <a:cxn ang="0">
                  <a:pos x="T0" y="T1"/>
                </a:cxn>
                <a:cxn ang="0">
                  <a:pos x="T2" y="T3"/>
                </a:cxn>
                <a:cxn ang="0">
                  <a:pos x="T4" y="T5"/>
                </a:cxn>
                <a:cxn ang="0">
                  <a:pos x="T6" y="T7"/>
                </a:cxn>
                <a:cxn ang="0">
                  <a:pos x="T8" y="T9"/>
                </a:cxn>
                <a:cxn ang="0">
                  <a:pos x="T10" y="T11"/>
                </a:cxn>
              </a:cxnLst>
              <a:rect l="0" t="0" r="r" b="b"/>
              <a:pathLst>
                <a:path w="216" h="367">
                  <a:moveTo>
                    <a:pt x="216" y="367"/>
                  </a:moveTo>
                  <a:cubicBezTo>
                    <a:pt x="0" y="367"/>
                    <a:pt x="0" y="367"/>
                    <a:pt x="0" y="367"/>
                  </a:cubicBezTo>
                  <a:cubicBezTo>
                    <a:pt x="0" y="0"/>
                    <a:pt x="0" y="0"/>
                    <a:pt x="0" y="0"/>
                  </a:cubicBezTo>
                  <a:cubicBezTo>
                    <a:pt x="23" y="8"/>
                    <a:pt x="60" y="18"/>
                    <a:pt x="105" y="18"/>
                  </a:cubicBezTo>
                  <a:cubicBezTo>
                    <a:pt x="154" y="19"/>
                    <a:pt x="192" y="8"/>
                    <a:pt x="216" y="0"/>
                  </a:cubicBezTo>
                  <a:cubicBezTo>
                    <a:pt x="216" y="122"/>
                    <a:pt x="216" y="245"/>
                    <a:pt x="216" y="367"/>
                  </a:cubicBezTo>
                  <a:close/>
                </a:path>
              </a:pathLst>
            </a:custGeom>
            <a:solidFill>
              <a:srgbClr val="2B50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260"/>
            <p:cNvSpPr>
              <a:spLocks/>
            </p:cNvSpPr>
            <p:nvPr/>
          </p:nvSpPr>
          <p:spPr bwMode="auto">
            <a:xfrm>
              <a:off x="6180656" y="1726337"/>
              <a:ext cx="122253" cy="200399"/>
            </a:xfrm>
            <a:custGeom>
              <a:avLst/>
              <a:gdLst>
                <a:gd name="T0" fmla="*/ 54 w 108"/>
                <a:gd name="T1" fmla="*/ 177 h 177"/>
                <a:gd name="T2" fmla="*/ 54 w 108"/>
                <a:gd name="T3" fmla="*/ 177 h 177"/>
                <a:gd name="T4" fmla="*/ 0 w 108"/>
                <a:gd name="T5" fmla="*/ 123 h 177"/>
                <a:gd name="T6" fmla="*/ 0 w 108"/>
                <a:gd name="T7" fmla="*/ 54 h 177"/>
                <a:gd name="T8" fmla="*/ 54 w 108"/>
                <a:gd name="T9" fmla="*/ 0 h 177"/>
                <a:gd name="T10" fmla="*/ 108 w 108"/>
                <a:gd name="T11" fmla="*/ 54 h 177"/>
                <a:gd name="T12" fmla="*/ 108 w 108"/>
                <a:gd name="T13" fmla="*/ 123 h 177"/>
                <a:gd name="T14" fmla="*/ 54 w 108"/>
                <a:gd name="T15" fmla="*/ 177 h 1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177">
                  <a:moveTo>
                    <a:pt x="54" y="177"/>
                  </a:moveTo>
                  <a:cubicBezTo>
                    <a:pt x="54" y="177"/>
                    <a:pt x="54" y="177"/>
                    <a:pt x="54" y="177"/>
                  </a:cubicBezTo>
                  <a:cubicBezTo>
                    <a:pt x="25" y="177"/>
                    <a:pt x="0" y="152"/>
                    <a:pt x="0" y="123"/>
                  </a:cubicBezTo>
                  <a:cubicBezTo>
                    <a:pt x="0" y="54"/>
                    <a:pt x="0" y="54"/>
                    <a:pt x="0" y="54"/>
                  </a:cubicBezTo>
                  <a:cubicBezTo>
                    <a:pt x="0" y="24"/>
                    <a:pt x="25" y="0"/>
                    <a:pt x="54" y="0"/>
                  </a:cubicBezTo>
                  <a:cubicBezTo>
                    <a:pt x="84" y="0"/>
                    <a:pt x="108" y="24"/>
                    <a:pt x="108" y="54"/>
                  </a:cubicBezTo>
                  <a:cubicBezTo>
                    <a:pt x="108" y="123"/>
                    <a:pt x="108" y="123"/>
                    <a:pt x="108" y="123"/>
                  </a:cubicBezTo>
                  <a:cubicBezTo>
                    <a:pt x="108" y="152"/>
                    <a:pt x="84" y="177"/>
                    <a:pt x="54" y="177"/>
                  </a:cubicBezTo>
                  <a:close/>
                </a:path>
              </a:pathLst>
            </a:custGeom>
            <a:solidFill>
              <a:srgbClr val="FFD2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261"/>
            <p:cNvSpPr>
              <a:spLocks/>
            </p:cNvSpPr>
            <p:nvPr/>
          </p:nvSpPr>
          <p:spPr bwMode="auto">
            <a:xfrm>
              <a:off x="6202230" y="1856740"/>
              <a:ext cx="82461" cy="113144"/>
            </a:xfrm>
            <a:custGeom>
              <a:avLst/>
              <a:gdLst>
                <a:gd name="T0" fmla="*/ 15 w 73"/>
                <a:gd name="T1" fmla="*/ 0 h 100"/>
                <a:gd name="T2" fmla="*/ 0 w 73"/>
                <a:gd name="T3" fmla="*/ 63 h 100"/>
                <a:gd name="T4" fmla="*/ 36 w 73"/>
                <a:gd name="T5" fmla="*/ 100 h 100"/>
                <a:gd name="T6" fmla="*/ 73 w 73"/>
                <a:gd name="T7" fmla="*/ 63 h 100"/>
                <a:gd name="T8" fmla="*/ 57 w 73"/>
                <a:gd name="T9" fmla="*/ 0 h 100"/>
                <a:gd name="T10" fmla="*/ 15 w 73"/>
                <a:gd name="T11" fmla="*/ 0 h 100"/>
              </a:gdLst>
              <a:ahLst/>
              <a:cxnLst>
                <a:cxn ang="0">
                  <a:pos x="T0" y="T1"/>
                </a:cxn>
                <a:cxn ang="0">
                  <a:pos x="T2" y="T3"/>
                </a:cxn>
                <a:cxn ang="0">
                  <a:pos x="T4" y="T5"/>
                </a:cxn>
                <a:cxn ang="0">
                  <a:pos x="T6" y="T7"/>
                </a:cxn>
                <a:cxn ang="0">
                  <a:pos x="T8" y="T9"/>
                </a:cxn>
                <a:cxn ang="0">
                  <a:pos x="T10" y="T11"/>
                </a:cxn>
              </a:cxnLst>
              <a:rect l="0" t="0" r="r" b="b"/>
              <a:pathLst>
                <a:path w="73" h="100">
                  <a:moveTo>
                    <a:pt x="15" y="0"/>
                  </a:moveTo>
                  <a:cubicBezTo>
                    <a:pt x="0" y="63"/>
                    <a:pt x="0" y="63"/>
                    <a:pt x="0" y="63"/>
                  </a:cubicBezTo>
                  <a:cubicBezTo>
                    <a:pt x="0" y="83"/>
                    <a:pt x="16" y="100"/>
                    <a:pt x="36" y="100"/>
                  </a:cubicBezTo>
                  <a:cubicBezTo>
                    <a:pt x="57" y="100"/>
                    <a:pt x="73" y="83"/>
                    <a:pt x="73" y="63"/>
                  </a:cubicBezTo>
                  <a:cubicBezTo>
                    <a:pt x="57" y="0"/>
                    <a:pt x="57" y="0"/>
                    <a:pt x="57" y="0"/>
                  </a:cubicBezTo>
                  <a:lnTo>
                    <a:pt x="15" y="0"/>
                  </a:lnTo>
                  <a:close/>
                </a:path>
              </a:pathLst>
            </a:custGeom>
            <a:solidFill>
              <a:srgbClr val="FFD2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262"/>
            <p:cNvSpPr>
              <a:spLocks/>
            </p:cNvSpPr>
            <p:nvPr/>
          </p:nvSpPr>
          <p:spPr bwMode="auto">
            <a:xfrm>
              <a:off x="6162438" y="1702366"/>
              <a:ext cx="161086" cy="141909"/>
            </a:xfrm>
            <a:custGeom>
              <a:avLst/>
              <a:gdLst>
                <a:gd name="T0" fmla="*/ 17 w 142"/>
                <a:gd name="T1" fmla="*/ 84 h 125"/>
                <a:gd name="T2" fmla="*/ 90 w 142"/>
                <a:gd name="T3" fmla="*/ 56 h 125"/>
                <a:gd name="T4" fmla="*/ 123 w 142"/>
                <a:gd name="T5" fmla="*/ 67 h 125"/>
                <a:gd name="T6" fmla="*/ 122 w 142"/>
                <a:gd name="T7" fmla="*/ 118 h 125"/>
                <a:gd name="T8" fmla="*/ 142 w 142"/>
                <a:gd name="T9" fmla="*/ 79 h 125"/>
                <a:gd name="T10" fmla="*/ 142 w 142"/>
                <a:gd name="T11" fmla="*/ 70 h 125"/>
                <a:gd name="T12" fmla="*/ 71 w 142"/>
                <a:gd name="T13" fmla="*/ 0 h 125"/>
                <a:gd name="T14" fmla="*/ 0 w 142"/>
                <a:gd name="T15" fmla="*/ 70 h 125"/>
                <a:gd name="T16" fmla="*/ 0 w 142"/>
                <a:gd name="T17" fmla="*/ 86 h 125"/>
                <a:gd name="T18" fmla="*/ 9 w 142"/>
                <a:gd name="T19" fmla="*/ 114 h 125"/>
                <a:gd name="T20" fmla="*/ 17 w 142"/>
                <a:gd name="T21" fmla="*/ 125 h 125"/>
                <a:gd name="T22" fmla="*/ 17 w 142"/>
                <a:gd name="T23" fmla="*/ 84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2" h="125">
                  <a:moveTo>
                    <a:pt x="17" y="84"/>
                  </a:moveTo>
                  <a:cubicBezTo>
                    <a:pt x="90" y="56"/>
                    <a:pt x="90" y="56"/>
                    <a:pt x="90" y="56"/>
                  </a:cubicBezTo>
                  <a:cubicBezTo>
                    <a:pt x="123" y="67"/>
                    <a:pt x="123" y="67"/>
                    <a:pt x="123" y="67"/>
                  </a:cubicBezTo>
                  <a:cubicBezTo>
                    <a:pt x="122" y="118"/>
                    <a:pt x="122" y="118"/>
                    <a:pt x="122" y="118"/>
                  </a:cubicBezTo>
                  <a:cubicBezTo>
                    <a:pt x="135" y="109"/>
                    <a:pt x="142" y="95"/>
                    <a:pt x="142" y="79"/>
                  </a:cubicBezTo>
                  <a:cubicBezTo>
                    <a:pt x="142" y="70"/>
                    <a:pt x="142" y="70"/>
                    <a:pt x="142" y="70"/>
                  </a:cubicBezTo>
                  <a:cubicBezTo>
                    <a:pt x="142" y="31"/>
                    <a:pt x="110" y="0"/>
                    <a:pt x="71" y="0"/>
                  </a:cubicBezTo>
                  <a:cubicBezTo>
                    <a:pt x="32" y="0"/>
                    <a:pt x="0" y="31"/>
                    <a:pt x="0" y="70"/>
                  </a:cubicBezTo>
                  <a:cubicBezTo>
                    <a:pt x="0" y="86"/>
                    <a:pt x="0" y="86"/>
                    <a:pt x="0" y="86"/>
                  </a:cubicBezTo>
                  <a:cubicBezTo>
                    <a:pt x="0" y="96"/>
                    <a:pt x="4" y="106"/>
                    <a:pt x="9" y="114"/>
                  </a:cubicBezTo>
                  <a:cubicBezTo>
                    <a:pt x="17" y="125"/>
                    <a:pt x="17" y="125"/>
                    <a:pt x="17" y="125"/>
                  </a:cubicBezTo>
                  <a:lnTo>
                    <a:pt x="17" y="84"/>
                  </a:lnTo>
                  <a:close/>
                </a:path>
              </a:pathLst>
            </a:custGeom>
            <a:solidFill>
              <a:srgbClr val="76684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69"/>
            <p:cNvSpPr>
              <a:spLocks noEditPoints="1"/>
            </p:cNvSpPr>
            <p:nvPr/>
          </p:nvSpPr>
          <p:spPr bwMode="auto">
            <a:xfrm>
              <a:off x="5834033" y="1394097"/>
              <a:ext cx="123212" cy="166840"/>
            </a:xfrm>
            <a:custGeom>
              <a:avLst/>
              <a:gdLst>
                <a:gd name="T0" fmla="*/ 109 w 109"/>
                <a:gd name="T1" fmla="*/ 48 h 147"/>
                <a:gd name="T2" fmla="*/ 50 w 109"/>
                <a:gd name="T3" fmla="*/ 98 h 147"/>
                <a:gd name="T4" fmla="*/ 35 w 109"/>
                <a:gd name="T5" fmla="*/ 98 h 147"/>
                <a:gd name="T6" fmla="*/ 35 w 109"/>
                <a:gd name="T7" fmla="*/ 147 h 147"/>
                <a:gd name="T8" fmla="*/ 0 w 109"/>
                <a:gd name="T9" fmla="*/ 147 h 147"/>
                <a:gd name="T10" fmla="*/ 0 w 109"/>
                <a:gd name="T11" fmla="*/ 0 h 147"/>
                <a:gd name="T12" fmla="*/ 47 w 109"/>
                <a:gd name="T13" fmla="*/ 0 h 147"/>
                <a:gd name="T14" fmla="*/ 109 w 109"/>
                <a:gd name="T15" fmla="*/ 48 h 147"/>
                <a:gd name="T16" fmla="*/ 73 w 109"/>
                <a:gd name="T17" fmla="*/ 48 h 147"/>
                <a:gd name="T18" fmla="*/ 47 w 109"/>
                <a:gd name="T19" fmla="*/ 25 h 147"/>
                <a:gd name="T20" fmla="*/ 35 w 109"/>
                <a:gd name="T21" fmla="*/ 25 h 147"/>
                <a:gd name="T22" fmla="*/ 35 w 109"/>
                <a:gd name="T23" fmla="*/ 73 h 147"/>
                <a:gd name="T24" fmla="*/ 48 w 109"/>
                <a:gd name="T25" fmla="*/ 73 h 147"/>
                <a:gd name="T26" fmla="*/ 73 w 109"/>
                <a:gd name="T27" fmla="*/ 4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47">
                  <a:moveTo>
                    <a:pt x="109" y="48"/>
                  </a:moveTo>
                  <a:cubicBezTo>
                    <a:pt x="109" y="82"/>
                    <a:pt x="84" y="98"/>
                    <a:pt x="50" y="98"/>
                  </a:cubicBezTo>
                  <a:cubicBezTo>
                    <a:pt x="35" y="98"/>
                    <a:pt x="35" y="98"/>
                    <a:pt x="35" y="98"/>
                  </a:cubicBezTo>
                  <a:cubicBezTo>
                    <a:pt x="35" y="147"/>
                    <a:pt x="35" y="147"/>
                    <a:pt x="35" y="147"/>
                  </a:cubicBezTo>
                  <a:cubicBezTo>
                    <a:pt x="0" y="147"/>
                    <a:pt x="0" y="147"/>
                    <a:pt x="0" y="147"/>
                  </a:cubicBezTo>
                  <a:cubicBezTo>
                    <a:pt x="0" y="0"/>
                    <a:pt x="0" y="0"/>
                    <a:pt x="0" y="0"/>
                  </a:cubicBezTo>
                  <a:cubicBezTo>
                    <a:pt x="47" y="0"/>
                    <a:pt x="47" y="0"/>
                    <a:pt x="47" y="0"/>
                  </a:cubicBezTo>
                  <a:cubicBezTo>
                    <a:pt x="85" y="0"/>
                    <a:pt x="109" y="16"/>
                    <a:pt x="109" y="48"/>
                  </a:cubicBezTo>
                  <a:close/>
                  <a:moveTo>
                    <a:pt x="73" y="48"/>
                  </a:moveTo>
                  <a:cubicBezTo>
                    <a:pt x="73" y="32"/>
                    <a:pt x="64" y="25"/>
                    <a:pt x="47" y="25"/>
                  </a:cubicBezTo>
                  <a:cubicBezTo>
                    <a:pt x="35" y="25"/>
                    <a:pt x="35" y="25"/>
                    <a:pt x="35" y="25"/>
                  </a:cubicBezTo>
                  <a:cubicBezTo>
                    <a:pt x="35" y="73"/>
                    <a:pt x="35" y="73"/>
                    <a:pt x="35" y="73"/>
                  </a:cubicBezTo>
                  <a:cubicBezTo>
                    <a:pt x="48" y="73"/>
                    <a:pt x="48" y="73"/>
                    <a:pt x="48" y="73"/>
                  </a:cubicBezTo>
                  <a:cubicBezTo>
                    <a:pt x="63" y="73"/>
                    <a:pt x="73" y="66"/>
                    <a:pt x="73" y="48"/>
                  </a:cubicBezTo>
                  <a:close/>
                </a:path>
              </a:pathLst>
            </a:custGeom>
            <a:solidFill>
              <a:srgbClr val="A5D6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470"/>
            <p:cNvSpPr>
              <a:spLocks/>
            </p:cNvSpPr>
            <p:nvPr/>
          </p:nvSpPr>
          <p:spPr bwMode="auto">
            <a:xfrm>
              <a:off x="5977861" y="1394097"/>
              <a:ext cx="101638" cy="166840"/>
            </a:xfrm>
            <a:custGeom>
              <a:avLst/>
              <a:gdLst>
                <a:gd name="T0" fmla="*/ 83 w 212"/>
                <a:gd name="T1" fmla="*/ 60 h 348"/>
                <a:gd name="T2" fmla="*/ 83 w 212"/>
                <a:gd name="T3" fmla="*/ 142 h 348"/>
                <a:gd name="T4" fmla="*/ 189 w 212"/>
                <a:gd name="T5" fmla="*/ 142 h 348"/>
                <a:gd name="T6" fmla="*/ 189 w 212"/>
                <a:gd name="T7" fmla="*/ 201 h 348"/>
                <a:gd name="T8" fmla="*/ 83 w 212"/>
                <a:gd name="T9" fmla="*/ 201 h 348"/>
                <a:gd name="T10" fmla="*/ 83 w 212"/>
                <a:gd name="T11" fmla="*/ 289 h 348"/>
                <a:gd name="T12" fmla="*/ 212 w 212"/>
                <a:gd name="T13" fmla="*/ 289 h 348"/>
                <a:gd name="T14" fmla="*/ 212 w 212"/>
                <a:gd name="T15" fmla="*/ 348 h 348"/>
                <a:gd name="T16" fmla="*/ 0 w 212"/>
                <a:gd name="T17" fmla="*/ 348 h 348"/>
                <a:gd name="T18" fmla="*/ 0 w 212"/>
                <a:gd name="T19" fmla="*/ 0 h 348"/>
                <a:gd name="T20" fmla="*/ 212 w 212"/>
                <a:gd name="T21" fmla="*/ 0 h 348"/>
                <a:gd name="T22" fmla="*/ 205 w 212"/>
                <a:gd name="T23" fmla="*/ 60 h 348"/>
                <a:gd name="T24" fmla="*/ 83 w 212"/>
                <a:gd name="T25" fmla="*/ 6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2" h="348">
                  <a:moveTo>
                    <a:pt x="83" y="60"/>
                  </a:moveTo>
                  <a:lnTo>
                    <a:pt x="83" y="142"/>
                  </a:lnTo>
                  <a:lnTo>
                    <a:pt x="189" y="142"/>
                  </a:lnTo>
                  <a:lnTo>
                    <a:pt x="189" y="201"/>
                  </a:lnTo>
                  <a:lnTo>
                    <a:pt x="83" y="201"/>
                  </a:lnTo>
                  <a:lnTo>
                    <a:pt x="83" y="289"/>
                  </a:lnTo>
                  <a:lnTo>
                    <a:pt x="212" y="289"/>
                  </a:lnTo>
                  <a:lnTo>
                    <a:pt x="212" y="348"/>
                  </a:lnTo>
                  <a:lnTo>
                    <a:pt x="0" y="348"/>
                  </a:lnTo>
                  <a:lnTo>
                    <a:pt x="0" y="0"/>
                  </a:lnTo>
                  <a:lnTo>
                    <a:pt x="212" y="0"/>
                  </a:lnTo>
                  <a:lnTo>
                    <a:pt x="205" y="60"/>
                  </a:lnTo>
                  <a:lnTo>
                    <a:pt x="83" y="60"/>
                  </a:lnTo>
                  <a:close/>
                </a:path>
              </a:pathLst>
            </a:custGeom>
            <a:solidFill>
              <a:srgbClr val="A5D6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471"/>
            <p:cNvSpPr>
              <a:spLocks noEditPoints="1"/>
            </p:cNvSpPr>
            <p:nvPr/>
          </p:nvSpPr>
          <p:spPr bwMode="auto">
            <a:xfrm>
              <a:off x="6096757" y="1389783"/>
              <a:ext cx="150539" cy="175468"/>
            </a:xfrm>
            <a:custGeom>
              <a:avLst/>
              <a:gdLst>
                <a:gd name="T0" fmla="*/ 133 w 133"/>
                <a:gd name="T1" fmla="*/ 77 h 155"/>
                <a:gd name="T2" fmla="*/ 66 w 133"/>
                <a:gd name="T3" fmla="*/ 155 h 155"/>
                <a:gd name="T4" fmla="*/ 0 w 133"/>
                <a:gd name="T5" fmla="*/ 77 h 155"/>
                <a:gd name="T6" fmla="*/ 66 w 133"/>
                <a:gd name="T7" fmla="*/ 0 h 155"/>
                <a:gd name="T8" fmla="*/ 133 w 133"/>
                <a:gd name="T9" fmla="*/ 77 h 155"/>
                <a:gd name="T10" fmla="*/ 37 w 133"/>
                <a:gd name="T11" fmla="*/ 77 h 155"/>
                <a:gd name="T12" fmla="*/ 66 w 133"/>
                <a:gd name="T13" fmla="*/ 129 h 155"/>
                <a:gd name="T14" fmla="*/ 96 w 133"/>
                <a:gd name="T15" fmla="*/ 77 h 155"/>
                <a:gd name="T16" fmla="*/ 66 w 133"/>
                <a:gd name="T17" fmla="*/ 26 h 155"/>
                <a:gd name="T18" fmla="*/ 37 w 133"/>
                <a:gd name="T19" fmla="*/ 7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3" h="155">
                  <a:moveTo>
                    <a:pt x="133" y="77"/>
                  </a:moveTo>
                  <a:cubicBezTo>
                    <a:pt x="133" y="126"/>
                    <a:pt x="108" y="155"/>
                    <a:pt x="66" y="155"/>
                  </a:cubicBezTo>
                  <a:cubicBezTo>
                    <a:pt x="25" y="155"/>
                    <a:pt x="0" y="127"/>
                    <a:pt x="0" y="77"/>
                  </a:cubicBezTo>
                  <a:cubicBezTo>
                    <a:pt x="0" y="30"/>
                    <a:pt x="25" y="0"/>
                    <a:pt x="66" y="0"/>
                  </a:cubicBezTo>
                  <a:cubicBezTo>
                    <a:pt x="108" y="0"/>
                    <a:pt x="133" y="28"/>
                    <a:pt x="133" y="77"/>
                  </a:cubicBezTo>
                  <a:close/>
                  <a:moveTo>
                    <a:pt x="37" y="77"/>
                  </a:moveTo>
                  <a:cubicBezTo>
                    <a:pt x="37" y="115"/>
                    <a:pt x="47" y="129"/>
                    <a:pt x="66" y="129"/>
                  </a:cubicBezTo>
                  <a:cubicBezTo>
                    <a:pt x="86" y="129"/>
                    <a:pt x="96" y="115"/>
                    <a:pt x="96" y="77"/>
                  </a:cubicBezTo>
                  <a:cubicBezTo>
                    <a:pt x="96" y="40"/>
                    <a:pt x="86" y="26"/>
                    <a:pt x="66" y="26"/>
                  </a:cubicBezTo>
                  <a:cubicBezTo>
                    <a:pt x="47" y="26"/>
                    <a:pt x="37" y="40"/>
                    <a:pt x="37" y="77"/>
                  </a:cubicBezTo>
                  <a:close/>
                </a:path>
              </a:pathLst>
            </a:custGeom>
            <a:solidFill>
              <a:srgbClr val="A5D6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472"/>
            <p:cNvSpPr>
              <a:spLocks noEditPoints="1"/>
            </p:cNvSpPr>
            <p:nvPr/>
          </p:nvSpPr>
          <p:spPr bwMode="auto">
            <a:xfrm>
              <a:off x="6270308" y="1394097"/>
              <a:ext cx="123212" cy="166840"/>
            </a:xfrm>
            <a:custGeom>
              <a:avLst/>
              <a:gdLst>
                <a:gd name="T0" fmla="*/ 109 w 109"/>
                <a:gd name="T1" fmla="*/ 48 h 147"/>
                <a:gd name="T2" fmla="*/ 51 w 109"/>
                <a:gd name="T3" fmla="*/ 98 h 147"/>
                <a:gd name="T4" fmla="*/ 35 w 109"/>
                <a:gd name="T5" fmla="*/ 98 h 147"/>
                <a:gd name="T6" fmla="*/ 35 w 109"/>
                <a:gd name="T7" fmla="*/ 147 h 147"/>
                <a:gd name="T8" fmla="*/ 0 w 109"/>
                <a:gd name="T9" fmla="*/ 147 h 147"/>
                <a:gd name="T10" fmla="*/ 0 w 109"/>
                <a:gd name="T11" fmla="*/ 0 h 147"/>
                <a:gd name="T12" fmla="*/ 48 w 109"/>
                <a:gd name="T13" fmla="*/ 0 h 147"/>
                <a:gd name="T14" fmla="*/ 109 w 109"/>
                <a:gd name="T15" fmla="*/ 48 h 147"/>
                <a:gd name="T16" fmla="*/ 74 w 109"/>
                <a:gd name="T17" fmla="*/ 48 h 147"/>
                <a:gd name="T18" fmla="*/ 48 w 109"/>
                <a:gd name="T19" fmla="*/ 25 h 147"/>
                <a:gd name="T20" fmla="*/ 35 w 109"/>
                <a:gd name="T21" fmla="*/ 25 h 147"/>
                <a:gd name="T22" fmla="*/ 35 w 109"/>
                <a:gd name="T23" fmla="*/ 73 h 147"/>
                <a:gd name="T24" fmla="*/ 48 w 109"/>
                <a:gd name="T25" fmla="*/ 73 h 147"/>
                <a:gd name="T26" fmla="*/ 74 w 109"/>
                <a:gd name="T27" fmla="*/ 48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9" h="147">
                  <a:moveTo>
                    <a:pt x="109" y="48"/>
                  </a:moveTo>
                  <a:cubicBezTo>
                    <a:pt x="109" y="82"/>
                    <a:pt x="85" y="98"/>
                    <a:pt x="51" y="98"/>
                  </a:cubicBezTo>
                  <a:cubicBezTo>
                    <a:pt x="35" y="98"/>
                    <a:pt x="35" y="98"/>
                    <a:pt x="35" y="98"/>
                  </a:cubicBezTo>
                  <a:cubicBezTo>
                    <a:pt x="35" y="147"/>
                    <a:pt x="35" y="147"/>
                    <a:pt x="35" y="147"/>
                  </a:cubicBezTo>
                  <a:cubicBezTo>
                    <a:pt x="0" y="147"/>
                    <a:pt x="0" y="147"/>
                    <a:pt x="0" y="147"/>
                  </a:cubicBezTo>
                  <a:cubicBezTo>
                    <a:pt x="0" y="0"/>
                    <a:pt x="0" y="0"/>
                    <a:pt x="0" y="0"/>
                  </a:cubicBezTo>
                  <a:cubicBezTo>
                    <a:pt x="48" y="0"/>
                    <a:pt x="48" y="0"/>
                    <a:pt x="48" y="0"/>
                  </a:cubicBezTo>
                  <a:cubicBezTo>
                    <a:pt x="86" y="0"/>
                    <a:pt x="109" y="16"/>
                    <a:pt x="109" y="48"/>
                  </a:cubicBezTo>
                  <a:close/>
                  <a:moveTo>
                    <a:pt x="74" y="48"/>
                  </a:moveTo>
                  <a:cubicBezTo>
                    <a:pt x="74" y="32"/>
                    <a:pt x="65" y="25"/>
                    <a:pt x="48" y="25"/>
                  </a:cubicBezTo>
                  <a:cubicBezTo>
                    <a:pt x="35" y="25"/>
                    <a:pt x="35" y="25"/>
                    <a:pt x="35" y="25"/>
                  </a:cubicBezTo>
                  <a:cubicBezTo>
                    <a:pt x="35" y="73"/>
                    <a:pt x="35" y="73"/>
                    <a:pt x="35" y="73"/>
                  </a:cubicBezTo>
                  <a:cubicBezTo>
                    <a:pt x="48" y="73"/>
                    <a:pt x="48" y="73"/>
                    <a:pt x="48" y="73"/>
                  </a:cubicBezTo>
                  <a:cubicBezTo>
                    <a:pt x="64" y="73"/>
                    <a:pt x="74" y="66"/>
                    <a:pt x="74" y="48"/>
                  </a:cubicBezTo>
                  <a:close/>
                </a:path>
              </a:pathLst>
            </a:custGeom>
            <a:solidFill>
              <a:srgbClr val="A5D6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473"/>
            <p:cNvSpPr>
              <a:spLocks/>
            </p:cNvSpPr>
            <p:nvPr/>
          </p:nvSpPr>
          <p:spPr bwMode="auto">
            <a:xfrm>
              <a:off x="6415093" y="1394097"/>
              <a:ext cx="104035" cy="166840"/>
            </a:xfrm>
            <a:custGeom>
              <a:avLst/>
              <a:gdLst>
                <a:gd name="T0" fmla="*/ 217 w 217"/>
                <a:gd name="T1" fmla="*/ 284 h 348"/>
                <a:gd name="T2" fmla="*/ 208 w 217"/>
                <a:gd name="T3" fmla="*/ 348 h 348"/>
                <a:gd name="T4" fmla="*/ 0 w 217"/>
                <a:gd name="T5" fmla="*/ 348 h 348"/>
                <a:gd name="T6" fmla="*/ 0 w 217"/>
                <a:gd name="T7" fmla="*/ 0 h 348"/>
                <a:gd name="T8" fmla="*/ 83 w 217"/>
                <a:gd name="T9" fmla="*/ 0 h 348"/>
                <a:gd name="T10" fmla="*/ 83 w 217"/>
                <a:gd name="T11" fmla="*/ 284 h 348"/>
                <a:gd name="T12" fmla="*/ 217 w 217"/>
                <a:gd name="T13" fmla="*/ 284 h 348"/>
              </a:gdLst>
              <a:ahLst/>
              <a:cxnLst>
                <a:cxn ang="0">
                  <a:pos x="T0" y="T1"/>
                </a:cxn>
                <a:cxn ang="0">
                  <a:pos x="T2" y="T3"/>
                </a:cxn>
                <a:cxn ang="0">
                  <a:pos x="T4" y="T5"/>
                </a:cxn>
                <a:cxn ang="0">
                  <a:pos x="T6" y="T7"/>
                </a:cxn>
                <a:cxn ang="0">
                  <a:pos x="T8" y="T9"/>
                </a:cxn>
                <a:cxn ang="0">
                  <a:pos x="T10" y="T11"/>
                </a:cxn>
                <a:cxn ang="0">
                  <a:pos x="T12" y="T13"/>
                </a:cxn>
              </a:cxnLst>
              <a:rect l="0" t="0" r="r" b="b"/>
              <a:pathLst>
                <a:path w="217" h="348">
                  <a:moveTo>
                    <a:pt x="217" y="284"/>
                  </a:moveTo>
                  <a:lnTo>
                    <a:pt x="208" y="348"/>
                  </a:lnTo>
                  <a:lnTo>
                    <a:pt x="0" y="348"/>
                  </a:lnTo>
                  <a:lnTo>
                    <a:pt x="0" y="0"/>
                  </a:lnTo>
                  <a:lnTo>
                    <a:pt x="83" y="0"/>
                  </a:lnTo>
                  <a:lnTo>
                    <a:pt x="83" y="284"/>
                  </a:lnTo>
                  <a:lnTo>
                    <a:pt x="217" y="284"/>
                  </a:lnTo>
                  <a:close/>
                </a:path>
              </a:pathLst>
            </a:custGeom>
            <a:solidFill>
              <a:srgbClr val="A5D6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74"/>
            <p:cNvSpPr>
              <a:spLocks/>
            </p:cNvSpPr>
            <p:nvPr/>
          </p:nvSpPr>
          <p:spPr bwMode="auto">
            <a:xfrm>
              <a:off x="6538784" y="1394097"/>
              <a:ext cx="101638" cy="166840"/>
            </a:xfrm>
            <a:custGeom>
              <a:avLst/>
              <a:gdLst>
                <a:gd name="T0" fmla="*/ 82 w 212"/>
                <a:gd name="T1" fmla="*/ 60 h 348"/>
                <a:gd name="T2" fmla="*/ 82 w 212"/>
                <a:gd name="T3" fmla="*/ 142 h 348"/>
                <a:gd name="T4" fmla="*/ 189 w 212"/>
                <a:gd name="T5" fmla="*/ 142 h 348"/>
                <a:gd name="T6" fmla="*/ 189 w 212"/>
                <a:gd name="T7" fmla="*/ 201 h 348"/>
                <a:gd name="T8" fmla="*/ 82 w 212"/>
                <a:gd name="T9" fmla="*/ 201 h 348"/>
                <a:gd name="T10" fmla="*/ 82 w 212"/>
                <a:gd name="T11" fmla="*/ 289 h 348"/>
                <a:gd name="T12" fmla="*/ 212 w 212"/>
                <a:gd name="T13" fmla="*/ 289 h 348"/>
                <a:gd name="T14" fmla="*/ 212 w 212"/>
                <a:gd name="T15" fmla="*/ 348 h 348"/>
                <a:gd name="T16" fmla="*/ 0 w 212"/>
                <a:gd name="T17" fmla="*/ 348 h 348"/>
                <a:gd name="T18" fmla="*/ 0 w 212"/>
                <a:gd name="T19" fmla="*/ 0 h 348"/>
                <a:gd name="T20" fmla="*/ 212 w 212"/>
                <a:gd name="T21" fmla="*/ 0 h 348"/>
                <a:gd name="T22" fmla="*/ 203 w 212"/>
                <a:gd name="T23" fmla="*/ 60 h 348"/>
                <a:gd name="T24" fmla="*/ 82 w 212"/>
                <a:gd name="T25" fmla="*/ 60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2" h="348">
                  <a:moveTo>
                    <a:pt x="82" y="60"/>
                  </a:moveTo>
                  <a:lnTo>
                    <a:pt x="82" y="142"/>
                  </a:lnTo>
                  <a:lnTo>
                    <a:pt x="189" y="142"/>
                  </a:lnTo>
                  <a:lnTo>
                    <a:pt x="189" y="201"/>
                  </a:lnTo>
                  <a:lnTo>
                    <a:pt x="82" y="201"/>
                  </a:lnTo>
                  <a:lnTo>
                    <a:pt x="82" y="289"/>
                  </a:lnTo>
                  <a:lnTo>
                    <a:pt x="212" y="289"/>
                  </a:lnTo>
                  <a:lnTo>
                    <a:pt x="212" y="348"/>
                  </a:lnTo>
                  <a:lnTo>
                    <a:pt x="0" y="348"/>
                  </a:lnTo>
                  <a:lnTo>
                    <a:pt x="0" y="0"/>
                  </a:lnTo>
                  <a:lnTo>
                    <a:pt x="212" y="0"/>
                  </a:lnTo>
                  <a:lnTo>
                    <a:pt x="203" y="60"/>
                  </a:lnTo>
                  <a:lnTo>
                    <a:pt x="82" y="60"/>
                  </a:lnTo>
                  <a:close/>
                </a:path>
              </a:pathLst>
            </a:custGeom>
            <a:solidFill>
              <a:srgbClr val="A5D6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78335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610951" y="1369806"/>
            <a:ext cx="6334628" cy="1181249"/>
          </a:xfrm>
          <a:prstGeom prst="rect">
            <a:avLst/>
          </a:prstGeom>
        </p:spPr>
        <p:txBody>
          <a:bodyPr lIns="121917" tIns="60958" rIns="121917" bIns="60958"/>
          <a:lstStyle>
            <a:lvl1pPr marL="342900" indent="-342900" algn="l" rtl="0" eaLnBrk="1" fontAlgn="base" hangingPunct="1">
              <a:spcBef>
                <a:spcPts val="1200"/>
              </a:spcBef>
              <a:spcAft>
                <a:spcPts val="1200"/>
              </a:spcAft>
              <a:buFont typeface="Franklin Gothic Book" panose="020B0503020102020204" pitchFamily="34" charset="0"/>
              <a:buChar char="—"/>
              <a:defRPr lang="en-US" sz="2400" b="0" kern="1200" dirty="0">
                <a:solidFill>
                  <a:schemeClr val="tx1"/>
                </a:solidFill>
                <a:latin typeface="Arial" panose="020B0604020202020204" pitchFamily="34" charset="0"/>
                <a:ea typeface="+mn-ea"/>
                <a:cs typeface="Arial" pitchFamily="34" charset="0"/>
              </a:defRPr>
            </a:lvl1pPr>
            <a:lvl2pPr marL="742950" indent="-285750" algn="l" rtl="0" eaLnBrk="1" fontAlgn="base" hangingPunct="1">
              <a:spcBef>
                <a:spcPts val="1200"/>
              </a:spcBef>
              <a:spcAft>
                <a:spcPct val="0"/>
              </a:spcAft>
              <a:buFont typeface="Franklin Gothic Book" panose="020B0503020102020204" pitchFamily="34" charset="0"/>
              <a:buChar char="–"/>
              <a:defRPr lang="en-US" sz="2000" kern="1200" dirty="0">
                <a:solidFill>
                  <a:schemeClr val="tx1"/>
                </a:solidFill>
                <a:latin typeface="Arial" panose="020B0604020202020204" pitchFamily="34" charset="0"/>
                <a:ea typeface="+mn-ea"/>
                <a:cs typeface="Arial" pitchFamily="34" charset="0"/>
              </a:defRPr>
            </a:lvl2pPr>
            <a:lvl3pPr marL="273050" indent="-273050" algn="l" rtl="0" eaLnBrk="1" fontAlgn="base" hangingPunct="1">
              <a:spcBef>
                <a:spcPts val="1200"/>
              </a:spcBef>
              <a:spcAft>
                <a:spcPct val="0"/>
              </a:spcAft>
              <a:buClr>
                <a:srgbClr val="97989A"/>
              </a:buClr>
              <a:buFont typeface="Arial" charset="0"/>
              <a:buChar char="■"/>
              <a:defRPr lang="en-US" sz="1600" kern="1200" dirty="0">
                <a:solidFill>
                  <a:schemeClr val="tx1"/>
                </a:solidFill>
                <a:latin typeface="+mn-lt"/>
                <a:ea typeface="+mn-ea"/>
                <a:cs typeface="Arial" pitchFamily="34" charset="0"/>
              </a:defRPr>
            </a:lvl3pPr>
            <a:lvl4pPr marL="536575" indent="-263525" algn="l" rtl="0" eaLnBrk="1" fontAlgn="base" hangingPunct="1">
              <a:spcBef>
                <a:spcPts val="1200"/>
              </a:spcBef>
              <a:spcAft>
                <a:spcPct val="0"/>
              </a:spcAft>
              <a:buClr>
                <a:srgbClr val="97989A"/>
              </a:buClr>
              <a:buFont typeface="Arial" charset="0"/>
              <a:buChar char="–"/>
              <a:defRPr lang="en-US" sz="1600" kern="1200" dirty="0">
                <a:solidFill>
                  <a:schemeClr val="tx1"/>
                </a:solidFill>
                <a:latin typeface="+mn-lt"/>
                <a:ea typeface="+mn-ea"/>
                <a:cs typeface="Arial" pitchFamily="34" charset="0"/>
              </a:defRPr>
            </a:lvl4pPr>
            <a:lvl5pPr marL="809625" indent="-271463" algn="l" rtl="0" eaLnBrk="1" fontAlgn="base" hangingPunct="1">
              <a:spcBef>
                <a:spcPts val="1200"/>
              </a:spcBef>
              <a:spcAft>
                <a:spcPct val="0"/>
              </a:spcAft>
              <a:buClr>
                <a:srgbClr val="97989A"/>
              </a:buClr>
              <a:buFont typeface="Arial" charset="0"/>
              <a:buChar char="■"/>
              <a:defRPr lang="en-GB" sz="1600" kern="1200" dirty="0">
                <a:solidFill>
                  <a:schemeClr val="tx1"/>
                </a:solidFill>
                <a:latin typeface="+mn-lt"/>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a:lstStyle>
          <a:p>
            <a:pPr marL="0" indent="0">
              <a:lnSpc>
                <a:spcPct val="130000"/>
              </a:lnSpc>
              <a:buNone/>
            </a:pPr>
            <a:r>
              <a:rPr lang="en-US" sz="1900" dirty="0" smtClean="0">
                <a:solidFill>
                  <a:srgbClr val="000000"/>
                </a:solidFill>
                <a:latin typeface="Univers for KPMG Light"/>
                <a:cs typeface="Univers for KPMG Light"/>
              </a:rPr>
              <a:t>A single, clear and compelling message that states why the solution is different and worth receiving investment.</a:t>
            </a:r>
            <a:endParaRPr lang="en-US" sz="1900" dirty="0">
              <a:solidFill>
                <a:srgbClr val="000000"/>
              </a:solidFill>
              <a:latin typeface="Univers for KPMG Light"/>
              <a:cs typeface="Univers for KPMG Light"/>
            </a:endParaRPr>
          </a:p>
        </p:txBody>
      </p:sp>
      <p:grpSp>
        <p:nvGrpSpPr>
          <p:cNvPr id="5" name="Group 4"/>
          <p:cNvGrpSpPr/>
          <p:nvPr/>
        </p:nvGrpSpPr>
        <p:grpSpPr>
          <a:xfrm>
            <a:off x="713884" y="3150474"/>
            <a:ext cx="2282758" cy="1813015"/>
            <a:chOff x="6604772" y="776155"/>
            <a:chExt cx="1712068" cy="1359761"/>
          </a:xfrm>
        </p:grpSpPr>
        <p:sp>
          <p:nvSpPr>
            <p:cNvPr id="6" name="Rectangle 5"/>
            <p:cNvSpPr/>
            <p:nvPr/>
          </p:nvSpPr>
          <p:spPr>
            <a:xfrm>
              <a:off x="6604772" y="776155"/>
              <a:ext cx="1712068" cy="1359761"/>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6738742" y="936111"/>
              <a:ext cx="1434908" cy="814584"/>
              <a:chOff x="6538839" y="665631"/>
              <a:chExt cx="1434908" cy="814584"/>
            </a:xfrm>
          </p:grpSpPr>
          <p:sp>
            <p:nvSpPr>
              <p:cNvPr id="8" name="Rectangle 7"/>
              <p:cNvSpPr/>
              <p:nvPr/>
            </p:nvSpPr>
            <p:spPr>
              <a:xfrm>
                <a:off x="6538839" y="665631"/>
                <a:ext cx="1434908" cy="253916"/>
              </a:xfrm>
              <a:prstGeom prst="rect">
                <a:avLst/>
              </a:prstGeom>
            </p:spPr>
            <p:txBody>
              <a:bodyPr wrap="square">
                <a:spAutoFit/>
              </a:bodyPr>
              <a:lstStyle/>
              <a:p>
                <a:pPr algn="ctr"/>
                <a:r>
                  <a:rPr lang="en-US" sz="1600" b="1" i="1" dirty="0" smtClean="0">
                    <a:latin typeface="Century Schoolbook"/>
                    <a:cs typeface="Century Schoolbook"/>
                  </a:rPr>
                  <a:t>Think about</a:t>
                </a:r>
                <a:r>
                  <a:rPr lang="is-IS" sz="1600" b="1" i="1" dirty="0" smtClean="0">
                    <a:solidFill>
                      <a:schemeClr val="bg1"/>
                    </a:solidFill>
                    <a:latin typeface="Century Schoolbook"/>
                    <a:cs typeface="Century Schoolbook"/>
                  </a:rPr>
                  <a:t>…</a:t>
                </a:r>
                <a:endParaRPr lang="en-US" sz="1600" b="1" i="1" dirty="0">
                  <a:solidFill>
                    <a:schemeClr val="bg1"/>
                  </a:solidFill>
                  <a:latin typeface="Century Schoolbook"/>
                  <a:cs typeface="Century Schoolbook"/>
                </a:endParaRPr>
              </a:p>
            </p:txBody>
          </p:sp>
          <p:sp>
            <p:nvSpPr>
              <p:cNvPr id="9" name="Rectangle 8"/>
              <p:cNvSpPr/>
              <p:nvPr/>
            </p:nvSpPr>
            <p:spPr>
              <a:xfrm>
                <a:off x="6561877" y="1203216"/>
                <a:ext cx="1388842" cy="276999"/>
              </a:xfrm>
              <a:prstGeom prst="rect">
                <a:avLst/>
              </a:prstGeom>
            </p:spPr>
            <p:txBody>
              <a:bodyPr wrap="none">
                <a:spAutoFit/>
              </a:bodyPr>
              <a:lstStyle/>
              <a:p>
                <a:pPr algn="ctr"/>
                <a:r>
                  <a:rPr lang="en-US" dirty="0" smtClean="0">
                    <a:latin typeface="Univers for KPMG Cond"/>
                    <a:cs typeface="Univers for KPMG Cond"/>
                  </a:rPr>
                  <a:t>Current alternatives</a:t>
                </a:r>
              </a:p>
            </p:txBody>
          </p:sp>
          <p:cxnSp>
            <p:nvCxnSpPr>
              <p:cNvPr id="10" name="Straight Connector 9"/>
              <p:cNvCxnSpPr/>
              <p:nvPr/>
            </p:nvCxnSpPr>
            <p:spPr>
              <a:xfrm flipH="1">
                <a:off x="6667964" y="1163957"/>
                <a:ext cx="1176657" cy="0"/>
              </a:xfrm>
              <a:prstGeom prst="line">
                <a:avLst/>
              </a:prstGeom>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grpSp>
      <p:sp>
        <p:nvSpPr>
          <p:cNvPr id="11" name="Rectangle 10"/>
          <p:cNvSpPr/>
          <p:nvPr/>
        </p:nvSpPr>
        <p:spPr>
          <a:xfrm>
            <a:off x="598757" y="646835"/>
            <a:ext cx="9227966" cy="746354"/>
          </a:xfrm>
          <a:prstGeom prst="rect">
            <a:avLst/>
          </a:prstGeom>
        </p:spPr>
        <p:txBody>
          <a:bodyPr wrap="square" lIns="121917" tIns="60958" rIns="121917" bIns="60958">
            <a:spAutoFit/>
          </a:bodyPr>
          <a:lstStyle/>
          <a:p>
            <a:pPr>
              <a:lnSpc>
                <a:spcPct val="70000"/>
              </a:lnSpc>
            </a:pPr>
            <a:r>
              <a:rPr lang="en-US" sz="5400" dirty="0" smtClean="0">
                <a:solidFill>
                  <a:schemeClr val="tx2"/>
                </a:solidFill>
                <a:latin typeface="+mj-lt"/>
                <a:ea typeface="+mj-ea"/>
                <a:cs typeface="+mj-cs"/>
              </a:rPr>
              <a:t>What is the Unique Value Proposition? (5 Minutes)</a:t>
            </a:r>
            <a:endParaRPr lang="en-US" sz="5400" dirty="0">
              <a:solidFill>
                <a:schemeClr val="tx2"/>
              </a:solidFill>
              <a:latin typeface="+mj-lt"/>
              <a:ea typeface="+mj-ea"/>
              <a:cs typeface="+mj-cs"/>
            </a:endParaRPr>
          </a:p>
        </p:txBody>
      </p:sp>
      <p:grpSp>
        <p:nvGrpSpPr>
          <p:cNvPr id="12" name="Group 11"/>
          <p:cNvGrpSpPr/>
          <p:nvPr/>
        </p:nvGrpSpPr>
        <p:grpSpPr>
          <a:xfrm>
            <a:off x="3253967" y="3150474"/>
            <a:ext cx="2282757" cy="1813015"/>
            <a:chOff x="6604772" y="776155"/>
            <a:chExt cx="1712068" cy="1359761"/>
          </a:xfrm>
          <a:solidFill>
            <a:schemeClr val="accent6">
              <a:lumMod val="60000"/>
              <a:lumOff val="40000"/>
            </a:schemeClr>
          </a:solidFill>
        </p:grpSpPr>
        <p:sp>
          <p:nvSpPr>
            <p:cNvPr id="13" name="Rectangle 12"/>
            <p:cNvSpPr/>
            <p:nvPr/>
          </p:nvSpPr>
          <p:spPr>
            <a:xfrm>
              <a:off x="6604772" y="776155"/>
              <a:ext cx="1712068" cy="135976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6679404" y="936111"/>
              <a:ext cx="1553588" cy="1022333"/>
              <a:chOff x="6479501" y="665631"/>
              <a:chExt cx="1553588" cy="1022333"/>
            </a:xfrm>
            <a:grpFill/>
          </p:grpSpPr>
          <p:sp>
            <p:nvSpPr>
              <p:cNvPr id="15" name="Rectangle 14"/>
              <p:cNvSpPr/>
              <p:nvPr/>
            </p:nvSpPr>
            <p:spPr>
              <a:xfrm>
                <a:off x="6538839" y="665631"/>
                <a:ext cx="1434908" cy="253916"/>
              </a:xfrm>
              <a:prstGeom prst="rect">
                <a:avLst/>
              </a:prstGeom>
              <a:grpFill/>
            </p:spPr>
            <p:txBody>
              <a:bodyPr wrap="square">
                <a:spAutoFit/>
              </a:bodyPr>
              <a:lstStyle/>
              <a:p>
                <a:pPr algn="ctr"/>
                <a:r>
                  <a:rPr lang="en-US" sz="1600" b="1" i="1" dirty="0" smtClean="0">
                    <a:latin typeface="Century Schoolbook"/>
                    <a:cs typeface="Century Schoolbook"/>
                  </a:rPr>
                  <a:t>Think about</a:t>
                </a:r>
                <a:r>
                  <a:rPr lang="is-IS" sz="1600" b="1" i="1" dirty="0" smtClean="0">
                    <a:solidFill>
                      <a:schemeClr val="bg1"/>
                    </a:solidFill>
                    <a:latin typeface="Century Schoolbook"/>
                    <a:cs typeface="Century Schoolbook"/>
                  </a:rPr>
                  <a:t>…</a:t>
                </a:r>
                <a:endParaRPr lang="en-US" sz="1600" b="1" i="1" dirty="0">
                  <a:solidFill>
                    <a:schemeClr val="bg1"/>
                  </a:solidFill>
                  <a:latin typeface="Century Schoolbook"/>
                  <a:cs typeface="Century Schoolbook"/>
                </a:endParaRPr>
              </a:p>
            </p:txBody>
          </p:sp>
          <p:sp>
            <p:nvSpPr>
              <p:cNvPr id="16" name="Rectangle 15"/>
              <p:cNvSpPr/>
              <p:nvPr/>
            </p:nvSpPr>
            <p:spPr>
              <a:xfrm>
                <a:off x="6479501" y="1203216"/>
                <a:ext cx="1553588" cy="484748"/>
              </a:xfrm>
              <a:prstGeom prst="rect">
                <a:avLst/>
              </a:prstGeom>
              <a:grpFill/>
            </p:spPr>
            <p:txBody>
              <a:bodyPr wrap="none">
                <a:spAutoFit/>
              </a:bodyPr>
              <a:lstStyle/>
              <a:p>
                <a:pPr algn="ctr"/>
                <a:r>
                  <a:rPr lang="en-US" dirty="0" smtClean="0">
                    <a:latin typeface="Univers for KPMG Cond"/>
                    <a:cs typeface="Univers for KPMG Cond"/>
                  </a:rPr>
                  <a:t>Why people would</a:t>
                </a:r>
              </a:p>
              <a:p>
                <a:pPr algn="ctr"/>
                <a:r>
                  <a:rPr lang="en-US" dirty="0" smtClean="0">
                    <a:latin typeface="Univers for KPMG Cond"/>
                    <a:cs typeface="Univers for KPMG Cond"/>
                  </a:rPr>
                  <a:t>prefer this value prop?</a:t>
                </a:r>
                <a:endParaRPr lang="en-US" dirty="0">
                  <a:latin typeface="Univers for KPMG Cond"/>
                  <a:cs typeface="Univers for KPMG Cond"/>
                </a:endParaRPr>
              </a:p>
            </p:txBody>
          </p:sp>
          <p:cxnSp>
            <p:nvCxnSpPr>
              <p:cNvPr id="17" name="Straight Connector 16"/>
              <p:cNvCxnSpPr/>
              <p:nvPr/>
            </p:nvCxnSpPr>
            <p:spPr>
              <a:xfrm flipH="1">
                <a:off x="6667964" y="1163957"/>
                <a:ext cx="1176657" cy="0"/>
              </a:xfrm>
              <a:prstGeom prst="line">
                <a:avLst/>
              </a:prstGeom>
              <a:grpFill/>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grpSp>
      <p:grpSp>
        <p:nvGrpSpPr>
          <p:cNvPr id="18" name="Group 17"/>
          <p:cNvGrpSpPr/>
          <p:nvPr/>
        </p:nvGrpSpPr>
        <p:grpSpPr>
          <a:xfrm>
            <a:off x="5794056" y="3150474"/>
            <a:ext cx="2282758" cy="1813015"/>
            <a:chOff x="6604771" y="776154"/>
            <a:chExt cx="1712068" cy="1359761"/>
          </a:xfrm>
          <a:solidFill>
            <a:schemeClr val="accent6">
              <a:lumMod val="75000"/>
            </a:schemeClr>
          </a:solidFill>
        </p:grpSpPr>
        <p:sp>
          <p:nvSpPr>
            <p:cNvPr id="19" name="Rectangle 18"/>
            <p:cNvSpPr/>
            <p:nvPr/>
          </p:nvSpPr>
          <p:spPr>
            <a:xfrm>
              <a:off x="6604771" y="776154"/>
              <a:ext cx="1712068" cy="135976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6738742" y="936111"/>
              <a:ext cx="1434908" cy="1022333"/>
              <a:chOff x="6538839" y="665631"/>
              <a:chExt cx="1434908" cy="1022333"/>
            </a:xfrm>
            <a:grpFill/>
          </p:grpSpPr>
          <p:sp>
            <p:nvSpPr>
              <p:cNvPr id="21" name="Rectangle 20"/>
              <p:cNvSpPr/>
              <p:nvPr/>
            </p:nvSpPr>
            <p:spPr>
              <a:xfrm>
                <a:off x="6538839" y="665631"/>
                <a:ext cx="1434908" cy="253916"/>
              </a:xfrm>
              <a:prstGeom prst="rect">
                <a:avLst/>
              </a:prstGeom>
              <a:grpFill/>
            </p:spPr>
            <p:txBody>
              <a:bodyPr wrap="square">
                <a:spAutoFit/>
              </a:bodyPr>
              <a:lstStyle/>
              <a:p>
                <a:pPr algn="ctr"/>
                <a:r>
                  <a:rPr lang="en-US" sz="1600" b="1" i="1" dirty="0" smtClean="0">
                    <a:solidFill>
                      <a:schemeClr val="bg1"/>
                    </a:solidFill>
                    <a:latin typeface="Century Schoolbook"/>
                    <a:cs typeface="Century Schoolbook"/>
                  </a:rPr>
                  <a:t>Think about</a:t>
                </a:r>
                <a:r>
                  <a:rPr lang="is-IS" sz="1600" b="1" i="1" dirty="0" smtClean="0">
                    <a:solidFill>
                      <a:schemeClr val="bg1"/>
                    </a:solidFill>
                    <a:latin typeface="Century Schoolbook"/>
                    <a:cs typeface="Century Schoolbook"/>
                  </a:rPr>
                  <a:t>…</a:t>
                </a:r>
                <a:endParaRPr lang="en-US" sz="1600" b="1" i="1" dirty="0">
                  <a:solidFill>
                    <a:schemeClr val="bg1"/>
                  </a:solidFill>
                  <a:latin typeface="Century Schoolbook"/>
                  <a:cs typeface="Century Schoolbook"/>
                </a:endParaRPr>
              </a:p>
            </p:txBody>
          </p:sp>
          <p:sp>
            <p:nvSpPr>
              <p:cNvPr id="22" name="Rectangle 21"/>
              <p:cNvSpPr/>
              <p:nvPr/>
            </p:nvSpPr>
            <p:spPr>
              <a:xfrm>
                <a:off x="6732425" y="1203216"/>
                <a:ext cx="1047730" cy="484748"/>
              </a:xfrm>
              <a:prstGeom prst="rect">
                <a:avLst/>
              </a:prstGeom>
              <a:grpFill/>
            </p:spPr>
            <p:txBody>
              <a:bodyPr wrap="none">
                <a:spAutoFit/>
              </a:bodyPr>
              <a:lstStyle/>
              <a:p>
                <a:pPr algn="ctr"/>
                <a:r>
                  <a:rPr lang="en-US" dirty="0" smtClean="0">
                    <a:solidFill>
                      <a:srgbClr val="FFFFFF"/>
                    </a:solidFill>
                    <a:latin typeface="Univers for KPMG Cond"/>
                    <a:cs typeface="Univers for KPMG Cond"/>
                  </a:rPr>
                  <a:t>Is the problem</a:t>
                </a:r>
              </a:p>
              <a:p>
                <a:pPr algn="ctr"/>
                <a:r>
                  <a:rPr lang="en-US" dirty="0" smtClean="0">
                    <a:solidFill>
                      <a:srgbClr val="FFFFFF"/>
                    </a:solidFill>
                    <a:latin typeface="Univers for KPMG Cond"/>
                    <a:cs typeface="Univers for KPMG Cond"/>
                  </a:rPr>
                  <a:t> underserved?</a:t>
                </a:r>
                <a:endParaRPr lang="en-US" dirty="0">
                  <a:solidFill>
                    <a:srgbClr val="FFFFFF"/>
                  </a:solidFill>
                  <a:latin typeface="Univers for KPMG Cond"/>
                  <a:cs typeface="Univers for KPMG Cond"/>
                </a:endParaRPr>
              </a:p>
            </p:txBody>
          </p:sp>
          <p:cxnSp>
            <p:nvCxnSpPr>
              <p:cNvPr id="23" name="Straight Connector 22"/>
              <p:cNvCxnSpPr/>
              <p:nvPr/>
            </p:nvCxnSpPr>
            <p:spPr>
              <a:xfrm flipH="1">
                <a:off x="6667964" y="1163957"/>
                <a:ext cx="1176657" cy="0"/>
              </a:xfrm>
              <a:prstGeom prst="line">
                <a:avLst/>
              </a:prstGeom>
              <a:grpFill/>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grpSp>
      <p:grpSp>
        <p:nvGrpSpPr>
          <p:cNvPr id="24" name="Group 23"/>
          <p:cNvGrpSpPr/>
          <p:nvPr/>
        </p:nvGrpSpPr>
        <p:grpSpPr>
          <a:xfrm>
            <a:off x="9225283" y="1959275"/>
            <a:ext cx="2362679" cy="3130546"/>
            <a:chOff x="4731430" y="717151"/>
            <a:chExt cx="367130" cy="486447"/>
          </a:xfrm>
        </p:grpSpPr>
        <p:sp>
          <p:nvSpPr>
            <p:cNvPr id="25" name="Rectangle 415"/>
            <p:cNvSpPr>
              <a:spLocks noChangeArrowheads="1"/>
            </p:cNvSpPr>
            <p:nvPr/>
          </p:nvSpPr>
          <p:spPr bwMode="auto">
            <a:xfrm>
              <a:off x="4863204" y="1035112"/>
              <a:ext cx="103583" cy="34091"/>
            </a:xfrm>
            <a:prstGeom prst="rect">
              <a:avLst/>
            </a:prstGeom>
            <a:solidFill>
              <a:srgbClr val="F99B1C"/>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26" name="Freeform 416"/>
            <p:cNvSpPr>
              <a:spLocks/>
            </p:cNvSpPr>
            <p:nvPr/>
          </p:nvSpPr>
          <p:spPr bwMode="auto">
            <a:xfrm>
              <a:off x="4798301" y="717151"/>
              <a:ext cx="234045" cy="245190"/>
            </a:xfrm>
            <a:custGeom>
              <a:avLst/>
              <a:gdLst/>
              <a:ahLst/>
              <a:cxnLst>
                <a:cxn ang="0">
                  <a:pos x="6" y="0"/>
                </a:cxn>
                <a:cxn ang="0">
                  <a:pos x="0" y="39"/>
                </a:cxn>
                <a:cxn ang="0">
                  <a:pos x="75" y="158"/>
                </a:cxn>
                <a:cxn ang="0">
                  <a:pos x="151" y="39"/>
                </a:cxn>
                <a:cxn ang="0">
                  <a:pos x="145" y="0"/>
                </a:cxn>
                <a:cxn ang="0">
                  <a:pos x="6" y="0"/>
                </a:cxn>
              </a:cxnLst>
              <a:rect l="0" t="0" r="r" b="b"/>
              <a:pathLst>
                <a:path w="151" h="158">
                  <a:moveTo>
                    <a:pt x="6" y="0"/>
                  </a:moveTo>
                  <a:cubicBezTo>
                    <a:pt x="2" y="12"/>
                    <a:pt x="0" y="25"/>
                    <a:pt x="0" y="39"/>
                  </a:cubicBezTo>
                  <a:cubicBezTo>
                    <a:pt x="0" y="92"/>
                    <a:pt x="31" y="138"/>
                    <a:pt x="75" y="158"/>
                  </a:cubicBezTo>
                  <a:cubicBezTo>
                    <a:pt x="120" y="138"/>
                    <a:pt x="151" y="92"/>
                    <a:pt x="151" y="39"/>
                  </a:cubicBezTo>
                  <a:cubicBezTo>
                    <a:pt x="151" y="25"/>
                    <a:pt x="149" y="12"/>
                    <a:pt x="145" y="0"/>
                  </a:cubicBezTo>
                  <a:lnTo>
                    <a:pt x="6" y="0"/>
                  </a:lnTo>
                  <a:close/>
                </a:path>
              </a:pathLst>
            </a:custGeom>
            <a:solidFill>
              <a:srgbClr val="F99B1C"/>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7" name="Freeform 417"/>
            <p:cNvSpPr>
              <a:spLocks noEditPoints="1"/>
            </p:cNvSpPr>
            <p:nvPr/>
          </p:nvSpPr>
          <p:spPr bwMode="auto">
            <a:xfrm>
              <a:off x="4731430" y="728296"/>
              <a:ext cx="161275" cy="199954"/>
            </a:xfrm>
            <a:custGeom>
              <a:avLst/>
              <a:gdLst/>
              <a:ahLst/>
              <a:cxnLst>
                <a:cxn ang="0">
                  <a:pos x="104" y="129"/>
                </a:cxn>
                <a:cxn ang="0">
                  <a:pos x="96" y="128"/>
                </a:cxn>
                <a:cxn ang="0">
                  <a:pos x="0" y="13"/>
                </a:cxn>
                <a:cxn ang="0">
                  <a:pos x="0" y="7"/>
                </a:cxn>
                <a:cxn ang="0">
                  <a:pos x="1" y="0"/>
                </a:cxn>
                <a:cxn ang="0">
                  <a:pos x="104" y="0"/>
                </a:cxn>
                <a:cxn ang="0">
                  <a:pos x="104" y="129"/>
                </a:cxn>
                <a:cxn ang="0">
                  <a:pos x="14" y="14"/>
                </a:cxn>
                <a:cxn ang="0">
                  <a:pos x="90" y="113"/>
                </a:cxn>
                <a:cxn ang="0">
                  <a:pos x="90" y="14"/>
                </a:cxn>
                <a:cxn ang="0">
                  <a:pos x="14" y="14"/>
                </a:cxn>
              </a:cxnLst>
              <a:rect l="0" t="0" r="r" b="b"/>
              <a:pathLst>
                <a:path w="104" h="129">
                  <a:moveTo>
                    <a:pt x="104" y="129"/>
                  </a:moveTo>
                  <a:cubicBezTo>
                    <a:pt x="96" y="128"/>
                    <a:pt x="96" y="128"/>
                    <a:pt x="96" y="128"/>
                  </a:cubicBezTo>
                  <a:cubicBezTo>
                    <a:pt x="41" y="123"/>
                    <a:pt x="0" y="73"/>
                    <a:pt x="0" y="13"/>
                  </a:cubicBezTo>
                  <a:cubicBezTo>
                    <a:pt x="0" y="11"/>
                    <a:pt x="0" y="9"/>
                    <a:pt x="0" y="7"/>
                  </a:cubicBezTo>
                  <a:cubicBezTo>
                    <a:pt x="1" y="0"/>
                    <a:pt x="1" y="0"/>
                    <a:pt x="1" y="0"/>
                  </a:cubicBezTo>
                  <a:cubicBezTo>
                    <a:pt x="104" y="0"/>
                    <a:pt x="104" y="0"/>
                    <a:pt x="104" y="0"/>
                  </a:cubicBezTo>
                  <a:cubicBezTo>
                    <a:pt x="104" y="129"/>
                    <a:pt x="104" y="129"/>
                    <a:pt x="104" y="129"/>
                  </a:cubicBezTo>
                  <a:close/>
                  <a:moveTo>
                    <a:pt x="14" y="14"/>
                  </a:moveTo>
                  <a:cubicBezTo>
                    <a:pt x="15" y="63"/>
                    <a:pt x="47" y="104"/>
                    <a:pt x="90" y="113"/>
                  </a:cubicBezTo>
                  <a:cubicBezTo>
                    <a:pt x="90" y="14"/>
                    <a:pt x="90" y="14"/>
                    <a:pt x="90" y="14"/>
                  </a:cubicBezTo>
                  <a:cubicBezTo>
                    <a:pt x="14" y="14"/>
                    <a:pt x="14" y="14"/>
                    <a:pt x="14" y="14"/>
                  </a:cubicBezTo>
                  <a:close/>
                </a:path>
              </a:pathLst>
            </a:custGeom>
            <a:solidFill>
              <a:srgbClr val="FEC00F"/>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8" name="Freeform 418"/>
            <p:cNvSpPr>
              <a:spLocks noEditPoints="1"/>
            </p:cNvSpPr>
            <p:nvPr/>
          </p:nvSpPr>
          <p:spPr bwMode="auto">
            <a:xfrm>
              <a:off x="4935974" y="728296"/>
              <a:ext cx="162586" cy="199954"/>
            </a:xfrm>
            <a:custGeom>
              <a:avLst/>
              <a:gdLst/>
              <a:ahLst/>
              <a:cxnLst>
                <a:cxn ang="0">
                  <a:pos x="0" y="129"/>
                </a:cxn>
                <a:cxn ang="0">
                  <a:pos x="0" y="0"/>
                </a:cxn>
                <a:cxn ang="0">
                  <a:pos x="104" y="0"/>
                </a:cxn>
                <a:cxn ang="0">
                  <a:pos x="104" y="7"/>
                </a:cxn>
                <a:cxn ang="0">
                  <a:pos x="105" y="13"/>
                </a:cxn>
                <a:cxn ang="0">
                  <a:pos x="8" y="128"/>
                </a:cxn>
                <a:cxn ang="0">
                  <a:pos x="0" y="129"/>
                </a:cxn>
                <a:cxn ang="0">
                  <a:pos x="15" y="14"/>
                </a:cxn>
                <a:cxn ang="0">
                  <a:pos x="15" y="113"/>
                </a:cxn>
                <a:cxn ang="0">
                  <a:pos x="90" y="14"/>
                </a:cxn>
                <a:cxn ang="0">
                  <a:pos x="15" y="14"/>
                </a:cxn>
              </a:cxnLst>
              <a:rect l="0" t="0" r="r" b="b"/>
              <a:pathLst>
                <a:path w="105" h="129">
                  <a:moveTo>
                    <a:pt x="0" y="129"/>
                  </a:moveTo>
                  <a:cubicBezTo>
                    <a:pt x="0" y="0"/>
                    <a:pt x="0" y="0"/>
                    <a:pt x="0" y="0"/>
                  </a:cubicBezTo>
                  <a:cubicBezTo>
                    <a:pt x="104" y="0"/>
                    <a:pt x="104" y="0"/>
                    <a:pt x="104" y="0"/>
                  </a:cubicBezTo>
                  <a:cubicBezTo>
                    <a:pt x="104" y="7"/>
                    <a:pt x="104" y="7"/>
                    <a:pt x="104" y="7"/>
                  </a:cubicBezTo>
                  <a:cubicBezTo>
                    <a:pt x="104" y="9"/>
                    <a:pt x="105" y="11"/>
                    <a:pt x="105" y="13"/>
                  </a:cubicBezTo>
                  <a:cubicBezTo>
                    <a:pt x="105" y="73"/>
                    <a:pt x="63" y="123"/>
                    <a:pt x="8" y="128"/>
                  </a:cubicBezTo>
                  <a:cubicBezTo>
                    <a:pt x="0" y="129"/>
                    <a:pt x="0" y="129"/>
                    <a:pt x="0" y="129"/>
                  </a:cubicBezTo>
                  <a:close/>
                  <a:moveTo>
                    <a:pt x="15" y="14"/>
                  </a:moveTo>
                  <a:cubicBezTo>
                    <a:pt x="15" y="113"/>
                    <a:pt x="15" y="113"/>
                    <a:pt x="15" y="113"/>
                  </a:cubicBezTo>
                  <a:cubicBezTo>
                    <a:pt x="58" y="104"/>
                    <a:pt x="90" y="63"/>
                    <a:pt x="90" y="14"/>
                  </a:cubicBezTo>
                  <a:cubicBezTo>
                    <a:pt x="15" y="14"/>
                    <a:pt x="15" y="14"/>
                    <a:pt x="15" y="14"/>
                  </a:cubicBezTo>
                  <a:close/>
                </a:path>
              </a:pathLst>
            </a:custGeom>
            <a:solidFill>
              <a:srgbClr val="F99B1C"/>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29" name="Rectangle 419"/>
            <p:cNvSpPr>
              <a:spLocks noChangeArrowheads="1"/>
            </p:cNvSpPr>
            <p:nvPr/>
          </p:nvSpPr>
          <p:spPr bwMode="auto">
            <a:xfrm>
              <a:off x="4899261" y="920384"/>
              <a:ext cx="32124" cy="137674"/>
            </a:xfrm>
            <a:prstGeom prst="rect">
              <a:avLst/>
            </a:prstGeom>
            <a:solidFill>
              <a:srgbClr val="F99B1C"/>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0" name="Freeform 420"/>
            <p:cNvSpPr>
              <a:spLocks/>
            </p:cNvSpPr>
            <p:nvPr/>
          </p:nvSpPr>
          <p:spPr bwMode="auto">
            <a:xfrm>
              <a:off x="4824524" y="1045601"/>
              <a:ext cx="180942" cy="24912"/>
            </a:xfrm>
            <a:custGeom>
              <a:avLst/>
              <a:gdLst/>
              <a:ahLst/>
              <a:cxnLst>
                <a:cxn ang="0">
                  <a:pos x="117" y="16"/>
                </a:cxn>
                <a:cxn ang="0">
                  <a:pos x="117" y="9"/>
                </a:cxn>
                <a:cxn ang="0">
                  <a:pos x="110" y="0"/>
                </a:cxn>
                <a:cxn ang="0">
                  <a:pos x="7" y="0"/>
                </a:cxn>
                <a:cxn ang="0">
                  <a:pos x="0" y="9"/>
                </a:cxn>
                <a:cxn ang="0">
                  <a:pos x="0" y="16"/>
                </a:cxn>
                <a:cxn ang="0">
                  <a:pos x="117" y="16"/>
                </a:cxn>
              </a:cxnLst>
              <a:rect l="0" t="0" r="r" b="b"/>
              <a:pathLst>
                <a:path w="117" h="16">
                  <a:moveTo>
                    <a:pt x="117" y="16"/>
                  </a:moveTo>
                  <a:cubicBezTo>
                    <a:pt x="117" y="9"/>
                    <a:pt x="117" y="9"/>
                    <a:pt x="117" y="9"/>
                  </a:cubicBezTo>
                  <a:cubicBezTo>
                    <a:pt x="117" y="4"/>
                    <a:pt x="114" y="0"/>
                    <a:pt x="110" y="0"/>
                  </a:cubicBezTo>
                  <a:cubicBezTo>
                    <a:pt x="7" y="0"/>
                    <a:pt x="7" y="0"/>
                    <a:pt x="7" y="0"/>
                  </a:cubicBezTo>
                  <a:cubicBezTo>
                    <a:pt x="3" y="0"/>
                    <a:pt x="0" y="4"/>
                    <a:pt x="0" y="9"/>
                  </a:cubicBezTo>
                  <a:cubicBezTo>
                    <a:pt x="0" y="16"/>
                    <a:pt x="0" y="16"/>
                    <a:pt x="0" y="16"/>
                  </a:cubicBezTo>
                  <a:lnTo>
                    <a:pt x="117" y="16"/>
                  </a:lnTo>
                  <a:close/>
                </a:path>
              </a:pathLst>
            </a:custGeom>
            <a:solidFill>
              <a:srgbClr val="F99B1C"/>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1" name="Freeform 421"/>
            <p:cNvSpPr>
              <a:spLocks/>
            </p:cNvSpPr>
            <p:nvPr/>
          </p:nvSpPr>
          <p:spPr bwMode="auto">
            <a:xfrm>
              <a:off x="4798301" y="717151"/>
              <a:ext cx="114728" cy="317960"/>
            </a:xfrm>
            <a:custGeom>
              <a:avLst/>
              <a:gdLst/>
              <a:ahLst/>
              <a:cxnLst>
                <a:cxn ang="0">
                  <a:pos x="6" y="0"/>
                </a:cxn>
                <a:cxn ang="0">
                  <a:pos x="0" y="39"/>
                </a:cxn>
                <a:cxn ang="0">
                  <a:pos x="65" y="153"/>
                </a:cxn>
                <a:cxn ang="0">
                  <a:pos x="65" y="205"/>
                </a:cxn>
                <a:cxn ang="0">
                  <a:pos x="74" y="205"/>
                </a:cxn>
                <a:cxn ang="0">
                  <a:pos x="74" y="131"/>
                </a:cxn>
                <a:cxn ang="0">
                  <a:pos x="74" y="0"/>
                </a:cxn>
                <a:cxn ang="0">
                  <a:pos x="6" y="0"/>
                </a:cxn>
              </a:cxnLst>
              <a:rect l="0" t="0" r="r" b="b"/>
              <a:pathLst>
                <a:path w="74" h="205">
                  <a:moveTo>
                    <a:pt x="6" y="0"/>
                  </a:moveTo>
                  <a:cubicBezTo>
                    <a:pt x="2" y="12"/>
                    <a:pt x="0" y="25"/>
                    <a:pt x="0" y="39"/>
                  </a:cubicBezTo>
                  <a:cubicBezTo>
                    <a:pt x="0" y="87"/>
                    <a:pt x="26" y="130"/>
                    <a:pt x="65" y="153"/>
                  </a:cubicBezTo>
                  <a:cubicBezTo>
                    <a:pt x="65" y="205"/>
                    <a:pt x="65" y="205"/>
                    <a:pt x="65" y="205"/>
                  </a:cubicBezTo>
                  <a:cubicBezTo>
                    <a:pt x="74" y="205"/>
                    <a:pt x="74" y="205"/>
                    <a:pt x="74" y="205"/>
                  </a:cubicBezTo>
                  <a:cubicBezTo>
                    <a:pt x="74" y="131"/>
                    <a:pt x="74" y="131"/>
                    <a:pt x="74" y="131"/>
                  </a:cubicBezTo>
                  <a:cubicBezTo>
                    <a:pt x="74" y="0"/>
                    <a:pt x="74" y="0"/>
                    <a:pt x="74" y="0"/>
                  </a:cubicBezTo>
                  <a:lnTo>
                    <a:pt x="6" y="0"/>
                  </a:lnTo>
                  <a:close/>
                </a:path>
              </a:pathLst>
            </a:custGeom>
            <a:solidFill>
              <a:srgbClr val="FEC00F"/>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2" name="Freeform 422"/>
            <p:cNvSpPr>
              <a:spLocks/>
            </p:cNvSpPr>
            <p:nvPr/>
          </p:nvSpPr>
          <p:spPr bwMode="auto">
            <a:xfrm>
              <a:off x="4824524" y="1045601"/>
              <a:ext cx="88504" cy="24912"/>
            </a:xfrm>
            <a:custGeom>
              <a:avLst/>
              <a:gdLst/>
              <a:ahLst/>
              <a:cxnLst>
                <a:cxn ang="0">
                  <a:pos x="25" y="0"/>
                </a:cxn>
                <a:cxn ang="0">
                  <a:pos x="7" y="0"/>
                </a:cxn>
                <a:cxn ang="0">
                  <a:pos x="0" y="9"/>
                </a:cxn>
                <a:cxn ang="0">
                  <a:pos x="0" y="16"/>
                </a:cxn>
                <a:cxn ang="0">
                  <a:pos x="57" y="16"/>
                </a:cxn>
                <a:cxn ang="0">
                  <a:pos x="57" y="0"/>
                </a:cxn>
                <a:cxn ang="0">
                  <a:pos x="48" y="0"/>
                </a:cxn>
                <a:cxn ang="0">
                  <a:pos x="25" y="0"/>
                </a:cxn>
              </a:cxnLst>
              <a:rect l="0" t="0" r="r" b="b"/>
              <a:pathLst>
                <a:path w="57" h="16">
                  <a:moveTo>
                    <a:pt x="25" y="0"/>
                  </a:moveTo>
                  <a:cubicBezTo>
                    <a:pt x="7" y="0"/>
                    <a:pt x="7" y="0"/>
                    <a:pt x="7" y="0"/>
                  </a:cubicBezTo>
                  <a:cubicBezTo>
                    <a:pt x="3" y="0"/>
                    <a:pt x="0" y="4"/>
                    <a:pt x="0" y="9"/>
                  </a:cubicBezTo>
                  <a:cubicBezTo>
                    <a:pt x="0" y="16"/>
                    <a:pt x="0" y="16"/>
                    <a:pt x="0" y="16"/>
                  </a:cubicBezTo>
                  <a:cubicBezTo>
                    <a:pt x="57" y="16"/>
                    <a:pt x="57" y="16"/>
                    <a:pt x="57" y="16"/>
                  </a:cubicBezTo>
                  <a:cubicBezTo>
                    <a:pt x="57" y="0"/>
                    <a:pt x="57" y="0"/>
                    <a:pt x="57" y="0"/>
                  </a:cubicBezTo>
                  <a:cubicBezTo>
                    <a:pt x="48" y="0"/>
                    <a:pt x="48" y="0"/>
                    <a:pt x="48" y="0"/>
                  </a:cubicBezTo>
                  <a:lnTo>
                    <a:pt x="25" y="0"/>
                  </a:lnTo>
                  <a:close/>
                </a:path>
              </a:pathLst>
            </a:custGeom>
            <a:solidFill>
              <a:srgbClr val="FEC00F"/>
            </a:solidFill>
            <a:ln w="9525">
              <a:noFill/>
              <a:round/>
              <a:headEnd/>
              <a:tailEnd/>
            </a:ln>
          </p:spPr>
          <p:txBody>
            <a:bodyPr vert="horz" wrap="square" lIns="91440" tIns="45720" rIns="91440" bIns="45720" numCol="1" anchor="t" anchorCtr="0" compatLnSpc="1">
              <a:prstTxWarp prst="textNoShape">
                <a:avLst/>
              </a:prstTxWarp>
            </a:bodyPr>
            <a:lstStyle/>
            <a:p>
              <a:endParaRPr lang="en-IN"/>
            </a:p>
          </p:txBody>
        </p:sp>
        <p:sp>
          <p:nvSpPr>
            <p:cNvPr id="33" name="Rectangle 423"/>
            <p:cNvSpPr>
              <a:spLocks noChangeArrowheads="1"/>
            </p:cNvSpPr>
            <p:nvPr/>
          </p:nvSpPr>
          <p:spPr bwMode="auto">
            <a:xfrm>
              <a:off x="4801578" y="1069202"/>
              <a:ext cx="227489" cy="111450"/>
            </a:xfrm>
            <a:prstGeom prst="rect">
              <a:avLst/>
            </a:prstGeom>
            <a:solidFill>
              <a:srgbClr val="15B0BF"/>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4" name="Rectangle 424"/>
            <p:cNvSpPr>
              <a:spLocks noChangeArrowheads="1"/>
            </p:cNvSpPr>
            <p:nvPr/>
          </p:nvSpPr>
          <p:spPr bwMode="auto">
            <a:xfrm>
              <a:off x="4827802" y="1095426"/>
              <a:ext cx="173075" cy="59003"/>
            </a:xfrm>
            <a:prstGeom prst="rect">
              <a:avLst/>
            </a:prstGeom>
            <a:solidFill>
              <a:srgbClr val="1695A4"/>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sp>
          <p:nvSpPr>
            <p:cNvPr id="35" name="Rectangle 425"/>
            <p:cNvSpPr>
              <a:spLocks noChangeArrowheads="1"/>
            </p:cNvSpPr>
            <p:nvPr/>
          </p:nvSpPr>
          <p:spPr bwMode="auto">
            <a:xfrm>
              <a:off x="4792400" y="1176063"/>
              <a:ext cx="244534" cy="27535"/>
            </a:xfrm>
            <a:prstGeom prst="rect">
              <a:avLst/>
            </a:prstGeom>
            <a:solidFill>
              <a:srgbClr val="1695A4"/>
            </a:solidFill>
            <a:ln w="9525">
              <a:noFill/>
              <a:miter lim="800000"/>
              <a:headEnd/>
              <a:tailEnd/>
            </a:ln>
          </p:spPr>
          <p:txBody>
            <a:bodyPr vert="horz" wrap="square" lIns="91440" tIns="45720" rIns="91440" bIns="45720" numCol="1" anchor="t" anchorCtr="0" compatLnSpc="1">
              <a:prstTxWarp prst="textNoShape">
                <a:avLst/>
              </a:prstTxWarp>
            </a:bodyPr>
            <a:lstStyle/>
            <a:p>
              <a:endParaRPr lang="en-IN"/>
            </a:p>
          </p:txBody>
        </p:sp>
      </p:grpSp>
    </p:spTree>
    <p:extLst>
      <p:ext uri="{BB962C8B-B14F-4D97-AF65-F5344CB8AC3E}">
        <p14:creationId xmlns:p14="http://schemas.microsoft.com/office/powerpoint/2010/main" val="32907874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610951" y="1369806"/>
            <a:ext cx="6334628" cy="1181249"/>
          </a:xfrm>
          <a:prstGeom prst="rect">
            <a:avLst/>
          </a:prstGeom>
        </p:spPr>
        <p:txBody>
          <a:bodyPr lIns="121917" tIns="60958" rIns="121917" bIns="60958"/>
          <a:lstStyle>
            <a:lvl1pPr marL="342900" indent="-342900" algn="l" rtl="0" eaLnBrk="1" fontAlgn="base" hangingPunct="1">
              <a:spcBef>
                <a:spcPts val="1200"/>
              </a:spcBef>
              <a:spcAft>
                <a:spcPts val="1200"/>
              </a:spcAft>
              <a:buFont typeface="Franklin Gothic Book" panose="020B0503020102020204" pitchFamily="34" charset="0"/>
              <a:buChar char="—"/>
              <a:defRPr lang="en-US" sz="2400" b="0" kern="1200" dirty="0">
                <a:solidFill>
                  <a:schemeClr val="tx1"/>
                </a:solidFill>
                <a:latin typeface="Arial" panose="020B0604020202020204" pitchFamily="34" charset="0"/>
                <a:ea typeface="+mn-ea"/>
                <a:cs typeface="Arial" pitchFamily="34" charset="0"/>
              </a:defRPr>
            </a:lvl1pPr>
            <a:lvl2pPr marL="742950" indent="-285750" algn="l" rtl="0" eaLnBrk="1" fontAlgn="base" hangingPunct="1">
              <a:spcBef>
                <a:spcPts val="1200"/>
              </a:spcBef>
              <a:spcAft>
                <a:spcPct val="0"/>
              </a:spcAft>
              <a:buFont typeface="Franklin Gothic Book" panose="020B0503020102020204" pitchFamily="34" charset="0"/>
              <a:buChar char="–"/>
              <a:defRPr lang="en-US" sz="2000" kern="1200" dirty="0">
                <a:solidFill>
                  <a:schemeClr val="tx1"/>
                </a:solidFill>
                <a:latin typeface="Arial" panose="020B0604020202020204" pitchFamily="34" charset="0"/>
                <a:ea typeface="+mn-ea"/>
                <a:cs typeface="Arial" pitchFamily="34" charset="0"/>
              </a:defRPr>
            </a:lvl2pPr>
            <a:lvl3pPr marL="273050" indent="-273050" algn="l" rtl="0" eaLnBrk="1" fontAlgn="base" hangingPunct="1">
              <a:spcBef>
                <a:spcPts val="1200"/>
              </a:spcBef>
              <a:spcAft>
                <a:spcPct val="0"/>
              </a:spcAft>
              <a:buClr>
                <a:srgbClr val="97989A"/>
              </a:buClr>
              <a:buFont typeface="Arial" charset="0"/>
              <a:buChar char="■"/>
              <a:defRPr lang="en-US" sz="1600" kern="1200" dirty="0">
                <a:solidFill>
                  <a:schemeClr val="tx1"/>
                </a:solidFill>
                <a:latin typeface="+mn-lt"/>
                <a:ea typeface="+mn-ea"/>
                <a:cs typeface="Arial" pitchFamily="34" charset="0"/>
              </a:defRPr>
            </a:lvl3pPr>
            <a:lvl4pPr marL="536575" indent="-263525" algn="l" rtl="0" eaLnBrk="1" fontAlgn="base" hangingPunct="1">
              <a:spcBef>
                <a:spcPts val="1200"/>
              </a:spcBef>
              <a:spcAft>
                <a:spcPct val="0"/>
              </a:spcAft>
              <a:buClr>
                <a:srgbClr val="97989A"/>
              </a:buClr>
              <a:buFont typeface="Arial" charset="0"/>
              <a:buChar char="–"/>
              <a:defRPr lang="en-US" sz="1600" kern="1200" dirty="0">
                <a:solidFill>
                  <a:schemeClr val="tx1"/>
                </a:solidFill>
                <a:latin typeface="+mn-lt"/>
                <a:ea typeface="+mn-ea"/>
                <a:cs typeface="Arial" pitchFamily="34" charset="0"/>
              </a:defRPr>
            </a:lvl4pPr>
            <a:lvl5pPr marL="809625" indent="-271463" algn="l" rtl="0" eaLnBrk="1" fontAlgn="base" hangingPunct="1">
              <a:spcBef>
                <a:spcPts val="1200"/>
              </a:spcBef>
              <a:spcAft>
                <a:spcPct val="0"/>
              </a:spcAft>
              <a:buClr>
                <a:srgbClr val="97989A"/>
              </a:buClr>
              <a:buFont typeface="Arial" charset="0"/>
              <a:buChar char="■"/>
              <a:defRPr lang="en-GB" sz="1600" kern="1200" dirty="0">
                <a:solidFill>
                  <a:schemeClr val="tx1"/>
                </a:solidFill>
                <a:latin typeface="+mn-lt"/>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a:lstStyle>
          <a:p>
            <a:pPr marL="0" indent="0">
              <a:lnSpc>
                <a:spcPct val="130000"/>
              </a:lnSpc>
              <a:buNone/>
            </a:pPr>
            <a:r>
              <a:rPr lang="en-US" sz="1900" dirty="0" smtClean="0">
                <a:solidFill>
                  <a:srgbClr val="000000"/>
                </a:solidFill>
                <a:latin typeface="Univers for KPMG Light"/>
                <a:cs typeface="Univers for KPMG Light"/>
              </a:rPr>
              <a:t>How do you intend to solve the problem?</a:t>
            </a:r>
            <a:endParaRPr lang="en-US" sz="1900" dirty="0">
              <a:solidFill>
                <a:srgbClr val="000000"/>
              </a:solidFill>
              <a:latin typeface="Univers for KPMG Light"/>
              <a:cs typeface="Univers for KPMG Light"/>
            </a:endParaRPr>
          </a:p>
        </p:txBody>
      </p:sp>
      <p:grpSp>
        <p:nvGrpSpPr>
          <p:cNvPr id="5" name="Group 4"/>
          <p:cNvGrpSpPr/>
          <p:nvPr/>
        </p:nvGrpSpPr>
        <p:grpSpPr>
          <a:xfrm>
            <a:off x="713884" y="3150474"/>
            <a:ext cx="2282758" cy="1813015"/>
            <a:chOff x="6604772" y="776155"/>
            <a:chExt cx="1712068" cy="1359761"/>
          </a:xfrm>
        </p:grpSpPr>
        <p:sp>
          <p:nvSpPr>
            <p:cNvPr id="6" name="Rectangle 5"/>
            <p:cNvSpPr/>
            <p:nvPr/>
          </p:nvSpPr>
          <p:spPr>
            <a:xfrm>
              <a:off x="6604772" y="776155"/>
              <a:ext cx="1712068" cy="1359761"/>
            </a:xfrm>
            <a:prstGeom prst="rect">
              <a:avLst/>
            </a:prstGeom>
            <a:solidFill>
              <a:schemeClr val="bg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6738742" y="936111"/>
              <a:ext cx="1434908" cy="1022333"/>
              <a:chOff x="6538839" y="665631"/>
              <a:chExt cx="1434908" cy="1022333"/>
            </a:xfrm>
          </p:grpSpPr>
          <p:sp>
            <p:nvSpPr>
              <p:cNvPr id="8" name="Rectangle 7"/>
              <p:cNvSpPr/>
              <p:nvPr/>
            </p:nvSpPr>
            <p:spPr>
              <a:xfrm>
                <a:off x="6538839" y="665631"/>
                <a:ext cx="1434908" cy="253916"/>
              </a:xfrm>
              <a:prstGeom prst="rect">
                <a:avLst/>
              </a:prstGeom>
            </p:spPr>
            <p:txBody>
              <a:bodyPr wrap="square">
                <a:spAutoFit/>
              </a:bodyPr>
              <a:lstStyle/>
              <a:p>
                <a:pPr algn="ctr"/>
                <a:r>
                  <a:rPr lang="en-US" sz="1600" b="1" i="1" dirty="0" smtClean="0">
                    <a:solidFill>
                      <a:schemeClr val="bg1"/>
                    </a:solidFill>
                    <a:latin typeface="Century Schoolbook"/>
                    <a:cs typeface="Century Schoolbook"/>
                  </a:rPr>
                  <a:t>Think about</a:t>
                </a:r>
                <a:r>
                  <a:rPr lang="is-IS" sz="1600" b="1" i="1" dirty="0" smtClean="0">
                    <a:solidFill>
                      <a:schemeClr val="bg1"/>
                    </a:solidFill>
                    <a:latin typeface="Century Schoolbook"/>
                    <a:cs typeface="Century Schoolbook"/>
                  </a:rPr>
                  <a:t>…</a:t>
                </a:r>
                <a:endParaRPr lang="en-US" sz="1600" b="1" i="1" dirty="0">
                  <a:solidFill>
                    <a:schemeClr val="bg1"/>
                  </a:solidFill>
                  <a:latin typeface="Century Schoolbook"/>
                  <a:cs typeface="Century Schoolbook"/>
                </a:endParaRPr>
              </a:p>
            </p:txBody>
          </p:sp>
          <p:sp>
            <p:nvSpPr>
              <p:cNvPr id="9" name="Rectangle 8"/>
              <p:cNvSpPr/>
              <p:nvPr/>
            </p:nvSpPr>
            <p:spPr>
              <a:xfrm>
                <a:off x="6631847" y="1203216"/>
                <a:ext cx="1248898" cy="484748"/>
              </a:xfrm>
              <a:prstGeom prst="rect">
                <a:avLst/>
              </a:prstGeom>
            </p:spPr>
            <p:txBody>
              <a:bodyPr wrap="none">
                <a:spAutoFit/>
              </a:bodyPr>
              <a:lstStyle/>
              <a:p>
                <a:pPr algn="ctr"/>
                <a:r>
                  <a:rPr lang="en-US" dirty="0" smtClean="0">
                    <a:solidFill>
                      <a:srgbClr val="FFFFFF"/>
                    </a:solidFill>
                    <a:latin typeface="Univers for KPMG Cond"/>
                    <a:cs typeface="Univers for KPMG Cond"/>
                  </a:rPr>
                  <a:t>How does it meet </a:t>
                </a:r>
              </a:p>
              <a:p>
                <a:pPr algn="ctr"/>
                <a:r>
                  <a:rPr lang="en-US" dirty="0">
                    <a:solidFill>
                      <a:srgbClr val="FFFFFF"/>
                    </a:solidFill>
                    <a:latin typeface="Univers for KPMG Cond"/>
                    <a:cs typeface="Univers for KPMG Cond"/>
                  </a:rPr>
                  <a:t>c</a:t>
                </a:r>
                <a:r>
                  <a:rPr lang="en-US" dirty="0" smtClean="0">
                    <a:solidFill>
                      <a:srgbClr val="FFFFFF"/>
                    </a:solidFill>
                    <a:latin typeface="Univers for KPMG Cond"/>
                    <a:cs typeface="Univers for KPMG Cond"/>
                  </a:rPr>
                  <a:t>ustomer needs?</a:t>
                </a:r>
              </a:p>
            </p:txBody>
          </p:sp>
          <p:cxnSp>
            <p:nvCxnSpPr>
              <p:cNvPr id="10" name="Straight Connector 9"/>
              <p:cNvCxnSpPr/>
              <p:nvPr/>
            </p:nvCxnSpPr>
            <p:spPr>
              <a:xfrm flipH="1">
                <a:off x="6667964" y="1163957"/>
                <a:ext cx="1176657" cy="0"/>
              </a:xfrm>
              <a:prstGeom prst="line">
                <a:avLst/>
              </a:prstGeom>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grpSp>
      <p:sp>
        <p:nvSpPr>
          <p:cNvPr id="11" name="Rectangle 10"/>
          <p:cNvSpPr/>
          <p:nvPr/>
        </p:nvSpPr>
        <p:spPr>
          <a:xfrm>
            <a:off x="598757" y="646835"/>
            <a:ext cx="9227966" cy="746354"/>
          </a:xfrm>
          <a:prstGeom prst="rect">
            <a:avLst/>
          </a:prstGeom>
        </p:spPr>
        <p:txBody>
          <a:bodyPr wrap="square" lIns="121917" tIns="60958" rIns="121917" bIns="60958">
            <a:spAutoFit/>
          </a:bodyPr>
          <a:lstStyle/>
          <a:p>
            <a:pPr>
              <a:lnSpc>
                <a:spcPct val="70000"/>
              </a:lnSpc>
            </a:pPr>
            <a:r>
              <a:rPr lang="en-US" sz="5400" dirty="0" smtClean="0">
                <a:solidFill>
                  <a:schemeClr val="tx2"/>
                </a:solidFill>
                <a:latin typeface="+mj-lt"/>
                <a:ea typeface="+mj-ea"/>
                <a:cs typeface="+mj-cs"/>
              </a:rPr>
              <a:t>What is the solution? (5 Minutes)</a:t>
            </a:r>
            <a:endParaRPr lang="en-US" sz="5400" dirty="0">
              <a:solidFill>
                <a:schemeClr val="tx2"/>
              </a:solidFill>
              <a:latin typeface="+mj-lt"/>
              <a:ea typeface="+mj-ea"/>
              <a:cs typeface="+mj-cs"/>
            </a:endParaRPr>
          </a:p>
        </p:txBody>
      </p:sp>
      <p:grpSp>
        <p:nvGrpSpPr>
          <p:cNvPr id="12" name="Group 11"/>
          <p:cNvGrpSpPr/>
          <p:nvPr/>
        </p:nvGrpSpPr>
        <p:grpSpPr>
          <a:xfrm>
            <a:off x="3253967" y="3150474"/>
            <a:ext cx="2282757" cy="1813015"/>
            <a:chOff x="6604772" y="776155"/>
            <a:chExt cx="1712068" cy="1359761"/>
          </a:xfrm>
          <a:solidFill>
            <a:schemeClr val="bg2">
              <a:lumMod val="50000"/>
            </a:schemeClr>
          </a:solidFill>
        </p:grpSpPr>
        <p:sp>
          <p:nvSpPr>
            <p:cNvPr id="13" name="Rectangle 12"/>
            <p:cNvSpPr/>
            <p:nvPr/>
          </p:nvSpPr>
          <p:spPr>
            <a:xfrm>
              <a:off x="6604772" y="776155"/>
              <a:ext cx="1712068" cy="135976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6708222" y="936111"/>
              <a:ext cx="1495940" cy="1022333"/>
              <a:chOff x="6508319" y="665631"/>
              <a:chExt cx="1495940" cy="1022333"/>
            </a:xfrm>
            <a:grpFill/>
          </p:grpSpPr>
          <p:sp>
            <p:nvSpPr>
              <p:cNvPr id="15" name="Rectangle 14"/>
              <p:cNvSpPr/>
              <p:nvPr/>
            </p:nvSpPr>
            <p:spPr>
              <a:xfrm>
                <a:off x="6538839" y="665631"/>
                <a:ext cx="1434908" cy="253916"/>
              </a:xfrm>
              <a:prstGeom prst="rect">
                <a:avLst/>
              </a:prstGeom>
              <a:grpFill/>
            </p:spPr>
            <p:txBody>
              <a:bodyPr wrap="square">
                <a:spAutoFit/>
              </a:bodyPr>
              <a:lstStyle/>
              <a:p>
                <a:pPr algn="ctr"/>
                <a:r>
                  <a:rPr lang="en-US" sz="1600" b="1" i="1" dirty="0" smtClean="0">
                    <a:solidFill>
                      <a:schemeClr val="bg1"/>
                    </a:solidFill>
                    <a:latin typeface="Century Schoolbook"/>
                    <a:cs typeface="Century Schoolbook"/>
                  </a:rPr>
                  <a:t>Think about</a:t>
                </a:r>
                <a:r>
                  <a:rPr lang="is-IS" sz="1600" b="1" i="1" dirty="0" smtClean="0">
                    <a:solidFill>
                      <a:schemeClr val="bg1"/>
                    </a:solidFill>
                    <a:latin typeface="Century Schoolbook"/>
                    <a:cs typeface="Century Schoolbook"/>
                  </a:rPr>
                  <a:t>…</a:t>
                </a:r>
                <a:endParaRPr lang="en-US" sz="1600" b="1" i="1" dirty="0">
                  <a:solidFill>
                    <a:schemeClr val="bg1"/>
                  </a:solidFill>
                  <a:latin typeface="Century Schoolbook"/>
                  <a:cs typeface="Century Schoolbook"/>
                </a:endParaRPr>
              </a:p>
            </p:txBody>
          </p:sp>
          <p:sp>
            <p:nvSpPr>
              <p:cNvPr id="16" name="Rectangle 15"/>
              <p:cNvSpPr/>
              <p:nvPr/>
            </p:nvSpPr>
            <p:spPr>
              <a:xfrm>
                <a:off x="6508319" y="1203216"/>
                <a:ext cx="1495940" cy="484748"/>
              </a:xfrm>
              <a:prstGeom prst="rect">
                <a:avLst/>
              </a:prstGeom>
              <a:grpFill/>
            </p:spPr>
            <p:txBody>
              <a:bodyPr wrap="none">
                <a:spAutoFit/>
              </a:bodyPr>
              <a:lstStyle/>
              <a:p>
                <a:pPr algn="ctr"/>
                <a:r>
                  <a:rPr lang="en-US" dirty="0" smtClean="0">
                    <a:solidFill>
                      <a:srgbClr val="FFFFFF"/>
                    </a:solidFill>
                    <a:latin typeface="Univers for KPMG Cond"/>
                    <a:cs typeface="Univers for KPMG Cond"/>
                  </a:rPr>
                  <a:t>Does it align with the</a:t>
                </a:r>
              </a:p>
              <a:p>
                <a:pPr algn="ctr"/>
                <a:r>
                  <a:rPr lang="en-US" dirty="0" smtClean="0">
                    <a:solidFill>
                      <a:srgbClr val="FFFFFF"/>
                    </a:solidFill>
                    <a:latin typeface="Univers for KPMG Cond"/>
                    <a:cs typeface="Univers for KPMG Cond"/>
                  </a:rPr>
                  <a:t>Value proposition?</a:t>
                </a:r>
                <a:endParaRPr lang="en-US" dirty="0">
                  <a:solidFill>
                    <a:srgbClr val="FFFFFF"/>
                  </a:solidFill>
                  <a:latin typeface="Univers for KPMG Cond"/>
                  <a:cs typeface="Univers for KPMG Cond"/>
                </a:endParaRPr>
              </a:p>
            </p:txBody>
          </p:sp>
          <p:cxnSp>
            <p:nvCxnSpPr>
              <p:cNvPr id="17" name="Straight Connector 16"/>
              <p:cNvCxnSpPr/>
              <p:nvPr/>
            </p:nvCxnSpPr>
            <p:spPr>
              <a:xfrm flipH="1">
                <a:off x="6667964" y="1163957"/>
                <a:ext cx="1176657" cy="0"/>
              </a:xfrm>
              <a:prstGeom prst="line">
                <a:avLst/>
              </a:prstGeom>
              <a:grpFill/>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grpSp>
      <p:grpSp>
        <p:nvGrpSpPr>
          <p:cNvPr id="18" name="Group 17"/>
          <p:cNvGrpSpPr/>
          <p:nvPr/>
        </p:nvGrpSpPr>
        <p:grpSpPr>
          <a:xfrm>
            <a:off x="5794058" y="3150474"/>
            <a:ext cx="2282758" cy="1813014"/>
            <a:chOff x="6604772" y="776155"/>
            <a:chExt cx="1712068" cy="1359761"/>
          </a:xfrm>
          <a:solidFill>
            <a:schemeClr val="bg2">
              <a:lumMod val="25000"/>
            </a:schemeClr>
          </a:solidFill>
        </p:grpSpPr>
        <p:sp>
          <p:nvSpPr>
            <p:cNvPr id="19" name="Rectangle 18"/>
            <p:cNvSpPr/>
            <p:nvPr/>
          </p:nvSpPr>
          <p:spPr>
            <a:xfrm>
              <a:off x="6604772" y="776155"/>
              <a:ext cx="1712068" cy="135976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6738742" y="936111"/>
              <a:ext cx="1434908" cy="1022333"/>
              <a:chOff x="6538839" y="665631"/>
              <a:chExt cx="1434908" cy="1022333"/>
            </a:xfrm>
            <a:grpFill/>
          </p:grpSpPr>
          <p:sp>
            <p:nvSpPr>
              <p:cNvPr id="21" name="Rectangle 20"/>
              <p:cNvSpPr/>
              <p:nvPr/>
            </p:nvSpPr>
            <p:spPr>
              <a:xfrm>
                <a:off x="6538839" y="665631"/>
                <a:ext cx="1434908" cy="253916"/>
              </a:xfrm>
              <a:prstGeom prst="rect">
                <a:avLst/>
              </a:prstGeom>
              <a:grpFill/>
            </p:spPr>
            <p:txBody>
              <a:bodyPr wrap="square">
                <a:spAutoFit/>
              </a:bodyPr>
              <a:lstStyle/>
              <a:p>
                <a:pPr algn="ctr"/>
                <a:r>
                  <a:rPr lang="en-US" sz="1600" b="1" i="1" dirty="0" smtClean="0">
                    <a:solidFill>
                      <a:schemeClr val="bg1"/>
                    </a:solidFill>
                    <a:latin typeface="Century Schoolbook"/>
                    <a:cs typeface="Century Schoolbook"/>
                  </a:rPr>
                  <a:t>Think about</a:t>
                </a:r>
                <a:r>
                  <a:rPr lang="is-IS" sz="1600" b="1" i="1" dirty="0" smtClean="0">
                    <a:solidFill>
                      <a:schemeClr val="bg1"/>
                    </a:solidFill>
                    <a:latin typeface="Century Schoolbook"/>
                    <a:cs typeface="Century Schoolbook"/>
                  </a:rPr>
                  <a:t>…</a:t>
                </a:r>
                <a:endParaRPr lang="en-US" sz="1600" b="1" i="1" dirty="0">
                  <a:solidFill>
                    <a:schemeClr val="bg1"/>
                  </a:solidFill>
                  <a:latin typeface="Century Schoolbook"/>
                  <a:cs typeface="Century Schoolbook"/>
                </a:endParaRPr>
              </a:p>
            </p:txBody>
          </p:sp>
          <p:sp>
            <p:nvSpPr>
              <p:cNvPr id="22" name="Rectangle 21"/>
              <p:cNvSpPr/>
              <p:nvPr/>
            </p:nvSpPr>
            <p:spPr>
              <a:xfrm>
                <a:off x="6680669" y="1203216"/>
                <a:ext cx="1151255" cy="484748"/>
              </a:xfrm>
              <a:prstGeom prst="rect">
                <a:avLst/>
              </a:prstGeom>
              <a:grpFill/>
            </p:spPr>
            <p:txBody>
              <a:bodyPr wrap="none">
                <a:spAutoFit/>
              </a:bodyPr>
              <a:lstStyle/>
              <a:p>
                <a:pPr algn="ctr"/>
                <a:r>
                  <a:rPr lang="en-US" dirty="0" smtClean="0">
                    <a:solidFill>
                      <a:srgbClr val="FFFFFF"/>
                    </a:solidFill>
                    <a:latin typeface="Univers for KPMG Cond"/>
                    <a:cs typeface="Univers for KPMG Cond"/>
                  </a:rPr>
                  <a:t>Is it achievable?</a:t>
                </a:r>
              </a:p>
              <a:p>
                <a:pPr algn="ctr"/>
                <a:endParaRPr lang="en-US" dirty="0">
                  <a:solidFill>
                    <a:srgbClr val="FFFFFF"/>
                  </a:solidFill>
                  <a:latin typeface="Univers for KPMG Cond"/>
                  <a:cs typeface="Univers for KPMG Cond"/>
                </a:endParaRPr>
              </a:p>
            </p:txBody>
          </p:sp>
          <p:cxnSp>
            <p:nvCxnSpPr>
              <p:cNvPr id="23" name="Straight Connector 22"/>
              <p:cNvCxnSpPr/>
              <p:nvPr/>
            </p:nvCxnSpPr>
            <p:spPr>
              <a:xfrm flipH="1">
                <a:off x="6667964" y="1163957"/>
                <a:ext cx="1176657" cy="0"/>
              </a:xfrm>
              <a:prstGeom prst="line">
                <a:avLst/>
              </a:prstGeom>
              <a:grpFill/>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grpSp>
      <p:grpSp>
        <p:nvGrpSpPr>
          <p:cNvPr id="36" name="Group 35"/>
          <p:cNvGrpSpPr/>
          <p:nvPr/>
        </p:nvGrpSpPr>
        <p:grpSpPr>
          <a:xfrm>
            <a:off x="8929819" y="1762559"/>
            <a:ext cx="2309298" cy="3681919"/>
            <a:chOff x="7962879" y="1495929"/>
            <a:chExt cx="911109" cy="1452662"/>
          </a:xfrm>
        </p:grpSpPr>
        <p:sp>
          <p:nvSpPr>
            <p:cNvPr id="37" name="Freeform 525"/>
            <p:cNvSpPr>
              <a:spLocks/>
            </p:cNvSpPr>
            <p:nvPr/>
          </p:nvSpPr>
          <p:spPr bwMode="auto">
            <a:xfrm>
              <a:off x="7962879" y="1495929"/>
              <a:ext cx="911109" cy="1108673"/>
            </a:xfrm>
            <a:custGeom>
              <a:avLst/>
              <a:gdLst>
                <a:gd name="T0" fmla="*/ 197 w 392"/>
                <a:gd name="T1" fmla="*/ 0 h 477"/>
                <a:gd name="T2" fmla="*/ 236 w 392"/>
                <a:gd name="T3" fmla="*/ 4 h 477"/>
                <a:gd name="T4" fmla="*/ 273 w 392"/>
                <a:gd name="T5" fmla="*/ 16 h 477"/>
                <a:gd name="T6" fmla="*/ 305 w 392"/>
                <a:gd name="T7" fmla="*/ 34 h 477"/>
                <a:gd name="T8" fmla="*/ 335 w 392"/>
                <a:gd name="T9" fmla="*/ 58 h 477"/>
                <a:gd name="T10" fmla="*/ 359 w 392"/>
                <a:gd name="T11" fmla="*/ 87 h 477"/>
                <a:gd name="T12" fmla="*/ 377 w 392"/>
                <a:gd name="T13" fmla="*/ 121 h 477"/>
                <a:gd name="T14" fmla="*/ 388 w 392"/>
                <a:gd name="T15" fmla="*/ 157 h 477"/>
                <a:gd name="T16" fmla="*/ 392 w 392"/>
                <a:gd name="T17" fmla="*/ 197 h 477"/>
                <a:gd name="T18" fmla="*/ 389 w 392"/>
                <a:gd name="T19" fmla="*/ 231 h 477"/>
                <a:gd name="T20" fmla="*/ 381 w 392"/>
                <a:gd name="T21" fmla="*/ 262 h 477"/>
                <a:gd name="T22" fmla="*/ 368 w 392"/>
                <a:gd name="T23" fmla="*/ 292 h 477"/>
                <a:gd name="T24" fmla="*/ 350 w 392"/>
                <a:gd name="T25" fmla="*/ 318 h 477"/>
                <a:gd name="T26" fmla="*/ 329 w 392"/>
                <a:gd name="T27" fmla="*/ 342 h 477"/>
                <a:gd name="T28" fmla="*/ 322 w 392"/>
                <a:gd name="T29" fmla="*/ 347 h 477"/>
                <a:gd name="T30" fmla="*/ 301 w 392"/>
                <a:gd name="T31" fmla="*/ 369 h 477"/>
                <a:gd name="T32" fmla="*/ 286 w 392"/>
                <a:gd name="T33" fmla="*/ 397 h 477"/>
                <a:gd name="T34" fmla="*/ 276 w 392"/>
                <a:gd name="T35" fmla="*/ 427 h 477"/>
                <a:gd name="T36" fmla="*/ 273 w 392"/>
                <a:gd name="T37" fmla="*/ 460 h 477"/>
                <a:gd name="T38" fmla="*/ 273 w 392"/>
                <a:gd name="T39" fmla="*/ 477 h 477"/>
                <a:gd name="T40" fmla="*/ 119 w 392"/>
                <a:gd name="T41" fmla="*/ 477 h 477"/>
                <a:gd name="T42" fmla="*/ 119 w 392"/>
                <a:gd name="T43" fmla="*/ 460 h 477"/>
                <a:gd name="T44" fmla="*/ 115 w 392"/>
                <a:gd name="T45" fmla="*/ 427 h 477"/>
                <a:gd name="T46" fmla="*/ 106 w 392"/>
                <a:gd name="T47" fmla="*/ 397 h 477"/>
                <a:gd name="T48" fmla="*/ 91 w 392"/>
                <a:gd name="T49" fmla="*/ 369 h 477"/>
                <a:gd name="T50" fmla="*/ 70 w 392"/>
                <a:gd name="T51" fmla="*/ 347 h 477"/>
                <a:gd name="T52" fmla="*/ 64 w 392"/>
                <a:gd name="T53" fmla="*/ 342 h 477"/>
                <a:gd name="T54" fmla="*/ 42 w 392"/>
                <a:gd name="T55" fmla="*/ 318 h 477"/>
                <a:gd name="T56" fmla="*/ 24 w 392"/>
                <a:gd name="T57" fmla="*/ 292 h 477"/>
                <a:gd name="T58" fmla="*/ 11 w 392"/>
                <a:gd name="T59" fmla="*/ 262 h 477"/>
                <a:gd name="T60" fmla="*/ 3 w 392"/>
                <a:gd name="T61" fmla="*/ 231 h 477"/>
                <a:gd name="T62" fmla="*/ 0 w 392"/>
                <a:gd name="T63" fmla="*/ 197 h 477"/>
                <a:gd name="T64" fmla="*/ 4 w 392"/>
                <a:gd name="T65" fmla="*/ 157 h 477"/>
                <a:gd name="T66" fmla="*/ 16 w 392"/>
                <a:gd name="T67" fmla="*/ 121 h 477"/>
                <a:gd name="T68" fmla="*/ 33 w 392"/>
                <a:gd name="T69" fmla="*/ 87 h 477"/>
                <a:gd name="T70" fmla="*/ 58 w 392"/>
                <a:gd name="T71" fmla="*/ 58 h 477"/>
                <a:gd name="T72" fmla="*/ 87 w 392"/>
                <a:gd name="T73" fmla="*/ 34 h 477"/>
                <a:gd name="T74" fmla="*/ 119 w 392"/>
                <a:gd name="T75" fmla="*/ 16 h 477"/>
                <a:gd name="T76" fmla="*/ 156 w 392"/>
                <a:gd name="T77" fmla="*/ 4 h 477"/>
                <a:gd name="T78" fmla="*/ 197 w 392"/>
                <a:gd name="T79" fmla="*/ 0 h 4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2" h="477">
                  <a:moveTo>
                    <a:pt x="197" y="0"/>
                  </a:moveTo>
                  <a:lnTo>
                    <a:pt x="236" y="4"/>
                  </a:lnTo>
                  <a:lnTo>
                    <a:pt x="273" y="16"/>
                  </a:lnTo>
                  <a:lnTo>
                    <a:pt x="305" y="34"/>
                  </a:lnTo>
                  <a:lnTo>
                    <a:pt x="335" y="58"/>
                  </a:lnTo>
                  <a:lnTo>
                    <a:pt x="359" y="87"/>
                  </a:lnTo>
                  <a:lnTo>
                    <a:pt x="377" y="121"/>
                  </a:lnTo>
                  <a:lnTo>
                    <a:pt x="388" y="157"/>
                  </a:lnTo>
                  <a:lnTo>
                    <a:pt x="392" y="197"/>
                  </a:lnTo>
                  <a:lnTo>
                    <a:pt x="389" y="231"/>
                  </a:lnTo>
                  <a:lnTo>
                    <a:pt x="381" y="262"/>
                  </a:lnTo>
                  <a:lnTo>
                    <a:pt x="368" y="292"/>
                  </a:lnTo>
                  <a:lnTo>
                    <a:pt x="350" y="318"/>
                  </a:lnTo>
                  <a:lnTo>
                    <a:pt x="329" y="342"/>
                  </a:lnTo>
                  <a:lnTo>
                    <a:pt x="322" y="347"/>
                  </a:lnTo>
                  <a:lnTo>
                    <a:pt x="301" y="369"/>
                  </a:lnTo>
                  <a:lnTo>
                    <a:pt x="286" y="397"/>
                  </a:lnTo>
                  <a:lnTo>
                    <a:pt x="276" y="427"/>
                  </a:lnTo>
                  <a:lnTo>
                    <a:pt x="273" y="460"/>
                  </a:lnTo>
                  <a:lnTo>
                    <a:pt x="273" y="477"/>
                  </a:lnTo>
                  <a:lnTo>
                    <a:pt x="119" y="477"/>
                  </a:lnTo>
                  <a:lnTo>
                    <a:pt x="119" y="460"/>
                  </a:lnTo>
                  <a:lnTo>
                    <a:pt x="115" y="427"/>
                  </a:lnTo>
                  <a:lnTo>
                    <a:pt x="106" y="397"/>
                  </a:lnTo>
                  <a:lnTo>
                    <a:pt x="91" y="369"/>
                  </a:lnTo>
                  <a:lnTo>
                    <a:pt x="70" y="347"/>
                  </a:lnTo>
                  <a:lnTo>
                    <a:pt x="64" y="342"/>
                  </a:lnTo>
                  <a:lnTo>
                    <a:pt x="42" y="318"/>
                  </a:lnTo>
                  <a:lnTo>
                    <a:pt x="24" y="292"/>
                  </a:lnTo>
                  <a:lnTo>
                    <a:pt x="11" y="262"/>
                  </a:lnTo>
                  <a:lnTo>
                    <a:pt x="3" y="231"/>
                  </a:lnTo>
                  <a:lnTo>
                    <a:pt x="0" y="197"/>
                  </a:lnTo>
                  <a:lnTo>
                    <a:pt x="4" y="157"/>
                  </a:lnTo>
                  <a:lnTo>
                    <a:pt x="16" y="121"/>
                  </a:lnTo>
                  <a:lnTo>
                    <a:pt x="33" y="87"/>
                  </a:lnTo>
                  <a:lnTo>
                    <a:pt x="58" y="58"/>
                  </a:lnTo>
                  <a:lnTo>
                    <a:pt x="87" y="34"/>
                  </a:lnTo>
                  <a:lnTo>
                    <a:pt x="119" y="16"/>
                  </a:lnTo>
                  <a:lnTo>
                    <a:pt x="156" y="4"/>
                  </a:lnTo>
                  <a:lnTo>
                    <a:pt x="197" y="0"/>
                  </a:lnTo>
                  <a:close/>
                </a:path>
              </a:pathLst>
            </a:custGeom>
            <a:solidFill>
              <a:srgbClr val="FAD97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38" name="Group 37"/>
            <p:cNvGrpSpPr/>
            <p:nvPr/>
          </p:nvGrpSpPr>
          <p:grpSpPr>
            <a:xfrm>
              <a:off x="8053526" y="1591223"/>
              <a:ext cx="727494" cy="1357368"/>
              <a:chOff x="7500219" y="2165896"/>
              <a:chExt cx="496888" cy="927100"/>
            </a:xfrm>
          </p:grpSpPr>
          <p:sp>
            <p:nvSpPr>
              <p:cNvPr id="39" name="Freeform 526"/>
              <p:cNvSpPr>
                <a:spLocks/>
              </p:cNvSpPr>
              <p:nvPr/>
            </p:nvSpPr>
            <p:spPr bwMode="auto">
              <a:xfrm>
                <a:off x="7500219" y="2165896"/>
                <a:ext cx="496888" cy="493713"/>
              </a:xfrm>
              <a:custGeom>
                <a:avLst/>
                <a:gdLst>
                  <a:gd name="T0" fmla="*/ 158 w 313"/>
                  <a:gd name="T1" fmla="*/ 0 h 311"/>
                  <a:gd name="T2" fmla="*/ 189 w 313"/>
                  <a:gd name="T3" fmla="*/ 2 h 311"/>
                  <a:gd name="T4" fmla="*/ 218 w 313"/>
                  <a:gd name="T5" fmla="*/ 12 h 311"/>
                  <a:gd name="T6" fmla="*/ 244 w 313"/>
                  <a:gd name="T7" fmla="*/ 26 h 311"/>
                  <a:gd name="T8" fmla="*/ 268 w 313"/>
                  <a:gd name="T9" fmla="*/ 46 h 311"/>
                  <a:gd name="T10" fmla="*/ 286 w 313"/>
                  <a:gd name="T11" fmla="*/ 68 h 311"/>
                  <a:gd name="T12" fmla="*/ 300 w 313"/>
                  <a:gd name="T13" fmla="*/ 95 h 311"/>
                  <a:gd name="T14" fmla="*/ 309 w 313"/>
                  <a:gd name="T15" fmla="*/ 124 h 311"/>
                  <a:gd name="T16" fmla="*/ 313 w 313"/>
                  <a:gd name="T17" fmla="*/ 156 h 311"/>
                  <a:gd name="T18" fmla="*/ 309 w 313"/>
                  <a:gd name="T19" fmla="*/ 187 h 311"/>
                  <a:gd name="T20" fmla="*/ 300 w 313"/>
                  <a:gd name="T21" fmla="*/ 216 h 311"/>
                  <a:gd name="T22" fmla="*/ 286 w 313"/>
                  <a:gd name="T23" fmla="*/ 243 h 311"/>
                  <a:gd name="T24" fmla="*/ 268 w 313"/>
                  <a:gd name="T25" fmla="*/ 265 h 311"/>
                  <a:gd name="T26" fmla="*/ 244 w 313"/>
                  <a:gd name="T27" fmla="*/ 285 h 311"/>
                  <a:gd name="T28" fmla="*/ 218 w 313"/>
                  <a:gd name="T29" fmla="*/ 300 h 311"/>
                  <a:gd name="T30" fmla="*/ 189 w 313"/>
                  <a:gd name="T31" fmla="*/ 309 h 311"/>
                  <a:gd name="T32" fmla="*/ 158 w 313"/>
                  <a:gd name="T33" fmla="*/ 311 h 311"/>
                  <a:gd name="T34" fmla="*/ 126 w 313"/>
                  <a:gd name="T35" fmla="*/ 309 h 311"/>
                  <a:gd name="T36" fmla="*/ 96 w 313"/>
                  <a:gd name="T37" fmla="*/ 300 h 311"/>
                  <a:gd name="T38" fmla="*/ 70 w 313"/>
                  <a:gd name="T39" fmla="*/ 285 h 311"/>
                  <a:gd name="T40" fmla="*/ 46 w 313"/>
                  <a:gd name="T41" fmla="*/ 265 h 311"/>
                  <a:gd name="T42" fmla="*/ 28 w 313"/>
                  <a:gd name="T43" fmla="*/ 243 h 311"/>
                  <a:gd name="T44" fmla="*/ 14 w 313"/>
                  <a:gd name="T45" fmla="*/ 216 h 311"/>
                  <a:gd name="T46" fmla="*/ 4 w 313"/>
                  <a:gd name="T47" fmla="*/ 187 h 311"/>
                  <a:gd name="T48" fmla="*/ 0 w 313"/>
                  <a:gd name="T49" fmla="*/ 156 h 311"/>
                  <a:gd name="T50" fmla="*/ 4 w 313"/>
                  <a:gd name="T51" fmla="*/ 124 h 311"/>
                  <a:gd name="T52" fmla="*/ 14 w 313"/>
                  <a:gd name="T53" fmla="*/ 95 h 311"/>
                  <a:gd name="T54" fmla="*/ 28 w 313"/>
                  <a:gd name="T55" fmla="*/ 68 h 311"/>
                  <a:gd name="T56" fmla="*/ 46 w 313"/>
                  <a:gd name="T57" fmla="*/ 46 h 311"/>
                  <a:gd name="T58" fmla="*/ 70 w 313"/>
                  <a:gd name="T59" fmla="*/ 26 h 311"/>
                  <a:gd name="T60" fmla="*/ 96 w 313"/>
                  <a:gd name="T61" fmla="*/ 12 h 311"/>
                  <a:gd name="T62" fmla="*/ 126 w 313"/>
                  <a:gd name="T63" fmla="*/ 2 h 311"/>
                  <a:gd name="T64" fmla="*/ 158 w 313"/>
                  <a:gd name="T65"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11">
                    <a:moveTo>
                      <a:pt x="158" y="0"/>
                    </a:moveTo>
                    <a:lnTo>
                      <a:pt x="189" y="2"/>
                    </a:lnTo>
                    <a:lnTo>
                      <a:pt x="218" y="12"/>
                    </a:lnTo>
                    <a:lnTo>
                      <a:pt x="244" y="26"/>
                    </a:lnTo>
                    <a:lnTo>
                      <a:pt x="268" y="46"/>
                    </a:lnTo>
                    <a:lnTo>
                      <a:pt x="286" y="68"/>
                    </a:lnTo>
                    <a:lnTo>
                      <a:pt x="300" y="95"/>
                    </a:lnTo>
                    <a:lnTo>
                      <a:pt x="309" y="124"/>
                    </a:lnTo>
                    <a:lnTo>
                      <a:pt x="313" y="156"/>
                    </a:lnTo>
                    <a:lnTo>
                      <a:pt x="309" y="187"/>
                    </a:lnTo>
                    <a:lnTo>
                      <a:pt x="300" y="216"/>
                    </a:lnTo>
                    <a:lnTo>
                      <a:pt x="286" y="243"/>
                    </a:lnTo>
                    <a:lnTo>
                      <a:pt x="268" y="265"/>
                    </a:lnTo>
                    <a:lnTo>
                      <a:pt x="244" y="285"/>
                    </a:lnTo>
                    <a:lnTo>
                      <a:pt x="218" y="300"/>
                    </a:lnTo>
                    <a:lnTo>
                      <a:pt x="189" y="309"/>
                    </a:lnTo>
                    <a:lnTo>
                      <a:pt x="158" y="311"/>
                    </a:lnTo>
                    <a:lnTo>
                      <a:pt x="126" y="309"/>
                    </a:lnTo>
                    <a:lnTo>
                      <a:pt x="96" y="300"/>
                    </a:lnTo>
                    <a:lnTo>
                      <a:pt x="70" y="285"/>
                    </a:lnTo>
                    <a:lnTo>
                      <a:pt x="46" y="265"/>
                    </a:lnTo>
                    <a:lnTo>
                      <a:pt x="28" y="243"/>
                    </a:lnTo>
                    <a:lnTo>
                      <a:pt x="14" y="216"/>
                    </a:lnTo>
                    <a:lnTo>
                      <a:pt x="4" y="187"/>
                    </a:lnTo>
                    <a:lnTo>
                      <a:pt x="0" y="156"/>
                    </a:lnTo>
                    <a:lnTo>
                      <a:pt x="4" y="124"/>
                    </a:lnTo>
                    <a:lnTo>
                      <a:pt x="14" y="95"/>
                    </a:lnTo>
                    <a:lnTo>
                      <a:pt x="28" y="68"/>
                    </a:lnTo>
                    <a:lnTo>
                      <a:pt x="46" y="46"/>
                    </a:lnTo>
                    <a:lnTo>
                      <a:pt x="70" y="26"/>
                    </a:lnTo>
                    <a:lnTo>
                      <a:pt x="96" y="12"/>
                    </a:lnTo>
                    <a:lnTo>
                      <a:pt x="126" y="2"/>
                    </a:lnTo>
                    <a:lnTo>
                      <a:pt x="158" y="0"/>
                    </a:lnTo>
                    <a:close/>
                  </a:path>
                </a:pathLst>
              </a:custGeom>
              <a:solidFill>
                <a:srgbClr val="F8C96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527"/>
              <p:cNvSpPr>
                <a:spLocks/>
              </p:cNvSpPr>
              <p:nvPr/>
            </p:nvSpPr>
            <p:spPr bwMode="auto">
              <a:xfrm>
                <a:off x="7701831" y="2410371"/>
                <a:ext cx="104775" cy="180975"/>
              </a:xfrm>
              <a:custGeom>
                <a:avLst/>
                <a:gdLst>
                  <a:gd name="T0" fmla="*/ 24 w 66"/>
                  <a:gd name="T1" fmla="*/ 0 h 114"/>
                  <a:gd name="T2" fmla="*/ 66 w 66"/>
                  <a:gd name="T3" fmla="*/ 0 h 114"/>
                  <a:gd name="T4" fmla="*/ 0 w 66"/>
                  <a:gd name="T5" fmla="*/ 114 h 114"/>
                  <a:gd name="T6" fmla="*/ 24 w 66"/>
                  <a:gd name="T7" fmla="*/ 0 h 114"/>
                </a:gdLst>
                <a:ahLst/>
                <a:cxnLst>
                  <a:cxn ang="0">
                    <a:pos x="T0" y="T1"/>
                  </a:cxn>
                  <a:cxn ang="0">
                    <a:pos x="T2" y="T3"/>
                  </a:cxn>
                  <a:cxn ang="0">
                    <a:pos x="T4" y="T5"/>
                  </a:cxn>
                  <a:cxn ang="0">
                    <a:pos x="T6" y="T7"/>
                  </a:cxn>
                </a:cxnLst>
                <a:rect l="0" t="0" r="r" b="b"/>
                <a:pathLst>
                  <a:path w="66" h="114">
                    <a:moveTo>
                      <a:pt x="24" y="0"/>
                    </a:moveTo>
                    <a:lnTo>
                      <a:pt x="66" y="0"/>
                    </a:lnTo>
                    <a:lnTo>
                      <a:pt x="0" y="114"/>
                    </a:lnTo>
                    <a:lnTo>
                      <a:pt x="24"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528"/>
              <p:cNvSpPr>
                <a:spLocks/>
              </p:cNvSpPr>
              <p:nvPr/>
            </p:nvSpPr>
            <p:spPr bwMode="auto">
              <a:xfrm>
                <a:off x="7665319" y="2280196"/>
                <a:ext cx="169863" cy="180975"/>
              </a:xfrm>
              <a:custGeom>
                <a:avLst/>
                <a:gdLst>
                  <a:gd name="T0" fmla="*/ 23 w 107"/>
                  <a:gd name="T1" fmla="*/ 0 h 114"/>
                  <a:gd name="T2" fmla="*/ 107 w 107"/>
                  <a:gd name="T3" fmla="*/ 0 h 114"/>
                  <a:gd name="T4" fmla="*/ 40 w 107"/>
                  <a:gd name="T5" fmla="*/ 114 h 114"/>
                  <a:gd name="T6" fmla="*/ 0 w 107"/>
                  <a:gd name="T7" fmla="*/ 114 h 114"/>
                  <a:gd name="T8" fmla="*/ 23 w 107"/>
                  <a:gd name="T9" fmla="*/ 0 h 114"/>
                </a:gdLst>
                <a:ahLst/>
                <a:cxnLst>
                  <a:cxn ang="0">
                    <a:pos x="T0" y="T1"/>
                  </a:cxn>
                  <a:cxn ang="0">
                    <a:pos x="T2" y="T3"/>
                  </a:cxn>
                  <a:cxn ang="0">
                    <a:pos x="T4" y="T5"/>
                  </a:cxn>
                  <a:cxn ang="0">
                    <a:pos x="T6" y="T7"/>
                  </a:cxn>
                  <a:cxn ang="0">
                    <a:pos x="T8" y="T9"/>
                  </a:cxn>
                </a:cxnLst>
                <a:rect l="0" t="0" r="r" b="b"/>
                <a:pathLst>
                  <a:path w="107" h="114">
                    <a:moveTo>
                      <a:pt x="23" y="0"/>
                    </a:moveTo>
                    <a:lnTo>
                      <a:pt x="107" y="0"/>
                    </a:lnTo>
                    <a:lnTo>
                      <a:pt x="40" y="114"/>
                    </a:lnTo>
                    <a:lnTo>
                      <a:pt x="0" y="114"/>
                    </a:lnTo>
                    <a:lnTo>
                      <a:pt x="23" y="0"/>
                    </a:lnTo>
                    <a:close/>
                  </a:path>
                </a:pathLst>
              </a:custGeom>
              <a:solidFill>
                <a:srgbClr val="FFFF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529"/>
              <p:cNvSpPr>
                <a:spLocks/>
              </p:cNvSpPr>
              <p:nvPr/>
            </p:nvSpPr>
            <p:spPr bwMode="auto">
              <a:xfrm>
                <a:off x="7665319" y="3042196"/>
                <a:ext cx="168275" cy="50800"/>
              </a:xfrm>
              <a:custGeom>
                <a:avLst/>
                <a:gdLst>
                  <a:gd name="T0" fmla="*/ 0 w 106"/>
                  <a:gd name="T1" fmla="*/ 0 h 32"/>
                  <a:gd name="T2" fmla="*/ 106 w 106"/>
                  <a:gd name="T3" fmla="*/ 0 h 32"/>
                  <a:gd name="T4" fmla="*/ 54 w 106"/>
                  <a:gd name="T5" fmla="*/ 32 h 32"/>
                  <a:gd name="T6" fmla="*/ 0 w 106"/>
                  <a:gd name="T7" fmla="*/ 0 h 32"/>
                </a:gdLst>
                <a:ahLst/>
                <a:cxnLst>
                  <a:cxn ang="0">
                    <a:pos x="T0" y="T1"/>
                  </a:cxn>
                  <a:cxn ang="0">
                    <a:pos x="T2" y="T3"/>
                  </a:cxn>
                  <a:cxn ang="0">
                    <a:pos x="T4" y="T5"/>
                  </a:cxn>
                  <a:cxn ang="0">
                    <a:pos x="T6" y="T7"/>
                  </a:cxn>
                </a:cxnLst>
                <a:rect l="0" t="0" r="r" b="b"/>
                <a:pathLst>
                  <a:path w="106" h="32">
                    <a:moveTo>
                      <a:pt x="0" y="0"/>
                    </a:moveTo>
                    <a:lnTo>
                      <a:pt x="106" y="0"/>
                    </a:lnTo>
                    <a:lnTo>
                      <a:pt x="54" y="32"/>
                    </a:lnTo>
                    <a:lnTo>
                      <a:pt x="0" y="0"/>
                    </a:lnTo>
                    <a:close/>
                  </a:path>
                </a:pathLst>
              </a:custGeom>
              <a:solidFill>
                <a:srgbClr val="3F4A5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530"/>
              <p:cNvSpPr>
                <a:spLocks/>
              </p:cNvSpPr>
              <p:nvPr/>
            </p:nvSpPr>
            <p:spPr bwMode="auto">
              <a:xfrm>
                <a:off x="7611344" y="2858046"/>
                <a:ext cx="276225" cy="184150"/>
              </a:xfrm>
              <a:custGeom>
                <a:avLst/>
                <a:gdLst>
                  <a:gd name="T0" fmla="*/ 0 w 174"/>
                  <a:gd name="T1" fmla="*/ 0 h 116"/>
                  <a:gd name="T2" fmla="*/ 174 w 174"/>
                  <a:gd name="T3" fmla="*/ 0 h 116"/>
                  <a:gd name="T4" fmla="*/ 174 w 174"/>
                  <a:gd name="T5" fmla="*/ 103 h 116"/>
                  <a:gd name="T6" fmla="*/ 174 w 174"/>
                  <a:gd name="T7" fmla="*/ 107 h 116"/>
                  <a:gd name="T8" fmla="*/ 173 w 174"/>
                  <a:gd name="T9" fmla="*/ 110 h 116"/>
                  <a:gd name="T10" fmla="*/ 171 w 174"/>
                  <a:gd name="T11" fmla="*/ 112 h 116"/>
                  <a:gd name="T12" fmla="*/ 167 w 174"/>
                  <a:gd name="T13" fmla="*/ 114 h 116"/>
                  <a:gd name="T14" fmla="*/ 165 w 174"/>
                  <a:gd name="T15" fmla="*/ 115 h 116"/>
                  <a:gd name="T16" fmla="*/ 162 w 174"/>
                  <a:gd name="T17" fmla="*/ 116 h 116"/>
                  <a:gd name="T18" fmla="*/ 12 w 174"/>
                  <a:gd name="T19" fmla="*/ 116 h 116"/>
                  <a:gd name="T20" fmla="*/ 9 w 174"/>
                  <a:gd name="T21" fmla="*/ 115 h 116"/>
                  <a:gd name="T22" fmla="*/ 6 w 174"/>
                  <a:gd name="T23" fmla="*/ 114 h 116"/>
                  <a:gd name="T24" fmla="*/ 4 w 174"/>
                  <a:gd name="T25" fmla="*/ 112 h 116"/>
                  <a:gd name="T26" fmla="*/ 1 w 174"/>
                  <a:gd name="T27" fmla="*/ 110 h 116"/>
                  <a:gd name="T28" fmla="*/ 0 w 174"/>
                  <a:gd name="T29" fmla="*/ 107 h 116"/>
                  <a:gd name="T30" fmla="*/ 0 w 174"/>
                  <a:gd name="T31" fmla="*/ 103 h 116"/>
                  <a:gd name="T32" fmla="*/ 0 w 174"/>
                  <a:gd name="T33"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4" h="116">
                    <a:moveTo>
                      <a:pt x="0" y="0"/>
                    </a:moveTo>
                    <a:lnTo>
                      <a:pt x="174" y="0"/>
                    </a:lnTo>
                    <a:lnTo>
                      <a:pt x="174" y="103"/>
                    </a:lnTo>
                    <a:lnTo>
                      <a:pt x="174" y="107"/>
                    </a:lnTo>
                    <a:lnTo>
                      <a:pt x="173" y="110"/>
                    </a:lnTo>
                    <a:lnTo>
                      <a:pt x="171" y="112"/>
                    </a:lnTo>
                    <a:lnTo>
                      <a:pt x="167" y="114"/>
                    </a:lnTo>
                    <a:lnTo>
                      <a:pt x="165" y="115"/>
                    </a:lnTo>
                    <a:lnTo>
                      <a:pt x="162" y="116"/>
                    </a:lnTo>
                    <a:lnTo>
                      <a:pt x="12" y="116"/>
                    </a:lnTo>
                    <a:lnTo>
                      <a:pt x="9" y="115"/>
                    </a:lnTo>
                    <a:lnTo>
                      <a:pt x="6" y="114"/>
                    </a:lnTo>
                    <a:lnTo>
                      <a:pt x="4" y="112"/>
                    </a:lnTo>
                    <a:lnTo>
                      <a:pt x="1" y="110"/>
                    </a:lnTo>
                    <a:lnTo>
                      <a:pt x="0" y="107"/>
                    </a:lnTo>
                    <a:lnTo>
                      <a:pt x="0" y="103"/>
                    </a:lnTo>
                    <a:lnTo>
                      <a:pt x="0" y="0"/>
                    </a:lnTo>
                    <a:close/>
                  </a:path>
                </a:pathLst>
              </a:custGeom>
              <a:solidFill>
                <a:srgbClr val="333C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Rectangle 531"/>
              <p:cNvSpPr>
                <a:spLocks noChangeArrowheads="1"/>
              </p:cNvSpPr>
              <p:nvPr/>
            </p:nvSpPr>
            <p:spPr bwMode="auto">
              <a:xfrm>
                <a:off x="7611344" y="2878684"/>
                <a:ext cx="276225" cy="20638"/>
              </a:xfrm>
              <a:prstGeom prst="rect">
                <a:avLst/>
              </a:prstGeom>
              <a:solidFill>
                <a:srgbClr val="3F4A5A"/>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 name="Rectangle 532"/>
              <p:cNvSpPr>
                <a:spLocks noChangeArrowheads="1"/>
              </p:cNvSpPr>
              <p:nvPr/>
            </p:nvSpPr>
            <p:spPr bwMode="auto">
              <a:xfrm>
                <a:off x="7611344" y="2918371"/>
                <a:ext cx="276225" cy="20638"/>
              </a:xfrm>
              <a:prstGeom prst="rect">
                <a:avLst/>
              </a:prstGeom>
              <a:solidFill>
                <a:srgbClr val="3F4A5A"/>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6" name="Rectangle 533"/>
              <p:cNvSpPr>
                <a:spLocks noChangeArrowheads="1"/>
              </p:cNvSpPr>
              <p:nvPr/>
            </p:nvSpPr>
            <p:spPr bwMode="auto">
              <a:xfrm>
                <a:off x="7611344" y="2959646"/>
                <a:ext cx="276225" cy="20638"/>
              </a:xfrm>
              <a:prstGeom prst="rect">
                <a:avLst/>
              </a:prstGeom>
              <a:solidFill>
                <a:srgbClr val="3F4A5A"/>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Rectangle 534"/>
              <p:cNvSpPr>
                <a:spLocks noChangeArrowheads="1"/>
              </p:cNvSpPr>
              <p:nvPr/>
            </p:nvSpPr>
            <p:spPr bwMode="auto">
              <a:xfrm>
                <a:off x="7611344" y="3000921"/>
                <a:ext cx="276225" cy="20638"/>
              </a:xfrm>
              <a:prstGeom prst="rect">
                <a:avLst/>
              </a:prstGeom>
              <a:solidFill>
                <a:srgbClr val="3F4A5A"/>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grpSp>
      </p:grpSp>
    </p:spTree>
    <p:extLst>
      <p:ext uri="{BB962C8B-B14F-4D97-AF65-F5344CB8AC3E}">
        <p14:creationId xmlns:p14="http://schemas.microsoft.com/office/powerpoint/2010/main" val="25200060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610951" y="1369806"/>
            <a:ext cx="6334628" cy="1181249"/>
          </a:xfrm>
          <a:prstGeom prst="rect">
            <a:avLst/>
          </a:prstGeom>
        </p:spPr>
        <p:txBody>
          <a:bodyPr lIns="121917" tIns="60958" rIns="121917" bIns="60958"/>
          <a:lstStyle>
            <a:lvl1pPr marL="342900" indent="-342900" algn="l" rtl="0" eaLnBrk="1" fontAlgn="base" hangingPunct="1">
              <a:spcBef>
                <a:spcPts val="1200"/>
              </a:spcBef>
              <a:spcAft>
                <a:spcPts val="1200"/>
              </a:spcAft>
              <a:buFont typeface="Franklin Gothic Book" panose="020B0503020102020204" pitchFamily="34" charset="0"/>
              <a:buChar char="—"/>
              <a:defRPr lang="en-US" sz="2400" b="0" kern="1200" dirty="0">
                <a:solidFill>
                  <a:schemeClr val="tx1"/>
                </a:solidFill>
                <a:latin typeface="Arial" panose="020B0604020202020204" pitchFamily="34" charset="0"/>
                <a:ea typeface="+mn-ea"/>
                <a:cs typeface="Arial" pitchFamily="34" charset="0"/>
              </a:defRPr>
            </a:lvl1pPr>
            <a:lvl2pPr marL="742950" indent="-285750" algn="l" rtl="0" eaLnBrk="1" fontAlgn="base" hangingPunct="1">
              <a:spcBef>
                <a:spcPts val="1200"/>
              </a:spcBef>
              <a:spcAft>
                <a:spcPct val="0"/>
              </a:spcAft>
              <a:buFont typeface="Franklin Gothic Book" panose="020B0503020102020204" pitchFamily="34" charset="0"/>
              <a:buChar char="–"/>
              <a:defRPr lang="en-US" sz="2000" kern="1200" dirty="0">
                <a:solidFill>
                  <a:schemeClr val="tx1"/>
                </a:solidFill>
                <a:latin typeface="Arial" panose="020B0604020202020204" pitchFamily="34" charset="0"/>
                <a:ea typeface="+mn-ea"/>
                <a:cs typeface="Arial" pitchFamily="34" charset="0"/>
              </a:defRPr>
            </a:lvl2pPr>
            <a:lvl3pPr marL="273050" indent="-273050" algn="l" rtl="0" eaLnBrk="1" fontAlgn="base" hangingPunct="1">
              <a:spcBef>
                <a:spcPts val="1200"/>
              </a:spcBef>
              <a:spcAft>
                <a:spcPct val="0"/>
              </a:spcAft>
              <a:buClr>
                <a:srgbClr val="97989A"/>
              </a:buClr>
              <a:buFont typeface="Arial" charset="0"/>
              <a:buChar char="■"/>
              <a:defRPr lang="en-US" sz="1600" kern="1200" dirty="0">
                <a:solidFill>
                  <a:schemeClr val="tx1"/>
                </a:solidFill>
                <a:latin typeface="+mn-lt"/>
                <a:ea typeface="+mn-ea"/>
                <a:cs typeface="Arial" pitchFamily="34" charset="0"/>
              </a:defRPr>
            </a:lvl3pPr>
            <a:lvl4pPr marL="536575" indent="-263525" algn="l" rtl="0" eaLnBrk="1" fontAlgn="base" hangingPunct="1">
              <a:spcBef>
                <a:spcPts val="1200"/>
              </a:spcBef>
              <a:spcAft>
                <a:spcPct val="0"/>
              </a:spcAft>
              <a:buClr>
                <a:srgbClr val="97989A"/>
              </a:buClr>
              <a:buFont typeface="Arial" charset="0"/>
              <a:buChar char="–"/>
              <a:defRPr lang="en-US" sz="1600" kern="1200" dirty="0">
                <a:solidFill>
                  <a:schemeClr val="tx1"/>
                </a:solidFill>
                <a:latin typeface="+mn-lt"/>
                <a:ea typeface="+mn-ea"/>
                <a:cs typeface="Arial" pitchFamily="34" charset="0"/>
              </a:defRPr>
            </a:lvl4pPr>
            <a:lvl5pPr marL="809625" indent="-271463" algn="l" rtl="0" eaLnBrk="1" fontAlgn="base" hangingPunct="1">
              <a:spcBef>
                <a:spcPts val="1200"/>
              </a:spcBef>
              <a:spcAft>
                <a:spcPct val="0"/>
              </a:spcAft>
              <a:buClr>
                <a:srgbClr val="97989A"/>
              </a:buClr>
              <a:buFont typeface="Arial" charset="0"/>
              <a:buChar char="■"/>
              <a:defRPr lang="en-GB" sz="1600" kern="1200" dirty="0">
                <a:solidFill>
                  <a:schemeClr val="tx1"/>
                </a:solidFill>
                <a:latin typeface="+mn-lt"/>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a:lstStyle>
          <a:p>
            <a:pPr marL="0" indent="0">
              <a:lnSpc>
                <a:spcPct val="130000"/>
              </a:lnSpc>
              <a:buNone/>
            </a:pPr>
            <a:r>
              <a:rPr lang="en-US" sz="1900" dirty="0" smtClean="0">
                <a:solidFill>
                  <a:srgbClr val="000000"/>
                </a:solidFill>
                <a:latin typeface="Univers for KPMG Light"/>
                <a:cs typeface="Univers for KPMG Light"/>
              </a:rPr>
              <a:t>What are the activities to measure during the project?</a:t>
            </a:r>
            <a:endParaRPr lang="en-US" sz="1900" dirty="0">
              <a:solidFill>
                <a:srgbClr val="000000"/>
              </a:solidFill>
              <a:latin typeface="Univers for KPMG Light"/>
              <a:cs typeface="Univers for KPMG Light"/>
            </a:endParaRPr>
          </a:p>
        </p:txBody>
      </p:sp>
      <p:grpSp>
        <p:nvGrpSpPr>
          <p:cNvPr id="5" name="Group 4"/>
          <p:cNvGrpSpPr/>
          <p:nvPr/>
        </p:nvGrpSpPr>
        <p:grpSpPr>
          <a:xfrm>
            <a:off x="711627" y="3150474"/>
            <a:ext cx="2285009" cy="1813015"/>
            <a:chOff x="6603083" y="776155"/>
            <a:chExt cx="1713757" cy="1359761"/>
          </a:xfrm>
        </p:grpSpPr>
        <p:sp>
          <p:nvSpPr>
            <p:cNvPr id="6" name="Rectangle 5"/>
            <p:cNvSpPr/>
            <p:nvPr/>
          </p:nvSpPr>
          <p:spPr>
            <a:xfrm>
              <a:off x="6604772" y="776155"/>
              <a:ext cx="1712068" cy="1359761"/>
            </a:xfrm>
            <a:prstGeom prst="rect">
              <a:avLst/>
            </a:prstGeom>
            <a:solidFill>
              <a:schemeClr val="accent4">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6603083" y="936111"/>
              <a:ext cx="1706237" cy="1022333"/>
              <a:chOff x="6403180" y="665631"/>
              <a:chExt cx="1706237" cy="1022333"/>
            </a:xfrm>
          </p:grpSpPr>
          <p:sp>
            <p:nvSpPr>
              <p:cNvPr id="8" name="Rectangle 7"/>
              <p:cNvSpPr/>
              <p:nvPr/>
            </p:nvSpPr>
            <p:spPr>
              <a:xfrm>
                <a:off x="6538839" y="665631"/>
                <a:ext cx="1434908" cy="253916"/>
              </a:xfrm>
              <a:prstGeom prst="rect">
                <a:avLst/>
              </a:prstGeom>
            </p:spPr>
            <p:txBody>
              <a:bodyPr wrap="square">
                <a:spAutoFit/>
              </a:bodyPr>
              <a:lstStyle/>
              <a:p>
                <a:pPr algn="ctr"/>
                <a:r>
                  <a:rPr lang="en-US" sz="1600" b="1" i="1" dirty="0" smtClean="0">
                    <a:latin typeface="Century Schoolbook"/>
                    <a:cs typeface="Century Schoolbook"/>
                  </a:rPr>
                  <a:t>Think about</a:t>
                </a:r>
                <a:r>
                  <a:rPr lang="is-IS" sz="1600" b="1" i="1" dirty="0" smtClean="0">
                    <a:solidFill>
                      <a:schemeClr val="bg1"/>
                    </a:solidFill>
                    <a:latin typeface="Century Schoolbook"/>
                    <a:cs typeface="Century Schoolbook"/>
                  </a:rPr>
                  <a:t>…</a:t>
                </a:r>
                <a:endParaRPr lang="en-US" sz="1600" b="1" i="1" dirty="0">
                  <a:solidFill>
                    <a:schemeClr val="bg1"/>
                  </a:solidFill>
                  <a:latin typeface="Century Schoolbook"/>
                  <a:cs typeface="Century Schoolbook"/>
                </a:endParaRPr>
              </a:p>
            </p:txBody>
          </p:sp>
          <p:sp>
            <p:nvSpPr>
              <p:cNvPr id="9" name="Rectangle 8"/>
              <p:cNvSpPr/>
              <p:nvPr/>
            </p:nvSpPr>
            <p:spPr>
              <a:xfrm>
                <a:off x="6403180" y="1203216"/>
                <a:ext cx="1706237" cy="484748"/>
              </a:xfrm>
              <a:prstGeom prst="rect">
                <a:avLst/>
              </a:prstGeom>
            </p:spPr>
            <p:txBody>
              <a:bodyPr wrap="none">
                <a:spAutoFit/>
              </a:bodyPr>
              <a:lstStyle/>
              <a:p>
                <a:pPr algn="ctr"/>
                <a:r>
                  <a:rPr lang="en-US" dirty="0" smtClean="0">
                    <a:latin typeface="Univers for KPMG Cond"/>
                    <a:cs typeface="Univers for KPMG Cond"/>
                  </a:rPr>
                  <a:t>What activities will drive</a:t>
                </a:r>
              </a:p>
              <a:p>
                <a:pPr algn="ctr"/>
                <a:r>
                  <a:rPr lang="en-US" dirty="0" smtClean="0">
                    <a:latin typeface="Univers for KPMG Cond"/>
                    <a:cs typeface="Univers for KPMG Cond"/>
                  </a:rPr>
                  <a:t>usage of the solution?</a:t>
                </a:r>
              </a:p>
            </p:txBody>
          </p:sp>
          <p:cxnSp>
            <p:nvCxnSpPr>
              <p:cNvPr id="10" name="Straight Connector 9"/>
              <p:cNvCxnSpPr/>
              <p:nvPr/>
            </p:nvCxnSpPr>
            <p:spPr>
              <a:xfrm flipH="1">
                <a:off x="6667964" y="1163957"/>
                <a:ext cx="1176657" cy="0"/>
              </a:xfrm>
              <a:prstGeom prst="line">
                <a:avLst/>
              </a:prstGeom>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grpSp>
      <p:sp>
        <p:nvSpPr>
          <p:cNvPr id="11" name="Rectangle 10"/>
          <p:cNvSpPr/>
          <p:nvPr/>
        </p:nvSpPr>
        <p:spPr>
          <a:xfrm>
            <a:off x="598757" y="646835"/>
            <a:ext cx="9227966" cy="746354"/>
          </a:xfrm>
          <a:prstGeom prst="rect">
            <a:avLst/>
          </a:prstGeom>
        </p:spPr>
        <p:txBody>
          <a:bodyPr wrap="square" lIns="121917" tIns="60958" rIns="121917" bIns="60958">
            <a:spAutoFit/>
          </a:bodyPr>
          <a:lstStyle/>
          <a:p>
            <a:pPr>
              <a:lnSpc>
                <a:spcPct val="70000"/>
              </a:lnSpc>
            </a:pPr>
            <a:r>
              <a:rPr lang="en-US" sz="5400" dirty="0" smtClean="0">
                <a:solidFill>
                  <a:schemeClr val="tx2"/>
                </a:solidFill>
                <a:latin typeface="+mj-lt"/>
                <a:ea typeface="+mj-ea"/>
                <a:cs typeface="+mj-cs"/>
              </a:rPr>
              <a:t>What are the Key Metrics? (5 Minutes)</a:t>
            </a:r>
            <a:endParaRPr lang="en-US" sz="5400" dirty="0">
              <a:solidFill>
                <a:schemeClr val="tx2"/>
              </a:solidFill>
              <a:latin typeface="+mj-lt"/>
              <a:ea typeface="+mj-ea"/>
              <a:cs typeface="+mj-cs"/>
            </a:endParaRPr>
          </a:p>
        </p:txBody>
      </p:sp>
      <p:grpSp>
        <p:nvGrpSpPr>
          <p:cNvPr id="12" name="Group 11"/>
          <p:cNvGrpSpPr/>
          <p:nvPr/>
        </p:nvGrpSpPr>
        <p:grpSpPr>
          <a:xfrm>
            <a:off x="3253967" y="3150474"/>
            <a:ext cx="2282757" cy="1813015"/>
            <a:chOff x="6604772" y="776155"/>
            <a:chExt cx="1712068" cy="1359761"/>
          </a:xfrm>
          <a:solidFill>
            <a:schemeClr val="accent4">
              <a:lumMod val="60000"/>
              <a:lumOff val="40000"/>
            </a:schemeClr>
          </a:solidFill>
        </p:grpSpPr>
        <p:sp>
          <p:nvSpPr>
            <p:cNvPr id="13" name="Rectangle 12"/>
            <p:cNvSpPr/>
            <p:nvPr/>
          </p:nvSpPr>
          <p:spPr>
            <a:xfrm>
              <a:off x="6604772" y="776155"/>
              <a:ext cx="1712068" cy="135976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6707794" y="936111"/>
              <a:ext cx="1496804" cy="1022333"/>
              <a:chOff x="6507891" y="665631"/>
              <a:chExt cx="1496804" cy="1022333"/>
            </a:xfrm>
            <a:grpFill/>
          </p:grpSpPr>
          <p:sp>
            <p:nvSpPr>
              <p:cNvPr id="15" name="Rectangle 14"/>
              <p:cNvSpPr/>
              <p:nvPr/>
            </p:nvSpPr>
            <p:spPr>
              <a:xfrm>
                <a:off x="6538839" y="665631"/>
                <a:ext cx="1434908" cy="253916"/>
              </a:xfrm>
              <a:prstGeom prst="rect">
                <a:avLst/>
              </a:prstGeom>
              <a:grpFill/>
            </p:spPr>
            <p:txBody>
              <a:bodyPr wrap="square">
                <a:spAutoFit/>
              </a:bodyPr>
              <a:lstStyle/>
              <a:p>
                <a:pPr algn="ctr"/>
                <a:r>
                  <a:rPr lang="en-US" sz="1600" b="1" i="1" dirty="0" smtClean="0">
                    <a:latin typeface="Century Schoolbook"/>
                    <a:cs typeface="Century Schoolbook"/>
                  </a:rPr>
                  <a:t>Think about</a:t>
                </a:r>
                <a:r>
                  <a:rPr lang="is-IS" sz="1600" b="1" i="1" dirty="0" smtClean="0">
                    <a:latin typeface="Century Schoolbook"/>
                    <a:cs typeface="Century Schoolbook"/>
                  </a:rPr>
                  <a:t>…</a:t>
                </a:r>
                <a:endParaRPr lang="en-US" sz="1600" b="1" i="1" dirty="0">
                  <a:latin typeface="Century Schoolbook"/>
                  <a:cs typeface="Century Schoolbook"/>
                </a:endParaRPr>
              </a:p>
            </p:txBody>
          </p:sp>
          <p:sp>
            <p:nvSpPr>
              <p:cNvPr id="16" name="Rectangle 15"/>
              <p:cNvSpPr/>
              <p:nvPr/>
            </p:nvSpPr>
            <p:spPr>
              <a:xfrm>
                <a:off x="6507891" y="1203216"/>
                <a:ext cx="1496804" cy="484748"/>
              </a:xfrm>
              <a:prstGeom prst="rect">
                <a:avLst/>
              </a:prstGeom>
              <a:grpFill/>
            </p:spPr>
            <p:txBody>
              <a:bodyPr wrap="none">
                <a:spAutoFit/>
              </a:bodyPr>
              <a:lstStyle/>
              <a:p>
                <a:pPr algn="ctr"/>
                <a:r>
                  <a:rPr lang="en-US" dirty="0" smtClean="0">
                    <a:latin typeface="Univers for KPMG Cond"/>
                    <a:cs typeface="Univers for KPMG Cond"/>
                  </a:rPr>
                  <a:t>What data will help</a:t>
                </a:r>
              </a:p>
              <a:p>
                <a:pPr algn="ctr"/>
                <a:r>
                  <a:rPr lang="en-US" dirty="0">
                    <a:latin typeface="Univers for KPMG Cond"/>
                    <a:cs typeface="Univers for KPMG Cond"/>
                  </a:rPr>
                  <a:t>i</a:t>
                </a:r>
                <a:r>
                  <a:rPr lang="en-US" dirty="0" smtClean="0">
                    <a:latin typeface="Univers for KPMG Cond"/>
                    <a:cs typeface="Univers for KPMG Cond"/>
                  </a:rPr>
                  <a:t>mprove the solution?</a:t>
                </a:r>
                <a:endParaRPr lang="en-US" dirty="0">
                  <a:latin typeface="Univers for KPMG Cond"/>
                  <a:cs typeface="Univers for KPMG Cond"/>
                </a:endParaRPr>
              </a:p>
            </p:txBody>
          </p:sp>
          <p:cxnSp>
            <p:nvCxnSpPr>
              <p:cNvPr id="17" name="Straight Connector 16"/>
              <p:cNvCxnSpPr/>
              <p:nvPr/>
            </p:nvCxnSpPr>
            <p:spPr>
              <a:xfrm flipH="1">
                <a:off x="6667964" y="1163957"/>
                <a:ext cx="1176657" cy="0"/>
              </a:xfrm>
              <a:prstGeom prst="line">
                <a:avLst/>
              </a:prstGeom>
              <a:grpFill/>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grpSp>
      <p:grpSp>
        <p:nvGrpSpPr>
          <p:cNvPr id="18" name="Group 17"/>
          <p:cNvGrpSpPr/>
          <p:nvPr/>
        </p:nvGrpSpPr>
        <p:grpSpPr>
          <a:xfrm>
            <a:off x="5794058" y="3150474"/>
            <a:ext cx="2282758" cy="1853385"/>
            <a:chOff x="6604772" y="776155"/>
            <a:chExt cx="1712068" cy="1390039"/>
          </a:xfrm>
          <a:solidFill>
            <a:schemeClr val="accent4">
              <a:lumMod val="75000"/>
            </a:schemeClr>
          </a:solidFill>
        </p:grpSpPr>
        <p:sp>
          <p:nvSpPr>
            <p:cNvPr id="19" name="Rectangle 18"/>
            <p:cNvSpPr/>
            <p:nvPr/>
          </p:nvSpPr>
          <p:spPr>
            <a:xfrm>
              <a:off x="6604772" y="776155"/>
              <a:ext cx="1712068" cy="1359761"/>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6661313" y="936111"/>
              <a:ext cx="1589771" cy="1230083"/>
              <a:chOff x="6461410" y="665631"/>
              <a:chExt cx="1589771" cy="1230083"/>
            </a:xfrm>
            <a:grpFill/>
          </p:grpSpPr>
          <p:sp>
            <p:nvSpPr>
              <p:cNvPr id="21" name="Rectangle 20"/>
              <p:cNvSpPr/>
              <p:nvPr/>
            </p:nvSpPr>
            <p:spPr>
              <a:xfrm>
                <a:off x="6538839" y="665631"/>
                <a:ext cx="1434908" cy="253916"/>
              </a:xfrm>
              <a:prstGeom prst="rect">
                <a:avLst/>
              </a:prstGeom>
              <a:solidFill>
                <a:schemeClr val="accent4">
                  <a:lumMod val="75000"/>
                </a:schemeClr>
              </a:solidFill>
            </p:spPr>
            <p:txBody>
              <a:bodyPr wrap="square">
                <a:spAutoFit/>
              </a:bodyPr>
              <a:lstStyle/>
              <a:p>
                <a:pPr algn="ctr"/>
                <a:r>
                  <a:rPr lang="en-US" sz="1600" b="1" i="1" dirty="0" smtClean="0">
                    <a:solidFill>
                      <a:schemeClr val="bg1"/>
                    </a:solidFill>
                    <a:latin typeface="Century Schoolbook"/>
                    <a:cs typeface="Century Schoolbook"/>
                  </a:rPr>
                  <a:t>Think about</a:t>
                </a:r>
                <a:r>
                  <a:rPr lang="is-IS" sz="1600" b="1" i="1" dirty="0" smtClean="0">
                    <a:solidFill>
                      <a:schemeClr val="bg1"/>
                    </a:solidFill>
                    <a:latin typeface="Century Schoolbook"/>
                    <a:cs typeface="Century Schoolbook"/>
                  </a:rPr>
                  <a:t>…</a:t>
                </a:r>
                <a:endParaRPr lang="en-US" sz="1600" b="1" i="1" dirty="0">
                  <a:solidFill>
                    <a:schemeClr val="bg1"/>
                  </a:solidFill>
                  <a:latin typeface="Century Schoolbook"/>
                  <a:cs typeface="Century Schoolbook"/>
                </a:endParaRPr>
              </a:p>
            </p:txBody>
          </p:sp>
          <p:sp>
            <p:nvSpPr>
              <p:cNvPr id="22" name="Rectangle 21"/>
              <p:cNvSpPr/>
              <p:nvPr/>
            </p:nvSpPr>
            <p:spPr>
              <a:xfrm>
                <a:off x="6461410" y="1203216"/>
                <a:ext cx="1589771" cy="692498"/>
              </a:xfrm>
              <a:prstGeom prst="rect">
                <a:avLst/>
              </a:prstGeom>
              <a:grpFill/>
            </p:spPr>
            <p:txBody>
              <a:bodyPr wrap="none">
                <a:spAutoFit/>
              </a:bodyPr>
              <a:lstStyle/>
              <a:p>
                <a:pPr algn="ctr"/>
                <a:r>
                  <a:rPr lang="en-US" dirty="0" smtClean="0">
                    <a:solidFill>
                      <a:srgbClr val="FFFFFF"/>
                    </a:solidFill>
                    <a:latin typeface="Univers for KPMG Cond"/>
                    <a:cs typeface="Univers for KPMG Cond"/>
                  </a:rPr>
                  <a:t>How can you measure</a:t>
                </a:r>
              </a:p>
              <a:p>
                <a:pPr algn="ctr"/>
                <a:r>
                  <a:rPr lang="en-US" dirty="0" smtClean="0">
                    <a:solidFill>
                      <a:srgbClr val="FFFFFF"/>
                    </a:solidFill>
                    <a:latin typeface="Univers for KPMG Cond"/>
                    <a:cs typeface="Univers for KPMG Cond"/>
                  </a:rPr>
                  <a:t>impact of the solution?</a:t>
                </a:r>
              </a:p>
              <a:p>
                <a:pPr algn="ctr"/>
                <a:endParaRPr lang="en-US" dirty="0">
                  <a:solidFill>
                    <a:srgbClr val="FFFFFF"/>
                  </a:solidFill>
                  <a:latin typeface="Univers for KPMG Cond"/>
                  <a:cs typeface="Univers for KPMG Cond"/>
                </a:endParaRPr>
              </a:p>
            </p:txBody>
          </p:sp>
          <p:cxnSp>
            <p:nvCxnSpPr>
              <p:cNvPr id="23" name="Straight Connector 22"/>
              <p:cNvCxnSpPr/>
              <p:nvPr/>
            </p:nvCxnSpPr>
            <p:spPr>
              <a:xfrm flipH="1">
                <a:off x="6667964" y="1163957"/>
                <a:ext cx="1176657" cy="0"/>
              </a:xfrm>
              <a:prstGeom prst="line">
                <a:avLst/>
              </a:prstGeom>
              <a:grpFill/>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grpSp>
      <p:grpSp>
        <p:nvGrpSpPr>
          <p:cNvPr id="46" name="Group 45"/>
          <p:cNvGrpSpPr/>
          <p:nvPr/>
        </p:nvGrpSpPr>
        <p:grpSpPr>
          <a:xfrm>
            <a:off x="7915259" y="2180700"/>
            <a:ext cx="5035549" cy="4909948"/>
            <a:chOff x="2639616" y="44624"/>
            <a:chExt cx="9789012" cy="8501249"/>
          </a:xfrm>
        </p:grpSpPr>
        <p:grpSp>
          <p:nvGrpSpPr>
            <p:cNvPr id="47" name="Group 46"/>
            <p:cNvGrpSpPr/>
            <p:nvPr/>
          </p:nvGrpSpPr>
          <p:grpSpPr>
            <a:xfrm>
              <a:off x="2639616" y="44624"/>
              <a:ext cx="6395749" cy="7104940"/>
              <a:chOff x="1278762" y="533169"/>
              <a:chExt cx="4796812" cy="5328705"/>
            </a:xfrm>
          </p:grpSpPr>
          <p:sp>
            <p:nvSpPr>
              <p:cNvPr id="71" name="Freeform 70"/>
              <p:cNvSpPr>
                <a:spLocks/>
              </p:cNvSpPr>
              <p:nvPr/>
            </p:nvSpPr>
            <p:spPr bwMode="auto">
              <a:xfrm>
                <a:off x="1816894" y="2107351"/>
                <a:ext cx="1607089" cy="2697235"/>
              </a:xfrm>
              <a:custGeom>
                <a:avLst/>
                <a:gdLst>
                  <a:gd name="T0" fmla="*/ 396 w 640"/>
                  <a:gd name="T1" fmla="*/ 106 h 1074"/>
                  <a:gd name="T2" fmla="*/ 302 w 640"/>
                  <a:gd name="T3" fmla="*/ 110 h 1074"/>
                  <a:gd name="T4" fmla="*/ 252 w 640"/>
                  <a:gd name="T5" fmla="*/ 143 h 1074"/>
                  <a:gd name="T6" fmla="*/ 233 w 640"/>
                  <a:gd name="T7" fmla="*/ 228 h 1074"/>
                  <a:gd name="T8" fmla="*/ 197 w 640"/>
                  <a:gd name="T9" fmla="*/ 520 h 1074"/>
                  <a:gd name="T10" fmla="*/ 166 w 640"/>
                  <a:gd name="T11" fmla="*/ 614 h 1074"/>
                  <a:gd name="T12" fmla="*/ 0 w 640"/>
                  <a:gd name="T13" fmla="*/ 927 h 1074"/>
                  <a:gd name="T14" fmla="*/ 257 w 640"/>
                  <a:gd name="T15" fmla="*/ 1074 h 1074"/>
                  <a:gd name="T16" fmla="*/ 420 w 640"/>
                  <a:gd name="T17" fmla="*/ 762 h 1074"/>
                  <a:gd name="T18" fmla="*/ 421 w 640"/>
                  <a:gd name="T19" fmla="*/ 761 h 1074"/>
                  <a:gd name="T20" fmla="*/ 423 w 640"/>
                  <a:gd name="T21" fmla="*/ 761 h 1074"/>
                  <a:gd name="T22" fmla="*/ 515 w 640"/>
                  <a:gd name="T23" fmla="*/ 694 h 1074"/>
                  <a:gd name="T24" fmla="*/ 547 w 640"/>
                  <a:gd name="T25" fmla="*/ 602 h 1074"/>
                  <a:gd name="T26" fmla="*/ 567 w 640"/>
                  <a:gd name="T27" fmla="*/ 541 h 1074"/>
                  <a:gd name="T28" fmla="*/ 596 w 640"/>
                  <a:gd name="T29" fmla="*/ 447 h 1074"/>
                  <a:gd name="T30" fmla="*/ 605 w 640"/>
                  <a:gd name="T31" fmla="*/ 419 h 1074"/>
                  <a:gd name="T32" fmla="*/ 550 w 640"/>
                  <a:gd name="T33" fmla="*/ 0 h 1074"/>
                  <a:gd name="T34" fmla="*/ 396 w 640"/>
                  <a:gd name="T35" fmla="*/ 106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0" h="1074">
                    <a:moveTo>
                      <a:pt x="396" y="106"/>
                    </a:moveTo>
                    <a:cubicBezTo>
                      <a:pt x="302" y="110"/>
                      <a:pt x="302" y="110"/>
                      <a:pt x="302" y="110"/>
                    </a:cubicBezTo>
                    <a:cubicBezTo>
                      <a:pt x="252" y="143"/>
                      <a:pt x="252" y="143"/>
                      <a:pt x="252" y="143"/>
                    </a:cubicBezTo>
                    <a:cubicBezTo>
                      <a:pt x="233" y="228"/>
                      <a:pt x="233" y="228"/>
                      <a:pt x="233" y="228"/>
                    </a:cubicBezTo>
                    <a:cubicBezTo>
                      <a:pt x="197" y="520"/>
                      <a:pt x="197" y="520"/>
                      <a:pt x="197" y="520"/>
                    </a:cubicBezTo>
                    <a:cubicBezTo>
                      <a:pt x="192" y="555"/>
                      <a:pt x="184" y="580"/>
                      <a:pt x="166" y="614"/>
                    </a:cubicBezTo>
                    <a:cubicBezTo>
                      <a:pt x="160" y="626"/>
                      <a:pt x="14" y="903"/>
                      <a:pt x="0" y="927"/>
                    </a:cubicBezTo>
                    <a:cubicBezTo>
                      <a:pt x="257" y="1074"/>
                      <a:pt x="257" y="1074"/>
                      <a:pt x="257" y="1074"/>
                    </a:cubicBezTo>
                    <a:cubicBezTo>
                      <a:pt x="266" y="1056"/>
                      <a:pt x="379" y="788"/>
                      <a:pt x="420" y="762"/>
                    </a:cubicBezTo>
                    <a:cubicBezTo>
                      <a:pt x="421" y="761"/>
                      <a:pt x="421" y="761"/>
                      <a:pt x="421" y="761"/>
                    </a:cubicBezTo>
                    <a:cubicBezTo>
                      <a:pt x="423" y="761"/>
                      <a:pt x="423" y="761"/>
                      <a:pt x="423" y="761"/>
                    </a:cubicBezTo>
                    <a:cubicBezTo>
                      <a:pt x="447" y="757"/>
                      <a:pt x="501" y="732"/>
                      <a:pt x="515" y="694"/>
                    </a:cubicBezTo>
                    <a:cubicBezTo>
                      <a:pt x="528" y="660"/>
                      <a:pt x="537" y="632"/>
                      <a:pt x="547" y="602"/>
                    </a:cubicBezTo>
                    <a:cubicBezTo>
                      <a:pt x="553" y="583"/>
                      <a:pt x="559" y="563"/>
                      <a:pt x="567" y="541"/>
                    </a:cubicBezTo>
                    <a:cubicBezTo>
                      <a:pt x="568" y="539"/>
                      <a:pt x="582" y="493"/>
                      <a:pt x="596" y="447"/>
                    </a:cubicBezTo>
                    <a:cubicBezTo>
                      <a:pt x="605" y="419"/>
                      <a:pt x="605" y="419"/>
                      <a:pt x="605" y="419"/>
                    </a:cubicBezTo>
                    <a:cubicBezTo>
                      <a:pt x="615" y="388"/>
                      <a:pt x="640" y="109"/>
                      <a:pt x="550" y="0"/>
                    </a:cubicBezTo>
                    <a:lnTo>
                      <a:pt x="396" y="106"/>
                    </a:lnTo>
                    <a:close/>
                  </a:path>
                </a:pathLst>
              </a:custGeom>
              <a:solidFill>
                <a:srgbClr val="E3B3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72" name="Freeform 71"/>
              <p:cNvSpPr>
                <a:spLocks/>
              </p:cNvSpPr>
              <p:nvPr/>
            </p:nvSpPr>
            <p:spPr bwMode="auto">
              <a:xfrm>
                <a:off x="3080062" y="836753"/>
                <a:ext cx="2995511" cy="4203483"/>
              </a:xfrm>
              <a:custGeom>
                <a:avLst/>
                <a:gdLst>
                  <a:gd name="T0" fmla="*/ 1193 w 1193"/>
                  <a:gd name="T1" fmla="*/ 1649 h 1674"/>
                  <a:gd name="T2" fmla="*/ 1167 w 1193"/>
                  <a:gd name="T3" fmla="*/ 1674 h 1674"/>
                  <a:gd name="T4" fmla="*/ 25 w 1193"/>
                  <a:gd name="T5" fmla="*/ 1674 h 1674"/>
                  <a:gd name="T6" fmla="*/ 0 w 1193"/>
                  <a:gd name="T7" fmla="*/ 1649 h 1674"/>
                  <a:gd name="T8" fmla="*/ 0 w 1193"/>
                  <a:gd name="T9" fmla="*/ 26 h 1674"/>
                  <a:gd name="T10" fmla="*/ 25 w 1193"/>
                  <a:gd name="T11" fmla="*/ 0 h 1674"/>
                  <a:gd name="T12" fmla="*/ 1167 w 1193"/>
                  <a:gd name="T13" fmla="*/ 0 h 1674"/>
                  <a:gd name="T14" fmla="*/ 1193 w 1193"/>
                  <a:gd name="T15" fmla="*/ 26 h 1674"/>
                  <a:gd name="T16" fmla="*/ 1193 w 1193"/>
                  <a:gd name="T17" fmla="*/ 1649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3" h="1674">
                    <a:moveTo>
                      <a:pt x="1193" y="1649"/>
                    </a:moveTo>
                    <a:cubicBezTo>
                      <a:pt x="1193" y="1663"/>
                      <a:pt x="1182" y="1674"/>
                      <a:pt x="1167" y="1674"/>
                    </a:cubicBezTo>
                    <a:cubicBezTo>
                      <a:pt x="25" y="1674"/>
                      <a:pt x="25" y="1674"/>
                      <a:pt x="25" y="1674"/>
                    </a:cubicBezTo>
                    <a:cubicBezTo>
                      <a:pt x="11" y="1674"/>
                      <a:pt x="0" y="1663"/>
                      <a:pt x="0" y="1649"/>
                    </a:cubicBezTo>
                    <a:cubicBezTo>
                      <a:pt x="0" y="26"/>
                      <a:pt x="0" y="26"/>
                      <a:pt x="0" y="26"/>
                    </a:cubicBezTo>
                    <a:cubicBezTo>
                      <a:pt x="0" y="12"/>
                      <a:pt x="11" y="0"/>
                      <a:pt x="25" y="0"/>
                    </a:cubicBezTo>
                    <a:cubicBezTo>
                      <a:pt x="1167" y="0"/>
                      <a:pt x="1167" y="0"/>
                      <a:pt x="1167" y="0"/>
                    </a:cubicBezTo>
                    <a:cubicBezTo>
                      <a:pt x="1182" y="0"/>
                      <a:pt x="1193" y="12"/>
                      <a:pt x="1193" y="26"/>
                    </a:cubicBezTo>
                    <a:cubicBezTo>
                      <a:pt x="1193" y="1649"/>
                      <a:pt x="1193" y="1649"/>
                      <a:pt x="1193" y="1649"/>
                    </a:cubicBezTo>
                  </a:path>
                </a:pathLst>
              </a:custGeom>
              <a:solidFill>
                <a:srgbClr val="7052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73" name="Freeform 72"/>
              <p:cNvSpPr>
                <a:spLocks/>
              </p:cNvSpPr>
              <p:nvPr/>
            </p:nvSpPr>
            <p:spPr bwMode="auto">
              <a:xfrm>
                <a:off x="2936762" y="792171"/>
                <a:ext cx="3138812" cy="4351329"/>
              </a:xfrm>
              <a:custGeom>
                <a:avLst/>
                <a:gdLst>
                  <a:gd name="T0" fmla="*/ 1193 w 1193"/>
                  <a:gd name="T1" fmla="*/ 1648 h 1674"/>
                  <a:gd name="T2" fmla="*/ 1167 w 1193"/>
                  <a:gd name="T3" fmla="*/ 1674 h 1674"/>
                  <a:gd name="T4" fmla="*/ 25 w 1193"/>
                  <a:gd name="T5" fmla="*/ 1674 h 1674"/>
                  <a:gd name="T6" fmla="*/ 0 w 1193"/>
                  <a:gd name="T7" fmla="*/ 1648 h 1674"/>
                  <a:gd name="T8" fmla="*/ 0 w 1193"/>
                  <a:gd name="T9" fmla="*/ 25 h 1674"/>
                  <a:gd name="T10" fmla="*/ 25 w 1193"/>
                  <a:gd name="T11" fmla="*/ 0 h 1674"/>
                  <a:gd name="T12" fmla="*/ 1167 w 1193"/>
                  <a:gd name="T13" fmla="*/ 0 h 1674"/>
                  <a:gd name="T14" fmla="*/ 1193 w 1193"/>
                  <a:gd name="T15" fmla="*/ 25 h 1674"/>
                  <a:gd name="T16" fmla="*/ 1193 w 1193"/>
                  <a:gd name="T17" fmla="*/ 1648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93" h="1674">
                    <a:moveTo>
                      <a:pt x="1193" y="1648"/>
                    </a:moveTo>
                    <a:cubicBezTo>
                      <a:pt x="1193" y="1662"/>
                      <a:pt x="1182" y="1674"/>
                      <a:pt x="1167" y="1674"/>
                    </a:cubicBezTo>
                    <a:cubicBezTo>
                      <a:pt x="25" y="1674"/>
                      <a:pt x="25" y="1674"/>
                      <a:pt x="25" y="1674"/>
                    </a:cubicBezTo>
                    <a:cubicBezTo>
                      <a:pt x="11" y="1674"/>
                      <a:pt x="0" y="1662"/>
                      <a:pt x="0" y="1648"/>
                    </a:cubicBezTo>
                    <a:cubicBezTo>
                      <a:pt x="0" y="25"/>
                      <a:pt x="0" y="25"/>
                      <a:pt x="0" y="25"/>
                    </a:cubicBezTo>
                    <a:cubicBezTo>
                      <a:pt x="0" y="11"/>
                      <a:pt x="11" y="0"/>
                      <a:pt x="25" y="0"/>
                    </a:cubicBezTo>
                    <a:cubicBezTo>
                      <a:pt x="1167" y="0"/>
                      <a:pt x="1167" y="0"/>
                      <a:pt x="1167" y="0"/>
                    </a:cubicBezTo>
                    <a:cubicBezTo>
                      <a:pt x="1182" y="0"/>
                      <a:pt x="1193" y="11"/>
                      <a:pt x="1193" y="25"/>
                    </a:cubicBezTo>
                    <a:cubicBezTo>
                      <a:pt x="1193" y="1648"/>
                      <a:pt x="1193" y="1648"/>
                      <a:pt x="1193" y="1648"/>
                    </a:cubicBezTo>
                  </a:path>
                </a:pathLst>
              </a:custGeom>
              <a:solidFill>
                <a:srgbClr val="8A5D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74" name="Rectangle 73"/>
              <p:cNvSpPr>
                <a:spLocks noChangeArrowheads="1"/>
              </p:cNvSpPr>
              <p:nvPr/>
            </p:nvSpPr>
            <p:spPr bwMode="auto">
              <a:xfrm>
                <a:off x="3092186" y="1085141"/>
                <a:ext cx="2808243" cy="3743859"/>
              </a:xfrm>
              <a:prstGeom prst="rect">
                <a:avLst/>
              </a:prstGeom>
              <a:solidFill>
                <a:srgbClr val="F7F3E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75" name="Rectangle 74"/>
              <p:cNvSpPr>
                <a:spLocks noChangeArrowheads="1"/>
              </p:cNvSpPr>
              <p:nvPr/>
            </p:nvSpPr>
            <p:spPr bwMode="auto">
              <a:xfrm>
                <a:off x="3253083" y="1085141"/>
                <a:ext cx="2647345" cy="37438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76" name="Freeform 75"/>
              <p:cNvSpPr>
                <a:spLocks/>
              </p:cNvSpPr>
              <p:nvPr/>
            </p:nvSpPr>
            <p:spPr bwMode="auto">
              <a:xfrm>
                <a:off x="4146853" y="792172"/>
                <a:ext cx="1198418" cy="292970"/>
              </a:xfrm>
              <a:custGeom>
                <a:avLst/>
                <a:gdLst>
                  <a:gd name="T0" fmla="*/ 398 w 477"/>
                  <a:gd name="T1" fmla="*/ 0 h 117"/>
                  <a:gd name="T2" fmla="*/ 186 w 477"/>
                  <a:gd name="T3" fmla="*/ 0 h 117"/>
                  <a:gd name="T4" fmla="*/ 147 w 477"/>
                  <a:gd name="T5" fmla="*/ 17 h 117"/>
                  <a:gd name="T6" fmla="*/ 101 w 477"/>
                  <a:gd name="T7" fmla="*/ 17 h 117"/>
                  <a:gd name="T8" fmla="*/ 52 w 477"/>
                  <a:gd name="T9" fmla="*/ 45 h 117"/>
                  <a:gd name="T10" fmla="*/ 0 w 477"/>
                  <a:gd name="T11" fmla="*/ 117 h 117"/>
                  <a:gd name="T12" fmla="*/ 413 w 477"/>
                  <a:gd name="T13" fmla="*/ 117 h 117"/>
                  <a:gd name="T14" fmla="*/ 465 w 477"/>
                  <a:gd name="T15" fmla="*/ 45 h 117"/>
                  <a:gd name="T16" fmla="*/ 458 w 477"/>
                  <a:gd name="T17" fmla="*/ 17 h 117"/>
                  <a:gd name="T18" fmla="*/ 412 w 477"/>
                  <a:gd name="T19" fmla="*/ 17 h 117"/>
                  <a:gd name="T20" fmla="*/ 398 w 477"/>
                  <a:gd name="T21"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7" h="117">
                    <a:moveTo>
                      <a:pt x="398" y="0"/>
                    </a:moveTo>
                    <a:cubicBezTo>
                      <a:pt x="186" y="0"/>
                      <a:pt x="186" y="0"/>
                      <a:pt x="186" y="0"/>
                    </a:cubicBezTo>
                    <a:cubicBezTo>
                      <a:pt x="174" y="10"/>
                      <a:pt x="159" y="17"/>
                      <a:pt x="147" y="17"/>
                    </a:cubicBezTo>
                    <a:cubicBezTo>
                      <a:pt x="101" y="17"/>
                      <a:pt x="101" y="17"/>
                      <a:pt x="101" y="17"/>
                    </a:cubicBezTo>
                    <a:cubicBezTo>
                      <a:pt x="86" y="17"/>
                      <a:pt x="64" y="30"/>
                      <a:pt x="52" y="45"/>
                    </a:cubicBezTo>
                    <a:cubicBezTo>
                      <a:pt x="0" y="117"/>
                      <a:pt x="0" y="117"/>
                      <a:pt x="0" y="117"/>
                    </a:cubicBezTo>
                    <a:cubicBezTo>
                      <a:pt x="413" y="117"/>
                      <a:pt x="413" y="117"/>
                      <a:pt x="413" y="117"/>
                    </a:cubicBezTo>
                    <a:cubicBezTo>
                      <a:pt x="465" y="45"/>
                      <a:pt x="465" y="45"/>
                      <a:pt x="465" y="45"/>
                    </a:cubicBezTo>
                    <a:cubicBezTo>
                      <a:pt x="477" y="30"/>
                      <a:pt x="473" y="17"/>
                      <a:pt x="458" y="17"/>
                    </a:cubicBezTo>
                    <a:cubicBezTo>
                      <a:pt x="412" y="17"/>
                      <a:pt x="412" y="17"/>
                      <a:pt x="412" y="17"/>
                    </a:cubicBezTo>
                    <a:cubicBezTo>
                      <a:pt x="400" y="17"/>
                      <a:pt x="395" y="10"/>
                      <a:pt x="398" y="0"/>
                    </a:cubicBezTo>
                  </a:path>
                </a:pathLst>
              </a:custGeom>
              <a:solidFill>
                <a:srgbClr val="6C4D3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77" name="Freeform 76"/>
              <p:cNvSpPr>
                <a:spLocks/>
              </p:cNvSpPr>
              <p:nvPr/>
            </p:nvSpPr>
            <p:spPr bwMode="auto">
              <a:xfrm>
                <a:off x="4089534" y="1085141"/>
                <a:ext cx="1094392" cy="80673"/>
              </a:xfrm>
              <a:custGeom>
                <a:avLst/>
                <a:gdLst>
                  <a:gd name="T0" fmla="*/ 1031 w 1031"/>
                  <a:gd name="T1" fmla="*/ 0 h 76"/>
                  <a:gd name="T2" fmla="*/ 54 w 1031"/>
                  <a:gd name="T3" fmla="*/ 0 h 76"/>
                  <a:gd name="T4" fmla="*/ 0 w 1031"/>
                  <a:gd name="T5" fmla="*/ 76 h 76"/>
                  <a:gd name="T6" fmla="*/ 977 w 1031"/>
                  <a:gd name="T7" fmla="*/ 76 h 76"/>
                  <a:gd name="T8" fmla="*/ 1031 w 1031"/>
                  <a:gd name="T9" fmla="*/ 0 h 76"/>
                </a:gdLst>
                <a:ahLst/>
                <a:cxnLst>
                  <a:cxn ang="0">
                    <a:pos x="T0" y="T1"/>
                  </a:cxn>
                  <a:cxn ang="0">
                    <a:pos x="T2" y="T3"/>
                  </a:cxn>
                  <a:cxn ang="0">
                    <a:pos x="T4" y="T5"/>
                  </a:cxn>
                  <a:cxn ang="0">
                    <a:pos x="T6" y="T7"/>
                  </a:cxn>
                  <a:cxn ang="0">
                    <a:pos x="T8" y="T9"/>
                  </a:cxn>
                </a:cxnLst>
                <a:rect l="0" t="0" r="r" b="b"/>
                <a:pathLst>
                  <a:path w="1031" h="76">
                    <a:moveTo>
                      <a:pt x="1031" y="0"/>
                    </a:moveTo>
                    <a:lnTo>
                      <a:pt x="54" y="0"/>
                    </a:lnTo>
                    <a:lnTo>
                      <a:pt x="0" y="76"/>
                    </a:lnTo>
                    <a:lnTo>
                      <a:pt x="977" y="76"/>
                    </a:lnTo>
                    <a:lnTo>
                      <a:pt x="1031" y="0"/>
                    </a:lnTo>
                    <a:close/>
                  </a:path>
                </a:pathLst>
              </a:custGeom>
              <a:solidFill>
                <a:srgbClr val="C2C8B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78" name="Freeform 77"/>
              <p:cNvSpPr>
                <a:spLocks/>
              </p:cNvSpPr>
              <p:nvPr/>
            </p:nvSpPr>
            <p:spPr bwMode="auto">
              <a:xfrm>
                <a:off x="4089534" y="1085141"/>
                <a:ext cx="1094392" cy="80673"/>
              </a:xfrm>
              <a:custGeom>
                <a:avLst/>
                <a:gdLst>
                  <a:gd name="T0" fmla="*/ 1031 w 1031"/>
                  <a:gd name="T1" fmla="*/ 0 h 76"/>
                  <a:gd name="T2" fmla="*/ 54 w 1031"/>
                  <a:gd name="T3" fmla="*/ 0 h 76"/>
                  <a:gd name="T4" fmla="*/ 0 w 1031"/>
                  <a:gd name="T5" fmla="*/ 76 h 76"/>
                  <a:gd name="T6" fmla="*/ 977 w 1031"/>
                  <a:gd name="T7" fmla="*/ 76 h 76"/>
                  <a:gd name="T8" fmla="*/ 1031 w 1031"/>
                  <a:gd name="T9" fmla="*/ 0 h 76"/>
                </a:gdLst>
                <a:ahLst/>
                <a:cxnLst>
                  <a:cxn ang="0">
                    <a:pos x="T0" y="T1"/>
                  </a:cxn>
                  <a:cxn ang="0">
                    <a:pos x="T2" y="T3"/>
                  </a:cxn>
                  <a:cxn ang="0">
                    <a:pos x="T4" y="T5"/>
                  </a:cxn>
                  <a:cxn ang="0">
                    <a:pos x="T6" y="T7"/>
                  </a:cxn>
                  <a:cxn ang="0">
                    <a:pos x="T8" y="T9"/>
                  </a:cxn>
                </a:cxnLst>
                <a:rect l="0" t="0" r="r" b="b"/>
                <a:pathLst>
                  <a:path w="1031" h="76">
                    <a:moveTo>
                      <a:pt x="1031" y="0"/>
                    </a:moveTo>
                    <a:lnTo>
                      <a:pt x="54" y="0"/>
                    </a:lnTo>
                    <a:lnTo>
                      <a:pt x="0" y="76"/>
                    </a:lnTo>
                    <a:lnTo>
                      <a:pt x="977" y="76"/>
                    </a:lnTo>
                    <a:lnTo>
                      <a:pt x="1031"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79" name="Freeform 78"/>
              <p:cNvSpPr>
                <a:spLocks/>
              </p:cNvSpPr>
              <p:nvPr/>
            </p:nvSpPr>
            <p:spPr bwMode="auto">
              <a:xfrm>
                <a:off x="4029029" y="533169"/>
                <a:ext cx="1097576" cy="632645"/>
              </a:xfrm>
              <a:custGeom>
                <a:avLst/>
                <a:gdLst>
                  <a:gd name="T0" fmla="*/ 409 w 437"/>
                  <a:gd name="T1" fmla="*/ 120 h 252"/>
                  <a:gd name="T2" fmla="*/ 363 w 437"/>
                  <a:gd name="T3" fmla="*/ 120 h 252"/>
                  <a:gd name="T4" fmla="*/ 334 w 437"/>
                  <a:gd name="T5" fmla="*/ 92 h 252"/>
                  <a:gd name="T6" fmla="*/ 334 w 437"/>
                  <a:gd name="T7" fmla="*/ 28 h 252"/>
                  <a:gd name="T8" fmla="*/ 306 w 437"/>
                  <a:gd name="T9" fmla="*/ 0 h 252"/>
                  <a:gd name="T10" fmla="*/ 131 w 437"/>
                  <a:gd name="T11" fmla="*/ 0 h 252"/>
                  <a:gd name="T12" fmla="*/ 102 w 437"/>
                  <a:gd name="T13" fmla="*/ 28 h 252"/>
                  <a:gd name="T14" fmla="*/ 102 w 437"/>
                  <a:gd name="T15" fmla="*/ 92 h 252"/>
                  <a:gd name="T16" fmla="*/ 74 w 437"/>
                  <a:gd name="T17" fmla="*/ 120 h 252"/>
                  <a:gd name="T18" fmla="*/ 28 w 437"/>
                  <a:gd name="T19" fmla="*/ 120 h 252"/>
                  <a:gd name="T20" fmla="*/ 0 w 437"/>
                  <a:gd name="T21" fmla="*/ 148 h 252"/>
                  <a:gd name="T22" fmla="*/ 0 w 437"/>
                  <a:gd name="T23" fmla="*/ 252 h 252"/>
                  <a:gd name="T24" fmla="*/ 437 w 437"/>
                  <a:gd name="T25" fmla="*/ 252 h 252"/>
                  <a:gd name="T26" fmla="*/ 437 w 437"/>
                  <a:gd name="T27" fmla="*/ 148 h 252"/>
                  <a:gd name="T28" fmla="*/ 409 w 437"/>
                  <a:gd name="T29" fmla="*/ 120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37" h="252">
                    <a:moveTo>
                      <a:pt x="409" y="120"/>
                    </a:moveTo>
                    <a:cubicBezTo>
                      <a:pt x="363" y="120"/>
                      <a:pt x="363" y="120"/>
                      <a:pt x="363" y="120"/>
                    </a:cubicBezTo>
                    <a:cubicBezTo>
                      <a:pt x="347" y="120"/>
                      <a:pt x="334" y="107"/>
                      <a:pt x="334" y="92"/>
                    </a:cubicBezTo>
                    <a:cubicBezTo>
                      <a:pt x="334" y="28"/>
                      <a:pt x="334" y="28"/>
                      <a:pt x="334" y="28"/>
                    </a:cubicBezTo>
                    <a:cubicBezTo>
                      <a:pt x="334" y="12"/>
                      <a:pt x="322" y="0"/>
                      <a:pt x="306" y="0"/>
                    </a:cubicBezTo>
                    <a:cubicBezTo>
                      <a:pt x="131" y="0"/>
                      <a:pt x="131" y="0"/>
                      <a:pt x="131" y="0"/>
                    </a:cubicBezTo>
                    <a:cubicBezTo>
                      <a:pt x="115" y="0"/>
                      <a:pt x="102" y="12"/>
                      <a:pt x="102" y="28"/>
                    </a:cubicBezTo>
                    <a:cubicBezTo>
                      <a:pt x="102" y="92"/>
                      <a:pt x="102" y="92"/>
                      <a:pt x="102" y="92"/>
                    </a:cubicBezTo>
                    <a:cubicBezTo>
                      <a:pt x="102" y="107"/>
                      <a:pt x="90" y="120"/>
                      <a:pt x="74" y="120"/>
                    </a:cubicBezTo>
                    <a:cubicBezTo>
                      <a:pt x="28" y="120"/>
                      <a:pt x="28" y="120"/>
                      <a:pt x="28" y="120"/>
                    </a:cubicBezTo>
                    <a:cubicBezTo>
                      <a:pt x="13" y="120"/>
                      <a:pt x="0" y="133"/>
                      <a:pt x="0" y="148"/>
                    </a:cubicBezTo>
                    <a:cubicBezTo>
                      <a:pt x="0" y="252"/>
                      <a:pt x="0" y="252"/>
                      <a:pt x="0" y="252"/>
                    </a:cubicBezTo>
                    <a:cubicBezTo>
                      <a:pt x="437" y="252"/>
                      <a:pt x="437" y="252"/>
                      <a:pt x="437" y="252"/>
                    </a:cubicBezTo>
                    <a:cubicBezTo>
                      <a:pt x="437" y="148"/>
                      <a:pt x="437" y="148"/>
                      <a:pt x="437" y="148"/>
                    </a:cubicBezTo>
                    <a:cubicBezTo>
                      <a:pt x="437" y="133"/>
                      <a:pt x="424" y="120"/>
                      <a:pt x="409" y="120"/>
                    </a:cubicBezTo>
                    <a:close/>
                  </a:path>
                </a:pathLst>
              </a:custGeom>
              <a:solidFill>
                <a:srgbClr val="E2DED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80" name="Freeform 79"/>
              <p:cNvSpPr>
                <a:spLocks/>
              </p:cNvSpPr>
              <p:nvPr/>
            </p:nvSpPr>
            <p:spPr bwMode="auto">
              <a:xfrm>
                <a:off x="4332615" y="578812"/>
                <a:ext cx="487222" cy="44582"/>
              </a:xfrm>
              <a:custGeom>
                <a:avLst/>
                <a:gdLst>
                  <a:gd name="T0" fmla="*/ 194 w 194"/>
                  <a:gd name="T1" fmla="*/ 9 h 18"/>
                  <a:gd name="T2" fmla="*/ 186 w 194"/>
                  <a:gd name="T3" fmla="*/ 18 h 18"/>
                  <a:gd name="T4" fmla="*/ 9 w 194"/>
                  <a:gd name="T5" fmla="*/ 18 h 18"/>
                  <a:gd name="T6" fmla="*/ 0 w 194"/>
                  <a:gd name="T7" fmla="*/ 9 h 18"/>
                  <a:gd name="T8" fmla="*/ 9 w 194"/>
                  <a:gd name="T9" fmla="*/ 0 h 18"/>
                  <a:gd name="T10" fmla="*/ 186 w 194"/>
                  <a:gd name="T11" fmla="*/ 0 h 18"/>
                  <a:gd name="T12" fmla="*/ 194 w 194"/>
                  <a:gd name="T13" fmla="*/ 9 h 18"/>
                </a:gdLst>
                <a:ahLst/>
                <a:cxnLst>
                  <a:cxn ang="0">
                    <a:pos x="T0" y="T1"/>
                  </a:cxn>
                  <a:cxn ang="0">
                    <a:pos x="T2" y="T3"/>
                  </a:cxn>
                  <a:cxn ang="0">
                    <a:pos x="T4" y="T5"/>
                  </a:cxn>
                  <a:cxn ang="0">
                    <a:pos x="T6" y="T7"/>
                  </a:cxn>
                  <a:cxn ang="0">
                    <a:pos x="T8" y="T9"/>
                  </a:cxn>
                  <a:cxn ang="0">
                    <a:pos x="T10" y="T11"/>
                  </a:cxn>
                  <a:cxn ang="0">
                    <a:pos x="T12" y="T13"/>
                  </a:cxn>
                </a:cxnLst>
                <a:rect l="0" t="0" r="r" b="b"/>
                <a:pathLst>
                  <a:path w="194" h="18">
                    <a:moveTo>
                      <a:pt x="194" y="9"/>
                    </a:moveTo>
                    <a:cubicBezTo>
                      <a:pt x="194" y="14"/>
                      <a:pt x="191" y="18"/>
                      <a:pt x="186" y="18"/>
                    </a:cubicBezTo>
                    <a:cubicBezTo>
                      <a:pt x="9" y="18"/>
                      <a:pt x="9" y="18"/>
                      <a:pt x="9" y="18"/>
                    </a:cubicBezTo>
                    <a:cubicBezTo>
                      <a:pt x="4" y="18"/>
                      <a:pt x="0" y="14"/>
                      <a:pt x="0" y="9"/>
                    </a:cubicBezTo>
                    <a:cubicBezTo>
                      <a:pt x="0" y="4"/>
                      <a:pt x="4" y="0"/>
                      <a:pt x="9" y="0"/>
                    </a:cubicBezTo>
                    <a:cubicBezTo>
                      <a:pt x="186" y="0"/>
                      <a:pt x="186" y="0"/>
                      <a:pt x="186" y="0"/>
                    </a:cubicBezTo>
                    <a:cubicBezTo>
                      <a:pt x="191" y="0"/>
                      <a:pt x="194" y="4"/>
                      <a:pt x="194" y="9"/>
                    </a:cubicBezTo>
                    <a:close/>
                  </a:path>
                </a:pathLst>
              </a:custGeom>
              <a:solidFill>
                <a:srgbClr val="D8D0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81" name="Freeform 80"/>
              <p:cNvSpPr>
                <a:spLocks/>
              </p:cNvSpPr>
              <p:nvPr/>
            </p:nvSpPr>
            <p:spPr bwMode="auto">
              <a:xfrm>
                <a:off x="4332615" y="686022"/>
                <a:ext cx="487222" cy="43521"/>
              </a:xfrm>
              <a:custGeom>
                <a:avLst/>
                <a:gdLst>
                  <a:gd name="T0" fmla="*/ 194 w 194"/>
                  <a:gd name="T1" fmla="*/ 9 h 17"/>
                  <a:gd name="T2" fmla="*/ 186 w 194"/>
                  <a:gd name="T3" fmla="*/ 17 h 17"/>
                  <a:gd name="T4" fmla="*/ 9 w 194"/>
                  <a:gd name="T5" fmla="*/ 17 h 17"/>
                  <a:gd name="T6" fmla="*/ 0 w 194"/>
                  <a:gd name="T7" fmla="*/ 9 h 17"/>
                  <a:gd name="T8" fmla="*/ 9 w 194"/>
                  <a:gd name="T9" fmla="*/ 0 h 17"/>
                  <a:gd name="T10" fmla="*/ 186 w 194"/>
                  <a:gd name="T11" fmla="*/ 0 h 17"/>
                  <a:gd name="T12" fmla="*/ 194 w 194"/>
                  <a:gd name="T13" fmla="*/ 9 h 17"/>
                </a:gdLst>
                <a:ahLst/>
                <a:cxnLst>
                  <a:cxn ang="0">
                    <a:pos x="T0" y="T1"/>
                  </a:cxn>
                  <a:cxn ang="0">
                    <a:pos x="T2" y="T3"/>
                  </a:cxn>
                  <a:cxn ang="0">
                    <a:pos x="T4" y="T5"/>
                  </a:cxn>
                  <a:cxn ang="0">
                    <a:pos x="T6" y="T7"/>
                  </a:cxn>
                  <a:cxn ang="0">
                    <a:pos x="T8" y="T9"/>
                  </a:cxn>
                  <a:cxn ang="0">
                    <a:pos x="T10" y="T11"/>
                  </a:cxn>
                  <a:cxn ang="0">
                    <a:pos x="T12" y="T13"/>
                  </a:cxn>
                </a:cxnLst>
                <a:rect l="0" t="0" r="r" b="b"/>
                <a:pathLst>
                  <a:path w="194" h="17">
                    <a:moveTo>
                      <a:pt x="194" y="9"/>
                    </a:moveTo>
                    <a:cubicBezTo>
                      <a:pt x="194" y="13"/>
                      <a:pt x="191" y="17"/>
                      <a:pt x="186" y="17"/>
                    </a:cubicBezTo>
                    <a:cubicBezTo>
                      <a:pt x="9" y="17"/>
                      <a:pt x="9" y="17"/>
                      <a:pt x="9" y="17"/>
                    </a:cubicBezTo>
                    <a:cubicBezTo>
                      <a:pt x="4" y="17"/>
                      <a:pt x="0" y="13"/>
                      <a:pt x="0" y="9"/>
                    </a:cubicBezTo>
                    <a:cubicBezTo>
                      <a:pt x="0" y="4"/>
                      <a:pt x="4" y="0"/>
                      <a:pt x="9" y="0"/>
                    </a:cubicBezTo>
                    <a:cubicBezTo>
                      <a:pt x="186" y="0"/>
                      <a:pt x="186" y="0"/>
                      <a:pt x="186" y="0"/>
                    </a:cubicBezTo>
                    <a:cubicBezTo>
                      <a:pt x="191" y="0"/>
                      <a:pt x="194" y="4"/>
                      <a:pt x="194" y="9"/>
                    </a:cubicBezTo>
                    <a:close/>
                  </a:path>
                </a:pathLst>
              </a:custGeom>
              <a:solidFill>
                <a:srgbClr val="D8D0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82" name="Freeform 81"/>
              <p:cNvSpPr>
                <a:spLocks/>
              </p:cNvSpPr>
              <p:nvPr/>
            </p:nvSpPr>
            <p:spPr bwMode="auto">
              <a:xfrm>
                <a:off x="4332615" y="794294"/>
                <a:ext cx="487222" cy="42460"/>
              </a:xfrm>
              <a:custGeom>
                <a:avLst/>
                <a:gdLst>
                  <a:gd name="T0" fmla="*/ 194 w 194"/>
                  <a:gd name="T1" fmla="*/ 8 h 17"/>
                  <a:gd name="T2" fmla="*/ 186 w 194"/>
                  <a:gd name="T3" fmla="*/ 17 h 17"/>
                  <a:gd name="T4" fmla="*/ 9 w 194"/>
                  <a:gd name="T5" fmla="*/ 17 h 17"/>
                  <a:gd name="T6" fmla="*/ 0 w 194"/>
                  <a:gd name="T7" fmla="*/ 8 h 17"/>
                  <a:gd name="T8" fmla="*/ 9 w 194"/>
                  <a:gd name="T9" fmla="*/ 0 h 17"/>
                  <a:gd name="T10" fmla="*/ 186 w 194"/>
                  <a:gd name="T11" fmla="*/ 0 h 17"/>
                  <a:gd name="T12" fmla="*/ 194 w 194"/>
                  <a:gd name="T13" fmla="*/ 8 h 17"/>
                </a:gdLst>
                <a:ahLst/>
                <a:cxnLst>
                  <a:cxn ang="0">
                    <a:pos x="T0" y="T1"/>
                  </a:cxn>
                  <a:cxn ang="0">
                    <a:pos x="T2" y="T3"/>
                  </a:cxn>
                  <a:cxn ang="0">
                    <a:pos x="T4" y="T5"/>
                  </a:cxn>
                  <a:cxn ang="0">
                    <a:pos x="T6" y="T7"/>
                  </a:cxn>
                  <a:cxn ang="0">
                    <a:pos x="T8" y="T9"/>
                  </a:cxn>
                  <a:cxn ang="0">
                    <a:pos x="T10" y="T11"/>
                  </a:cxn>
                  <a:cxn ang="0">
                    <a:pos x="T12" y="T13"/>
                  </a:cxn>
                </a:cxnLst>
                <a:rect l="0" t="0" r="r" b="b"/>
                <a:pathLst>
                  <a:path w="194" h="17">
                    <a:moveTo>
                      <a:pt x="194" y="8"/>
                    </a:moveTo>
                    <a:cubicBezTo>
                      <a:pt x="194" y="13"/>
                      <a:pt x="191" y="17"/>
                      <a:pt x="186" y="17"/>
                    </a:cubicBezTo>
                    <a:cubicBezTo>
                      <a:pt x="9" y="17"/>
                      <a:pt x="9" y="17"/>
                      <a:pt x="9" y="17"/>
                    </a:cubicBezTo>
                    <a:cubicBezTo>
                      <a:pt x="4" y="17"/>
                      <a:pt x="0" y="13"/>
                      <a:pt x="0" y="8"/>
                    </a:cubicBezTo>
                    <a:cubicBezTo>
                      <a:pt x="0" y="4"/>
                      <a:pt x="4" y="0"/>
                      <a:pt x="9" y="0"/>
                    </a:cubicBezTo>
                    <a:cubicBezTo>
                      <a:pt x="186" y="0"/>
                      <a:pt x="186" y="0"/>
                      <a:pt x="186" y="0"/>
                    </a:cubicBezTo>
                    <a:cubicBezTo>
                      <a:pt x="191" y="0"/>
                      <a:pt x="194" y="4"/>
                      <a:pt x="194" y="8"/>
                    </a:cubicBezTo>
                    <a:close/>
                  </a:path>
                </a:pathLst>
              </a:custGeom>
              <a:solidFill>
                <a:srgbClr val="D8D0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83" name="Rectangle 82"/>
              <p:cNvSpPr>
                <a:spLocks noChangeArrowheads="1"/>
              </p:cNvSpPr>
              <p:nvPr/>
            </p:nvSpPr>
            <p:spPr bwMode="auto">
              <a:xfrm>
                <a:off x="4029029" y="1103186"/>
                <a:ext cx="1097576" cy="60505"/>
              </a:xfrm>
              <a:prstGeom prst="rect">
                <a:avLst/>
              </a:prstGeom>
              <a:solidFill>
                <a:srgbClr val="D8D0B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84" name="Rectangle 83"/>
              <p:cNvSpPr/>
              <p:nvPr/>
            </p:nvSpPr>
            <p:spPr>
              <a:xfrm rot="21583304">
                <a:off x="5436616" y="2571427"/>
                <a:ext cx="236224" cy="215108"/>
              </a:xfrm>
              <a:prstGeom prst="rect">
                <a:avLst/>
              </a:prstGeom>
              <a:solidFill>
                <a:schemeClr val="tx1">
                  <a:alpha val="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2400">
                  <a:latin typeface="Univers 45 Light" pitchFamily="2" charset="0"/>
                </a:endParaRPr>
              </a:p>
            </p:txBody>
          </p:sp>
          <p:sp>
            <p:nvSpPr>
              <p:cNvPr id="85" name="Rectangle 84"/>
              <p:cNvSpPr/>
              <p:nvPr/>
            </p:nvSpPr>
            <p:spPr>
              <a:xfrm rot="21583304">
                <a:off x="5434043" y="2121960"/>
                <a:ext cx="236224" cy="215108"/>
              </a:xfrm>
              <a:prstGeom prst="rect">
                <a:avLst/>
              </a:prstGeom>
              <a:solidFill>
                <a:schemeClr val="tx1">
                  <a:alpha val="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2400">
                  <a:latin typeface="Univers 45 Light" pitchFamily="2" charset="0"/>
                </a:endParaRPr>
              </a:p>
            </p:txBody>
          </p:sp>
          <p:sp>
            <p:nvSpPr>
              <p:cNvPr id="86" name="Rectangle 85"/>
              <p:cNvSpPr/>
              <p:nvPr/>
            </p:nvSpPr>
            <p:spPr>
              <a:xfrm rot="21583304">
                <a:off x="5445948" y="1672493"/>
                <a:ext cx="236224" cy="215108"/>
              </a:xfrm>
              <a:prstGeom prst="rect">
                <a:avLst/>
              </a:prstGeom>
              <a:solidFill>
                <a:schemeClr val="tx1">
                  <a:alpha val="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2400">
                  <a:latin typeface="Univers 45 Light" pitchFamily="2" charset="0"/>
                </a:endParaRPr>
              </a:p>
            </p:txBody>
          </p:sp>
          <p:sp>
            <p:nvSpPr>
              <p:cNvPr id="87" name="TextBox 86"/>
              <p:cNvSpPr txBox="1"/>
              <p:nvPr/>
            </p:nvSpPr>
            <p:spPr>
              <a:xfrm>
                <a:off x="3274747" y="1216905"/>
                <a:ext cx="2568840" cy="491861"/>
              </a:xfrm>
              <a:prstGeom prst="rect">
                <a:avLst/>
              </a:prstGeom>
              <a:noFill/>
            </p:spPr>
            <p:txBody>
              <a:bodyPr wrap="square" lIns="0" tIns="0" rIns="0" bIns="0" rtlCol="0">
                <a:spAutoFit/>
              </a:bodyPr>
              <a:lstStyle/>
              <a:p>
                <a:pPr lvl="0"/>
                <a:r>
                  <a:rPr lang="en-GB" b="1" dirty="0" smtClean="0">
                    <a:latin typeface="Univers 45 Light" pitchFamily="2" charset="0"/>
                  </a:rPr>
                  <a:t>Key Metrics</a:t>
                </a:r>
                <a:endParaRPr lang="en-GB" sz="400" dirty="0">
                  <a:latin typeface="Univers 47 CondensedLight" panose="00000400000000000000" pitchFamily="2" charset="0"/>
                  <a:cs typeface="Arial" pitchFamily="34" charset="0"/>
                </a:endParaRPr>
              </a:p>
              <a:p>
                <a:pPr marL="177796" indent="-177796">
                  <a:spcAft>
                    <a:spcPts val="800"/>
                  </a:spcAft>
                </a:pPr>
                <a:endParaRPr lang="en-GB" sz="1400" b="1" dirty="0">
                  <a:latin typeface="Univers 47 CondensedLight" panose="00000400000000000000" pitchFamily="2" charset="0"/>
                  <a:cs typeface="Arial" pitchFamily="34" charset="0"/>
                </a:endParaRPr>
              </a:p>
            </p:txBody>
          </p:sp>
          <p:sp>
            <p:nvSpPr>
              <p:cNvPr id="88" name="Freeform 87"/>
              <p:cNvSpPr>
                <a:spLocks/>
              </p:cNvSpPr>
              <p:nvPr/>
            </p:nvSpPr>
            <p:spPr bwMode="auto">
              <a:xfrm>
                <a:off x="2916592" y="1746446"/>
                <a:ext cx="244142" cy="272802"/>
              </a:xfrm>
              <a:custGeom>
                <a:avLst/>
                <a:gdLst>
                  <a:gd name="T0" fmla="*/ 2 w 97"/>
                  <a:gd name="T1" fmla="*/ 69 h 109"/>
                  <a:gd name="T2" fmla="*/ 61 w 97"/>
                  <a:gd name="T3" fmla="*/ 100 h 109"/>
                  <a:gd name="T4" fmla="*/ 90 w 97"/>
                  <a:gd name="T5" fmla="*/ 31 h 109"/>
                  <a:gd name="T6" fmla="*/ 37 w 97"/>
                  <a:gd name="T7" fmla="*/ 15 h 109"/>
                  <a:gd name="T8" fmla="*/ 18 w 97"/>
                  <a:gd name="T9" fmla="*/ 41 h 109"/>
                  <a:gd name="T10" fmla="*/ 2 w 97"/>
                  <a:gd name="T11" fmla="*/ 67 h 109"/>
                  <a:gd name="T12" fmla="*/ 12 w 97"/>
                  <a:gd name="T13" fmla="*/ 67 h 109"/>
                  <a:gd name="T14" fmla="*/ 28 w 97"/>
                  <a:gd name="T15" fmla="*/ 41 h 109"/>
                  <a:gd name="T16" fmla="*/ 41 w 97"/>
                  <a:gd name="T17" fmla="*/ 22 h 109"/>
                  <a:gd name="T18" fmla="*/ 76 w 97"/>
                  <a:gd name="T19" fmla="*/ 26 h 109"/>
                  <a:gd name="T20" fmla="*/ 71 w 97"/>
                  <a:gd name="T21" fmla="*/ 84 h 109"/>
                  <a:gd name="T22" fmla="*/ 13 w 97"/>
                  <a:gd name="T23" fmla="*/ 66 h 109"/>
                  <a:gd name="T24" fmla="*/ 2 w 97"/>
                  <a:gd name="T25" fmla="*/ 6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109">
                    <a:moveTo>
                      <a:pt x="2" y="69"/>
                    </a:moveTo>
                    <a:cubicBezTo>
                      <a:pt x="6" y="90"/>
                      <a:pt x="40" y="109"/>
                      <a:pt x="61" y="100"/>
                    </a:cubicBezTo>
                    <a:cubicBezTo>
                      <a:pt x="87" y="90"/>
                      <a:pt x="97" y="57"/>
                      <a:pt x="90" y="31"/>
                    </a:cubicBezTo>
                    <a:cubicBezTo>
                      <a:pt x="83" y="6"/>
                      <a:pt x="56" y="0"/>
                      <a:pt x="37" y="15"/>
                    </a:cubicBezTo>
                    <a:cubicBezTo>
                      <a:pt x="28" y="21"/>
                      <a:pt x="23" y="33"/>
                      <a:pt x="18" y="41"/>
                    </a:cubicBezTo>
                    <a:cubicBezTo>
                      <a:pt x="12" y="50"/>
                      <a:pt x="7" y="59"/>
                      <a:pt x="2" y="67"/>
                    </a:cubicBezTo>
                    <a:cubicBezTo>
                      <a:pt x="0" y="72"/>
                      <a:pt x="11" y="70"/>
                      <a:pt x="12" y="67"/>
                    </a:cubicBezTo>
                    <a:cubicBezTo>
                      <a:pt x="17" y="59"/>
                      <a:pt x="23" y="50"/>
                      <a:pt x="28" y="41"/>
                    </a:cubicBezTo>
                    <a:cubicBezTo>
                      <a:pt x="32" y="35"/>
                      <a:pt x="36" y="28"/>
                      <a:pt x="41" y="22"/>
                    </a:cubicBezTo>
                    <a:cubicBezTo>
                      <a:pt x="51" y="8"/>
                      <a:pt x="68" y="13"/>
                      <a:pt x="76" y="26"/>
                    </a:cubicBezTo>
                    <a:cubicBezTo>
                      <a:pt x="86" y="44"/>
                      <a:pt x="81" y="67"/>
                      <a:pt x="71" y="84"/>
                    </a:cubicBezTo>
                    <a:cubicBezTo>
                      <a:pt x="56" y="107"/>
                      <a:pt x="17" y="89"/>
                      <a:pt x="13" y="66"/>
                    </a:cubicBezTo>
                    <a:cubicBezTo>
                      <a:pt x="12" y="62"/>
                      <a:pt x="1" y="65"/>
                      <a:pt x="2" y="69"/>
                    </a:cubicBezTo>
                    <a:close/>
                  </a:path>
                </a:pathLst>
              </a:custGeom>
              <a:solidFill>
                <a:srgbClr val="E3B3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89" name="Freeform 88"/>
              <p:cNvSpPr>
                <a:spLocks/>
              </p:cNvSpPr>
              <p:nvPr/>
            </p:nvSpPr>
            <p:spPr bwMode="auto">
              <a:xfrm>
                <a:off x="2670328" y="2202884"/>
                <a:ext cx="158162" cy="90227"/>
              </a:xfrm>
              <a:custGeom>
                <a:avLst/>
                <a:gdLst>
                  <a:gd name="T0" fmla="*/ 4 w 63"/>
                  <a:gd name="T1" fmla="*/ 6 h 36"/>
                  <a:gd name="T2" fmla="*/ 35 w 63"/>
                  <a:gd name="T3" fmla="*/ 25 h 36"/>
                  <a:gd name="T4" fmla="*/ 56 w 63"/>
                  <a:gd name="T5" fmla="*/ 35 h 36"/>
                  <a:gd name="T6" fmla="*/ 55 w 63"/>
                  <a:gd name="T7" fmla="*/ 30 h 36"/>
                  <a:gd name="T8" fmla="*/ 58 w 63"/>
                  <a:gd name="T9" fmla="*/ 29 h 36"/>
                  <a:gd name="T10" fmla="*/ 53 w 63"/>
                  <a:gd name="T11" fmla="*/ 26 h 36"/>
                  <a:gd name="T12" fmla="*/ 39 w 63"/>
                  <a:gd name="T13" fmla="*/ 17 h 36"/>
                  <a:gd name="T14" fmla="*/ 13 w 63"/>
                  <a:gd name="T15" fmla="*/ 1 h 36"/>
                  <a:gd name="T16" fmla="*/ 4 w 63"/>
                  <a:gd name="T17"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36">
                    <a:moveTo>
                      <a:pt x="4" y="6"/>
                    </a:moveTo>
                    <a:cubicBezTo>
                      <a:pt x="15" y="11"/>
                      <a:pt x="25" y="19"/>
                      <a:pt x="35" y="25"/>
                    </a:cubicBezTo>
                    <a:cubicBezTo>
                      <a:pt x="41" y="29"/>
                      <a:pt x="49" y="36"/>
                      <a:pt x="56" y="35"/>
                    </a:cubicBezTo>
                    <a:cubicBezTo>
                      <a:pt x="63" y="33"/>
                      <a:pt x="62" y="28"/>
                      <a:pt x="55" y="30"/>
                    </a:cubicBezTo>
                    <a:cubicBezTo>
                      <a:pt x="60" y="29"/>
                      <a:pt x="61" y="31"/>
                      <a:pt x="58" y="29"/>
                    </a:cubicBezTo>
                    <a:cubicBezTo>
                      <a:pt x="56" y="28"/>
                      <a:pt x="55" y="27"/>
                      <a:pt x="53" y="26"/>
                    </a:cubicBezTo>
                    <a:cubicBezTo>
                      <a:pt x="48" y="23"/>
                      <a:pt x="44" y="20"/>
                      <a:pt x="39" y="17"/>
                    </a:cubicBezTo>
                    <a:cubicBezTo>
                      <a:pt x="31" y="11"/>
                      <a:pt x="22" y="5"/>
                      <a:pt x="13" y="1"/>
                    </a:cubicBezTo>
                    <a:cubicBezTo>
                      <a:pt x="10" y="0"/>
                      <a:pt x="0" y="4"/>
                      <a:pt x="4" y="6"/>
                    </a:cubicBezTo>
                    <a:close/>
                  </a:path>
                </a:pathLst>
              </a:custGeom>
              <a:solidFill>
                <a:srgbClr val="E3B3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90" name="Freeform 89"/>
              <p:cNvSpPr>
                <a:spLocks/>
              </p:cNvSpPr>
              <p:nvPr/>
            </p:nvSpPr>
            <p:spPr bwMode="auto">
              <a:xfrm>
                <a:off x="2697927" y="2158303"/>
                <a:ext cx="148608" cy="94472"/>
              </a:xfrm>
              <a:custGeom>
                <a:avLst/>
                <a:gdLst>
                  <a:gd name="T0" fmla="*/ 5 w 59"/>
                  <a:gd name="T1" fmla="*/ 7 h 38"/>
                  <a:gd name="T2" fmla="*/ 46 w 59"/>
                  <a:gd name="T3" fmla="*/ 36 h 38"/>
                  <a:gd name="T4" fmla="*/ 56 w 59"/>
                  <a:gd name="T5" fmla="*/ 31 h 38"/>
                  <a:gd name="T6" fmla="*/ 14 w 59"/>
                  <a:gd name="T7" fmla="*/ 2 h 38"/>
                  <a:gd name="T8" fmla="*/ 5 w 59"/>
                  <a:gd name="T9" fmla="*/ 7 h 38"/>
                </a:gdLst>
                <a:ahLst/>
                <a:cxnLst>
                  <a:cxn ang="0">
                    <a:pos x="T0" y="T1"/>
                  </a:cxn>
                  <a:cxn ang="0">
                    <a:pos x="T2" y="T3"/>
                  </a:cxn>
                  <a:cxn ang="0">
                    <a:pos x="T4" y="T5"/>
                  </a:cxn>
                  <a:cxn ang="0">
                    <a:pos x="T6" y="T7"/>
                  </a:cxn>
                  <a:cxn ang="0">
                    <a:pos x="T8" y="T9"/>
                  </a:cxn>
                </a:cxnLst>
                <a:rect l="0" t="0" r="r" b="b"/>
                <a:pathLst>
                  <a:path w="59" h="38">
                    <a:moveTo>
                      <a:pt x="5" y="7"/>
                    </a:moveTo>
                    <a:cubicBezTo>
                      <a:pt x="20" y="14"/>
                      <a:pt x="35" y="23"/>
                      <a:pt x="46" y="36"/>
                    </a:cubicBezTo>
                    <a:cubicBezTo>
                      <a:pt x="49" y="38"/>
                      <a:pt x="59" y="34"/>
                      <a:pt x="56" y="31"/>
                    </a:cubicBezTo>
                    <a:cubicBezTo>
                      <a:pt x="45" y="18"/>
                      <a:pt x="30" y="9"/>
                      <a:pt x="14" y="2"/>
                    </a:cubicBezTo>
                    <a:cubicBezTo>
                      <a:pt x="10" y="0"/>
                      <a:pt x="0" y="5"/>
                      <a:pt x="5" y="7"/>
                    </a:cubicBezTo>
                    <a:close/>
                  </a:path>
                </a:pathLst>
              </a:custGeom>
              <a:solidFill>
                <a:srgbClr val="E3B3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91" name="Freeform 90"/>
              <p:cNvSpPr>
                <a:spLocks/>
              </p:cNvSpPr>
              <p:nvPr/>
            </p:nvSpPr>
            <p:spPr bwMode="auto">
              <a:xfrm>
                <a:off x="1802034" y="3278170"/>
                <a:ext cx="1107130" cy="1433006"/>
              </a:xfrm>
              <a:custGeom>
                <a:avLst/>
                <a:gdLst>
                  <a:gd name="T0" fmla="*/ 177 w 441"/>
                  <a:gd name="T1" fmla="*/ 36 h 571"/>
                  <a:gd name="T2" fmla="*/ 185 w 441"/>
                  <a:gd name="T3" fmla="*/ 0 h 571"/>
                  <a:gd name="T4" fmla="*/ 441 w 441"/>
                  <a:gd name="T5" fmla="*/ 101 h 571"/>
                  <a:gd name="T6" fmla="*/ 258 w 441"/>
                  <a:gd name="T7" fmla="*/ 571 h 571"/>
                  <a:gd name="T8" fmla="*/ 4 w 441"/>
                  <a:gd name="T9" fmla="*/ 454 h 571"/>
                  <a:gd name="T10" fmla="*/ 132 w 441"/>
                  <a:gd name="T11" fmla="*/ 210 h 571"/>
                  <a:gd name="T12" fmla="*/ 177 w 441"/>
                  <a:gd name="T13" fmla="*/ 36 h 571"/>
                </a:gdLst>
                <a:ahLst/>
                <a:cxnLst>
                  <a:cxn ang="0">
                    <a:pos x="T0" y="T1"/>
                  </a:cxn>
                  <a:cxn ang="0">
                    <a:pos x="T2" y="T3"/>
                  </a:cxn>
                  <a:cxn ang="0">
                    <a:pos x="T4" y="T5"/>
                  </a:cxn>
                  <a:cxn ang="0">
                    <a:pos x="T6" y="T7"/>
                  </a:cxn>
                  <a:cxn ang="0">
                    <a:pos x="T8" y="T9"/>
                  </a:cxn>
                  <a:cxn ang="0">
                    <a:pos x="T10" y="T11"/>
                  </a:cxn>
                  <a:cxn ang="0">
                    <a:pos x="T12" y="T13"/>
                  </a:cxn>
                </a:cxnLst>
                <a:rect l="0" t="0" r="r" b="b"/>
                <a:pathLst>
                  <a:path w="441" h="571">
                    <a:moveTo>
                      <a:pt x="177" y="36"/>
                    </a:moveTo>
                    <a:cubicBezTo>
                      <a:pt x="185" y="0"/>
                      <a:pt x="185" y="0"/>
                      <a:pt x="185" y="0"/>
                    </a:cubicBezTo>
                    <a:cubicBezTo>
                      <a:pt x="222" y="32"/>
                      <a:pt x="363" y="157"/>
                      <a:pt x="441" y="101"/>
                    </a:cubicBezTo>
                    <a:cubicBezTo>
                      <a:pt x="420" y="211"/>
                      <a:pt x="307" y="469"/>
                      <a:pt x="258" y="571"/>
                    </a:cubicBezTo>
                    <a:cubicBezTo>
                      <a:pt x="4" y="454"/>
                      <a:pt x="4" y="454"/>
                      <a:pt x="4" y="454"/>
                    </a:cubicBezTo>
                    <a:cubicBezTo>
                      <a:pt x="0" y="462"/>
                      <a:pt x="113" y="265"/>
                      <a:pt x="132" y="210"/>
                    </a:cubicBezTo>
                    <a:cubicBezTo>
                      <a:pt x="166" y="110"/>
                      <a:pt x="174" y="58"/>
                      <a:pt x="177" y="36"/>
                    </a:cubicBezTo>
                    <a:close/>
                  </a:path>
                </a:pathLst>
              </a:custGeom>
              <a:solidFill>
                <a:srgbClr val="F5C8A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92" name="Freeform 91"/>
              <p:cNvSpPr>
                <a:spLocks/>
              </p:cNvSpPr>
              <p:nvPr/>
            </p:nvSpPr>
            <p:spPr bwMode="auto">
              <a:xfrm>
                <a:off x="1731975" y="3857740"/>
                <a:ext cx="1119867" cy="1426637"/>
              </a:xfrm>
              <a:custGeom>
                <a:avLst/>
                <a:gdLst>
                  <a:gd name="T0" fmla="*/ 119 w 446"/>
                  <a:gd name="T1" fmla="*/ 0 h 568"/>
                  <a:gd name="T2" fmla="*/ 0 w 446"/>
                  <a:gd name="T3" fmla="*/ 284 h 568"/>
                  <a:gd name="T4" fmla="*/ 0 w 446"/>
                  <a:gd name="T5" fmla="*/ 483 h 568"/>
                  <a:gd name="T6" fmla="*/ 181 w 446"/>
                  <a:gd name="T7" fmla="*/ 558 h 568"/>
                  <a:gd name="T8" fmla="*/ 266 w 446"/>
                  <a:gd name="T9" fmla="*/ 568 h 568"/>
                  <a:gd name="T10" fmla="*/ 446 w 446"/>
                  <a:gd name="T11" fmla="*/ 140 h 568"/>
                  <a:gd name="T12" fmla="*/ 119 w 446"/>
                  <a:gd name="T13" fmla="*/ 0 h 568"/>
                </a:gdLst>
                <a:ahLst/>
                <a:cxnLst>
                  <a:cxn ang="0">
                    <a:pos x="T0" y="T1"/>
                  </a:cxn>
                  <a:cxn ang="0">
                    <a:pos x="T2" y="T3"/>
                  </a:cxn>
                  <a:cxn ang="0">
                    <a:pos x="T4" y="T5"/>
                  </a:cxn>
                  <a:cxn ang="0">
                    <a:pos x="T6" y="T7"/>
                  </a:cxn>
                  <a:cxn ang="0">
                    <a:pos x="T8" y="T9"/>
                  </a:cxn>
                  <a:cxn ang="0">
                    <a:pos x="T10" y="T11"/>
                  </a:cxn>
                  <a:cxn ang="0">
                    <a:pos x="T12" y="T13"/>
                  </a:cxn>
                </a:cxnLst>
                <a:rect l="0" t="0" r="r" b="b"/>
                <a:pathLst>
                  <a:path w="446" h="568">
                    <a:moveTo>
                      <a:pt x="119" y="0"/>
                    </a:moveTo>
                    <a:cubicBezTo>
                      <a:pt x="83" y="85"/>
                      <a:pt x="41" y="186"/>
                      <a:pt x="0" y="284"/>
                    </a:cubicBezTo>
                    <a:cubicBezTo>
                      <a:pt x="0" y="483"/>
                      <a:pt x="0" y="483"/>
                      <a:pt x="0" y="483"/>
                    </a:cubicBezTo>
                    <a:cubicBezTo>
                      <a:pt x="181" y="558"/>
                      <a:pt x="181" y="558"/>
                      <a:pt x="181" y="558"/>
                    </a:cubicBezTo>
                    <a:cubicBezTo>
                      <a:pt x="266" y="568"/>
                      <a:pt x="266" y="568"/>
                      <a:pt x="266" y="568"/>
                    </a:cubicBezTo>
                    <a:cubicBezTo>
                      <a:pt x="320" y="439"/>
                      <a:pt x="392" y="269"/>
                      <a:pt x="446" y="140"/>
                    </a:cubicBezTo>
                    <a:cubicBezTo>
                      <a:pt x="349" y="57"/>
                      <a:pt x="246" y="13"/>
                      <a:pt x="119" y="0"/>
                    </a:cubicBezTo>
                    <a:close/>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93" name="Freeform 92"/>
              <p:cNvSpPr>
                <a:spLocks/>
              </p:cNvSpPr>
              <p:nvPr/>
            </p:nvSpPr>
            <p:spPr bwMode="auto">
              <a:xfrm>
                <a:off x="2248918" y="1733708"/>
                <a:ext cx="956399" cy="1872461"/>
              </a:xfrm>
              <a:custGeom>
                <a:avLst/>
                <a:gdLst>
                  <a:gd name="T0" fmla="*/ 269 w 381"/>
                  <a:gd name="T1" fmla="*/ 375 h 746"/>
                  <a:gd name="T2" fmla="*/ 257 w 381"/>
                  <a:gd name="T3" fmla="*/ 394 h 746"/>
                  <a:gd name="T4" fmla="*/ 293 w 381"/>
                  <a:gd name="T5" fmla="*/ 239 h 746"/>
                  <a:gd name="T6" fmla="*/ 293 w 381"/>
                  <a:gd name="T7" fmla="*/ 237 h 746"/>
                  <a:gd name="T8" fmla="*/ 312 w 381"/>
                  <a:gd name="T9" fmla="*/ 214 h 746"/>
                  <a:gd name="T10" fmla="*/ 363 w 381"/>
                  <a:gd name="T11" fmla="*/ 134 h 746"/>
                  <a:gd name="T12" fmla="*/ 354 w 381"/>
                  <a:gd name="T13" fmla="*/ 20 h 746"/>
                  <a:gd name="T14" fmla="*/ 301 w 381"/>
                  <a:gd name="T15" fmla="*/ 28 h 746"/>
                  <a:gd name="T16" fmla="*/ 182 w 381"/>
                  <a:gd name="T17" fmla="*/ 173 h 746"/>
                  <a:gd name="T18" fmla="*/ 43 w 381"/>
                  <a:gd name="T19" fmla="*/ 406 h 746"/>
                  <a:gd name="T20" fmla="*/ 24 w 381"/>
                  <a:gd name="T21" fmla="*/ 454 h 746"/>
                  <a:gd name="T22" fmla="*/ 24 w 381"/>
                  <a:gd name="T23" fmla="*/ 456 h 746"/>
                  <a:gd name="T24" fmla="*/ 0 w 381"/>
                  <a:gd name="T25" fmla="*/ 648 h 746"/>
                  <a:gd name="T26" fmla="*/ 119 w 381"/>
                  <a:gd name="T27" fmla="*/ 732 h 746"/>
                  <a:gd name="T28" fmla="*/ 265 w 381"/>
                  <a:gd name="T29" fmla="*/ 693 h 746"/>
                  <a:gd name="T30" fmla="*/ 321 w 381"/>
                  <a:gd name="T31" fmla="*/ 517 h 746"/>
                  <a:gd name="T32" fmla="*/ 269 w 381"/>
                  <a:gd name="T33" fmla="*/ 375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1" h="746">
                    <a:moveTo>
                      <a:pt x="269" y="375"/>
                    </a:moveTo>
                    <a:cubicBezTo>
                      <a:pt x="267" y="387"/>
                      <a:pt x="257" y="394"/>
                      <a:pt x="257" y="394"/>
                    </a:cubicBezTo>
                    <a:cubicBezTo>
                      <a:pt x="257" y="393"/>
                      <a:pt x="278" y="299"/>
                      <a:pt x="293" y="239"/>
                    </a:cubicBezTo>
                    <a:cubicBezTo>
                      <a:pt x="293" y="237"/>
                      <a:pt x="293" y="237"/>
                      <a:pt x="293" y="237"/>
                    </a:cubicBezTo>
                    <a:cubicBezTo>
                      <a:pt x="298" y="230"/>
                      <a:pt x="305" y="222"/>
                      <a:pt x="312" y="214"/>
                    </a:cubicBezTo>
                    <a:cubicBezTo>
                      <a:pt x="329" y="194"/>
                      <a:pt x="351" y="169"/>
                      <a:pt x="363" y="134"/>
                    </a:cubicBezTo>
                    <a:cubicBezTo>
                      <a:pt x="379" y="90"/>
                      <a:pt x="381" y="36"/>
                      <a:pt x="354" y="20"/>
                    </a:cubicBezTo>
                    <a:cubicBezTo>
                      <a:pt x="323" y="0"/>
                      <a:pt x="308" y="19"/>
                      <a:pt x="301" y="28"/>
                    </a:cubicBezTo>
                    <a:cubicBezTo>
                      <a:pt x="268" y="70"/>
                      <a:pt x="182" y="173"/>
                      <a:pt x="182" y="173"/>
                    </a:cubicBezTo>
                    <a:cubicBezTo>
                      <a:pt x="182" y="173"/>
                      <a:pt x="104" y="304"/>
                      <a:pt x="43" y="406"/>
                    </a:cubicBezTo>
                    <a:cubicBezTo>
                      <a:pt x="35" y="419"/>
                      <a:pt x="27" y="435"/>
                      <a:pt x="24" y="454"/>
                    </a:cubicBezTo>
                    <a:cubicBezTo>
                      <a:pt x="24" y="456"/>
                      <a:pt x="24" y="456"/>
                      <a:pt x="24" y="456"/>
                    </a:cubicBezTo>
                    <a:cubicBezTo>
                      <a:pt x="17" y="519"/>
                      <a:pt x="7" y="597"/>
                      <a:pt x="0" y="648"/>
                    </a:cubicBezTo>
                    <a:cubicBezTo>
                      <a:pt x="0" y="648"/>
                      <a:pt x="38" y="718"/>
                      <a:pt x="119" y="732"/>
                    </a:cubicBezTo>
                    <a:cubicBezTo>
                      <a:pt x="201" y="746"/>
                      <a:pt x="265" y="693"/>
                      <a:pt x="265" y="693"/>
                    </a:cubicBezTo>
                    <a:cubicBezTo>
                      <a:pt x="303" y="659"/>
                      <a:pt x="321" y="603"/>
                      <a:pt x="321" y="517"/>
                    </a:cubicBezTo>
                    <a:cubicBezTo>
                      <a:pt x="320" y="482"/>
                      <a:pt x="318" y="423"/>
                      <a:pt x="269" y="375"/>
                    </a:cubicBezTo>
                    <a:close/>
                  </a:path>
                </a:pathLst>
              </a:custGeom>
              <a:solidFill>
                <a:srgbClr val="F5C8A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94" name="Freeform 93"/>
              <p:cNvSpPr>
                <a:spLocks/>
              </p:cNvSpPr>
              <p:nvPr/>
            </p:nvSpPr>
            <p:spPr bwMode="auto">
              <a:xfrm>
                <a:off x="1278762" y="4368280"/>
                <a:ext cx="1409828" cy="1493594"/>
              </a:xfrm>
              <a:custGeom>
                <a:avLst/>
                <a:gdLst>
                  <a:gd name="T0" fmla="*/ 280 w 431"/>
                  <a:gd name="T1" fmla="*/ 142 h 608"/>
                  <a:gd name="T2" fmla="*/ 135 w 431"/>
                  <a:gd name="T3" fmla="*/ 63 h 608"/>
                  <a:gd name="T4" fmla="*/ 0 w 431"/>
                  <a:gd name="T5" fmla="*/ 61 h 608"/>
                  <a:gd name="T6" fmla="*/ 0 w 431"/>
                  <a:gd name="T7" fmla="*/ 608 h 608"/>
                  <a:gd name="T8" fmla="*/ 312 w 431"/>
                  <a:gd name="T9" fmla="*/ 608 h 608"/>
                  <a:gd name="T10" fmla="*/ 356 w 431"/>
                  <a:gd name="T11" fmla="*/ 474 h 608"/>
                  <a:gd name="T12" fmla="*/ 280 w 431"/>
                  <a:gd name="T13" fmla="*/ 142 h 608"/>
                  <a:gd name="connsiteX0" fmla="*/ 10687 w 13034"/>
                  <a:gd name="connsiteY0" fmla="*/ 1919 h 9784"/>
                  <a:gd name="connsiteX1" fmla="*/ 7322 w 13034"/>
                  <a:gd name="connsiteY1" fmla="*/ 619 h 9784"/>
                  <a:gd name="connsiteX2" fmla="*/ 4190 w 13034"/>
                  <a:gd name="connsiteY2" fmla="*/ 586 h 9784"/>
                  <a:gd name="connsiteX3" fmla="*/ 0 w 13034"/>
                  <a:gd name="connsiteY3" fmla="*/ 6857 h 9784"/>
                  <a:gd name="connsiteX4" fmla="*/ 4190 w 13034"/>
                  <a:gd name="connsiteY4" fmla="*/ 9583 h 9784"/>
                  <a:gd name="connsiteX5" fmla="*/ 11429 w 13034"/>
                  <a:gd name="connsiteY5" fmla="*/ 9583 h 9784"/>
                  <a:gd name="connsiteX6" fmla="*/ 12450 w 13034"/>
                  <a:gd name="connsiteY6" fmla="*/ 7379 h 9784"/>
                  <a:gd name="connsiteX7" fmla="*/ 10687 w 13034"/>
                  <a:gd name="connsiteY7" fmla="*/ 1919 h 9784"/>
                  <a:gd name="connsiteX0" fmla="*/ 8199 w 10000"/>
                  <a:gd name="connsiteY0" fmla="*/ 1961 h 10001"/>
                  <a:gd name="connsiteX1" fmla="*/ 5618 w 10000"/>
                  <a:gd name="connsiteY1" fmla="*/ 633 h 10001"/>
                  <a:gd name="connsiteX2" fmla="*/ 3215 w 10000"/>
                  <a:gd name="connsiteY2" fmla="*/ 599 h 10001"/>
                  <a:gd name="connsiteX3" fmla="*/ 0 w 10000"/>
                  <a:gd name="connsiteY3" fmla="*/ 7008 h 10001"/>
                  <a:gd name="connsiteX4" fmla="*/ 3215 w 10000"/>
                  <a:gd name="connsiteY4" fmla="*/ 9795 h 10001"/>
                  <a:gd name="connsiteX5" fmla="*/ 8769 w 10000"/>
                  <a:gd name="connsiteY5" fmla="*/ 9795 h 10001"/>
                  <a:gd name="connsiteX6" fmla="*/ 9552 w 10000"/>
                  <a:gd name="connsiteY6" fmla="*/ 7542 h 10001"/>
                  <a:gd name="connsiteX7" fmla="*/ 8199 w 10000"/>
                  <a:gd name="connsiteY7" fmla="*/ 1961 h 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1">
                    <a:moveTo>
                      <a:pt x="8199" y="1961"/>
                    </a:moveTo>
                    <a:cubicBezTo>
                      <a:pt x="8003" y="734"/>
                      <a:pt x="6757" y="-259"/>
                      <a:pt x="5618" y="633"/>
                    </a:cubicBezTo>
                    <a:cubicBezTo>
                      <a:pt x="5226" y="-426"/>
                      <a:pt x="3962" y="45"/>
                      <a:pt x="3215" y="599"/>
                    </a:cubicBezTo>
                    <a:cubicBezTo>
                      <a:pt x="2092" y="487"/>
                      <a:pt x="8" y="4633"/>
                      <a:pt x="0" y="7008"/>
                    </a:cubicBezTo>
                    <a:cubicBezTo>
                      <a:pt x="8" y="7698"/>
                      <a:pt x="1753" y="9331"/>
                      <a:pt x="3215" y="9795"/>
                    </a:cubicBezTo>
                    <a:cubicBezTo>
                      <a:pt x="4676" y="10259"/>
                      <a:pt x="8769" y="9795"/>
                      <a:pt x="8769" y="9795"/>
                    </a:cubicBezTo>
                    <a:cubicBezTo>
                      <a:pt x="9196" y="8584"/>
                      <a:pt x="9498" y="7711"/>
                      <a:pt x="9552" y="7542"/>
                    </a:cubicBezTo>
                    <a:cubicBezTo>
                      <a:pt x="9854" y="6668"/>
                      <a:pt x="10887" y="-90"/>
                      <a:pt x="8199" y="1961"/>
                    </a:cubicBezTo>
                    <a:close/>
                  </a:path>
                </a:pathLst>
              </a:custGeom>
              <a:solidFill>
                <a:srgbClr val="F3F3F3"/>
              </a:solidFill>
              <a:ln>
                <a:noFill/>
              </a:ln>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95" name="Rectangle 94"/>
              <p:cNvSpPr/>
              <p:nvPr/>
            </p:nvSpPr>
            <p:spPr>
              <a:xfrm rot="21583304">
                <a:off x="5436616" y="3020894"/>
                <a:ext cx="236224" cy="215108"/>
              </a:xfrm>
              <a:prstGeom prst="rect">
                <a:avLst/>
              </a:prstGeom>
              <a:solidFill>
                <a:schemeClr val="tx1">
                  <a:alpha val="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2400">
                  <a:latin typeface="Univers 45 Light" pitchFamily="2" charset="0"/>
                </a:endParaRPr>
              </a:p>
            </p:txBody>
          </p:sp>
          <p:sp>
            <p:nvSpPr>
              <p:cNvPr id="96" name="Rectangle 95"/>
              <p:cNvSpPr/>
              <p:nvPr/>
            </p:nvSpPr>
            <p:spPr>
              <a:xfrm rot="21583304">
                <a:off x="5436616" y="3470360"/>
                <a:ext cx="236224" cy="215108"/>
              </a:xfrm>
              <a:prstGeom prst="rect">
                <a:avLst/>
              </a:prstGeom>
              <a:solidFill>
                <a:schemeClr val="tx1">
                  <a:alpha val="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2400">
                  <a:latin typeface="Univers 45 Light" pitchFamily="2" charset="0"/>
                </a:endParaRPr>
              </a:p>
            </p:txBody>
          </p:sp>
          <p:sp>
            <p:nvSpPr>
              <p:cNvPr id="97" name="Rectangle 96"/>
              <p:cNvSpPr/>
              <p:nvPr/>
            </p:nvSpPr>
            <p:spPr>
              <a:xfrm rot="21583304">
                <a:off x="5436616" y="3919827"/>
                <a:ext cx="236224" cy="215108"/>
              </a:xfrm>
              <a:prstGeom prst="rect">
                <a:avLst/>
              </a:prstGeom>
              <a:solidFill>
                <a:schemeClr val="tx1">
                  <a:alpha val="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2400">
                  <a:latin typeface="Univers 45 Light" pitchFamily="2" charset="0"/>
                </a:endParaRPr>
              </a:p>
            </p:txBody>
          </p:sp>
          <p:sp>
            <p:nvSpPr>
              <p:cNvPr id="98" name="Rectangle 97"/>
              <p:cNvSpPr/>
              <p:nvPr/>
            </p:nvSpPr>
            <p:spPr>
              <a:xfrm rot="21583304">
                <a:off x="5436615" y="4369296"/>
                <a:ext cx="236224" cy="215108"/>
              </a:xfrm>
              <a:prstGeom prst="rect">
                <a:avLst/>
              </a:prstGeom>
              <a:solidFill>
                <a:schemeClr val="tx1">
                  <a:alpha val="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sz="2400">
                  <a:latin typeface="Univers 45 Light" pitchFamily="2" charset="0"/>
                </a:endParaRPr>
              </a:p>
            </p:txBody>
          </p:sp>
        </p:grpSp>
        <p:sp>
          <p:nvSpPr>
            <p:cNvPr id="48" name="Freeform 5"/>
            <p:cNvSpPr>
              <a:spLocks/>
            </p:cNvSpPr>
            <p:nvPr/>
          </p:nvSpPr>
          <p:spPr bwMode="auto">
            <a:xfrm>
              <a:off x="8278739" y="1445457"/>
              <a:ext cx="432048" cy="348691"/>
            </a:xfrm>
            <a:custGeom>
              <a:avLst/>
              <a:gdLst>
                <a:gd name="T0" fmla="*/ 4 w 343"/>
                <a:gd name="T1" fmla="*/ 192 h 277"/>
                <a:gd name="T2" fmla="*/ 40 w 343"/>
                <a:gd name="T3" fmla="*/ 244 h 277"/>
                <a:gd name="T4" fmla="*/ 53 w 343"/>
                <a:gd name="T5" fmla="*/ 272 h 277"/>
                <a:gd name="T6" fmla="*/ 56 w 343"/>
                <a:gd name="T7" fmla="*/ 273 h 277"/>
                <a:gd name="T8" fmla="*/ 60 w 343"/>
                <a:gd name="T9" fmla="*/ 268 h 277"/>
                <a:gd name="T10" fmla="*/ 69 w 343"/>
                <a:gd name="T11" fmla="*/ 255 h 277"/>
                <a:gd name="T12" fmla="*/ 144 w 343"/>
                <a:gd name="T13" fmla="*/ 171 h 277"/>
                <a:gd name="T14" fmla="*/ 337 w 343"/>
                <a:gd name="T15" fmla="*/ 60 h 277"/>
                <a:gd name="T16" fmla="*/ 337 w 343"/>
                <a:gd name="T17" fmla="*/ 0 h 277"/>
                <a:gd name="T18" fmla="*/ 144 w 343"/>
                <a:gd name="T19" fmla="*/ 111 h 277"/>
                <a:gd name="T20" fmla="*/ 71 w 343"/>
                <a:gd name="T21" fmla="*/ 192 h 277"/>
                <a:gd name="T22" fmla="*/ 55 w 343"/>
                <a:gd name="T23" fmla="*/ 215 h 277"/>
                <a:gd name="T24" fmla="*/ 41 w 343"/>
                <a:gd name="T25" fmla="*/ 187 h 277"/>
                <a:gd name="T26" fmla="*/ 4 w 343"/>
                <a:gd name="T27" fmla="*/ 132 h 277"/>
                <a:gd name="T28" fmla="*/ 4 w 343"/>
                <a:gd name="T29" fmla="*/ 162 h 277"/>
                <a:gd name="T30" fmla="*/ 4 w 343"/>
                <a:gd name="T31" fmla="*/ 19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3" h="277">
                  <a:moveTo>
                    <a:pt x="4" y="192"/>
                  </a:moveTo>
                  <a:cubicBezTo>
                    <a:pt x="17" y="208"/>
                    <a:pt x="29" y="225"/>
                    <a:pt x="40" y="244"/>
                  </a:cubicBezTo>
                  <a:cubicBezTo>
                    <a:pt x="43" y="251"/>
                    <a:pt x="47" y="268"/>
                    <a:pt x="53" y="272"/>
                  </a:cubicBezTo>
                  <a:cubicBezTo>
                    <a:pt x="54" y="276"/>
                    <a:pt x="55" y="277"/>
                    <a:pt x="56" y="273"/>
                  </a:cubicBezTo>
                  <a:cubicBezTo>
                    <a:pt x="57" y="271"/>
                    <a:pt x="59" y="269"/>
                    <a:pt x="60" y="268"/>
                  </a:cubicBezTo>
                  <a:cubicBezTo>
                    <a:pt x="63" y="263"/>
                    <a:pt x="66" y="259"/>
                    <a:pt x="69" y="255"/>
                  </a:cubicBezTo>
                  <a:cubicBezTo>
                    <a:pt x="91" y="225"/>
                    <a:pt x="116" y="197"/>
                    <a:pt x="144" y="171"/>
                  </a:cubicBezTo>
                  <a:cubicBezTo>
                    <a:pt x="200" y="121"/>
                    <a:pt x="265" y="83"/>
                    <a:pt x="337" y="60"/>
                  </a:cubicBezTo>
                  <a:cubicBezTo>
                    <a:pt x="343" y="57"/>
                    <a:pt x="331" y="1"/>
                    <a:pt x="337" y="0"/>
                  </a:cubicBezTo>
                  <a:cubicBezTo>
                    <a:pt x="265" y="23"/>
                    <a:pt x="200" y="61"/>
                    <a:pt x="144" y="111"/>
                  </a:cubicBezTo>
                  <a:cubicBezTo>
                    <a:pt x="117" y="136"/>
                    <a:pt x="92" y="163"/>
                    <a:pt x="71" y="192"/>
                  </a:cubicBezTo>
                  <a:cubicBezTo>
                    <a:pt x="69" y="195"/>
                    <a:pt x="57" y="215"/>
                    <a:pt x="55" y="215"/>
                  </a:cubicBezTo>
                  <a:cubicBezTo>
                    <a:pt x="54" y="216"/>
                    <a:pt x="43" y="190"/>
                    <a:pt x="41" y="187"/>
                  </a:cubicBezTo>
                  <a:cubicBezTo>
                    <a:pt x="31" y="167"/>
                    <a:pt x="18" y="149"/>
                    <a:pt x="4" y="132"/>
                  </a:cubicBezTo>
                  <a:cubicBezTo>
                    <a:pt x="7" y="135"/>
                    <a:pt x="4" y="157"/>
                    <a:pt x="4" y="162"/>
                  </a:cubicBezTo>
                  <a:cubicBezTo>
                    <a:pt x="4" y="168"/>
                    <a:pt x="0" y="187"/>
                    <a:pt x="4" y="192"/>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49" name="Freeform 5"/>
            <p:cNvSpPr>
              <a:spLocks/>
            </p:cNvSpPr>
            <p:nvPr/>
          </p:nvSpPr>
          <p:spPr bwMode="auto">
            <a:xfrm>
              <a:off x="8278739" y="2039196"/>
              <a:ext cx="432048" cy="348691"/>
            </a:xfrm>
            <a:custGeom>
              <a:avLst/>
              <a:gdLst>
                <a:gd name="T0" fmla="*/ 4 w 343"/>
                <a:gd name="T1" fmla="*/ 192 h 277"/>
                <a:gd name="T2" fmla="*/ 40 w 343"/>
                <a:gd name="T3" fmla="*/ 244 h 277"/>
                <a:gd name="T4" fmla="*/ 53 w 343"/>
                <a:gd name="T5" fmla="*/ 272 h 277"/>
                <a:gd name="T6" fmla="*/ 56 w 343"/>
                <a:gd name="T7" fmla="*/ 273 h 277"/>
                <a:gd name="T8" fmla="*/ 60 w 343"/>
                <a:gd name="T9" fmla="*/ 268 h 277"/>
                <a:gd name="T10" fmla="*/ 69 w 343"/>
                <a:gd name="T11" fmla="*/ 255 h 277"/>
                <a:gd name="T12" fmla="*/ 144 w 343"/>
                <a:gd name="T13" fmla="*/ 171 h 277"/>
                <a:gd name="T14" fmla="*/ 337 w 343"/>
                <a:gd name="T15" fmla="*/ 60 h 277"/>
                <a:gd name="T16" fmla="*/ 337 w 343"/>
                <a:gd name="T17" fmla="*/ 0 h 277"/>
                <a:gd name="T18" fmla="*/ 144 w 343"/>
                <a:gd name="T19" fmla="*/ 111 h 277"/>
                <a:gd name="T20" fmla="*/ 71 w 343"/>
                <a:gd name="T21" fmla="*/ 192 h 277"/>
                <a:gd name="T22" fmla="*/ 55 w 343"/>
                <a:gd name="T23" fmla="*/ 215 h 277"/>
                <a:gd name="T24" fmla="*/ 41 w 343"/>
                <a:gd name="T25" fmla="*/ 187 h 277"/>
                <a:gd name="T26" fmla="*/ 4 w 343"/>
                <a:gd name="T27" fmla="*/ 132 h 277"/>
                <a:gd name="T28" fmla="*/ 4 w 343"/>
                <a:gd name="T29" fmla="*/ 162 h 277"/>
                <a:gd name="T30" fmla="*/ 4 w 343"/>
                <a:gd name="T31" fmla="*/ 19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3" h="277">
                  <a:moveTo>
                    <a:pt x="4" y="192"/>
                  </a:moveTo>
                  <a:cubicBezTo>
                    <a:pt x="17" y="208"/>
                    <a:pt x="29" y="225"/>
                    <a:pt x="40" y="244"/>
                  </a:cubicBezTo>
                  <a:cubicBezTo>
                    <a:pt x="43" y="251"/>
                    <a:pt x="47" y="268"/>
                    <a:pt x="53" y="272"/>
                  </a:cubicBezTo>
                  <a:cubicBezTo>
                    <a:pt x="54" y="276"/>
                    <a:pt x="55" y="277"/>
                    <a:pt x="56" y="273"/>
                  </a:cubicBezTo>
                  <a:cubicBezTo>
                    <a:pt x="57" y="271"/>
                    <a:pt x="59" y="269"/>
                    <a:pt x="60" y="268"/>
                  </a:cubicBezTo>
                  <a:cubicBezTo>
                    <a:pt x="63" y="263"/>
                    <a:pt x="66" y="259"/>
                    <a:pt x="69" y="255"/>
                  </a:cubicBezTo>
                  <a:cubicBezTo>
                    <a:pt x="91" y="225"/>
                    <a:pt x="116" y="197"/>
                    <a:pt x="144" y="171"/>
                  </a:cubicBezTo>
                  <a:cubicBezTo>
                    <a:pt x="200" y="121"/>
                    <a:pt x="265" y="83"/>
                    <a:pt x="337" y="60"/>
                  </a:cubicBezTo>
                  <a:cubicBezTo>
                    <a:pt x="343" y="57"/>
                    <a:pt x="331" y="1"/>
                    <a:pt x="337" y="0"/>
                  </a:cubicBezTo>
                  <a:cubicBezTo>
                    <a:pt x="265" y="23"/>
                    <a:pt x="200" y="61"/>
                    <a:pt x="144" y="111"/>
                  </a:cubicBezTo>
                  <a:cubicBezTo>
                    <a:pt x="117" y="136"/>
                    <a:pt x="92" y="163"/>
                    <a:pt x="71" y="192"/>
                  </a:cubicBezTo>
                  <a:cubicBezTo>
                    <a:pt x="69" y="195"/>
                    <a:pt x="57" y="215"/>
                    <a:pt x="55" y="215"/>
                  </a:cubicBezTo>
                  <a:cubicBezTo>
                    <a:pt x="54" y="216"/>
                    <a:pt x="43" y="190"/>
                    <a:pt x="41" y="187"/>
                  </a:cubicBezTo>
                  <a:cubicBezTo>
                    <a:pt x="31" y="167"/>
                    <a:pt x="18" y="149"/>
                    <a:pt x="4" y="132"/>
                  </a:cubicBezTo>
                  <a:cubicBezTo>
                    <a:pt x="7" y="135"/>
                    <a:pt x="4" y="157"/>
                    <a:pt x="4" y="162"/>
                  </a:cubicBezTo>
                  <a:cubicBezTo>
                    <a:pt x="4" y="168"/>
                    <a:pt x="0" y="187"/>
                    <a:pt x="4" y="192"/>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50" name="Freeform 5"/>
            <p:cNvSpPr>
              <a:spLocks/>
            </p:cNvSpPr>
            <p:nvPr/>
          </p:nvSpPr>
          <p:spPr bwMode="auto">
            <a:xfrm>
              <a:off x="8275821" y="2630245"/>
              <a:ext cx="432048" cy="348691"/>
            </a:xfrm>
            <a:custGeom>
              <a:avLst/>
              <a:gdLst>
                <a:gd name="T0" fmla="*/ 4 w 343"/>
                <a:gd name="T1" fmla="*/ 192 h 277"/>
                <a:gd name="T2" fmla="*/ 40 w 343"/>
                <a:gd name="T3" fmla="*/ 244 h 277"/>
                <a:gd name="T4" fmla="*/ 53 w 343"/>
                <a:gd name="T5" fmla="*/ 272 h 277"/>
                <a:gd name="T6" fmla="*/ 56 w 343"/>
                <a:gd name="T7" fmla="*/ 273 h 277"/>
                <a:gd name="T8" fmla="*/ 60 w 343"/>
                <a:gd name="T9" fmla="*/ 268 h 277"/>
                <a:gd name="T10" fmla="*/ 69 w 343"/>
                <a:gd name="T11" fmla="*/ 255 h 277"/>
                <a:gd name="T12" fmla="*/ 144 w 343"/>
                <a:gd name="T13" fmla="*/ 171 h 277"/>
                <a:gd name="T14" fmla="*/ 337 w 343"/>
                <a:gd name="T15" fmla="*/ 60 h 277"/>
                <a:gd name="T16" fmla="*/ 337 w 343"/>
                <a:gd name="T17" fmla="*/ 0 h 277"/>
                <a:gd name="T18" fmla="*/ 144 w 343"/>
                <a:gd name="T19" fmla="*/ 111 h 277"/>
                <a:gd name="T20" fmla="*/ 71 w 343"/>
                <a:gd name="T21" fmla="*/ 192 h 277"/>
                <a:gd name="T22" fmla="*/ 55 w 343"/>
                <a:gd name="T23" fmla="*/ 215 h 277"/>
                <a:gd name="T24" fmla="*/ 41 w 343"/>
                <a:gd name="T25" fmla="*/ 187 h 277"/>
                <a:gd name="T26" fmla="*/ 4 w 343"/>
                <a:gd name="T27" fmla="*/ 132 h 277"/>
                <a:gd name="T28" fmla="*/ 4 w 343"/>
                <a:gd name="T29" fmla="*/ 162 h 277"/>
                <a:gd name="T30" fmla="*/ 4 w 343"/>
                <a:gd name="T31" fmla="*/ 192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43" h="277">
                  <a:moveTo>
                    <a:pt x="4" y="192"/>
                  </a:moveTo>
                  <a:cubicBezTo>
                    <a:pt x="17" y="208"/>
                    <a:pt x="29" y="225"/>
                    <a:pt x="40" y="244"/>
                  </a:cubicBezTo>
                  <a:cubicBezTo>
                    <a:pt x="43" y="251"/>
                    <a:pt x="47" y="268"/>
                    <a:pt x="53" y="272"/>
                  </a:cubicBezTo>
                  <a:cubicBezTo>
                    <a:pt x="54" y="276"/>
                    <a:pt x="55" y="277"/>
                    <a:pt x="56" y="273"/>
                  </a:cubicBezTo>
                  <a:cubicBezTo>
                    <a:pt x="57" y="271"/>
                    <a:pt x="59" y="269"/>
                    <a:pt x="60" y="268"/>
                  </a:cubicBezTo>
                  <a:cubicBezTo>
                    <a:pt x="63" y="263"/>
                    <a:pt x="66" y="259"/>
                    <a:pt x="69" y="255"/>
                  </a:cubicBezTo>
                  <a:cubicBezTo>
                    <a:pt x="91" y="225"/>
                    <a:pt x="116" y="197"/>
                    <a:pt x="144" y="171"/>
                  </a:cubicBezTo>
                  <a:cubicBezTo>
                    <a:pt x="200" y="121"/>
                    <a:pt x="265" y="83"/>
                    <a:pt x="337" y="60"/>
                  </a:cubicBezTo>
                  <a:cubicBezTo>
                    <a:pt x="343" y="57"/>
                    <a:pt x="331" y="1"/>
                    <a:pt x="337" y="0"/>
                  </a:cubicBezTo>
                  <a:cubicBezTo>
                    <a:pt x="265" y="23"/>
                    <a:pt x="200" y="61"/>
                    <a:pt x="144" y="111"/>
                  </a:cubicBezTo>
                  <a:cubicBezTo>
                    <a:pt x="117" y="136"/>
                    <a:pt x="92" y="163"/>
                    <a:pt x="71" y="192"/>
                  </a:cubicBezTo>
                  <a:cubicBezTo>
                    <a:pt x="69" y="195"/>
                    <a:pt x="57" y="215"/>
                    <a:pt x="55" y="215"/>
                  </a:cubicBezTo>
                  <a:cubicBezTo>
                    <a:pt x="54" y="216"/>
                    <a:pt x="43" y="190"/>
                    <a:pt x="41" y="187"/>
                  </a:cubicBezTo>
                  <a:cubicBezTo>
                    <a:pt x="31" y="167"/>
                    <a:pt x="18" y="149"/>
                    <a:pt x="4" y="132"/>
                  </a:cubicBezTo>
                  <a:cubicBezTo>
                    <a:pt x="7" y="135"/>
                    <a:pt x="4" y="157"/>
                    <a:pt x="4" y="162"/>
                  </a:cubicBezTo>
                  <a:cubicBezTo>
                    <a:pt x="4" y="168"/>
                    <a:pt x="0" y="187"/>
                    <a:pt x="4" y="192"/>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grpSp>
          <p:nvGrpSpPr>
            <p:cNvPr id="51" name="Group 50"/>
            <p:cNvGrpSpPr/>
            <p:nvPr/>
          </p:nvGrpSpPr>
          <p:grpSpPr>
            <a:xfrm rot="20972919">
              <a:off x="9382341" y="3210798"/>
              <a:ext cx="3046287" cy="5335075"/>
              <a:chOff x="7117237" y="2998438"/>
              <a:chExt cx="3046287" cy="5335075"/>
            </a:xfrm>
          </p:grpSpPr>
          <p:sp>
            <p:nvSpPr>
              <p:cNvPr id="52" name="Freeform 51"/>
              <p:cNvSpPr>
                <a:spLocks/>
              </p:cNvSpPr>
              <p:nvPr/>
            </p:nvSpPr>
            <p:spPr bwMode="auto">
              <a:xfrm>
                <a:off x="7773943" y="4086815"/>
                <a:ext cx="0" cy="2831"/>
              </a:xfrm>
              <a:custGeom>
                <a:avLst/>
                <a:gdLst>
                  <a:gd name="T0" fmla="*/ 0 h 1"/>
                  <a:gd name="T1" fmla="*/ 0 h 1"/>
                  <a:gd name="T2" fmla="*/ 0 h 1"/>
                </a:gdLst>
                <a:ahLst/>
                <a:cxnLst>
                  <a:cxn ang="0">
                    <a:pos x="0" y="T0"/>
                  </a:cxn>
                  <a:cxn ang="0">
                    <a:pos x="0" y="T1"/>
                  </a:cxn>
                  <a:cxn ang="0">
                    <a:pos x="0" y="T2"/>
                  </a:cxn>
                </a:cxnLst>
                <a:rect l="0" t="0" r="r" b="b"/>
                <a:pathLst>
                  <a:path h="1">
                    <a:moveTo>
                      <a:pt x="0" y="0"/>
                    </a:moveTo>
                    <a:cubicBezTo>
                      <a:pt x="0" y="0"/>
                      <a:pt x="0" y="0"/>
                      <a:pt x="0" y="0"/>
                    </a:cubicBezTo>
                    <a:cubicBezTo>
                      <a:pt x="0" y="0"/>
                      <a:pt x="0" y="1"/>
                      <a:pt x="0" y="0"/>
                    </a:cubicBezTo>
                    <a:close/>
                  </a:path>
                </a:pathLst>
              </a:custGeom>
              <a:solidFill>
                <a:srgbClr val="E3B3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53" name="Freeform 52"/>
              <p:cNvSpPr>
                <a:spLocks/>
              </p:cNvSpPr>
              <p:nvPr/>
            </p:nvSpPr>
            <p:spPr bwMode="auto">
              <a:xfrm>
                <a:off x="7632411" y="3493798"/>
                <a:ext cx="1399746" cy="1178957"/>
              </a:xfrm>
              <a:custGeom>
                <a:avLst/>
                <a:gdLst>
                  <a:gd name="T0" fmla="*/ 414 w 418"/>
                  <a:gd name="T1" fmla="*/ 126 h 352"/>
                  <a:gd name="T2" fmla="*/ 198 w 418"/>
                  <a:gd name="T3" fmla="*/ 2 h 352"/>
                  <a:gd name="T4" fmla="*/ 135 w 418"/>
                  <a:gd name="T5" fmla="*/ 6 h 352"/>
                  <a:gd name="T6" fmla="*/ 108 w 418"/>
                  <a:gd name="T7" fmla="*/ 34 h 352"/>
                  <a:gd name="T8" fmla="*/ 0 w 418"/>
                  <a:gd name="T9" fmla="*/ 142 h 352"/>
                  <a:gd name="T10" fmla="*/ 10 w 418"/>
                  <a:gd name="T11" fmla="*/ 155 h 352"/>
                  <a:gd name="T12" fmla="*/ 43 w 418"/>
                  <a:gd name="T13" fmla="*/ 180 h 352"/>
                  <a:gd name="T14" fmla="*/ 43 w 418"/>
                  <a:gd name="T15" fmla="*/ 192 h 352"/>
                  <a:gd name="T16" fmla="*/ 170 w 418"/>
                  <a:gd name="T17" fmla="*/ 100 h 352"/>
                  <a:gd name="T18" fmla="*/ 136 w 418"/>
                  <a:gd name="T19" fmla="*/ 159 h 352"/>
                  <a:gd name="T20" fmla="*/ 145 w 418"/>
                  <a:gd name="T21" fmla="*/ 247 h 352"/>
                  <a:gd name="T22" fmla="*/ 173 w 418"/>
                  <a:gd name="T23" fmla="*/ 308 h 352"/>
                  <a:gd name="T24" fmla="*/ 246 w 418"/>
                  <a:gd name="T25" fmla="*/ 316 h 352"/>
                  <a:gd name="T26" fmla="*/ 283 w 418"/>
                  <a:gd name="T27" fmla="*/ 184 h 352"/>
                  <a:gd name="T28" fmla="*/ 338 w 418"/>
                  <a:gd name="T29" fmla="*/ 222 h 352"/>
                  <a:gd name="T30" fmla="*/ 389 w 418"/>
                  <a:gd name="T31" fmla="*/ 207 h 352"/>
                  <a:gd name="T32" fmla="*/ 414 w 418"/>
                  <a:gd name="T33" fmla="*/ 12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8" h="352">
                    <a:moveTo>
                      <a:pt x="414" y="126"/>
                    </a:moveTo>
                    <a:cubicBezTo>
                      <a:pt x="402" y="47"/>
                      <a:pt x="265" y="9"/>
                      <a:pt x="198" y="2"/>
                    </a:cubicBezTo>
                    <a:cubicBezTo>
                      <a:pt x="183" y="0"/>
                      <a:pt x="149" y="0"/>
                      <a:pt x="135" y="6"/>
                    </a:cubicBezTo>
                    <a:cubicBezTo>
                      <a:pt x="125" y="10"/>
                      <a:pt x="115" y="26"/>
                      <a:pt x="108" y="34"/>
                    </a:cubicBezTo>
                    <a:cubicBezTo>
                      <a:pt x="75" y="73"/>
                      <a:pt x="45" y="103"/>
                      <a:pt x="0" y="142"/>
                    </a:cubicBezTo>
                    <a:cubicBezTo>
                      <a:pt x="10" y="155"/>
                      <a:pt x="10" y="155"/>
                      <a:pt x="10" y="155"/>
                    </a:cubicBezTo>
                    <a:cubicBezTo>
                      <a:pt x="15" y="164"/>
                      <a:pt x="33" y="173"/>
                      <a:pt x="43" y="180"/>
                    </a:cubicBezTo>
                    <a:cubicBezTo>
                      <a:pt x="43" y="192"/>
                      <a:pt x="43" y="192"/>
                      <a:pt x="43" y="192"/>
                    </a:cubicBezTo>
                    <a:cubicBezTo>
                      <a:pt x="99" y="182"/>
                      <a:pt x="134" y="142"/>
                      <a:pt x="170" y="100"/>
                    </a:cubicBezTo>
                    <a:cubicBezTo>
                      <a:pt x="152" y="125"/>
                      <a:pt x="136" y="159"/>
                      <a:pt x="136" y="159"/>
                    </a:cubicBezTo>
                    <a:cubicBezTo>
                      <a:pt x="136" y="159"/>
                      <a:pt x="141" y="215"/>
                      <a:pt x="145" y="247"/>
                    </a:cubicBezTo>
                    <a:cubicBezTo>
                      <a:pt x="173" y="308"/>
                      <a:pt x="173" y="308"/>
                      <a:pt x="173" y="308"/>
                    </a:cubicBezTo>
                    <a:cubicBezTo>
                      <a:pt x="180" y="352"/>
                      <a:pt x="223" y="340"/>
                      <a:pt x="246" y="316"/>
                    </a:cubicBezTo>
                    <a:cubicBezTo>
                      <a:pt x="279" y="282"/>
                      <a:pt x="291" y="231"/>
                      <a:pt x="283" y="184"/>
                    </a:cubicBezTo>
                    <a:cubicBezTo>
                      <a:pt x="300" y="199"/>
                      <a:pt x="318" y="212"/>
                      <a:pt x="338" y="222"/>
                    </a:cubicBezTo>
                    <a:cubicBezTo>
                      <a:pt x="364" y="234"/>
                      <a:pt x="373" y="232"/>
                      <a:pt x="389" y="207"/>
                    </a:cubicBezTo>
                    <a:cubicBezTo>
                      <a:pt x="404" y="184"/>
                      <a:pt x="418" y="155"/>
                      <a:pt x="414" y="126"/>
                    </a:cubicBezTo>
                    <a:close/>
                  </a:path>
                </a:pathLst>
              </a:custGeom>
              <a:solidFill>
                <a:srgbClr val="E3B3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54" name="Freeform 53"/>
              <p:cNvSpPr>
                <a:spLocks/>
              </p:cNvSpPr>
              <p:nvPr/>
            </p:nvSpPr>
            <p:spPr bwMode="auto">
              <a:xfrm>
                <a:off x="7308304" y="3417371"/>
                <a:ext cx="2186660" cy="3440629"/>
              </a:xfrm>
              <a:custGeom>
                <a:avLst/>
                <a:gdLst>
                  <a:gd name="T0" fmla="*/ 564 w 653"/>
                  <a:gd name="T1" fmla="*/ 606 h 1028"/>
                  <a:gd name="T2" fmla="*/ 624 w 653"/>
                  <a:gd name="T3" fmla="*/ 279 h 1028"/>
                  <a:gd name="T4" fmla="*/ 633 w 653"/>
                  <a:gd name="T5" fmla="*/ 136 h 1028"/>
                  <a:gd name="T6" fmla="*/ 505 w 653"/>
                  <a:gd name="T7" fmla="*/ 84 h 1028"/>
                  <a:gd name="T8" fmla="*/ 391 w 653"/>
                  <a:gd name="T9" fmla="*/ 46 h 1028"/>
                  <a:gd name="T10" fmla="*/ 207 w 653"/>
                  <a:gd name="T11" fmla="*/ 214 h 1028"/>
                  <a:gd name="T12" fmla="*/ 139 w 653"/>
                  <a:gd name="T13" fmla="*/ 136 h 1028"/>
                  <a:gd name="T14" fmla="*/ 99 w 653"/>
                  <a:gd name="T15" fmla="*/ 45 h 1028"/>
                  <a:gd name="T16" fmla="*/ 0 w 653"/>
                  <a:gd name="T17" fmla="*/ 29 h 1028"/>
                  <a:gd name="T18" fmla="*/ 7 w 653"/>
                  <a:gd name="T19" fmla="*/ 174 h 1028"/>
                  <a:gd name="T20" fmla="*/ 97 w 653"/>
                  <a:gd name="T21" fmla="*/ 342 h 1028"/>
                  <a:gd name="T22" fmla="*/ 152 w 653"/>
                  <a:gd name="T23" fmla="*/ 484 h 1028"/>
                  <a:gd name="T24" fmla="*/ 264 w 653"/>
                  <a:gd name="T25" fmla="*/ 638 h 1028"/>
                  <a:gd name="T26" fmla="*/ 338 w 653"/>
                  <a:gd name="T27" fmla="*/ 1006 h 1028"/>
                  <a:gd name="T28" fmla="*/ 653 w 653"/>
                  <a:gd name="T29" fmla="*/ 970 h 1028"/>
                  <a:gd name="T30" fmla="*/ 564 w 653"/>
                  <a:gd name="T31" fmla="*/ 606 h 10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3" h="1028">
                    <a:moveTo>
                      <a:pt x="564" y="606"/>
                    </a:moveTo>
                    <a:cubicBezTo>
                      <a:pt x="590" y="496"/>
                      <a:pt x="614" y="390"/>
                      <a:pt x="624" y="279"/>
                    </a:cubicBezTo>
                    <a:cubicBezTo>
                      <a:pt x="629" y="241"/>
                      <a:pt x="635" y="196"/>
                      <a:pt x="633" y="136"/>
                    </a:cubicBezTo>
                    <a:cubicBezTo>
                      <a:pt x="592" y="112"/>
                      <a:pt x="543" y="98"/>
                      <a:pt x="505" y="84"/>
                    </a:cubicBezTo>
                    <a:cubicBezTo>
                      <a:pt x="467" y="71"/>
                      <a:pt x="429" y="60"/>
                      <a:pt x="391" y="46"/>
                    </a:cubicBezTo>
                    <a:cubicBezTo>
                      <a:pt x="391" y="130"/>
                      <a:pt x="312" y="289"/>
                      <a:pt x="207" y="214"/>
                    </a:cubicBezTo>
                    <a:cubicBezTo>
                      <a:pt x="182" y="196"/>
                      <a:pt x="143" y="157"/>
                      <a:pt x="139" y="136"/>
                    </a:cubicBezTo>
                    <a:cubicBezTo>
                      <a:pt x="131" y="105"/>
                      <a:pt x="125" y="73"/>
                      <a:pt x="99" y="45"/>
                    </a:cubicBezTo>
                    <a:cubicBezTo>
                      <a:pt x="76" y="19"/>
                      <a:pt x="14" y="0"/>
                      <a:pt x="0" y="29"/>
                    </a:cubicBezTo>
                    <a:cubicBezTo>
                      <a:pt x="6" y="78"/>
                      <a:pt x="18" y="141"/>
                      <a:pt x="7" y="174"/>
                    </a:cubicBezTo>
                    <a:cubicBezTo>
                      <a:pt x="18" y="214"/>
                      <a:pt x="74" y="285"/>
                      <a:pt x="97" y="342"/>
                    </a:cubicBezTo>
                    <a:cubicBezTo>
                      <a:pt x="120" y="401"/>
                      <a:pt x="125" y="428"/>
                      <a:pt x="152" y="484"/>
                    </a:cubicBezTo>
                    <a:cubicBezTo>
                      <a:pt x="178" y="545"/>
                      <a:pt x="227" y="595"/>
                      <a:pt x="264" y="638"/>
                    </a:cubicBezTo>
                    <a:cubicBezTo>
                      <a:pt x="289" y="694"/>
                      <a:pt x="319" y="907"/>
                      <a:pt x="338" y="1006"/>
                    </a:cubicBezTo>
                    <a:cubicBezTo>
                      <a:pt x="422" y="1028"/>
                      <a:pt x="563" y="1027"/>
                      <a:pt x="653" y="970"/>
                    </a:cubicBezTo>
                    <a:lnTo>
                      <a:pt x="564" y="606"/>
                    </a:lnTo>
                    <a:close/>
                  </a:path>
                </a:pathLst>
              </a:custGeom>
              <a:solidFill>
                <a:srgbClr val="F5C8A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55" name="Freeform 54"/>
              <p:cNvSpPr>
                <a:spLocks/>
              </p:cNvSpPr>
              <p:nvPr/>
            </p:nvSpPr>
            <p:spPr bwMode="auto">
              <a:xfrm>
                <a:off x="7335195" y="3490967"/>
                <a:ext cx="213713" cy="243434"/>
              </a:xfrm>
              <a:custGeom>
                <a:avLst/>
                <a:gdLst>
                  <a:gd name="T0" fmla="*/ 12 w 64"/>
                  <a:gd name="T1" fmla="*/ 71 h 73"/>
                  <a:gd name="T2" fmla="*/ 53 w 64"/>
                  <a:gd name="T3" fmla="*/ 59 h 73"/>
                  <a:gd name="T4" fmla="*/ 62 w 64"/>
                  <a:gd name="T5" fmla="*/ 56 h 73"/>
                  <a:gd name="T6" fmla="*/ 52 w 64"/>
                  <a:gd name="T7" fmla="*/ 2 h 73"/>
                  <a:gd name="T8" fmla="*/ 41 w 64"/>
                  <a:gd name="T9" fmla="*/ 4 h 73"/>
                  <a:gd name="T10" fmla="*/ 50 w 64"/>
                  <a:gd name="T11" fmla="*/ 58 h 73"/>
                  <a:gd name="T12" fmla="*/ 58 w 64"/>
                  <a:gd name="T13" fmla="*/ 55 h 73"/>
                  <a:gd name="T14" fmla="*/ 2 w 64"/>
                  <a:gd name="T15" fmla="*/ 71 h 73"/>
                  <a:gd name="T16" fmla="*/ 12 w 64"/>
                  <a:gd name="T17" fmla="*/ 7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3">
                    <a:moveTo>
                      <a:pt x="12" y="71"/>
                    </a:moveTo>
                    <a:cubicBezTo>
                      <a:pt x="25" y="60"/>
                      <a:pt x="38" y="59"/>
                      <a:pt x="53" y="59"/>
                    </a:cubicBezTo>
                    <a:cubicBezTo>
                      <a:pt x="55" y="59"/>
                      <a:pt x="61" y="58"/>
                      <a:pt x="62" y="56"/>
                    </a:cubicBezTo>
                    <a:cubicBezTo>
                      <a:pt x="64" y="37"/>
                      <a:pt x="61" y="19"/>
                      <a:pt x="52" y="2"/>
                    </a:cubicBezTo>
                    <a:cubicBezTo>
                      <a:pt x="50" y="0"/>
                      <a:pt x="40" y="3"/>
                      <a:pt x="41" y="4"/>
                    </a:cubicBezTo>
                    <a:cubicBezTo>
                      <a:pt x="50" y="21"/>
                      <a:pt x="53" y="39"/>
                      <a:pt x="50" y="58"/>
                    </a:cubicBezTo>
                    <a:cubicBezTo>
                      <a:pt x="53" y="57"/>
                      <a:pt x="56" y="56"/>
                      <a:pt x="58" y="55"/>
                    </a:cubicBezTo>
                    <a:cubicBezTo>
                      <a:pt x="38" y="54"/>
                      <a:pt x="18" y="57"/>
                      <a:pt x="2" y="71"/>
                    </a:cubicBezTo>
                    <a:cubicBezTo>
                      <a:pt x="0" y="73"/>
                      <a:pt x="10" y="72"/>
                      <a:pt x="12" y="71"/>
                    </a:cubicBezTo>
                    <a:close/>
                  </a:path>
                </a:pathLst>
              </a:custGeom>
              <a:solidFill>
                <a:srgbClr val="E3B3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56" name="Freeform 55"/>
              <p:cNvSpPr>
                <a:spLocks/>
              </p:cNvSpPr>
              <p:nvPr/>
            </p:nvSpPr>
            <p:spPr bwMode="auto">
              <a:xfrm>
                <a:off x="9125567" y="3744309"/>
                <a:ext cx="232111" cy="563295"/>
              </a:xfrm>
              <a:custGeom>
                <a:avLst/>
                <a:gdLst>
                  <a:gd name="T0" fmla="*/ 14 w 69"/>
                  <a:gd name="T1" fmla="*/ 21 h 168"/>
                  <a:gd name="T2" fmla="*/ 28 w 69"/>
                  <a:gd name="T3" fmla="*/ 168 h 168"/>
                  <a:gd name="T4" fmla="*/ 68 w 69"/>
                  <a:gd name="T5" fmla="*/ 41 h 168"/>
                  <a:gd name="T6" fmla="*/ 69 w 69"/>
                  <a:gd name="T7" fmla="*/ 27 h 168"/>
                  <a:gd name="T8" fmla="*/ 0 w 69"/>
                  <a:gd name="T9" fmla="*/ 0 h 168"/>
                  <a:gd name="T10" fmla="*/ 14 w 69"/>
                  <a:gd name="T11" fmla="*/ 21 h 168"/>
                </a:gdLst>
                <a:ahLst/>
                <a:cxnLst>
                  <a:cxn ang="0">
                    <a:pos x="T0" y="T1"/>
                  </a:cxn>
                  <a:cxn ang="0">
                    <a:pos x="T2" y="T3"/>
                  </a:cxn>
                  <a:cxn ang="0">
                    <a:pos x="T4" y="T5"/>
                  </a:cxn>
                  <a:cxn ang="0">
                    <a:pos x="T6" y="T7"/>
                  </a:cxn>
                  <a:cxn ang="0">
                    <a:pos x="T8" y="T9"/>
                  </a:cxn>
                  <a:cxn ang="0">
                    <a:pos x="T10" y="T11"/>
                  </a:cxn>
                </a:cxnLst>
                <a:rect l="0" t="0" r="r" b="b"/>
                <a:pathLst>
                  <a:path w="69" h="168">
                    <a:moveTo>
                      <a:pt x="14" y="21"/>
                    </a:moveTo>
                    <a:cubicBezTo>
                      <a:pt x="36" y="61"/>
                      <a:pt x="27" y="124"/>
                      <a:pt x="28" y="168"/>
                    </a:cubicBezTo>
                    <a:cubicBezTo>
                      <a:pt x="29" y="122"/>
                      <a:pt x="60" y="85"/>
                      <a:pt x="68" y="41"/>
                    </a:cubicBezTo>
                    <a:cubicBezTo>
                      <a:pt x="68" y="36"/>
                      <a:pt x="69" y="32"/>
                      <a:pt x="69" y="27"/>
                    </a:cubicBezTo>
                    <a:cubicBezTo>
                      <a:pt x="46" y="16"/>
                      <a:pt x="22" y="8"/>
                      <a:pt x="0" y="0"/>
                    </a:cubicBezTo>
                    <a:cubicBezTo>
                      <a:pt x="5" y="7"/>
                      <a:pt x="10" y="13"/>
                      <a:pt x="14" y="21"/>
                    </a:cubicBezTo>
                    <a:close/>
                  </a:path>
                </a:pathLst>
              </a:custGeom>
              <a:solidFill>
                <a:srgbClr val="E3B3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57" name="Freeform 56"/>
              <p:cNvSpPr>
                <a:spLocks/>
              </p:cNvSpPr>
              <p:nvPr/>
            </p:nvSpPr>
            <p:spPr bwMode="auto">
              <a:xfrm>
                <a:off x="7230462" y="3101756"/>
                <a:ext cx="308538" cy="304293"/>
              </a:xfrm>
              <a:custGeom>
                <a:avLst/>
                <a:gdLst>
                  <a:gd name="T0" fmla="*/ 0 w 218"/>
                  <a:gd name="T1" fmla="*/ 40 h 215"/>
                  <a:gd name="T2" fmla="*/ 123 w 218"/>
                  <a:gd name="T3" fmla="*/ 215 h 215"/>
                  <a:gd name="T4" fmla="*/ 183 w 218"/>
                  <a:gd name="T5" fmla="*/ 175 h 215"/>
                  <a:gd name="T6" fmla="*/ 218 w 218"/>
                  <a:gd name="T7" fmla="*/ 116 h 215"/>
                  <a:gd name="T8" fmla="*/ 41 w 218"/>
                  <a:gd name="T9" fmla="*/ 0 h 215"/>
                  <a:gd name="T10" fmla="*/ 0 w 218"/>
                  <a:gd name="T11" fmla="*/ 40 h 215"/>
                </a:gdLst>
                <a:ahLst/>
                <a:cxnLst>
                  <a:cxn ang="0">
                    <a:pos x="T0" y="T1"/>
                  </a:cxn>
                  <a:cxn ang="0">
                    <a:pos x="T2" y="T3"/>
                  </a:cxn>
                  <a:cxn ang="0">
                    <a:pos x="T4" y="T5"/>
                  </a:cxn>
                  <a:cxn ang="0">
                    <a:pos x="T6" y="T7"/>
                  </a:cxn>
                  <a:cxn ang="0">
                    <a:pos x="T8" y="T9"/>
                  </a:cxn>
                  <a:cxn ang="0">
                    <a:pos x="T10" y="T11"/>
                  </a:cxn>
                </a:cxnLst>
                <a:rect l="0" t="0" r="r" b="b"/>
                <a:pathLst>
                  <a:path w="218" h="215">
                    <a:moveTo>
                      <a:pt x="0" y="40"/>
                    </a:moveTo>
                    <a:lnTo>
                      <a:pt x="123" y="215"/>
                    </a:lnTo>
                    <a:lnTo>
                      <a:pt x="183" y="175"/>
                    </a:lnTo>
                    <a:lnTo>
                      <a:pt x="218" y="116"/>
                    </a:lnTo>
                    <a:lnTo>
                      <a:pt x="41" y="0"/>
                    </a:lnTo>
                    <a:lnTo>
                      <a:pt x="0" y="40"/>
                    </a:lnTo>
                    <a:close/>
                  </a:path>
                </a:pathLst>
              </a:custGeom>
              <a:solidFill>
                <a:srgbClr val="EFC48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58" name="Freeform 57"/>
              <p:cNvSpPr>
                <a:spLocks/>
              </p:cNvSpPr>
              <p:nvPr/>
            </p:nvSpPr>
            <p:spPr bwMode="auto">
              <a:xfrm>
                <a:off x="7117237" y="2998438"/>
                <a:ext cx="171253" cy="159931"/>
              </a:xfrm>
              <a:custGeom>
                <a:avLst/>
                <a:gdLst>
                  <a:gd name="T0" fmla="*/ 7 w 121"/>
                  <a:gd name="T1" fmla="*/ 0 h 113"/>
                  <a:gd name="T2" fmla="*/ 0 w 121"/>
                  <a:gd name="T3" fmla="*/ 2 h 113"/>
                  <a:gd name="T4" fmla="*/ 80 w 121"/>
                  <a:gd name="T5" fmla="*/ 113 h 113"/>
                  <a:gd name="T6" fmla="*/ 121 w 121"/>
                  <a:gd name="T7" fmla="*/ 73 h 113"/>
                  <a:gd name="T8" fmla="*/ 7 w 121"/>
                  <a:gd name="T9" fmla="*/ 0 h 113"/>
                </a:gdLst>
                <a:ahLst/>
                <a:cxnLst>
                  <a:cxn ang="0">
                    <a:pos x="T0" y="T1"/>
                  </a:cxn>
                  <a:cxn ang="0">
                    <a:pos x="T2" y="T3"/>
                  </a:cxn>
                  <a:cxn ang="0">
                    <a:pos x="T4" y="T5"/>
                  </a:cxn>
                  <a:cxn ang="0">
                    <a:pos x="T6" y="T7"/>
                  </a:cxn>
                  <a:cxn ang="0">
                    <a:pos x="T8" y="T9"/>
                  </a:cxn>
                </a:cxnLst>
                <a:rect l="0" t="0" r="r" b="b"/>
                <a:pathLst>
                  <a:path w="121" h="113">
                    <a:moveTo>
                      <a:pt x="7" y="0"/>
                    </a:moveTo>
                    <a:lnTo>
                      <a:pt x="0" y="2"/>
                    </a:lnTo>
                    <a:lnTo>
                      <a:pt x="80" y="113"/>
                    </a:lnTo>
                    <a:lnTo>
                      <a:pt x="121" y="73"/>
                    </a:lnTo>
                    <a:lnTo>
                      <a:pt x="7" y="0"/>
                    </a:lnTo>
                    <a:close/>
                  </a:path>
                </a:pathLst>
              </a:custGeom>
              <a:solidFill>
                <a:srgbClr val="332D2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59" name="Freeform 58"/>
              <p:cNvSpPr>
                <a:spLocks/>
              </p:cNvSpPr>
              <p:nvPr/>
            </p:nvSpPr>
            <p:spPr bwMode="auto">
              <a:xfrm>
                <a:off x="7404545" y="3265933"/>
                <a:ext cx="1916335" cy="1851231"/>
              </a:xfrm>
              <a:custGeom>
                <a:avLst/>
                <a:gdLst>
                  <a:gd name="T0" fmla="*/ 27 w 572"/>
                  <a:gd name="T1" fmla="*/ 5 h 553"/>
                  <a:gd name="T2" fmla="*/ 22 w 572"/>
                  <a:gd name="T3" fmla="*/ 22 h 553"/>
                  <a:gd name="T4" fmla="*/ 5 w 572"/>
                  <a:gd name="T5" fmla="*/ 28 h 553"/>
                  <a:gd name="T6" fmla="*/ 0 w 572"/>
                  <a:gd name="T7" fmla="*/ 42 h 553"/>
                  <a:gd name="T8" fmla="*/ 532 w 572"/>
                  <a:gd name="T9" fmla="*/ 553 h 553"/>
                  <a:gd name="T10" fmla="*/ 572 w 572"/>
                  <a:gd name="T11" fmla="*/ 511 h 553"/>
                  <a:gd name="T12" fmla="*/ 40 w 572"/>
                  <a:gd name="T13" fmla="*/ 0 h 553"/>
                  <a:gd name="T14" fmla="*/ 27 w 572"/>
                  <a:gd name="T15" fmla="*/ 5 h 5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2" h="553">
                    <a:moveTo>
                      <a:pt x="27" y="5"/>
                    </a:moveTo>
                    <a:cubicBezTo>
                      <a:pt x="28" y="12"/>
                      <a:pt x="27" y="17"/>
                      <a:pt x="22" y="22"/>
                    </a:cubicBezTo>
                    <a:cubicBezTo>
                      <a:pt x="17" y="28"/>
                      <a:pt x="11" y="29"/>
                      <a:pt x="5" y="28"/>
                    </a:cubicBezTo>
                    <a:cubicBezTo>
                      <a:pt x="5" y="32"/>
                      <a:pt x="2" y="38"/>
                      <a:pt x="0" y="42"/>
                    </a:cubicBezTo>
                    <a:cubicBezTo>
                      <a:pt x="532" y="553"/>
                      <a:pt x="532" y="553"/>
                      <a:pt x="532" y="553"/>
                    </a:cubicBezTo>
                    <a:cubicBezTo>
                      <a:pt x="572" y="511"/>
                      <a:pt x="572" y="511"/>
                      <a:pt x="572" y="511"/>
                    </a:cubicBezTo>
                    <a:cubicBezTo>
                      <a:pt x="40" y="0"/>
                      <a:pt x="40" y="0"/>
                      <a:pt x="40" y="0"/>
                    </a:cubicBezTo>
                    <a:cubicBezTo>
                      <a:pt x="37" y="2"/>
                      <a:pt x="30" y="6"/>
                      <a:pt x="27" y="5"/>
                    </a:cubicBezTo>
                    <a:close/>
                  </a:path>
                </a:pathLst>
              </a:custGeom>
              <a:solidFill>
                <a:srgbClr val="EE4E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60" name="Freeform 59"/>
              <p:cNvSpPr>
                <a:spLocks/>
              </p:cNvSpPr>
              <p:nvPr/>
            </p:nvSpPr>
            <p:spPr bwMode="auto">
              <a:xfrm>
                <a:off x="7421529" y="3285747"/>
                <a:ext cx="1868214" cy="1798864"/>
              </a:xfrm>
              <a:custGeom>
                <a:avLst/>
                <a:gdLst>
                  <a:gd name="T0" fmla="*/ 558 w 558"/>
                  <a:gd name="T1" fmla="*/ 515 h 537"/>
                  <a:gd name="T2" fmla="*/ 22 w 558"/>
                  <a:gd name="T3" fmla="*/ 0 h 537"/>
                  <a:gd name="T4" fmla="*/ 17 w 558"/>
                  <a:gd name="T5" fmla="*/ 16 h 537"/>
                  <a:gd name="T6" fmla="*/ 0 w 558"/>
                  <a:gd name="T7" fmla="*/ 22 h 537"/>
                  <a:gd name="T8" fmla="*/ 536 w 558"/>
                  <a:gd name="T9" fmla="*/ 537 h 537"/>
                  <a:gd name="T10" fmla="*/ 558 w 558"/>
                  <a:gd name="T11" fmla="*/ 515 h 537"/>
                </a:gdLst>
                <a:ahLst/>
                <a:cxnLst>
                  <a:cxn ang="0">
                    <a:pos x="T0" y="T1"/>
                  </a:cxn>
                  <a:cxn ang="0">
                    <a:pos x="T2" y="T3"/>
                  </a:cxn>
                  <a:cxn ang="0">
                    <a:pos x="T4" y="T5"/>
                  </a:cxn>
                  <a:cxn ang="0">
                    <a:pos x="T6" y="T7"/>
                  </a:cxn>
                  <a:cxn ang="0">
                    <a:pos x="T8" y="T9"/>
                  </a:cxn>
                  <a:cxn ang="0">
                    <a:pos x="T10" y="T11"/>
                  </a:cxn>
                </a:cxnLst>
                <a:rect l="0" t="0" r="r" b="b"/>
                <a:pathLst>
                  <a:path w="558" h="537">
                    <a:moveTo>
                      <a:pt x="558" y="515"/>
                    </a:moveTo>
                    <a:cubicBezTo>
                      <a:pt x="22" y="0"/>
                      <a:pt x="22" y="0"/>
                      <a:pt x="22" y="0"/>
                    </a:cubicBezTo>
                    <a:cubicBezTo>
                      <a:pt x="23" y="6"/>
                      <a:pt x="22" y="11"/>
                      <a:pt x="17" y="16"/>
                    </a:cubicBezTo>
                    <a:cubicBezTo>
                      <a:pt x="12" y="21"/>
                      <a:pt x="6" y="22"/>
                      <a:pt x="0" y="22"/>
                    </a:cubicBezTo>
                    <a:cubicBezTo>
                      <a:pt x="536" y="537"/>
                      <a:pt x="536" y="537"/>
                      <a:pt x="536" y="537"/>
                    </a:cubicBezTo>
                    <a:lnTo>
                      <a:pt x="558" y="515"/>
                    </a:lnTo>
                    <a:close/>
                  </a:path>
                </a:pathLst>
              </a:custGeom>
              <a:solidFill>
                <a:srgbClr val="FC663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61" name="Freeform 60"/>
              <p:cNvSpPr>
                <a:spLocks/>
              </p:cNvSpPr>
              <p:nvPr/>
            </p:nvSpPr>
            <p:spPr bwMode="auto">
              <a:xfrm>
                <a:off x="9186426" y="4979878"/>
                <a:ext cx="348167" cy="345337"/>
              </a:xfrm>
              <a:custGeom>
                <a:avLst/>
                <a:gdLst>
                  <a:gd name="T0" fmla="*/ 92 w 104"/>
                  <a:gd name="T1" fmla="*/ 50 h 103"/>
                  <a:gd name="T2" fmla="*/ 93 w 104"/>
                  <a:gd name="T3" fmla="*/ 91 h 103"/>
                  <a:gd name="T4" fmla="*/ 52 w 104"/>
                  <a:gd name="T5" fmla="*/ 92 h 103"/>
                  <a:gd name="T6" fmla="*/ 12 w 104"/>
                  <a:gd name="T7" fmla="*/ 52 h 103"/>
                  <a:gd name="T8" fmla="*/ 11 w 104"/>
                  <a:gd name="T9" fmla="*/ 12 h 103"/>
                  <a:gd name="T10" fmla="*/ 52 w 104"/>
                  <a:gd name="T11" fmla="*/ 11 h 103"/>
                  <a:gd name="T12" fmla="*/ 92 w 104"/>
                  <a:gd name="T13" fmla="*/ 50 h 103"/>
                </a:gdLst>
                <a:ahLst/>
                <a:cxnLst>
                  <a:cxn ang="0">
                    <a:pos x="T0" y="T1"/>
                  </a:cxn>
                  <a:cxn ang="0">
                    <a:pos x="T2" y="T3"/>
                  </a:cxn>
                  <a:cxn ang="0">
                    <a:pos x="T4" y="T5"/>
                  </a:cxn>
                  <a:cxn ang="0">
                    <a:pos x="T6" y="T7"/>
                  </a:cxn>
                  <a:cxn ang="0">
                    <a:pos x="T8" y="T9"/>
                  </a:cxn>
                  <a:cxn ang="0">
                    <a:pos x="T10" y="T11"/>
                  </a:cxn>
                  <a:cxn ang="0">
                    <a:pos x="T12" y="T13"/>
                  </a:cxn>
                </a:cxnLst>
                <a:rect l="0" t="0" r="r" b="b"/>
                <a:pathLst>
                  <a:path w="104" h="103">
                    <a:moveTo>
                      <a:pt x="92" y="50"/>
                    </a:moveTo>
                    <a:cubicBezTo>
                      <a:pt x="104" y="61"/>
                      <a:pt x="104" y="79"/>
                      <a:pt x="93" y="91"/>
                    </a:cubicBezTo>
                    <a:cubicBezTo>
                      <a:pt x="82" y="102"/>
                      <a:pt x="64" y="103"/>
                      <a:pt x="52" y="92"/>
                    </a:cubicBezTo>
                    <a:cubicBezTo>
                      <a:pt x="12" y="52"/>
                      <a:pt x="12" y="52"/>
                      <a:pt x="12" y="52"/>
                    </a:cubicBezTo>
                    <a:cubicBezTo>
                      <a:pt x="0" y="41"/>
                      <a:pt x="0" y="23"/>
                      <a:pt x="11" y="12"/>
                    </a:cubicBezTo>
                    <a:cubicBezTo>
                      <a:pt x="22" y="0"/>
                      <a:pt x="40" y="0"/>
                      <a:pt x="52" y="11"/>
                    </a:cubicBezTo>
                    <a:lnTo>
                      <a:pt x="92" y="50"/>
                    </a:lnTo>
                    <a:close/>
                  </a:path>
                </a:pathLst>
              </a:custGeom>
              <a:solidFill>
                <a:srgbClr val="F7F3E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62" name="Freeform 61"/>
              <p:cNvSpPr>
                <a:spLocks/>
              </p:cNvSpPr>
              <p:nvPr/>
            </p:nvSpPr>
            <p:spPr bwMode="auto">
              <a:xfrm>
                <a:off x="9125567" y="4923266"/>
                <a:ext cx="288724" cy="287309"/>
              </a:xfrm>
              <a:custGeom>
                <a:avLst/>
                <a:gdLst>
                  <a:gd name="T0" fmla="*/ 204 w 204"/>
                  <a:gd name="T1" fmla="*/ 99 h 203"/>
                  <a:gd name="T2" fmla="*/ 104 w 204"/>
                  <a:gd name="T3" fmla="*/ 203 h 203"/>
                  <a:gd name="T4" fmla="*/ 0 w 204"/>
                  <a:gd name="T5" fmla="*/ 104 h 203"/>
                  <a:gd name="T6" fmla="*/ 102 w 204"/>
                  <a:gd name="T7" fmla="*/ 0 h 203"/>
                  <a:gd name="T8" fmla="*/ 204 w 204"/>
                  <a:gd name="T9" fmla="*/ 99 h 203"/>
                </a:gdLst>
                <a:ahLst/>
                <a:cxnLst>
                  <a:cxn ang="0">
                    <a:pos x="T0" y="T1"/>
                  </a:cxn>
                  <a:cxn ang="0">
                    <a:pos x="T2" y="T3"/>
                  </a:cxn>
                  <a:cxn ang="0">
                    <a:pos x="T4" y="T5"/>
                  </a:cxn>
                  <a:cxn ang="0">
                    <a:pos x="T6" y="T7"/>
                  </a:cxn>
                  <a:cxn ang="0">
                    <a:pos x="T8" y="T9"/>
                  </a:cxn>
                </a:cxnLst>
                <a:rect l="0" t="0" r="r" b="b"/>
                <a:pathLst>
                  <a:path w="204" h="203">
                    <a:moveTo>
                      <a:pt x="204" y="99"/>
                    </a:moveTo>
                    <a:lnTo>
                      <a:pt x="104" y="203"/>
                    </a:lnTo>
                    <a:lnTo>
                      <a:pt x="0" y="104"/>
                    </a:lnTo>
                    <a:lnTo>
                      <a:pt x="102" y="0"/>
                    </a:lnTo>
                    <a:lnTo>
                      <a:pt x="204" y="99"/>
                    </a:lnTo>
                    <a:close/>
                  </a:path>
                </a:pathLst>
              </a:custGeom>
              <a:solidFill>
                <a:srgbClr val="71655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63" name="Freeform 62"/>
              <p:cNvSpPr>
                <a:spLocks/>
              </p:cNvSpPr>
              <p:nvPr/>
            </p:nvSpPr>
            <p:spPr bwMode="auto">
              <a:xfrm>
                <a:off x="9125567" y="4923266"/>
                <a:ext cx="174084" cy="176915"/>
              </a:xfrm>
              <a:custGeom>
                <a:avLst/>
                <a:gdLst>
                  <a:gd name="T0" fmla="*/ 123 w 123"/>
                  <a:gd name="T1" fmla="*/ 21 h 125"/>
                  <a:gd name="T2" fmla="*/ 24 w 123"/>
                  <a:gd name="T3" fmla="*/ 125 h 125"/>
                  <a:gd name="T4" fmla="*/ 0 w 123"/>
                  <a:gd name="T5" fmla="*/ 104 h 125"/>
                  <a:gd name="T6" fmla="*/ 102 w 123"/>
                  <a:gd name="T7" fmla="*/ 0 h 125"/>
                  <a:gd name="T8" fmla="*/ 123 w 123"/>
                  <a:gd name="T9" fmla="*/ 21 h 125"/>
                </a:gdLst>
                <a:ahLst/>
                <a:cxnLst>
                  <a:cxn ang="0">
                    <a:pos x="T0" y="T1"/>
                  </a:cxn>
                  <a:cxn ang="0">
                    <a:pos x="T2" y="T3"/>
                  </a:cxn>
                  <a:cxn ang="0">
                    <a:pos x="T4" y="T5"/>
                  </a:cxn>
                  <a:cxn ang="0">
                    <a:pos x="T6" y="T7"/>
                  </a:cxn>
                  <a:cxn ang="0">
                    <a:pos x="T8" y="T9"/>
                  </a:cxn>
                </a:cxnLst>
                <a:rect l="0" t="0" r="r" b="b"/>
                <a:pathLst>
                  <a:path w="123" h="125">
                    <a:moveTo>
                      <a:pt x="123" y="21"/>
                    </a:moveTo>
                    <a:lnTo>
                      <a:pt x="24" y="125"/>
                    </a:lnTo>
                    <a:lnTo>
                      <a:pt x="0" y="104"/>
                    </a:lnTo>
                    <a:lnTo>
                      <a:pt x="102" y="0"/>
                    </a:lnTo>
                    <a:lnTo>
                      <a:pt x="123" y="21"/>
                    </a:lnTo>
                    <a:close/>
                  </a:path>
                </a:pathLst>
              </a:custGeom>
              <a:solidFill>
                <a:srgbClr val="5A4A4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64" name="Freeform 63"/>
              <p:cNvSpPr>
                <a:spLocks/>
              </p:cNvSpPr>
              <p:nvPr/>
            </p:nvSpPr>
            <p:spPr bwMode="auto">
              <a:xfrm>
                <a:off x="9257191" y="5043567"/>
                <a:ext cx="179745" cy="188237"/>
              </a:xfrm>
              <a:custGeom>
                <a:avLst/>
                <a:gdLst>
                  <a:gd name="T0" fmla="*/ 52 w 54"/>
                  <a:gd name="T1" fmla="*/ 2 h 56"/>
                  <a:gd name="T2" fmla="*/ 52 w 54"/>
                  <a:gd name="T3" fmla="*/ 10 h 56"/>
                  <a:gd name="T4" fmla="*/ 10 w 54"/>
                  <a:gd name="T5" fmla="*/ 54 h 56"/>
                  <a:gd name="T6" fmla="*/ 2 w 54"/>
                  <a:gd name="T7" fmla="*/ 54 h 56"/>
                  <a:gd name="T8" fmla="*/ 2 w 54"/>
                  <a:gd name="T9" fmla="*/ 46 h 56"/>
                  <a:gd name="T10" fmla="*/ 44 w 54"/>
                  <a:gd name="T11" fmla="*/ 2 h 56"/>
                  <a:gd name="T12" fmla="*/ 52 w 54"/>
                  <a:gd name="T13" fmla="*/ 2 h 56"/>
                </a:gdLst>
                <a:ahLst/>
                <a:cxnLst>
                  <a:cxn ang="0">
                    <a:pos x="T0" y="T1"/>
                  </a:cxn>
                  <a:cxn ang="0">
                    <a:pos x="T2" y="T3"/>
                  </a:cxn>
                  <a:cxn ang="0">
                    <a:pos x="T4" y="T5"/>
                  </a:cxn>
                  <a:cxn ang="0">
                    <a:pos x="T6" y="T7"/>
                  </a:cxn>
                  <a:cxn ang="0">
                    <a:pos x="T8" y="T9"/>
                  </a:cxn>
                  <a:cxn ang="0">
                    <a:pos x="T10" y="T11"/>
                  </a:cxn>
                  <a:cxn ang="0">
                    <a:pos x="T12" y="T13"/>
                  </a:cxn>
                </a:cxnLst>
                <a:rect l="0" t="0" r="r" b="b"/>
                <a:pathLst>
                  <a:path w="54" h="56">
                    <a:moveTo>
                      <a:pt x="52" y="2"/>
                    </a:moveTo>
                    <a:cubicBezTo>
                      <a:pt x="54" y="4"/>
                      <a:pt x="54" y="8"/>
                      <a:pt x="52" y="10"/>
                    </a:cubicBezTo>
                    <a:cubicBezTo>
                      <a:pt x="10" y="54"/>
                      <a:pt x="10" y="54"/>
                      <a:pt x="10" y="54"/>
                    </a:cubicBezTo>
                    <a:cubicBezTo>
                      <a:pt x="8" y="56"/>
                      <a:pt x="4" y="56"/>
                      <a:pt x="2" y="54"/>
                    </a:cubicBezTo>
                    <a:cubicBezTo>
                      <a:pt x="0" y="52"/>
                      <a:pt x="0" y="48"/>
                      <a:pt x="2" y="46"/>
                    </a:cubicBezTo>
                    <a:cubicBezTo>
                      <a:pt x="44" y="2"/>
                      <a:pt x="44" y="2"/>
                      <a:pt x="44" y="2"/>
                    </a:cubicBezTo>
                    <a:cubicBezTo>
                      <a:pt x="46" y="0"/>
                      <a:pt x="50" y="0"/>
                      <a:pt x="52" y="2"/>
                    </a:cubicBezTo>
                    <a:close/>
                  </a:path>
                </a:pathLst>
              </a:custGeom>
              <a:solidFill>
                <a:srgbClr val="71655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65" name="Freeform 64"/>
              <p:cNvSpPr>
                <a:spLocks/>
              </p:cNvSpPr>
              <p:nvPr/>
            </p:nvSpPr>
            <p:spPr bwMode="auto">
              <a:xfrm>
                <a:off x="9105752" y="4899205"/>
                <a:ext cx="183991" cy="191068"/>
              </a:xfrm>
              <a:custGeom>
                <a:avLst/>
                <a:gdLst>
                  <a:gd name="T0" fmla="*/ 53 w 55"/>
                  <a:gd name="T1" fmla="*/ 2 h 57"/>
                  <a:gd name="T2" fmla="*/ 53 w 55"/>
                  <a:gd name="T3" fmla="*/ 11 h 57"/>
                  <a:gd name="T4" fmla="*/ 11 w 55"/>
                  <a:gd name="T5" fmla="*/ 54 h 57"/>
                  <a:gd name="T6" fmla="*/ 2 w 55"/>
                  <a:gd name="T7" fmla="*/ 55 h 57"/>
                  <a:gd name="T8" fmla="*/ 2 w 55"/>
                  <a:gd name="T9" fmla="*/ 46 h 57"/>
                  <a:gd name="T10" fmla="*/ 44 w 55"/>
                  <a:gd name="T11" fmla="*/ 3 h 57"/>
                  <a:gd name="T12" fmla="*/ 53 w 55"/>
                  <a:gd name="T13" fmla="*/ 2 h 57"/>
                </a:gdLst>
                <a:ahLst/>
                <a:cxnLst>
                  <a:cxn ang="0">
                    <a:pos x="T0" y="T1"/>
                  </a:cxn>
                  <a:cxn ang="0">
                    <a:pos x="T2" y="T3"/>
                  </a:cxn>
                  <a:cxn ang="0">
                    <a:pos x="T4" y="T5"/>
                  </a:cxn>
                  <a:cxn ang="0">
                    <a:pos x="T6" y="T7"/>
                  </a:cxn>
                  <a:cxn ang="0">
                    <a:pos x="T8" y="T9"/>
                  </a:cxn>
                  <a:cxn ang="0">
                    <a:pos x="T10" y="T11"/>
                  </a:cxn>
                  <a:cxn ang="0">
                    <a:pos x="T12" y="T13"/>
                  </a:cxn>
                </a:cxnLst>
                <a:rect l="0" t="0" r="r" b="b"/>
                <a:pathLst>
                  <a:path w="55" h="57">
                    <a:moveTo>
                      <a:pt x="53" y="2"/>
                    </a:moveTo>
                    <a:cubicBezTo>
                      <a:pt x="55" y="5"/>
                      <a:pt x="55" y="8"/>
                      <a:pt x="53" y="11"/>
                    </a:cubicBezTo>
                    <a:cubicBezTo>
                      <a:pt x="11" y="54"/>
                      <a:pt x="11" y="54"/>
                      <a:pt x="11" y="54"/>
                    </a:cubicBezTo>
                    <a:cubicBezTo>
                      <a:pt x="8" y="57"/>
                      <a:pt x="5" y="57"/>
                      <a:pt x="2" y="55"/>
                    </a:cubicBezTo>
                    <a:cubicBezTo>
                      <a:pt x="0" y="52"/>
                      <a:pt x="0" y="49"/>
                      <a:pt x="2" y="46"/>
                    </a:cubicBezTo>
                    <a:cubicBezTo>
                      <a:pt x="44" y="3"/>
                      <a:pt x="44" y="3"/>
                      <a:pt x="44" y="3"/>
                    </a:cubicBezTo>
                    <a:cubicBezTo>
                      <a:pt x="47" y="0"/>
                      <a:pt x="50" y="0"/>
                      <a:pt x="53" y="2"/>
                    </a:cubicBezTo>
                    <a:close/>
                  </a:path>
                </a:pathLst>
              </a:custGeom>
              <a:solidFill>
                <a:srgbClr val="71655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66" name="Freeform 65"/>
              <p:cNvSpPr>
                <a:spLocks/>
              </p:cNvSpPr>
              <p:nvPr/>
            </p:nvSpPr>
            <p:spPr bwMode="auto">
              <a:xfrm>
                <a:off x="7546077" y="3094679"/>
                <a:ext cx="1811601" cy="1279444"/>
              </a:xfrm>
              <a:custGeom>
                <a:avLst/>
                <a:gdLst>
                  <a:gd name="T0" fmla="*/ 441 w 541"/>
                  <a:gd name="T1" fmla="*/ 324 h 382"/>
                  <a:gd name="T2" fmla="*/ 303 w 541"/>
                  <a:gd name="T3" fmla="*/ 223 h 382"/>
                  <a:gd name="T4" fmla="*/ 213 w 541"/>
                  <a:gd name="T5" fmla="*/ 127 h 382"/>
                  <a:gd name="T6" fmla="*/ 127 w 541"/>
                  <a:gd name="T7" fmla="*/ 102 h 382"/>
                  <a:gd name="T8" fmla="*/ 69 w 541"/>
                  <a:gd name="T9" fmla="*/ 110 h 382"/>
                  <a:gd name="T10" fmla="*/ 8 w 541"/>
                  <a:gd name="T11" fmla="*/ 46 h 382"/>
                  <a:gd name="T12" fmla="*/ 62 w 541"/>
                  <a:gd name="T13" fmla="*/ 31 h 382"/>
                  <a:gd name="T14" fmla="*/ 142 w 541"/>
                  <a:gd name="T15" fmla="*/ 0 h 382"/>
                  <a:gd name="T16" fmla="*/ 275 w 541"/>
                  <a:gd name="T17" fmla="*/ 18 h 382"/>
                  <a:gd name="T18" fmla="*/ 480 w 541"/>
                  <a:gd name="T19" fmla="*/ 201 h 382"/>
                  <a:gd name="T20" fmla="*/ 509 w 541"/>
                  <a:gd name="T21" fmla="*/ 382 h 382"/>
                  <a:gd name="T22" fmla="*/ 441 w 541"/>
                  <a:gd name="T23" fmla="*/ 324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1" h="382">
                    <a:moveTo>
                      <a:pt x="441" y="324"/>
                    </a:moveTo>
                    <a:cubicBezTo>
                      <a:pt x="404" y="276"/>
                      <a:pt x="331" y="247"/>
                      <a:pt x="303" y="223"/>
                    </a:cubicBezTo>
                    <a:cubicBezTo>
                      <a:pt x="260" y="198"/>
                      <a:pt x="228" y="162"/>
                      <a:pt x="213" y="127"/>
                    </a:cubicBezTo>
                    <a:cubicBezTo>
                      <a:pt x="183" y="129"/>
                      <a:pt x="152" y="117"/>
                      <a:pt x="127" y="102"/>
                    </a:cubicBezTo>
                    <a:cubicBezTo>
                      <a:pt x="116" y="104"/>
                      <a:pt x="78" y="111"/>
                      <a:pt x="69" y="110"/>
                    </a:cubicBezTo>
                    <a:cubicBezTo>
                      <a:pt x="43" y="105"/>
                      <a:pt x="0" y="92"/>
                      <a:pt x="8" y="46"/>
                    </a:cubicBezTo>
                    <a:cubicBezTo>
                      <a:pt x="34" y="39"/>
                      <a:pt x="44" y="38"/>
                      <a:pt x="62" y="31"/>
                    </a:cubicBezTo>
                    <a:cubicBezTo>
                      <a:pt x="90" y="21"/>
                      <a:pt x="118" y="9"/>
                      <a:pt x="142" y="0"/>
                    </a:cubicBezTo>
                    <a:cubicBezTo>
                      <a:pt x="178" y="6"/>
                      <a:pt x="219" y="10"/>
                      <a:pt x="275" y="18"/>
                    </a:cubicBezTo>
                    <a:cubicBezTo>
                      <a:pt x="308" y="46"/>
                      <a:pt x="442" y="174"/>
                      <a:pt x="480" y="201"/>
                    </a:cubicBezTo>
                    <a:cubicBezTo>
                      <a:pt x="541" y="247"/>
                      <a:pt x="525" y="284"/>
                      <a:pt x="509" y="382"/>
                    </a:cubicBezTo>
                    <a:cubicBezTo>
                      <a:pt x="509" y="382"/>
                      <a:pt x="455" y="341"/>
                      <a:pt x="441" y="324"/>
                    </a:cubicBezTo>
                    <a:close/>
                  </a:path>
                </a:pathLst>
              </a:custGeom>
              <a:solidFill>
                <a:srgbClr val="F5C8A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67" name="Freeform 66"/>
              <p:cNvSpPr>
                <a:spLocks/>
              </p:cNvSpPr>
              <p:nvPr/>
            </p:nvSpPr>
            <p:spPr bwMode="auto">
              <a:xfrm>
                <a:off x="7321042" y="3881594"/>
                <a:ext cx="232111" cy="131625"/>
              </a:xfrm>
              <a:custGeom>
                <a:avLst/>
                <a:gdLst>
                  <a:gd name="T0" fmla="*/ 13 w 69"/>
                  <a:gd name="T1" fmla="*/ 37 h 39"/>
                  <a:gd name="T2" fmla="*/ 64 w 69"/>
                  <a:gd name="T3" fmla="*/ 3 h 39"/>
                  <a:gd name="T4" fmla="*/ 56 w 69"/>
                  <a:gd name="T5" fmla="*/ 1 h 39"/>
                  <a:gd name="T6" fmla="*/ 3 w 69"/>
                  <a:gd name="T7" fmla="*/ 36 h 39"/>
                  <a:gd name="T8" fmla="*/ 13 w 69"/>
                  <a:gd name="T9" fmla="*/ 37 h 39"/>
                </a:gdLst>
                <a:ahLst/>
                <a:cxnLst>
                  <a:cxn ang="0">
                    <a:pos x="T0" y="T1"/>
                  </a:cxn>
                  <a:cxn ang="0">
                    <a:pos x="T2" y="T3"/>
                  </a:cxn>
                  <a:cxn ang="0">
                    <a:pos x="T4" y="T5"/>
                  </a:cxn>
                  <a:cxn ang="0">
                    <a:pos x="T6" y="T7"/>
                  </a:cxn>
                  <a:cxn ang="0">
                    <a:pos x="T8" y="T9"/>
                  </a:cxn>
                </a:cxnLst>
                <a:rect l="0" t="0" r="r" b="b"/>
                <a:pathLst>
                  <a:path w="69" h="39">
                    <a:moveTo>
                      <a:pt x="13" y="37"/>
                    </a:moveTo>
                    <a:cubicBezTo>
                      <a:pt x="28" y="22"/>
                      <a:pt x="47" y="13"/>
                      <a:pt x="64" y="3"/>
                    </a:cubicBezTo>
                    <a:cubicBezTo>
                      <a:pt x="69" y="0"/>
                      <a:pt x="58" y="0"/>
                      <a:pt x="56" y="1"/>
                    </a:cubicBezTo>
                    <a:cubicBezTo>
                      <a:pt x="37" y="12"/>
                      <a:pt x="18" y="21"/>
                      <a:pt x="3" y="36"/>
                    </a:cubicBezTo>
                    <a:cubicBezTo>
                      <a:pt x="0" y="39"/>
                      <a:pt x="11" y="39"/>
                      <a:pt x="13" y="37"/>
                    </a:cubicBezTo>
                    <a:close/>
                  </a:path>
                </a:pathLst>
              </a:custGeom>
              <a:solidFill>
                <a:srgbClr val="E3B3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68" name="Freeform 67"/>
              <p:cNvSpPr>
                <a:spLocks/>
              </p:cNvSpPr>
              <p:nvPr/>
            </p:nvSpPr>
            <p:spPr bwMode="auto">
              <a:xfrm>
                <a:off x="7357840" y="3939622"/>
                <a:ext cx="205221" cy="133040"/>
              </a:xfrm>
              <a:custGeom>
                <a:avLst/>
                <a:gdLst>
                  <a:gd name="T0" fmla="*/ 14 w 61"/>
                  <a:gd name="T1" fmla="*/ 36 h 40"/>
                  <a:gd name="T2" fmla="*/ 54 w 61"/>
                  <a:gd name="T3" fmla="*/ 10 h 40"/>
                  <a:gd name="T4" fmla="*/ 50 w 61"/>
                  <a:gd name="T5" fmla="*/ 3 h 40"/>
                  <a:gd name="T6" fmla="*/ 4 w 61"/>
                  <a:gd name="T7" fmla="*/ 32 h 40"/>
                  <a:gd name="T8" fmla="*/ 14 w 61"/>
                  <a:gd name="T9" fmla="*/ 36 h 40"/>
                </a:gdLst>
                <a:ahLst/>
                <a:cxnLst>
                  <a:cxn ang="0">
                    <a:pos x="T0" y="T1"/>
                  </a:cxn>
                  <a:cxn ang="0">
                    <a:pos x="T2" y="T3"/>
                  </a:cxn>
                  <a:cxn ang="0">
                    <a:pos x="T4" y="T5"/>
                  </a:cxn>
                  <a:cxn ang="0">
                    <a:pos x="T6" y="T7"/>
                  </a:cxn>
                  <a:cxn ang="0">
                    <a:pos x="T8" y="T9"/>
                  </a:cxn>
                </a:cxnLst>
                <a:rect l="0" t="0" r="r" b="b"/>
                <a:pathLst>
                  <a:path w="61" h="40">
                    <a:moveTo>
                      <a:pt x="14" y="36"/>
                    </a:moveTo>
                    <a:cubicBezTo>
                      <a:pt x="24" y="24"/>
                      <a:pt x="40" y="17"/>
                      <a:pt x="54" y="10"/>
                    </a:cubicBezTo>
                    <a:cubicBezTo>
                      <a:pt x="61" y="7"/>
                      <a:pt x="56" y="0"/>
                      <a:pt x="50" y="3"/>
                    </a:cubicBezTo>
                    <a:cubicBezTo>
                      <a:pt x="34" y="10"/>
                      <a:pt x="17" y="18"/>
                      <a:pt x="4" y="32"/>
                    </a:cubicBezTo>
                    <a:cubicBezTo>
                      <a:pt x="0" y="37"/>
                      <a:pt x="10" y="40"/>
                      <a:pt x="14" y="36"/>
                    </a:cubicBezTo>
                    <a:close/>
                  </a:path>
                </a:pathLst>
              </a:custGeom>
              <a:solidFill>
                <a:srgbClr val="E3B3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69" name="Freeform 68"/>
              <p:cNvSpPr>
                <a:spLocks/>
              </p:cNvSpPr>
              <p:nvPr/>
            </p:nvSpPr>
            <p:spPr bwMode="auto">
              <a:xfrm>
                <a:off x="8205613" y="5676213"/>
                <a:ext cx="1630441" cy="1848400"/>
              </a:xfrm>
              <a:custGeom>
                <a:avLst/>
                <a:gdLst>
                  <a:gd name="T0" fmla="*/ 338 w 487"/>
                  <a:gd name="T1" fmla="*/ 0 h 552"/>
                  <a:gd name="T2" fmla="*/ 487 w 487"/>
                  <a:gd name="T3" fmla="*/ 469 h 552"/>
                  <a:gd name="T4" fmla="*/ 225 w 487"/>
                  <a:gd name="T5" fmla="*/ 550 h 552"/>
                  <a:gd name="T6" fmla="*/ 140 w 487"/>
                  <a:gd name="T7" fmla="*/ 552 h 552"/>
                  <a:gd name="T8" fmla="*/ 0 w 487"/>
                  <a:gd name="T9" fmla="*/ 110 h 552"/>
                  <a:gd name="T10" fmla="*/ 338 w 487"/>
                  <a:gd name="T11" fmla="*/ 0 h 552"/>
                </a:gdLst>
                <a:ahLst/>
                <a:cxnLst>
                  <a:cxn ang="0">
                    <a:pos x="T0" y="T1"/>
                  </a:cxn>
                  <a:cxn ang="0">
                    <a:pos x="T2" y="T3"/>
                  </a:cxn>
                  <a:cxn ang="0">
                    <a:pos x="T4" y="T5"/>
                  </a:cxn>
                  <a:cxn ang="0">
                    <a:pos x="T6" y="T7"/>
                  </a:cxn>
                  <a:cxn ang="0">
                    <a:pos x="T8" y="T9"/>
                  </a:cxn>
                  <a:cxn ang="0">
                    <a:pos x="T10" y="T11"/>
                  </a:cxn>
                </a:cxnLst>
                <a:rect l="0" t="0" r="r" b="b"/>
                <a:pathLst>
                  <a:path w="487" h="552">
                    <a:moveTo>
                      <a:pt x="338" y="0"/>
                    </a:moveTo>
                    <a:cubicBezTo>
                      <a:pt x="384" y="142"/>
                      <a:pt x="442" y="327"/>
                      <a:pt x="487" y="469"/>
                    </a:cubicBezTo>
                    <a:cubicBezTo>
                      <a:pt x="225" y="550"/>
                      <a:pt x="225" y="550"/>
                      <a:pt x="225" y="550"/>
                    </a:cubicBezTo>
                    <a:cubicBezTo>
                      <a:pt x="140" y="552"/>
                      <a:pt x="140" y="552"/>
                      <a:pt x="140" y="552"/>
                    </a:cubicBezTo>
                    <a:cubicBezTo>
                      <a:pt x="98" y="419"/>
                      <a:pt x="42" y="243"/>
                      <a:pt x="0" y="110"/>
                    </a:cubicBezTo>
                    <a:cubicBezTo>
                      <a:pt x="104" y="36"/>
                      <a:pt x="211" y="1"/>
                      <a:pt x="338" y="0"/>
                    </a:cubicBezTo>
                    <a:close/>
                  </a:path>
                </a:pathLst>
              </a:custGeom>
              <a:solidFill>
                <a:schemeClr val="bg1">
                  <a:lumMod val="9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sp>
            <p:nvSpPr>
              <p:cNvPr id="70" name="Freeform 69"/>
              <p:cNvSpPr>
                <a:spLocks/>
              </p:cNvSpPr>
              <p:nvPr/>
            </p:nvSpPr>
            <p:spPr bwMode="auto">
              <a:xfrm>
                <a:off x="8319355" y="6363593"/>
                <a:ext cx="1844169" cy="1969920"/>
              </a:xfrm>
              <a:custGeom>
                <a:avLst/>
                <a:gdLst>
                  <a:gd name="T0" fmla="*/ 445 w 484"/>
                  <a:gd name="T1" fmla="*/ 104 h 622"/>
                  <a:gd name="T2" fmla="*/ 290 w 484"/>
                  <a:gd name="T3" fmla="*/ 72 h 622"/>
                  <a:gd name="T4" fmla="*/ 139 w 484"/>
                  <a:gd name="T5" fmla="*/ 138 h 622"/>
                  <a:gd name="T6" fmla="*/ 33 w 484"/>
                  <a:gd name="T7" fmla="*/ 462 h 622"/>
                  <a:gd name="T8" fmla="*/ 76 w 484"/>
                  <a:gd name="T9" fmla="*/ 622 h 622"/>
                  <a:gd name="T10" fmla="*/ 484 w 484"/>
                  <a:gd name="T11" fmla="*/ 622 h 622"/>
                  <a:gd name="T12" fmla="*/ 484 w 484"/>
                  <a:gd name="T13" fmla="*/ 168 h 622"/>
                  <a:gd name="T14" fmla="*/ 445 w 484"/>
                  <a:gd name="T15" fmla="*/ 104 h 622"/>
                  <a:gd name="connsiteX0" fmla="*/ 8693 w 11380"/>
                  <a:gd name="connsiteY0" fmla="*/ 1042 h 9462"/>
                  <a:gd name="connsiteX1" fmla="*/ 5491 w 11380"/>
                  <a:gd name="connsiteY1" fmla="*/ 528 h 9462"/>
                  <a:gd name="connsiteX2" fmla="*/ 2371 w 11380"/>
                  <a:gd name="connsiteY2" fmla="*/ 1589 h 9462"/>
                  <a:gd name="connsiteX3" fmla="*/ 181 w 11380"/>
                  <a:gd name="connsiteY3" fmla="*/ 6798 h 9462"/>
                  <a:gd name="connsiteX4" fmla="*/ 1069 w 11380"/>
                  <a:gd name="connsiteY4" fmla="*/ 9370 h 9462"/>
                  <a:gd name="connsiteX5" fmla="*/ 11380 w 11380"/>
                  <a:gd name="connsiteY5" fmla="*/ 9462 h 9462"/>
                  <a:gd name="connsiteX6" fmla="*/ 9499 w 11380"/>
                  <a:gd name="connsiteY6" fmla="*/ 2071 h 9462"/>
                  <a:gd name="connsiteX7" fmla="*/ 8693 w 11380"/>
                  <a:gd name="connsiteY7" fmla="*/ 1042 h 9462"/>
                  <a:gd name="connsiteX0" fmla="*/ 7639 w 10000"/>
                  <a:gd name="connsiteY0" fmla="*/ 1101 h 10000"/>
                  <a:gd name="connsiteX1" fmla="*/ 4825 w 10000"/>
                  <a:gd name="connsiteY1" fmla="*/ 558 h 10000"/>
                  <a:gd name="connsiteX2" fmla="*/ 2083 w 10000"/>
                  <a:gd name="connsiteY2" fmla="*/ 1679 h 10000"/>
                  <a:gd name="connsiteX3" fmla="*/ 159 w 10000"/>
                  <a:gd name="connsiteY3" fmla="*/ 7185 h 10000"/>
                  <a:gd name="connsiteX4" fmla="*/ 939 w 10000"/>
                  <a:gd name="connsiteY4" fmla="*/ 9903 h 10000"/>
                  <a:gd name="connsiteX5" fmla="*/ 10000 w 10000"/>
                  <a:gd name="connsiteY5" fmla="*/ 10000 h 10000"/>
                  <a:gd name="connsiteX6" fmla="*/ 9432 w 10000"/>
                  <a:gd name="connsiteY6" fmla="*/ 3349 h 10000"/>
                  <a:gd name="connsiteX7" fmla="*/ 7639 w 10000"/>
                  <a:gd name="connsiteY7" fmla="*/ 110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000" h="10000">
                    <a:moveTo>
                      <a:pt x="7639" y="1101"/>
                    </a:moveTo>
                    <a:cubicBezTo>
                      <a:pt x="7094" y="405"/>
                      <a:pt x="5442" y="-666"/>
                      <a:pt x="4825" y="558"/>
                    </a:cubicBezTo>
                    <a:cubicBezTo>
                      <a:pt x="3772" y="-428"/>
                      <a:pt x="2410" y="456"/>
                      <a:pt x="2083" y="1679"/>
                    </a:cubicBezTo>
                    <a:cubicBezTo>
                      <a:pt x="-440" y="-615"/>
                      <a:pt x="-59" y="6266"/>
                      <a:pt x="159" y="7185"/>
                    </a:cubicBezTo>
                    <a:cubicBezTo>
                      <a:pt x="195" y="7354"/>
                      <a:pt x="595" y="8510"/>
                      <a:pt x="939" y="9903"/>
                    </a:cubicBezTo>
                    <a:lnTo>
                      <a:pt x="10000" y="10000"/>
                    </a:lnTo>
                    <a:cubicBezTo>
                      <a:pt x="10000" y="2286"/>
                      <a:pt x="9826" y="4832"/>
                      <a:pt x="9432" y="3349"/>
                    </a:cubicBezTo>
                    <a:cubicBezTo>
                      <a:pt x="9038" y="1866"/>
                      <a:pt x="8311" y="1848"/>
                      <a:pt x="7639" y="1101"/>
                    </a:cubicBezTo>
                    <a:close/>
                  </a:path>
                </a:pathLst>
              </a:custGeom>
              <a:solidFill>
                <a:srgbClr val="F3F3F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2400">
                  <a:latin typeface="Univers 45 Light" pitchFamily="2" charset="0"/>
                </a:endParaRPr>
              </a:p>
            </p:txBody>
          </p:sp>
        </p:grpSp>
      </p:grpSp>
    </p:spTree>
    <p:extLst>
      <p:ext uri="{BB962C8B-B14F-4D97-AF65-F5344CB8AC3E}">
        <p14:creationId xmlns:p14="http://schemas.microsoft.com/office/powerpoint/2010/main" val="33437132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610951" y="1369806"/>
            <a:ext cx="6334628" cy="1181249"/>
          </a:xfrm>
          <a:prstGeom prst="rect">
            <a:avLst/>
          </a:prstGeom>
        </p:spPr>
        <p:txBody>
          <a:bodyPr lIns="121917" tIns="60958" rIns="121917" bIns="60958"/>
          <a:lstStyle>
            <a:lvl1pPr marL="342900" indent="-342900" algn="l" rtl="0" eaLnBrk="1" fontAlgn="base" hangingPunct="1">
              <a:spcBef>
                <a:spcPts val="1200"/>
              </a:spcBef>
              <a:spcAft>
                <a:spcPts val="1200"/>
              </a:spcAft>
              <a:buFont typeface="Franklin Gothic Book" panose="020B0503020102020204" pitchFamily="34" charset="0"/>
              <a:buChar char="—"/>
              <a:defRPr lang="en-US" sz="2400" b="0" kern="1200" dirty="0">
                <a:solidFill>
                  <a:schemeClr val="tx1"/>
                </a:solidFill>
                <a:latin typeface="Arial" panose="020B0604020202020204" pitchFamily="34" charset="0"/>
                <a:ea typeface="+mn-ea"/>
                <a:cs typeface="Arial" pitchFamily="34" charset="0"/>
              </a:defRPr>
            </a:lvl1pPr>
            <a:lvl2pPr marL="742950" indent="-285750" algn="l" rtl="0" eaLnBrk="1" fontAlgn="base" hangingPunct="1">
              <a:spcBef>
                <a:spcPts val="1200"/>
              </a:spcBef>
              <a:spcAft>
                <a:spcPct val="0"/>
              </a:spcAft>
              <a:buFont typeface="Franklin Gothic Book" panose="020B0503020102020204" pitchFamily="34" charset="0"/>
              <a:buChar char="–"/>
              <a:defRPr lang="en-US" sz="2000" kern="1200" dirty="0">
                <a:solidFill>
                  <a:schemeClr val="tx1"/>
                </a:solidFill>
                <a:latin typeface="Arial" panose="020B0604020202020204" pitchFamily="34" charset="0"/>
                <a:ea typeface="+mn-ea"/>
                <a:cs typeface="Arial" pitchFamily="34" charset="0"/>
              </a:defRPr>
            </a:lvl2pPr>
            <a:lvl3pPr marL="273050" indent="-273050" algn="l" rtl="0" eaLnBrk="1" fontAlgn="base" hangingPunct="1">
              <a:spcBef>
                <a:spcPts val="1200"/>
              </a:spcBef>
              <a:spcAft>
                <a:spcPct val="0"/>
              </a:spcAft>
              <a:buClr>
                <a:srgbClr val="97989A"/>
              </a:buClr>
              <a:buFont typeface="Arial" charset="0"/>
              <a:buChar char="■"/>
              <a:defRPr lang="en-US" sz="1600" kern="1200" dirty="0">
                <a:solidFill>
                  <a:schemeClr val="tx1"/>
                </a:solidFill>
                <a:latin typeface="+mn-lt"/>
                <a:ea typeface="+mn-ea"/>
                <a:cs typeface="Arial" pitchFamily="34" charset="0"/>
              </a:defRPr>
            </a:lvl3pPr>
            <a:lvl4pPr marL="536575" indent="-263525" algn="l" rtl="0" eaLnBrk="1" fontAlgn="base" hangingPunct="1">
              <a:spcBef>
                <a:spcPts val="1200"/>
              </a:spcBef>
              <a:spcAft>
                <a:spcPct val="0"/>
              </a:spcAft>
              <a:buClr>
                <a:srgbClr val="97989A"/>
              </a:buClr>
              <a:buFont typeface="Arial" charset="0"/>
              <a:buChar char="–"/>
              <a:defRPr lang="en-US" sz="1600" kern="1200" dirty="0">
                <a:solidFill>
                  <a:schemeClr val="tx1"/>
                </a:solidFill>
                <a:latin typeface="+mn-lt"/>
                <a:ea typeface="+mn-ea"/>
                <a:cs typeface="Arial" pitchFamily="34" charset="0"/>
              </a:defRPr>
            </a:lvl4pPr>
            <a:lvl5pPr marL="809625" indent="-271463" algn="l" rtl="0" eaLnBrk="1" fontAlgn="base" hangingPunct="1">
              <a:spcBef>
                <a:spcPts val="1200"/>
              </a:spcBef>
              <a:spcAft>
                <a:spcPct val="0"/>
              </a:spcAft>
              <a:buClr>
                <a:srgbClr val="97989A"/>
              </a:buClr>
              <a:buFont typeface="Arial" charset="0"/>
              <a:buChar char="■"/>
              <a:defRPr lang="en-GB" sz="1600" kern="1200" dirty="0">
                <a:solidFill>
                  <a:schemeClr val="tx1"/>
                </a:solidFill>
                <a:latin typeface="+mn-lt"/>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a:lstStyle>
          <a:p>
            <a:pPr marL="0" indent="0">
              <a:lnSpc>
                <a:spcPct val="130000"/>
              </a:lnSpc>
              <a:buNone/>
            </a:pPr>
            <a:r>
              <a:rPr lang="en-US" sz="1900" dirty="0" smtClean="0">
                <a:solidFill>
                  <a:srgbClr val="000000"/>
                </a:solidFill>
                <a:latin typeface="Univers for KPMG Light"/>
                <a:cs typeface="Univers for KPMG Light"/>
              </a:rPr>
              <a:t>Define the revenue model, the life time value, or the gross margin etc. This is part of the financial value of the solution</a:t>
            </a:r>
            <a:endParaRPr lang="en-US" sz="1900" dirty="0">
              <a:solidFill>
                <a:srgbClr val="000000"/>
              </a:solidFill>
              <a:latin typeface="Univers for KPMG Light"/>
              <a:cs typeface="Univers for KPMG Light"/>
            </a:endParaRPr>
          </a:p>
        </p:txBody>
      </p:sp>
      <p:grpSp>
        <p:nvGrpSpPr>
          <p:cNvPr id="5" name="Group 4"/>
          <p:cNvGrpSpPr/>
          <p:nvPr/>
        </p:nvGrpSpPr>
        <p:grpSpPr>
          <a:xfrm>
            <a:off x="713884" y="3150474"/>
            <a:ext cx="2282758" cy="1813015"/>
            <a:chOff x="6604772" y="776155"/>
            <a:chExt cx="1712068" cy="1359761"/>
          </a:xfrm>
        </p:grpSpPr>
        <p:sp>
          <p:nvSpPr>
            <p:cNvPr id="6" name="Rectangle 5"/>
            <p:cNvSpPr/>
            <p:nvPr/>
          </p:nvSpPr>
          <p:spPr>
            <a:xfrm>
              <a:off x="6604772" y="776155"/>
              <a:ext cx="1712068" cy="1359761"/>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6738742" y="936111"/>
              <a:ext cx="1434908" cy="1022333"/>
              <a:chOff x="6538839" y="665631"/>
              <a:chExt cx="1434908" cy="1022333"/>
            </a:xfrm>
          </p:grpSpPr>
          <p:sp>
            <p:nvSpPr>
              <p:cNvPr id="8" name="Rectangle 7"/>
              <p:cNvSpPr/>
              <p:nvPr/>
            </p:nvSpPr>
            <p:spPr>
              <a:xfrm>
                <a:off x="6538839" y="665631"/>
                <a:ext cx="1434908" cy="253916"/>
              </a:xfrm>
              <a:prstGeom prst="rect">
                <a:avLst/>
              </a:prstGeom>
            </p:spPr>
            <p:txBody>
              <a:bodyPr wrap="square">
                <a:spAutoFit/>
              </a:bodyPr>
              <a:lstStyle/>
              <a:p>
                <a:pPr algn="ctr"/>
                <a:r>
                  <a:rPr lang="en-US" sz="1600" b="1" i="1" dirty="0" smtClean="0">
                    <a:solidFill>
                      <a:schemeClr val="bg1"/>
                    </a:solidFill>
                    <a:latin typeface="Century Schoolbook"/>
                    <a:cs typeface="Century Schoolbook"/>
                  </a:rPr>
                  <a:t>Think about</a:t>
                </a:r>
                <a:r>
                  <a:rPr lang="is-IS" sz="1600" b="1" i="1" dirty="0" smtClean="0">
                    <a:solidFill>
                      <a:schemeClr val="bg1"/>
                    </a:solidFill>
                    <a:latin typeface="Century Schoolbook"/>
                    <a:cs typeface="Century Schoolbook"/>
                  </a:rPr>
                  <a:t>…</a:t>
                </a:r>
                <a:endParaRPr lang="en-US" sz="1600" b="1" i="1" dirty="0">
                  <a:solidFill>
                    <a:schemeClr val="bg1"/>
                  </a:solidFill>
                  <a:latin typeface="Century Schoolbook"/>
                  <a:cs typeface="Century Schoolbook"/>
                </a:endParaRPr>
              </a:p>
            </p:txBody>
          </p:sp>
          <p:sp>
            <p:nvSpPr>
              <p:cNvPr id="9" name="Rectangle 8"/>
              <p:cNvSpPr/>
              <p:nvPr/>
            </p:nvSpPr>
            <p:spPr>
              <a:xfrm>
                <a:off x="6696521" y="1203216"/>
                <a:ext cx="1119537" cy="484748"/>
              </a:xfrm>
              <a:prstGeom prst="rect">
                <a:avLst/>
              </a:prstGeom>
            </p:spPr>
            <p:txBody>
              <a:bodyPr wrap="none">
                <a:spAutoFit/>
              </a:bodyPr>
              <a:lstStyle/>
              <a:p>
                <a:pPr algn="ctr"/>
                <a:r>
                  <a:rPr lang="en-US" dirty="0" smtClean="0">
                    <a:solidFill>
                      <a:srgbClr val="FFFFFF"/>
                    </a:solidFill>
                    <a:latin typeface="Univers for KPMG Cond"/>
                    <a:cs typeface="Univers for KPMG Cond"/>
                  </a:rPr>
                  <a:t>Look for similar</a:t>
                </a:r>
              </a:p>
              <a:p>
                <a:pPr algn="ctr"/>
                <a:r>
                  <a:rPr lang="en-US" dirty="0" smtClean="0">
                    <a:solidFill>
                      <a:srgbClr val="FFFFFF"/>
                    </a:solidFill>
                    <a:latin typeface="Univers for KPMG Cond"/>
                    <a:cs typeface="Univers for KPMG Cond"/>
                  </a:rPr>
                  <a:t>pricing models</a:t>
                </a:r>
              </a:p>
            </p:txBody>
          </p:sp>
          <p:cxnSp>
            <p:nvCxnSpPr>
              <p:cNvPr id="10" name="Straight Connector 9"/>
              <p:cNvCxnSpPr/>
              <p:nvPr/>
            </p:nvCxnSpPr>
            <p:spPr>
              <a:xfrm flipH="1">
                <a:off x="6667964" y="1163957"/>
                <a:ext cx="1176657" cy="0"/>
              </a:xfrm>
              <a:prstGeom prst="line">
                <a:avLst/>
              </a:prstGeom>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grpSp>
      <p:sp>
        <p:nvSpPr>
          <p:cNvPr id="11" name="Rectangle 10"/>
          <p:cNvSpPr/>
          <p:nvPr/>
        </p:nvSpPr>
        <p:spPr>
          <a:xfrm>
            <a:off x="598757" y="646835"/>
            <a:ext cx="9227966" cy="746354"/>
          </a:xfrm>
          <a:prstGeom prst="rect">
            <a:avLst/>
          </a:prstGeom>
        </p:spPr>
        <p:txBody>
          <a:bodyPr wrap="square" lIns="121917" tIns="60958" rIns="121917" bIns="60958">
            <a:spAutoFit/>
          </a:bodyPr>
          <a:lstStyle/>
          <a:p>
            <a:pPr>
              <a:lnSpc>
                <a:spcPct val="70000"/>
              </a:lnSpc>
            </a:pPr>
            <a:r>
              <a:rPr lang="en-US" sz="5400" dirty="0" smtClean="0">
                <a:solidFill>
                  <a:schemeClr val="tx2"/>
                </a:solidFill>
                <a:latin typeface="+mj-lt"/>
                <a:ea typeface="+mj-ea"/>
                <a:cs typeface="+mj-cs"/>
              </a:rPr>
              <a:t>What is the revenue stream? (5 Minutes)</a:t>
            </a:r>
            <a:endParaRPr lang="en-US" sz="5400" dirty="0">
              <a:solidFill>
                <a:schemeClr val="tx2"/>
              </a:solidFill>
              <a:latin typeface="+mj-lt"/>
              <a:ea typeface="+mj-ea"/>
              <a:cs typeface="+mj-cs"/>
            </a:endParaRPr>
          </a:p>
        </p:txBody>
      </p:sp>
      <p:grpSp>
        <p:nvGrpSpPr>
          <p:cNvPr id="12" name="Group 11"/>
          <p:cNvGrpSpPr/>
          <p:nvPr/>
        </p:nvGrpSpPr>
        <p:grpSpPr>
          <a:xfrm>
            <a:off x="3253967" y="3150474"/>
            <a:ext cx="2282757" cy="1813015"/>
            <a:chOff x="6604772" y="776155"/>
            <a:chExt cx="1712068" cy="1359761"/>
          </a:xfrm>
          <a:solidFill>
            <a:schemeClr val="tx2">
              <a:lumMod val="60000"/>
              <a:lumOff val="40000"/>
            </a:schemeClr>
          </a:solidFill>
        </p:grpSpPr>
        <p:sp>
          <p:nvSpPr>
            <p:cNvPr id="13" name="Rectangle 12"/>
            <p:cNvSpPr/>
            <p:nvPr/>
          </p:nvSpPr>
          <p:spPr>
            <a:xfrm>
              <a:off x="6604772" y="776155"/>
              <a:ext cx="1712068" cy="135976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6738742" y="936111"/>
              <a:ext cx="1434908" cy="1022333"/>
              <a:chOff x="6538839" y="665631"/>
              <a:chExt cx="1434908" cy="1022333"/>
            </a:xfrm>
            <a:grpFill/>
          </p:grpSpPr>
          <p:sp>
            <p:nvSpPr>
              <p:cNvPr id="15" name="Rectangle 14"/>
              <p:cNvSpPr/>
              <p:nvPr/>
            </p:nvSpPr>
            <p:spPr>
              <a:xfrm>
                <a:off x="6538839" y="665631"/>
                <a:ext cx="1434908" cy="253916"/>
              </a:xfrm>
              <a:prstGeom prst="rect">
                <a:avLst/>
              </a:prstGeom>
              <a:grpFill/>
            </p:spPr>
            <p:txBody>
              <a:bodyPr wrap="square">
                <a:spAutoFit/>
              </a:bodyPr>
              <a:lstStyle/>
              <a:p>
                <a:pPr algn="ctr"/>
                <a:r>
                  <a:rPr lang="en-US" sz="1600" b="1" i="1" dirty="0" smtClean="0">
                    <a:solidFill>
                      <a:schemeClr val="bg1"/>
                    </a:solidFill>
                    <a:latin typeface="Century Schoolbook"/>
                    <a:cs typeface="Century Schoolbook"/>
                  </a:rPr>
                  <a:t>Think about</a:t>
                </a:r>
                <a:r>
                  <a:rPr lang="is-IS" sz="1600" b="1" i="1" dirty="0" smtClean="0">
                    <a:solidFill>
                      <a:schemeClr val="bg1"/>
                    </a:solidFill>
                    <a:latin typeface="Century Schoolbook"/>
                    <a:cs typeface="Century Schoolbook"/>
                  </a:rPr>
                  <a:t>…</a:t>
                </a:r>
                <a:endParaRPr lang="en-US" sz="1600" b="1" i="1" dirty="0">
                  <a:solidFill>
                    <a:schemeClr val="bg1"/>
                  </a:solidFill>
                  <a:latin typeface="Century Schoolbook"/>
                  <a:cs typeface="Century Schoolbook"/>
                </a:endParaRPr>
              </a:p>
            </p:txBody>
          </p:sp>
          <p:sp>
            <p:nvSpPr>
              <p:cNvPr id="16" name="Rectangle 15"/>
              <p:cNvSpPr/>
              <p:nvPr/>
            </p:nvSpPr>
            <p:spPr>
              <a:xfrm>
                <a:off x="6709054" y="1203216"/>
                <a:ext cx="1094475" cy="484748"/>
              </a:xfrm>
              <a:prstGeom prst="rect">
                <a:avLst/>
              </a:prstGeom>
              <a:grpFill/>
            </p:spPr>
            <p:txBody>
              <a:bodyPr wrap="none">
                <a:spAutoFit/>
              </a:bodyPr>
              <a:lstStyle/>
              <a:p>
                <a:pPr algn="ctr"/>
                <a:r>
                  <a:rPr lang="en-US" dirty="0" smtClean="0">
                    <a:solidFill>
                      <a:srgbClr val="FFFFFF"/>
                    </a:solidFill>
                    <a:latin typeface="Univers for KPMG Cond"/>
                    <a:cs typeface="Univers for KPMG Cond"/>
                  </a:rPr>
                  <a:t>Tying it back to</a:t>
                </a:r>
              </a:p>
              <a:p>
                <a:pPr algn="ctr"/>
                <a:r>
                  <a:rPr lang="en-US" dirty="0" smtClean="0">
                    <a:solidFill>
                      <a:srgbClr val="FFFFFF"/>
                    </a:solidFill>
                    <a:latin typeface="Univers for KPMG Cond"/>
                    <a:cs typeface="Univers for KPMG Cond"/>
                  </a:rPr>
                  <a:t>the customer</a:t>
                </a:r>
                <a:endParaRPr lang="en-US" dirty="0">
                  <a:solidFill>
                    <a:srgbClr val="FFFFFF"/>
                  </a:solidFill>
                  <a:latin typeface="Univers for KPMG Cond"/>
                  <a:cs typeface="Univers for KPMG Cond"/>
                </a:endParaRPr>
              </a:p>
            </p:txBody>
          </p:sp>
          <p:cxnSp>
            <p:nvCxnSpPr>
              <p:cNvPr id="17" name="Straight Connector 16"/>
              <p:cNvCxnSpPr/>
              <p:nvPr/>
            </p:nvCxnSpPr>
            <p:spPr>
              <a:xfrm flipH="1">
                <a:off x="6667964" y="1163957"/>
                <a:ext cx="1176657" cy="0"/>
              </a:xfrm>
              <a:prstGeom prst="line">
                <a:avLst/>
              </a:prstGeom>
              <a:grpFill/>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grpSp>
      <p:grpSp>
        <p:nvGrpSpPr>
          <p:cNvPr id="18" name="Group 17"/>
          <p:cNvGrpSpPr/>
          <p:nvPr/>
        </p:nvGrpSpPr>
        <p:grpSpPr>
          <a:xfrm>
            <a:off x="5794058" y="3150474"/>
            <a:ext cx="2282758" cy="1813014"/>
            <a:chOff x="6604772" y="776155"/>
            <a:chExt cx="1712068" cy="1359761"/>
          </a:xfrm>
          <a:solidFill>
            <a:schemeClr val="tx2">
              <a:lumMod val="75000"/>
            </a:schemeClr>
          </a:solidFill>
        </p:grpSpPr>
        <p:sp>
          <p:nvSpPr>
            <p:cNvPr id="19" name="Rectangle 18"/>
            <p:cNvSpPr/>
            <p:nvPr/>
          </p:nvSpPr>
          <p:spPr>
            <a:xfrm>
              <a:off x="6604772" y="776155"/>
              <a:ext cx="1712068" cy="135976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6738742" y="936111"/>
              <a:ext cx="1434908" cy="1022333"/>
              <a:chOff x="6538839" y="665631"/>
              <a:chExt cx="1434908" cy="1022333"/>
            </a:xfrm>
            <a:grpFill/>
          </p:grpSpPr>
          <p:sp>
            <p:nvSpPr>
              <p:cNvPr id="21" name="Rectangle 20"/>
              <p:cNvSpPr/>
              <p:nvPr/>
            </p:nvSpPr>
            <p:spPr>
              <a:xfrm>
                <a:off x="6538839" y="665631"/>
                <a:ext cx="1434908" cy="253916"/>
              </a:xfrm>
              <a:prstGeom prst="rect">
                <a:avLst/>
              </a:prstGeom>
              <a:grpFill/>
            </p:spPr>
            <p:txBody>
              <a:bodyPr wrap="square">
                <a:spAutoFit/>
              </a:bodyPr>
              <a:lstStyle/>
              <a:p>
                <a:pPr algn="ctr"/>
                <a:r>
                  <a:rPr lang="en-US" sz="1600" b="1" i="1" dirty="0" smtClean="0">
                    <a:solidFill>
                      <a:schemeClr val="bg1"/>
                    </a:solidFill>
                    <a:latin typeface="Century Schoolbook"/>
                    <a:cs typeface="Century Schoolbook"/>
                  </a:rPr>
                  <a:t>Think about</a:t>
                </a:r>
                <a:r>
                  <a:rPr lang="is-IS" sz="1600" b="1" i="1" dirty="0" smtClean="0">
                    <a:solidFill>
                      <a:schemeClr val="bg1"/>
                    </a:solidFill>
                    <a:latin typeface="Century Schoolbook"/>
                    <a:cs typeface="Century Schoolbook"/>
                  </a:rPr>
                  <a:t>…</a:t>
                </a:r>
                <a:endParaRPr lang="en-US" sz="1600" b="1" i="1" dirty="0">
                  <a:solidFill>
                    <a:schemeClr val="bg1"/>
                  </a:solidFill>
                  <a:latin typeface="Century Schoolbook"/>
                  <a:cs typeface="Century Schoolbook"/>
                </a:endParaRPr>
              </a:p>
            </p:txBody>
          </p:sp>
          <p:sp>
            <p:nvSpPr>
              <p:cNvPr id="22" name="Rectangle 21"/>
              <p:cNvSpPr/>
              <p:nvPr/>
            </p:nvSpPr>
            <p:spPr>
              <a:xfrm>
                <a:off x="6632629" y="1203216"/>
                <a:ext cx="1247338" cy="484748"/>
              </a:xfrm>
              <a:prstGeom prst="rect">
                <a:avLst/>
              </a:prstGeom>
              <a:grpFill/>
            </p:spPr>
            <p:txBody>
              <a:bodyPr wrap="none">
                <a:spAutoFit/>
              </a:bodyPr>
              <a:lstStyle/>
              <a:p>
                <a:pPr algn="ctr"/>
                <a:r>
                  <a:rPr lang="en-US" dirty="0" smtClean="0">
                    <a:solidFill>
                      <a:srgbClr val="FFFFFF"/>
                    </a:solidFill>
                    <a:latin typeface="Univers for KPMG Cond"/>
                    <a:cs typeface="Univers for KPMG Cond"/>
                  </a:rPr>
                  <a:t>The sustainability</a:t>
                </a:r>
              </a:p>
              <a:p>
                <a:pPr algn="ctr"/>
                <a:endParaRPr lang="en-US" dirty="0">
                  <a:solidFill>
                    <a:srgbClr val="FFFFFF"/>
                  </a:solidFill>
                  <a:latin typeface="Univers for KPMG Cond"/>
                  <a:cs typeface="Univers for KPMG Cond"/>
                </a:endParaRPr>
              </a:p>
            </p:txBody>
          </p:sp>
          <p:cxnSp>
            <p:nvCxnSpPr>
              <p:cNvPr id="23" name="Straight Connector 22"/>
              <p:cNvCxnSpPr/>
              <p:nvPr/>
            </p:nvCxnSpPr>
            <p:spPr>
              <a:xfrm flipH="1">
                <a:off x="6667964" y="1163957"/>
                <a:ext cx="1176657" cy="0"/>
              </a:xfrm>
              <a:prstGeom prst="line">
                <a:avLst/>
              </a:prstGeom>
              <a:grpFill/>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grpSp>
      <p:pic>
        <p:nvPicPr>
          <p:cNvPr id="36" name="Picture 35" descr="gaols.wmf"/>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27797" y="2211473"/>
            <a:ext cx="2818250" cy="2717082"/>
          </a:xfrm>
          <a:prstGeom prst="rect">
            <a:avLst/>
          </a:prstGeom>
        </p:spPr>
      </p:pic>
    </p:spTree>
    <p:extLst>
      <p:ext uri="{BB962C8B-B14F-4D97-AF65-F5344CB8AC3E}">
        <p14:creationId xmlns:p14="http://schemas.microsoft.com/office/powerpoint/2010/main" val="4262776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610951" y="1369806"/>
            <a:ext cx="6334628" cy="1181249"/>
          </a:xfrm>
          <a:prstGeom prst="rect">
            <a:avLst/>
          </a:prstGeom>
        </p:spPr>
        <p:txBody>
          <a:bodyPr lIns="121917" tIns="60958" rIns="121917" bIns="60958"/>
          <a:lstStyle>
            <a:lvl1pPr marL="342900" indent="-342900" algn="l" rtl="0" eaLnBrk="1" fontAlgn="base" hangingPunct="1">
              <a:spcBef>
                <a:spcPts val="1200"/>
              </a:spcBef>
              <a:spcAft>
                <a:spcPts val="1200"/>
              </a:spcAft>
              <a:buFont typeface="Franklin Gothic Book" panose="020B0503020102020204" pitchFamily="34" charset="0"/>
              <a:buChar char="—"/>
              <a:defRPr lang="en-US" sz="2400" b="0" kern="1200" dirty="0">
                <a:solidFill>
                  <a:schemeClr val="tx1"/>
                </a:solidFill>
                <a:latin typeface="Arial" panose="020B0604020202020204" pitchFamily="34" charset="0"/>
                <a:ea typeface="+mn-ea"/>
                <a:cs typeface="Arial" pitchFamily="34" charset="0"/>
              </a:defRPr>
            </a:lvl1pPr>
            <a:lvl2pPr marL="742950" indent="-285750" algn="l" rtl="0" eaLnBrk="1" fontAlgn="base" hangingPunct="1">
              <a:spcBef>
                <a:spcPts val="1200"/>
              </a:spcBef>
              <a:spcAft>
                <a:spcPct val="0"/>
              </a:spcAft>
              <a:buFont typeface="Franklin Gothic Book" panose="020B0503020102020204" pitchFamily="34" charset="0"/>
              <a:buChar char="–"/>
              <a:defRPr lang="en-US" sz="2000" kern="1200" dirty="0">
                <a:solidFill>
                  <a:schemeClr val="tx1"/>
                </a:solidFill>
                <a:latin typeface="Arial" panose="020B0604020202020204" pitchFamily="34" charset="0"/>
                <a:ea typeface="+mn-ea"/>
                <a:cs typeface="Arial" pitchFamily="34" charset="0"/>
              </a:defRPr>
            </a:lvl2pPr>
            <a:lvl3pPr marL="273050" indent="-273050" algn="l" rtl="0" eaLnBrk="1" fontAlgn="base" hangingPunct="1">
              <a:spcBef>
                <a:spcPts val="1200"/>
              </a:spcBef>
              <a:spcAft>
                <a:spcPct val="0"/>
              </a:spcAft>
              <a:buClr>
                <a:srgbClr val="97989A"/>
              </a:buClr>
              <a:buFont typeface="Arial" charset="0"/>
              <a:buChar char="■"/>
              <a:defRPr lang="en-US" sz="1600" kern="1200" dirty="0">
                <a:solidFill>
                  <a:schemeClr val="tx1"/>
                </a:solidFill>
                <a:latin typeface="+mn-lt"/>
                <a:ea typeface="+mn-ea"/>
                <a:cs typeface="Arial" pitchFamily="34" charset="0"/>
              </a:defRPr>
            </a:lvl3pPr>
            <a:lvl4pPr marL="536575" indent="-263525" algn="l" rtl="0" eaLnBrk="1" fontAlgn="base" hangingPunct="1">
              <a:spcBef>
                <a:spcPts val="1200"/>
              </a:spcBef>
              <a:spcAft>
                <a:spcPct val="0"/>
              </a:spcAft>
              <a:buClr>
                <a:srgbClr val="97989A"/>
              </a:buClr>
              <a:buFont typeface="Arial" charset="0"/>
              <a:buChar char="–"/>
              <a:defRPr lang="en-US" sz="1600" kern="1200" dirty="0">
                <a:solidFill>
                  <a:schemeClr val="tx1"/>
                </a:solidFill>
                <a:latin typeface="+mn-lt"/>
                <a:ea typeface="+mn-ea"/>
                <a:cs typeface="Arial" pitchFamily="34" charset="0"/>
              </a:defRPr>
            </a:lvl4pPr>
            <a:lvl5pPr marL="809625" indent="-271463" algn="l" rtl="0" eaLnBrk="1" fontAlgn="base" hangingPunct="1">
              <a:spcBef>
                <a:spcPts val="1200"/>
              </a:spcBef>
              <a:spcAft>
                <a:spcPct val="0"/>
              </a:spcAft>
              <a:buClr>
                <a:srgbClr val="97989A"/>
              </a:buClr>
              <a:buFont typeface="Arial" charset="0"/>
              <a:buChar char="■"/>
              <a:defRPr lang="en-GB" sz="1600" kern="1200" dirty="0">
                <a:solidFill>
                  <a:schemeClr val="tx1"/>
                </a:solidFill>
                <a:latin typeface="+mn-lt"/>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a:lstStyle>
          <a:p>
            <a:pPr marL="0" indent="0">
              <a:lnSpc>
                <a:spcPct val="130000"/>
              </a:lnSpc>
              <a:buNone/>
            </a:pPr>
            <a:r>
              <a:rPr lang="en-US" sz="1900" dirty="0" smtClean="0">
                <a:solidFill>
                  <a:srgbClr val="000000"/>
                </a:solidFill>
                <a:latin typeface="Univers for KPMG Light"/>
                <a:cs typeface="Univers for KPMG Light"/>
              </a:rPr>
              <a:t>What is it going to take to get this project up and running? What materials, personnel will you need?</a:t>
            </a:r>
            <a:endParaRPr lang="en-US" sz="1900" dirty="0">
              <a:solidFill>
                <a:srgbClr val="000000"/>
              </a:solidFill>
              <a:latin typeface="Univers for KPMG Light"/>
              <a:cs typeface="Univers for KPMG Light"/>
            </a:endParaRPr>
          </a:p>
        </p:txBody>
      </p:sp>
      <p:grpSp>
        <p:nvGrpSpPr>
          <p:cNvPr id="5" name="Group 4"/>
          <p:cNvGrpSpPr/>
          <p:nvPr/>
        </p:nvGrpSpPr>
        <p:grpSpPr>
          <a:xfrm>
            <a:off x="713884" y="3150474"/>
            <a:ext cx="2282758" cy="1813015"/>
            <a:chOff x="6604772" y="776155"/>
            <a:chExt cx="1712068" cy="1359761"/>
          </a:xfrm>
        </p:grpSpPr>
        <p:sp>
          <p:nvSpPr>
            <p:cNvPr id="6" name="Rectangle 5"/>
            <p:cNvSpPr/>
            <p:nvPr/>
          </p:nvSpPr>
          <p:spPr>
            <a:xfrm>
              <a:off x="6604772" y="776155"/>
              <a:ext cx="1712068" cy="1359761"/>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6670398" y="936111"/>
              <a:ext cx="1571595" cy="814584"/>
              <a:chOff x="6470495" y="665631"/>
              <a:chExt cx="1571595" cy="814584"/>
            </a:xfrm>
          </p:grpSpPr>
          <p:sp>
            <p:nvSpPr>
              <p:cNvPr id="8" name="Rectangle 7"/>
              <p:cNvSpPr/>
              <p:nvPr/>
            </p:nvSpPr>
            <p:spPr>
              <a:xfrm>
                <a:off x="6538839" y="665631"/>
                <a:ext cx="1434908" cy="253916"/>
              </a:xfrm>
              <a:prstGeom prst="rect">
                <a:avLst/>
              </a:prstGeom>
            </p:spPr>
            <p:txBody>
              <a:bodyPr wrap="square">
                <a:spAutoFit/>
              </a:bodyPr>
              <a:lstStyle/>
              <a:p>
                <a:pPr algn="ctr"/>
                <a:r>
                  <a:rPr lang="en-US" sz="1600" b="1" i="1" dirty="0" smtClean="0">
                    <a:solidFill>
                      <a:schemeClr val="bg1"/>
                    </a:solidFill>
                    <a:latin typeface="Century Schoolbook"/>
                    <a:cs typeface="Century Schoolbook"/>
                  </a:rPr>
                  <a:t>Think about</a:t>
                </a:r>
                <a:r>
                  <a:rPr lang="is-IS" sz="1600" b="1" i="1" dirty="0" smtClean="0">
                    <a:solidFill>
                      <a:schemeClr val="bg1"/>
                    </a:solidFill>
                    <a:latin typeface="Century Schoolbook"/>
                    <a:cs typeface="Century Schoolbook"/>
                  </a:rPr>
                  <a:t>…</a:t>
                </a:r>
                <a:endParaRPr lang="en-US" sz="1600" b="1" i="1" dirty="0">
                  <a:solidFill>
                    <a:schemeClr val="bg1"/>
                  </a:solidFill>
                  <a:latin typeface="Century Schoolbook"/>
                  <a:cs typeface="Century Schoolbook"/>
                </a:endParaRPr>
              </a:p>
            </p:txBody>
          </p:sp>
          <p:sp>
            <p:nvSpPr>
              <p:cNvPr id="9" name="Rectangle 8"/>
              <p:cNvSpPr/>
              <p:nvPr/>
            </p:nvSpPr>
            <p:spPr>
              <a:xfrm>
                <a:off x="6470495" y="1203216"/>
                <a:ext cx="1571595" cy="276999"/>
              </a:xfrm>
              <a:prstGeom prst="rect">
                <a:avLst/>
              </a:prstGeom>
            </p:spPr>
            <p:txBody>
              <a:bodyPr wrap="none">
                <a:spAutoFit/>
              </a:bodyPr>
              <a:lstStyle/>
              <a:p>
                <a:pPr algn="ctr"/>
                <a:r>
                  <a:rPr lang="en-US" dirty="0" smtClean="0">
                    <a:solidFill>
                      <a:srgbClr val="FFFFFF"/>
                    </a:solidFill>
                    <a:latin typeface="Univers for KPMG Cond"/>
                    <a:cs typeface="Univers for KPMG Cond"/>
                  </a:rPr>
                  <a:t>Cost of doing business</a:t>
                </a:r>
              </a:p>
            </p:txBody>
          </p:sp>
          <p:cxnSp>
            <p:nvCxnSpPr>
              <p:cNvPr id="10" name="Straight Connector 9"/>
              <p:cNvCxnSpPr/>
              <p:nvPr/>
            </p:nvCxnSpPr>
            <p:spPr>
              <a:xfrm flipH="1">
                <a:off x="6667964" y="1163957"/>
                <a:ext cx="1176657" cy="0"/>
              </a:xfrm>
              <a:prstGeom prst="line">
                <a:avLst/>
              </a:prstGeom>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grpSp>
      <p:sp>
        <p:nvSpPr>
          <p:cNvPr id="11" name="Rectangle 10"/>
          <p:cNvSpPr/>
          <p:nvPr/>
        </p:nvSpPr>
        <p:spPr>
          <a:xfrm>
            <a:off x="598757" y="646835"/>
            <a:ext cx="9227966" cy="746354"/>
          </a:xfrm>
          <a:prstGeom prst="rect">
            <a:avLst/>
          </a:prstGeom>
        </p:spPr>
        <p:txBody>
          <a:bodyPr wrap="square" lIns="121917" tIns="60958" rIns="121917" bIns="60958">
            <a:spAutoFit/>
          </a:bodyPr>
          <a:lstStyle/>
          <a:p>
            <a:pPr>
              <a:lnSpc>
                <a:spcPct val="70000"/>
              </a:lnSpc>
            </a:pPr>
            <a:r>
              <a:rPr lang="en-US" sz="5400" dirty="0" smtClean="0">
                <a:solidFill>
                  <a:schemeClr val="tx2"/>
                </a:solidFill>
                <a:latin typeface="+mj-lt"/>
                <a:ea typeface="+mj-ea"/>
                <a:cs typeface="+mj-cs"/>
              </a:rPr>
              <a:t>What are the Costs? (5 Minutes)</a:t>
            </a:r>
            <a:endParaRPr lang="en-US" sz="5400" dirty="0">
              <a:solidFill>
                <a:schemeClr val="tx2"/>
              </a:solidFill>
              <a:latin typeface="+mj-lt"/>
              <a:ea typeface="+mj-ea"/>
              <a:cs typeface="+mj-cs"/>
            </a:endParaRPr>
          </a:p>
        </p:txBody>
      </p:sp>
      <p:grpSp>
        <p:nvGrpSpPr>
          <p:cNvPr id="12" name="Group 11"/>
          <p:cNvGrpSpPr/>
          <p:nvPr/>
        </p:nvGrpSpPr>
        <p:grpSpPr>
          <a:xfrm>
            <a:off x="3253967" y="3150474"/>
            <a:ext cx="2282757" cy="1813015"/>
            <a:chOff x="6604772" y="776155"/>
            <a:chExt cx="1712068" cy="1359761"/>
          </a:xfrm>
          <a:solidFill>
            <a:schemeClr val="tx1">
              <a:lumMod val="75000"/>
              <a:lumOff val="25000"/>
            </a:schemeClr>
          </a:solidFill>
        </p:grpSpPr>
        <p:sp>
          <p:nvSpPr>
            <p:cNvPr id="13" name="Rectangle 12"/>
            <p:cNvSpPr/>
            <p:nvPr/>
          </p:nvSpPr>
          <p:spPr>
            <a:xfrm>
              <a:off x="6604772" y="776155"/>
              <a:ext cx="1712068" cy="135976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6636744" y="936111"/>
              <a:ext cx="1638911" cy="1022333"/>
              <a:chOff x="6436841" y="665631"/>
              <a:chExt cx="1638911" cy="1022333"/>
            </a:xfrm>
            <a:grpFill/>
          </p:grpSpPr>
          <p:sp>
            <p:nvSpPr>
              <p:cNvPr id="15" name="Rectangle 14"/>
              <p:cNvSpPr/>
              <p:nvPr/>
            </p:nvSpPr>
            <p:spPr>
              <a:xfrm>
                <a:off x="6538839" y="665631"/>
                <a:ext cx="1434908" cy="253916"/>
              </a:xfrm>
              <a:prstGeom prst="rect">
                <a:avLst/>
              </a:prstGeom>
              <a:grpFill/>
            </p:spPr>
            <p:txBody>
              <a:bodyPr wrap="square">
                <a:spAutoFit/>
              </a:bodyPr>
              <a:lstStyle/>
              <a:p>
                <a:pPr algn="ctr"/>
                <a:r>
                  <a:rPr lang="en-US" sz="1600" b="1" i="1" dirty="0" smtClean="0">
                    <a:solidFill>
                      <a:schemeClr val="bg1"/>
                    </a:solidFill>
                    <a:latin typeface="Century Schoolbook"/>
                    <a:cs typeface="Century Schoolbook"/>
                  </a:rPr>
                  <a:t>Think about</a:t>
                </a:r>
                <a:r>
                  <a:rPr lang="is-IS" sz="1600" b="1" i="1" dirty="0" smtClean="0">
                    <a:solidFill>
                      <a:schemeClr val="bg1"/>
                    </a:solidFill>
                    <a:latin typeface="Century Schoolbook"/>
                    <a:cs typeface="Century Schoolbook"/>
                  </a:rPr>
                  <a:t>…</a:t>
                </a:r>
                <a:endParaRPr lang="en-US" sz="1600" b="1" i="1" dirty="0">
                  <a:solidFill>
                    <a:schemeClr val="bg1"/>
                  </a:solidFill>
                  <a:latin typeface="Century Schoolbook"/>
                  <a:cs typeface="Century Schoolbook"/>
                </a:endParaRPr>
              </a:p>
            </p:txBody>
          </p:sp>
          <p:sp>
            <p:nvSpPr>
              <p:cNvPr id="16" name="Rectangle 15"/>
              <p:cNvSpPr/>
              <p:nvPr/>
            </p:nvSpPr>
            <p:spPr>
              <a:xfrm>
                <a:off x="6436841" y="1203216"/>
                <a:ext cx="1638911" cy="484748"/>
              </a:xfrm>
              <a:prstGeom prst="rect">
                <a:avLst/>
              </a:prstGeom>
              <a:grpFill/>
            </p:spPr>
            <p:txBody>
              <a:bodyPr wrap="none">
                <a:spAutoFit/>
              </a:bodyPr>
              <a:lstStyle/>
              <a:p>
                <a:pPr algn="ctr"/>
                <a:r>
                  <a:rPr lang="en-US" dirty="0" smtClean="0">
                    <a:solidFill>
                      <a:srgbClr val="FFFFFF"/>
                    </a:solidFill>
                    <a:latin typeface="Univers for KPMG Cond"/>
                    <a:cs typeface="Univers for KPMG Cond"/>
                  </a:rPr>
                  <a:t>Do the revenue streams</a:t>
                </a:r>
              </a:p>
              <a:p>
                <a:pPr algn="ctr"/>
                <a:r>
                  <a:rPr lang="en-US" dirty="0">
                    <a:solidFill>
                      <a:srgbClr val="FFFFFF"/>
                    </a:solidFill>
                    <a:latin typeface="Univers for KPMG Cond"/>
                    <a:cs typeface="Univers for KPMG Cond"/>
                  </a:rPr>
                  <a:t>o</a:t>
                </a:r>
                <a:r>
                  <a:rPr lang="en-US" dirty="0" smtClean="0">
                    <a:solidFill>
                      <a:srgbClr val="FFFFFF"/>
                    </a:solidFill>
                    <a:latin typeface="Univers for KPMG Cond"/>
                    <a:cs typeface="Univers for KPMG Cond"/>
                  </a:rPr>
                  <a:t>ffset costs?</a:t>
                </a:r>
                <a:endParaRPr lang="en-US" dirty="0">
                  <a:solidFill>
                    <a:srgbClr val="FFFFFF"/>
                  </a:solidFill>
                  <a:latin typeface="Univers for KPMG Cond"/>
                  <a:cs typeface="Univers for KPMG Cond"/>
                </a:endParaRPr>
              </a:p>
            </p:txBody>
          </p:sp>
          <p:cxnSp>
            <p:nvCxnSpPr>
              <p:cNvPr id="17" name="Straight Connector 16"/>
              <p:cNvCxnSpPr/>
              <p:nvPr/>
            </p:nvCxnSpPr>
            <p:spPr>
              <a:xfrm flipH="1">
                <a:off x="6667964" y="1163957"/>
                <a:ext cx="1176657" cy="0"/>
              </a:xfrm>
              <a:prstGeom prst="line">
                <a:avLst/>
              </a:prstGeom>
              <a:grpFill/>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grpSp>
      <p:grpSp>
        <p:nvGrpSpPr>
          <p:cNvPr id="18" name="Group 17"/>
          <p:cNvGrpSpPr/>
          <p:nvPr/>
        </p:nvGrpSpPr>
        <p:grpSpPr>
          <a:xfrm>
            <a:off x="5794058" y="3150474"/>
            <a:ext cx="2282758" cy="1813014"/>
            <a:chOff x="6604772" y="776155"/>
            <a:chExt cx="1712068" cy="1359761"/>
          </a:xfrm>
          <a:solidFill>
            <a:srgbClr val="005EB8"/>
          </a:solidFill>
        </p:grpSpPr>
        <p:sp>
          <p:nvSpPr>
            <p:cNvPr id="19" name="Rectangle 18"/>
            <p:cNvSpPr/>
            <p:nvPr/>
          </p:nvSpPr>
          <p:spPr>
            <a:xfrm>
              <a:off x="6604772" y="776155"/>
              <a:ext cx="1712068" cy="1359761"/>
            </a:xfrm>
            <a:prstGeom prst="rect">
              <a:avLst/>
            </a:prstGeom>
            <a:solidFill>
              <a:schemeClr val="tx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6738742" y="936111"/>
              <a:ext cx="1434908" cy="1022333"/>
              <a:chOff x="6538839" y="665631"/>
              <a:chExt cx="1434908" cy="1022333"/>
            </a:xfrm>
            <a:grpFill/>
          </p:grpSpPr>
          <p:sp>
            <p:nvSpPr>
              <p:cNvPr id="21" name="Rectangle 20"/>
              <p:cNvSpPr/>
              <p:nvPr/>
            </p:nvSpPr>
            <p:spPr>
              <a:xfrm>
                <a:off x="6538839" y="665631"/>
                <a:ext cx="1434908" cy="253916"/>
              </a:xfrm>
              <a:prstGeom prst="rect">
                <a:avLst/>
              </a:prstGeom>
              <a:noFill/>
            </p:spPr>
            <p:txBody>
              <a:bodyPr wrap="square">
                <a:spAutoFit/>
              </a:bodyPr>
              <a:lstStyle/>
              <a:p>
                <a:pPr algn="ctr"/>
                <a:r>
                  <a:rPr lang="en-US" sz="1600" b="1" i="1" dirty="0" smtClean="0">
                    <a:solidFill>
                      <a:schemeClr val="bg1"/>
                    </a:solidFill>
                    <a:latin typeface="Century Schoolbook"/>
                    <a:cs typeface="Century Schoolbook"/>
                  </a:rPr>
                  <a:t>Think about</a:t>
                </a:r>
                <a:r>
                  <a:rPr lang="is-IS" sz="1600" b="1" i="1" dirty="0" smtClean="0">
                    <a:solidFill>
                      <a:schemeClr val="bg1"/>
                    </a:solidFill>
                    <a:latin typeface="Century Schoolbook"/>
                    <a:cs typeface="Century Schoolbook"/>
                  </a:rPr>
                  <a:t>…</a:t>
                </a:r>
                <a:endParaRPr lang="en-US" sz="1600" b="1" i="1" dirty="0">
                  <a:solidFill>
                    <a:schemeClr val="bg1"/>
                  </a:solidFill>
                  <a:latin typeface="Century Schoolbook"/>
                  <a:cs typeface="Century Schoolbook"/>
                </a:endParaRPr>
              </a:p>
            </p:txBody>
          </p:sp>
          <p:sp>
            <p:nvSpPr>
              <p:cNvPr id="22" name="Rectangle 21"/>
              <p:cNvSpPr/>
              <p:nvPr/>
            </p:nvSpPr>
            <p:spPr>
              <a:xfrm>
                <a:off x="6632629" y="1203216"/>
                <a:ext cx="1247338" cy="484748"/>
              </a:xfrm>
              <a:prstGeom prst="rect">
                <a:avLst/>
              </a:prstGeom>
              <a:noFill/>
            </p:spPr>
            <p:txBody>
              <a:bodyPr wrap="none">
                <a:spAutoFit/>
              </a:bodyPr>
              <a:lstStyle/>
              <a:p>
                <a:pPr algn="ctr"/>
                <a:r>
                  <a:rPr lang="en-US" dirty="0" smtClean="0">
                    <a:solidFill>
                      <a:srgbClr val="FFFFFF"/>
                    </a:solidFill>
                    <a:latin typeface="Univers for KPMG Cond"/>
                    <a:cs typeface="Univers for KPMG Cond"/>
                  </a:rPr>
                  <a:t>The sustainability</a:t>
                </a:r>
              </a:p>
              <a:p>
                <a:pPr algn="ctr"/>
                <a:endParaRPr lang="en-US" dirty="0">
                  <a:solidFill>
                    <a:srgbClr val="FFFFFF"/>
                  </a:solidFill>
                  <a:latin typeface="Univers for KPMG Cond"/>
                  <a:cs typeface="Univers for KPMG Cond"/>
                </a:endParaRPr>
              </a:p>
            </p:txBody>
          </p:sp>
          <p:cxnSp>
            <p:nvCxnSpPr>
              <p:cNvPr id="23" name="Straight Connector 22"/>
              <p:cNvCxnSpPr/>
              <p:nvPr/>
            </p:nvCxnSpPr>
            <p:spPr>
              <a:xfrm flipH="1">
                <a:off x="6667964" y="1163957"/>
                <a:ext cx="1176657" cy="0"/>
              </a:xfrm>
              <a:prstGeom prst="line">
                <a:avLst/>
              </a:prstGeom>
              <a:grpFill/>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grpSp>
      <p:grpSp>
        <p:nvGrpSpPr>
          <p:cNvPr id="36" name="Group 35"/>
          <p:cNvGrpSpPr/>
          <p:nvPr/>
        </p:nvGrpSpPr>
        <p:grpSpPr>
          <a:xfrm>
            <a:off x="9058836" y="1582210"/>
            <a:ext cx="1762920" cy="3640895"/>
            <a:chOff x="3151013" y="3148836"/>
            <a:chExt cx="546807" cy="1129301"/>
          </a:xfrm>
        </p:grpSpPr>
        <p:sp>
          <p:nvSpPr>
            <p:cNvPr id="37" name="Freeform 145"/>
            <p:cNvSpPr>
              <a:spLocks/>
            </p:cNvSpPr>
            <p:nvPr/>
          </p:nvSpPr>
          <p:spPr bwMode="auto">
            <a:xfrm>
              <a:off x="3512793" y="3447431"/>
              <a:ext cx="33177" cy="70183"/>
            </a:xfrm>
            <a:custGeom>
              <a:avLst/>
              <a:gdLst>
                <a:gd name="T0" fmla="*/ 26 w 26"/>
                <a:gd name="T1" fmla="*/ 26 h 55"/>
                <a:gd name="T2" fmla="*/ 0 w 26"/>
                <a:gd name="T3" fmla="*/ 0 h 55"/>
                <a:gd name="T4" fmla="*/ 15 w 26"/>
                <a:gd name="T5" fmla="*/ 55 h 55"/>
                <a:gd name="T6" fmla="*/ 26 w 26"/>
                <a:gd name="T7" fmla="*/ 26 h 55"/>
              </a:gdLst>
              <a:ahLst/>
              <a:cxnLst>
                <a:cxn ang="0">
                  <a:pos x="T0" y="T1"/>
                </a:cxn>
                <a:cxn ang="0">
                  <a:pos x="T2" y="T3"/>
                </a:cxn>
                <a:cxn ang="0">
                  <a:pos x="T4" y="T5"/>
                </a:cxn>
                <a:cxn ang="0">
                  <a:pos x="T6" y="T7"/>
                </a:cxn>
              </a:cxnLst>
              <a:rect l="0" t="0" r="r" b="b"/>
              <a:pathLst>
                <a:path w="26" h="55">
                  <a:moveTo>
                    <a:pt x="26" y="26"/>
                  </a:moveTo>
                  <a:lnTo>
                    <a:pt x="0" y="0"/>
                  </a:lnTo>
                  <a:lnTo>
                    <a:pt x="15" y="55"/>
                  </a:lnTo>
                  <a:lnTo>
                    <a:pt x="26"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8" name="Freeform 146"/>
            <p:cNvSpPr>
              <a:spLocks/>
            </p:cNvSpPr>
            <p:nvPr/>
          </p:nvSpPr>
          <p:spPr bwMode="auto">
            <a:xfrm>
              <a:off x="3479616" y="3447431"/>
              <a:ext cx="33177" cy="70183"/>
            </a:xfrm>
            <a:custGeom>
              <a:avLst/>
              <a:gdLst>
                <a:gd name="T0" fmla="*/ 0 w 26"/>
                <a:gd name="T1" fmla="*/ 26 h 55"/>
                <a:gd name="T2" fmla="*/ 12 w 26"/>
                <a:gd name="T3" fmla="*/ 55 h 55"/>
                <a:gd name="T4" fmla="*/ 26 w 26"/>
                <a:gd name="T5" fmla="*/ 0 h 55"/>
                <a:gd name="T6" fmla="*/ 0 w 26"/>
                <a:gd name="T7" fmla="*/ 26 h 55"/>
              </a:gdLst>
              <a:ahLst/>
              <a:cxnLst>
                <a:cxn ang="0">
                  <a:pos x="T0" y="T1"/>
                </a:cxn>
                <a:cxn ang="0">
                  <a:pos x="T2" y="T3"/>
                </a:cxn>
                <a:cxn ang="0">
                  <a:pos x="T4" y="T5"/>
                </a:cxn>
                <a:cxn ang="0">
                  <a:pos x="T6" y="T7"/>
                </a:cxn>
              </a:cxnLst>
              <a:rect l="0" t="0" r="r" b="b"/>
              <a:pathLst>
                <a:path w="26" h="55">
                  <a:moveTo>
                    <a:pt x="0" y="26"/>
                  </a:moveTo>
                  <a:lnTo>
                    <a:pt x="12" y="55"/>
                  </a:lnTo>
                  <a:lnTo>
                    <a:pt x="26" y="0"/>
                  </a:lnTo>
                  <a:lnTo>
                    <a:pt x="0" y="26"/>
                  </a:lnTo>
                  <a:close/>
                </a:path>
              </a:pathLst>
            </a:custGeom>
            <a:solidFill>
              <a:srgbClr val="E0E0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9" name="Freeform 147"/>
            <p:cNvSpPr>
              <a:spLocks/>
            </p:cNvSpPr>
            <p:nvPr/>
          </p:nvSpPr>
          <p:spPr bwMode="auto">
            <a:xfrm>
              <a:off x="3470684" y="3411702"/>
              <a:ext cx="37005" cy="35729"/>
            </a:xfrm>
            <a:custGeom>
              <a:avLst/>
              <a:gdLst>
                <a:gd name="T0" fmla="*/ 8 w 12"/>
                <a:gd name="T1" fmla="*/ 8 h 12"/>
                <a:gd name="T2" fmla="*/ 0 w 12"/>
                <a:gd name="T3" fmla="*/ 0 h 12"/>
                <a:gd name="T4" fmla="*/ 0 w 12"/>
                <a:gd name="T5" fmla="*/ 8 h 12"/>
                <a:gd name="T6" fmla="*/ 0 w 12"/>
                <a:gd name="T7" fmla="*/ 8 h 12"/>
                <a:gd name="T8" fmla="*/ 12 w 12"/>
                <a:gd name="T9" fmla="*/ 12 h 12"/>
                <a:gd name="T10" fmla="*/ 8 w 12"/>
                <a:gd name="T11" fmla="*/ 8 h 12"/>
              </a:gdLst>
              <a:ahLst/>
              <a:cxnLst>
                <a:cxn ang="0">
                  <a:pos x="T0" y="T1"/>
                </a:cxn>
                <a:cxn ang="0">
                  <a:pos x="T2" y="T3"/>
                </a:cxn>
                <a:cxn ang="0">
                  <a:pos x="T4" y="T5"/>
                </a:cxn>
                <a:cxn ang="0">
                  <a:pos x="T6" y="T7"/>
                </a:cxn>
                <a:cxn ang="0">
                  <a:pos x="T8" y="T9"/>
                </a:cxn>
                <a:cxn ang="0">
                  <a:pos x="T10" y="T11"/>
                </a:cxn>
              </a:cxnLst>
              <a:rect l="0" t="0" r="r" b="b"/>
              <a:pathLst>
                <a:path w="12" h="12">
                  <a:moveTo>
                    <a:pt x="8" y="8"/>
                  </a:moveTo>
                  <a:cubicBezTo>
                    <a:pt x="0" y="0"/>
                    <a:pt x="0" y="0"/>
                    <a:pt x="0" y="0"/>
                  </a:cubicBezTo>
                  <a:cubicBezTo>
                    <a:pt x="0" y="8"/>
                    <a:pt x="0" y="8"/>
                    <a:pt x="0" y="8"/>
                  </a:cubicBezTo>
                  <a:cubicBezTo>
                    <a:pt x="0" y="8"/>
                    <a:pt x="0" y="8"/>
                    <a:pt x="0" y="8"/>
                  </a:cubicBezTo>
                  <a:cubicBezTo>
                    <a:pt x="3" y="10"/>
                    <a:pt x="7" y="12"/>
                    <a:pt x="12" y="12"/>
                  </a:cubicBezTo>
                  <a:lnTo>
                    <a:pt x="8" y="8"/>
                  </a:lnTo>
                  <a:close/>
                </a:path>
              </a:pathLst>
            </a:custGeom>
            <a:solidFill>
              <a:srgbClr val="FFCAB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0" name="Freeform 148"/>
            <p:cNvSpPr>
              <a:spLocks/>
            </p:cNvSpPr>
            <p:nvPr/>
          </p:nvSpPr>
          <p:spPr bwMode="auto">
            <a:xfrm>
              <a:off x="3470684" y="3396389"/>
              <a:ext cx="85495" cy="51042"/>
            </a:xfrm>
            <a:custGeom>
              <a:avLst/>
              <a:gdLst>
                <a:gd name="T0" fmla="*/ 0 w 28"/>
                <a:gd name="T1" fmla="*/ 0 h 17"/>
                <a:gd name="T2" fmla="*/ 0 w 28"/>
                <a:gd name="T3" fmla="*/ 5 h 17"/>
                <a:gd name="T4" fmla="*/ 8 w 28"/>
                <a:gd name="T5" fmla="*/ 13 h 17"/>
                <a:gd name="T6" fmla="*/ 12 w 28"/>
                <a:gd name="T7" fmla="*/ 17 h 17"/>
                <a:gd name="T8" fmla="*/ 14 w 28"/>
                <a:gd name="T9" fmla="*/ 17 h 17"/>
                <a:gd name="T10" fmla="*/ 15 w 28"/>
                <a:gd name="T11" fmla="*/ 17 h 17"/>
                <a:gd name="T12" fmla="*/ 27 w 28"/>
                <a:gd name="T13" fmla="*/ 13 h 17"/>
                <a:gd name="T14" fmla="*/ 28 w 28"/>
                <a:gd name="T15" fmla="*/ 13 h 17"/>
                <a:gd name="T16" fmla="*/ 28 w 28"/>
                <a:gd name="T17" fmla="*/ 0 h 17"/>
                <a:gd name="T18" fmla="*/ 0 w 28"/>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17">
                  <a:moveTo>
                    <a:pt x="0" y="0"/>
                  </a:moveTo>
                  <a:cubicBezTo>
                    <a:pt x="0" y="5"/>
                    <a:pt x="0" y="5"/>
                    <a:pt x="0" y="5"/>
                  </a:cubicBezTo>
                  <a:cubicBezTo>
                    <a:pt x="8" y="13"/>
                    <a:pt x="8" y="13"/>
                    <a:pt x="8" y="13"/>
                  </a:cubicBezTo>
                  <a:cubicBezTo>
                    <a:pt x="12" y="17"/>
                    <a:pt x="12" y="17"/>
                    <a:pt x="12" y="17"/>
                  </a:cubicBezTo>
                  <a:cubicBezTo>
                    <a:pt x="12" y="17"/>
                    <a:pt x="13" y="17"/>
                    <a:pt x="14" y="17"/>
                  </a:cubicBezTo>
                  <a:cubicBezTo>
                    <a:pt x="14" y="17"/>
                    <a:pt x="15" y="17"/>
                    <a:pt x="15" y="17"/>
                  </a:cubicBezTo>
                  <a:cubicBezTo>
                    <a:pt x="20" y="17"/>
                    <a:pt x="24" y="15"/>
                    <a:pt x="27" y="13"/>
                  </a:cubicBezTo>
                  <a:cubicBezTo>
                    <a:pt x="28" y="13"/>
                    <a:pt x="28" y="13"/>
                    <a:pt x="28" y="13"/>
                  </a:cubicBezTo>
                  <a:cubicBezTo>
                    <a:pt x="28" y="0"/>
                    <a:pt x="28" y="0"/>
                    <a:pt x="28" y="0"/>
                  </a:cubicBezTo>
                  <a:lnTo>
                    <a:pt x="0" y="0"/>
                  </a:lnTo>
                  <a:close/>
                </a:path>
              </a:pathLst>
            </a:custGeom>
            <a:solidFill>
              <a:srgbClr val="F9B5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1" name="Freeform 149"/>
            <p:cNvSpPr>
              <a:spLocks/>
            </p:cNvSpPr>
            <p:nvPr/>
          </p:nvSpPr>
          <p:spPr bwMode="auto">
            <a:xfrm>
              <a:off x="3470684" y="3435947"/>
              <a:ext cx="42110" cy="44662"/>
            </a:xfrm>
            <a:custGeom>
              <a:avLst/>
              <a:gdLst>
                <a:gd name="T0" fmla="*/ 0 w 14"/>
                <a:gd name="T1" fmla="*/ 0 h 15"/>
                <a:gd name="T2" fmla="*/ 0 w 14"/>
                <a:gd name="T3" fmla="*/ 0 h 15"/>
                <a:gd name="T4" fmla="*/ 0 w 14"/>
                <a:gd name="T5" fmla="*/ 8 h 15"/>
                <a:gd name="T6" fmla="*/ 3 w 14"/>
                <a:gd name="T7" fmla="*/ 15 h 15"/>
                <a:gd name="T8" fmla="*/ 14 w 14"/>
                <a:gd name="T9" fmla="*/ 4 h 15"/>
                <a:gd name="T10" fmla="*/ 0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0" y="0"/>
                  </a:moveTo>
                  <a:cubicBezTo>
                    <a:pt x="0" y="0"/>
                    <a:pt x="0" y="0"/>
                    <a:pt x="0" y="0"/>
                  </a:cubicBezTo>
                  <a:cubicBezTo>
                    <a:pt x="0" y="8"/>
                    <a:pt x="0" y="8"/>
                    <a:pt x="0" y="8"/>
                  </a:cubicBezTo>
                  <a:cubicBezTo>
                    <a:pt x="3" y="15"/>
                    <a:pt x="3" y="15"/>
                    <a:pt x="3" y="15"/>
                  </a:cubicBezTo>
                  <a:cubicBezTo>
                    <a:pt x="14" y="4"/>
                    <a:pt x="14" y="4"/>
                    <a:pt x="14" y="4"/>
                  </a:cubicBezTo>
                  <a:cubicBezTo>
                    <a:pt x="9" y="4"/>
                    <a:pt x="4" y="3"/>
                    <a:pt x="0" y="0"/>
                  </a:cubicBezTo>
                  <a:close/>
                </a:path>
              </a:pathLst>
            </a:custGeom>
            <a:solidFill>
              <a:srgbClr val="F8F8F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2" name="Freeform 150"/>
            <p:cNvSpPr>
              <a:spLocks/>
            </p:cNvSpPr>
            <p:nvPr/>
          </p:nvSpPr>
          <p:spPr bwMode="auto">
            <a:xfrm>
              <a:off x="3512793" y="3435947"/>
              <a:ext cx="43386" cy="44662"/>
            </a:xfrm>
            <a:custGeom>
              <a:avLst/>
              <a:gdLst>
                <a:gd name="T0" fmla="*/ 14 w 14"/>
                <a:gd name="T1" fmla="*/ 8 h 15"/>
                <a:gd name="T2" fmla="*/ 14 w 14"/>
                <a:gd name="T3" fmla="*/ 8 h 15"/>
                <a:gd name="T4" fmla="*/ 14 w 14"/>
                <a:gd name="T5" fmla="*/ 0 h 15"/>
                <a:gd name="T6" fmla="*/ 14 w 14"/>
                <a:gd name="T7" fmla="*/ 0 h 15"/>
                <a:gd name="T8" fmla="*/ 0 w 14"/>
                <a:gd name="T9" fmla="*/ 4 h 15"/>
                <a:gd name="T10" fmla="*/ 11 w 14"/>
                <a:gd name="T11" fmla="*/ 15 h 15"/>
                <a:gd name="T12" fmla="*/ 14 w 14"/>
                <a:gd name="T13" fmla="*/ 8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14" y="8"/>
                  </a:moveTo>
                  <a:cubicBezTo>
                    <a:pt x="14" y="8"/>
                    <a:pt x="14" y="8"/>
                    <a:pt x="14" y="8"/>
                  </a:cubicBezTo>
                  <a:cubicBezTo>
                    <a:pt x="14" y="0"/>
                    <a:pt x="14" y="0"/>
                    <a:pt x="14" y="0"/>
                  </a:cubicBezTo>
                  <a:cubicBezTo>
                    <a:pt x="14" y="0"/>
                    <a:pt x="14" y="0"/>
                    <a:pt x="14" y="0"/>
                  </a:cubicBezTo>
                  <a:cubicBezTo>
                    <a:pt x="10" y="3"/>
                    <a:pt x="5" y="4"/>
                    <a:pt x="0" y="4"/>
                  </a:cubicBezTo>
                  <a:cubicBezTo>
                    <a:pt x="11" y="15"/>
                    <a:pt x="11" y="15"/>
                    <a:pt x="11" y="15"/>
                  </a:cubicBezTo>
                  <a:lnTo>
                    <a:pt x="14" y="8"/>
                  </a:lnTo>
                  <a:close/>
                </a:path>
              </a:pathLst>
            </a:custGeom>
            <a:solidFill>
              <a:srgbClr val="E0E0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3" name="Freeform 151"/>
            <p:cNvSpPr>
              <a:spLocks/>
            </p:cNvSpPr>
            <p:nvPr/>
          </p:nvSpPr>
          <p:spPr bwMode="auto">
            <a:xfrm>
              <a:off x="3446439" y="3435947"/>
              <a:ext cx="24245" cy="24245"/>
            </a:xfrm>
            <a:custGeom>
              <a:avLst/>
              <a:gdLst>
                <a:gd name="T0" fmla="*/ 19 w 19"/>
                <a:gd name="T1" fmla="*/ 0 h 19"/>
                <a:gd name="T2" fmla="*/ 0 w 19"/>
                <a:gd name="T3" fmla="*/ 0 h 19"/>
                <a:gd name="T4" fmla="*/ 19 w 19"/>
                <a:gd name="T5" fmla="*/ 19 h 19"/>
                <a:gd name="T6" fmla="*/ 19 w 19"/>
                <a:gd name="T7" fmla="*/ 0 h 19"/>
              </a:gdLst>
              <a:ahLst/>
              <a:cxnLst>
                <a:cxn ang="0">
                  <a:pos x="T0" y="T1"/>
                </a:cxn>
                <a:cxn ang="0">
                  <a:pos x="T2" y="T3"/>
                </a:cxn>
                <a:cxn ang="0">
                  <a:pos x="T4" y="T5"/>
                </a:cxn>
                <a:cxn ang="0">
                  <a:pos x="T6" y="T7"/>
                </a:cxn>
              </a:cxnLst>
              <a:rect l="0" t="0" r="r" b="b"/>
              <a:pathLst>
                <a:path w="19" h="19">
                  <a:moveTo>
                    <a:pt x="19" y="0"/>
                  </a:moveTo>
                  <a:lnTo>
                    <a:pt x="0" y="0"/>
                  </a:lnTo>
                  <a:lnTo>
                    <a:pt x="19" y="19"/>
                  </a:lnTo>
                  <a:lnTo>
                    <a:pt x="19" y="0"/>
                  </a:lnTo>
                  <a:close/>
                </a:path>
              </a:pathLst>
            </a:custGeom>
            <a:solidFill>
              <a:srgbClr val="20405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4" name="Freeform 152"/>
            <p:cNvSpPr>
              <a:spLocks/>
            </p:cNvSpPr>
            <p:nvPr/>
          </p:nvSpPr>
          <p:spPr bwMode="auto">
            <a:xfrm>
              <a:off x="3498757" y="3296857"/>
              <a:ext cx="111016" cy="130157"/>
            </a:xfrm>
            <a:custGeom>
              <a:avLst/>
              <a:gdLst>
                <a:gd name="T0" fmla="*/ 4 w 37"/>
                <a:gd name="T1" fmla="*/ 3 h 43"/>
                <a:gd name="T2" fmla="*/ 0 w 37"/>
                <a:gd name="T3" fmla="*/ 17 h 43"/>
                <a:gd name="T4" fmla="*/ 5 w 37"/>
                <a:gd name="T5" fmla="*/ 43 h 43"/>
                <a:gd name="T6" fmla="*/ 25 w 37"/>
                <a:gd name="T7" fmla="*/ 32 h 43"/>
                <a:gd name="T8" fmla="*/ 37 w 37"/>
                <a:gd name="T9" fmla="*/ 6 h 43"/>
                <a:gd name="T10" fmla="*/ 23 w 37"/>
                <a:gd name="T11" fmla="*/ 0 h 43"/>
                <a:gd name="T12" fmla="*/ 4 w 37"/>
                <a:gd name="T13" fmla="*/ 3 h 43"/>
              </a:gdLst>
              <a:ahLst/>
              <a:cxnLst>
                <a:cxn ang="0">
                  <a:pos x="T0" y="T1"/>
                </a:cxn>
                <a:cxn ang="0">
                  <a:pos x="T2" y="T3"/>
                </a:cxn>
                <a:cxn ang="0">
                  <a:pos x="T4" y="T5"/>
                </a:cxn>
                <a:cxn ang="0">
                  <a:pos x="T6" y="T7"/>
                </a:cxn>
                <a:cxn ang="0">
                  <a:pos x="T8" y="T9"/>
                </a:cxn>
                <a:cxn ang="0">
                  <a:pos x="T10" y="T11"/>
                </a:cxn>
                <a:cxn ang="0">
                  <a:pos x="T12" y="T13"/>
                </a:cxn>
              </a:cxnLst>
              <a:rect l="0" t="0" r="r" b="b"/>
              <a:pathLst>
                <a:path w="37" h="43">
                  <a:moveTo>
                    <a:pt x="4" y="3"/>
                  </a:moveTo>
                  <a:cubicBezTo>
                    <a:pt x="3" y="4"/>
                    <a:pt x="0" y="17"/>
                    <a:pt x="0" y="17"/>
                  </a:cubicBezTo>
                  <a:cubicBezTo>
                    <a:pt x="0" y="19"/>
                    <a:pt x="5" y="38"/>
                    <a:pt x="5" y="43"/>
                  </a:cubicBezTo>
                  <a:cubicBezTo>
                    <a:pt x="12" y="43"/>
                    <a:pt x="20" y="39"/>
                    <a:pt x="25" y="32"/>
                  </a:cubicBezTo>
                  <a:cubicBezTo>
                    <a:pt x="31" y="25"/>
                    <a:pt x="36" y="16"/>
                    <a:pt x="37" y="6"/>
                  </a:cubicBezTo>
                  <a:cubicBezTo>
                    <a:pt x="36" y="4"/>
                    <a:pt x="30" y="0"/>
                    <a:pt x="23" y="0"/>
                  </a:cubicBezTo>
                  <a:cubicBezTo>
                    <a:pt x="18" y="0"/>
                    <a:pt x="5" y="1"/>
                    <a:pt x="4" y="3"/>
                  </a:cubicBezTo>
                  <a:close/>
                </a:path>
              </a:pathLst>
            </a:custGeom>
            <a:solidFill>
              <a:srgbClr val="F9B5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5" name="Freeform 153"/>
            <p:cNvSpPr>
              <a:spLocks/>
            </p:cNvSpPr>
            <p:nvPr/>
          </p:nvSpPr>
          <p:spPr bwMode="auto">
            <a:xfrm>
              <a:off x="3410710" y="3206258"/>
              <a:ext cx="202891" cy="220756"/>
            </a:xfrm>
            <a:custGeom>
              <a:avLst/>
              <a:gdLst>
                <a:gd name="T0" fmla="*/ 66 w 67"/>
                <a:gd name="T1" fmla="*/ 19 h 73"/>
                <a:gd name="T2" fmla="*/ 51 w 67"/>
                <a:gd name="T3" fmla="*/ 23 h 73"/>
                <a:gd name="T4" fmla="*/ 34 w 67"/>
                <a:gd name="T5" fmla="*/ 18 h 73"/>
                <a:gd name="T6" fmla="*/ 23 w 67"/>
                <a:gd name="T7" fmla="*/ 0 h 73"/>
                <a:gd name="T8" fmla="*/ 0 w 67"/>
                <a:gd name="T9" fmla="*/ 28 h 73"/>
                <a:gd name="T10" fmla="*/ 13 w 67"/>
                <a:gd name="T11" fmla="*/ 62 h 73"/>
                <a:gd name="T12" fmla="*/ 22 w 67"/>
                <a:gd name="T13" fmla="*/ 70 h 73"/>
                <a:gd name="T14" fmla="*/ 34 w 67"/>
                <a:gd name="T15" fmla="*/ 73 h 73"/>
                <a:gd name="T16" fmla="*/ 34 w 67"/>
                <a:gd name="T17" fmla="*/ 73 h 73"/>
                <a:gd name="T18" fmla="*/ 34 w 67"/>
                <a:gd name="T19" fmla="*/ 36 h 73"/>
                <a:gd name="T20" fmla="*/ 37 w 67"/>
                <a:gd name="T21" fmla="*/ 33 h 73"/>
                <a:gd name="T22" fmla="*/ 52 w 67"/>
                <a:gd name="T23" fmla="*/ 30 h 73"/>
                <a:gd name="T24" fmla="*/ 66 w 67"/>
                <a:gd name="T25" fmla="*/ 36 h 73"/>
                <a:gd name="T26" fmla="*/ 67 w 67"/>
                <a:gd name="T27" fmla="*/ 29 h 73"/>
                <a:gd name="T28" fmla="*/ 67 w 67"/>
                <a:gd name="T29" fmla="*/ 28 h 73"/>
                <a:gd name="T30" fmla="*/ 66 w 67"/>
                <a:gd name="T31" fmla="*/ 1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7" h="73">
                  <a:moveTo>
                    <a:pt x="66" y="19"/>
                  </a:moveTo>
                  <a:cubicBezTo>
                    <a:pt x="62" y="22"/>
                    <a:pt x="57" y="23"/>
                    <a:pt x="51" y="23"/>
                  </a:cubicBezTo>
                  <a:cubicBezTo>
                    <a:pt x="45" y="23"/>
                    <a:pt x="39" y="21"/>
                    <a:pt x="34" y="18"/>
                  </a:cubicBezTo>
                  <a:cubicBezTo>
                    <a:pt x="29" y="13"/>
                    <a:pt x="25" y="7"/>
                    <a:pt x="23" y="0"/>
                  </a:cubicBezTo>
                  <a:cubicBezTo>
                    <a:pt x="10" y="3"/>
                    <a:pt x="0" y="11"/>
                    <a:pt x="0" y="28"/>
                  </a:cubicBezTo>
                  <a:cubicBezTo>
                    <a:pt x="0" y="41"/>
                    <a:pt x="5" y="53"/>
                    <a:pt x="13" y="62"/>
                  </a:cubicBezTo>
                  <a:cubicBezTo>
                    <a:pt x="16" y="65"/>
                    <a:pt x="19" y="68"/>
                    <a:pt x="22" y="70"/>
                  </a:cubicBezTo>
                  <a:cubicBezTo>
                    <a:pt x="26" y="72"/>
                    <a:pt x="30" y="73"/>
                    <a:pt x="34" y="73"/>
                  </a:cubicBezTo>
                  <a:cubicBezTo>
                    <a:pt x="34" y="73"/>
                    <a:pt x="34" y="73"/>
                    <a:pt x="34" y="73"/>
                  </a:cubicBezTo>
                  <a:cubicBezTo>
                    <a:pt x="34" y="68"/>
                    <a:pt x="34" y="37"/>
                    <a:pt x="34" y="36"/>
                  </a:cubicBezTo>
                  <a:cubicBezTo>
                    <a:pt x="34" y="36"/>
                    <a:pt x="36" y="34"/>
                    <a:pt x="37" y="33"/>
                  </a:cubicBezTo>
                  <a:cubicBezTo>
                    <a:pt x="41" y="31"/>
                    <a:pt x="47" y="30"/>
                    <a:pt x="52" y="30"/>
                  </a:cubicBezTo>
                  <a:cubicBezTo>
                    <a:pt x="59" y="30"/>
                    <a:pt x="65" y="34"/>
                    <a:pt x="66" y="36"/>
                  </a:cubicBezTo>
                  <a:cubicBezTo>
                    <a:pt x="67" y="34"/>
                    <a:pt x="67" y="31"/>
                    <a:pt x="67" y="29"/>
                  </a:cubicBezTo>
                  <a:cubicBezTo>
                    <a:pt x="67" y="28"/>
                    <a:pt x="67" y="28"/>
                    <a:pt x="67" y="28"/>
                  </a:cubicBezTo>
                  <a:cubicBezTo>
                    <a:pt x="67" y="25"/>
                    <a:pt x="67" y="22"/>
                    <a:pt x="66" y="19"/>
                  </a:cubicBezTo>
                  <a:close/>
                </a:path>
              </a:pathLst>
            </a:custGeom>
            <a:solidFill>
              <a:srgbClr val="FFCAB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6" name="Rectangle 154"/>
            <p:cNvSpPr>
              <a:spLocks noChangeArrowheads="1"/>
            </p:cNvSpPr>
            <p:nvPr/>
          </p:nvSpPr>
          <p:spPr bwMode="auto">
            <a:xfrm>
              <a:off x="3371152" y="3783031"/>
              <a:ext cx="284558" cy="26797"/>
            </a:xfrm>
            <a:prstGeom prst="rect">
              <a:avLst/>
            </a:prstGeom>
            <a:solidFill>
              <a:srgbClr val="E0E0E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7" name="Freeform 155"/>
            <p:cNvSpPr>
              <a:spLocks/>
            </p:cNvSpPr>
            <p:nvPr/>
          </p:nvSpPr>
          <p:spPr bwMode="auto">
            <a:xfrm>
              <a:off x="3371152" y="3809828"/>
              <a:ext cx="141641" cy="435132"/>
            </a:xfrm>
            <a:custGeom>
              <a:avLst/>
              <a:gdLst>
                <a:gd name="T0" fmla="*/ 0 w 47"/>
                <a:gd name="T1" fmla="*/ 0 h 144"/>
                <a:gd name="T2" fmla="*/ 0 w 47"/>
                <a:gd name="T3" fmla="*/ 144 h 144"/>
                <a:gd name="T4" fmla="*/ 36 w 47"/>
                <a:gd name="T5" fmla="*/ 144 h 144"/>
                <a:gd name="T6" fmla="*/ 36 w 47"/>
                <a:gd name="T7" fmla="*/ 49 h 144"/>
                <a:gd name="T8" fmla="*/ 47 w 47"/>
                <a:gd name="T9" fmla="*/ 38 h 144"/>
                <a:gd name="T10" fmla="*/ 47 w 47"/>
                <a:gd name="T11" fmla="*/ 0 h 144"/>
                <a:gd name="T12" fmla="*/ 0 w 47"/>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47" h="144">
                  <a:moveTo>
                    <a:pt x="0" y="0"/>
                  </a:moveTo>
                  <a:cubicBezTo>
                    <a:pt x="0" y="144"/>
                    <a:pt x="0" y="144"/>
                    <a:pt x="0" y="144"/>
                  </a:cubicBezTo>
                  <a:cubicBezTo>
                    <a:pt x="36" y="144"/>
                    <a:pt x="36" y="144"/>
                    <a:pt x="36" y="144"/>
                  </a:cubicBezTo>
                  <a:cubicBezTo>
                    <a:pt x="36" y="49"/>
                    <a:pt x="36" y="49"/>
                    <a:pt x="36" y="49"/>
                  </a:cubicBezTo>
                  <a:cubicBezTo>
                    <a:pt x="36" y="43"/>
                    <a:pt x="41" y="38"/>
                    <a:pt x="47" y="38"/>
                  </a:cubicBezTo>
                  <a:cubicBezTo>
                    <a:pt x="47" y="0"/>
                    <a:pt x="47" y="0"/>
                    <a:pt x="47" y="0"/>
                  </a:cubicBezTo>
                  <a:lnTo>
                    <a:pt x="0" y="0"/>
                  </a:lnTo>
                  <a:close/>
                </a:path>
              </a:pathLst>
            </a:custGeom>
            <a:solidFill>
              <a:srgbClr val="2B5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8" name="Freeform 156"/>
            <p:cNvSpPr>
              <a:spLocks/>
            </p:cNvSpPr>
            <p:nvPr/>
          </p:nvSpPr>
          <p:spPr bwMode="auto">
            <a:xfrm>
              <a:off x="3468132" y="3809828"/>
              <a:ext cx="187579" cy="435132"/>
            </a:xfrm>
            <a:custGeom>
              <a:avLst/>
              <a:gdLst>
                <a:gd name="T0" fmla="*/ 15 w 62"/>
                <a:gd name="T1" fmla="*/ 0 h 144"/>
                <a:gd name="T2" fmla="*/ 15 w 62"/>
                <a:gd name="T3" fmla="*/ 0 h 144"/>
                <a:gd name="T4" fmla="*/ 0 w 62"/>
                <a:gd name="T5" fmla="*/ 0 h 144"/>
                <a:gd name="T6" fmla="*/ 0 w 62"/>
                <a:gd name="T7" fmla="*/ 25 h 144"/>
                <a:gd name="T8" fmla="*/ 15 w 62"/>
                <a:gd name="T9" fmla="*/ 38 h 144"/>
                <a:gd name="T10" fmla="*/ 15 w 62"/>
                <a:gd name="T11" fmla="*/ 38 h 144"/>
                <a:gd name="T12" fmla="*/ 26 w 62"/>
                <a:gd name="T13" fmla="*/ 49 h 144"/>
                <a:gd name="T14" fmla="*/ 26 w 62"/>
                <a:gd name="T15" fmla="*/ 144 h 144"/>
                <a:gd name="T16" fmla="*/ 62 w 62"/>
                <a:gd name="T17" fmla="*/ 144 h 144"/>
                <a:gd name="T18" fmla="*/ 62 w 62"/>
                <a:gd name="T19" fmla="*/ 0 h 144"/>
                <a:gd name="T20" fmla="*/ 15 w 62"/>
                <a:gd name="T2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144">
                  <a:moveTo>
                    <a:pt x="15" y="0"/>
                  </a:moveTo>
                  <a:cubicBezTo>
                    <a:pt x="15" y="0"/>
                    <a:pt x="15" y="0"/>
                    <a:pt x="15" y="0"/>
                  </a:cubicBezTo>
                  <a:cubicBezTo>
                    <a:pt x="0" y="0"/>
                    <a:pt x="0" y="0"/>
                    <a:pt x="0" y="0"/>
                  </a:cubicBezTo>
                  <a:cubicBezTo>
                    <a:pt x="0" y="25"/>
                    <a:pt x="0" y="25"/>
                    <a:pt x="0" y="25"/>
                  </a:cubicBezTo>
                  <a:cubicBezTo>
                    <a:pt x="0" y="32"/>
                    <a:pt x="7" y="38"/>
                    <a:pt x="15" y="38"/>
                  </a:cubicBezTo>
                  <a:cubicBezTo>
                    <a:pt x="15" y="38"/>
                    <a:pt x="15" y="38"/>
                    <a:pt x="15" y="38"/>
                  </a:cubicBezTo>
                  <a:cubicBezTo>
                    <a:pt x="21" y="38"/>
                    <a:pt x="26" y="43"/>
                    <a:pt x="26" y="49"/>
                  </a:cubicBezTo>
                  <a:cubicBezTo>
                    <a:pt x="26" y="144"/>
                    <a:pt x="26" y="144"/>
                    <a:pt x="26" y="144"/>
                  </a:cubicBezTo>
                  <a:cubicBezTo>
                    <a:pt x="62" y="144"/>
                    <a:pt x="62" y="144"/>
                    <a:pt x="62" y="144"/>
                  </a:cubicBezTo>
                  <a:cubicBezTo>
                    <a:pt x="62" y="0"/>
                    <a:pt x="62" y="0"/>
                    <a:pt x="62" y="0"/>
                  </a:cubicBezTo>
                  <a:lnTo>
                    <a:pt x="15" y="0"/>
                  </a:lnTo>
                  <a:close/>
                </a:path>
              </a:pathLst>
            </a:custGeom>
            <a:solidFill>
              <a:srgbClr val="20405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9" name="Freeform 157"/>
            <p:cNvSpPr>
              <a:spLocks/>
            </p:cNvSpPr>
            <p:nvPr/>
          </p:nvSpPr>
          <p:spPr bwMode="auto">
            <a:xfrm>
              <a:off x="3368600" y="4193918"/>
              <a:ext cx="117396" cy="57422"/>
            </a:xfrm>
            <a:custGeom>
              <a:avLst/>
              <a:gdLst>
                <a:gd name="T0" fmla="*/ 19 w 39"/>
                <a:gd name="T1" fmla="*/ 0 h 19"/>
                <a:gd name="T2" fmla="*/ 0 w 39"/>
                <a:gd name="T3" fmla="*/ 19 h 19"/>
                <a:gd name="T4" fmla="*/ 39 w 39"/>
                <a:gd name="T5" fmla="*/ 19 h 19"/>
                <a:gd name="T6" fmla="*/ 19 w 39"/>
                <a:gd name="T7" fmla="*/ 0 h 19"/>
              </a:gdLst>
              <a:ahLst/>
              <a:cxnLst>
                <a:cxn ang="0">
                  <a:pos x="T0" y="T1"/>
                </a:cxn>
                <a:cxn ang="0">
                  <a:pos x="T2" y="T3"/>
                </a:cxn>
                <a:cxn ang="0">
                  <a:pos x="T4" y="T5"/>
                </a:cxn>
                <a:cxn ang="0">
                  <a:pos x="T6" y="T7"/>
                </a:cxn>
              </a:cxnLst>
              <a:rect l="0" t="0" r="r" b="b"/>
              <a:pathLst>
                <a:path w="39" h="19">
                  <a:moveTo>
                    <a:pt x="19" y="0"/>
                  </a:moveTo>
                  <a:cubicBezTo>
                    <a:pt x="9" y="0"/>
                    <a:pt x="0" y="8"/>
                    <a:pt x="0" y="19"/>
                  </a:cubicBezTo>
                  <a:cubicBezTo>
                    <a:pt x="39" y="19"/>
                    <a:pt x="39" y="19"/>
                    <a:pt x="39" y="19"/>
                  </a:cubicBezTo>
                  <a:cubicBezTo>
                    <a:pt x="39" y="8"/>
                    <a:pt x="30" y="0"/>
                    <a:pt x="19" y="0"/>
                  </a:cubicBezTo>
                  <a:close/>
                </a:path>
              </a:pathLst>
            </a:custGeom>
            <a:solidFill>
              <a:srgbClr val="C171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0" name="Rectangle 158"/>
            <p:cNvSpPr>
              <a:spLocks noChangeArrowheads="1"/>
            </p:cNvSpPr>
            <p:nvPr/>
          </p:nvSpPr>
          <p:spPr bwMode="auto">
            <a:xfrm>
              <a:off x="3368600" y="4251340"/>
              <a:ext cx="117396" cy="26797"/>
            </a:xfrm>
            <a:prstGeom prst="rect">
              <a:avLst/>
            </a:prstGeom>
            <a:solidFill>
              <a:srgbClr val="F3746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1" name="Freeform 159"/>
            <p:cNvSpPr>
              <a:spLocks/>
            </p:cNvSpPr>
            <p:nvPr/>
          </p:nvSpPr>
          <p:spPr bwMode="auto">
            <a:xfrm>
              <a:off x="3543418" y="4193918"/>
              <a:ext cx="114844" cy="57422"/>
            </a:xfrm>
            <a:custGeom>
              <a:avLst/>
              <a:gdLst>
                <a:gd name="T0" fmla="*/ 19 w 38"/>
                <a:gd name="T1" fmla="*/ 0 h 19"/>
                <a:gd name="T2" fmla="*/ 0 w 38"/>
                <a:gd name="T3" fmla="*/ 19 h 19"/>
                <a:gd name="T4" fmla="*/ 38 w 38"/>
                <a:gd name="T5" fmla="*/ 19 h 19"/>
                <a:gd name="T6" fmla="*/ 19 w 38"/>
                <a:gd name="T7" fmla="*/ 0 h 19"/>
              </a:gdLst>
              <a:ahLst/>
              <a:cxnLst>
                <a:cxn ang="0">
                  <a:pos x="T0" y="T1"/>
                </a:cxn>
                <a:cxn ang="0">
                  <a:pos x="T2" y="T3"/>
                </a:cxn>
                <a:cxn ang="0">
                  <a:pos x="T4" y="T5"/>
                </a:cxn>
                <a:cxn ang="0">
                  <a:pos x="T6" y="T7"/>
                </a:cxn>
              </a:cxnLst>
              <a:rect l="0" t="0" r="r" b="b"/>
              <a:pathLst>
                <a:path w="38" h="19">
                  <a:moveTo>
                    <a:pt x="19" y="0"/>
                  </a:moveTo>
                  <a:cubicBezTo>
                    <a:pt x="8" y="0"/>
                    <a:pt x="0" y="8"/>
                    <a:pt x="0" y="19"/>
                  </a:cubicBezTo>
                  <a:cubicBezTo>
                    <a:pt x="38" y="19"/>
                    <a:pt x="38" y="19"/>
                    <a:pt x="38" y="19"/>
                  </a:cubicBezTo>
                  <a:cubicBezTo>
                    <a:pt x="38" y="8"/>
                    <a:pt x="30" y="0"/>
                    <a:pt x="19" y="0"/>
                  </a:cubicBezTo>
                  <a:close/>
                </a:path>
              </a:pathLst>
            </a:custGeom>
            <a:solidFill>
              <a:srgbClr val="C171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2" name="Rectangle 160"/>
            <p:cNvSpPr>
              <a:spLocks noChangeArrowheads="1"/>
            </p:cNvSpPr>
            <p:nvPr/>
          </p:nvSpPr>
          <p:spPr bwMode="auto">
            <a:xfrm>
              <a:off x="3543418" y="4251340"/>
              <a:ext cx="114844" cy="26797"/>
            </a:xfrm>
            <a:prstGeom prst="rect">
              <a:avLst/>
            </a:prstGeom>
            <a:solidFill>
              <a:srgbClr val="F3746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3" name="Freeform 161"/>
            <p:cNvSpPr>
              <a:spLocks/>
            </p:cNvSpPr>
            <p:nvPr/>
          </p:nvSpPr>
          <p:spPr bwMode="auto">
            <a:xfrm>
              <a:off x="3432402" y="3303238"/>
              <a:ext cx="68906" cy="39557"/>
            </a:xfrm>
            <a:custGeom>
              <a:avLst/>
              <a:gdLst>
                <a:gd name="T0" fmla="*/ 23 w 23"/>
                <a:gd name="T1" fmla="*/ 6 h 13"/>
                <a:gd name="T2" fmla="*/ 16 w 23"/>
                <a:gd name="T3" fmla="*/ 13 h 13"/>
                <a:gd name="T4" fmla="*/ 6 w 23"/>
                <a:gd name="T5" fmla="*/ 13 h 13"/>
                <a:gd name="T6" fmla="*/ 0 w 23"/>
                <a:gd name="T7" fmla="*/ 6 h 13"/>
                <a:gd name="T8" fmla="*/ 0 w 23"/>
                <a:gd name="T9" fmla="*/ 6 h 13"/>
                <a:gd name="T10" fmla="*/ 6 w 23"/>
                <a:gd name="T11" fmla="*/ 0 h 13"/>
                <a:gd name="T12" fmla="*/ 16 w 23"/>
                <a:gd name="T13" fmla="*/ 0 h 13"/>
                <a:gd name="T14" fmla="*/ 23 w 23"/>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13">
                  <a:moveTo>
                    <a:pt x="23" y="6"/>
                  </a:moveTo>
                  <a:cubicBezTo>
                    <a:pt x="23" y="10"/>
                    <a:pt x="20" y="13"/>
                    <a:pt x="16" y="13"/>
                  </a:cubicBezTo>
                  <a:cubicBezTo>
                    <a:pt x="6" y="13"/>
                    <a:pt x="6" y="13"/>
                    <a:pt x="6" y="13"/>
                  </a:cubicBezTo>
                  <a:cubicBezTo>
                    <a:pt x="3" y="13"/>
                    <a:pt x="0" y="10"/>
                    <a:pt x="0" y="6"/>
                  </a:cubicBezTo>
                  <a:cubicBezTo>
                    <a:pt x="0" y="6"/>
                    <a:pt x="0" y="6"/>
                    <a:pt x="0" y="6"/>
                  </a:cubicBezTo>
                  <a:cubicBezTo>
                    <a:pt x="0" y="3"/>
                    <a:pt x="3" y="0"/>
                    <a:pt x="6" y="0"/>
                  </a:cubicBezTo>
                  <a:cubicBezTo>
                    <a:pt x="16" y="0"/>
                    <a:pt x="16" y="0"/>
                    <a:pt x="16" y="0"/>
                  </a:cubicBezTo>
                  <a:cubicBezTo>
                    <a:pt x="20" y="0"/>
                    <a:pt x="23" y="3"/>
                    <a:pt x="23" y="6"/>
                  </a:cubicBezTo>
                  <a:close/>
                </a:path>
              </a:pathLst>
            </a:custGeom>
            <a:solidFill>
              <a:srgbClr val="D6D6D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4" name="Freeform 162"/>
            <p:cNvSpPr>
              <a:spLocks/>
            </p:cNvSpPr>
            <p:nvPr/>
          </p:nvSpPr>
          <p:spPr bwMode="auto">
            <a:xfrm>
              <a:off x="3528106" y="3303238"/>
              <a:ext cx="66354" cy="39557"/>
            </a:xfrm>
            <a:custGeom>
              <a:avLst/>
              <a:gdLst>
                <a:gd name="T0" fmla="*/ 22 w 22"/>
                <a:gd name="T1" fmla="*/ 6 h 13"/>
                <a:gd name="T2" fmla="*/ 16 w 22"/>
                <a:gd name="T3" fmla="*/ 13 h 13"/>
                <a:gd name="T4" fmla="*/ 6 w 22"/>
                <a:gd name="T5" fmla="*/ 13 h 13"/>
                <a:gd name="T6" fmla="*/ 0 w 22"/>
                <a:gd name="T7" fmla="*/ 6 h 13"/>
                <a:gd name="T8" fmla="*/ 0 w 22"/>
                <a:gd name="T9" fmla="*/ 6 h 13"/>
                <a:gd name="T10" fmla="*/ 6 w 22"/>
                <a:gd name="T11" fmla="*/ 0 h 13"/>
                <a:gd name="T12" fmla="*/ 16 w 22"/>
                <a:gd name="T13" fmla="*/ 0 h 13"/>
                <a:gd name="T14" fmla="*/ 22 w 22"/>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3">
                  <a:moveTo>
                    <a:pt x="22" y="6"/>
                  </a:moveTo>
                  <a:cubicBezTo>
                    <a:pt x="22" y="10"/>
                    <a:pt x="19" y="13"/>
                    <a:pt x="16" y="13"/>
                  </a:cubicBezTo>
                  <a:cubicBezTo>
                    <a:pt x="6" y="13"/>
                    <a:pt x="6" y="13"/>
                    <a:pt x="6" y="13"/>
                  </a:cubicBezTo>
                  <a:cubicBezTo>
                    <a:pt x="3" y="13"/>
                    <a:pt x="0" y="10"/>
                    <a:pt x="0" y="6"/>
                  </a:cubicBezTo>
                  <a:cubicBezTo>
                    <a:pt x="0" y="6"/>
                    <a:pt x="0" y="6"/>
                    <a:pt x="0" y="6"/>
                  </a:cubicBezTo>
                  <a:cubicBezTo>
                    <a:pt x="0" y="3"/>
                    <a:pt x="3" y="0"/>
                    <a:pt x="6" y="0"/>
                  </a:cubicBezTo>
                  <a:cubicBezTo>
                    <a:pt x="16" y="0"/>
                    <a:pt x="16" y="0"/>
                    <a:pt x="16" y="0"/>
                  </a:cubicBezTo>
                  <a:cubicBezTo>
                    <a:pt x="19" y="0"/>
                    <a:pt x="22" y="3"/>
                    <a:pt x="22" y="6"/>
                  </a:cubicBezTo>
                  <a:close/>
                </a:path>
              </a:pathLst>
            </a:custGeom>
            <a:solidFill>
              <a:srgbClr val="D6D6D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5" name="Freeform 163"/>
            <p:cNvSpPr>
              <a:spLocks noEditPoints="1"/>
            </p:cNvSpPr>
            <p:nvPr/>
          </p:nvSpPr>
          <p:spPr bwMode="auto">
            <a:xfrm>
              <a:off x="3404329" y="3296857"/>
              <a:ext cx="218204" cy="51042"/>
            </a:xfrm>
            <a:custGeom>
              <a:avLst/>
              <a:gdLst>
                <a:gd name="T0" fmla="*/ 70 w 72"/>
                <a:gd name="T1" fmla="*/ 3 h 17"/>
                <a:gd name="T2" fmla="*/ 65 w 72"/>
                <a:gd name="T3" fmla="*/ 6 h 17"/>
                <a:gd name="T4" fmla="*/ 57 w 72"/>
                <a:gd name="T5" fmla="*/ 0 h 17"/>
                <a:gd name="T6" fmla="*/ 47 w 72"/>
                <a:gd name="T7" fmla="*/ 0 h 17"/>
                <a:gd name="T8" fmla="*/ 39 w 72"/>
                <a:gd name="T9" fmla="*/ 6 h 17"/>
                <a:gd name="T10" fmla="*/ 33 w 72"/>
                <a:gd name="T11" fmla="*/ 6 h 17"/>
                <a:gd name="T12" fmla="*/ 25 w 72"/>
                <a:gd name="T13" fmla="*/ 0 h 17"/>
                <a:gd name="T14" fmla="*/ 15 w 72"/>
                <a:gd name="T15" fmla="*/ 0 h 17"/>
                <a:gd name="T16" fmla="*/ 7 w 72"/>
                <a:gd name="T17" fmla="*/ 6 h 17"/>
                <a:gd name="T18" fmla="*/ 2 w 72"/>
                <a:gd name="T19" fmla="*/ 3 h 17"/>
                <a:gd name="T20" fmla="*/ 0 w 72"/>
                <a:gd name="T21" fmla="*/ 6 h 17"/>
                <a:gd name="T22" fmla="*/ 7 w 72"/>
                <a:gd name="T23" fmla="*/ 9 h 17"/>
                <a:gd name="T24" fmla="*/ 15 w 72"/>
                <a:gd name="T25" fmla="*/ 17 h 17"/>
                <a:gd name="T26" fmla="*/ 25 w 72"/>
                <a:gd name="T27" fmla="*/ 17 h 17"/>
                <a:gd name="T28" fmla="*/ 33 w 72"/>
                <a:gd name="T29" fmla="*/ 10 h 17"/>
                <a:gd name="T30" fmla="*/ 39 w 72"/>
                <a:gd name="T31" fmla="*/ 10 h 17"/>
                <a:gd name="T32" fmla="*/ 47 w 72"/>
                <a:gd name="T33" fmla="*/ 17 h 17"/>
                <a:gd name="T34" fmla="*/ 57 w 72"/>
                <a:gd name="T35" fmla="*/ 17 h 17"/>
                <a:gd name="T36" fmla="*/ 65 w 72"/>
                <a:gd name="T37" fmla="*/ 9 h 17"/>
                <a:gd name="T38" fmla="*/ 72 w 72"/>
                <a:gd name="T39" fmla="*/ 6 h 17"/>
                <a:gd name="T40" fmla="*/ 70 w 72"/>
                <a:gd name="T41" fmla="*/ 3 h 17"/>
                <a:gd name="T42" fmla="*/ 25 w 72"/>
                <a:gd name="T43" fmla="*/ 14 h 17"/>
                <a:gd name="T44" fmla="*/ 15 w 72"/>
                <a:gd name="T45" fmla="*/ 14 h 17"/>
                <a:gd name="T46" fmla="*/ 10 w 72"/>
                <a:gd name="T47" fmla="*/ 8 h 17"/>
                <a:gd name="T48" fmla="*/ 15 w 72"/>
                <a:gd name="T49" fmla="*/ 3 h 17"/>
                <a:gd name="T50" fmla="*/ 25 w 72"/>
                <a:gd name="T51" fmla="*/ 3 h 17"/>
                <a:gd name="T52" fmla="*/ 30 w 72"/>
                <a:gd name="T53" fmla="*/ 8 h 17"/>
                <a:gd name="T54" fmla="*/ 25 w 72"/>
                <a:gd name="T55" fmla="*/ 14 h 17"/>
                <a:gd name="T56" fmla="*/ 57 w 72"/>
                <a:gd name="T57" fmla="*/ 14 h 17"/>
                <a:gd name="T58" fmla="*/ 47 w 72"/>
                <a:gd name="T59" fmla="*/ 14 h 17"/>
                <a:gd name="T60" fmla="*/ 42 w 72"/>
                <a:gd name="T61" fmla="*/ 8 h 17"/>
                <a:gd name="T62" fmla="*/ 47 w 72"/>
                <a:gd name="T63" fmla="*/ 3 h 17"/>
                <a:gd name="T64" fmla="*/ 57 w 72"/>
                <a:gd name="T65" fmla="*/ 3 h 17"/>
                <a:gd name="T66" fmla="*/ 62 w 72"/>
                <a:gd name="T67" fmla="*/ 8 h 17"/>
                <a:gd name="T68" fmla="*/ 57 w 72"/>
                <a:gd name="T69"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2" h="17">
                  <a:moveTo>
                    <a:pt x="70" y="3"/>
                  </a:moveTo>
                  <a:cubicBezTo>
                    <a:pt x="65" y="6"/>
                    <a:pt x="65" y="6"/>
                    <a:pt x="65" y="6"/>
                  </a:cubicBezTo>
                  <a:cubicBezTo>
                    <a:pt x="64" y="3"/>
                    <a:pt x="60" y="0"/>
                    <a:pt x="57" y="0"/>
                  </a:cubicBezTo>
                  <a:cubicBezTo>
                    <a:pt x="47" y="0"/>
                    <a:pt x="47" y="0"/>
                    <a:pt x="47" y="0"/>
                  </a:cubicBezTo>
                  <a:cubicBezTo>
                    <a:pt x="43" y="0"/>
                    <a:pt x="40" y="3"/>
                    <a:pt x="39" y="6"/>
                  </a:cubicBezTo>
                  <a:cubicBezTo>
                    <a:pt x="33" y="6"/>
                    <a:pt x="33" y="6"/>
                    <a:pt x="33" y="6"/>
                  </a:cubicBezTo>
                  <a:cubicBezTo>
                    <a:pt x="32" y="3"/>
                    <a:pt x="29" y="0"/>
                    <a:pt x="25" y="0"/>
                  </a:cubicBezTo>
                  <a:cubicBezTo>
                    <a:pt x="15" y="0"/>
                    <a:pt x="15" y="0"/>
                    <a:pt x="15" y="0"/>
                  </a:cubicBezTo>
                  <a:cubicBezTo>
                    <a:pt x="12" y="0"/>
                    <a:pt x="9" y="3"/>
                    <a:pt x="7" y="6"/>
                  </a:cubicBezTo>
                  <a:cubicBezTo>
                    <a:pt x="2" y="3"/>
                    <a:pt x="2" y="3"/>
                    <a:pt x="2" y="3"/>
                  </a:cubicBezTo>
                  <a:cubicBezTo>
                    <a:pt x="0" y="6"/>
                    <a:pt x="0" y="6"/>
                    <a:pt x="0" y="6"/>
                  </a:cubicBezTo>
                  <a:cubicBezTo>
                    <a:pt x="7" y="9"/>
                    <a:pt x="7" y="9"/>
                    <a:pt x="7" y="9"/>
                  </a:cubicBezTo>
                  <a:cubicBezTo>
                    <a:pt x="8" y="14"/>
                    <a:pt x="11" y="17"/>
                    <a:pt x="15" y="17"/>
                  </a:cubicBezTo>
                  <a:cubicBezTo>
                    <a:pt x="25" y="17"/>
                    <a:pt x="25" y="17"/>
                    <a:pt x="25" y="17"/>
                  </a:cubicBezTo>
                  <a:cubicBezTo>
                    <a:pt x="29" y="17"/>
                    <a:pt x="32" y="14"/>
                    <a:pt x="33" y="10"/>
                  </a:cubicBezTo>
                  <a:cubicBezTo>
                    <a:pt x="39" y="10"/>
                    <a:pt x="39" y="10"/>
                    <a:pt x="39" y="10"/>
                  </a:cubicBezTo>
                  <a:cubicBezTo>
                    <a:pt x="40" y="14"/>
                    <a:pt x="43" y="17"/>
                    <a:pt x="47" y="17"/>
                  </a:cubicBezTo>
                  <a:cubicBezTo>
                    <a:pt x="57" y="17"/>
                    <a:pt x="57" y="17"/>
                    <a:pt x="57" y="17"/>
                  </a:cubicBezTo>
                  <a:cubicBezTo>
                    <a:pt x="61" y="17"/>
                    <a:pt x="64" y="14"/>
                    <a:pt x="65" y="9"/>
                  </a:cubicBezTo>
                  <a:cubicBezTo>
                    <a:pt x="72" y="6"/>
                    <a:pt x="72" y="6"/>
                    <a:pt x="72" y="6"/>
                  </a:cubicBezTo>
                  <a:lnTo>
                    <a:pt x="70" y="3"/>
                  </a:lnTo>
                  <a:close/>
                  <a:moveTo>
                    <a:pt x="25" y="14"/>
                  </a:moveTo>
                  <a:cubicBezTo>
                    <a:pt x="15" y="14"/>
                    <a:pt x="15" y="14"/>
                    <a:pt x="15" y="14"/>
                  </a:cubicBezTo>
                  <a:cubicBezTo>
                    <a:pt x="13" y="14"/>
                    <a:pt x="10" y="11"/>
                    <a:pt x="10" y="8"/>
                  </a:cubicBezTo>
                  <a:cubicBezTo>
                    <a:pt x="10" y="6"/>
                    <a:pt x="13" y="3"/>
                    <a:pt x="15" y="3"/>
                  </a:cubicBezTo>
                  <a:cubicBezTo>
                    <a:pt x="25" y="3"/>
                    <a:pt x="25" y="3"/>
                    <a:pt x="25" y="3"/>
                  </a:cubicBezTo>
                  <a:cubicBezTo>
                    <a:pt x="28" y="3"/>
                    <a:pt x="30" y="6"/>
                    <a:pt x="30" y="8"/>
                  </a:cubicBezTo>
                  <a:cubicBezTo>
                    <a:pt x="30" y="11"/>
                    <a:pt x="28" y="14"/>
                    <a:pt x="25" y="14"/>
                  </a:cubicBezTo>
                  <a:close/>
                  <a:moveTo>
                    <a:pt x="57" y="14"/>
                  </a:moveTo>
                  <a:cubicBezTo>
                    <a:pt x="47" y="14"/>
                    <a:pt x="47" y="14"/>
                    <a:pt x="47" y="14"/>
                  </a:cubicBezTo>
                  <a:cubicBezTo>
                    <a:pt x="45" y="14"/>
                    <a:pt x="42" y="11"/>
                    <a:pt x="42" y="8"/>
                  </a:cubicBezTo>
                  <a:cubicBezTo>
                    <a:pt x="42" y="6"/>
                    <a:pt x="45" y="3"/>
                    <a:pt x="47" y="3"/>
                  </a:cubicBezTo>
                  <a:cubicBezTo>
                    <a:pt x="57" y="3"/>
                    <a:pt x="57" y="3"/>
                    <a:pt x="57" y="3"/>
                  </a:cubicBezTo>
                  <a:cubicBezTo>
                    <a:pt x="60" y="3"/>
                    <a:pt x="62" y="6"/>
                    <a:pt x="62" y="8"/>
                  </a:cubicBezTo>
                  <a:cubicBezTo>
                    <a:pt x="62" y="11"/>
                    <a:pt x="60" y="14"/>
                    <a:pt x="57" y="14"/>
                  </a:cubicBezTo>
                  <a:close/>
                </a:path>
              </a:pathLst>
            </a:custGeom>
            <a:solidFill>
              <a:srgbClr val="20405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6" name="Freeform 164"/>
            <p:cNvSpPr>
              <a:spLocks/>
            </p:cNvSpPr>
            <p:nvPr/>
          </p:nvSpPr>
          <p:spPr bwMode="auto">
            <a:xfrm>
              <a:off x="3364772" y="3148836"/>
              <a:ext cx="275626" cy="245001"/>
            </a:xfrm>
            <a:custGeom>
              <a:avLst/>
              <a:gdLst>
                <a:gd name="T0" fmla="*/ 90 w 91"/>
                <a:gd name="T1" fmla="*/ 31 h 81"/>
                <a:gd name="T2" fmla="*/ 49 w 91"/>
                <a:gd name="T3" fmla="*/ 0 h 81"/>
                <a:gd name="T4" fmla="*/ 41 w 91"/>
                <a:gd name="T5" fmla="*/ 0 h 81"/>
                <a:gd name="T6" fmla="*/ 10 w 91"/>
                <a:gd name="T7" fmla="*/ 55 h 81"/>
                <a:gd name="T8" fmla="*/ 28 w 91"/>
                <a:gd name="T9" fmla="*/ 81 h 81"/>
                <a:gd name="T10" fmla="*/ 15 w 91"/>
                <a:gd name="T11" fmla="*/ 47 h 81"/>
                <a:gd name="T12" fmla="*/ 22 w 91"/>
                <a:gd name="T13" fmla="*/ 28 h 81"/>
                <a:gd name="T14" fmla="*/ 32 w 91"/>
                <a:gd name="T15" fmla="*/ 24 h 81"/>
                <a:gd name="T16" fmla="*/ 42 w 91"/>
                <a:gd name="T17" fmla="*/ 28 h 81"/>
                <a:gd name="T18" fmla="*/ 66 w 91"/>
                <a:gd name="T19" fmla="*/ 42 h 81"/>
                <a:gd name="T20" fmla="*/ 81 w 91"/>
                <a:gd name="T21" fmla="*/ 38 h 81"/>
                <a:gd name="T22" fmla="*/ 81 w 91"/>
                <a:gd name="T23" fmla="*/ 38 h 81"/>
                <a:gd name="T24" fmla="*/ 82 w 91"/>
                <a:gd name="T25" fmla="*/ 47 h 81"/>
                <a:gd name="T26" fmla="*/ 69 w 91"/>
                <a:gd name="T27" fmla="*/ 81 h 81"/>
                <a:gd name="T28" fmla="*/ 87 w 91"/>
                <a:gd name="T29" fmla="*/ 55 h 81"/>
                <a:gd name="T30" fmla="*/ 90 w 91"/>
                <a:gd name="T31" fmla="*/ 3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81">
                  <a:moveTo>
                    <a:pt x="90" y="31"/>
                  </a:moveTo>
                  <a:cubicBezTo>
                    <a:pt x="86" y="13"/>
                    <a:pt x="70" y="0"/>
                    <a:pt x="49" y="0"/>
                  </a:cubicBezTo>
                  <a:cubicBezTo>
                    <a:pt x="46" y="0"/>
                    <a:pt x="44" y="0"/>
                    <a:pt x="41" y="0"/>
                  </a:cubicBezTo>
                  <a:cubicBezTo>
                    <a:pt x="17" y="4"/>
                    <a:pt x="0" y="28"/>
                    <a:pt x="10" y="55"/>
                  </a:cubicBezTo>
                  <a:cubicBezTo>
                    <a:pt x="17" y="74"/>
                    <a:pt x="22" y="80"/>
                    <a:pt x="28" y="81"/>
                  </a:cubicBezTo>
                  <a:cubicBezTo>
                    <a:pt x="20" y="72"/>
                    <a:pt x="15" y="60"/>
                    <a:pt x="15" y="47"/>
                  </a:cubicBezTo>
                  <a:cubicBezTo>
                    <a:pt x="15" y="39"/>
                    <a:pt x="18" y="32"/>
                    <a:pt x="22" y="28"/>
                  </a:cubicBezTo>
                  <a:cubicBezTo>
                    <a:pt x="24" y="26"/>
                    <a:pt x="28" y="24"/>
                    <a:pt x="32" y="24"/>
                  </a:cubicBezTo>
                  <a:cubicBezTo>
                    <a:pt x="35" y="24"/>
                    <a:pt x="39" y="26"/>
                    <a:pt x="42" y="28"/>
                  </a:cubicBezTo>
                  <a:cubicBezTo>
                    <a:pt x="46" y="37"/>
                    <a:pt x="56" y="42"/>
                    <a:pt x="66" y="42"/>
                  </a:cubicBezTo>
                  <a:cubicBezTo>
                    <a:pt x="72" y="42"/>
                    <a:pt x="77" y="41"/>
                    <a:pt x="81" y="38"/>
                  </a:cubicBezTo>
                  <a:cubicBezTo>
                    <a:pt x="81" y="38"/>
                    <a:pt x="81" y="38"/>
                    <a:pt x="81" y="38"/>
                  </a:cubicBezTo>
                  <a:cubicBezTo>
                    <a:pt x="82" y="41"/>
                    <a:pt x="82" y="44"/>
                    <a:pt x="82" y="47"/>
                  </a:cubicBezTo>
                  <a:cubicBezTo>
                    <a:pt x="82" y="60"/>
                    <a:pt x="77" y="73"/>
                    <a:pt x="69" y="81"/>
                  </a:cubicBezTo>
                  <a:cubicBezTo>
                    <a:pt x="75" y="80"/>
                    <a:pt x="80" y="74"/>
                    <a:pt x="87" y="55"/>
                  </a:cubicBezTo>
                  <a:cubicBezTo>
                    <a:pt x="90" y="46"/>
                    <a:pt x="91" y="38"/>
                    <a:pt x="90" y="31"/>
                  </a:cubicBezTo>
                  <a:close/>
                </a:path>
              </a:pathLst>
            </a:custGeom>
            <a:solidFill>
              <a:srgbClr val="C171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7" name="Freeform 165"/>
            <p:cNvSpPr>
              <a:spLocks/>
            </p:cNvSpPr>
            <p:nvPr/>
          </p:nvSpPr>
          <p:spPr bwMode="auto">
            <a:xfrm>
              <a:off x="3311178" y="3435947"/>
              <a:ext cx="201615" cy="347085"/>
            </a:xfrm>
            <a:custGeom>
              <a:avLst/>
              <a:gdLst>
                <a:gd name="T0" fmla="*/ 64 w 67"/>
                <a:gd name="T1" fmla="*/ 42 h 115"/>
                <a:gd name="T2" fmla="*/ 48 w 67"/>
                <a:gd name="T3" fmla="*/ 26 h 115"/>
                <a:gd name="T4" fmla="*/ 49 w 67"/>
                <a:gd name="T5" fmla="*/ 23 h 115"/>
                <a:gd name="T6" fmla="*/ 49 w 67"/>
                <a:gd name="T7" fmla="*/ 11 h 115"/>
                <a:gd name="T8" fmla="*/ 53 w 67"/>
                <a:gd name="T9" fmla="*/ 8 h 115"/>
                <a:gd name="T10" fmla="*/ 45 w 67"/>
                <a:gd name="T11" fmla="*/ 0 h 115"/>
                <a:gd name="T12" fmla="*/ 38 w 67"/>
                <a:gd name="T13" fmla="*/ 0 h 115"/>
                <a:gd name="T14" fmla="*/ 38 w 67"/>
                <a:gd name="T15" fmla="*/ 0 h 115"/>
                <a:gd name="T16" fmla="*/ 20 w 67"/>
                <a:gd name="T17" fmla="*/ 13 h 115"/>
                <a:gd name="T18" fmla="*/ 0 w 67"/>
                <a:gd name="T19" fmla="*/ 61 h 115"/>
                <a:gd name="T20" fmla="*/ 20 w 67"/>
                <a:gd name="T21" fmla="*/ 77 h 115"/>
                <a:gd name="T22" fmla="*/ 20 w 67"/>
                <a:gd name="T23" fmla="*/ 115 h 115"/>
                <a:gd name="T24" fmla="*/ 67 w 67"/>
                <a:gd name="T25" fmla="*/ 115 h 115"/>
                <a:gd name="T26" fmla="*/ 67 w 67"/>
                <a:gd name="T27" fmla="*/ 45 h 115"/>
                <a:gd name="T28" fmla="*/ 64 w 67"/>
                <a:gd name="T29" fmla="*/ 4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115">
                  <a:moveTo>
                    <a:pt x="64" y="42"/>
                  </a:moveTo>
                  <a:cubicBezTo>
                    <a:pt x="48" y="26"/>
                    <a:pt x="48" y="26"/>
                    <a:pt x="48" y="26"/>
                  </a:cubicBezTo>
                  <a:cubicBezTo>
                    <a:pt x="49" y="23"/>
                    <a:pt x="49" y="23"/>
                    <a:pt x="49" y="23"/>
                  </a:cubicBezTo>
                  <a:cubicBezTo>
                    <a:pt x="51" y="19"/>
                    <a:pt x="51" y="15"/>
                    <a:pt x="49" y="11"/>
                  </a:cubicBezTo>
                  <a:cubicBezTo>
                    <a:pt x="53" y="8"/>
                    <a:pt x="53" y="8"/>
                    <a:pt x="53" y="8"/>
                  </a:cubicBezTo>
                  <a:cubicBezTo>
                    <a:pt x="45" y="0"/>
                    <a:pt x="45" y="0"/>
                    <a:pt x="45" y="0"/>
                  </a:cubicBezTo>
                  <a:cubicBezTo>
                    <a:pt x="38" y="0"/>
                    <a:pt x="38" y="0"/>
                    <a:pt x="38" y="0"/>
                  </a:cubicBezTo>
                  <a:cubicBezTo>
                    <a:pt x="38" y="0"/>
                    <a:pt x="38" y="0"/>
                    <a:pt x="38" y="0"/>
                  </a:cubicBezTo>
                  <a:cubicBezTo>
                    <a:pt x="32" y="0"/>
                    <a:pt x="22" y="6"/>
                    <a:pt x="20" y="13"/>
                  </a:cubicBezTo>
                  <a:cubicBezTo>
                    <a:pt x="0" y="61"/>
                    <a:pt x="0" y="61"/>
                    <a:pt x="0" y="61"/>
                  </a:cubicBezTo>
                  <a:cubicBezTo>
                    <a:pt x="20" y="77"/>
                    <a:pt x="20" y="77"/>
                    <a:pt x="20" y="77"/>
                  </a:cubicBezTo>
                  <a:cubicBezTo>
                    <a:pt x="20" y="115"/>
                    <a:pt x="20" y="115"/>
                    <a:pt x="20" y="115"/>
                  </a:cubicBezTo>
                  <a:cubicBezTo>
                    <a:pt x="67" y="115"/>
                    <a:pt x="67" y="115"/>
                    <a:pt x="67" y="115"/>
                  </a:cubicBezTo>
                  <a:cubicBezTo>
                    <a:pt x="67" y="45"/>
                    <a:pt x="67" y="45"/>
                    <a:pt x="67" y="45"/>
                  </a:cubicBezTo>
                  <a:lnTo>
                    <a:pt x="64" y="42"/>
                  </a:lnTo>
                  <a:close/>
                </a:path>
              </a:pathLst>
            </a:custGeom>
            <a:solidFill>
              <a:srgbClr val="2B5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8" name="Freeform 166"/>
            <p:cNvSpPr>
              <a:spLocks/>
            </p:cNvSpPr>
            <p:nvPr/>
          </p:nvSpPr>
          <p:spPr bwMode="auto">
            <a:xfrm>
              <a:off x="3437507" y="3435947"/>
              <a:ext cx="260313" cy="347085"/>
            </a:xfrm>
            <a:custGeom>
              <a:avLst/>
              <a:gdLst>
                <a:gd name="T0" fmla="*/ 71 w 86"/>
                <a:gd name="T1" fmla="*/ 12 h 115"/>
                <a:gd name="T2" fmla="*/ 70 w 86"/>
                <a:gd name="T3" fmla="*/ 9 h 115"/>
                <a:gd name="T4" fmla="*/ 66 w 86"/>
                <a:gd name="T5" fmla="*/ 5 h 115"/>
                <a:gd name="T6" fmla="*/ 65 w 86"/>
                <a:gd name="T7" fmla="*/ 4 h 115"/>
                <a:gd name="T8" fmla="*/ 65 w 86"/>
                <a:gd name="T9" fmla="*/ 4 h 115"/>
                <a:gd name="T10" fmla="*/ 54 w 86"/>
                <a:gd name="T11" fmla="*/ 0 h 115"/>
                <a:gd name="T12" fmla="*/ 39 w 86"/>
                <a:gd name="T13" fmla="*/ 0 h 115"/>
                <a:gd name="T14" fmla="*/ 39 w 86"/>
                <a:gd name="T15" fmla="*/ 8 h 115"/>
                <a:gd name="T16" fmla="*/ 31 w 86"/>
                <a:gd name="T17" fmla="*/ 27 h 115"/>
                <a:gd name="T18" fmla="*/ 27 w 86"/>
                <a:gd name="T19" fmla="*/ 14 h 115"/>
                <a:gd name="T20" fmla="*/ 31 w 86"/>
                <a:gd name="T21" fmla="*/ 10 h 115"/>
                <a:gd name="T22" fmla="*/ 25 w 86"/>
                <a:gd name="T23" fmla="*/ 4 h 115"/>
                <a:gd name="T24" fmla="*/ 18 w 86"/>
                <a:gd name="T25" fmla="*/ 10 h 115"/>
                <a:gd name="T26" fmla="*/ 22 w 86"/>
                <a:gd name="T27" fmla="*/ 14 h 115"/>
                <a:gd name="T28" fmla="*/ 19 w 86"/>
                <a:gd name="T29" fmla="*/ 27 h 115"/>
                <a:gd name="T30" fmla="*/ 11 w 86"/>
                <a:gd name="T31" fmla="*/ 8 h 115"/>
                <a:gd name="T32" fmla="*/ 0 w 86"/>
                <a:gd name="T33" fmla="*/ 19 h 115"/>
                <a:gd name="T34" fmla="*/ 25 w 86"/>
                <a:gd name="T35" fmla="*/ 45 h 115"/>
                <a:gd name="T36" fmla="*/ 25 w 86"/>
                <a:gd name="T37" fmla="*/ 115 h 115"/>
                <a:gd name="T38" fmla="*/ 72 w 86"/>
                <a:gd name="T39" fmla="*/ 115 h 115"/>
                <a:gd name="T40" fmla="*/ 72 w 86"/>
                <a:gd name="T41" fmla="*/ 78 h 115"/>
                <a:gd name="T42" fmla="*/ 72 w 86"/>
                <a:gd name="T43" fmla="*/ 60 h 115"/>
                <a:gd name="T44" fmla="*/ 86 w 86"/>
                <a:gd name="T45" fmla="*/ 46 h 115"/>
                <a:gd name="T46" fmla="*/ 71 w 86"/>
                <a:gd name="T47" fmla="*/ 1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115">
                  <a:moveTo>
                    <a:pt x="71" y="12"/>
                  </a:moveTo>
                  <a:cubicBezTo>
                    <a:pt x="71" y="11"/>
                    <a:pt x="70" y="10"/>
                    <a:pt x="70" y="9"/>
                  </a:cubicBezTo>
                  <a:cubicBezTo>
                    <a:pt x="69" y="7"/>
                    <a:pt x="67" y="6"/>
                    <a:pt x="66" y="5"/>
                  </a:cubicBezTo>
                  <a:cubicBezTo>
                    <a:pt x="66" y="5"/>
                    <a:pt x="65" y="5"/>
                    <a:pt x="65" y="4"/>
                  </a:cubicBezTo>
                  <a:cubicBezTo>
                    <a:pt x="65" y="4"/>
                    <a:pt x="65" y="4"/>
                    <a:pt x="65" y="4"/>
                  </a:cubicBezTo>
                  <a:cubicBezTo>
                    <a:pt x="61" y="2"/>
                    <a:pt x="57" y="0"/>
                    <a:pt x="54" y="0"/>
                  </a:cubicBezTo>
                  <a:cubicBezTo>
                    <a:pt x="39" y="0"/>
                    <a:pt x="39" y="0"/>
                    <a:pt x="39" y="0"/>
                  </a:cubicBezTo>
                  <a:cubicBezTo>
                    <a:pt x="39" y="8"/>
                    <a:pt x="39" y="8"/>
                    <a:pt x="39" y="8"/>
                  </a:cubicBezTo>
                  <a:cubicBezTo>
                    <a:pt x="31" y="27"/>
                    <a:pt x="31" y="27"/>
                    <a:pt x="31" y="27"/>
                  </a:cubicBezTo>
                  <a:cubicBezTo>
                    <a:pt x="27" y="14"/>
                    <a:pt x="27" y="14"/>
                    <a:pt x="27" y="14"/>
                  </a:cubicBezTo>
                  <a:cubicBezTo>
                    <a:pt x="31" y="10"/>
                    <a:pt x="31" y="10"/>
                    <a:pt x="31" y="10"/>
                  </a:cubicBezTo>
                  <a:cubicBezTo>
                    <a:pt x="25" y="4"/>
                    <a:pt x="25" y="4"/>
                    <a:pt x="25" y="4"/>
                  </a:cubicBezTo>
                  <a:cubicBezTo>
                    <a:pt x="18" y="10"/>
                    <a:pt x="18" y="10"/>
                    <a:pt x="18" y="10"/>
                  </a:cubicBezTo>
                  <a:cubicBezTo>
                    <a:pt x="22" y="14"/>
                    <a:pt x="22" y="14"/>
                    <a:pt x="22" y="14"/>
                  </a:cubicBezTo>
                  <a:cubicBezTo>
                    <a:pt x="19" y="27"/>
                    <a:pt x="19" y="27"/>
                    <a:pt x="19" y="27"/>
                  </a:cubicBezTo>
                  <a:cubicBezTo>
                    <a:pt x="11" y="8"/>
                    <a:pt x="11" y="8"/>
                    <a:pt x="11" y="8"/>
                  </a:cubicBezTo>
                  <a:cubicBezTo>
                    <a:pt x="0" y="19"/>
                    <a:pt x="0" y="19"/>
                    <a:pt x="0" y="19"/>
                  </a:cubicBezTo>
                  <a:cubicBezTo>
                    <a:pt x="25" y="45"/>
                    <a:pt x="25" y="45"/>
                    <a:pt x="25" y="45"/>
                  </a:cubicBezTo>
                  <a:cubicBezTo>
                    <a:pt x="25" y="115"/>
                    <a:pt x="25" y="115"/>
                    <a:pt x="25" y="115"/>
                  </a:cubicBezTo>
                  <a:cubicBezTo>
                    <a:pt x="72" y="115"/>
                    <a:pt x="72" y="115"/>
                    <a:pt x="72" y="115"/>
                  </a:cubicBezTo>
                  <a:cubicBezTo>
                    <a:pt x="72" y="78"/>
                    <a:pt x="72" y="78"/>
                    <a:pt x="72" y="78"/>
                  </a:cubicBezTo>
                  <a:cubicBezTo>
                    <a:pt x="72" y="60"/>
                    <a:pt x="72" y="60"/>
                    <a:pt x="72" y="60"/>
                  </a:cubicBezTo>
                  <a:cubicBezTo>
                    <a:pt x="86" y="46"/>
                    <a:pt x="86" y="46"/>
                    <a:pt x="86" y="46"/>
                  </a:cubicBezTo>
                  <a:lnTo>
                    <a:pt x="71" y="12"/>
                  </a:lnTo>
                  <a:close/>
                </a:path>
              </a:pathLst>
            </a:custGeom>
            <a:solidFill>
              <a:srgbClr val="20405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9" name="Oval 167"/>
            <p:cNvSpPr>
              <a:spLocks noChangeArrowheads="1"/>
            </p:cNvSpPr>
            <p:nvPr/>
          </p:nvSpPr>
          <p:spPr bwMode="auto">
            <a:xfrm>
              <a:off x="3543418" y="3601833"/>
              <a:ext cx="54870" cy="57422"/>
            </a:xfrm>
            <a:prstGeom prst="ellipse">
              <a:avLst/>
            </a:prstGeom>
            <a:solidFill>
              <a:srgbClr val="FFCAB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0" name="Freeform 168"/>
            <p:cNvSpPr>
              <a:spLocks/>
            </p:cNvSpPr>
            <p:nvPr/>
          </p:nvSpPr>
          <p:spPr bwMode="auto">
            <a:xfrm>
              <a:off x="3308626" y="3586520"/>
              <a:ext cx="261589" cy="94427"/>
            </a:xfrm>
            <a:custGeom>
              <a:avLst/>
              <a:gdLst>
                <a:gd name="T0" fmla="*/ 0 w 87"/>
                <a:gd name="T1" fmla="*/ 16 h 31"/>
                <a:gd name="T2" fmla="*/ 16 w 87"/>
                <a:gd name="T3" fmla="*/ 0 h 31"/>
                <a:gd name="T4" fmla="*/ 87 w 87"/>
                <a:gd name="T5" fmla="*/ 0 h 31"/>
                <a:gd name="T6" fmla="*/ 87 w 87"/>
                <a:gd name="T7" fmla="*/ 31 h 31"/>
                <a:gd name="T8" fmla="*/ 16 w 87"/>
                <a:gd name="T9" fmla="*/ 31 h 31"/>
                <a:gd name="T10" fmla="*/ 0 w 87"/>
                <a:gd name="T11" fmla="*/ 16 h 31"/>
              </a:gdLst>
              <a:ahLst/>
              <a:cxnLst>
                <a:cxn ang="0">
                  <a:pos x="T0" y="T1"/>
                </a:cxn>
                <a:cxn ang="0">
                  <a:pos x="T2" y="T3"/>
                </a:cxn>
                <a:cxn ang="0">
                  <a:pos x="T4" y="T5"/>
                </a:cxn>
                <a:cxn ang="0">
                  <a:pos x="T6" y="T7"/>
                </a:cxn>
                <a:cxn ang="0">
                  <a:pos x="T8" y="T9"/>
                </a:cxn>
                <a:cxn ang="0">
                  <a:pos x="T10" y="T11"/>
                </a:cxn>
              </a:cxnLst>
              <a:rect l="0" t="0" r="r" b="b"/>
              <a:pathLst>
                <a:path w="87" h="31">
                  <a:moveTo>
                    <a:pt x="0" y="16"/>
                  </a:moveTo>
                  <a:cubicBezTo>
                    <a:pt x="0" y="7"/>
                    <a:pt x="7" y="0"/>
                    <a:pt x="16" y="0"/>
                  </a:cubicBezTo>
                  <a:cubicBezTo>
                    <a:pt x="87" y="0"/>
                    <a:pt x="87" y="0"/>
                    <a:pt x="87" y="0"/>
                  </a:cubicBezTo>
                  <a:cubicBezTo>
                    <a:pt x="87" y="31"/>
                    <a:pt x="87" y="31"/>
                    <a:pt x="87" y="31"/>
                  </a:cubicBezTo>
                  <a:cubicBezTo>
                    <a:pt x="16" y="31"/>
                    <a:pt x="16" y="31"/>
                    <a:pt x="16" y="31"/>
                  </a:cubicBezTo>
                  <a:cubicBezTo>
                    <a:pt x="7" y="31"/>
                    <a:pt x="0" y="24"/>
                    <a:pt x="0" y="16"/>
                  </a:cubicBezTo>
                  <a:close/>
                </a:path>
              </a:pathLst>
            </a:custGeom>
            <a:solidFill>
              <a:srgbClr val="20405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1" name="Freeform 169"/>
            <p:cNvSpPr>
              <a:spLocks/>
            </p:cNvSpPr>
            <p:nvPr/>
          </p:nvSpPr>
          <p:spPr bwMode="auto">
            <a:xfrm>
              <a:off x="3350736" y="3553343"/>
              <a:ext cx="159506" cy="66354"/>
            </a:xfrm>
            <a:custGeom>
              <a:avLst/>
              <a:gdLst>
                <a:gd name="T0" fmla="*/ 42 w 53"/>
                <a:gd name="T1" fmla="*/ 22 h 22"/>
                <a:gd name="T2" fmla="*/ 53 w 53"/>
                <a:gd name="T3" fmla="*/ 11 h 22"/>
                <a:gd name="T4" fmla="*/ 53 w 53"/>
                <a:gd name="T5" fmla="*/ 11 h 22"/>
                <a:gd name="T6" fmla="*/ 42 w 53"/>
                <a:gd name="T7" fmla="*/ 0 h 22"/>
                <a:gd name="T8" fmla="*/ 11 w 53"/>
                <a:gd name="T9" fmla="*/ 0 h 22"/>
                <a:gd name="T10" fmla="*/ 0 w 53"/>
                <a:gd name="T11" fmla="*/ 11 h 22"/>
                <a:gd name="T12" fmla="*/ 0 w 53"/>
                <a:gd name="T13" fmla="*/ 11 h 22"/>
                <a:gd name="T14" fmla="*/ 11 w 53"/>
                <a:gd name="T15" fmla="*/ 22 h 22"/>
                <a:gd name="T16" fmla="*/ 42 w 53"/>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2">
                  <a:moveTo>
                    <a:pt x="42" y="22"/>
                  </a:moveTo>
                  <a:cubicBezTo>
                    <a:pt x="48" y="22"/>
                    <a:pt x="53" y="17"/>
                    <a:pt x="53" y="11"/>
                  </a:cubicBezTo>
                  <a:cubicBezTo>
                    <a:pt x="53" y="11"/>
                    <a:pt x="53" y="11"/>
                    <a:pt x="53" y="11"/>
                  </a:cubicBezTo>
                  <a:cubicBezTo>
                    <a:pt x="53" y="5"/>
                    <a:pt x="48" y="0"/>
                    <a:pt x="42" y="0"/>
                  </a:cubicBezTo>
                  <a:cubicBezTo>
                    <a:pt x="11" y="0"/>
                    <a:pt x="11" y="0"/>
                    <a:pt x="11" y="0"/>
                  </a:cubicBezTo>
                  <a:cubicBezTo>
                    <a:pt x="5" y="0"/>
                    <a:pt x="0" y="5"/>
                    <a:pt x="0" y="11"/>
                  </a:cubicBezTo>
                  <a:cubicBezTo>
                    <a:pt x="0" y="11"/>
                    <a:pt x="0" y="11"/>
                    <a:pt x="0" y="11"/>
                  </a:cubicBezTo>
                  <a:cubicBezTo>
                    <a:pt x="0" y="17"/>
                    <a:pt x="5" y="22"/>
                    <a:pt x="11" y="22"/>
                  </a:cubicBezTo>
                  <a:lnTo>
                    <a:pt x="42" y="22"/>
                  </a:lnTo>
                  <a:close/>
                </a:path>
              </a:pathLst>
            </a:custGeom>
            <a:solidFill>
              <a:srgbClr val="FFCAB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2" name="Rectangle 170"/>
            <p:cNvSpPr>
              <a:spLocks noChangeArrowheads="1"/>
            </p:cNvSpPr>
            <p:nvPr/>
          </p:nvSpPr>
          <p:spPr bwMode="auto">
            <a:xfrm>
              <a:off x="3401777" y="3553343"/>
              <a:ext cx="35729" cy="66354"/>
            </a:xfrm>
            <a:prstGeom prst="rect">
              <a:avLst/>
            </a:prstGeom>
            <a:solidFill>
              <a:srgbClr val="E0E0E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3" name="Freeform 171"/>
            <p:cNvSpPr>
              <a:spLocks/>
            </p:cNvSpPr>
            <p:nvPr/>
          </p:nvSpPr>
          <p:spPr bwMode="auto">
            <a:xfrm>
              <a:off x="3419642" y="3538030"/>
              <a:ext cx="278178" cy="94427"/>
            </a:xfrm>
            <a:custGeom>
              <a:avLst/>
              <a:gdLst>
                <a:gd name="T0" fmla="*/ 92 w 92"/>
                <a:gd name="T1" fmla="*/ 15 h 31"/>
                <a:gd name="T2" fmla="*/ 76 w 92"/>
                <a:gd name="T3" fmla="*/ 31 h 31"/>
                <a:gd name="T4" fmla="*/ 0 w 92"/>
                <a:gd name="T5" fmla="*/ 31 h 31"/>
                <a:gd name="T6" fmla="*/ 0 w 92"/>
                <a:gd name="T7" fmla="*/ 1 h 31"/>
                <a:gd name="T8" fmla="*/ 76 w 92"/>
                <a:gd name="T9" fmla="*/ 0 h 31"/>
                <a:gd name="T10" fmla="*/ 92 w 92"/>
                <a:gd name="T11" fmla="*/ 15 h 31"/>
              </a:gdLst>
              <a:ahLst/>
              <a:cxnLst>
                <a:cxn ang="0">
                  <a:pos x="T0" y="T1"/>
                </a:cxn>
                <a:cxn ang="0">
                  <a:pos x="T2" y="T3"/>
                </a:cxn>
                <a:cxn ang="0">
                  <a:pos x="T4" y="T5"/>
                </a:cxn>
                <a:cxn ang="0">
                  <a:pos x="T6" y="T7"/>
                </a:cxn>
                <a:cxn ang="0">
                  <a:pos x="T8" y="T9"/>
                </a:cxn>
                <a:cxn ang="0">
                  <a:pos x="T10" y="T11"/>
                </a:cxn>
              </a:cxnLst>
              <a:rect l="0" t="0" r="r" b="b"/>
              <a:pathLst>
                <a:path w="92" h="31">
                  <a:moveTo>
                    <a:pt x="92" y="15"/>
                  </a:moveTo>
                  <a:cubicBezTo>
                    <a:pt x="92" y="24"/>
                    <a:pt x="85" y="31"/>
                    <a:pt x="76" y="31"/>
                  </a:cubicBezTo>
                  <a:cubicBezTo>
                    <a:pt x="0" y="31"/>
                    <a:pt x="0" y="31"/>
                    <a:pt x="0" y="31"/>
                  </a:cubicBezTo>
                  <a:cubicBezTo>
                    <a:pt x="0" y="1"/>
                    <a:pt x="0" y="1"/>
                    <a:pt x="0" y="1"/>
                  </a:cubicBezTo>
                  <a:cubicBezTo>
                    <a:pt x="76" y="0"/>
                    <a:pt x="76" y="0"/>
                    <a:pt x="76" y="0"/>
                  </a:cubicBezTo>
                  <a:cubicBezTo>
                    <a:pt x="85" y="0"/>
                    <a:pt x="92" y="7"/>
                    <a:pt x="92" y="15"/>
                  </a:cubicBezTo>
                  <a:close/>
                </a:path>
              </a:pathLst>
            </a:custGeom>
            <a:solidFill>
              <a:srgbClr val="2B5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64" name="Freeform 172"/>
            <p:cNvSpPr>
              <a:spLocks noEditPoints="1"/>
            </p:cNvSpPr>
            <p:nvPr/>
          </p:nvSpPr>
          <p:spPr bwMode="auto">
            <a:xfrm>
              <a:off x="3151013" y="3225926"/>
              <a:ext cx="121224" cy="211824"/>
            </a:xfrm>
            <a:custGeom>
              <a:avLst/>
              <a:gdLst>
                <a:gd name="T0" fmla="*/ 13 w 40"/>
                <a:gd name="T1" fmla="*/ 31 h 70"/>
                <a:gd name="T2" fmla="*/ 17 w 40"/>
                <a:gd name="T3" fmla="*/ 30 h 70"/>
                <a:gd name="T4" fmla="*/ 22 w 40"/>
                <a:gd name="T5" fmla="*/ 28 h 70"/>
                <a:gd name="T6" fmla="*/ 25 w 40"/>
                <a:gd name="T7" fmla="*/ 25 h 70"/>
                <a:gd name="T8" fmla="*/ 26 w 40"/>
                <a:gd name="T9" fmla="*/ 20 h 70"/>
                <a:gd name="T10" fmla="*/ 23 w 40"/>
                <a:gd name="T11" fmla="*/ 14 h 70"/>
                <a:gd name="T12" fmla="*/ 15 w 40"/>
                <a:gd name="T13" fmla="*/ 12 h 70"/>
                <a:gd name="T14" fmla="*/ 12 w 40"/>
                <a:gd name="T15" fmla="*/ 12 h 70"/>
                <a:gd name="T16" fmla="*/ 9 w 40"/>
                <a:gd name="T17" fmla="*/ 12 h 70"/>
                <a:gd name="T18" fmla="*/ 6 w 40"/>
                <a:gd name="T19" fmla="*/ 13 h 70"/>
                <a:gd name="T20" fmla="*/ 3 w 40"/>
                <a:gd name="T21" fmla="*/ 14 h 70"/>
                <a:gd name="T22" fmla="*/ 1 w 40"/>
                <a:gd name="T23" fmla="*/ 9 h 70"/>
                <a:gd name="T24" fmla="*/ 0 w 40"/>
                <a:gd name="T25" fmla="*/ 4 h 70"/>
                <a:gd name="T26" fmla="*/ 5 w 40"/>
                <a:gd name="T27" fmla="*/ 2 h 70"/>
                <a:gd name="T28" fmla="*/ 9 w 40"/>
                <a:gd name="T29" fmla="*/ 1 h 70"/>
                <a:gd name="T30" fmla="*/ 13 w 40"/>
                <a:gd name="T31" fmla="*/ 1 h 70"/>
                <a:gd name="T32" fmla="*/ 17 w 40"/>
                <a:gd name="T33" fmla="*/ 0 h 70"/>
                <a:gd name="T34" fmla="*/ 34 w 40"/>
                <a:gd name="T35" fmla="*/ 6 h 70"/>
                <a:gd name="T36" fmla="*/ 40 w 40"/>
                <a:gd name="T37" fmla="*/ 20 h 70"/>
                <a:gd name="T38" fmla="*/ 38 w 40"/>
                <a:gd name="T39" fmla="*/ 28 h 70"/>
                <a:gd name="T40" fmla="*/ 34 w 40"/>
                <a:gd name="T41" fmla="*/ 33 h 70"/>
                <a:gd name="T42" fmla="*/ 29 w 40"/>
                <a:gd name="T43" fmla="*/ 37 h 70"/>
                <a:gd name="T44" fmla="*/ 25 w 40"/>
                <a:gd name="T45" fmla="*/ 39 h 70"/>
                <a:gd name="T46" fmla="*/ 25 w 40"/>
                <a:gd name="T47" fmla="*/ 47 h 70"/>
                <a:gd name="T48" fmla="*/ 19 w 40"/>
                <a:gd name="T49" fmla="*/ 48 h 70"/>
                <a:gd name="T50" fmla="*/ 13 w 40"/>
                <a:gd name="T51" fmla="*/ 47 h 70"/>
                <a:gd name="T52" fmla="*/ 13 w 40"/>
                <a:gd name="T53" fmla="*/ 31 h 70"/>
                <a:gd name="T54" fmla="*/ 12 w 40"/>
                <a:gd name="T55" fmla="*/ 69 h 70"/>
                <a:gd name="T56" fmla="*/ 11 w 40"/>
                <a:gd name="T57" fmla="*/ 62 h 70"/>
                <a:gd name="T58" fmla="*/ 12 w 40"/>
                <a:gd name="T59" fmla="*/ 55 h 70"/>
                <a:gd name="T60" fmla="*/ 19 w 40"/>
                <a:gd name="T61" fmla="*/ 54 h 70"/>
                <a:gd name="T62" fmla="*/ 26 w 40"/>
                <a:gd name="T63" fmla="*/ 55 h 70"/>
                <a:gd name="T64" fmla="*/ 26 w 40"/>
                <a:gd name="T65" fmla="*/ 62 h 70"/>
                <a:gd name="T66" fmla="*/ 26 w 40"/>
                <a:gd name="T67" fmla="*/ 69 h 70"/>
                <a:gd name="T68" fmla="*/ 19 w 40"/>
                <a:gd name="T69" fmla="*/ 70 h 70"/>
                <a:gd name="T70" fmla="*/ 12 w 40"/>
                <a:gd name="T71"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 h="70">
                  <a:moveTo>
                    <a:pt x="13" y="31"/>
                  </a:moveTo>
                  <a:cubicBezTo>
                    <a:pt x="14" y="31"/>
                    <a:pt x="16" y="30"/>
                    <a:pt x="17" y="30"/>
                  </a:cubicBezTo>
                  <a:cubicBezTo>
                    <a:pt x="19" y="29"/>
                    <a:pt x="20" y="29"/>
                    <a:pt x="22" y="28"/>
                  </a:cubicBezTo>
                  <a:cubicBezTo>
                    <a:pt x="23" y="27"/>
                    <a:pt x="24" y="26"/>
                    <a:pt x="25" y="25"/>
                  </a:cubicBezTo>
                  <a:cubicBezTo>
                    <a:pt x="26" y="24"/>
                    <a:pt x="26" y="22"/>
                    <a:pt x="26" y="20"/>
                  </a:cubicBezTo>
                  <a:cubicBezTo>
                    <a:pt x="26" y="17"/>
                    <a:pt x="25" y="15"/>
                    <a:pt x="23" y="14"/>
                  </a:cubicBezTo>
                  <a:cubicBezTo>
                    <a:pt x="21" y="13"/>
                    <a:pt x="19" y="12"/>
                    <a:pt x="15" y="12"/>
                  </a:cubicBezTo>
                  <a:cubicBezTo>
                    <a:pt x="14" y="12"/>
                    <a:pt x="13" y="12"/>
                    <a:pt x="12" y="12"/>
                  </a:cubicBezTo>
                  <a:cubicBezTo>
                    <a:pt x="11" y="12"/>
                    <a:pt x="10" y="12"/>
                    <a:pt x="9" y="12"/>
                  </a:cubicBezTo>
                  <a:cubicBezTo>
                    <a:pt x="8" y="13"/>
                    <a:pt x="7" y="13"/>
                    <a:pt x="6" y="13"/>
                  </a:cubicBezTo>
                  <a:cubicBezTo>
                    <a:pt x="5" y="14"/>
                    <a:pt x="4" y="14"/>
                    <a:pt x="3" y="14"/>
                  </a:cubicBezTo>
                  <a:cubicBezTo>
                    <a:pt x="2" y="13"/>
                    <a:pt x="2" y="11"/>
                    <a:pt x="1" y="9"/>
                  </a:cubicBezTo>
                  <a:cubicBezTo>
                    <a:pt x="0" y="7"/>
                    <a:pt x="0" y="5"/>
                    <a:pt x="0" y="4"/>
                  </a:cubicBezTo>
                  <a:cubicBezTo>
                    <a:pt x="2" y="3"/>
                    <a:pt x="3" y="2"/>
                    <a:pt x="5" y="2"/>
                  </a:cubicBezTo>
                  <a:cubicBezTo>
                    <a:pt x="6" y="2"/>
                    <a:pt x="7" y="1"/>
                    <a:pt x="9" y="1"/>
                  </a:cubicBezTo>
                  <a:cubicBezTo>
                    <a:pt x="10" y="1"/>
                    <a:pt x="11" y="1"/>
                    <a:pt x="13" y="1"/>
                  </a:cubicBezTo>
                  <a:cubicBezTo>
                    <a:pt x="14" y="0"/>
                    <a:pt x="15" y="0"/>
                    <a:pt x="17" y="0"/>
                  </a:cubicBezTo>
                  <a:cubicBezTo>
                    <a:pt x="25" y="0"/>
                    <a:pt x="30" y="2"/>
                    <a:pt x="34" y="6"/>
                  </a:cubicBezTo>
                  <a:cubicBezTo>
                    <a:pt x="38" y="9"/>
                    <a:pt x="40" y="14"/>
                    <a:pt x="40" y="20"/>
                  </a:cubicBezTo>
                  <a:cubicBezTo>
                    <a:pt x="40" y="23"/>
                    <a:pt x="39" y="25"/>
                    <a:pt x="38" y="28"/>
                  </a:cubicBezTo>
                  <a:cubicBezTo>
                    <a:pt x="37" y="30"/>
                    <a:pt x="36" y="32"/>
                    <a:pt x="34" y="33"/>
                  </a:cubicBezTo>
                  <a:cubicBezTo>
                    <a:pt x="33" y="35"/>
                    <a:pt x="31" y="36"/>
                    <a:pt x="29" y="37"/>
                  </a:cubicBezTo>
                  <a:cubicBezTo>
                    <a:pt x="27" y="38"/>
                    <a:pt x="26" y="38"/>
                    <a:pt x="25" y="39"/>
                  </a:cubicBezTo>
                  <a:cubicBezTo>
                    <a:pt x="25" y="47"/>
                    <a:pt x="25" y="47"/>
                    <a:pt x="25" y="47"/>
                  </a:cubicBezTo>
                  <a:cubicBezTo>
                    <a:pt x="23" y="48"/>
                    <a:pt x="21" y="48"/>
                    <a:pt x="19" y="48"/>
                  </a:cubicBezTo>
                  <a:cubicBezTo>
                    <a:pt x="16" y="48"/>
                    <a:pt x="14" y="48"/>
                    <a:pt x="13" y="47"/>
                  </a:cubicBezTo>
                  <a:lnTo>
                    <a:pt x="13" y="31"/>
                  </a:lnTo>
                  <a:close/>
                  <a:moveTo>
                    <a:pt x="12" y="69"/>
                  </a:moveTo>
                  <a:cubicBezTo>
                    <a:pt x="11" y="67"/>
                    <a:pt x="11" y="64"/>
                    <a:pt x="11" y="62"/>
                  </a:cubicBezTo>
                  <a:cubicBezTo>
                    <a:pt x="11" y="60"/>
                    <a:pt x="11" y="57"/>
                    <a:pt x="12" y="55"/>
                  </a:cubicBezTo>
                  <a:cubicBezTo>
                    <a:pt x="14" y="55"/>
                    <a:pt x="16" y="54"/>
                    <a:pt x="19" y="54"/>
                  </a:cubicBezTo>
                  <a:cubicBezTo>
                    <a:pt x="21" y="54"/>
                    <a:pt x="23" y="55"/>
                    <a:pt x="26" y="55"/>
                  </a:cubicBezTo>
                  <a:cubicBezTo>
                    <a:pt x="26" y="57"/>
                    <a:pt x="26" y="60"/>
                    <a:pt x="26" y="62"/>
                  </a:cubicBezTo>
                  <a:cubicBezTo>
                    <a:pt x="26" y="64"/>
                    <a:pt x="26" y="67"/>
                    <a:pt x="26" y="69"/>
                  </a:cubicBezTo>
                  <a:cubicBezTo>
                    <a:pt x="23" y="69"/>
                    <a:pt x="21" y="70"/>
                    <a:pt x="19" y="70"/>
                  </a:cubicBezTo>
                  <a:cubicBezTo>
                    <a:pt x="16" y="70"/>
                    <a:pt x="14" y="69"/>
                    <a:pt x="12" y="69"/>
                  </a:cubicBezTo>
                  <a:close/>
                </a:path>
              </a:pathLst>
            </a:custGeom>
            <a:solidFill>
              <a:srgbClr val="F3746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2913231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Interactive exercise </a:t>
            </a:r>
            <a:endParaRPr lang="en-US" dirty="0"/>
          </a:p>
        </p:txBody>
      </p:sp>
      <p:sp>
        <p:nvSpPr>
          <p:cNvPr id="8" name="Text Placeholder 8"/>
          <p:cNvSpPr txBox="1">
            <a:spLocks/>
          </p:cNvSpPr>
          <p:nvPr/>
        </p:nvSpPr>
        <p:spPr>
          <a:xfrm>
            <a:off x="998400" y="1467556"/>
            <a:ext cx="10195200" cy="4409370"/>
          </a:xfrm>
          <a:prstGeom prst="rect">
            <a:avLst/>
          </a:prstGeom>
        </p:spPr>
        <p:txBody>
          <a:bodyPr lIns="0" tIns="0" rIns="0" bIns="0"/>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smtClean="0">
                <a:solidFill>
                  <a:srgbClr val="00338D"/>
                </a:solidFill>
                <a:ea typeface="KPMG Extralight" charset="0"/>
                <a:cs typeface="KPMG Extralight" charset="0"/>
              </a:rPr>
              <a:t>Debrief </a:t>
            </a:r>
            <a:endParaRPr lang="en-US" sz="5000" dirty="0">
              <a:solidFill>
                <a:srgbClr val="00338D"/>
              </a:solidFill>
            </a:endParaRPr>
          </a:p>
        </p:txBody>
      </p:sp>
      <p:cxnSp>
        <p:nvCxnSpPr>
          <p:cNvPr id="9" name="Straight Connector 8"/>
          <p:cNvCxnSpPr/>
          <p:nvPr/>
        </p:nvCxnSpPr>
        <p:spPr>
          <a:xfrm>
            <a:off x="1006544" y="1356649"/>
            <a:ext cx="197202" cy="0"/>
          </a:xfrm>
          <a:prstGeom prst="line">
            <a:avLst/>
          </a:prstGeom>
          <a:ln w="57150">
            <a:solidFill>
              <a:srgbClr val="00338D"/>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553799" y="1518088"/>
            <a:ext cx="914400" cy="914400"/>
          </a:xfrm>
          <a:prstGeom prst="rect">
            <a:avLst/>
          </a:prstGeom>
          <a:noFill/>
        </p:spPr>
        <p:txBody>
          <a:bodyPr wrap="none" lIns="54610" tIns="54610" rIns="54610" bIns="54610" rtlCol="0">
            <a:noAutofit/>
          </a:bodyPr>
          <a:lstStyle/>
          <a:p>
            <a:pPr>
              <a:spcAft>
                <a:spcPts val="600"/>
              </a:spcAft>
            </a:pPr>
            <a:endParaRPr lang="en-US" sz="1500" dirty="0" err="1" smtClean="0">
              <a:solidFill>
                <a:schemeClr val="tx2"/>
              </a:solidFill>
            </a:endParaRPr>
          </a:p>
        </p:txBody>
      </p:sp>
      <p:sp>
        <p:nvSpPr>
          <p:cNvPr id="3" name="TextBox 2"/>
          <p:cNvSpPr txBox="1"/>
          <p:nvPr/>
        </p:nvSpPr>
        <p:spPr>
          <a:xfrm>
            <a:off x="3796557" y="1870674"/>
            <a:ext cx="914400" cy="914400"/>
          </a:xfrm>
          <a:prstGeom prst="rect">
            <a:avLst/>
          </a:prstGeom>
          <a:noFill/>
        </p:spPr>
        <p:txBody>
          <a:bodyPr wrap="none" lIns="54610" tIns="54610" rIns="54610" bIns="54610" rtlCol="0">
            <a:noAutofit/>
          </a:bodyPr>
          <a:lstStyle/>
          <a:p>
            <a:pPr>
              <a:spcAft>
                <a:spcPts val="600"/>
              </a:spcAft>
            </a:pPr>
            <a:endParaRPr lang="en-US" sz="1500" dirty="0" err="1" smtClean="0">
              <a:solidFill>
                <a:schemeClr val="tx2"/>
              </a:solidFill>
            </a:endParaRPr>
          </a:p>
        </p:txBody>
      </p:sp>
      <p:grpSp>
        <p:nvGrpSpPr>
          <p:cNvPr id="87" name="Group 86"/>
          <p:cNvGrpSpPr/>
          <p:nvPr/>
        </p:nvGrpSpPr>
        <p:grpSpPr>
          <a:xfrm>
            <a:off x="6715822" y="1408999"/>
            <a:ext cx="3926216" cy="4412881"/>
            <a:chOff x="4577631" y="3550196"/>
            <a:chExt cx="806450" cy="914400"/>
          </a:xfrm>
        </p:grpSpPr>
        <p:sp>
          <p:nvSpPr>
            <p:cNvPr id="88" name="Freeform 597"/>
            <p:cNvSpPr>
              <a:spLocks/>
            </p:cNvSpPr>
            <p:nvPr/>
          </p:nvSpPr>
          <p:spPr bwMode="auto">
            <a:xfrm>
              <a:off x="4666531" y="3550196"/>
              <a:ext cx="571500" cy="914400"/>
            </a:xfrm>
            <a:custGeom>
              <a:avLst/>
              <a:gdLst>
                <a:gd name="T0" fmla="*/ 0 w 360"/>
                <a:gd name="T1" fmla="*/ 0 h 576"/>
                <a:gd name="T2" fmla="*/ 273 w 360"/>
                <a:gd name="T3" fmla="*/ 0 h 576"/>
                <a:gd name="T4" fmla="*/ 294 w 360"/>
                <a:gd name="T5" fmla="*/ 2 h 576"/>
                <a:gd name="T6" fmla="*/ 315 w 360"/>
                <a:gd name="T7" fmla="*/ 11 h 576"/>
                <a:gd name="T8" fmla="*/ 334 w 360"/>
                <a:gd name="T9" fmla="*/ 24 h 576"/>
                <a:gd name="T10" fmla="*/ 348 w 360"/>
                <a:gd name="T11" fmla="*/ 43 h 576"/>
                <a:gd name="T12" fmla="*/ 356 w 360"/>
                <a:gd name="T13" fmla="*/ 64 h 576"/>
                <a:gd name="T14" fmla="*/ 360 w 360"/>
                <a:gd name="T15" fmla="*/ 86 h 576"/>
                <a:gd name="T16" fmla="*/ 360 w 360"/>
                <a:gd name="T17" fmla="*/ 489 h 576"/>
                <a:gd name="T18" fmla="*/ 356 w 360"/>
                <a:gd name="T19" fmla="*/ 511 h 576"/>
                <a:gd name="T20" fmla="*/ 348 w 360"/>
                <a:gd name="T21" fmla="*/ 532 h 576"/>
                <a:gd name="T22" fmla="*/ 334 w 360"/>
                <a:gd name="T23" fmla="*/ 551 h 576"/>
                <a:gd name="T24" fmla="*/ 315 w 360"/>
                <a:gd name="T25" fmla="*/ 564 h 576"/>
                <a:gd name="T26" fmla="*/ 294 w 360"/>
                <a:gd name="T27" fmla="*/ 573 h 576"/>
                <a:gd name="T28" fmla="*/ 273 w 360"/>
                <a:gd name="T29" fmla="*/ 576 h 576"/>
                <a:gd name="T30" fmla="*/ 0 w 360"/>
                <a:gd name="T31" fmla="*/ 576 h 576"/>
                <a:gd name="T32" fmla="*/ 0 w 360"/>
                <a:gd name="T3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0" h="576">
                  <a:moveTo>
                    <a:pt x="0" y="0"/>
                  </a:moveTo>
                  <a:lnTo>
                    <a:pt x="273" y="0"/>
                  </a:lnTo>
                  <a:lnTo>
                    <a:pt x="294" y="2"/>
                  </a:lnTo>
                  <a:lnTo>
                    <a:pt x="315" y="11"/>
                  </a:lnTo>
                  <a:lnTo>
                    <a:pt x="334" y="24"/>
                  </a:lnTo>
                  <a:lnTo>
                    <a:pt x="348" y="43"/>
                  </a:lnTo>
                  <a:lnTo>
                    <a:pt x="356" y="64"/>
                  </a:lnTo>
                  <a:lnTo>
                    <a:pt x="360" y="86"/>
                  </a:lnTo>
                  <a:lnTo>
                    <a:pt x="360" y="489"/>
                  </a:lnTo>
                  <a:lnTo>
                    <a:pt x="356" y="511"/>
                  </a:lnTo>
                  <a:lnTo>
                    <a:pt x="348" y="532"/>
                  </a:lnTo>
                  <a:lnTo>
                    <a:pt x="334" y="551"/>
                  </a:lnTo>
                  <a:lnTo>
                    <a:pt x="315" y="564"/>
                  </a:lnTo>
                  <a:lnTo>
                    <a:pt x="294" y="573"/>
                  </a:lnTo>
                  <a:lnTo>
                    <a:pt x="273" y="576"/>
                  </a:lnTo>
                  <a:lnTo>
                    <a:pt x="0" y="576"/>
                  </a:lnTo>
                  <a:lnTo>
                    <a:pt x="0" y="0"/>
                  </a:lnTo>
                  <a:close/>
                </a:path>
              </a:pathLst>
            </a:custGeom>
            <a:solidFill>
              <a:srgbClr val="3F4A5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Rectangle 598"/>
            <p:cNvSpPr>
              <a:spLocks noChangeArrowheads="1"/>
            </p:cNvSpPr>
            <p:nvPr/>
          </p:nvSpPr>
          <p:spPr bwMode="auto">
            <a:xfrm>
              <a:off x="4666531" y="3854996"/>
              <a:ext cx="571500" cy="303213"/>
            </a:xfrm>
            <a:prstGeom prst="rect">
              <a:avLst/>
            </a:prstGeom>
            <a:solidFill>
              <a:srgbClr val="FFFFFF"/>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0" name="Rectangle 599"/>
            <p:cNvSpPr>
              <a:spLocks noChangeArrowheads="1"/>
            </p:cNvSpPr>
            <p:nvPr/>
          </p:nvSpPr>
          <p:spPr bwMode="auto">
            <a:xfrm>
              <a:off x="4849094" y="4056609"/>
              <a:ext cx="160338" cy="33338"/>
            </a:xfrm>
            <a:prstGeom prst="rect">
              <a:avLst/>
            </a:prstGeom>
            <a:solidFill>
              <a:srgbClr val="CCCBCA"/>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1" name="Rectangle 600"/>
            <p:cNvSpPr>
              <a:spLocks noChangeArrowheads="1"/>
            </p:cNvSpPr>
            <p:nvPr/>
          </p:nvSpPr>
          <p:spPr bwMode="auto">
            <a:xfrm>
              <a:off x="4849094" y="3989934"/>
              <a:ext cx="317500" cy="33338"/>
            </a:xfrm>
            <a:prstGeom prst="rect">
              <a:avLst/>
            </a:prstGeom>
            <a:solidFill>
              <a:srgbClr val="CCCBCA"/>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2" name="Rectangle 601"/>
            <p:cNvSpPr>
              <a:spLocks noChangeArrowheads="1"/>
            </p:cNvSpPr>
            <p:nvPr/>
          </p:nvSpPr>
          <p:spPr bwMode="auto">
            <a:xfrm>
              <a:off x="4849094" y="3923259"/>
              <a:ext cx="317500" cy="33338"/>
            </a:xfrm>
            <a:prstGeom prst="rect">
              <a:avLst/>
            </a:prstGeom>
            <a:solidFill>
              <a:srgbClr val="CCCBCA"/>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602"/>
            <p:cNvSpPr>
              <a:spLocks/>
            </p:cNvSpPr>
            <p:nvPr/>
          </p:nvSpPr>
          <p:spPr bwMode="auto">
            <a:xfrm>
              <a:off x="4577631" y="3550196"/>
              <a:ext cx="88900" cy="914400"/>
            </a:xfrm>
            <a:custGeom>
              <a:avLst/>
              <a:gdLst>
                <a:gd name="T0" fmla="*/ 21 w 56"/>
                <a:gd name="T1" fmla="*/ 0 h 576"/>
                <a:gd name="T2" fmla="*/ 56 w 56"/>
                <a:gd name="T3" fmla="*/ 0 h 576"/>
                <a:gd name="T4" fmla="*/ 56 w 56"/>
                <a:gd name="T5" fmla="*/ 576 h 576"/>
                <a:gd name="T6" fmla="*/ 21 w 56"/>
                <a:gd name="T7" fmla="*/ 576 h 576"/>
                <a:gd name="T8" fmla="*/ 15 w 56"/>
                <a:gd name="T9" fmla="*/ 574 h 576"/>
                <a:gd name="T10" fmla="*/ 11 w 56"/>
                <a:gd name="T11" fmla="*/ 573 h 576"/>
                <a:gd name="T12" fmla="*/ 6 w 56"/>
                <a:gd name="T13" fmla="*/ 569 h 576"/>
                <a:gd name="T14" fmla="*/ 4 w 56"/>
                <a:gd name="T15" fmla="*/ 565 h 576"/>
                <a:gd name="T16" fmla="*/ 1 w 56"/>
                <a:gd name="T17" fmla="*/ 560 h 576"/>
                <a:gd name="T18" fmla="*/ 0 w 56"/>
                <a:gd name="T19" fmla="*/ 555 h 576"/>
                <a:gd name="T20" fmla="*/ 0 w 56"/>
                <a:gd name="T21" fmla="*/ 21 h 576"/>
                <a:gd name="T22" fmla="*/ 1 w 56"/>
                <a:gd name="T23" fmla="*/ 15 h 576"/>
                <a:gd name="T24" fmla="*/ 4 w 56"/>
                <a:gd name="T25" fmla="*/ 10 h 576"/>
                <a:gd name="T26" fmla="*/ 6 w 56"/>
                <a:gd name="T27" fmla="*/ 6 h 576"/>
                <a:gd name="T28" fmla="*/ 11 w 56"/>
                <a:gd name="T29" fmla="*/ 2 h 576"/>
                <a:gd name="T30" fmla="*/ 15 w 56"/>
                <a:gd name="T31" fmla="*/ 0 h 576"/>
                <a:gd name="T32" fmla="*/ 21 w 56"/>
                <a:gd name="T3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576">
                  <a:moveTo>
                    <a:pt x="21" y="0"/>
                  </a:moveTo>
                  <a:lnTo>
                    <a:pt x="56" y="0"/>
                  </a:lnTo>
                  <a:lnTo>
                    <a:pt x="56" y="576"/>
                  </a:lnTo>
                  <a:lnTo>
                    <a:pt x="21" y="576"/>
                  </a:lnTo>
                  <a:lnTo>
                    <a:pt x="15" y="574"/>
                  </a:lnTo>
                  <a:lnTo>
                    <a:pt x="11" y="573"/>
                  </a:lnTo>
                  <a:lnTo>
                    <a:pt x="6" y="569"/>
                  </a:lnTo>
                  <a:lnTo>
                    <a:pt x="4" y="565"/>
                  </a:lnTo>
                  <a:lnTo>
                    <a:pt x="1" y="560"/>
                  </a:lnTo>
                  <a:lnTo>
                    <a:pt x="0" y="555"/>
                  </a:lnTo>
                  <a:lnTo>
                    <a:pt x="0" y="21"/>
                  </a:lnTo>
                  <a:lnTo>
                    <a:pt x="1" y="15"/>
                  </a:lnTo>
                  <a:lnTo>
                    <a:pt x="4" y="10"/>
                  </a:lnTo>
                  <a:lnTo>
                    <a:pt x="6" y="6"/>
                  </a:lnTo>
                  <a:lnTo>
                    <a:pt x="11" y="2"/>
                  </a:lnTo>
                  <a:lnTo>
                    <a:pt x="15" y="0"/>
                  </a:lnTo>
                  <a:lnTo>
                    <a:pt x="21" y="0"/>
                  </a:lnTo>
                  <a:close/>
                </a:path>
              </a:pathLst>
            </a:custGeom>
            <a:solidFill>
              <a:srgbClr val="333C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Rectangle 603"/>
            <p:cNvSpPr>
              <a:spLocks noChangeArrowheads="1"/>
            </p:cNvSpPr>
            <p:nvPr/>
          </p:nvSpPr>
          <p:spPr bwMode="auto">
            <a:xfrm>
              <a:off x="4722094" y="3550196"/>
              <a:ext cx="58738" cy="914400"/>
            </a:xfrm>
            <a:prstGeom prst="rect">
              <a:avLst/>
            </a:prstGeom>
            <a:solidFill>
              <a:srgbClr val="F676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5" name="Rectangle 604"/>
            <p:cNvSpPr>
              <a:spLocks noChangeArrowheads="1"/>
            </p:cNvSpPr>
            <p:nvPr/>
          </p:nvSpPr>
          <p:spPr bwMode="auto">
            <a:xfrm>
              <a:off x="5298356" y="3934371"/>
              <a:ext cx="60325" cy="438150"/>
            </a:xfrm>
            <a:prstGeom prst="rect">
              <a:avLst/>
            </a:prstGeom>
            <a:solidFill>
              <a:srgbClr val="3F4A5A"/>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605"/>
            <p:cNvSpPr>
              <a:spLocks/>
            </p:cNvSpPr>
            <p:nvPr/>
          </p:nvSpPr>
          <p:spPr bwMode="auto">
            <a:xfrm>
              <a:off x="5311056" y="4432846"/>
              <a:ext cx="36513" cy="31750"/>
            </a:xfrm>
            <a:custGeom>
              <a:avLst/>
              <a:gdLst>
                <a:gd name="T0" fmla="*/ 0 w 23"/>
                <a:gd name="T1" fmla="*/ 0 h 20"/>
                <a:gd name="T2" fmla="*/ 23 w 23"/>
                <a:gd name="T3" fmla="*/ 0 h 20"/>
                <a:gd name="T4" fmla="*/ 23 w 23"/>
                <a:gd name="T5" fmla="*/ 13 h 20"/>
                <a:gd name="T6" fmla="*/ 22 w 23"/>
                <a:gd name="T7" fmla="*/ 16 h 20"/>
                <a:gd name="T8" fmla="*/ 21 w 23"/>
                <a:gd name="T9" fmla="*/ 17 h 20"/>
                <a:gd name="T10" fmla="*/ 19 w 23"/>
                <a:gd name="T11" fmla="*/ 20 h 20"/>
                <a:gd name="T12" fmla="*/ 17 w 23"/>
                <a:gd name="T13" fmla="*/ 20 h 20"/>
                <a:gd name="T14" fmla="*/ 6 w 23"/>
                <a:gd name="T15" fmla="*/ 20 h 20"/>
                <a:gd name="T16" fmla="*/ 4 w 23"/>
                <a:gd name="T17" fmla="*/ 20 h 20"/>
                <a:gd name="T18" fmla="*/ 1 w 23"/>
                <a:gd name="T19" fmla="*/ 17 h 20"/>
                <a:gd name="T20" fmla="*/ 0 w 23"/>
                <a:gd name="T21" fmla="*/ 16 h 20"/>
                <a:gd name="T22" fmla="*/ 0 w 23"/>
                <a:gd name="T23" fmla="*/ 13 h 20"/>
                <a:gd name="T24" fmla="*/ 0 w 23"/>
                <a:gd name="T25"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20">
                  <a:moveTo>
                    <a:pt x="0" y="0"/>
                  </a:moveTo>
                  <a:lnTo>
                    <a:pt x="23" y="0"/>
                  </a:lnTo>
                  <a:lnTo>
                    <a:pt x="23" y="13"/>
                  </a:lnTo>
                  <a:lnTo>
                    <a:pt x="22" y="16"/>
                  </a:lnTo>
                  <a:lnTo>
                    <a:pt x="21" y="17"/>
                  </a:lnTo>
                  <a:lnTo>
                    <a:pt x="19" y="20"/>
                  </a:lnTo>
                  <a:lnTo>
                    <a:pt x="17" y="20"/>
                  </a:lnTo>
                  <a:lnTo>
                    <a:pt x="6" y="20"/>
                  </a:lnTo>
                  <a:lnTo>
                    <a:pt x="4" y="20"/>
                  </a:lnTo>
                  <a:lnTo>
                    <a:pt x="1" y="17"/>
                  </a:lnTo>
                  <a:lnTo>
                    <a:pt x="0" y="16"/>
                  </a:lnTo>
                  <a:lnTo>
                    <a:pt x="0" y="13"/>
                  </a:lnTo>
                  <a:lnTo>
                    <a:pt x="0" y="0"/>
                  </a:lnTo>
                  <a:close/>
                </a:path>
              </a:pathLst>
            </a:custGeom>
            <a:solidFill>
              <a:srgbClr val="CCCBC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606"/>
            <p:cNvSpPr>
              <a:spLocks/>
            </p:cNvSpPr>
            <p:nvPr/>
          </p:nvSpPr>
          <p:spPr bwMode="auto">
            <a:xfrm>
              <a:off x="5298356" y="4372521"/>
              <a:ext cx="60325" cy="60325"/>
            </a:xfrm>
            <a:custGeom>
              <a:avLst/>
              <a:gdLst>
                <a:gd name="T0" fmla="*/ 0 w 38"/>
                <a:gd name="T1" fmla="*/ 0 h 38"/>
                <a:gd name="T2" fmla="*/ 38 w 38"/>
                <a:gd name="T3" fmla="*/ 0 h 38"/>
                <a:gd name="T4" fmla="*/ 38 w 38"/>
                <a:gd name="T5" fmla="*/ 31 h 38"/>
                <a:gd name="T6" fmla="*/ 38 w 38"/>
                <a:gd name="T7" fmla="*/ 34 h 38"/>
                <a:gd name="T8" fmla="*/ 37 w 38"/>
                <a:gd name="T9" fmla="*/ 37 h 38"/>
                <a:gd name="T10" fmla="*/ 34 w 38"/>
                <a:gd name="T11" fmla="*/ 38 h 38"/>
                <a:gd name="T12" fmla="*/ 31 w 38"/>
                <a:gd name="T13" fmla="*/ 38 h 38"/>
                <a:gd name="T14" fmla="*/ 6 w 38"/>
                <a:gd name="T15" fmla="*/ 38 h 38"/>
                <a:gd name="T16" fmla="*/ 4 w 38"/>
                <a:gd name="T17" fmla="*/ 38 h 38"/>
                <a:gd name="T18" fmla="*/ 1 w 38"/>
                <a:gd name="T19" fmla="*/ 37 h 38"/>
                <a:gd name="T20" fmla="*/ 0 w 38"/>
                <a:gd name="T21" fmla="*/ 34 h 38"/>
                <a:gd name="T22" fmla="*/ 0 w 38"/>
                <a:gd name="T23" fmla="*/ 31 h 38"/>
                <a:gd name="T24" fmla="*/ 0 w 38"/>
                <a:gd name="T25"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8">
                  <a:moveTo>
                    <a:pt x="0" y="0"/>
                  </a:moveTo>
                  <a:lnTo>
                    <a:pt x="38" y="0"/>
                  </a:lnTo>
                  <a:lnTo>
                    <a:pt x="38" y="31"/>
                  </a:lnTo>
                  <a:lnTo>
                    <a:pt x="38" y="34"/>
                  </a:lnTo>
                  <a:lnTo>
                    <a:pt x="37" y="37"/>
                  </a:lnTo>
                  <a:lnTo>
                    <a:pt x="34" y="38"/>
                  </a:lnTo>
                  <a:lnTo>
                    <a:pt x="31" y="38"/>
                  </a:lnTo>
                  <a:lnTo>
                    <a:pt x="6" y="38"/>
                  </a:lnTo>
                  <a:lnTo>
                    <a:pt x="4" y="38"/>
                  </a:lnTo>
                  <a:lnTo>
                    <a:pt x="1" y="37"/>
                  </a:lnTo>
                  <a:lnTo>
                    <a:pt x="0" y="34"/>
                  </a:lnTo>
                  <a:lnTo>
                    <a:pt x="0" y="31"/>
                  </a:lnTo>
                  <a:lnTo>
                    <a:pt x="0" y="0"/>
                  </a:lnTo>
                  <a:close/>
                </a:path>
              </a:pathLst>
            </a:custGeom>
            <a:solidFill>
              <a:srgbClr val="333C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608"/>
            <p:cNvSpPr>
              <a:spLocks/>
            </p:cNvSpPr>
            <p:nvPr/>
          </p:nvSpPr>
          <p:spPr bwMode="auto">
            <a:xfrm>
              <a:off x="5358681" y="4205833"/>
              <a:ext cx="25400" cy="166688"/>
            </a:xfrm>
            <a:custGeom>
              <a:avLst/>
              <a:gdLst>
                <a:gd name="T0" fmla="*/ 8 w 16"/>
                <a:gd name="T1" fmla="*/ 0 h 105"/>
                <a:gd name="T2" fmla="*/ 16 w 16"/>
                <a:gd name="T3" fmla="*/ 0 h 105"/>
                <a:gd name="T4" fmla="*/ 16 w 16"/>
                <a:gd name="T5" fmla="*/ 89 h 105"/>
                <a:gd name="T6" fmla="*/ 16 w 16"/>
                <a:gd name="T7" fmla="*/ 93 h 105"/>
                <a:gd name="T8" fmla="*/ 14 w 16"/>
                <a:gd name="T9" fmla="*/ 97 h 105"/>
                <a:gd name="T10" fmla="*/ 12 w 16"/>
                <a:gd name="T11" fmla="*/ 100 h 105"/>
                <a:gd name="T12" fmla="*/ 8 w 16"/>
                <a:gd name="T13" fmla="*/ 102 h 105"/>
                <a:gd name="T14" fmla="*/ 4 w 16"/>
                <a:gd name="T15" fmla="*/ 104 h 105"/>
                <a:gd name="T16" fmla="*/ 0 w 16"/>
                <a:gd name="T17" fmla="*/ 105 h 105"/>
                <a:gd name="T18" fmla="*/ 0 w 16"/>
                <a:gd name="T19" fmla="*/ 96 h 105"/>
                <a:gd name="T20" fmla="*/ 2 w 16"/>
                <a:gd name="T21" fmla="*/ 96 h 105"/>
                <a:gd name="T22" fmla="*/ 5 w 16"/>
                <a:gd name="T23" fmla="*/ 95 h 105"/>
                <a:gd name="T24" fmla="*/ 6 w 16"/>
                <a:gd name="T25" fmla="*/ 92 h 105"/>
                <a:gd name="T26" fmla="*/ 8 w 16"/>
                <a:gd name="T27" fmla="*/ 89 h 105"/>
                <a:gd name="T28" fmla="*/ 8 w 16"/>
                <a:gd name="T2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05">
                  <a:moveTo>
                    <a:pt x="8" y="0"/>
                  </a:moveTo>
                  <a:lnTo>
                    <a:pt x="16" y="0"/>
                  </a:lnTo>
                  <a:lnTo>
                    <a:pt x="16" y="89"/>
                  </a:lnTo>
                  <a:lnTo>
                    <a:pt x="16" y="93"/>
                  </a:lnTo>
                  <a:lnTo>
                    <a:pt x="14" y="97"/>
                  </a:lnTo>
                  <a:lnTo>
                    <a:pt x="12" y="100"/>
                  </a:lnTo>
                  <a:lnTo>
                    <a:pt x="8" y="102"/>
                  </a:lnTo>
                  <a:lnTo>
                    <a:pt x="4" y="104"/>
                  </a:lnTo>
                  <a:lnTo>
                    <a:pt x="0" y="105"/>
                  </a:lnTo>
                  <a:lnTo>
                    <a:pt x="0" y="96"/>
                  </a:lnTo>
                  <a:lnTo>
                    <a:pt x="2" y="96"/>
                  </a:lnTo>
                  <a:lnTo>
                    <a:pt x="5" y="95"/>
                  </a:lnTo>
                  <a:lnTo>
                    <a:pt x="6" y="92"/>
                  </a:lnTo>
                  <a:lnTo>
                    <a:pt x="8" y="89"/>
                  </a:lnTo>
                  <a:lnTo>
                    <a:pt x="8" y="0"/>
                  </a:lnTo>
                  <a:close/>
                </a:path>
              </a:pathLst>
            </a:custGeom>
            <a:solidFill>
              <a:srgbClr val="333C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609"/>
            <p:cNvSpPr>
              <a:spLocks/>
            </p:cNvSpPr>
            <p:nvPr/>
          </p:nvSpPr>
          <p:spPr bwMode="auto">
            <a:xfrm>
              <a:off x="5320581" y="3854996"/>
              <a:ext cx="14288" cy="19050"/>
            </a:xfrm>
            <a:custGeom>
              <a:avLst/>
              <a:gdLst>
                <a:gd name="T0" fmla="*/ 5 w 9"/>
                <a:gd name="T1" fmla="*/ 0 h 12"/>
                <a:gd name="T2" fmla="*/ 5 w 9"/>
                <a:gd name="T3" fmla="*/ 0 h 12"/>
                <a:gd name="T4" fmla="*/ 7 w 9"/>
                <a:gd name="T5" fmla="*/ 1 h 12"/>
                <a:gd name="T6" fmla="*/ 9 w 9"/>
                <a:gd name="T7" fmla="*/ 12 h 12"/>
                <a:gd name="T8" fmla="*/ 0 w 9"/>
                <a:gd name="T9" fmla="*/ 12 h 12"/>
                <a:gd name="T10" fmla="*/ 4 w 9"/>
                <a:gd name="T11" fmla="*/ 1 h 12"/>
                <a:gd name="T12" fmla="*/ 4 w 9"/>
                <a:gd name="T13" fmla="*/ 0 h 12"/>
                <a:gd name="T14" fmla="*/ 5 w 9"/>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12">
                  <a:moveTo>
                    <a:pt x="5" y="0"/>
                  </a:moveTo>
                  <a:lnTo>
                    <a:pt x="5" y="0"/>
                  </a:lnTo>
                  <a:lnTo>
                    <a:pt x="7" y="1"/>
                  </a:lnTo>
                  <a:lnTo>
                    <a:pt x="9" y="12"/>
                  </a:lnTo>
                  <a:lnTo>
                    <a:pt x="0" y="12"/>
                  </a:lnTo>
                  <a:lnTo>
                    <a:pt x="4" y="1"/>
                  </a:lnTo>
                  <a:lnTo>
                    <a:pt x="4" y="0"/>
                  </a:lnTo>
                  <a:lnTo>
                    <a:pt x="5" y="0"/>
                  </a:lnTo>
                  <a:close/>
                </a:path>
              </a:pathLst>
            </a:custGeom>
            <a:solidFill>
              <a:srgbClr val="CCCBC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610"/>
            <p:cNvSpPr>
              <a:spLocks/>
            </p:cNvSpPr>
            <p:nvPr/>
          </p:nvSpPr>
          <p:spPr bwMode="auto">
            <a:xfrm>
              <a:off x="5298356" y="3874046"/>
              <a:ext cx="60325" cy="60325"/>
            </a:xfrm>
            <a:custGeom>
              <a:avLst/>
              <a:gdLst>
                <a:gd name="T0" fmla="*/ 12 w 38"/>
                <a:gd name="T1" fmla="*/ 0 h 38"/>
                <a:gd name="T2" fmla="*/ 27 w 38"/>
                <a:gd name="T3" fmla="*/ 0 h 38"/>
                <a:gd name="T4" fmla="*/ 38 w 38"/>
                <a:gd name="T5" fmla="*/ 38 h 38"/>
                <a:gd name="T6" fmla="*/ 0 w 38"/>
                <a:gd name="T7" fmla="*/ 38 h 38"/>
                <a:gd name="T8" fmla="*/ 12 w 38"/>
                <a:gd name="T9" fmla="*/ 0 h 38"/>
              </a:gdLst>
              <a:ahLst/>
              <a:cxnLst>
                <a:cxn ang="0">
                  <a:pos x="T0" y="T1"/>
                </a:cxn>
                <a:cxn ang="0">
                  <a:pos x="T2" y="T3"/>
                </a:cxn>
                <a:cxn ang="0">
                  <a:pos x="T4" y="T5"/>
                </a:cxn>
                <a:cxn ang="0">
                  <a:pos x="T6" y="T7"/>
                </a:cxn>
                <a:cxn ang="0">
                  <a:pos x="T8" y="T9"/>
                </a:cxn>
              </a:cxnLst>
              <a:rect l="0" t="0" r="r" b="b"/>
              <a:pathLst>
                <a:path w="38" h="38">
                  <a:moveTo>
                    <a:pt x="12" y="0"/>
                  </a:moveTo>
                  <a:lnTo>
                    <a:pt x="27" y="0"/>
                  </a:lnTo>
                  <a:lnTo>
                    <a:pt x="38" y="38"/>
                  </a:lnTo>
                  <a:lnTo>
                    <a:pt x="0" y="38"/>
                  </a:lnTo>
                  <a:lnTo>
                    <a:pt x="12" y="0"/>
                  </a:lnTo>
                  <a:close/>
                </a:path>
              </a:pathLst>
            </a:custGeom>
            <a:solidFill>
              <a:srgbClr val="333C4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 name="Rectangle 3"/>
          <p:cNvSpPr/>
          <p:nvPr/>
        </p:nvSpPr>
        <p:spPr>
          <a:xfrm>
            <a:off x="531991" y="2201706"/>
            <a:ext cx="6096000" cy="2139047"/>
          </a:xfrm>
          <a:prstGeom prst="rect">
            <a:avLst/>
          </a:prstGeom>
        </p:spPr>
        <p:txBody>
          <a:bodyPr>
            <a:spAutoFit/>
          </a:bodyPr>
          <a:lstStyle/>
          <a:p>
            <a:pPr marL="342900" lvl="0" indent="-342900">
              <a:buFont typeface="Arial" panose="020B0604020202020204" pitchFamily="34" charset="0"/>
              <a:buChar char="•"/>
            </a:pPr>
            <a:r>
              <a:rPr lang="en-US" sz="1900" dirty="0">
                <a:solidFill>
                  <a:srgbClr val="000000"/>
                </a:solidFill>
                <a:latin typeface="Univers for KPMG Light"/>
                <a:cs typeface="Univers for KPMG Light"/>
              </a:rPr>
              <a:t>What about the process/template worked well? </a:t>
            </a:r>
          </a:p>
          <a:p>
            <a:pPr marL="342900" lvl="0" indent="-342900">
              <a:buFont typeface="Arial" panose="020B0604020202020204" pitchFamily="34" charset="0"/>
              <a:buChar char="•"/>
            </a:pPr>
            <a:r>
              <a:rPr lang="en-US" sz="1900" dirty="0">
                <a:solidFill>
                  <a:srgbClr val="000000"/>
                </a:solidFill>
                <a:latin typeface="Univers for KPMG Light"/>
                <a:cs typeface="Univers for KPMG Light"/>
              </a:rPr>
              <a:t>What about this process/template proved the most difficult or challenging?</a:t>
            </a:r>
          </a:p>
          <a:p>
            <a:pPr marL="342900" lvl="0" indent="-342900">
              <a:buFont typeface="Arial" panose="020B0604020202020204" pitchFamily="34" charset="0"/>
              <a:buChar char="•"/>
            </a:pPr>
            <a:r>
              <a:rPr lang="en-US" sz="1900" dirty="0">
                <a:solidFill>
                  <a:srgbClr val="000000"/>
                </a:solidFill>
                <a:latin typeface="Univers for KPMG Light"/>
                <a:cs typeface="Univers for KPMG Light"/>
              </a:rPr>
              <a:t>How was this different from other types of planning you have done?</a:t>
            </a:r>
          </a:p>
          <a:p>
            <a:pPr marL="342900" lvl="0" indent="-342900">
              <a:buFont typeface="Arial" panose="020B0604020202020204" pitchFamily="34" charset="0"/>
              <a:buChar char="•"/>
            </a:pPr>
            <a:r>
              <a:rPr lang="en-US" sz="1900" dirty="0">
                <a:solidFill>
                  <a:srgbClr val="000000"/>
                </a:solidFill>
                <a:latin typeface="Univers for KPMG Light"/>
                <a:cs typeface="Univers for KPMG Light"/>
              </a:rPr>
              <a:t>How would the group adapt the template for future use?</a:t>
            </a:r>
          </a:p>
        </p:txBody>
      </p:sp>
    </p:spTree>
    <p:extLst>
      <p:ext uri="{BB962C8B-B14F-4D97-AF65-F5344CB8AC3E}">
        <p14:creationId xmlns:p14="http://schemas.microsoft.com/office/powerpoint/2010/main" val="32908018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2729163" y="5409330"/>
            <a:ext cx="7851751" cy="354059"/>
          </a:xfrm>
        </p:spPr>
        <p:txBody>
          <a:bodyPr/>
          <a:lstStyle/>
          <a:p>
            <a:r>
              <a:rPr lang="en-US" dirty="0" smtClean="0"/>
              <a:t>© 2016 KPMG LLP, a Delaware limited liability partnership and the U.S. member firm of the KPMG network of independent member firms affiliated with KPMG International Cooperative (“KPMG International”), a Swiss entity. All rights reserved. </a:t>
            </a:r>
            <a:r>
              <a:rPr lang="en-US" dirty="0" err="1" smtClean="0"/>
              <a:t>NDPPS</a:t>
            </a:r>
            <a:r>
              <a:rPr lang="en-US" dirty="0" smtClean="0"/>
              <a:t> 621825</a:t>
            </a:r>
            <a:endParaRPr lang="en-US" dirty="0"/>
          </a:p>
        </p:txBody>
      </p:sp>
      <p:sp>
        <p:nvSpPr>
          <p:cNvPr id="3" name="Text Placeholder 2"/>
          <p:cNvSpPr>
            <a:spLocks noGrp="1"/>
          </p:cNvSpPr>
          <p:nvPr>
            <p:ph type="body" sz="quarter" idx="12"/>
          </p:nvPr>
        </p:nvSpPr>
        <p:spPr>
          <a:xfrm>
            <a:off x="2729163" y="6027714"/>
            <a:ext cx="7851751" cy="169277"/>
          </a:xfrm>
        </p:spPr>
        <p:txBody>
          <a:bodyPr/>
          <a:lstStyle/>
          <a:p>
            <a:r>
              <a:rPr lang="en-US" dirty="0" smtClean="0"/>
              <a:t>The KPMG name and logo are registered trademarks or trademarks of KPMG International.</a:t>
            </a:r>
            <a:endParaRPr lang="en-US" dirty="0"/>
          </a:p>
        </p:txBody>
      </p:sp>
      <p:sp>
        <p:nvSpPr>
          <p:cNvPr id="4" name="Text Placeholder 3"/>
          <p:cNvSpPr>
            <a:spLocks noGrp="1"/>
          </p:cNvSpPr>
          <p:nvPr>
            <p:ph type="body" sz="quarter" idx="13"/>
          </p:nvPr>
        </p:nvSpPr>
        <p:spPr>
          <a:xfrm>
            <a:off x="2729163" y="4625842"/>
            <a:ext cx="7851751" cy="643342"/>
          </a:xfrm>
        </p:spPr>
        <p:txBody>
          <a:bodyPr/>
          <a:lstStyle/>
          <a:p>
            <a:r>
              <a:rPr lang="en-US" dirty="0" smtClean="0"/>
              <a:t>The information contained herein is of a general nature and is not intended to address the circumstances of any particular individual or entity. Although we endeavor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endParaRPr lang="en-US" dirty="0"/>
          </a:p>
        </p:txBody>
      </p:sp>
      <p:sp>
        <p:nvSpPr>
          <p:cNvPr id="5" name="Text Placeholder 4"/>
          <p:cNvSpPr>
            <a:spLocks noGrp="1"/>
          </p:cNvSpPr>
          <p:nvPr>
            <p:ph type="body" sz="quarter" idx="14"/>
          </p:nvPr>
        </p:nvSpPr>
        <p:spPr/>
        <p:txBody>
          <a:bodyPr/>
          <a:lstStyle/>
          <a:p>
            <a:r>
              <a:rPr lang="en-US" dirty="0" smtClean="0"/>
              <a:t>kpmg.com/</a:t>
            </a:r>
            <a:r>
              <a:rPr lang="en-US" dirty="0" err="1" smtClean="0"/>
              <a:t>socialmedia</a:t>
            </a:r>
            <a:endParaRPr lang="en-US" dirty="0"/>
          </a:p>
        </p:txBody>
      </p:sp>
    </p:spTree>
    <p:extLst>
      <p:ext uri="{BB962C8B-B14F-4D97-AF65-F5344CB8AC3E}">
        <p14:creationId xmlns:p14="http://schemas.microsoft.com/office/powerpoint/2010/main" val="3945250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Agenda for today </a:t>
            </a:r>
            <a:endParaRPr lang="en-US" dirty="0"/>
          </a:p>
        </p:txBody>
      </p:sp>
      <p:sp>
        <p:nvSpPr>
          <p:cNvPr id="8" name="Text Placeholder 8"/>
          <p:cNvSpPr txBox="1">
            <a:spLocks/>
          </p:cNvSpPr>
          <p:nvPr/>
        </p:nvSpPr>
        <p:spPr>
          <a:xfrm>
            <a:off x="998400" y="1467556"/>
            <a:ext cx="10195200" cy="4409370"/>
          </a:xfrm>
          <a:prstGeom prst="rect">
            <a:avLst/>
          </a:prstGeom>
        </p:spPr>
        <p:txBody>
          <a:bodyPr lIns="0" tIns="0" rIns="0" bIns="0"/>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cxnSp>
        <p:nvCxnSpPr>
          <p:cNvPr id="11" name="Straight Connector 10"/>
          <p:cNvCxnSpPr/>
          <p:nvPr/>
        </p:nvCxnSpPr>
        <p:spPr>
          <a:xfrm>
            <a:off x="1006544" y="1356649"/>
            <a:ext cx="197202" cy="0"/>
          </a:xfrm>
          <a:prstGeom prst="line">
            <a:avLst/>
          </a:prstGeom>
          <a:ln w="57150">
            <a:solidFill>
              <a:srgbClr val="00338D"/>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1365668" y="1624892"/>
            <a:ext cx="914400" cy="914400"/>
          </a:xfrm>
          <a:prstGeom prst="rect">
            <a:avLst/>
          </a:prstGeom>
          <a:noFill/>
        </p:spPr>
        <p:txBody>
          <a:bodyPr wrap="none" lIns="54610" tIns="54610" rIns="54610" bIns="54610" rtlCol="0">
            <a:noAutofit/>
          </a:bodyPr>
          <a:lstStyle/>
          <a:p>
            <a:pPr>
              <a:spcAft>
                <a:spcPts val="600"/>
              </a:spcAft>
            </a:pPr>
            <a:endParaRPr lang="en-US" sz="1500" dirty="0" err="1" smtClean="0">
              <a:solidFill>
                <a:schemeClr val="tx2"/>
              </a:solidFill>
            </a:endParaRPr>
          </a:p>
        </p:txBody>
      </p:sp>
      <p:sp>
        <p:nvSpPr>
          <p:cNvPr id="3" name="TextBox 2"/>
          <p:cNvSpPr txBox="1"/>
          <p:nvPr/>
        </p:nvSpPr>
        <p:spPr>
          <a:xfrm>
            <a:off x="1242757" y="1638546"/>
            <a:ext cx="5530755" cy="3577493"/>
          </a:xfrm>
          <a:prstGeom prst="rect">
            <a:avLst/>
          </a:prstGeom>
          <a:noFill/>
        </p:spPr>
        <p:txBody>
          <a:bodyPr wrap="none" lIns="54610" tIns="54610" rIns="54610" bIns="54610" rtlCol="0">
            <a:noAutofit/>
          </a:bodyPr>
          <a:lstStyle/>
          <a:p>
            <a:pPr marL="285750" indent="-285750">
              <a:spcAft>
                <a:spcPts val="600"/>
              </a:spcAft>
              <a:buFont typeface="Arial"/>
              <a:buChar char="•"/>
            </a:pPr>
            <a:r>
              <a:rPr lang="en-US" sz="2000" dirty="0" smtClean="0">
                <a:solidFill>
                  <a:schemeClr val="tx2"/>
                </a:solidFill>
              </a:rPr>
              <a:t>Intro – 10 min </a:t>
            </a:r>
          </a:p>
          <a:p>
            <a:pPr marL="285750" indent="-285750">
              <a:spcAft>
                <a:spcPts val="600"/>
              </a:spcAft>
              <a:buFont typeface="Arial"/>
              <a:buChar char="•"/>
            </a:pPr>
            <a:r>
              <a:rPr lang="en-US" sz="2000" dirty="0" smtClean="0">
                <a:solidFill>
                  <a:schemeClr val="tx2"/>
                </a:solidFill>
              </a:rPr>
              <a:t>Interactive – </a:t>
            </a:r>
            <a:r>
              <a:rPr lang="en-US" sz="2000" dirty="0">
                <a:solidFill>
                  <a:schemeClr val="tx2"/>
                </a:solidFill>
              </a:rPr>
              <a:t>3</a:t>
            </a:r>
            <a:r>
              <a:rPr lang="en-US" sz="2000" dirty="0" smtClean="0">
                <a:solidFill>
                  <a:schemeClr val="tx2"/>
                </a:solidFill>
              </a:rPr>
              <a:t>5 min </a:t>
            </a:r>
          </a:p>
          <a:p>
            <a:pPr marL="742950" lvl="1" indent="-285750">
              <a:spcAft>
                <a:spcPts val="600"/>
              </a:spcAft>
              <a:buFont typeface="Arial"/>
              <a:buChar char="•"/>
            </a:pPr>
            <a:r>
              <a:rPr lang="en-US" sz="2000" dirty="0" smtClean="0">
                <a:solidFill>
                  <a:schemeClr val="tx2"/>
                </a:solidFill>
              </a:rPr>
              <a:t>Problem – 5 min</a:t>
            </a:r>
          </a:p>
          <a:p>
            <a:pPr marL="742950" lvl="1" indent="-285750">
              <a:spcAft>
                <a:spcPts val="600"/>
              </a:spcAft>
              <a:buFont typeface="Arial"/>
              <a:buChar char="•"/>
            </a:pPr>
            <a:r>
              <a:rPr lang="en-US" sz="2000" dirty="0" smtClean="0">
                <a:solidFill>
                  <a:schemeClr val="tx2"/>
                </a:solidFill>
              </a:rPr>
              <a:t>Customer Segments– 5 min </a:t>
            </a:r>
          </a:p>
          <a:p>
            <a:pPr marL="742950" lvl="1" indent="-285750">
              <a:spcAft>
                <a:spcPts val="600"/>
              </a:spcAft>
              <a:buFont typeface="Arial"/>
              <a:buChar char="•"/>
            </a:pPr>
            <a:r>
              <a:rPr lang="en-US" sz="2000" dirty="0" smtClean="0">
                <a:solidFill>
                  <a:schemeClr val="tx2"/>
                </a:solidFill>
              </a:rPr>
              <a:t>Unique Value proposition – 5 min </a:t>
            </a:r>
          </a:p>
          <a:p>
            <a:pPr marL="742950" lvl="1" indent="-285750">
              <a:spcAft>
                <a:spcPts val="600"/>
              </a:spcAft>
              <a:buFont typeface="Arial"/>
              <a:buChar char="•"/>
            </a:pPr>
            <a:r>
              <a:rPr lang="en-US" sz="2000" dirty="0" smtClean="0">
                <a:solidFill>
                  <a:schemeClr val="tx2"/>
                </a:solidFill>
              </a:rPr>
              <a:t>Solution– </a:t>
            </a:r>
            <a:r>
              <a:rPr lang="en-US" sz="2000" dirty="0">
                <a:solidFill>
                  <a:schemeClr val="tx2"/>
                </a:solidFill>
              </a:rPr>
              <a:t>5 </a:t>
            </a:r>
            <a:r>
              <a:rPr lang="en-US" sz="2000" dirty="0" smtClean="0">
                <a:solidFill>
                  <a:schemeClr val="tx2"/>
                </a:solidFill>
              </a:rPr>
              <a:t>min </a:t>
            </a:r>
          </a:p>
          <a:p>
            <a:pPr marL="742950" lvl="1" indent="-285750">
              <a:spcAft>
                <a:spcPts val="600"/>
              </a:spcAft>
              <a:buFont typeface="Arial"/>
              <a:buChar char="•"/>
            </a:pPr>
            <a:r>
              <a:rPr lang="en-US" sz="2000" dirty="0" smtClean="0">
                <a:solidFill>
                  <a:schemeClr val="tx2"/>
                </a:solidFill>
              </a:rPr>
              <a:t>Key Metrics– 5 min </a:t>
            </a:r>
          </a:p>
          <a:p>
            <a:pPr marL="742950" lvl="1" indent="-285750">
              <a:spcAft>
                <a:spcPts val="600"/>
              </a:spcAft>
              <a:buFont typeface="Arial"/>
              <a:buChar char="•"/>
            </a:pPr>
            <a:r>
              <a:rPr lang="en-US" sz="2000" dirty="0" smtClean="0">
                <a:solidFill>
                  <a:schemeClr val="tx2"/>
                </a:solidFill>
              </a:rPr>
              <a:t>Revenue Stream</a:t>
            </a:r>
            <a:r>
              <a:rPr lang="en-US" sz="2000" dirty="0">
                <a:solidFill>
                  <a:schemeClr val="tx2"/>
                </a:solidFill>
              </a:rPr>
              <a:t>– 5 min </a:t>
            </a:r>
            <a:endParaRPr lang="en-US" sz="2000" dirty="0" smtClean="0">
              <a:solidFill>
                <a:schemeClr val="tx2"/>
              </a:solidFill>
            </a:endParaRPr>
          </a:p>
          <a:p>
            <a:pPr marL="742950" lvl="1" indent="-285750">
              <a:spcAft>
                <a:spcPts val="600"/>
              </a:spcAft>
              <a:buFont typeface="Arial"/>
              <a:buChar char="•"/>
            </a:pPr>
            <a:r>
              <a:rPr lang="en-US" sz="2000" dirty="0">
                <a:solidFill>
                  <a:schemeClr val="tx2"/>
                </a:solidFill>
              </a:rPr>
              <a:t>Cost Structure– 5 min </a:t>
            </a:r>
            <a:endParaRPr lang="en-US" sz="2000" dirty="0" smtClean="0">
              <a:solidFill>
                <a:schemeClr val="tx2"/>
              </a:solidFill>
            </a:endParaRPr>
          </a:p>
          <a:p>
            <a:pPr marL="285750" indent="-285750">
              <a:spcAft>
                <a:spcPts val="600"/>
              </a:spcAft>
              <a:buFont typeface="Arial"/>
              <a:buChar char="•"/>
            </a:pPr>
            <a:r>
              <a:rPr lang="en-US" sz="2000" dirty="0" smtClean="0">
                <a:solidFill>
                  <a:schemeClr val="tx2"/>
                </a:solidFill>
              </a:rPr>
              <a:t>Report Back and Discussion – 15 min  </a:t>
            </a:r>
          </a:p>
          <a:p>
            <a:pPr>
              <a:spcAft>
                <a:spcPts val="600"/>
              </a:spcAft>
            </a:pPr>
            <a:endParaRPr lang="en-US" sz="1500" dirty="0" err="1" smtClean="0">
              <a:solidFill>
                <a:schemeClr val="tx2"/>
              </a:solidFill>
            </a:endParaRPr>
          </a:p>
        </p:txBody>
      </p:sp>
      <p:grpSp>
        <p:nvGrpSpPr>
          <p:cNvPr id="9" name="Group 4"/>
          <p:cNvGrpSpPr>
            <a:grpSpLocks noChangeAspect="1"/>
          </p:cNvGrpSpPr>
          <p:nvPr/>
        </p:nvGrpSpPr>
        <p:grpSpPr bwMode="auto">
          <a:xfrm>
            <a:off x="6544736" y="916511"/>
            <a:ext cx="4872472" cy="4872471"/>
            <a:chOff x="-1847" y="-2567"/>
            <a:chExt cx="9454" cy="9454"/>
          </a:xfrm>
        </p:grpSpPr>
        <p:sp>
          <p:nvSpPr>
            <p:cNvPr id="10" name="AutoShape 3"/>
            <p:cNvSpPr>
              <a:spLocks noChangeAspect="1" noChangeArrowheads="1" noTextEdit="1"/>
            </p:cNvSpPr>
            <p:nvPr/>
          </p:nvSpPr>
          <p:spPr bwMode="auto">
            <a:xfrm>
              <a:off x="-1847" y="-2567"/>
              <a:ext cx="9454" cy="94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2" name="Group 205"/>
            <p:cNvGrpSpPr>
              <a:grpSpLocks/>
            </p:cNvGrpSpPr>
            <p:nvPr/>
          </p:nvGrpSpPr>
          <p:grpSpPr bwMode="auto">
            <a:xfrm>
              <a:off x="-424" y="-2508"/>
              <a:ext cx="6610" cy="8010"/>
              <a:chOff x="-424" y="-2508"/>
              <a:chExt cx="6610" cy="8010"/>
            </a:xfrm>
          </p:grpSpPr>
          <p:sp>
            <p:nvSpPr>
              <p:cNvPr id="190" name="Oval 6"/>
              <p:cNvSpPr>
                <a:spLocks noChangeArrowheads="1"/>
              </p:cNvSpPr>
              <p:nvPr/>
            </p:nvSpPr>
            <p:spPr bwMode="auto">
              <a:xfrm>
                <a:off x="-424" y="-1111"/>
                <a:ext cx="6610" cy="6613"/>
              </a:xfrm>
              <a:prstGeom prst="ellipse">
                <a:avLst/>
              </a:prstGeom>
              <a:solidFill>
                <a:srgbClr val="48C9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1" name="Freeform 7"/>
              <p:cNvSpPr>
                <a:spLocks/>
              </p:cNvSpPr>
              <p:nvPr/>
            </p:nvSpPr>
            <p:spPr bwMode="auto">
              <a:xfrm>
                <a:off x="3309" y="3263"/>
                <a:ext cx="1303" cy="1451"/>
              </a:xfrm>
              <a:custGeom>
                <a:avLst/>
                <a:gdLst>
                  <a:gd name="T0" fmla="*/ 1303 w 1303"/>
                  <a:gd name="T1" fmla="*/ 1090 h 1451"/>
                  <a:gd name="T2" fmla="*/ 825 w 1303"/>
                  <a:gd name="T3" fmla="*/ 1451 h 1451"/>
                  <a:gd name="T4" fmla="*/ 0 w 1303"/>
                  <a:gd name="T5" fmla="*/ 362 h 1451"/>
                  <a:gd name="T6" fmla="*/ 478 w 1303"/>
                  <a:gd name="T7" fmla="*/ 0 h 1451"/>
                  <a:gd name="T8" fmla="*/ 1303 w 1303"/>
                  <a:gd name="T9" fmla="*/ 1090 h 1451"/>
                </a:gdLst>
                <a:ahLst/>
                <a:cxnLst>
                  <a:cxn ang="0">
                    <a:pos x="T0" y="T1"/>
                  </a:cxn>
                  <a:cxn ang="0">
                    <a:pos x="T2" y="T3"/>
                  </a:cxn>
                  <a:cxn ang="0">
                    <a:pos x="T4" y="T5"/>
                  </a:cxn>
                  <a:cxn ang="0">
                    <a:pos x="T6" y="T7"/>
                  </a:cxn>
                  <a:cxn ang="0">
                    <a:pos x="T8" y="T9"/>
                  </a:cxn>
                </a:cxnLst>
                <a:rect l="0" t="0" r="r" b="b"/>
                <a:pathLst>
                  <a:path w="1303" h="1451">
                    <a:moveTo>
                      <a:pt x="1303" y="1090"/>
                    </a:moveTo>
                    <a:lnTo>
                      <a:pt x="825" y="1451"/>
                    </a:lnTo>
                    <a:lnTo>
                      <a:pt x="0" y="362"/>
                    </a:lnTo>
                    <a:lnTo>
                      <a:pt x="478" y="0"/>
                    </a:lnTo>
                    <a:lnTo>
                      <a:pt x="1303" y="1090"/>
                    </a:lnTo>
                    <a:close/>
                  </a:path>
                </a:pathLst>
              </a:custGeom>
              <a:solidFill>
                <a:srgbClr val="56637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2" name="Freeform 8"/>
              <p:cNvSpPr>
                <a:spLocks/>
              </p:cNvSpPr>
              <p:nvPr/>
            </p:nvSpPr>
            <p:spPr bwMode="auto">
              <a:xfrm>
                <a:off x="3605" y="2764"/>
                <a:ext cx="1666" cy="1726"/>
              </a:xfrm>
              <a:custGeom>
                <a:avLst/>
                <a:gdLst>
                  <a:gd name="T0" fmla="*/ 1666 w 1666"/>
                  <a:gd name="T1" fmla="*/ 1090 h 1726"/>
                  <a:gd name="T2" fmla="*/ 827 w 1666"/>
                  <a:gd name="T3" fmla="*/ 1726 h 1726"/>
                  <a:gd name="T4" fmla="*/ 0 w 1666"/>
                  <a:gd name="T5" fmla="*/ 636 h 1726"/>
                  <a:gd name="T6" fmla="*/ 841 w 1666"/>
                  <a:gd name="T7" fmla="*/ 0 h 1726"/>
                  <a:gd name="T8" fmla="*/ 1666 w 1666"/>
                  <a:gd name="T9" fmla="*/ 1090 h 1726"/>
                </a:gdLst>
                <a:ahLst/>
                <a:cxnLst>
                  <a:cxn ang="0">
                    <a:pos x="T0" y="T1"/>
                  </a:cxn>
                  <a:cxn ang="0">
                    <a:pos x="T2" y="T3"/>
                  </a:cxn>
                  <a:cxn ang="0">
                    <a:pos x="T4" y="T5"/>
                  </a:cxn>
                  <a:cxn ang="0">
                    <a:pos x="T6" y="T7"/>
                  </a:cxn>
                  <a:cxn ang="0">
                    <a:pos x="T8" y="T9"/>
                  </a:cxn>
                </a:cxnLst>
                <a:rect l="0" t="0" r="r" b="b"/>
                <a:pathLst>
                  <a:path w="1666" h="1726">
                    <a:moveTo>
                      <a:pt x="1666" y="1090"/>
                    </a:moveTo>
                    <a:lnTo>
                      <a:pt x="827" y="1726"/>
                    </a:lnTo>
                    <a:lnTo>
                      <a:pt x="0" y="636"/>
                    </a:lnTo>
                    <a:lnTo>
                      <a:pt x="841" y="0"/>
                    </a:lnTo>
                    <a:lnTo>
                      <a:pt x="1666" y="1090"/>
                    </a:lnTo>
                    <a:close/>
                  </a:path>
                </a:pathLst>
              </a:custGeom>
              <a:solidFill>
                <a:srgbClr val="344A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3" name="Freeform 9"/>
              <p:cNvSpPr>
                <a:spLocks/>
              </p:cNvSpPr>
              <p:nvPr/>
            </p:nvSpPr>
            <p:spPr bwMode="auto">
              <a:xfrm>
                <a:off x="2666" y="3473"/>
                <a:ext cx="1667" cy="1728"/>
              </a:xfrm>
              <a:custGeom>
                <a:avLst/>
                <a:gdLst>
                  <a:gd name="T0" fmla="*/ 1667 w 1667"/>
                  <a:gd name="T1" fmla="*/ 1093 h 1728"/>
                  <a:gd name="T2" fmla="*/ 828 w 1667"/>
                  <a:gd name="T3" fmla="*/ 1728 h 1728"/>
                  <a:gd name="T4" fmla="*/ 0 w 1667"/>
                  <a:gd name="T5" fmla="*/ 636 h 1728"/>
                  <a:gd name="T6" fmla="*/ 842 w 1667"/>
                  <a:gd name="T7" fmla="*/ 0 h 1728"/>
                  <a:gd name="T8" fmla="*/ 1667 w 1667"/>
                  <a:gd name="T9" fmla="*/ 1093 h 1728"/>
                </a:gdLst>
                <a:ahLst/>
                <a:cxnLst>
                  <a:cxn ang="0">
                    <a:pos x="T0" y="T1"/>
                  </a:cxn>
                  <a:cxn ang="0">
                    <a:pos x="T2" y="T3"/>
                  </a:cxn>
                  <a:cxn ang="0">
                    <a:pos x="T4" y="T5"/>
                  </a:cxn>
                  <a:cxn ang="0">
                    <a:pos x="T6" y="T7"/>
                  </a:cxn>
                  <a:cxn ang="0">
                    <a:pos x="T8" y="T9"/>
                  </a:cxn>
                </a:cxnLst>
                <a:rect l="0" t="0" r="r" b="b"/>
                <a:pathLst>
                  <a:path w="1667" h="1728">
                    <a:moveTo>
                      <a:pt x="1667" y="1093"/>
                    </a:moveTo>
                    <a:lnTo>
                      <a:pt x="828" y="1728"/>
                    </a:lnTo>
                    <a:lnTo>
                      <a:pt x="0" y="636"/>
                    </a:lnTo>
                    <a:lnTo>
                      <a:pt x="842" y="0"/>
                    </a:lnTo>
                    <a:lnTo>
                      <a:pt x="1667" y="1093"/>
                    </a:lnTo>
                    <a:close/>
                  </a:path>
                </a:pathLst>
              </a:custGeom>
              <a:solidFill>
                <a:srgbClr val="344A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4" name="Freeform 10"/>
              <p:cNvSpPr>
                <a:spLocks/>
              </p:cNvSpPr>
              <p:nvPr/>
            </p:nvSpPr>
            <p:spPr bwMode="auto">
              <a:xfrm>
                <a:off x="3732" y="2842"/>
                <a:ext cx="1468" cy="1539"/>
              </a:xfrm>
              <a:custGeom>
                <a:avLst/>
                <a:gdLst>
                  <a:gd name="T0" fmla="*/ 1468 w 1468"/>
                  <a:gd name="T1" fmla="*/ 1000 h 1539"/>
                  <a:gd name="T2" fmla="*/ 757 w 1468"/>
                  <a:gd name="T3" fmla="*/ 1539 h 1539"/>
                  <a:gd name="T4" fmla="*/ 0 w 1468"/>
                  <a:gd name="T5" fmla="*/ 539 h 1539"/>
                  <a:gd name="T6" fmla="*/ 712 w 1468"/>
                  <a:gd name="T7" fmla="*/ 0 h 1539"/>
                  <a:gd name="T8" fmla="*/ 1468 w 1468"/>
                  <a:gd name="T9" fmla="*/ 1000 h 1539"/>
                </a:gdLst>
                <a:ahLst/>
                <a:cxnLst>
                  <a:cxn ang="0">
                    <a:pos x="T0" y="T1"/>
                  </a:cxn>
                  <a:cxn ang="0">
                    <a:pos x="T2" y="T3"/>
                  </a:cxn>
                  <a:cxn ang="0">
                    <a:pos x="T4" y="T5"/>
                  </a:cxn>
                  <a:cxn ang="0">
                    <a:pos x="T6" y="T7"/>
                  </a:cxn>
                  <a:cxn ang="0">
                    <a:pos x="T8" y="T9"/>
                  </a:cxn>
                </a:cxnLst>
                <a:rect l="0" t="0" r="r" b="b"/>
                <a:pathLst>
                  <a:path w="1468" h="1539">
                    <a:moveTo>
                      <a:pt x="1468" y="1000"/>
                    </a:moveTo>
                    <a:lnTo>
                      <a:pt x="757" y="1539"/>
                    </a:lnTo>
                    <a:lnTo>
                      <a:pt x="0" y="539"/>
                    </a:lnTo>
                    <a:lnTo>
                      <a:pt x="712" y="0"/>
                    </a:lnTo>
                    <a:lnTo>
                      <a:pt x="1468" y="1000"/>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5" name="Freeform 11"/>
              <p:cNvSpPr>
                <a:spLocks/>
              </p:cNvSpPr>
              <p:nvPr/>
            </p:nvSpPr>
            <p:spPr bwMode="auto">
              <a:xfrm>
                <a:off x="3711" y="2861"/>
                <a:ext cx="1468" cy="1537"/>
              </a:xfrm>
              <a:custGeom>
                <a:avLst/>
                <a:gdLst>
                  <a:gd name="T0" fmla="*/ 1468 w 1468"/>
                  <a:gd name="T1" fmla="*/ 998 h 1537"/>
                  <a:gd name="T2" fmla="*/ 757 w 1468"/>
                  <a:gd name="T3" fmla="*/ 1537 h 1537"/>
                  <a:gd name="T4" fmla="*/ 0 w 1468"/>
                  <a:gd name="T5" fmla="*/ 537 h 1537"/>
                  <a:gd name="T6" fmla="*/ 712 w 1468"/>
                  <a:gd name="T7" fmla="*/ 0 h 1537"/>
                  <a:gd name="T8" fmla="*/ 1468 w 1468"/>
                  <a:gd name="T9" fmla="*/ 998 h 1537"/>
                </a:gdLst>
                <a:ahLst/>
                <a:cxnLst>
                  <a:cxn ang="0">
                    <a:pos x="T0" y="T1"/>
                  </a:cxn>
                  <a:cxn ang="0">
                    <a:pos x="T2" y="T3"/>
                  </a:cxn>
                  <a:cxn ang="0">
                    <a:pos x="T4" y="T5"/>
                  </a:cxn>
                  <a:cxn ang="0">
                    <a:pos x="T6" y="T7"/>
                  </a:cxn>
                  <a:cxn ang="0">
                    <a:pos x="T8" y="T9"/>
                  </a:cxn>
                </a:cxnLst>
                <a:rect l="0" t="0" r="r" b="b"/>
                <a:pathLst>
                  <a:path w="1468" h="1537">
                    <a:moveTo>
                      <a:pt x="1468" y="998"/>
                    </a:moveTo>
                    <a:lnTo>
                      <a:pt x="757" y="1537"/>
                    </a:lnTo>
                    <a:lnTo>
                      <a:pt x="0" y="537"/>
                    </a:lnTo>
                    <a:lnTo>
                      <a:pt x="712" y="0"/>
                    </a:lnTo>
                    <a:lnTo>
                      <a:pt x="1468" y="99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6" name="Freeform 12"/>
              <p:cNvSpPr>
                <a:spLocks/>
              </p:cNvSpPr>
              <p:nvPr/>
            </p:nvSpPr>
            <p:spPr bwMode="auto">
              <a:xfrm>
                <a:off x="3921" y="3019"/>
                <a:ext cx="528" cy="407"/>
              </a:xfrm>
              <a:custGeom>
                <a:avLst/>
                <a:gdLst>
                  <a:gd name="T0" fmla="*/ 0 w 528"/>
                  <a:gd name="T1" fmla="*/ 386 h 407"/>
                  <a:gd name="T2" fmla="*/ 17 w 528"/>
                  <a:gd name="T3" fmla="*/ 407 h 407"/>
                  <a:gd name="T4" fmla="*/ 528 w 528"/>
                  <a:gd name="T5" fmla="*/ 22 h 407"/>
                  <a:gd name="T6" fmla="*/ 511 w 528"/>
                  <a:gd name="T7" fmla="*/ 0 h 407"/>
                  <a:gd name="T8" fmla="*/ 0 w 528"/>
                  <a:gd name="T9" fmla="*/ 386 h 407"/>
                </a:gdLst>
                <a:ahLst/>
                <a:cxnLst>
                  <a:cxn ang="0">
                    <a:pos x="T0" y="T1"/>
                  </a:cxn>
                  <a:cxn ang="0">
                    <a:pos x="T2" y="T3"/>
                  </a:cxn>
                  <a:cxn ang="0">
                    <a:pos x="T4" y="T5"/>
                  </a:cxn>
                  <a:cxn ang="0">
                    <a:pos x="T6" y="T7"/>
                  </a:cxn>
                  <a:cxn ang="0">
                    <a:pos x="T8" y="T9"/>
                  </a:cxn>
                </a:cxnLst>
                <a:rect l="0" t="0" r="r" b="b"/>
                <a:pathLst>
                  <a:path w="528" h="407">
                    <a:moveTo>
                      <a:pt x="0" y="386"/>
                    </a:moveTo>
                    <a:lnTo>
                      <a:pt x="17" y="407"/>
                    </a:lnTo>
                    <a:lnTo>
                      <a:pt x="528" y="22"/>
                    </a:lnTo>
                    <a:lnTo>
                      <a:pt x="511" y="0"/>
                    </a:lnTo>
                    <a:lnTo>
                      <a:pt x="0" y="386"/>
                    </a:lnTo>
                    <a:close/>
                  </a:path>
                </a:pathLst>
              </a:custGeom>
              <a:solidFill>
                <a:srgbClr val="BEC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7" name="Freeform 13"/>
              <p:cNvSpPr>
                <a:spLocks/>
              </p:cNvSpPr>
              <p:nvPr/>
            </p:nvSpPr>
            <p:spPr bwMode="auto">
              <a:xfrm>
                <a:off x="3962" y="3071"/>
                <a:ext cx="527" cy="409"/>
              </a:xfrm>
              <a:custGeom>
                <a:avLst/>
                <a:gdLst>
                  <a:gd name="T0" fmla="*/ 0 w 527"/>
                  <a:gd name="T1" fmla="*/ 386 h 409"/>
                  <a:gd name="T2" fmla="*/ 16 w 527"/>
                  <a:gd name="T3" fmla="*/ 409 h 409"/>
                  <a:gd name="T4" fmla="*/ 527 w 527"/>
                  <a:gd name="T5" fmla="*/ 24 h 409"/>
                  <a:gd name="T6" fmla="*/ 510 w 527"/>
                  <a:gd name="T7" fmla="*/ 0 h 409"/>
                  <a:gd name="T8" fmla="*/ 0 w 527"/>
                  <a:gd name="T9" fmla="*/ 386 h 409"/>
                </a:gdLst>
                <a:ahLst/>
                <a:cxnLst>
                  <a:cxn ang="0">
                    <a:pos x="T0" y="T1"/>
                  </a:cxn>
                  <a:cxn ang="0">
                    <a:pos x="T2" y="T3"/>
                  </a:cxn>
                  <a:cxn ang="0">
                    <a:pos x="T4" y="T5"/>
                  </a:cxn>
                  <a:cxn ang="0">
                    <a:pos x="T6" y="T7"/>
                  </a:cxn>
                  <a:cxn ang="0">
                    <a:pos x="T8" y="T9"/>
                  </a:cxn>
                </a:cxnLst>
                <a:rect l="0" t="0" r="r" b="b"/>
                <a:pathLst>
                  <a:path w="527" h="409">
                    <a:moveTo>
                      <a:pt x="0" y="386"/>
                    </a:moveTo>
                    <a:lnTo>
                      <a:pt x="16" y="409"/>
                    </a:lnTo>
                    <a:lnTo>
                      <a:pt x="527" y="24"/>
                    </a:lnTo>
                    <a:lnTo>
                      <a:pt x="510" y="0"/>
                    </a:lnTo>
                    <a:lnTo>
                      <a:pt x="0" y="386"/>
                    </a:lnTo>
                    <a:close/>
                  </a:path>
                </a:pathLst>
              </a:custGeom>
              <a:solidFill>
                <a:srgbClr val="BEC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8" name="Freeform 14"/>
              <p:cNvSpPr>
                <a:spLocks/>
              </p:cNvSpPr>
              <p:nvPr/>
            </p:nvSpPr>
            <p:spPr bwMode="auto">
              <a:xfrm>
                <a:off x="3999" y="3121"/>
                <a:ext cx="528" cy="409"/>
              </a:xfrm>
              <a:custGeom>
                <a:avLst/>
                <a:gdLst>
                  <a:gd name="T0" fmla="*/ 0 w 528"/>
                  <a:gd name="T1" fmla="*/ 385 h 409"/>
                  <a:gd name="T2" fmla="*/ 17 w 528"/>
                  <a:gd name="T3" fmla="*/ 409 h 409"/>
                  <a:gd name="T4" fmla="*/ 528 w 528"/>
                  <a:gd name="T5" fmla="*/ 21 h 409"/>
                  <a:gd name="T6" fmla="*/ 509 w 528"/>
                  <a:gd name="T7" fmla="*/ 0 h 409"/>
                  <a:gd name="T8" fmla="*/ 0 w 528"/>
                  <a:gd name="T9" fmla="*/ 385 h 409"/>
                </a:gdLst>
                <a:ahLst/>
                <a:cxnLst>
                  <a:cxn ang="0">
                    <a:pos x="T0" y="T1"/>
                  </a:cxn>
                  <a:cxn ang="0">
                    <a:pos x="T2" y="T3"/>
                  </a:cxn>
                  <a:cxn ang="0">
                    <a:pos x="T4" y="T5"/>
                  </a:cxn>
                  <a:cxn ang="0">
                    <a:pos x="T6" y="T7"/>
                  </a:cxn>
                  <a:cxn ang="0">
                    <a:pos x="T8" y="T9"/>
                  </a:cxn>
                </a:cxnLst>
                <a:rect l="0" t="0" r="r" b="b"/>
                <a:pathLst>
                  <a:path w="528" h="409">
                    <a:moveTo>
                      <a:pt x="0" y="385"/>
                    </a:moveTo>
                    <a:lnTo>
                      <a:pt x="17" y="409"/>
                    </a:lnTo>
                    <a:lnTo>
                      <a:pt x="528" y="21"/>
                    </a:lnTo>
                    <a:lnTo>
                      <a:pt x="509" y="0"/>
                    </a:lnTo>
                    <a:lnTo>
                      <a:pt x="0" y="385"/>
                    </a:lnTo>
                    <a:close/>
                  </a:path>
                </a:pathLst>
              </a:custGeom>
              <a:solidFill>
                <a:srgbClr val="BEC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15"/>
              <p:cNvSpPr>
                <a:spLocks/>
              </p:cNvSpPr>
              <p:nvPr/>
            </p:nvSpPr>
            <p:spPr bwMode="auto">
              <a:xfrm>
                <a:off x="4040" y="3175"/>
                <a:ext cx="527" cy="407"/>
              </a:xfrm>
              <a:custGeom>
                <a:avLst/>
                <a:gdLst>
                  <a:gd name="T0" fmla="*/ 0 w 527"/>
                  <a:gd name="T1" fmla="*/ 386 h 407"/>
                  <a:gd name="T2" fmla="*/ 16 w 527"/>
                  <a:gd name="T3" fmla="*/ 407 h 407"/>
                  <a:gd name="T4" fmla="*/ 527 w 527"/>
                  <a:gd name="T5" fmla="*/ 22 h 407"/>
                  <a:gd name="T6" fmla="*/ 508 w 527"/>
                  <a:gd name="T7" fmla="*/ 0 h 407"/>
                  <a:gd name="T8" fmla="*/ 0 w 527"/>
                  <a:gd name="T9" fmla="*/ 386 h 407"/>
                </a:gdLst>
                <a:ahLst/>
                <a:cxnLst>
                  <a:cxn ang="0">
                    <a:pos x="T0" y="T1"/>
                  </a:cxn>
                  <a:cxn ang="0">
                    <a:pos x="T2" y="T3"/>
                  </a:cxn>
                  <a:cxn ang="0">
                    <a:pos x="T4" y="T5"/>
                  </a:cxn>
                  <a:cxn ang="0">
                    <a:pos x="T6" y="T7"/>
                  </a:cxn>
                  <a:cxn ang="0">
                    <a:pos x="T8" y="T9"/>
                  </a:cxn>
                </a:cxnLst>
                <a:rect l="0" t="0" r="r" b="b"/>
                <a:pathLst>
                  <a:path w="527" h="407">
                    <a:moveTo>
                      <a:pt x="0" y="386"/>
                    </a:moveTo>
                    <a:lnTo>
                      <a:pt x="16" y="407"/>
                    </a:lnTo>
                    <a:lnTo>
                      <a:pt x="527" y="22"/>
                    </a:lnTo>
                    <a:lnTo>
                      <a:pt x="508" y="0"/>
                    </a:lnTo>
                    <a:lnTo>
                      <a:pt x="0" y="386"/>
                    </a:lnTo>
                    <a:close/>
                  </a:path>
                </a:pathLst>
              </a:custGeom>
              <a:solidFill>
                <a:srgbClr val="BEC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16"/>
              <p:cNvSpPr>
                <a:spLocks/>
              </p:cNvSpPr>
              <p:nvPr/>
            </p:nvSpPr>
            <p:spPr bwMode="auto">
              <a:xfrm>
                <a:off x="4080" y="3227"/>
                <a:ext cx="525" cy="409"/>
              </a:xfrm>
              <a:custGeom>
                <a:avLst/>
                <a:gdLst>
                  <a:gd name="T0" fmla="*/ 0 w 525"/>
                  <a:gd name="T1" fmla="*/ 386 h 409"/>
                  <a:gd name="T2" fmla="*/ 16 w 525"/>
                  <a:gd name="T3" fmla="*/ 409 h 409"/>
                  <a:gd name="T4" fmla="*/ 525 w 525"/>
                  <a:gd name="T5" fmla="*/ 22 h 409"/>
                  <a:gd name="T6" fmla="*/ 508 w 525"/>
                  <a:gd name="T7" fmla="*/ 0 h 409"/>
                  <a:gd name="T8" fmla="*/ 0 w 525"/>
                  <a:gd name="T9" fmla="*/ 386 h 409"/>
                </a:gdLst>
                <a:ahLst/>
                <a:cxnLst>
                  <a:cxn ang="0">
                    <a:pos x="T0" y="T1"/>
                  </a:cxn>
                  <a:cxn ang="0">
                    <a:pos x="T2" y="T3"/>
                  </a:cxn>
                  <a:cxn ang="0">
                    <a:pos x="T4" y="T5"/>
                  </a:cxn>
                  <a:cxn ang="0">
                    <a:pos x="T6" y="T7"/>
                  </a:cxn>
                  <a:cxn ang="0">
                    <a:pos x="T8" y="T9"/>
                  </a:cxn>
                </a:cxnLst>
                <a:rect l="0" t="0" r="r" b="b"/>
                <a:pathLst>
                  <a:path w="525" h="409">
                    <a:moveTo>
                      <a:pt x="0" y="386"/>
                    </a:moveTo>
                    <a:lnTo>
                      <a:pt x="16" y="409"/>
                    </a:lnTo>
                    <a:lnTo>
                      <a:pt x="525" y="22"/>
                    </a:lnTo>
                    <a:lnTo>
                      <a:pt x="508" y="0"/>
                    </a:lnTo>
                    <a:lnTo>
                      <a:pt x="0" y="386"/>
                    </a:lnTo>
                    <a:close/>
                  </a:path>
                </a:pathLst>
              </a:custGeom>
              <a:solidFill>
                <a:srgbClr val="BEC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17"/>
              <p:cNvSpPr>
                <a:spLocks/>
              </p:cNvSpPr>
              <p:nvPr/>
            </p:nvSpPr>
            <p:spPr bwMode="auto">
              <a:xfrm>
                <a:off x="4118" y="3279"/>
                <a:ext cx="527" cy="409"/>
              </a:xfrm>
              <a:custGeom>
                <a:avLst/>
                <a:gdLst>
                  <a:gd name="T0" fmla="*/ 0 w 527"/>
                  <a:gd name="T1" fmla="*/ 388 h 409"/>
                  <a:gd name="T2" fmla="*/ 19 w 527"/>
                  <a:gd name="T3" fmla="*/ 409 h 409"/>
                  <a:gd name="T4" fmla="*/ 527 w 527"/>
                  <a:gd name="T5" fmla="*/ 24 h 409"/>
                  <a:gd name="T6" fmla="*/ 510 w 527"/>
                  <a:gd name="T7" fmla="*/ 0 h 409"/>
                  <a:gd name="T8" fmla="*/ 0 w 527"/>
                  <a:gd name="T9" fmla="*/ 388 h 409"/>
                </a:gdLst>
                <a:ahLst/>
                <a:cxnLst>
                  <a:cxn ang="0">
                    <a:pos x="T0" y="T1"/>
                  </a:cxn>
                  <a:cxn ang="0">
                    <a:pos x="T2" y="T3"/>
                  </a:cxn>
                  <a:cxn ang="0">
                    <a:pos x="T4" y="T5"/>
                  </a:cxn>
                  <a:cxn ang="0">
                    <a:pos x="T6" y="T7"/>
                  </a:cxn>
                  <a:cxn ang="0">
                    <a:pos x="T8" y="T9"/>
                  </a:cxn>
                </a:cxnLst>
                <a:rect l="0" t="0" r="r" b="b"/>
                <a:pathLst>
                  <a:path w="527" h="409">
                    <a:moveTo>
                      <a:pt x="0" y="388"/>
                    </a:moveTo>
                    <a:lnTo>
                      <a:pt x="19" y="409"/>
                    </a:lnTo>
                    <a:lnTo>
                      <a:pt x="527" y="24"/>
                    </a:lnTo>
                    <a:lnTo>
                      <a:pt x="510" y="0"/>
                    </a:lnTo>
                    <a:lnTo>
                      <a:pt x="0" y="388"/>
                    </a:lnTo>
                    <a:close/>
                  </a:path>
                </a:pathLst>
              </a:custGeom>
              <a:solidFill>
                <a:srgbClr val="BEC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18"/>
              <p:cNvSpPr>
                <a:spLocks/>
              </p:cNvSpPr>
              <p:nvPr/>
            </p:nvSpPr>
            <p:spPr bwMode="auto">
              <a:xfrm>
                <a:off x="4155" y="3329"/>
                <a:ext cx="528" cy="409"/>
              </a:xfrm>
              <a:custGeom>
                <a:avLst/>
                <a:gdLst>
                  <a:gd name="T0" fmla="*/ 0 w 528"/>
                  <a:gd name="T1" fmla="*/ 388 h 409"/>
                  <a:gd name="T2" fmla="*/ 17 w 528"/>
                  <a:gd name="T3" fmla="*/ 409 h 409"/>
                  <a:gd name="T4" fmla="*/ 528 w 528"/>
                  <a:gd name="T5" fmla="*/ 24 h 409"/>
                  <a:gd name="T6" fmla="*/ 511 w 528"/>
                  <a:gd name="T7" fmla="*/ 0 h 409"/>
                  <a:gd name="T8" fmla="*/ 0 w 528"/>
                  <a:gd name="T9" fmla="*/ 388 h 409"/>
                </a:gdLst>
                <a:ahLst/>
                <a:cxnLst>
                  <a:cxn ang="0">
                    <a:pos x="T0" y="T1"/>
                  </a:cxn>
                  <a:cxn ang="0">
                    <a:pos x="T2" y="T3"/>
                  </a:cxn>
                  <a:cxn ang="0">
                    <a:pos x="T4" y="T5"/>
                  </a:cxn>
                  <a:cxn ang="0">
                    <a:pos x="T6" y="T7"/>
                  </a:cxn>
                  <a:cxn ang="0">
                    <a:pos x="T8" y="T9"/>
                  </a:cxn>
                </a:cxnLst>
                <a:rect l="0" t="0" r="r" b="b"/>
                <a:pathLst>
                  <a:path w="528" h="409">
                    <a:moveTo>
                      <a:pt x="0" y="388"/>
                    </a:moveTo>
                    <a:lnTo>
                      <a:pt x="17" y="409"/>
                    </a:lnTo>
                    <a:lnTo>
                      <a:pt x="528" y="24"/>
                    </a:lnTo>
                    <a:lnTo>
                      <a:pt x="511" y="0"/>
                    </a:lnTo>
                    <a:lnTo>
                      <a:pt x="0" y="388"/>
                    </a:lnTo>
                    <a:close/>
                  </a:path>
                </a:pathLst>
              </a:custGeom>
              <a:solidFill>
                <a:srgbClr val="BEC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3" name="Freeform 19"/>
              <p:cNvSpPr>
                <a:spLocks/>
              </p:cNvSpPr>
              <p:nvPr/>
            </p:nvSpPr>
            <p:spPr bwMode="auto">
              <a:xfrm>
                <a:off x="4196" y="3383"/>
                <a:ext cx="527" cy="409"/>
              </a:xfrm>
              <a:custGeom>
                <a:avLst/>
                <a:gdLst>
                  <a:gd name="T0" fmla="*/ 0 w 527"/>
                  <a:gd name="T1" fmla="*/ 386 h 409"/>
                  <a:gd name="T2" fmla="*/ 19 w 527"/>
                  <a:gd name="T3" fmla="*/ 409 h 409"/>
                  <a:gd name="T4" fmla="*/ 527 w 527"/>
                  <a:gd name="T5" fmla="*/ 22 h 409"/>
                  <a:gd name="T6" fmla="*/ 510 w 527"/>
                  <a:gd name="T7" fmla="*/ 0 h 409"/>
                  <a:gd name="T8" fmla="*/ 0 w 527"/>
                  <a:gd name="T9" fmla="*/ 386 h 409"/>
                </a:gdLst>
                <a:ahLst/>
                <a:cxnLst>
                  <a:cxn ang="0">
                    <a:pos x="T0" y="T1"/>
                  </a:cxn>
                  <a:cxn ang="0">
                    <a:pos x="T2" y="T3"/>
                  </a:cxn>
                  <a:cxn ang="0">
                    <a:pos x="T4" y="T5"/>
                  </a:cxn>
                  <a:cxn ang="0">
                    <a:pos x="T6" y="T7"/>
                  </a:cxn>
                  <a:cxn ang="0">
                    <a:pos x="T8" y="T9"/>
                  </a:cxn>
                </a:cxnLst>
                <a:rect l="0" t="0" r="r" b="b"/>
                <a:pathLst>
                  <a:path w="527" h="409">
                    <a:moveTo>
                      <a:pt x="0" y="386"/>
                    </a:moveTo>
                    <a:lnTo>
                      <a:pt x="19" y="409"/>
                    </a:lnTo>
                    <a:lnTo>
                      <a:pt x="527" y="22"/>
                    </a:lnTo>
                    <a:lnTo>
                      <a:pt x="510" y="0"/>
                    </a:lnTo>
                    <a:lnTo>
                      <a:pt x="0" y="386"/>
                    </a:lnTo>
                    <a:close/>
                  </a:path>
                </a:pathLst>
              </a:custGeom>
              <a:solidFill>
                <a:srgbClr val="BEC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4" name="Freeform 20"/>
              <p:cNvSpPr>
                <a:spLocks/>
              </p:cNvSpPr>
              <p:nvPr/>
            </p:nvSpPr>
            <p:spPr bwMode="auto">
              <a:xfrm>
                <a:off x="4236" y="3435"/>
                <a:ext cx="527" cy="409"/>
              </a:xfrm>
              <a:custGeom>
                <a:avLst/>
                <a:gdLst>
                  <a:gd name="T0" fmla="*/ 0 w 527"/>
                  <a:gd name="T1" fmla="*/ 386 h 409"/>
                  <a:gd name="T2" fmla="*/ 16 w 527"/>
                  <a:gd name="T3" fmla="*/ 409 h 409"/>
                  <a:gd name="T4" fmla="*/ 527 w 527"/>
                  <a:gd name="T5" fmla="*/ 22 h 409"/>
                  <a:gd name="T6" fmla="*/ 510 w 527"/>
                  <a:gd name="T7" fmla="*/ 0 h 409"/>
                  <a:gd name="T8" fmla="*/ 0 w 527"/>
                  <a:gd name="T9" fmla="*/ 386 h 409"/>
                </a:gdLst>
                <a:ahLst/>
                <a:cxnLst>
                  <a:cxn ang="0">
                    <a:pos x="T0" y="T1"/>
                  </a:cxn>
                  <a:cxn ang="0">
                    <a:pos x="T2" y="T3"/>
                  </a:cxn>
                  <a:cxn ang="0">
                    <a:pos x="T4" y="T5"/>
                  </a:cxn>
                  <a:cxn ang="0">
                    <a:pos x="T6" y="T7"/>
                  </a:cxn>
                  <a:cxn ang="0">
                    <a:pos x="T8" y="T9"/>
                  </a:cxn>
                </a:cxnLst>
                <a:rect l="0" t="0" r="r" b="b"/>
                <a:pathLst>
                  <a:path w="527" h="409">
                    <a:moveTo>
                      <a:pt x="0" y="386"/>
                    </a:moveTo>
                    <a:lnTo>
                      <a:pt x="16" y="409"/>
                    </a:lnTo>
                    <a:lnTo>
                      <a:pt x="527" y="22"/>
                    </a:lnTo>
                    <a:lnTo>
                      <a:pt x="510" y="0"/>
                    </a:lnTo>
                    <a:lnTo>
                      <a:pt x="0" y="386"/>
                    </a:lnTo>
                    <a:close/>
                  </a:path>
                </a:pathLst>
              </a:custGeom>
              <a:solidFill>
                <a:srgbClr val="BEC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5" name="Freeform 21"/>
              <p:cNvSpPr>
                <a:spLocks/>
              </p:cNvSpPr>
              <p:nvPr/>
            </p:nvSpPr>
            <p:spPr bwMode="auto">
              <a:xfrm>
                <a:off x="4276" y="3487"/>
                <a:ext cx="527" cy="409"/>
              </a:xfrm>
              <a:custGeom>
                <a:avLst/>
                <a:gdLst>
                  <a:gd name="T0" fmla="*/ 0 w 527"/>
                  <a:gd name="T1" fmla="*/ 388 h 409"/>
                  <a:gd name="T2" fmla="*/ 17 w 527"/>
                  <a:gd name="T3" fmla="*/ 409 h 409"/>
                  <a:gd name="T4" fmla="*/ 527 w 527"/>
                  <a:gd name="T5" fmla="*/ 24 h 409"/>
                  <a:gd name="T6" fmla="*/ 511 w 527"/>
                  <a:gd name="T7" fmla="*/ 0 h 409"/>
                  <a:gd name="T8" fmla="*/ 0 w 527"/>
                  <a:gd name="T9" fmla="*/ 388 h 409"/>
                </a:gdLst>
                <a:ahLst/>
                <a:cxnLst>
                  <a:cxn ang="0">
                    <a:pos x="T0" y="T1"/>
                  </a:cxn>
                  <a:cxn ang="0">
                    <a:pos x="T2" y="T3"/>
                  </a:cxn>
                  <a:cxn ang="0">
                    <a:pos x="T4" y="T5"/>
                  </a:cxn>
                  <a:cxn ang="0">
                    <a:pos x="T6" y="T7"/>
                  </a:cxn>
                  <a:cxn ang="0">
                    <a:pos x="T8" y="T9"/>
                  </a:cxn>
                </a:cxnLst>
                <a:rect l="0" t="0" r="r" b="b"/>
                <a:pathLst>
                  <a:path w="527" h="409">
                    <a:moveTo>
                      <a:pt x="0" y="388"/>
                    </a:moveTo>
                    <a:lnTo>
                      <a:pt x="17" y="409"/>
                    </a:lnTo>
                    <a:lnTo>
                      <a:pt x="527" y="24"/>
                    </a:lnTo>
                    <a:lnTo>
                      <a:pt x="511" y="0"/>
                    </a:lnTo>
                    <a:lnTo>
                      <a:pt x="0" y="388"/>
                    </a:lnTo>
                    <a:close/>
                  </a:path>
                </a:pathLst>
              </a:custGeom>
              <a:solidFill>
                <a:srgbClr val="BEC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6" name="Freeform 22"/>
              <p:cNvSpPr>
                <a:spLocks/>
              </p:cNvSpPr>
              <p:nvPr/>
            </p:nvSpPr>
            <p:spPr bwMode="auto">
              <a:xfrm>
                <a:off x="4314" y="3537"/>
                <a:ext cx="527" cy="409"/>
              </a:xfrm>
              <a:custGeom>
                <a:avLst/>
                <a:gdLst>
                  <a:gd name="T0" fmla="*/ 0 w 527"/>
                  <a:gd name="T1" fmla="*/ 388 h 409"/>
                  <a:gd name="T2" fmla="*/ 16 w 527"/>
                  <a:gd name="T3" fmla="*/ 409 h 409"/>
                  <a:gd name="T4" fmla="*/ 527 w 527"/>
                  <a:gd name="T5" fmla="*/ 24 h 409"/>
                  <a:gd name="T6" fmla="*/ 511 w 527"/>
                  <a:gd name="T7" fmla="*/ 0 h 409"/>
                  <a:gd name="T8" fmla="*/ 0 w 527"/>
                  <a:gd name="T9" fmla="*/ 388 h 409"/>
                </a:gdLst>
                <a:ahLst/>
                <a:cxnLst>
                  <a:cxn ang="0">
                    <a:pos x="T0" y="T1"/>
                  </a:cxn>
                  <a:cxn ang="0">
                    <a:pos x="T2" y="T3"/>
                  </a:cxn>
                  <a:cxn ang="0">
                    <a:pos x="T4" y="T5"/>
                  </a:cxn>
                  <a:cxn ang="0">
                    <a:pos x="T6" y="T7"/>
                  </a:cxn>
                  <a:cxn ang="0">
                    <a:pos x="T8" y="T9"/>
                  </a:cxn>
                </a:cxnLst>
                <a:rect l="0" t="0" r="r" b="b"/>
                <a:pathLst>
                  <a:path w="527" h="409">
                    <a:moveTo>
                      <a:pt x="0" y="388"/>
                    </a:moveTo>
                    <a:lnTo>
                      <a:pt x="16" y="409"/>
                    </a:lnTo>
                    <a:lnTo>
                      <a:pt x="527" y="24"/>
                    </a:lnTo>
                    <a:lnTo>
                      <a:pt x="511" y="0"/>
                    </a:lnTo>
                    <a:lnTo>
                      <a:pt x="0" y="388"/>
                    </a:lnTo>
                    <a:close/>
                  </a:path>
                </a:pathLst>
              </a:custGeom>
              <a:solidFill>
                <a:srgbClr val="BEC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7" name="Freeform 23"/>
              <p:cNvSpPr>
                <a:spLocks/>
              </p:cNvSpPr>
              <p:nvPr/>
            </p:nvSpPr>
            <p:spPr bwMode="auto">
              <a:xfrm>
                <a:off x="4354" y="3591"/>
                <a:ext cx="527" cy="409"/>
              </a:xfrm>
              <a:custGeom>
                <a:avLst/>
                <a:gdLst>
                  <a:gd name="T0" fmla="*/ 0 w 527"/>
                  <a:gd name="T1" fmla="*/ 386 h 409"/>
                  <a:gd name="T2" fmla="*/ 17 w 527"/>
                  <a:gd name="T3" fmla="*/ 409 h 409"/>
                  <a:gd name="T4" fmla="*/ 527 w 527"/>
                  <a:gd name="T5" fmla="*/ 22 h 409"/>
                  <a:gd name="T6" fmla="*/ 511 w 527"/>
                  <a:gd name="T7" fmla="*/ 0 h 409"/>
                  <a:gd name="T8" fmla="*/ 0 w 527"/>
                  <a:gd name="T9" fmla="*/ 386 h 409"/>
                </a:gdLst>
                <a:ahLst/>
                <a:cxnLst>
                  <a:cxn ang="0">
                    <a:pos x="T0" y="T1"/>
                  </a:cxn>
                  <a:cxn ang="0">
                    <a:pos x="T2" y="T3"/>
                  </a:cxn>
                  <a:cxn ang="0">
                    <a:pos x="T4" y="T5"/>
                  </a:cxn>
                  <a:cxn ang="0">
                    <a:pos x="T6" y="T7"/>
                  </a:cxn>
                  <a:cxn ang="0">
                    <a:pos x="T8" y="T9"/>
                  </a:cxn>
                </a:cxnLst>
                <a:rect l="0" t="0" r="r" b="b"/>
                <a:pathLst>
                  <a:path w="527" h="409">
                    <a:moveTo>
                      <a:pt x="0" y="386"/>
                    </a:moveTo>
                    <a:lnTo>
                      <a:pt x="17" y="409"/>
                    </a:lnTo>
                    <a:lnTo>
                      <a:pt x="527" y="22"/>
                    </a:lnTo>
                    <a:lnTo>
                      <a:pt x="511" y="0"/>
                    </a:lnTo>
                    <a:lnTo>
                      <a:pt x="0" y="386"/>
                    </a:lnTo>
                    <a:close/>
                  </a:path>
                </a:pathLst>
              </a:custGeom>
              <a:solidFill>
                <a:srgbClr val="BEC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8" name="Freeform 24"/>
              <p:cNvSpPr>
                <a:spLocks/>
              </p:cNvSpPr>
              <p:nvPr/>
            </p:nvSpPr>
            <p:spPr bwMode="auto">
              <a:xfrm>
                <a:off x="4394" y="3644"/>
                <a:ext cx="527" cy="408"/>
              </a:xfrm>
              <a:custGeom>
                <a:avLst/>
                <a:gdLst>
                  <a:gd name="T0" fmla="*/ 0 w 527"/>
                  <a:gd name="T1" fmla="*/ 385 h 408"/>
                  <a:gd name="T2" fmla="*/ 17 w 527"/>
                  <a:gd name="T3" fmla="*/ 408 h 408"/>
                  <a:gd name="T4" fmla="*/ 527 w 527"/>
                  <a:gd name="T5" fmla="*/ 21 h 408"/>
                  <a:gd name="T6" fmla="*/ 511 w 527"/>
                  <a:gd name="T7" fmla="*/ 0 h 408"/>
                  <a:gd name="T8" fmla="*/ 0 w 527"/>
                  <a:gd name="T9" fmla="*/ 385 h 408"/>
                </a:gdLst>
                <a:ahLst/>
                <a:cxnLst>
                  <a:cxn ang="0">
                    <a:pos x="T0" y="T1"/>
                  </a:cxn>
                  <a:cxn ang="0">
                    <a:pos x="T2" y="T3"/>
                  </a:cxn>
                  <a:cxn ang="0">
                    <a:pos x="T4" y="T5"/>
                  </a:cxn>
                  <a:cxn ang="0">
                    <a:pos x="T6" y="T7"/>
                  </a:cxn>
                  <a:cxn ang="0">
                    <a:pos x="T8" y="T9"/>
                  </a:cxn>
                </a:cxnLst>
                <a:rect l="0" t="0" r="r" b="b"/>
                <a:pathLst>
                  <a:path w="527" h="408">
                    <a:moveTo>
                      <a:pt x="0" y="385"/>
                    </a:moveTo>
                    <a:lnTo>
                      <a:pt x="17" y="408"/>
                    </a:lnTo>
                    <a:lnTo>
                      <a:pt x="527" y="21"/>
                    </a:lnTo>
                    <a:lnTo>
                      <a:pt x="511" y="0"/>
                    </a:lnTo>
                    <a:lnTo>
                      <a:pt x="0" y="385"/>
                    </a:lnTo>
                    <a:close/>
                  </a:path>
                </a:pathLst>
              </a:custGeom>
              <a:solidFill>
                <a:srgbClr val="BEC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9" name="Freeform 25"/>
              <p:cNvSpPr>
                <a:spLocks/>
              </p:cNvSpPr>
              <p:nvPr/>
            </p:nvSpPr>
            <p:spPr bwMode="auto">
              <a:xfrm>
                <a:off x="4434" y="3698"/>
                <a:ext cx="528" cy="407"/>
              </a:xfrm>
              <a:custGeom>
                <a:avLst/>
                <a:gdLst>
                  <a:gd name="T0" fmla="*/ 0 w 528"/>
                  <a:gd name="T1" fmla="*/ 385 h 407"/>
                  <a:gd name="T2" fmla="*/ 17 w 528"/>
                  <a:gd name="T3" fmla="*/ 407 h 407"/>
                  <a:gd name="T4" fmla="*/ 528 w 528"/>
                  <a:gd name="T5" fmla="*/ 21 h 407"/>
                  <a:gd name="T6" fmla="*/ 511 w 528"/>
                  <a:gd name="T7" fmla="*/ 0 h 407"/>
                  <a:gd name="T8" fmla="*/ 0 w 528"/>
                  <a:gd name="T9" fmla="*/ 385 h 407"/>
                </a:gdLst>
                <a:ahLst/>
                <a:cxnLst>
                  <a:cxn ang="0">
                    <a:pos x="T0" y="T1"/>
                  </a:cxn>
                  <a:cxn ang="0">
                    <a:pos x="T2" y="T3"/>
                  </a:cxn>
                  <a:cxn ang="0">
                    <a:pos x="T4" y="T5"/>
                  </a:cxn>
                  <a:cxn ang="0">
                    <a:pos x="T6" y="T7"/>
                  </a:cxn>
                  <a:cxn ang="0">
                    <a:pos x="T8" y="T9"/>
                  </a:cxn>
                </a:cxnLst>
                <a:rect l="0" t="0" r="r" b="b"/>
                <a:pathLst>
                  <a:path w="528" h="407">
                    <a:moveTo>
                      <a:pt x="0" y="385"/>
                    </a:moveTo>
                    <a:lnTo>
                      <a:pt x="17" y="407"/>
                    </a:lnTo>
                    <a:lnTo>
                      <a:pt x="528" y="21"/>
                    </a:lnTo>
                    <a:lnTo>
                      <a:pt x="511" y="0"/>
                    </a:lnTo>
                    <a:lnTo>
                      <a:pt x="0" y="385"/>
                    </a:lnTo>
                    <a:close/>
                  </a:path>
                </a:pathLst>
              </a:custGeom>
              <a:solidFill>
                <a:srgbClr val="BEC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0" name="Freeform 26"/>
              <p:cNvSpPr>
                <a:spLocks/>
              </p:cNvSpPr>
              <p:nvPr/>
            </p:nvSpPr>
            <p:spPr bwMode="auto">
              <a:xfrm>
                <a:off x="4472" y="3748"/>
                <a:ext cx="527" cy="406"/>
              </a:xfrm>
              <a:custGeom>
                <a:avLst/>
                <a:gdLst>
                  <a:gd name="T0" fmla="*/ 0 w 527"/>
                  <a:gd name="T1" fmla="*/ 385 h 406"/>
                  <a:gd name="T2" fmla="*/ 17 w 527"/>
                  <a:gd name="T3" fmla="*/ 406 h 406"/>
                  <a:gd name="T4" fmla="*/ 527 w 527"/>
                  <a:gd name="T5" fmla="*/ 21 h 406"/>
                  <a:gd name="T6" fmla="*/ 511 w 527"/>
                  <a:gd name="T7" fmla="*/ 0 h 406"/>
                  <a:gd name="T8" fmla="*/ 0 w 527"/>
                  <a:gd name="T9" fmla="*/ 385 h 406"/>
                </a:gdLst>
                <a:ahLst/>
                <a:cxnLst>
                  <a:cxn ang="0">
                    <a:pos x="T0" y="T1"/>
                  </a:cxn>
                  <a:cxn ang="0">
                    <a:pos x="T2" y="T3"/>
                  </a:cxn>
                  <a:cxn ang="0">
                    <a:pos x="T4" y="T5"/>
                  </a:cxn>
                  <a:cxn ang="0">
                    <a:pos x="T6" y="T7"/>
                  </a:cxn>
                  <a:cxn ang="0">
                    <a:pos x="T8" y="T9"/>
                  </a:cxn>
                </a:cxnLst>
                <a:rect l="0" t="0" r="r" b="b"/>
                <a:pathLst>
                  <a:path w="527" h="406">
                    <a:moveTo>
                      <a:pt x="0" y="385"/>
                    </a:moveTo>
                    <a:lnTo>
                      <a:pt x="17" y="406"/>
                    </a:lnTo>
                    <a:lnTo>
                      <a:pt x="527" y="21"/>
                    </a:lnTo>
                    <a:lnTo>
                      <a:pt x="511" y="0"/>
                    </a:lnTo>
                    <a:lnTo>
                      <a:pt x="0" y="385"/>
                    </a:lnTo>
                    <a:close/>
                  </a:path>
                </a:pathLst>
              </a:custGeom>
              <a:solidFill>
                <a:srgbClr val="BEC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1" name="Freeform 27"/>
              <p:cNvSpPr>
                <a:spLocks/>
              </p:cNvSpPr>
              <p:nvPr/>
            </p:nvSpPr>
            <p:spPr bwMode="auto">
              <a:xfrm>
                <a:off x="4512" y="3800"/>
                <a:ext cx="528" cy="409"/>
              </a:xfrm>
              <a:custGeom>
                <a:avLst/>
                <a:gdLst>
                  <a:gd name="T0" fmla="*/ 0 w 528"/>
                  <a:gd name="T1" fmla="*/ 385 h 409"/>
                  <a:gd name="T2" fmla="*/ 17 w 528"/>
                  <a:gd name="T3" fmla="*/ 409 h 409"/>
                  <a:gd name="T4" fmla="*/ 528 w 528"/>
                  <a:gd name="T5" fmla="*/ 21 h 409"/>
                  <a:gd name="T6" fmla="*/ 511 w 528"/>
                  <a:gd name="T7" fmla="*/ 0 h 409"/>
                  <a:gd name="T8" fmla="*/ 0 w 528"/>
                  <a:gd name="T9" fmla="*/ 385 h 409"/>
                </a:gdLst>
                <a:ahLst/>
                <a:cxnLst>
                  <a:cxn ang="0">
                    <a:pos x="T0" y="T1"/>
                  </a:cxn>
                  <a:cxn ang="0">
                    <a:pos x="T2" y="T3"/>
                  </a:cxn>
                  <a:cxn ang="0">
                    <a:pos x="T4" y="T5"/>
                  </a:cxn>
                  <a:cxn ang="0">
                    <a:pos x="T6" y="T7"/>
                  </a:cxn>
                  <a:cxn ang="0">
                    <a:pos x="T8" y="T9"/>
                  </a:cxn>
                </a:cxnLst>
                <a:rect l="0" t="0" r="r" b="b"/>
                <a:pathLst>
                  <a:path w="528" h="409">
                    <a:moveTo>
                      <a:pt x="0" y="385"/>
                    </a:moveTo>
                    <a:lnTo>
                      <a:pt x="17" y="409"/>
                    </a:lnTo>
                    <a:lnTo>
                      <a:pt x="528" y="21"/>
                    </a:lnTo>
                    <a:lnTo>
                      <a:pt x="511" y="0"/>
                    </a:lnTo>
                    <a:lnTo>
                      <a:pt x="0" y="385"/>
                    </a:lnTo>
                    <a:close/>
                  </a:path>
                </a:pathLst>
              </a:custGeom>
              <a:solidFill>
                <a:srgbClr val="BEC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2" name="Freeform 28"/>
              <p:cNvSpPr>
                <a:spLocks/>
              </p:cNvSpPr>
              <p:nvPr/>
            </p:nvSpPr>
            <p:spPr bwMode="auto">
              <a:xfrm>
                <a:off x="3770" y="3369"/>
                <a:ext cx="768" cy="972"/>
              </a:xfrm>
              <a:custGeom>
                <a:avLst/>
                <a:gdLst>
                  <a:gd name="T0" fmla="*/ 320 w 325"/>
                  <a:gd name="T1" fmla="*/ 378 h 411"/>
                  <a:gd name="T2" fmla="*/ 312 w 325"/>
                  <a:gd name="T3" fmla="*/ 403 h 411"/>
                  <a:gd name="T4" fmla="*/ 312 w 325"/>
                  <a:gd name="T5" fmla="*/ 403 h 411"/>
                  <a:gd name="T6" fmla="*/ 286 w 325"/>
                  <a:gd name="T7" fmla="*/ 404 h 411"/>
                  <a:gd name="T8" fmla="*/ 5 w 325"/>
                  <a:gd name="T9" fmla="*/ 33 h 411"/>
                  <a:gd name="T10" fmla="*/ 14 w 325"/>
                  <a:gd name="T11" fmla="*/ 8 h 411"/>
                  <a:gd name="T12" fmla="*/ 14 w 325"/>
                  <a:gd name="T13" fmla="*/ 8 h 411"/>
                  <a:gd name="T14" fmla="*/ 40 w 325"/>
                  <a:gd name="T15" fmla="*/ 7 h 411"/>
                  <a:gd name="T16" fmla="*/ 320 w 325"/>
                  <a:gd name="T17" fmla="*/ 378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5" h="411">
                    <a:moveTo>
                      <a:pt x="320" y="378"/>
                    </a:moveTo>
                    <a:cubicBezTo>
                      <a:pt x="325" y="384"/>
                      <a:pt x="322" y="395"/>
                      <a:pt x="312" y="403"/>
                    </a:cubicBezTo>
                    <a:cubicBezTo>
                      <a:pt x="312" y="403"/>
                      <a:pt x="312" y="403"/>
                      <a:pt x="312" y="403"/>
                    </a:cubicBezTo>
                    <a:cubicBezTo>
                      <a:pt x="303" y="410"/>
                      <a:pt x="291" y="411"/>
                      <a:pt x="286" y="404"/>
                    </a:cubicBezTo>
                    <a:cubicBezTo>
                      <a:pt x="5" y="33"/>
                      <a:pt x="5" y="33"/>
                      <a:pt x="5" y="33"/>
                    </a:cubicBezTo>
                    <a:cubicBezTo>
                      <a:pt x="0" y="27"/>
                      <a:pt x="4" y="15"/>
                      <a:pt x="14" y="8"/>
                    </a:cubicBezTo>
                    <a:cubicBezTo>
                      <a:pt x="14" y="8"/>
                      <a:pt x="14" y="8"/>
                      <a:pt x="14" y="8"/>
                    </a:cubicBezTo>
                    <a:cubicBezTo>
                      <a:pt x="23" y="1"/>
                      <a:pt x="35" y="0"/>
                      <a:pt x="40" y="7"/>
                    </a:cubicBezTo>
                    <a:lnTo>
                      <a:pt x="320" y="378"/>
                    </a:lnTo>
                    <a:close/>
                  </a:path>
                </a:pathLst>
              </a:custGeom>
              <a:solidFill>
                <a:srgbClr val="56637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3" name="Freeform 29"/>
              <p:cNvSpPr>
                <a:spLocks/>
              </p:cNvSpPr>
              <p:nvPr/>
            </p:nvSpPr>
            <p:spPr bwMode="auto">
              <a:xfrm>
                <a:off x="3872" y="3495"/>
                <a:ext cx="92" cy="92"/>
              </a:xfrm>
              <a:custGeom>
                <a:avLst/>
                <a:gdLst>
                  <a:gd name="T0" fmla="*/ 33 w 39"/>
                  <a:gd name="T1" fmla="*/ 9 h 39"/>
                  <a:gd name="T2" fmla="*/ 30 w 39"/>
                  <a:gd name="T3" fmla="*/ 33 h 39"/>
                  <a:gd name="T4" fmla="*/ 6 w 39"/>
                  <a:gd name="T5" fmla="*/ 30 h 39"/>
                  <a:gd name="T6" fmla="*/ 9 w 39"/>
                  <a:gd name="T7" fmla="*/ 6 h 39"/>
                  <a:gd name="T8" fmla="*/ 33 w 39"/>
                  <a:gd name="T9" fmla="*/ 9 h 39"/>
                </a:gdLst>
                <a:ahLst/>
                <a:cxnLst>
                  <a:cxn ang="0">
                    <a:pos x="T0" y="T1"/>
                  </a:cxn>
                  <a:cxn ang="0">
                    <a:pos x="T2" y="T3"/>
                  </a:cxn>
                  <a:cxn ang="0">
                    <a:pos x="T4" y="T5"/>
                  </a:cxn>
                  <a:cxn ang="0">
                    <a:pos x="T6" y="T7"/>
                  </a:cxn>
                  <a:cxn ang="0">
                    <a:pos x="T8" y="T9"/>
                  </a:cxn>
                </a:cxnLst>
                <a:rect l="0" t="0" r="r" b="b"/>
                <a:pathLst>
                  <a:path w="39" h="39">
                    <a:moveTo>
                      <a:pt x="33" y="9"/>
                    </a:moveTo>
                    <a:cubicBezTo>
                      <a:pt x="39" y="17"/>
                      <a:pt x="37" y="28"/>
                      <a:pt x="30" y="33"/>
                    </a:cubicBezTo>
                    <a:cubicBezTo>
                      <a:pt x="22" y="39"/>
                      <a:pt x="11" y="38"/>
                      <a:pt x="6" y="30"/>
                    </a:cubicBezTo>
                    <a:cubicBezTo>
                      <a:pt x="0" y="23"/>
                      <a:pt x="2" y="12"/>
                      <a:pt x="9" y="6"/>
                    </a:cubicBezTo>
                    <a:cubicBezTo>
                      <a:pt x="17" y="0"/>
                      <a:pt x="27" y="2"/>
                      <a:pt x="33" y="9"/>
                    </a:cubicBezTo>
                    <a:close/>
                  </a:path>
                </a:pathLst>
              </a:custGeom>
              <a:solidFill>
                <a:srgbClr val="344A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4" name="Freeform 30"/>
              <p:cNvSpPr>
                <a:spLocks/>
              </p:cNvSpPr>
              <p:nvPr/>
            </p:nvSpPr>
            <p:spPr bwMode="auto">
              <a:xfrm>
                <a:off x="4345" y="4121"/>
                <a:ext cx="92" cy="92"/>
              </a:xfrm>
              <a:custGeom>
                <a:avLst/>
                <a:gdLst>
                  <a:gd name="T0" fmla="*/ 33 w 39"/>
                  <a:gd name="T1" fmla="*/ 9 h 39"/>
                  <a:gd name="T2" fmla="*/ 30 w 39"/>
                  <a:gd name="T3" fmla="*/ 33 h 39"/>
                  <a:gd name="T4" fmla="*/ 6 w 39"/>
                  <a:gd name="T5" fmla="*/ 30 h 39"/>
                  <a:gd name="T6" fmla="*/ 9 w 39"/>
                  <a:gd name="T7" fmla="*/ 6 h 39"/>
                  <a:gd name="T8" fmla="*/ 33 w 39"/>
                  <a:gd name="T9" fmla="*/ 9 h 39"/>
                </a:gdLst>
                <a:ahLst/>
                <a:cxnLst>
                  <a:cxn ang="0">
                    <a:pos x="T0" y="T1"/>
                  </a:cxn>
                  <a:cxn ang="0">
                    <a:pos x="T2" y="T3"/>
                  </a:cxn>
                  <a:cxn ang="0">
                    <a:pos x="T4" y="T5"/>
                  </a:cxn>
                  <a:cxn ang="0">
                    <a:pos x="T6" y="T7"/>
                  </a:cxn>
                  <a:cxn ang="0">
                    <a:pos x="T8" y="T9"/>
                  </a:cxn>
                </a:cxnLst>
                <a:rect l="0" t="0" r="r" b="b"/>
                <a:pathLst>
                  <a:path w="39" h="39">
                    <a:moveTo>
                      <a:pt x="33" y="9"/>
                    </a:moveTo>
                    <a:cubicBezTo>
                      <a:pt x="39" y="16"/>
                      <a:pt x="37" y="27"/>
                      <a:pt x="30" y="33"/>
                    </a:cubicBezTo>
                    <a:cubicBezTo>
                      <a:pt x="22" y="39"/>
                      <a:pt x="12" y="37"/>
                      <a:pt x="6" y="30"/>
                    </a:cubicBezTo>
                    <a:cubicBezTo>
                      <a:pt x="0" y="22"/>
                      <a:pt x="2" y="11"/>
                      <a:pt x="9" y="6"/>
                    </a:cubicBezTo>
                    <a:cubicBezTo>
                      <a:pt x="17" y="0"/>
                      <a:pt x="27" y="1"/>
                      <a:pt x="33" y="9"/>
                    </a:cubicBezTo>
                    <a:close/>
                  </a:path>
                </a:pathLst>
              </a:custGeom>
              <a:solidFill>
                <a:srgbClr val="344A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5" name="Freeform 31"/>
              <p:cNvSpPr>
                <a:spLocks/>
              </p:cNvSpPr>
              <p:nvPr/>
            </p:nvSpPr>
            <p:spPr bwMode="auto">
              <a:xfrm>
                <a:off x="3898" y="3523"/>
                <a:ext cx="253" cy="317"/>
              </a:xfrm>
              <a:custGeom>
                <a:avLst/>
                <a:gdLst>
                  <a:gd name="T0" fmla="*/ 103 w 107"/>
                  <a:gd name="T1" fmla="*/ 116 h 134"/>
                  <a:gd name="T2" fmla="*/ 101 w 107"/>
                  <a:gd name="T3" fmla="*/ 131 h 134"/>
                  <a:gd name="T4" fmla="*/ 101 w 107"/>
                  <a:gd name="T5" fmla="*/ 131 h 134"/>
                  <a:gd name="T6" fmla="*/ 87 w 107"/>
                  <a:gd name="T7" fmla="*/ 129 h 134"/>
                  <a:gd name="T8" fmla="*/ 3 w 107"/>
                  <a:gd name="T9" fmla="*/ 18 h 134"/>
                  <a:gd name="T10" fmla="*/ 5 w 107"/>
                  <a:gd name="T11" fmla="*/ 4 h 134"/>
                  <a:gd name="T12" fmla="*/ 5 w 107"/>
                  <a:gd name="T13" fmla="*/ 4 h 134"/>
                  <a:gd name="T14" fmla="*/ 20 w 107"/>
                  <a:gd name="T15" fmla="*/ 6 h 134"/>
                  <a:gd name="T16" fmla="*/ 103 w 107"/>
                  <a:gd name="T17" fmla="*/ 11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34">
                    <a:moveTo>
                      <a:pt x="103" y="116"/>
                    </a:moveTo>
                    <a:cubicBezTo>
                      <a:pt x="107" y="120"/>
                      <a:pt x="106" y="127"/>
                      <a:pt x="101" y="131"/>
                    </a:cubicBezTo>
                    <a:cubicBezTo>
                      <a:pt x="101" y="131"/>
                      <a:pt x="101" y="131"/>
                      <a:pt x="101" y="131"/>
                    </a:cubicBezTo>
                    <a:cubicBezTo>
                      <a:pt x="97" y="134"/>
                      <a:pt x="90" y="133"/>
                      <a:pt x="87" y="129"/>
                    </a:cubicBezTo>
                    <a:cubicBezTo>
                      <a:pt x="3" y="18"/>
                      <a:pt x="3" y="18"/>
                      <a:pt x="3" y="18"/>
                    </a:cubicBezTo>
                    <a:cubicBezTo>
                      <a:pt x="0" y="14"/>
                      <a:pt x="1" y="7"/>
                      <a:pt x="5" y="4"/>
                    </a:cubicBezTo>
                    <a:cubicBezTo>
                      <a:pt x="5" y="4"/>
                      <a:pt x="5" y="4"/>
                      <a:pt x="5" y="4"/>
                    </a:cubicBezTo>
                    <a:cubicBezTo>
                      <a:pt x="10" y="0"/>
                      <a:pt x="16" y="1"/>
                      <a:pt x="20" y="6"/>
                    </a:cubicBezTo>
                    <a:lnTo>
                      <a:pt x="103" y="116"/>
                    </a:lnTo>
                    <a:close/>
                  </a:path>
                </a:pathLst>
              </a:custGeom>
              <a:solidFill>
                <a:srgbClr val="97A3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6" name="Freeform 32"/>
              <p:cNvSpPr>
                <a:spLocks/>
              </p:cNvSpPr>
              <p:nvPr/>
            </p:nvSpPr>
            <p:spPr bwMode="auto">
              <a:xfrm>
                <a:off x="4160" y="3870"/>
                <a:ext cx="253" cy="317"/>
              </a:xfrm>
              <a:custGeom>
                <a:avLst/>
                <a:gdLst>
                  <a:gd name="T0" fmla="*/ 103 w 107"/>
                  <a:gd name="T1" fmla="*/ 116 h 134"/>
                  <a:gd name="T2" fmla="*/ 101 w 107"/>
                  <a:gd name="T3" fmla="*/ 130 h 134"/>
                  <a:gd name="T4" fmla="*/ 101 w 107"/>
                  <a:gd name="T5" fmla="*/ 130 h 134"/>
                  <a:gd name="T6" fmla="*/ 87 w 107"/>
                  <a:gd name="T7" fmla="*/ 128 h 134"/>
                  <a:gd name="T8" fmla="*/ 3 w 107"/>
                  <a:gd name="T9" fmla="*/ 18 h 134"/>
                  <a:gd name="T10" fmla="*/ 5 w 107"/>
                  <a:gd name="T11" fmla="*/ 3 h 134"/>
                  <a:gd name="T12" fmla="*/ 5 w 107"/>
                  <a:gd name="T13" fmla="*/ 3 h 134"/>
                  <a:gd name="T14" fmla="*/ 20 w 107"/>
                  <a:gd name="T15" fmla="*/ 5 h 134"/>
                  <a:gd name="T16" fmla="*/ 103 w 107"/>
                  <a:gd name="T17" fmla="*/ 116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7" h="134">
                    <a:moveTo>
                      <a:pt x="103" y="116"/>
                    </a:moveTo>
                    <a:cubicBezTo>
                      <a:pt x="107" y="120"/>
                      <a:pt x="106" y="127"/>
                      <a:pt x="101" y="130"/>
                    </a:cubicBezTo>
                    <a:cubicBezTo>
                      <a:pt x="101" y="130"/>
                      <a:pt x="101" y="130"/>
                      <a:pt x="101" y="130"/>
                    </a:cubicBezTo>
                    <a:cubicBezTo>
                      <a:pt x="97" y="134"/>
                      <a:pt x="90" y="133"/>
                      <a:pt x="87" y="128"/>
                    </a:cubicBezTo>
                    <a:cubicBezTo>
                      <a:pt x="3" y="18"/>
                      <a:pt x="3" y="18"/>
                      <a:pt x="3" y="18"/>
                    </a:cubicBezTo>
                    <a:cubicBezTo>
                      <a:pt x="0" y="14"/>
                      <a:pt x="1" y="7"/>
                      <a:pt x="5" y="3"/>
                    </a:cubicBezTo>
                    <a:cubicBezTo>
                      <a:pt x="5" y="3"/>
                      <a:pt x="5" y="3"/>
                      <a:pt x="5" y="3"/>
                    </a:cubicBezTo>
                    <a:cubicBezTo>
                      <a:pt x="10" y="0"/>
                      <a:pt x="17" y="1"/>
                      <a:pt x="20" y="5"/>
                    </a:cubicBezTo>
                    <a:lnTo>
                      <a:pt x="103" y="116"/>
                    </a:lnTo>
                    <a:close/>
                  </a:path>
                </a:pathLst>
              </a:custGeom>
              <a:solidFill>
                <a:srgbClr val="97A3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7" name="Freeform 33"/>
              <p:cNvSpPr>
                <a:spLocks/>
              </p:cNvSpPr>
              <p:nvPr/>
            </p:nvSpPr>
            <p:spPr bwMode="auto">
              <a:xfrm>
                <a:off x="1763" y="-2222"/>
                <a:ext cx="2078" cy="1227"/>
              </a:xfrm>
              <a:custGeom>
                <a:avLst/>
                <a:gdLst>
                  <a:gd name="T0" fmla="*/ 105 w 879"/>
                  <a:gd name="T1" fmla="*/ 519 h 519"/>
                  <a:gd name="T2" fmla="*/ 473 w 879"/>
                  <a:gd name="T3" fmla="*/ 470 h 519"/>
                  <a:gd name="T4" fmla="*/ 769 w 879"/>
                  <a:gd name="T5" fmla="*/ 502 h 519"/>
                  <a:gd name="T6" fmla="*/ 861 w 879"/>
                  <a:gd name="T7" fmla="*/ 201 h 519"/>
                  <a:gd name="T8" fmla="*/ 761 w 879"/>
                  <a:gd name="T9" fmla="*/ 63 h 519"/>
                  <a:gd name="T10" fmla="*/ 319 w 879"/>
                  <a:gd name="T11" fmla="*/ 14 h 519"/>
                  <a:gd name="T12" fmla="*/ 26 w 879"/>
                  <a:gd name="T13" fmla="*/ 128 h 519"/>
                  <a:gd name="T14" fmla="*/ 5 w 879"/>
                  <a:gd name="T15" fmla="*/ 165 h 519"/>
                  <a:gd name="T16" fmla="*/ 0 w 879"/>
                  <a:gd name="T17" fmla="*/ 173 h 519"/>
                  <a:gd name="T18" fmla="*/ 59 w 879"/>
                  <a:gd name="T19" fmla="*/ 375 h 519"/>
                  <a:gd name="T20" fmla="*/ 105 w 879"/>
                  <a:gd name="T21" fmla="*/ 519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9" h="519">
                    <a:moveTo>
                      <a:pt x="105" y="519"/>
                    </a:moveTo>
                    <a:cubicBezTo>
                      <a:pt x="222" y="487"/>
                      <a:pt x="346" y="470"/>
                      <a:pt x="473" y="470"/>
                    </a:cubicBezTo>
                    <a:cubicBezTo>
                      <a:pt x="575" y="470"/>
                      <a:pt x="674" y="481"/>
                      <a:pt x="769" y="502"/>
                    </a:cubicBezTo>
                    <a:cubicBezTo>
                      <a:pt x="810" y="417"/>
                      <a:pt x="850" y="250"/>
                      <a:pt x="861" y="201"/>
                    </a:cubicBezTo>
                    <a:cubicBezTo>
                      <a:pt x="879" y="126"/>
                      <a:pt x="829" y="95"/>
                      <a:pt x="761" y="63"/>
                    </a:cubicBezTo>
                    <a:cubicBezTo>
                      <a:pt x="628" y="2"/>
                      <a:pt x="461" y="0"/>
                      <a:pt x="319" y="14"/>
                    </a:cubicBezTo>
                    <a:cubicBezTo>
                      <a:pt x="222" y="24"/>
                      <a:pt x="87" y="40"/>
                      <a:pt x="26" y="128"/>
                    </a:cubicBezTo>
                    <a:cubicBezTo>
                      <a:pt x="18" y="139"/>
                      <a:pt x="12" y="152"/>
                      <a:pt x="5" y="165"/>
                    </a:cubicBezTo>
                    <a:cubicBezTo>
                      <a:pt x="0" y="173"/>
                      <a:pt x="0" y="173"/>
                      <a:pt x="0" y="173"/>
                    </a:cubicBezTo>
                    <a:cubicBezTo>
                      <a:pt x="23" y="259"/>
                      <a:pt x="42" y="307"/>
                      <a:pt x="59" y="375"/>
                    </a:cubicBezTo>
                    <a:cubicBezTo>
                      <a:pt x="70" y="418"/>
                      <a:pt x="80" y="478"/>
                      <a:pt x="105" y="519"/>
                    </a:cubicBezTo>
                    <a:close/>
                  </a:path>
                </a:pathLst>
              </a:custGeom>
              <a:solidFill>
                <a:srgbClr val="15A0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8" name="Freeform 34"/>
              <p:cNvSpPr>
                <a:spLocks/>
              </p:cNvSpPr>
              <p:nvPr/>
            </p:nvSpPr>
            <p:spPr bwMode="auto">
              <a:xfrm>
                <a:off x="2181" y="-546"/>
                <a:ext cx="1175" cy="1388"/>
              </a:xfrm>
              <a:custGeom>
                <a:avLst/>
                <a:gdLst>
                  <a:gd name="T0" fmla="*/ 1175 w 1175"/>
                  <a:gd name="T1" fmla="*/ 1123 h 1388"/>
                  <a:gd name="T2" fmla="*/ 367 w 1175"/>
                  <a:gd name="T3" fmla="*/ 1388 h 1388"/>
                  <a:gd name="T4" fmla="*/ 0 w 1175"/>
                  <a:gd name="T5" fmla="*/ 263 h 1388"/>
                  <a:gd name="T6" fmla="*/ 809 w 1175"/>
                  <a:gd name="T7" fmla="*/ 0 h 1388"/>
                  <a:gd name="T8" fmla="*/ 1175 w 1175"/>
                  <a:gd name="T9" fmla="*/ 1123 h 1388"/>
                </a:gdLst>
                <a:ahLst/>
                <a:cxnLst>
                  <a:cxn ang="0">
                    <a:pos x="T0" y="T1"/>
                  </a:cxn>
                  <a:cxn ang="0">
                    <a:pos x="T2" y="T3"/>
                  </a:cxn>
                  <a:cxn ang="0">
                    <a:pos x="T4" y="T5"/>
                  </a:cxn>
                  <a:cxn ang="0">
                    <a:pos x="T6" y="T7"/>
                  </a:cxn>
                  <a:cxn ang="0">
                    <a:pos x="T8" y="T9"/>
                  </a:cxn>
                </a:cxnLst>
                <a:rect l="0" t="0" r="r" b="b"/>
                <a:pathLst>
                  <a:path w="1175" h="1388">
                    <a:moveTo>
                      <a:pt x="1175" y="1123"/>
                    </a:moveTo>
                    <a:lnTo>
                      <a:pt x="367" y="1388"/>
                    </a:lnTo>
                    <a:lnTo>
                      <a:pt x="0" y="263"/>
                    </a:lnTo>
                    <a:lnTo>
                      <a:pt x="809" y="0"/>
                    </a:lnTo>
                    <a:lnTo>
                      <a:pt x="1175" y="1123"/>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9" name="Freeform 35"/>
              <p:cNvSpPr>
                <a:spLocks/>
              </p:cNvSpPr>
              <p:nvPr/>
            </p:nvSpPr>
            <p:spPr bwMode="auto">
              <a:xfrm>
                <a:off x="2302" y="43"/>
                <a:ext cx="177" cy="232"/>
              </a:xfrm>
              <a:custGeom>
                <a:avLst/>
                <a:gdLst>
                  <a:gd name="T0" fmla="*/ 66 w 75"/>
                  <a:gd name="T1" fmla="*/ 42 h 98"/>
                  <a:gd name="T2" fmla="*/ 68 w 75"/>
                  <a:gd name="T3" fmla="*/ 62 h 98"/>
                  <a:gd name="T4" fmla="*/ 40 w 75"/>
                  <a:gd name="T5" fmla="*/ 55 h 98"/>
                  <a:gd name="T6" fmla="*/ 71 w 75"/>
                  <a:gd name="T7" fmla="*/ 76 h 98"/>
                  <a:gd name="T8" fmla="*/ 75 w 75"/>
                  <a:gd name="T9" fmla="*/ 98 h 98"/>
                  <a:gd name="T10" fmla="*/ 28 w 75"/>
                  <a:gd name="T11" fmla="*/ 84 h 98"/>
                  <a:gd name="T12" fmla="*/ 5 w 75"/>
                  <a:gd name="T13" fmla="*/ 39 h 98"/>
                  <a:gd name="T14" fmla="*/ 25 w 75"/>
                  <a:gd name="T15" fmla="*/ 1 h 98"/>
                  <a:gd name="T16" fmla="*/ 59 w 75"/>
                  <a:gd name="T17" fmla="*/ 17 h 98"/>
                  <a:gd name="T18" fmla="*/ 66 w 75"/>
                  <a:gd name="T19" fmla="*/ 4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 h="98">
                    <a:moveTo>
                      <a:pt x="66" y="42"/>
                    </a:moveTo>
                    <a:cubicBezTo>
                      <a:pt x="64" y="50"/>
                      <a:pt x="67" y="54"/>
                      <a:pt x="68" y="62"/>
                    </a:cubicBezTo>
                    <a:cubicBezTo>
                      <a:pt x="63" y="61"/>
                      <a:pt x="38" y="52"/>
                      <a:pt x="40" y="55"/>
                    </a:cubicBezTo>
                    <a:cubicBezTo>
                      <a:pt x="42" y="59"/>
                      <a:pt x="63" y="73"/>
                      <a:pt x="71" y="76"/>
                    </a:cubicBezTo>
                    <a:cubicBezTo>
                      <a:pt x="71" y="76"/>
                      <a:pt x="75" y="96"/>
                      <a:pt x="75" y="98"/>
                    </a:cubicBezTo>
                    <a:cubicBezTo>
                      <a:pt x="68" y="95"/>
                      <a:pt x="36" y="86"/>
                      <a:pt x="28" y="84"/>
                    </a:cubicBezTo>
                    <a:cubicBezTo>
                      <a:pt x="11" y="80"/>
                      <a:pt x="7" y="52"/>
                      <a:pt x="5" y="39"/>
                    </a:cubicBezTo>
                    <a:cubicBezTo>
                      <a:pt x="0" y="20"/>
                      <a:pt x="1" y="3"/>
                      <a:pt x="25" y="1"/>
                    </a:cubicBezTo>
                    <a:cubicBezTo>
                      <a:pt x="40" y="0"/>
                      <a:pt x="49" y="7"/>
                      <a:pt x="59" y="17"/>
                    </a:cubicBezTo>
                    <a:cubicBezTo>
                      <a:pt x="51" y="10"/>
                      <a:pt x="33" y="18"/>
                      <a:pt x="66" y="42"/>
                    </a:cubicBezTo>
                    <a:close/>
                  </a:path>
                </a:pathLst>
              </a:custGeom>
              <a:solidFill>
                <a:srgbClr val="D89A7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0" name="Freeform 36"/>
              <p:cNvSpPr>
                <a:spLocks/>
              </p:cNvSpPr>
              <p:nvPr/>
            </p:nvSpPr>
            <p:spPr bwMode="auto">
              <a:xfrm>
                <a:off x="2222" y="-607"/>
                <a:ext cx="1272" cy="1414"/>
              </a:xfrm>
              <a:custGeom>
                <a:avLst/>
                <a:gdLst>
                  <a:gd name="T0" fmla="*/ 1272 w 1272"/>
                  <a:gd name="T1" fmla="*/ 1033 h 1414"/>
                  <a:gd name="T2" fmla="*/ 529 w 1272"/>
                  <a:gd name="T3" fmla="*/ 1414 h 1414"/>
                  <a:gd name="T4" fmla="*/ 0 w 1272"/>
                  <a:gd name="T5" fmla="*/ 380 h 1414"/>
                  <a:gd name="T6" fmla="*/ 744 w 1272"/>
                  <a:gd name="T7" fmla="*/ 0 h 1414"/>
                  <a:gd name="T8" fmla="*/ 1272 w 1272"/>
                  <a:gd name="T9" fmla="*/ 1033 h 1414"/>
                </a:gdLst>
                <a:ahLst/>
                <a:cxnLst>
                  <a:cxn ang="0">
                    <a:pos x="T0" y="T1"/>
                  </a:cxn>
                  <a:cxn ang="0">
                    <a:pos x="T2" y="T3"/>
                  </a:cxn>
                  <a:cxn ang="0">
                    <a:pos x="T4" y="T5"/>
                  </a:cxn>
                  <a:cxn ang="0">
                    <a:pos x="T6" y="T7"/>
                  </a:cxn>
                  <a:cxn ang="0">
                    <a:pos x="T8" y="T9"/>
                  </a:cxn>
                </a:cxnLst>
                <a:rect l="0" t="0" r="r" b="b"/>
                <a:pathLst>
                  <a:path w="1272" h="1414">
                    <a:moveTo>
                      <a:pt x="1272" y="1033"/>
                    </a:moveTo>
                    <a:lnTo>
                      <a:pt x="529" y="1414"/>
                    </a:lnTo>
                    <a:lnTo>
                      <a:pt x="0" y="380"/>
                    </a:lnTo>
                    <a:lnTo>
                      <a:pt x="744" y="0"/>
                    </a:lnTo>
                    <a:lnTo>
                      <a:pt x="1272" y="103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1" name="Freeform 37"/>
              <p:cNvSpPr>
                <a:spLocks/>
              </p:cNvSpPr>
              <p:nvPr/>
            </p:nvSpPr>
            <p:spPr bwMode="auto">
              <a:xfrm>
                <a:off x="3054" y="74"/>
                <a:ext cx="203" cy="309"/>
              </a:xfrm>
              <a:custGeom>
                <a:avLst/>
                <a:gdLst>
                  <a:gd name="T0" fmla="*/ 0 w 203"/>
                  <a:gd name="T1" fmla="*/ 33 h 309"/>
                  <a:gd name="T2" fmla="*/ 66 w 203"/>
                  <a:gd name="T3" fmla="*/ 0 h 309"/>
                  <a:gd name="T4" fmla="*/ 203 w 203"/>
                  <a:gd name="T5" fmla="*/ 276 h 309"/>
                  <a:gd name="T6" fmla="*/ 137 w 203"/>
                  <a:gd name="T7" fmla="*/ 309 h 309"/>
                  <a:gd name="T8" fmla="*/ 0 w 203"/>
                  <a:gd name="T9" fmla="*/ 33 h 309"/>
                </a:gdLst>
                <a:ahLst/>
                <a:cxnLst>
                  <a:cxn ang="0">
                    <a:pos x="T0" y="T1"/>
                  </a:cxn>
                  <a:cxn ang="0">
                    <a:pos x="T2" y="T3"/>
                  </a:cxn>
                  <a:cxn ang="0">
                    <a:pos x="T4" y="T5"/>
                  </a:cxn>
                  <a:cxn ang="0">
                    <a:pos x="T6" y="T7"/>
                  </a:cxn>
                  <a:cxn ang="0">
                    <a:pos x="T8" y="T9"/>
                  </a:cxn>
                </a:cxnLst>
                <a:rect l="0" t="0" r="r" b="b"/>
                <a:pathLst>
                  <a:path w="203" h="309">
                    <a:moveTo>
                      <a:pt x="0" y="33"/>
                    </a:moveTo>
                    <a:lnTo>
                      <a:pt x="66" y="0"/>
                    </a:lnTo>
                    <a:lnTo>
                      <a:pt x="203" y="276"/>
                    </a:lnTo>
                    <a:lnTo>
                      <a:pt x="137" y="309"/>
                    </a:lnTo>
                    <a:lnTo>
                      <a:pt x="0" y="33"/>
                    </a:lnTo>
                    <a:close/>
                  </a:path>
                </a:pathLst>
              </a:custGeom>
              <a:solidFill>
                <a:srgbClr val="97A3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2" name="Freeform 38"/>
              <p:cNvSpPr>
                <a:spLocks/>
              </p:cNvSpPr>
              <p:nvPr/>
            </p:nvSpPr>
            <p:spPr bwMode="auto">
              <a:xfrm>
                <a:off x="2938" y="130"/>
                <a:ext cx="236" cy="376"/>
              </a:xfrm>
              <a:custGeom>
                <a:avLst/>
                <a:gdLst>
                  <a:gd name="T0" fmla="*/ 0 w 236"/>
                  <a:gd name="T1" fmla="*/ 34 h 376"/>
                  <a:gd name="T2" fmla="*/ 66 w 236"/>
                  <a:gd name="T3" fmla="*/ 0 h 376"/>
                  <a:gd name="T4" fmla="*/ 236 w 236"/>
                  <a:gd name="T5" fmla="*/ 343 h 376"/>
                  <a:gd name="T6" fmla="*/ 170 w 236"/>
                  <a:gd name="T7" fmla="*/ 376 h 376"/>
                  <a:gd name="T8" fmla="*/ 0 w 236"/>
                  <a:gd name="T9" fmla="*/ 34 h 376"/>
                </a:gdLst>
                <a:ahLst/>
                <a:cxnLst>
                  <a:cxn ang="0">
                    <a:pos x="T0" y="T1"/>
                  </a:cxn>
                  <a:cxn ang="0">
                    <a:pos x="T2" y="T3"/>
                  </a:cxn>
                  <a:cxn ang="0">
                    <a:pos x="T4" y="T5"/>
                  </a:cxn>
                  <a:cxn ang="0">
                    <a:pos x="T6" y="T7"/>
                  </a:cxn>
                  <a:cxn ang="0">
                    <a:pos x="T8" y="T9"/>
                  </a:cxn>
                </a:cxnLst>
                <a:rect l="0" t="0" r="r" b="b"/>
                <a:pathLst>
                  <a:path w="236" h="376">
                    <a:moveTo>
                      <a:pt x="0" y="34"/>
                    </a:moveTo>
                    <a:lnTo>
                      <a:pt x="66" y="0"/>
                    </a:lnTo>
                    <a:lnTo>
                      <a:pt x="236" y="343"/>
                    </a:lnTo>
                    <a:lnTo>
                      <a:pt x="170" y="376"/>
                    </a:lnTo>
                    <a:lnTo>
                      <a:pt x="0" y="34"/>
                    </a:lnTo>
                    <a:close/>
                  </a:path>
                </a:pathLst>
              </a:custGeom>
              <a:solidFill>
                <a:srgbClr val="99CD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3" name="Freeform 39"/>
              <p:cNvSpPr>
                <a:spLocks/>
              </p:cNvSpPr>
              <p:nvPr/>
            </p:nvSpPr>
            <p:spPr bwMode="auto">
              <a:xfrm>
                <a:off x="2817" y="192"/>
                <a:ext cx="220" cy="340"/>
              </a:xfrm>
              <a:custGeom>
                <a:avLst/>
                <a:gdLst>
                  <a:gd name="T0" fmla="*/ 0 w 220"/>
                  <a:gd name="T1" fmla="*/ 33 h 340"/>
                  <a:gd name="T2" fmla="*/ 67 w 220"/>
                  <a:gd name="T3" fmla="*/ 0 h 340"/>
                  <a:gd name="T4" fmla="*/ 220 w 220"/>
                  <a:gd name="T5" fmla="*/ 307 h 340"/>
                  <a:gd name="T6" fmla="*/ 154 w 220"/>
                  <a:gd name="T7" fmla="*/ 340 h 340"/>
                  <a:gd name="T8" fmla="*/ 0 w 220"/>
                  <a:gd name="T9" fmla="*/ 33 h 340"/>
                </a:gdLst>
                <a:ahLst/>
                <a:cxnLst>
                  <a:cxn ang="0">
                    <a:pos x="T0" y="T1"/>
                  </a:cxn>
                  <a:cxn ang="0">
                    <a:pos x="T2" y="T3"/>
                  </a:cxn>
                  <a:cxn ang="0">
                    <a:pos x="T4" y="T5"/>
                  </a:cxn>
                  <a:cxn ang="0">
                    <a:pos x="T6" y="T7"/>
                  </a:cxn>
                  <a:cxn ang="0">
                    <a:pos x="T8" y="T9"/>
                  </a:cxn>
                </a:cxnLst>
                <a:rect l="0" t="0" r="r" b="b"/>
                <a:pathLst>
                  <a:path w="220" h="340">
                    <a:moveTo>
                      <a:pt x="0" y="33"/>
                    </a:moveTo>
                    <a:lnTo>
                      <a:pt x="67" y="0"/>
                    </a:lnTo>
                    <a:lnTo>
                      <a:pt x="220" y="307"/>
                    </a:lnTo>
                    <a:lnTo>
                      <a:pt x="154" y="340"/>
                    </a:lnTo>
                    <a:lnTo>
                      <a:pt x="0" y="33"/>
                    </a:lnTo>
                    <a:close/>
                  </a:path>
                </a:pathLst>
              </a:custGeom>
              <a:solidFill>
                <a:srgbClr val="97A3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4" name="Freeform 40"/>
              <p:cNvSpPr>
                <a:spLocks/>
              </p:cNvSpPr>
              <p:nvPr/>
            </p:nvSpPr>
            <p:spPr bwMode="auto">
              <a:xfrm>
                <a:off x="2702" y="249"/>
                <a:ext cx="264" cy="430"/>
              </a:xfrm>
              <a:custGeom>
                <a:avLst/>
                <a:gdLst>
                  <a:gd name="T0" fmla="*/ 0 w 264"/>
                  <a:gd name="T1" fmla="*/ 33 h 430"/>
                  <a:gd name="T2" fmla="*/ 68 w 264"/>
                  <a:gd name="T3" fmla="*/ 0 h 430"/>
                  <a:gd name="T4" fmla="*/ 264 w 264"/>
                  <a:gd name="T5" fmla="*/ 397 h 430"/>
                  <a:gd name="T6" fmla="*/ 198 w 264"/>
                  <a:gd name="T7" fmla="*/ 430 h 430"/>
                  <a:gd name="T8" fmla="*/ 0 w 264"/>
                  <a:gd name="T9" fmla="*/ 33 h 430"/>
                </a:gdLst>
                <a:ahLst/>
                <a:cxnLst>
                  <a:cxn ang="0">
                    <a:pos x="T0" y="T1"/>
                  </a:cxn>
                  <a:cxn ang="0">
                    <a:pos x="T2" y="T3"/>
                  </a:cxn>
                  <a:cxn ang="0">
                    <a:pos x="T4" y="T5"/>
                  </a:cxn>
                  <a:cxn ang="0">
                    <a:pos x="T6" y="T7"/>
                  </a:cxn>
                  <a:cxn ang="0">
                    <a:pos x="T8" y="T9"/>
                  </a:cxn>
                </a:cxnLst>
                <a:rect l="0" t="0" r="r" b="b"/>
                <a:pathLst>
                  <a:path w="264" h="430">
                    <a:moveTo>
                      <a:pt x="0" y="33"/>
                    </a:moveTo>
                    <a:lnTo>
                      <a:pt x="68" y="0"/>
                    </a:lnTo>
                    <a:lnTo>
                      <a:pt x="264" y="397"/>
                    </a:lnTo>
                    <a:lnTo>
                      <a:pt x="198" y="430"/>
                    </a:lnTo>
                    <a:lnTo>
                      <a:pt x="0" y="33"/>
                    </a:lnTo>
                    <a:close/>
                  </a:path>
                </a:pathLst>
              </a:custGeom>
              <a:solidFill>
                <a:srgbClr val="99CD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5" name="Freeform 41"/>
              <p:cNvSpPr>
                <a:spLocks/>
              </p:cNvSpPr>
              <p:nvPr/>
            </p:nvSpPr>
            <p:spPr bwMode="auto">
              <a:xfrm>
                <a:off x="2583" y="-47"/>
                <a:ext cx="546" cy="298"/>
              </a:xfrm>
              <a:custGeom>
                <a:avLst/>
                <a:gdLst>
                  <a:gd name="T0" fmla="*/ 535 w 546"/>
                  <a:gd name="T1" fmla="*/ 0 h 298"/>
                  <a:gd name="T2" fmla="*/ 0 w 546"/>
                  <a:gd name="T3" fmla="*/ 277 h 298"/>
                  <a:gd name="T4" fmla="*/ 12 w 546"/>
                  <a:gd name="T5" fmla="*/ 298 h 298"/>
                  <a:gd name="T6" fmla="*/ 546 w 546"/>
                  <a:gd name="T7" fmla="*/ 24 h 298"/>
                  <a:gd name="T8" fmla="*/ 535 w 546"/>
                  <a:gd name="T9" fmla="*/ 0 h 298"/>
                </a:gdLst>
                <a:ahLst/>
                <a:cxnLst>
                  <a:cxn ang="0">
                    <a:pos x="T0" y="T1"/>
                  </a:cxn>
                  <a:cxn ang="0">
                    <a:pos x="T2" y="T3"/>
                  </a:cxn>
                  <a:cxn ang="0">
                    <a:pos x="T4" y="T5"/>
                  </a:cxn>
                  <a:cxn ang="0">
                    <a:pos x="T6" y="T7"/>
                  </a:cxn>
                  <a:cxn ang="0">
                    <a:pos x="T8" y="T9"/>
                  </a:cxn>
                </a:cxnLst>
                <a:rect l="0" t="0" r="r" b="b"/>
                <a:pathLst>
                  <a:path w="546" h="298">
                    <a:moveTo>
                      <a:pt x="535" y="0"/>
                    </a:moveTo>
                    <a:lnTo>
                      <a:pt x="0" y="277"/>
                    </a:lnTo>
                    <a:lnTo>
                      <a:pt x="12" y="298"/>
                    </a:lnTo>
                    <a:lnTo>
                      <a:pt x="546" y="24"/>
                    </a:lnTo>
                    <a:lnTo>
                      <a:pt x="535" y="0"/>
                    </a:lnTo>
                    <a:close/>
                  </a:path>
                </a:pathLst>
              </a:custGeom>
              <a:solidFill>
                <a:srgbClr val="BEC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6" name="Freeform 42"/>
              <p:cNvSpPr>
                <a:spLocks/>
              </p:cNvSpPr>
              <p:nvPr/>
            </p:nvSpPr>
            <p:spPr bwMode="auto">
              <a:xfrm>
                <a:off x="2529" y="-153"/>
                <a:ext cx="546" cy="298"/>
              </a:xfrm>
              <a:custGeom>
                <a:avLst/>
                <a:gdLst>
                  <a:gd name="T0" fmla="*/ 534 w 546"/>
                  <a:gd name="T1" fmla="*/ 0 h 298"/>
                  <a:gd name="T2" fmla="*/ 0 w 546"/>
                  <a:gd name="T3" fmla="*/ 276 h 298"/>
                  <a:gd name="T4" fmla="*/ 12 w 546"/>
                  <a:gd name="T5" fmla="*/ 298 h 298"/>
                  <a:gd name="T6" fmla="*/ 546 w 546"/>
                  <a:gd name="T7" fmla="*/ 23 h 298"/>
                  <a:gd name="T8" fmla="*/ 534 w 546"/>
                  <a:gd name="T9" fmla="*/ 0 h 298"/>
                </a:gdLst>
                <a:ahLst/>
                <a:cxnLst>
                  <a:cxn ang="0">
                    <a:pos x="T0" y="T1"/>
                  </a:cxn>
                  <a:cxn ang="0">
                    <a:pos x="T2" y="T3"/>
                  </a:cxn>
                  <a:cxn ang="0">
                    <a:pos x="T4" y="T5"/>
                  </a:cxn>
                  <a:cxn ang="0">
                    <a:pos x="T6" y="T7"/>
                  </a:cxn>
                  <a:cxn ang="0">
                    <a:pos x="T8" y="T9"/>
                  </a:cxn>
                </a:cxnLst>
                <a:rect l="0" t="0" r="r" b="b"/>
                <a:pathLst>
                  <a:path w="546" h="298">
                    <a:moveTo>
                      <a:pt x="534" y="0"/>
                    </a:moveTo>
                    <a:lnTo>
                      <a:pt x="0" y="276"/>
                    </a:lnTo>
                    <a:lnTo>
                      <a:pt x="12" y="298"/>
                    </a:lnTo>
                    <a:lnTo>
                      <a:pt x="546" y="23"/>
                    </a:lnTo>
                    <a:lnTo>
                      <a:pt x="534" y="0"/>
                    </a:lnTo>
                    <a:close/>
                  </a:path>
                </a:pathLst>
              </a:custGeom>
              <a:solidFill>
                <a:srgbClr val="BEC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7" name="Freeform 43"/>
              <p:cNvSpPr>
                <a:spLocks/>
              </p:cNvSpPr>
              <p:nvPr/>
            </p:nvSpPr>
            <p:spPr bwMode="auto">
              <a:xfrm>
                <a:off x="2555" y="-101"/>
                <a:ext cx="548" cy="298"/>
              </a:xfrm>
              <a:custGeom>
                <a:avLst/>
                <a:gdLst>
                  <a:gd name="T0" fmla="*/ 537 w 548"/>
                  <a:gd name="T1" fmla="*/ 0 h 298"/>
                  <a:gd name="T2" fmla="*/ 0 w 548"/>
                  <a:gd name="T3" fmla="*/ 274 h 298"/>
                  <a:gd name="T4" fmla="*/ 12 w 548"/>
                  <a:gd name="T5" fmla="*/ 298 h 298"/>
                  <a:gd name="T6" fmla="*/ 548 w 548"/>
                  <a:gd name="T7" fmla="*/ 21 h 298"/>
                  <a:gd name="T8" fmla="*/ 537 w 548"/>
                  <a:gd name="T9" fmla="*/ 0 h 298"/>
                </a:gdLst>
                <a:ahLst/>
                <a:cxnLst>
                  <a:cxn ang="0">
                    <a:pos x="T0" y="T1"/>
                  </a:cxn>
                  <a:cxn ang="0">
                    <a:pos x="T2" y="T3"/>
                  </a:cxn>
                  <a:cxn ang="0">
                    <a:pos x="T4" y="T5"/>
                  </a:cxn>
                  <a:cxn ang="0">
                    <a:pos x="T6" y="T7"/>
                  </a:cxn>
                  <a:cxn ang="0">
                    <a:pos x="T8" y="T9"/>
                  </a:cxn>
                </a:cxnLst>
                <a:rect l="0" t="0" r="r" b="b"/>
                <a:pathLst>
                  <a:path w="548" h="298">
                    <a:moveTo>
                      <a:pt x="537" y="0"/>
                    </a:moveTo>
                    <a:lnTo>
                      <a:pt x="0" y="274"/>
                    </a:lnTo>
                    <a:lnTo>
                      <a:pt x="12" y="298"/>
                    </a:lnTo>
                    <a:lnTo>
                      <a:pt x="548" y="21"/>
                    </a:lnTo>
                    <a:lnTo>
                      <a:pt x="537" y="0"/>
                    </a:lnTo>
                    <a:close/>
                  </a:path>
                </a:pathLst>
              </a:custGeom>
              <a:solidFill>
                <a:srgbClr val="BEC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44"/>
              <p:cNvSpPr>
                <a:spLocks/>
              </p:cNvSpPr>
              <p:nvPr/>
            </p:nvSpPr>
            <p:spPr bwMode="auto">
              <a:xfrm>
                <a:off x="2501" y="-208"/>
                <a:ext cx="546" cy="298"/>
              </a:xfrm>
              <a:custGeom>
                <a:avLst/>
                <a:gdLst>
                  <a:gd name="T0" fmla="*/ 534 w 546"/>
                  <a:gd name="T1" fmla="*/ 0 h 298"/>
                  <a:gd name="T2" fmla="*/ 0 w 546"/>
                  <a:gd name="T3" fmla="*/ 277 h 298"/>
                  <a:gd name="T4" fmla="*/ 11 w 546"/>
                  <a:gd name="T5" fmla="*/ 298 h 298"/>
                  <a:gd name="T6" fmla="*/ 546 w 546"/>
                  <a:gd name="T7" fmla="*/ 22 h 298"/>
                  <a:gd name="T8" fmla="*/ 534 w 546"/>
                  <a:gd name="T9" fmla="*/ 0 h 298"/>
                </a:gdLst>
                <a:ahLst/>
                <a:cxnLst>
                  <a:cxn ang="0">
                    <a:pos x="T0" y="T1"/>
                  </a:cxn>
                  <a:cxn ang="0">
                    <a:pos x="T2" y="T3"/>
                  </a:cxn>
                  <a:cxn ang="0">
                    <a:pos x="T4" y="T5"/>
                  </a:cxn>
                  <a:cxn ang="0">
                    <a:pos x="T6" y="T7"/>
                  </a:cxn>
                  <a:cxn ang="0">
                    <a:pos x="T8" y="T9"/>
                  </a:cxn>
                </a:cxnLst>
                <a:rect l="0" t="0" r="r" b="b"/>
                <a:pathLst>
                  <a:path w="546" h="298">
                    <a:moveTo>
                      <a:pt x="534" y="0"/>
                    </a:moveTo>
                    <a:lnTo>
                      <a:pt x="0" y="277"/>
                    </a:lnTo>
                    <a:lnTo>
                      <a:pt x="11" y="298"/>
                    </a:lnTo>
                    <a:lnTo>
                      <a:pt x="546" y="22"/>
                    </a:lnTo>
                    <a:lnTo>
                      <a:pt x="534" y="0"/>
                    </a:lnTo>
                    <a:close/>
                  </a:path>
                </a:pathLst>
              </a:custGeom>
              <a:solidFill>
                <a:srgbClr val="BEC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9" name="Freeform 45"/>
              <p:cNvSpPr>
                <a:spLocks/>
              </p:cNvSpPr>
              <p:nvPr/>
            </p:nvSpPr>
            <p:spPr bwMode="auto">
              <a:xfrm>
                <a:off x="2389" y="-423"/>
                <a:ext cx="549" cy="298"/>
              </a:xfrm>
              <a:custGeom>
                <a:avLst/>
                <a:gdLst>
                  <a:gd name="T0" fmla="*/ 537 w 549"/>
                  <a:gd name="T1" fmla="*/ 0 h 298"/>
                  <a:gd name="T2" fmla="*/ 0 w 549"/>
                  <a:gd name="T3" fmla="*/ 274 h 298"/>
                  <a:gd name="T4" fmla="*/ 12 w 549"/>
                  <a:gd name="T5" fmla="*/ 298 h 298"/>
                  <a:gd name="T6" fmla="*/ 549 w 549"/>
                  <a:gd name="T7" fmla="*/ 22 h 298"/>
                  <a:gd name="T8" fmla="*/ 537 w 549"/>
                  <a:gd name="T9" fmla="*/ 0 h 298"/>
                </a:gdLst>
                <a:ahLst/>
                <a:cxnLst>
                  <a:cxn ang="0">
                    <a:pos x="T0" y="T1"/>
                  </a:cxn>
                  <a:cxn ang="0">
                    <a:pos x="T2" y="T3"/>
                  </a:cxn>
                  <a:cxn ang="0">
                    <a:pos x="T4" y="T5"/>
                  </a:cxn>
                  <a:cxn ang="0">
                    <a:pos x="T6" y="T7"/>
                  </a:cxn>
                  <a:cxn ang="0">
                    <a:pos x="T8" y="T9"/>
                  </a:cxn>
                </a:cxnLst>
                <a:rect l="0" t="0" r="r" b="b"/>
                <a:pathLst>
                  <a:path w="549" h="298">
                    <a:moveTo>
                      <a:pt x="537" y="0"/>
                    </a:moveTo>
                    <a:lnTo>
                      <a:pt x="0" y="274"/>
                    </a:lnTo>
                    <a:lnTo>
                      <a:pt x="12" y="298"/>
                    </a:lnTo>
                    <a:lnTo>
                      <a:pt x="549" y="22"/>
                    </a:lnTo>
                    <a:lnTo>
                      <a:pt x="537" y="0"/>
                    </a:lnTo>
                    <a:close/>
                  </a:path>
                </a:pathLst>
              </a:custGeom>
              <a:solidFill>
                <a:srgbClr val="BEC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0" name="Freeform 46"/>
              <p:cNvSpPr>
                <a:spLocks/>
              </p:cNvSpPr>
              <p:nvPr/>
            </p:nvSpPr>
            <p:spPr bwMode="auto">
              <a:xfrm>
                <a:off x="2418" y="-368"/>
                <a:ext cx="548" cy="297"/>
              </a:xfrm>
              <a:custGeom>
                <a:avLst/>
                <a:gdLst>
                  <a:gd name="T0" fmla="*/ 536 w 548"/>
                  <a:gd name="T1" fmla="*/ 0 h 297"/>
                  <a:gd name="T2" fmla="*/ 0 w 548"/>
                  <a:gd name="T3" fmla="*/ 276 h 297"/>
                  <a:gd name="T4" fmla="*/ 12 w 548"/>
                  <a:gd name="T5" fmla="*/ 297 h 297"/>
                  <a:gd name="T6" fmla="*/ 548 w 548"/>
                  <a:gd name="T7" fmla="*/ 21 h 297"/>
                  <a:gd name="T8" fmla="*/ 536 w 548"/>
                  <a:gd name="T9" fmla="*/ 0 h 297"/>
                </a:gdLst>
                <a:ahLst/>
                <a:cxnLst>
                  <a:cxn ang="0">
                    <a:pos x="T0" y="T1"/>
                  </a:cxn>
                  <a:cxn ang="0">
                    <a:pos x="T2" y="T3"/>
                  </a:cxn>
                  <a:cxn ang="0">
                    <a:pos x="T4" y="T5"/>
                  </a:cxn>
                  <a:cxn ang="0">
                    <a:pos x="T6" y="T7"/>
                  </a:cxn>
                  <a:cxn ang="0">
                    <a:pos x="T8" y="T9"/>
                  </a:cxn>
                </a:cxnLst>
                <a:rect l="0" t="0" r="r" b="b"/>
                <a:pathLst>
                  <a:path w="548" h="297">
                    <a:moveTo>
                      <a:pt x="536" y="0"/>
                    </a:moveTo>
                    <a:lnTo>
                      <a:pt x="0" y="276"/>
                    </a:lnTo>
                    <a:lnTo>
                      <a:pt x="12" y="297"/>
                    </a:lnTo>
                    <a:lnTo>
                      <a:pt x="548" y="21"/>
                    </a:lnTo>
                    <a:lnTo>
                      <a:pt x="536" y="0"/>
                    </a:lnTo>
                    <a:close/>
                  </a:path>
                </a:pathLst>
              </a:custGeom>
              <a:solidFill>
                <a:srgbClr val="BEC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 name="Freeform 47"/>
              <p:cNvSpPr>
                <a:spLocks/>
              </p:cNvSpPr>
              <p:nvPr/>
            </p:nvSpPr>
            <p:spPr bwMode="auto">
              <a:xfrm>
                <a:off x="2444" y="-319"/>
                <a:ext cx="548" cy="301"/>
              </a:xfrm>
              <a:custGeom>
                <a:avLst/>
                <a:gdLst>
                  <a:gd name="T0" fmla="*/ 537 w 548"/>
                  <a:gd name="T1" fmla="*/ 0 h 301"/>
                  <a:gd name="T2" fmla="*/ 0 w 548"/>
                  <a:gd name="T3" fmla="*/ 277 h 301"/>
                  <a:gd name="T4" fmla="*/ 12 w 548"/>
                  <a:gd name="T5" fmla="*/ 301 h 301"/>
                  <a:gd name="T6" fmla="*/ 548 w 548"/>
                  <a:gd name="T7" fmla="*/ 24 h 301"/>
                  <a:gd name="T8" fmla="*/ 537 w 548"/>
                  <a:gd name="T9" fmla="*/ 0 h 301"/>
                </a:gdLst>
                <a:ahLst/>
                <a:cxnLst>
                  <a:cxn ang="0">
                    <a:pos x="T0" y="T1"/>
                  </a:cxn>
                  <a:cxn ang="0">
                    <a:pos x="T2" y="T3"/>
                  </a:cxn>
                  <a:cxn ang="0">
                    <a:pos x="T4" y="T5"/>
                  </a:cxn>
                  <a:cxn ang="0">
                    <a:pos x="T6" y="T7"/>
                  </a:cxn>
                  <a:cxn ang="0">
                    <a:pos x="T8" y="T9"/>
                  </a:cxn>
                </a:cxnLst>
                <a:rect l="0" t="0" r="r" b="b"/>
                <a:pathLst>
                  <a:path w="548" h="301">
                    <a:moveTo>
                      <a:pt x="537" y="0"/>
                    </a:moveTo>
                    <a:lnTo>
                      <a:pt x="0" y="277"/>
                    </a:lnTo>
                    <a:lnTo>
                      <a:pt x="12" y="301"/>
                    </a:lnTo>
                    <a:lnTo>
                      <a:pt x="548" y="24"/>
                    </a:lnTo>
                    <a:lnTo>
                      <a:pt x="537" y="0"/>
                    </a:lnTo>
                    <a:close/>
                  </a:path>
                </a:pathLst>
              </a:custGeom>
              <a:solidFill>
                <a:srgbClr val="BEC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2" name="Freeform 48"/>
              <p:cNvSpPr>
                <a:spLocks/>
              </p:cNvSpPr>
              <p:nvPr/>
            </p:nvSpPr>
            <p:spPr bwMode="auto">
              <a:xfrm>
                <a:off x="2472" y="-262"/>
                <a:ext cx="549" cy="298"/>
              </a:xfrm>
              <a:custGeom>
                <a:avLst/>
                <a:gdLst>
                  <a:gd name="T0" fmla="*/ 537 w 549"/>
                  <a:gd name="T1" fmla="*/ 0 h 298"/>
                  <a:gd name="T2" fmla="*/ 0 w 549"/>
                  <a:gd name="T3" fmla="*/ 277 h 298"/>
                  <a:gd name="T4" fmla="*/ 12 w 549"/>
                  <a:gd name="T5" fmla="*/ 298 h 298"/>
                  <a:gd name="T6" fmla="*/ 549 w 549"/>
                  <a:gd name="T7" fmla="*/ 21 h 298"/>
                  <a:gd name="T8" fmla="*/ 537 w 549"/>
                  <a:gd name="T9" fmla="*/ 0 h 298"/>
                </a:gdLst>
                <a:ahLst/>
                <a:cxnLst>
                  <a:cxn ang="0">
                    <a:pos x="T0" y="T1"/>
                  </a:cxn>
                  <a:cxn ang="0">
                    <a:pos x="T2" y="T3"/>
                  </a:cxn>
                  <a:cxn ang="0">
                    <a:pos x="T4" y="T5"/>
                  </a:cxn>
                  <a:cxn ang="0">
                    <a:pos x="T6" y="T7"/>
                  </a:cxn>
                  <a:cxn ang="0">
                    <a:pos x="T8" y="T9"/>
                  </a:cxn>
                </a:cxnLst>
                <a:rect l="0" t="0" r="r" b="b"/>
                <a:pathLst>
                  <a:path w="549" h="298">
                    <a:moveTo>
                      <a:pt x="537" y="0"/>
                    </a:moveTo>
                    <a:lnTo>
                      <a:pt x="0" y="277"/>
                    </a:lnTo>
                    <a:lnTo>
                      <a:pt x="12" y="298"/>
                    </a:lnTo>
                    <a:lnTo>
                      <a:pt x="549" y="21"/>
                    </a:lnTo>
                    <a:lnTo>
                      <a:pt x="537" y="0"/>
                    </a:lnTo>
                    <a:close/>
                  </a:path>
                </a:pathLst>
              </a:custGeom>
              <a:solidFill>
                <a:srgbClr val="BEC2C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3" name="Freeform 49"/>
              <p:cNvSpPr>
                <a:spLocks/>
              </p:cNvSpPr>
              <p:nvPr/>
            </p:nvSpPr>
            <p:spPr bwMode="auto">
              <a:xfrm>
                <a:off x="2115" y="-297"/>
                <a:ext cx="504" cy="680"/>
              </a:xfrm>
              <a:custGeom>
                <a:avLst/>
                <a:gdLst>
                  <a:gd name="T0" fmla="*/ 122 w 213"/>
                  <a:gd name="T1" fmla="*/ 265 h 288"/>
                  <a:gd name="T2" fmla="*/ 190 w 213"/>
                  <a:gd name="T3" fmla="*/ 279 h 288"/>
                  <a:gd name="T4" fmla="*/ 139 w 213"/>
                  <a:gd name="T5" fmla="*/ 237 h 288"/>
                  <a:gd name="T6" fmla="*/ 101 w 213"/>
                  <a:gd name="T7" fmla="*/ 195 h 288"/>
                  <a:gd name="T8" fmla="*/ 99 w 213"/>
                  <a:gd name="T9" fmla="*/ 183 h 288"/>
                  <a:gd name="T10" fmla="*/ 101 w 213"/>
                  <a:gd name="T11" fmla="*/ 164 h 288"/>
                  <a:gd name="T12" fmla="*/ 118 w 213"/>
                  <a:gd name="T13" fmla="*/ 160 h 288"/>
                  <a:gd name="T14" fmla="*/ 210 w 213"/>
                  <a:gd name="T15" fmla="*/ 205 h 288"/>
                  <a:gd name="T16" fmla="*/ 172 w 213"/>
                  <a:gd name="T17" fmla="*/ 163 h 288"/>
                  <a:gd name="T18" fmla="*/ 127 w 213"/>
                  <a:gd name="T19" fmla="*/ 70 h 288"/>
                  <a:gd name="T20" fmla="*/ 76 w 213"/>
                  <a:gd name="T21" fmla="*/ 0 h 288"/>
                  <a:gd name="T22" fmla="*/ 0 w 213"/>
                  <a:gd name="T23" fmla="*/ 35 h 288"/>
                  <a:gd name="T24" fmla="*/ 20 w 213"/>
                  <a:gd name="T25" fmla="*/ 69 h 288"/>
                  <a:gd name="T26" fmla="*/ 47 w 213"/>
                  <a:gd name="T27" fmla="*/ 198 h 288"/>
                  <a:gd name="T28" fmla="*/ 122 w 213"/>
                  <a:gd name="T29" fmla="*/ 265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3" h="288">
                    <a:moveTo>
                      <a:pt x="122" y="265"/>
                    </a:moveTo>
                    <a:cubicBezTo>
                      <a:pt x="122" y="265"/>
                      <a:pt x="186" y="288"/>
                      <a:pt x="190" y="279"/>
                    </a:cubicBezTo>
                    <a:cubicBezTo>
                      <a:pt x="196" y="264"/>
                      <a:pt x="168" y="248"/>
                      <a:pt x="139" y="237"/>
                    </a:cubicBezTo>
                    <a:cubicBezTo>
                      <a:pt x="139" y="237"/>
                      <a:pt x="120" y="220"/>
                      <a:pt x="101" y="195"/>
                    </a:cubicBezTo>
                    <a:cubicBezTo>
                      <a:pt x="100" y="191"/>
                      <a:pt x="99" y="187"/>
                      <a:pt x="99" y="183"/>
                    </a:cubicBezTo>
                    <a:cubicBezTo>
                      <a:pt x="99" y="177"/>
                      <a:pt x="98" y="170"/>
                      <a:pt x="101" y="164"/>
                    </a:cubicBezTo>
                    <a:cubicBezTo>
                      <a:pt x="106" y="156"/>
                      <a:pt x="111" y="158"/>
                      <a:pt x="118" y="160"/>
                    </a:cubicBezTo>
                    <a:cubicBezTo>
                      <a:pt x="146" y="186"/>
                      <a:pt x="196" y="233"/>
                      <a:pt x="210" y="205"/>
                    </a:cubicBezTo>
                    <a:cubicBezTo>
                      <a:pt x="213" y="197"/>
                      <a:pt x="179" y="171"/>
                      <a:pt x="172" y="163"/>
                    </a:cubicBezTo>
                    <a:cubicBezTo>
                      <a:pt x="145" y="134"/>
                      <a:pt x="163" y="104"/>
                      <a:pt x="127" y="70"/>
                    </a:cubicBezTo>
                    <a:cubicBezTo>
                      <a:pt x="111" y="55"/>
                      <a:pt x="95" y="63"/>
                      <a:pt x="76" y="0"/>
                    </a:cubicBezTo>
                    <a:cubicBezTo>
                      <a:pt x="0" y="35"/>
                      <a:pt x="0" y="35"/>
                      <a:pt x="0" y="35"/>
                    </a:cubicBezTo>
                    <a:cubicBezTo>
                      <a:pt x="3" y="40"/>
                      <a:pt x="18" y="63"/>
                      <a:pt x="20" y="69"/>
                    </a:cubicBezTo>
                    <a:cubicBezTo>
                      <a:pt x="24" y="80"/>
                      <a:pt x="43" y="184"/>
                      <a:pt x="47" y="198"/>
                    </a:cubicBezTo>
                    <a:cubicBezTo>
                      <a:pt x="51" y="209"/>
                      <a:pt x="122" y="265"/>
                      <a:pt x="122" y="265"/>
                    </a:cubicBezTo>
                    <a:close/>
                  </a:path>
                </a:pathLst>
              </a:custGeom>
              <a:solidFill>
                <a:srgbClr val="DCAC9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4" name="Freeform 50"/>
              <p:cNvSpPr>
                <a:spLocks/>
              </p:cNvSpPr>
              <p:nvPr/>
            </p:nvSpPr>
            <p:spPr bwMode="auto">
              <a:xfrm>
                <a:off x="1744" y="-2364"/>
                <a:ext cx="2073" cy="617"/>
              </a:xfrm>
              <a:custGeom>
                <a:avLst/>
                <a:gdLst>
                  <a:gd name="T0" fmla="*/ 443 w 877"/>
                  <a:gd name="T1" fmla="*/ 88 h 261"/>
                  <a:gd name="T2" fmla="*/ 869 w 877"/>
                  <a:gd name="T3" fmla="*/ 251 h 261"/>
                  <a:gd name="T4" fmla="*/ 877 w 877"/>
                  <a:gd name="T5" fmla="*/ 212 h 261"/>
                  <a:gd name="T6" fmla="*/ 438 w 877"/>
                  <a:gd name="T7" fmla="*/ 0 h 261"/>
                  <a:gd name="T8" fmla="*/ 0 w 877"/>
                  <a:gd name="T9" fmla="*/ 212 h 261"/>
                  <a:gd name="T10" fmla="*/ 12 w 877"/>
                  <a:gd name="T11" fmla="*/ 261 h 261"/>
                  <a:gd name="T12" fmla="*/ 443 w 877"/>
                  <a:gd name="T13" fmla="*/ 88 h 261"/>
                </a:gdLst>
                <a:ahLst/>
                <a:cxnLst>
                  <a:cxn ang="0">
                    <a:pos x="T0" y="T1"/>
                  </a:cxn>
                  <a:cxn ang="0">
                    <a:pos x="T2" y="T3"/>
                  </a:cxn>
                  <a:cxn ang="0">
                    <a:pos x="T4" y="T5"/>
                  </a:cxn>
                  <a:cxn ang="0">
                    <a:pos x="T6" y="T7"/>
                  </a:cxn>
                  <a:cxn ang="0">
                    <a:pos x="T8" y="T9"/>
                  </a:cxn>
                  <a:cxn ang="0">
                    <a:pos x="T10" y="T11"/>
                  </a:cxn>
                  <a:cxn ang="0">
                    <a:pos x="T12" y="T13"/>
                  </a:cxn>
                </a:cxnLst>
                <a:rect l="0" t="0" r="r" b="b"/>
                <a:pathLst>
                  <a:path w="877" h="261">
                    <a:moveTo>
                      <a:pt x="443" y="88"/>
                    </a:moveTo>
                    <a:cubicBezTo>
                      <a:pt x="650" y="88"/>
                      <a:pt x="823" y="158"/>
                      <a:pt x="869" y="251"/>
                    </a:cubicBezTo>
                    <a:cubicBezTo>
                      <a:pt x="874" y="238"/>
                      <a:pt x="877" y="225"/>
                      <a:pt x="877" y="212"/>
                    </a:cubicBezTo>
                    <a:cubicBezTo>
                      <a:pt x="877" y="95"/>
                      <a:pt x="680" y="0"/>
                      <a:pt x="438" y="0"/>
                    </a:cubicBezTo>
                    <a:cubicBezTo>
                      <a:pt x="196" y="0"/>
                      <a:pt x="0" y="95"/>
                      <a:pt x="0" y="212"/>
                    </a:cubicBezTo>
                    <a:cubicBezTo>
                      <a:pt x="0" y="229"/>
                      <a:pt x="4" y="245"/>
                      <a:pt x="12" y="261"/>
                    </a:cubicBezTo>
                    <a:cubicBezTo>
                      <a:pt x="50" y="163"/>
                      <a:pt x="228" y="88"/>
                      <a:pt x="443" y="88"/>
                    </a:cubicBezTo>
                    <a:close/>
                  </a:path>
                </a:pathLst>
              </a:custGeom>
              <a:solidFill>
                <a:srgbClr val="48C9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5" name="Oval 51"/>
              <p:cNvSpPr>
                <a:spLocks noChangeArrowheads="1"/>
              </p:cNvSpPr>
              <p:nvPr/>
            </p:nvSpPr>
            <p:spPr bwMode="auto">
              <a:xfrm>
                <a:off x="1874" y="-2141"/>
                <a:ext cx="1783" cy="737"/>
              </a:xfrm>
              <a:prstGeom prst="ellipse">
                <a:avLst/>
              </a:prstGeom>
              <a:solidFill>
                <a:srgbClr val="C2382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6" name="Freeform 52"/>
              <p:cNvSpPr>
                <a:spLocks/>
              </p:cNvSpPr>
              <p:nvPr/>
            </p:nvSpPr>
            <p:spPr bwMode="auto">
              <a:xfrm>
                <a:off x="3011" y="-465"/>
                <a:ext cx="620" cy="725"/>
              </a:xfrm>
              <a:custGeom>
                <a:avLst/>
                <a:gdLst>
                  <a:gd name="T0" fmla="*/ 5 w 262"/>
                  <a:gd name="T1" fmla="*/ 253 h 307"/>
                  <a:gd name="T2" fmla="*/ 45 w 262"/>
                  <a:gd name="T3" fmla="*/ 245 h 307"/>
                  <a:gd name="T4" fmla="*/ 71 w 262"/>
                  <a:gd name="T5" fmla="*/ 216 h 307"/>
                  <a:gd name="T6" fmla="*/ 84 w 262"/>
                  <a:gd name="T7" fmla="*/ 210 h 307"/>
                  <a:gd name="T8" fmla="*/ 82 w 262"/>
                  <a:gd name="T9" fmla="*/ 221 h 307"/>
                  <a:gd name="T10" fmla="*/ 68 w 262"/>
                  <a:gd name="T11" fmla="*/ 255 h 307"/>
                  <a:gd name="T12" fmla="*/ 66 w 262"/>
                  <a:gd name="T13" fmla="*/ 260 h 307"/>
                  <a:gd name="T14" fmla="*/ 38 w 262"/>
                  <a:gd name="T15" fmla="*/ 251 h 307"/>
                  <a:gd name="T16" fmla="*/ 61 w 262"/>
                  <a:gd name="T17" fmla="*/ 298 h 307"/>
                  <a:gd name="T18" fmla="*/ 67 w 262"/>
                  <a:gd name="T19" fmla="*/ 304 h 307"/>
                  <a:gd name="T20" fmla="*/ 71 w 262"/>
                  <a:gd name="T21" fmla="*/ 307 h 307"/>
                  <a:gd name="T22" fmla="*/ 78 w 262"/>
                  <a:gd name="T23" fmla="*/ 305 h 307"/>
                  <a:gd name="T24" fmla="*/ 78 w 262"/>
                  <a:gd name="T25" fmla="*/ 305 h 307"/>
                  <a:gd name="T26" fmla="*/ 78 w 262"/>
                  <a:gd name="T27" fmla="*/ 305 h 307"/>
                  <a:gd name="T28" fmla="*/ 78 w 262"/>
                  <a:gd name="T29" fmla="*/ 304 h 307"/>
                  <a:gd name="T30" fmla="*/ 88 w 262"/>
                  <a:gd name="T31" fmla="*/ 296 h 307"/>
                  <a:gd name="T32" fmla="*/ 125 w 262"/>
                  <a:gd name="T33" fmla="*/ 277 h 307"/>
                  <a:gd name="T34" fmla="*/ 126 w 262"/>
                  <a:gd name="T35" fmla="*/ 276 h 307"/>
                  <a:gd name="T36" fmla="*/ 155 w 262"/>
                  <a:gd name="T37" fmla="*/ 264 h 307"/>
                  <a:gd name="T38" fmla="*/ 158 w 262"/>
                  <a:gd name="T39" fmla="*/ 261 h 307"/>
                  <a:gd name="T40" fmla="*/ 183 w 262"/>
                  <a:gd name="T41" fmla="*/ 247 h 307"/>
                  <a:gd name="T42" fmla="*/ 190 w 262"/>
                  <a:gd name="T43" fmla="*/ 244 h 307"/>
                  <a:gd name="T44" fmla="*/ 214 w 262"/>
                  <a:gd name="T45" fmla="*/ 189 h 307"/>
                  <a:gd name="T46" fmla="*/ 229 w 262"/>
                  <a:gd name="T47" fmla="*/ 124 h 307"/>
                  <a:gd name="T48" fmla="*/ 262 w 262"/>
                  <a:gd name="T49" fmla="*/ 46 h 307"/>
                  <a:gd name="T50" fmla="*/ 205 w 262"/>
                  <a:gd name="T51" fmla="*/ 23 h 307"/>
                  <a:gd name="T52" fmla="*/ 166 w 262"/>
                  <a:gd name="T53" fmla="*/ 0 h 307"/>
                  <a:gd name="T54" fmla="*/ 155 w 262"/>
                  <a:gd name="T55" fmla="*/ 59 h 307"/>
                  <a:gd name="T56" fmla="*/ 124 w 262"/>
                  <a:gd name="T57" fmla="*/ 107 h 307"/>
                  <a:gd name="T58" fmla="*/ 98 w 262"/>
                  <a:gd name="T59" fmla="*/ 116 h 307"/>
                  <a:gd name="T60" fmla="*/ 49 w 262"/>
                  <a:gd name="T61" fmla="*/ 190 h 307"/>
                  <a:gd name="T62" fmla="*/ 17 w 262"/>
                  <a:gd name="T63" fmla="*/ 232 h 307"/>
                  <a:gd name="T64" fmla="*/ 5 w 262"/>
                  <a:gd name="T65" fmla="*/ 253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2" h="307">
                    <a:moveTo>
                      <a:pt x="5" y="253"/>
                    </a:moveTo>
                    <a:cubicBezTo>
                      <a:pt x="9" y="257"/>
                      <a:pt x="25" y="262"/>
                      <a:pt x="45" y="245"/>
                    </a:cubicBezTo>
                    <a:cubicBezTo>
                      <a:pt x="54" y="237"/>
                      <a:pt x="63" y="225"/>
                      <a:pt x="71" y="216"/>
                    </a:cubicBezTo>
                    <a:cubicBezTo>
                      <a:pt x="74" y="213"/>
                      <a:pt x="82" y="203"/>
                      <a:pt x="84" y="210"/>
                    </a:cubicBezTo>
                    <a:cubicBezTo>
                      <a:pt x="85" y="212"/>
                      <a:pt x="84" y="216"/>
                      <a:pt x="82" y="221"/>
                    </a:cubicBezTo>
                    <a:cubicBezTo>
                      <a:pt x="77" y="229"/>
                      <a:pt x="71" y="241"/>
                      <a:pt x="68" y="255"/>
                    </a:cubicBezTo>
                    <a:cubicBezTo>
                      <a:pt x="67" y="257"/>
                      <a:pt x="67" y="258"/>
                      <a:pt x="66" y="260"/>
                    </a:cubicBezTo>
                    <a:cubicBezTo>
                      <a:pt x="54" y="251"/>
                      <a:pt x="43" y="247"/>
                      <a:pt x="38" y="251"/>
                    </a:cubicBezTo>
                    <a:cubicBezTo>
                      <a:pt x="32" y="258"/>
                      <a:pt x="42" y="279"/>
                      <a:pt x="61" y="298"/>
                    </a:cubicBezTo>
                    <a:cubicBezTo>
                      <a:pt x="63" y="300"/>
                      <a:pt x="65" y="302"/>
                      <a:pt x="67" y="304"/>
                    </a:cubicBezTo>
                    <a:cubicBezTo>
                      <a:pt x="68" y="305"/>
                      <a:pt x="70" y="306"/>
                      <a:pt x="71" y="307"/>
                    </a:cubicBezTo>
                    <a:cubicBezTo>
                      <a:pt x="73" y="307"/>
                      <a:pt x="75" y="306"/>
                      <a:pt x="78" y="305"/>
                    </a:cubicBezTo>
                    <a:cubicBezTo>
                      <a:pt x="78" y="305"/>
                      <a:pt x="78" y="305"/>
                      <a:pt x="78" y="305"/>
                    </a:cubicBezTo>
                    <a:cubicBezTo>
                      <a:pt x="78" y="305"/>
                      <a:pt x="78" y="305"/>
                      <a:pt x="78" y="305"/>
                    </a:cubicBezTo>
                    <a:cubicBezTo>
                      <a:pt x="78" y="304"/>
                      <a:pt x="78" y="304"/>
                      <a:pt x="78" y="304"/>
                    </a:cubicBezTo>
                    <a:cubicBezTo>
                      <a:pt x="80" y="303"/>
                      <a:pt x="86" y="294"/>
                      <a:pt x="88" y="296"/>
                    </a:cubicBezTo>
                    <a:cubicBezTo>
                      <a:pt x="93" y="302"/>
                      <a:pt x="119" y="282"/>
                      <a:pt x="125" y="277"/>
                    </a:cubicBezTo>
                    <a:cubicBezTo>
                      <a:pt x="125" y="277"/>
                      <a:pt x="125" y="276"/>
                      <a:pt x="126" y="276"/>
                    </a:cubicBezTo>
                    <a:cubicBezTo>
                      <a:pt x="133" y="278"/>
                      <a:pt x="145" y="273"/>
                      <a:pt x="155" y="264"/>
                    </a:cubicBezTo>
                    <a:cubicBezTo>
                      <a:pt x="156" y="263"/>
                      <a:pt x="157" y="261"/>
                      <a:pt x="158" y="261"/>
                    </a:cubicBezTo>
                    <a:cubicBezTo>
                      <a:pt x="169" y="260"/>
                      <a:pt x="178" y="252"/>
                      <a:pt x="183" y="247"/>
                    </a:cubicBezTo>
                    <a:cubicBezTo>
                      <a:pt x="184" y="247"/>
                      <a:pt x="190" y="245"/>
                      <a:pt x="190" y="244"/>
                    </a:cubicBezTo>
                    <a:cubicBezTo>
                      <a:pt x="212" y="234"/>
                      <a:pt x="211" y="211"/>
                      <a:pt x="214" y="189"/>
                    </a:cubicBezTo>
                    <a:cubicBezTo>
                      <a:pt x="217" y="166"/>
                      <a:pt x="221" y="146"/>
                      <a:pt x="229" y="124"/>
                    </a:cubicBezTo>
                    <a:cubicBezTo>
                      <a:pt x="239" y="97"/>
                      <a:pt x="247" y="71"/>
                      <a:pt x="262" y="46"/>
                    </a:cubicBezTo>
                    <a:cubicBezTo>
                      <a:pt x="244" y="44"/>
                      <a:pt x="222" y="31"/>
                      <a:pt x="205" y="23"/>
                    </a:cubicBezTo>
                    <a:cubicBezTo>
                      <a:pt x="194" y="18"/>
                      <a:pt x="173" y="10"/>
                      <a:pt x="166" y="0"/>
                    </a:cubicBezTo>
                    <a:cubicBezTo>
                      <a:pt x="168" y="19"/>
                      <a:pt x="161" y="41"/>
                      <a:pt x="155" y="59"/>
                    </a:cubicBezTo>
                    <a:cubicBezTo>
                      <a:pt x="150" y="74"/>
                      <a:pt x="142" y="102"/>
                      <a:pt x="124" y="107"/>
                    </a:cubicBezTo>
                    <a:cubicBezTo>
                      <a:pt x="113" y="110"/>
                      <a:pt x="108" y="109"/>
                      <a:pt x="98" y="116"/>
                    </a:cubicBezTo>
                    <a:cubicBezTo>
                      <a:pt x="80" y="128"/>
                      <a:pt x="58" y="171"/>
                      <a:pt x="49" y="190"/>
                    </a:cubicBezTo>
                    <a:cubicBezTo>
                      <a:pt x="44" y="202"/>
                      <a:pt x="33" y="221"/>
                      <a:pt x="17" y="232"/>
                    </a:cubicBezTo>
                    <a:cubicBezTo>
                      <a:pt x="13" y="234"/>
                      <a:pt x="0" y="246"/>
                      <a:pt x="5" y="253"/>
                    </a:cubicBezTo>
                    <a:close/>
                  </a:path>
                </a:pathLst>
              </a:custGeom>
              <a:solidFill>
                <a:srgbClr val="DCAC9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53"/>
              <p:cNvSpPr>
                <a:spLocks/>
              </p:cNvSpPr>
              <p:nvPr/>
            </p:nvSpPr>
            <p:spPr bwMode="auto">
              <a:xfrm>
                <a:off x="3215" y="173"/>
                <a:ext cx="37" cy="61"/>
              </a:xfrm>
              <a:custGeom>
                <a:avLst/>
                <a:gdLst>
                  <a:gd name="T0" fmla="*/ 2 w 16"/>
                  <a:gd name="T1" fmla="*/ 26 h 26"/>
                  <a:gd name="T2" fmla="*/ 16 w 16"/>
                  <a:gd name="T3" fmla="*/ 1 h 26"/>
                  <a:gd name="T4" fmla="*/ 14 w 16"/>
                  <a:gd name="T5" fmla="*/ 0 h 26"/>
                  <a:gd name="T6" fmla="*/ 0 w 16"/>
                  <a:gd name="T7" fmla="*/ 26 h 26"/>
                  <a:gd name="T8" fmla="*/ 2 w 16"/>
                  <a:gd name="T9" fmla="*/ 26 h 26"/>
                </a:gdLst>
                <a:ahLst/>
                <a:cxnLst>
                  <a:cxn ang="0">
                    <a:pos x="T0" y="T1"/>
                  </a:cxn>
                  <a:cxn ang="0">
                    <a:pos x="T2" y="T3"/>
                  </a:cxn>
                  <a:cxn ang="0">
                    <a:pos x="T4" y="T5"/>
                  </a:cxn>
                  <a:cxn ang="0">
                    <a:pos x="T6" y="T7"/>
                  </a:cxn>
                  <a:cxn ang="0">
                    <a:pos x="T8" y="T9"/>
                  </a:cxn>
                </a:cxnLst>
                <a:rect l="0" t="0" r="r" b="b"/>
                <a:pathLst>
                  <a:path w="16" h="26">
                    <a:moveTo>
                      <a:pt x="2" y="26"/>
                    </a:moveTo>
                    <a:cubicBezTo>
                      <a:pt x="6" y="19"/>
                      <a:pt x="14" y="5"/>
                      <a:pt x="16" y="1"/>
                    </a:cubicBezTo>
                    <a:cubicBezTo>
                      <a:pt x="14" y="0"/>
                      <a:pt x="14" y="0"/>
                      <a:pt x="14" y="0"/>
                    </a:cubicBezTo>
                    <a:cubicBezTo>
                      <a:pt x="12" y="4"/>
                      <a:pt x="3" y="19"/>
                      <a:pt x="0" y="26"/>
                    </a:cubicBezTo>
                    <a:cubicBezTo>
                      <a:pt x="1" y="26"/>
                      <a:pt x="1" y="26"/>
                      <a:pt x="2" y="26"/>
                    </a:cubicBezTo>
                    <a:close/>
                  </a:path>
                </a:pathLst>
              </a:custGeom>
              <a:solidFill>
                <a:srgbClr val="D89A7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54"/>
              <p:cNvSpPr>
                <a:spLocks/>
              </p:cNvSpPr>
              <p:nvPr/>
            </p:nvSpPr>
            <p:spPr bwMode="auto">
              <a:xfrm>
                <a:off x="2032" y="-385"/>
                <a:ext cx="365" cy="267"/>
              </a:xfrm>
              <a:custGeom>
                <a:avLst/>
                <a:gdLst>
                  <a:gd name="T0" fmla="*/ 365 w 365"/>
                  <a:gd name="T1" fmla="*/ 140 h 267"/>
                  <a:gd name="T2" fmla="*/ 57 w 365"/>
                  <a:gd name="T3" fmla="*/ 267 h 267"/>
                  <a:gd name="T4" fmla="*/ 0 w 365"/>
                  <a:gd name="T5" fmla="*/ 128 h 267"/>
                  <a:gd name="T6" fmla="*/ 305 w 365"/>
                  <a:gd name="T7" fmla="*/ 0 h 267"/>
                  <a:gd name="T8" fmla="*/ 365 w 365"/>
                  <a:gd name="T9" fmla="*/ 140 h 267"/>
                </a:gdLst>
                <a:ahLst/>
                <a:cxnLst>
                  <a:cxn ang="0">
                    <a:pos x="T0" y="T1"/>
                  </a:cxn>
                  <a:cxn ang="0">
                    <a:pos x="T2" y="T3"/>
                  </a:cxn>
                  <a:cxn ang="0">
                    <a:pos x="T4" y="T5"/>
                  </a:cxn>
                  <a:cxn ang="0">
                    <a:pos x="T6" y="T7"/>
                  </a:cxn>
                  <a:cxn ang="0">
                    <a:pos x="T8" y="T9"/>
                  </a:cxn>
                </a:cxnLst>
                <a:rect l="0" t="0" r="r" b="b"/>
                <a:pathLst>
                  <a:path w="365" h="267">
                    <a:moveTo>
                      <a:pt x="365" y="140"/>
                    </a:moveTo>
                    <a:lnTo>
                      <a:pt x="57" y="267"/>
                    </a:lnTo>
                    <a:lnTo>
                      <a:pt x="0" y="128"/>
                    </a:lnTo>
                    <a:lnTo>
                      <a:pt x="305" y="0"/>
                    </a:lnTo>
                    <a:lnTo>
                      <a:pt x="365" y="140"/>
                    </a:lnTo>
                    <a:close/>
                  </a:path>
                </a:pathLst>
              </a:custGeom>
              <a:solidFill>
                <a:srgbClr val="EEF3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55"/>
              <p:cNvSpPr>
                <a:spLocks/>
              </p:cNvSpPr>
              <p:nvPr/>
            </p:nvSpPr>
            <p:spPr bwMode="auto">
              <a:xfrm>
                <a:off x="3288" y="-375"/>
                <a:ext cx="362" cy="245"/>
              </a:xfrm>
              <a:custGeom>
                <a:avLst/>
                <a:gdLst>
                  <a:gd name="T0" fmla="*/ 0 w 362"/>
                  <a:gd name="T1" fmla="*/ 144 h 245"/>
                  <a:gd name="T2" fmla="*/ 317 w 362"/>
                  <a:gd name="T3" fmla="*/ 245 h 245"/>
                  <a:gd name="T4" fmla="*/ 362 w 362"/>
                  <a:gd name="T5" fmla="*/ 101 h 245"/>
                  <a:gd name="T6" fmla="*/ 47 w 362"/>
                  <a:gd name="T7" fmla="*/ 0 h 245"/>
                  <a:gd name="T8" fmla="*/ 0 w 362"/>
                  <a:gd name="T9" fmla="*/ 144 h 245"/>
                </a:gdLst>
                <a:ahLst/>
                <a:cxnLst>
                  <a:cxn ang="0">
                    <a:pos x="T0" y="T1"/>
                  </a:cxn>
                  <a:cxn ang="0">
                    <a:pos x="T2" y="T3"/>
                  </a:cxn>
                  <a:cxn ang="0">
                    <a:pos x="T4" y="T5"/>
                  </a:cxn>
                  <a:cxn ang="0">
                    <a:pos x="T6" y="T7"/>
                  </a:cxn>
                  <a:cxn ang="0">
                    <a:pos x="T8" y="T9"/>
                  </a:cxn>
                </a:cxnLst>
                <a:rect l="0" t="0" r="r" b="b"/>
                <a:pathLst>
                  <a:path w="362" h="245">
                    <a:moveTo>
                      <a:pt x="0" y="144"/>
                    </a:moveTo>
                    <a:lnTo>
                      <a:pt x="317" y="245"/>
                    </a:lnTo>
                    <a:lnTo>
                      <a:pt x="362" y="101"/>
                    </a:lnTo>
                    <a:lnTo>
                      <a:pt x="47" y="0"/>
                    </a:lnTo>
                    <a:lnTo>
                      <a:pt x="0" y="144"/>
                    </a:lnTo>
                    <a:close/>
                  </a:path>
                </a:pathLst>
              </a:custGeom>
              <a:solidFill>
                <a:srgbClr val="EEF3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0" name="Freeform 56"/>
              <p:cNvSpPr>
                <a:spLocks/>
              </p:cNvSpPr>
              <p:nvPr/>
            </p:nvSpPr>
            <p:spPr bwMode="auto">
              <a:xfrm>
                <a:off x="2174" y="-1789"/>
                <a:ext cx="1182" cy="737"/>
              </a:xfrm>
              <a:custGeom>
                <a:avLst/>
                <a:gdLst>
                  <a:gd name="T0" fmla="*/ 299 w 500"/>
                  <a:gd name="T1" fmla="*/ 287 h 312"/>
                  <a:gd name="T2" fmla="*/ 468 w 500"/>
                  <a:gd name="T3" fmla="*/ 297 h 312"/>
                  <a:gd name="T4" fmla="*/ 484 w 500"/>
                  <a:gd name="T5" fmla="*/ 107 h 312"/>
                  <a:gd name="T6" fmla="*/ 500 w 500"/>
                  <a:gd name="T7" fmla="*/ 63 h 312"/>
                  <a:gd name="T8" fmla="*/ 420 w 500"/>
                  <a:gd name="T9" fmla="*/ 35 h 312"/>
                  <a:gd name="T10" fmla="*/ 265 w 500"/>
                  <a:gd name="T11" fmla="*/ 7 h 312"/>
                  <a:gd name="T12" fmla="*/ 125 w 500"/>
                  <a:gd name="T13" fmla="*/ 13 h 312"/>
                  <a:gd name="T14" fmla="*/ 16 w 500"/>
                  <a:gd name="T15" fmla="*/ 19 h 312"/>
                  <a:gd name="T16" fmla="*/ 0 w 500"/>
                  <a:gd name="T17" fmla="*/ 97 h 312"/>
                  <a:gd name="T18" fmla="*/ 34 w 500"/>
                  <a:gd name="T19" fmla="*/ 312 h 312"/>
                  <a:gd name="T20" fmla="*/ 299 w 500"/>
                  <a:gd name="T21" fmla="*/ 28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0" h="312">
                    <a:moveTo>
                      <a:pt x="299" y="287"/>
                    </a:moveTo>
                    <a:cubicBezTo>
                      <a:pt x="356" y="287"/>
                      <a:pt x="413" y="291"/>
                      <a:pt x="468" y="297"/>
                    </a:cubicBezTo>
                    <a:cubicBezTo>
                      <a:pt x="474" y="220"/>
                      <a:pt x="481" y="118"/>
                      <a:pt x="484" y="107"/>
                    </a:cubicBezTo>
                    <a:cubicBezTo>
                      <a:pt x="488" y="91"/>
                      <a:pt x="498" y="79"/>
                      <a:pt x="500" y="63"/>
                    </a:cubicBezTo>
                    <a:cubicBezTo>
                      <a:pt x="476" y="49"/>
                      <a:pt x="445" y="45"/>
                      <a:pt x="420" y="35"/>
                    </a:cubicBezTo>
                    <a:cubicBezTo>
                      <a:pt x="369" y="17"/>
                      <a:pt x="318" y="8"/>
                      <a:pt x="265" y="7"/>
                    </a:cubicBezTo>
                    <a:cubicBezTo>
                      <a:pt x="218" y="6"/>
                      <a:pt x="172" y="9"/>
                      <a:pt x="125" y="13"/>
                    </a:cubicBezTo>
                    <a:cubicBezTo>
                      <a:pt x="99" y="15"/>
                      <a:pt x="37" y="0"/>
                      <a:pt x="16" y="19"/>
                    </a:cubicBezTo>
                    <a:cubicBezTo>
                      <a:pt x="0" y="97"/>
                      <a:pt x="0" y="97"/>
                      <a:pt x="0" y="97"/>
                    </a:cubicBezTo>
                    <a:cubicBezTo>
                      <a:pt x="6" y="121"/>
                      <a:pt x="22" y="238"/>
                      <a:pt x="34" y="312"/>
                    </a:cubicBezTo>
                    <a:cubicBezTo>
                      <a:pt x="120" y="296"/>
                      <a:pt x="208" y="287"/>
                      <a:pt x="299" y="287"/>
                    </a:cubicBezTo>
                    <a:close/>
                  </a:path>
                </a:pathLst>
              </a:custGeom>
              <a:solidFill>
                <a:srgbClr val="C2382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1" name="Freeform 57"/>
              <p:cNvSpPr>
                <a:spLocks/>
              </p:cNvSpPr>
              <p:nvPr/>
            </p:nvSpPr>
            <p:spPr bwMode="auto">
              <a:xfrm>
                <a:off x="1716" y="-1827"/>
                <a:ext cx="636" cy="1577"/>
              </a:xfrm>
              <a:custGeom>
                <a:avLst/>
                <a:gdLst>
                  <a:gd name="T0" fmla="*/ 126 w 269"/>
                  <a:gd name="T1" fmla="*/ 667 h 667"/>
                  <a:gd name="T2" fmla="*/ 8 w 269"/>
                  <a:gd name="T3" fmla="*/ 393 h 667"/>
                  <a:gd name="T4" fmla="*/ 43 w 269"/>
                  <a:gd name="T5" fmla="*/ 137 h 667"/>
                  <a:gd name="T6" fmla="*/ 70 w 269"/>
                  <a:gd name="T7" fmla="*/ 0 h 667"/>
                  <a:gd name="T8" fmla="*/ 228 w 269"/>
                  <a:gd name="T9" fmla="*/ 21 h 667"/>
                  <a:gd name="T10" fmla="*/ 200 w 269"/>
                  <a:gd name="T11" fmla="*/ 170 h 667"/>
                  <a:gd name="T12" fmla="*/ 165 w 269"/>
                  <a:gd name="T13" fmla="*/ 360 h 667"/>
                  <a:gd name="T14" fmla="*/ 269 w 269"/>
                  <a:gd name="T15" fmla="*/ 614 h 667"/>
                  <a:gd name="T16" fmla="*/ 126 w 269"/>
                  <a:gd name="T17" fmla="*/ 667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9" h="667">
                    <a:moveTo>
                      <a:pt x="126" y="667"/>
                    </a:moveTo>
                    <a:cubicBezTo>
                      <a:pt x="101" y="626"/>
                      <a:pt x="40" y="517"/>
                      <a:pt x="8" y="393"/>
                    </a:cubicBezTo>
                    <a:cubicBezTo>
                      <a:pt x="0" y="358"/>
                      <a:pt x="8" y="310"/>
                      <a:pt x="43" y="137"/>
                    </a:cubicBezTo>
                    <a:cubicBezTo>
                      <a:pt x="55" y="83"/>
                      <a:pt x="66" y="27"/>
                      <a:pt x="70" y="0"/>
                    </a:cubicBezTo>
                    <a:cubicBezTo>
                      <a:pt x="228" y="21"/>
                      <a:pt x="228" y="21"/>
                      <a:pt x="228" y="21"/>
                    </a:cubicBezTo>
                    <a:cubicBezTo>
                      <a:pt x="224" y="54"/>
                      <a:pt x="213" y="107"/>
                      <a:pt x="200" y="170"/>
                    </a:cubicBezTo>
                    <a:cubicBezTo>
                      <a:pt x="188" y="230"/>
                      <a:pt x="167" y="330"/>
                      <a:pt x="165" y="360"/>
                    </a:cubicBezTo>
                    <a:cubicBezTo>
                      <a:pt x="192" y="461"/>
                      <a:pt x="254" y="576"/>
                      <a:pt x="269" y="614"/>
                    </a:cubicBezTo>
                    <a:lnTo>
                      <a:pt x="126" y="667"/>
                    </a:lnTo>
                    <a:close/>
                  </a:path>
                </a:pathLst>
              </a:custGeom>
              <a:solidFill>
                <a:srgbClr val="C2382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58"/>
              <p:cNvSpPr>
                <a:spLocks/>
              </p:cNvSpPr>
              <p:nvPr/>
            </p:nvSpPr>
            <p:spPr bwMode="auto">
              <a:xfrm>
                <a:off x="3233" y="-1822"/>
                <a:ext cx="651" cy="1581"/>
              </a:xfrm>
              <a:custGeom>
                <a:avLst/>
                <a:gdLst>
                  <a:gd name="T0" fmla="*/ 176 w 275"/>
                  <a:gd name="T1" fmla="*/ 669 h 669"/>
                  <a:gd name="T2" fmla="*/ 28 w 275"/>
                  <a:gd name="T3" fmla="*/ 621 h 669"/>
                  <a:gd name="T4" fmla="*/ 110 w 275"/>
                  <a:gd name="T5" fmla="*/ 367 h 669"/>
                  <a:gd name="T6" fmla="*/ 0 w 275"/>
                  <a:gd name="T7" fmla="*/ 40 h 669"/>
                  <a:gd name="T8" fmla="*/ 173 w 275"/>
                  <a:gd name="T9" fmla="*/ 0 h 669"/>
                  <a:gd name="T10" fmla="*/ 212 w 275"/>
                  <a:gd name="T11" fmla="*/ 135 h 669"/>
                  <a:gd name="T12" fmla="*/ 269 w 275"/>
                  <a:gd name="T13" fmla="*/ 386 h 669"/>
                  <a:gd name="T14" fmla="*/ 176 w 275"/>
                  <a:gd name="T15" fmla="*/ 669 h 6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5" h="669">
                    <a:moveTo>
                      <a:pt x="176" y="669"/>
                    </a:moveTo>
                    <a:cubicBezTo>
                      <a:pt x="28" y="621"/>
                      <a:pt x="28" y="621"/>
                      <a:pt x="28" y="621"/>
                    </a:cubicBezTo>
                    <a:cubicBezTo>
                      <a:pt x="42" y="583"/>
                      <a:pt x="92" y="473"/>
                      <a:pt x="110" y="367"/>
                    </a:cubicBezTo>
                    <a:cubicBezTo>
                      <a:pt x="106" y="338"/>
                      <a:pt x="7" y="72"/>
                      <a:pt x="0" y="40"/>
                    </a:cubicBezTo>
                    <a:cubicBezTo>
                      <a:pt x="173" y="0"/>
                      <a:pt x="173" y="0"/>
                      <a:pt x="173" y="0"/>
                    </a:cubicBezTo>
                    <a:cubicBezTo>
                      <a:pt x="179" y="27"/>
                      <a:pt x="196" y="82"/>
                      <a:pt x="212" y="135"/>
                    </a:cubicBezTo>
                    <a:cubicBezTo>
                      <a:pt x="263" y="304"/>
                      <a:pt x="275" y="351"/>
                      <a:pt x="269" y="386"/>
                    </a:cubicBezTo>
                    <a:cubicBezTo>
                      <a:pt x="249" y="513"/>
                      <a:pt x="197" y="626"/>
                      <a:pt x="176" y="669"/>
                    </a:cubicBezTo>
                    <a:close/>
                  </a:path>
                </a:pathLst>
              </a:custGeom>
              <a:solidFill>
                <a:srgbClr val="C2382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59"/>
              <p:cNvSpPr>
                <a:spLocks/>
              </p:cNvSpPr>
              <p:nvPr/>
            </p:nvSpPr>
            <p:spPr bwMode="auto">
              <a:xfrm>
                <a:off x="1716" y="-2141"/>
                <a:ext cx="2168" cy="1900"/>
              </a:xfrm>
              <a:custGeom>
                <a:avLst/>
                <a:gdLst>
                  <a:gd name="T0" fmla="*/ 854 w 917"/>
                  <a:gd name="T1" fmla="*/ 270 h 804"/>
                  <a:gd name="T2" fmla="*/ 821 w 917"/>
                  <a:gd name="T3" fmla="*/ 160 h 804"/>
                  <a:gd name="T4" fmla="*/ 821 w 917"/>
                  <a:gd name="T5" fmla="*/ 156 h 804"/>
                  <a:gd name="T6" fmla="*/ 444 w 917"/>
                  <a:gd name="T7" fmla="*/ 0 h 804"/>
                  <a:gd name="T8" fmla="*/ 71 w 917"/>
                  <a:gd name="T9" fmla="*/ 133 h 804"/>
                  <a:gd name="T10" fmla="*/ 70 w 917"/>
                  <a:gd name="T11" fmla="*/ 133 h 804"/>
                  <a:gd name="T12" fmla="*/ 69 w 917"/>
                  <a:gd name="T13" fmla="*/ 138 h 804"/>
                  <a:gd name="T14" fmla="*/ 67 w 917"/>
                  <a:gd name="T15" fmla="*/ 153 h 804"/>
                  <a:gd name="T16" fmla="*/ 43 w 917"/>
                  <a:gd name="T17" fmla="*/ 270 h 804"/>
                  <a:gd name="T18" fmla="*/ 8 w 917"/>
                  <a:gd name="T19" fmla="*/ 526 h 804"/>
                  <a:gd name="T20" fmla="*/ 126 w 917"/>
                  <a:gd name="T21" fmla="*/ 800 h 804"/>
                  <a:gd name="T22" fmla="*/ 206 w 917"/>
                  <a:gd name="T23" fmla="*/ 771 h 804"/>
                  <a:gd name="T24" fmla="*/ 88 w 917"/>
                  <a:gd name="T25" fmla="*/ 498 h 804"/>
                  <a:gd name="T26" fmla="*/ 169 w 917"/>
                  <a:gd name="T27" fmla="*/ 188 h 804"/>
                  <a:gd name="T28" fmla="*/ 288 w 917"/>
                  <a:gd name="T29" fmla="*/ 139 h 804"/>
                  <a:gd name="T30" fmla="*/ 538 w 917"/>
                  <a:gd name="T31" fmla="*/ 108 h 804"/>
                  <a:gd name="T32" fmla="*/ 643 w 917"/>
                  <a:gd name="T33" fmla="*/ 135 h 804"/>
                  <a:gd name="T34" fmla="*/ 745 w 917"/>
                  <a:gd name="T35" fmla="*/ 210 h 804"/>
                  <a:gd name="T36" fmla="*/ 832 w 917"/>
                  <a:gd name="T37" fmla="*/ 511 h 804"/>
                  <a:gd name="T38" fmla="*/ 755 w 917"/>
                  <a:gd name="T39" fmla="*/ 783 h 804"/>
                  <a:gd name="T40" fmla="*/ 818 w 917"/>
                  <a:gd name="T41" fmla="*/ 804 h 804"/>
                  <a:gd name="T42" fmla="*/ 911 w 917"/>
                  <a:gd name="T43" fmla="*/ 521 h 804"/>
                  <a:gd name="T44" fmla="*/ 854 w 917"/>
                  <a:gd name="T45" fmla="*/ 270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17" h="804">
                    <a:moveTo>
                      <a:pt x="854" y="270"/>
                    </a:moveTo>
                    <a:cubicBezTo>
                      <a:pt x="841" y="230"/>
                      <a:pt x="829" y="189"/>
                      <a:pt x="821" y="160"/>
                    </a:cubicBezTo>
                    <a:cubicBezTo>
                      <a:pt x="821" y="158"/>
                      <a:pt x="821" y="157"/>
                      <a:pt x="821" y="156"/>
                    </a:cubicBezTo>
                    <a:cubicBezTo>
                      <a:pt x="821" y="70"/>
                      <a:pt x="652" y="0"/>
                      <a:pt x="444" y="0"/>
                    </a:cubicBezTo>
                    <a:cubicBezTo>
                      <a:pt x="254" y="0"/>
                      <a:pt x="97" y="58"/>
                      <a:pt x="71" y="133"/>
                    </a:cubicBezTo>
                    <a:cubicBezTo>
                      <a:pt x="70" y="133"/>
                      <a:pt x="70" y="133"/>
                      <a:pt x="70" y="133"/>
                    </a:cubicBezTo>
                    <a:cubicBezTo>
                      <a:pt x="70" y="135"/>
                      <a:pt x="69" y="136"/>
                      <a:pt x="69" y="138"/>
                    </a:cubicBezTo>
                    <a:cubicBezTo>
                      <a:pt x="68" y="143"/>
                      <a:pt x="67" y="148"/>
                      <a:pt x="67" y="153"/>
                    </a:cubicBezTo>
                    <a:cubicBezTo>
                      <a:pt x="62" y="182"/>
                      <a:pt x="52" y="227"/>
                      <a:pt x="43" y="270"/>
                    </a:cubicBezTo>
                    <a:cubicBezTo>
                      <a:pt x="8" y="443"/>
                      <a:pt x="0" y="491"/>
                      <a:pt x="8" y="526"/>
                    </a:cubicBezTo>
                    <a:cubicBezTo>
                      <a:pt x="40" y="650"/>
                      <a:pt x="101" y="759"/>
                      <a:pt x="126" y="800"/>
                    </a:cubicBezTo>
                    <a:cubicBezTo>
                      <a:pt x="206" y="771"/>
                      <a:pt x="206" y="771"/>
                      <a:pt x="206" y="771"/>
                    </a:cubicBezTo>
                    <a:cubicBezTo>
                      <a:pt x="199" y="757"/>
                      <a:pt x="124" y="635"/>
                      <a:pt x="88" y="498"/>
                    </a:cubicBezTo>
                    <a:cubicBezTo>
                      <a:pt x="78" y="457"/>
                      <a:pt x="153" y="210"/>
                      <a:pt x="169" y="188"/>
                    </a:cubicBezTo>
                    <a:cubicBezTo>
                      <a:pt x="196" y="152"/>
                      <a:pt x="245" y="152"/>
                      <a:pt x="288" y="139"/>
                    </a:cubicBezTo>
                    <a:cubicBezTo>
                      <a:pt x="368" y="116"/>
                      <a:pt x="454" y="101"/>
                      <a:pt x="538" y="108"/>
                    </a:cubicBezTo>
                    <a:cubicBezTo>
                      <a:pt x="574" y="111"/>
                      <a:pt x="598" y="126"/>
                      <a:pt x="643" y="135"/>
                    </a:cubicBezTo>
                    <a:cubicBezTo>
                      <a:pt x="686" y="144"/>
                      <a:pt x="720" y="158"/>
                      <a:pt x="745" y="210"/>
                    </a:cubicBezTo>
                    <a:cubicBezTo>
                      <a:pt x="810" y="346"/>
                      <a:pt x="843" y="397"/>
                      <a:pt x="832" y="511"/>
                    </a:cubicBezTo>
                    <a:cubicBezTo>
                      <a:pt x="827" y="569"/>
                      <a:pt x="759" y="777"/>
                      <a:pt x="755" y="783"/>
                    </a:cubicBezTo>
                    <a:cubicBezTo>
                      <a:pt x="818" y="804"/>
                      <a:pt x="818" y="804"/>
                      <a:pt x="818" y="804"/>
                    </a:cubicBezTo>
                    <a:cubicBezTo>
                      <a:pt x="839" y="761"/>
                      <a:pt x="891" y="648"/>
                      <a:pt x="911" y="521"/>
                    </a:cubicBezTo>
                    <a:cubicBezTo>
                      <a:pt x="917" y="486"/>
                      <a:pt x="905" y="439"/>
                      <a:pt x="854" y="270"/>
                    </a:cubicBezTo>
                    <a:close/>
                  </a:path>
                </a:pathLst>
              </a:custGeom>
              <a:solidFill>
                <a:srgbClr val="E84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60"/>
              <p:cNvSpPr>
                <a:spLocks/>
              </p:cNvSpPr>
              <p:nvPr/>
            </p:nvSpPr>
            <p:spPr bwMode="auto">
              <a:xfrm>
                <a:off x="2330" y="-1941"/>
                <a:ext cx="903" cy="622"/>
              </a:xfrm>
              <a:custGeom>
                <a:avLst/>
                <a:gdLst>
                  <a:gd name="T0" fmla="*/ 320 w 382"/>
                  <a:gd name="T1" fmla="*/ 24 h 263"/>
                  <a:gd name="T2" fmla="*/ 239 w 382"/>
                  <a:gd name="T3" fmla="*/ 36 h 263"/>
                  <a:gd name="T4" fmla="*/ 56 w 382"/>
                  <a:gd name="T5" fmla="*/ 4 h 263"/>
                  <a:gd name="T6" fmla="*/ 0 w 382"/>
                  <a:gd name="T7" fmla="*/ 90 h 263"/>
                  <a:gd name="T8" fmla="*/ 159 w 382"/>
                  <a:gd name="T9" fmla="*/ 241 h 263"/>
                  <a:gd name="T10" fmla="*/ 164 w 382"/>
                  <a:gd name="T11" fmla="*/ 241 h 263"/>
                  <a:gd name="T12" fmla="*/ 184 w 382"/>
                  <a:gd name="T13" fmla="*/ 262 h 263"/>
                  <a:gd name="T14" fmla="*/ 207 w 382"/>
                  <a:gd name="T15" fmla="*/ 243 h 263"/>
                  <a:gd name="T16" fmla="*/ 315 w 382"/>
                  <a:gd name="T17" fmla="*/ 177 h 263"/>
                  <a:gd name="T18" fmla="*/ 382 w 382"/>
                  <a:gd name="T19" fmla="*/ 0 h 263"/>
                  <a:gd name="T20" fmla="*/ 320 w 382"/>
                  <a:gd name="T21" fmla="*/ 24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2" h="263">
                    <a:moveTo>
                      <a:pt x="320" y="24"/>
                    </a:moveTo>
                    <a:cubicBezTo>
                      <a:pt x="293" y="33"/>
                      <a:pt x="268" y="36"/>
                      <a:pt x="239" y="36"/>
                    </a:cubicBezTo>
                    <a:cubicBezTo>
                      <a:pt x="182" y="36"/>
                      <a:pt x="101" y="45"/>
                      <a:pt x="56" y="4"/>
                    </a:cubicBezTo>
                    <a:cubicBezTo>
                      <a:pt x="0" y="90"/>
                      <a:pt x="0" y="90"/>
                      <a:pt x="0" y="90"/>
                    </a:cubicBezTo>
                    <a:cubicBezTo>
                      <a:pt x="27" y="158"/>
                      <a:pt x="86" y="229"/>
                      <a:pt x="159" y="241"/>
                    </a:cubicBezTo>
                    <a:cubicBezTo>
                      <a:pt x="160" y="241"/>
                      <a:pt x="162" y="241"/>
                      <a:pt x="164" y="241"/>
                    </a:cubicBezTo>
                    <a:cubicBezTo>
                      <a:pt x="168" y="249"/>
                      <a:pt x="177" y="259"/>
                      <a:pt x="184" y="262"/>
                    </a:cubicBezTo>
                    <a:cubicBezTo>
                      <a:pt x="186" y="263"/>
                      <a:pt x="195" y="257"/>
                      <a:pt x="207" y="243"/>
                    </a:cubicBezTo>
                    <a:cubicBezTo>
                      <a:pt x="251" y="239"/>
                      <a:pt x="282" y="215"/>
                      <a:pt x="315" y="177"/>
                    </a:cubicBezTo>
                    <a:cubicBezTo>
                      <a:pt x="375" y="108"/>
                      <a:pt x="370" y="57"/>
                      <a:pt x="382" y="0"/>
                    </a:cubicBezTo>
                    <a:cubicBezTo>
                      <a:pt x="364" y="7"/>
                      <a:pt x="340" y="18"/>
                      <a:pt x="320" y="24"/>
                    </a:cubicBezTo>
                    <a:close/>
                  </a:path>
                </a:pathLst>
              </a:custGeom>
              <a:solidFill>
                <a:srgbClr val="DCAC9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61"/>
              <p:cNvSpPr>
                <a:spLocks/>
              </p:cNvSpPr>
              <p:nvPr/>
            </p:nvSpPr>
            <p:spPr bwMode="auto">
              <a:xfrm>
                <a:off x="2203" y="-2508"/>
                <a:ext cx="1123" cy="1071"/>
              </a:xfrm>
              <a:custGeom>
                <a:avLst/>
                <a:gdLst>
                  <a:gd name="T0" fmla="*/ 452 w 475"/>
                  <a:gd name="T1" fmla="*/ 234 h 453"/>
                  <a:gd name="T2" fmla="*/ 240 w 475"/>
                  <a:gd name="T3" fmla="*/ 453 h 453"/>
                  <a:gd name="T4" fmla="*/ 25 w 475"/>
                  <a:gd name="T5" fmla="*/ 234 h 453"/>
                  <a:gd name="T6" fmla="*/ 238 w 475"/>
                  <a:gd name="T7" fmla="*/ 0 h 453"/>
                  <a:gd name="T8" fmla="*/ 452 w 475"/>
                  <a:gd name="T9" fmla="*/ 234 h 453"/>
                </a:gdLst>
                <a:ahLst/>
                <a:cxnLst>
                  <a:cxn ang="0">
                    <a:pos x="T0" y="T1"/>
                  </a:cxn>
                  <a:cxn ang="0">
                    <a:pos x="T2" y="T3"/>
                  </a:cxn>
                  <a:cxn ang="0">
                    <a:pos x="T4" y="T5"/>
                  </a:cxn>
                  <a:cxn ang="0">
                    <a:pos x="T6" y="T7"/>
                  </a:cxn>
                  <a:cxn ang="0">
                    <a:pos x="T8" y="T9"/>
                  </a:cxn>
                </a:cxnLst>
                <a:rect l="0" t="0" r="r" b="b"/>
                <a:pathLst>
                  <a:path w="475" h="453">
                    <a:moveTo>
                      <a:pt x="452" y="234"/>
                    </a:moveTo>
                    <a:cubicBezTo>
                      <a:pt x="424" y="377"/>
                      <a:pt x="358" y="453"/>
                      <a:pt x="240" y="453"/>
                    </a:cubicBezTo>
                    <a:cubicBezTo>
                      <a:pt x="122" y="453"/>
                      <a:pt x="52" y="377"/>
                      <a:pt x="25" y="234"/>
                    </a:cubicBezTo>
                    <a:cubicBezTo>
                      <a:pt x="0" y="101"/>
                      <a:pt x="120" y="0"/>
                      <a:pt x="238" y="0"/>
                    </a:cubicBezTo>
                    <a:cubicBezTo>
                      <a:pt x="356" y="0"/>
                      <a:pt x="475" y="110"/>
                      <a:pt x="452" y="234"/>
                    </a:cubicBezTo>
                    <a:close/>
                  </a:path>
                </a:pathLst>
              </a:custGeom>
              <a:solidFill>
                <a:srgbClr val="344A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62"/>
              <p:cNvSpPr>
                <a:spLocks/>
              </p:cNvSpPr>
              <p:nvPr/>
            </p:nvSpPr>
            <p:spPr bwMode="auto">
              <a:xfrm>
                <a:off x="361" y="187"/>
                <a:ext cx="1147" cy="1083"/>
              </a:xfrm>
              <a:custGeom>
                <a:avLst/>
                <a:gdLst>
                  <a:gd name="T0" fmla="*/ 313 w 485"/>
                  <a:gd name="T1" fmla="*/ 4 h 458"/>
                  <a:gd name="T2" fmla="*/ 331 w 485"/>
                  <a:gd name="T3" fmla="*/ 8 h 458"/>
                  <a:gd name="T4" fmla="*/ 481 w 485"/>
                  <a:gd name="T5" fmla="*/ 226 h 458"/>
                  <a:gd name="T6" fmla="*/ 478 w 485"/>
                  <a:gd name="T7" fmla="*/ 244 h 458"/>
                  <a:gd name="T8" fmla="*/ 172 w 485"/>
                  <a:gd name="T9" fmla="*/ 454 h 458"/>
                  <a:gd name="T10" fmla="*/ 154 w 485"/>
                  <a:gd name="T11" fmla="*/ 451 h 458"/>
                  <a:gd name="T12" fmla="*/ 4 w 485"/>
                  <a:gd name="T13" fmla="*/ 232 h 458"/>
                  <a:gd name="T14" fmla="*/ 7 w 485"/>
                  <a:gd name="T15" fmla="*/ 214 h 458"/>
                  <a:gd name="T16" fmla="*/ 313 w 485"/>
                  <a:gd name="T17" fmla="*/ 4 h 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5" h="458">
                    <a:moveTo>
                      <a:pt x="313" y="4"/>
                    </a:moveTo>
                    <a:cubicBezTo>
                      <a:pt x="318" y="0"/>
                      <a:pt x="327" y="2"/>
                      <a:pt x="331" y="8"/>
                    </a:cubicBezTo>
                    <a:cubicBezTo>
                      <a:pt x="481" y="226"/>
                      <a:pt x="481" y="226"/>
                      <a:pt x="481" y="226"/>
                    </a:cubicBezTo>
                    <a:cubicBezTo>
                      <a:pt x="485" y="232"/>
                      <a:pt x="483" y="240"/>
                      <a:pt x="478" y="244"/>
                    </a:cubicBezTo>
                    <a:cubicBezTo>
                      <a:pt x="172" y="454"/>
                      <a:pt x="172" y="454"/>
                      <a:pt x="172" y="454"/>
                    </a:cubicBezTo>
                    <a:cubicBezTo>
                      <a:pt x="166" y="458"/>
                      <a:pt x="158" y="457"/>
                      <a:pt x="154" y="451"/>
                    </a:cubicBezTo>
                    <a:cubicBezTo>
                      <a:pt x="4" y="232"/>
                      <a:pt x="4" y="232"/>
                      <a:pt x="4" y="232"/>
                    </a:cubicBezTo>
                    <a:cubicBezTo>
                      <a:pt x="0" y="227"/>
                      <a:pt x="1" y="219"/>
                      <a:pt x="7" y="214"/>
                    </a:cubicBezTo>
                    <a:lnTo>
                      <a:pt x="313" y="4"/>
                    </a:lnTo>
                    <a:close/>
                  </a:path>
                </a:pathLst>
              </a:custGeom>
              <a:solidFill>
                <a:srgbClr val="C2382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63"/>
              <p:cNvSpPr>
                <a:spLocks/>
              </p:cNvSpPr>
              <p:nvPr/>
            </p:nvSpPr>
            <p:spPr bwMode="auto">
              <a:xfrm>
                <a:off x="803" y="1116"/>
                <a:ext cx="59" cy="59"/>
              </a:xfrm>
              <a:custGeom>
                <a:avLst/>
                <a:gdLst>
                  <a:gd name="T0" fmla="*/ 6 w 25"/>
                  <a:gd name="T1" fmla="*/ 4 h 25"/>
                  <a:gd name="T2" fmla="*/ 21 w 25"/>
                  <a:gd name="T3" fmla="*/ 6 h 25"/>
                  <a:gd name="T4" fmla="*/ 19 w 25"/>
                  <a:gd name="T5" fmla="*/ 22 h 25"/>
                  <a:gd name="T6" fmla="*/ 3 w 25"/>
                  <a:gd name="T7" fmla="*/ 19 h 25"/>
                  <a:gd name="T8" fmla="*/ 6 w 25"/>
                  <a:gd name="T9" fmla="*/ 4 h 25"/>
                </a:gdLst>
                <a:ahLst/>
                <a:cxnLst>
                  <a:cxn ang="0">
                    <a:pos x="T0" y="T1"/>
                  </a:cxn>
                  <a:cxn ang="0">
                    <a:pos x="T2" y="T3"/>
                  </a:cxn>
                  <a:cxn ang="0">
                    <a:pos x="T4" y="T5"/>
                  </a:cxn>
                  <a:cxn ang="0">
                    <a:pos x="T6" y="T7"/>
                  </a:cxn>
                  <a:cxn ang="0">
                    <a:pos x="T8" y="T9"/>
                  </a:cxn>
                </a:cxnLst>
                <a:rect l="0" t="0" r="r" b="b"/>
                <a:pathLst>
                  <a:path w="25" h="25">
                    <a:moveTo>
                      <a:pt x="6" y="4"/>
                    </a:moveTo>
                    <a:cubicBezTo>
                      <a:pt x="11" y="0"/>
                      <a:pt x="18" y="1"/>
                      <a:pt x="21" y="6"/>
                    </a:cubicBezTo>
                    <a:cubicBezTo>
                      <a:pt x="25" y="11"/>
                      <a:pt x="23" y="18"/>
                      <a:pt x="19" y="22"/>
                    </a:cubicBezTo>
                    <a:cubicBezTo>
                      <a:pt x="14" y="25"/>
                      <a:pt x="7" y="24"/>
                      <a:pt x="3" y="19"/>
                    </a:cubicBezTo>
                    <a:cubicBezTo>
                      <a:pt x="0" y="14"/>
                      <a:pt x="1" y="7"/>
                      <a:pt x="6" y="4"/>
                    </a:cubicBezTo>
                    <a:close/>
                  </a:path>
                </a:pathLst>
              </a:custGeom>
              <a:solidFill>
                <a:srgbClr val="1F2D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64"/>
              <p:cNvSpPr>
                <a:spLocks/>
              </p:cNvSpPr>
              <p:nvPr/>
            </p:nvSpPr>
            <p:spPr bwMode="auto">
              <a:xfrm>
                <a:off x="893" y="1055"/>
                <a:ext cx="59" cy="59"/>
              </a:xfrm>
              <a:custGeom>
                <a:avLst/>
                <a:gdLst>
                  <a:gd name="T0" fmla="*/ 6 w 25"/>
                  <a:gd name="T1" fmla="*/ 3 h 25"/>
                  <a:gd name="T2" fmla="*/ 21 w 25"/>
                  <a:gd name="T3" fmla="*/ 6 h 25"/>
                  <a:gd name="T4" fmla="*/ 18 w 25"/>
                  <a:gd name="T5" fmla="*/ 22 h 25"/>
                  <a:gd name="T6" fmla="*/ 3 w 25"/>
                  <a:gd name="T7" fmla="*/ 19 h 25"/>
                  <a:gd name="T8" fmla="*/ 6 w 25"/>
                  <a:gd name="T9" fmla="*/ 3 h 25"/>
                </a:gdLst>
                <a:ahLst/>
                <a:cxnLst>
                  <a:cxn ang="0">
                    <a:pos x="T0" y="T1"/>
                  </a:cxn>
                  <a:cxn ang="0">
                    <a:pos x="T2" y="T3"/>
                  </a:cxn>
                  <a:cxn ang="0">
                    <a:pos x="T4" y="T5"/>
                  </a:cxn>
                  <a:cxn ang="0">
                    <a:pos x="T6" y="T7"/>
                  </a:cxn>
                  <a:cxn ang="0">
                    <a:pos x="T8" y="T9"/>
                  </a:cxn>
                </a:cxnLst>
                <a:rect l="0" t="0" r="r" b="b"/>
                <a:pathLst>
                  <a:path w="25" h="25">
                    <a:moveTo>
                      <a:pt x="6" y="3"/>
                    </a:moveTo>
                    <a:cubicBezTo>
                      <a:pt x="11" y="0"/>
                      <a:pt x="18" y="1"/>
                      <a:pt x="21" y="6"/>
                    </a:cubicBezTo>
                    <a:cubicBezTo>
                      <a:pt x="25" y="11"/>
                      <a:pt x="23" y="18"/>
                      <a:pt x="18" y="22"/>
                    </a:cubicBezTo>
                    <a:cubicBezTo>
                      <a:pt x="13" y="25"/>
                      <a:pt x="7" y="24"/>
                      <a:pt x="3" y="19"/>
                    </a:cubicBezTo>
                    <a:cubicBezTo>
                      <a:pt x="0" y="14"/>
                      <a:pt x="1" y="7"/>
                      <a:pt x="6" y="3"/>
                    </a:cubicBezTo>
                    <a:close/>
                  </a:path>
                </a:pathLst>
              </a:custGeom>
              <a:solidFill>
                <a:srgbClr val="1F2D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65"/>
              <p:cNvSpPr>
                <a:spLocks/>
              </p:cNvSpPr>
              <p:nvPr/>
            </p:nvSpPr>
            <p:spPr bwMode="auto">
              <a:xfrm>
                <a:off x="602" y="348"/>
                <a:ext cx="669" cy="759"/>
              </a:xfrm>
              <a:custGeom>
                <a:avLst/>
                <a:gdLst>
                  <a:gd name="T0" fmla="*/ 279 w 669"/>
                  <a:gd name="T1" fmla="*/ 0 h 759"/>
                  <a:gd name="T2" fmla="*/ 669 w 669"/>
                  <a:gd name="T3" fmla="*/ 567 h 759"/>
                  <a:gd name="T4" fmla="*/ 390 w 669"/>
                  <a:gd name="T5" fmla="*/ 759 h 759"/>
                  <a:gd name="T6" fmla="*/ 0 w 669"/>
                  <a:gd name="T7" fmla="*/ 191 h 759"/>
                  <a:gd name="T8" fmla="*/ 279 w 669"/>
                  <a:gd name="T9" fmla="*/ 0 h 759"/>
                </a:gdLst>
                <a:ahLst/>
                <a:cxnLst>
                  <a:cxn ang="0">
                    <a:pos x="T0" y="T1"/>
                  </a:cxn>
                  <a:cxn ang="0">
                    <a:pos x="T2" y="T3"/>
                  </a:cxn>
                  <a:cxn ang="0">
                    <a:pos x="T4" y="T5"/>
                  </a:cxn>
                  <a:cxn ang="0">
                    <a:pos x="T6" y="T7"/>
                  </a:cxn>
                  <a:cxn ang="0">
                    <a:pos x="T8" y="T9"/>
                  </a:cxn>
                </a:cxnLst>
                <a:rect l="0" t="0" r="r" b="b"/>
                <a:pathLst>
                  <a:path w="669" h="759">
                    <a:moveTo>
                      <a:pt x="279" y="0"/>
                    </a:moveTo>
                    <a:lnTo>
                      <a:pt x="669" y="567"/>
                    </a:lnTo>
                    <a:lnTo>
                      <a:pt x="390" y="759"/>
                    </a:lnTo>
                    <a:lnTo>
                      <a:pt x="0" y="191"/>
                    </a:lnTo>
                    <a:lnTo>
                      <a:pt x="279" y="0"/>
                    </a:lnTo>
                    <a:close/>
                  </a:path>
                </a:pathLst>
              </a:custGeom>
              <a:solidFill>
                <a:srgbClr val="56637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66"/>
              <p:cNvSpPr>
                <a:spLocks/>
              </p:cNvSpPr>
              <p:nvPr/>
            </p:nvSpPr>
            <p:spPr bwMode="auto">
              <a:xfrm>
                <a:off x="983" y="993"/>
                <a:ext cx="59" cy="59"/>
              </a:xfrm>
              <a:custGeom>
                <a:avLst/>
                <a:gdLst>
                  <a:gd name="T0" fmla="*/ 6 w 25"/>
                  <a:gd name="T1" fmla="*/ 3 h 25"/>
                  <a:gd name="T2" fmla="*/ 21 w 25"/>
                  <a:gd name="T3" fmla="*/ 6 h 25"/>
                  <a:gd name="T4" fmla="*/ 18 w 25"/>
                  <a:gd name="T5" fmla="*/ 21 h 25"/>
                  <a:gd name="T6" fmla="*/ 3 w 25"/>
                  <a:gd name="T7" fmla="*/ 19 h 25"/>
                  <a:gd name="T8" fmla="*/ 6 w 25"/>
                  <a:gd name="T9" fmla="*/ 3 h 25"/>
                </a:gdLst>
                <a:ahLst/>
                <a:cxnLst>
                  <a:cxn ang="0">
                    <a:pos x="T0" y="T1"/>
                  </a:cxn>
                  <a:cxn ang="0">
                    <a:pos x="T2" y="T3"/>
                  </a:cxn>
                  <a:cxn ang="0">
                    <a:pos x="T4" y="T5"/>
                  </a:cxn>
                  <a:cxn ang="0">
                    <a:pos x="T6" y="T7"/>
                  </a:cxn>
                  <a:cxn ang="0">
                    <a:pos x="T8" y="T9"/>
                  </a:cxn>
                </a:cxnLst>
                <a:rect l="0" t="0" r="r" b="b"/>
                <a:pathLst>
                  <a:path w="25" h="25">
                    <a:moveTo>
                      <a:pt x="6" y="3"/>
                    </a:moveTo>
                    <a:cubicBezTo>
                      <a:pt x="11" y="0"/>
                      <a:pt x="18" y="1"/>
                      <a:pt x="21" y="6"/>
                    </a:cubicBezTo>
                    <a:cubicBezTo>
                      <a:pt x="25" y="11"/>
                      <a:pt x="23" y="18"/>
                      <a:pt x="18" y="21"/>
                    </a:cubicBezTo>
                    <a:cubicBezTo>
                      <a:pt x="13" y="25"/>
                      <a:pt x="6" y="24"/>
                      <a:pt x="3" y="19"/>
                    </a:cubicBezTo>
                    <a:cubicBezTo>
                      <a:pt x="0" y="14"/>
                      <a:pt x="1" y="7"/>
                      <a:pt x="6" y="3"/>
                    </a:cubicBezTo>
                    <a:close/>
                  </a:path>
                </a:pathLst>
              </a:custGeom>
              <a:solidFill>
                <a:srgbClr val="1F2D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67"/>
              <p:cNvSpPr>
                <a:spLocks/>
              </p:cNvSpPr>
              <p:nvPr/>
            </p:nvSpPr>
            <p:spPr bwMode="auto">
              <a:xfrm>
                <a:off x="1070" y="930"/>
                <a:ext cx="59" cy="59"/>
              </a:xfrm>
              <a:custGeom>
                <a:avLst/>
                <a:gdLst>
                  <a:gd name="T0" fmla="*/ 6 w 25"/>
                  <a:gd name="T1" fmla="*/ 3 h 25"/>
                  <a:gd name="T2" fmla="*/ 21 w 25"/>
                  <a:gd name="T3" fmla="*/ 6 h 25"/>
                  <a:gd name="T4" fmla="*/ 19 w 25"/>
                  <a:gd name="T5" fmla="*/ 22 h 25"/>
                  <a:gd name="T6" fmla="*/ 3 w 25"/>
                  <a:gd name="T7" fmla="*/ 19 h 25"/>
                  <a:gd name="T8" fmla="*/ 6 w 25"/>
                  <a:gd name="T9" fmla="*/ 3 h 25"/>
                </a:gdLst>
                <a:ahLst/>
                <a:cxnLst>
                  <a:cxn ang="0">
                    <a:pos x="T0" y="T1"/>
                  </a:cxn>
                  <a:cxn ang="0">
                    <a:pos x="T2" y="T3"/>
                  </a:cxn>
                  <a:cxn ang="0">
                    <a:pos x="T4" y="T5"/>
                  </a:cxn>
                  <a:cxn ang="0">
                    <a:pos x="T6" y="T7"/>
                  </a:cxn>
                  <a:cxn ang="0">
                    <a:pos x="T8" y="T9"/>
                  </a:cxn>
                </a:cxnLst>
                <a:rect l="0" t="0" r="r" b="b"/>
                <a:pathLst>
                  <a:path w="25" h="25">
                    <a:moveTo>
                      <a:pt x="6" y="3"/>
                    </a:moveTo>
                    <a:cubicBezTo>
                      <a:pt x="11" y="0"/>
                      <a:pt x="18" y="1"/>
                      <a:pt x="21" y="6"/>
                    </a:cubicBezTo>
                    <a:cubicBezTo>
                      <a:pt x="25" y="11"/>
                      <a:pt x="24" y="18"/>
                      <a:pt x="19" y="22"/>
                    </a:cubicBezTo>
                    <a:cubicBezTo>
                      <a:pt x="14" y="25"/>
                      <a:pt x="7" y="24"/>
                      <a:pt x="3" y="19"/>
                    </a:cubicBezTo>
                    <a:cubicBezTo>
                      <a:pt x="0" y="14"/>
                      <a:pt x="1" y="7"/>
                      <a:pt x="6" y="3"/>
                    </a:cubicBezTo>
                    <a:close/>
                  </a:path>
                </a:pathLst>
              </a:custGeom>
              <a:solidFill>
                <a:srgbClr val="1F2D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Freeform 68"/>
              <p:cNvSpPr>
                <a:spLocks/>
              </p:cNvSpPr>
              <p:nvPr/>
            </p:nvSpPr>
            <p:spPr bwMode="auto">
              <a:xfrm>
                <a:off x="1160" y="868"/>
                <a:ext cx="59" cy="59"/>
              </a:xfrm>
              <a:custGeom>
                <a:avLst/>
                <a:gdLst>
                  <a:gd name="T0" fmla="*/ 6 w 25"/>
                  <a:gd name="T1" fmla="*/ 3 h 25"/>
                  <a:gd name="T2" fmla="*/ 21 w 25"/>
                  <a:gd name="T3" fmla="*/ 6 h 25"/>
                  <a:gd name="T4" fmla="*/ 18 w 25"/>
                  <a:gd name="T5" fmla="*/ 21 h 25"/>
                  <a:gd name="T6" fmla="*/ 3 w 25"/>
                  <a:gd name="T7" fmla="*/ 19 h 25"/>
                  <a:gd name="T8" fmla="*/ 6 w 25"/>
                  <a:gd name="T9" fmla="*/ 3 h 25"/>
                </a:gdLst>
                <a:ahLst/>
                <a:cxnLst>
                  <a:cxn ang="0">
                    <a:pos x="T0" y="T1"/>
                  </a:cxn>
                  <a:cxn ang="0">
                    <a:pos x="T2" y="T3"/>
                  </a:cxn>
                  <a:cxn ang="0">
                    <a:pos x="T4" y="T5"/>
                  </a:cxn>
                  <a:cxn ang="0">
                    <a:pos x="T6" y="T7"/>
                  </a:cxn>
                  <a:cxn ang="0">
                    <a:pos x="T8" y="T9"/>
                  </a:cxn>
                </a:cxnLst>
                <a:rect l="0" t="0" r="r" b="b"/>
                <a:pathLst>
                  <a:path w="25" h="25">
                    <a:moveTo>
                      <a:pt x="6" y="3"/>
                    </a:moveTo>
                    <a:cubicBezTo>
                      <a:pt x="11" y="0"/>
                      <a:pt x="18" y="1"/>
                      <a:pt x="21" y="6"/>
                    </a:cubicBezTo>
                    <a:cubicBezTo>
                      <a:pt x="25" y="11"/>
                      <a:pt x="23" y="18"/>
                      <a:pt x="18" y="21"/>
                    </a:cubicBezTo>
                    <a:cubicBezTo>
                      <a:pt x="13" y="25"/>
                      <a:pt x="7" y="24"/>
                      <a:pt x="3" y="19"/>
                    </a:cubicBezTo>
                    <a:cubicBezTo>
                      <a:pt x="0" y="14"/>
                      <a:pt x="1" y="7"/>
                      <a:pt x="6" y="3"/>
                    </a:cubicBezTo>
                    <a:close/>
                  </a:path>
                </a:pathLst>
              </a:custGeom>
              <a:solidFill>
                <a:srgbClr val="1F2D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Freeform 69"/>
              <p:cNvSpPr>
                <a:spLocks/>
              </p:cNvSpPr>
              <p:nvPr/>
            </p:nvSpPr>
            <p:spPr bwMode="auto">
              <a:xfrm>
                <a:off x="1250" y="807"/>
                <a:ext cx="59" cy="59"/>
              </a:xfrm>
              <a:custGeom>
                <a:avLst/>
                <a:gdLst>
                  <a:gd name="T0" fmla="*/ 6 w 25"/>
                  <a:gd name="T1" fmla="*/ 3 h 25"/>
                  <a:gd name="T2" fmla="*/ 21 w 25"/>
                  <a:gd name="T3" fmla="*/ 6 h 25"/>
                  <a:gd name="T4" fmla="*/ 18 w 25"/>
                  <a:gd name="T5" fmla="*/ 21 h 25"/>
                  <a:gd name="T6" fmla="*/ 3 w 25"/>
                  <a:gd name="T7" fmla="*/ 19 h 25"/>
                  <a:gd name="T8" fmla="*/ 6 w 25"/>
                  <a:gd name="T9" fmla="*/ 3 h 25"/>
                </a:gdLst>
                <a:ahLst/>
                <a:cxnLst>
                  <a:cxn ang="0">
                    <a:pos x="T0" y="T1"/>
                  </a:cxn>
                  <a:cxn ang="0">
                    <a:pos x="T2" y="T3"/>
                  </a:cxn>
                  <a:cxn ang="0">
                    <a:pos x="T4" y="T5"/>
                  </a:cxn>
                  <a:cxn ang="0">
                    <a:pos x="T6" y="T7"/>
                  </a:cxn>
                  <a:cxn ang="0">
                    <a:pos x="T8" y="T9"/>
                  </a:cxn>
                </a:cxnLst>
                <a:rect l="0" t="0" r="r" b="b"/>
                <a:pathLst>
                  <a:path w="25" h="25">
                    <a:moveTo>
                      <a:pt x="6" y="3"/>
                    </a:moveTo>
                    <a:cubicBezTo>
                      <a:pt x="11" y="0"/>
                      <a:pt x="18" y="1"/>
                      <a:pt x="21" y="6"/>
                    </a:cubicBezTo>
                    <a:cubicBezTo>
                      <a:pt x="25" y="11"/>
                      <a:pt x="23" y="18"/>
                      <a:pt x="18" y="21"/>
                    </a:cubicBezTo>
                    <a:cubicBezTo>
                      <a:pt x="13" y="25"/>
                      <a:pt x="7" y="24"/>
                      <a:pt x="3" y="19"/>
                    </a:cubicBezTo>
                    <a:cubicBezTo>
                      <a:pt x="0" y="14"/>
                      <a:pt x="1" y="7"/>
                      <a:pt x="6" y="3"/>
                    </a:cubicBezTo>
                    <a:close/>
                  </a:path>
                </a:pathLst>
              </a:custGeom>
              <a:solidFill>
                <a:srgbClr val="1F2D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70"/>
              <p:cNvSpPr>
                <a:spLocks/>
              </p:cNvSpPr>
              <p:nvPr/>
            </p:nvSpPr>
            <p:spPr bwMode="auto">
              <a:xfrm>
                <a:off x="1340" y="745"/>
                <a:ext cx="57" cy="59"/>
              </a:xfrm>
              <a:custGeom>
                <a:avLst/>
                <a:gdLst>
                  <a:gd name="T0" fmla="*/ 6 w 24"/>
                  <a:gd name="T1" fmla="*/ 3 h 25"/>
                  <a:gd name="T2" fmla="*/ 21 w 24"/>
                  <a:gd name="T3" fmla="*/ 6 h 25"/>
                  <a:gd name="T4" fmla="*/ 18 w 24"/>
                  <a:gd name="T5" fmla="*/ 21 h 25"/>
                  <a:gd name="T6" fmla="*/ 3 w 24"/>
                  <a:gd name="T7" fmla="*/ 19 h 25"/>
                  <a:gd name="T8" fmla="*/ 6 w 24"/>
                  <a:gd name="T9" fmla="*/ 3 h 25"/>
                </a:gdLst>
                <a:ahLst/>
                <a:cxnLst>
                  <a:cxn ang="0">
                    <a:pos x="T0" y="T1"/>
                  </a:cxn>
                  <a:cxn ang="0">
                    <a:pos x="T2" y="T3"/>
                  </a:cxn>
                  <a:cxn ang="0">
                    <a:pos x="T4" y="T5"/>
                  </a:cxn>
                  <a:cxn ang="0">
                    <a:pos x="T6" y="T7"/>
                  </a:cxn>
                  <a:cxn ang="0">
                    <a:pos x="T8" y="T9"/>
                  </a:cxn>
                </a:cxnLst>
                <a:rect l="0" t="0" r="r" b="b"/>
                <a:pathLst>
                  <a:path w="24" h="25">
                    <a:moveTo>
                      <a:pt x="6" y="3"/>
                    </a:moveTo>
                    <a:cubicBezTo>
                      <a:pt x="11" y="0"/>
                      <a:pt x="18" y="1"/>
                      <a:pt x="21" y="6"/>
                    </a:cubicBezTo>
                    <a:cubicBezTo>
                      <a:pt x="24" y="11"/>
                      <a:pt x="23" y="18"/>
                      <a:pt x="18" y="21"/>
                    </a:cubicBezTo>
                    <a:cubicBezTo>
                      <a:pt x="13" y="25"/>
                      <a:pt x="6" y="24"/>
                      <a:pt x="3" y="19"/>
                    </a:cubicBezTo>
                    <a:cubicBezTo>
                      <a:pt x="0" y="14"/>
                      <a:pt x="1" y="7"/>
                      <a:pt x="6" y="3"/>
                    </a:cubicBezTo>
                    <a:close/>
                  </a:path>
                </a:pathLst>
              </a:custGeom>
              <a:solidFill>
                <a:srgbClr val="1F2D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5" name="Freeform 71"/>
              <p:cNvSpPr>
                <a:spLocks/>
              </p:cNvSpPr>
              <p:nvPr/>
            </p:nvSpPr>
            <p:spPr bwMode="auto">
              <a:xfrm>
                <a:off x="716" y="717"/>
                <a:ext cx="792" cy="553"/>
              </a:xfrm>
              <a:custGeom>
                <a:avLst/>
                <a:gdLst>
                  <a:gd name="T0" fmla="*/ 0 w 335"/>
                  <a:gd name="T1" fmla="*/ 221 h 234"/>
                  <a:gd name="T2" fmla="*/ 4 w 335"/>
                  <a:gd name="T3" fmla="*/ 227 h 234"/>
                  <a:gd name="T4" fmla="*/ 22 w 335"/>
                  <a:gd name="T5" fmla="*/ 230 h 234"/>
                  <a:gd name="T6" fmla="*/ 328 w 335"/>
                  <a:gd name="T7" fmla="*/ 20 h 234"/>
                  <a:gd name="T8" fmla="*/ 331 w 335"/>
                  <a:gd name="T9" fmla="*/ 2 h 234"/>
                  <a:gd name="T10" fmla="*/ 329 w 335"/>
                  <a:gd name="T11" fmla="*/ 0 h 234"/>
                  <a:gd name="T12" fmla="*/ 0 w 335"/>
                  <a:gd name="T13" fmla="*/ 221 h 234"/>
                </a:gdLst>
                <a:ahLst/>
                <a:cxnLst>
                  <a:cxn ang="0">
                    <a:pos x="T0" y="T1"/>
                  </a:cxn>
                  <a:cxn ang="0">
                    <a:pos x="T2" y="T3"/>
                  </a:cxn>
                  <a:cxn ang="0">
                    <a:pos x="T4" y="T5"/>
                  </a:cxn>
                  <a:cxn ang="0">
                    <a:pos x="T6" y="T7"/>
                  </a:cxn>
                  <a:cxn ang="0">
                    <a:pos x="T8" y="T9"/>
                  </a:cxn>
                  <a:cxn ang="0">
                    <a:pos x="T10" y="T11"/>
                  </a:cxn>
                  <a:cxn ang="0">
                    <a:pos x="T12" y="T13"/>
                  </a:cxn>
                </a:cxnLst>
                <a:rect l="0" t="0" r="r" b="b"/>
                <a:pathLst>
                  <a:path w="335" h="234">
                    <a:moveTo>
                      <a:pt x="0" y="221"/>
                    </a:moveTo>
                    <a:cubicBezTo>
                      <a:pt x="4" y="227"/>
                      <a:pt x="4" y="227"/>
                      <a:pt x="4" y="227"/>
                    </a:cubicBezTo>
                    <a:cubicBezTo>
                      <a:pt x="8" y="233"/>
                      <a:pt x="16" y="234"/>
                      <a:pt x="22" y="230"/>
                    </a:cubicBezTo>
                    <a:cubicBezTo>
                      <a:pt x="328" y="20"/>
                      <a:pt x="328" y="20"/>
                      <a:pt x="328" y="20"/>
                    </a:cubicBezTo>
                    <a:cubicBezTo>
                      <a:pt x="333" y="16"/>
                      <a:pt x="335" y="8"/>
                      <a:pt x="331" y="2"/>
                    </a:cubicBezTo>
                    <a:cubicBezTo>
                      <a:pt x="329" y="0"/>
                      <a:pt x="329" y="0"/>
                      <a:pt x="329" y="0"/>
                    </a:cubicBezTo>
                    <a:lnTo>
                      <a:pt x="0" y="221"/>
                    </a:lnTo>
                    <a:close/>
                  </a:path>
                </a:pathLst>
              </a:custGeom>
              <a:solidFill>
                <a:srgbClr val="E84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6" name="Freeform 72"/>
              <p:cNvSpPr>
                <a:spLocks/>
              </p:cNvSpPr>
              <p:nvPr/>
            </p:nvSpPr>
            <p:spPr bwMode="auto">
              <a:xfrm>
                <a:off x="813" y="1130"/>
                <a:ext cx="80" cy="93"/>
              </a:xfrm>
              <a:custGeom>
                <a:avLst/>
                <a:gdLst>
                  <a:gd name="T0" fmla="*/ 6 w 34"/>
                  <a:gd name="T1" fmla="*/ 2 h 39"/>
                  <a:gd name="T2" fmla="*/ 18 w 34"/>
                  <a:gd name="T3" fmla="*/ 5 h 39"/>
                  <a:gd name="T4" fmla="*/ 31 w 34"/>
                  <a:gd name="T5" fmla="*/ 23 h 39"/>
                  <a:gd name="T6" fmla="*/ 29 w 34"/>
                  <a:gd name="T7" fmla="*/ 36 h 39"/>
                  <a:gd name="T8" fmla="*/ 29 w 34"/>
                  <a:gd name="T9" fmla="*/ 36 h 39"/>
                  <a:gd name="T10" fmla="*/ 16 w 34"/>
                  <a:gd name="T11" fmla="*/ 34 h 39"/>
                  <a:gd name="T12" fmla="*/ 3 w 34"/>
                  <a:gd name="T13" fmla="*/ 16 h 39"/>
                  <a:gd name="T14" fmla="*/ 6 w 34"/>
                  <a:gd name="T15" fmla="*/ 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9">
                    <a:moveTo>
                      <a:pt x="6" y="2"/>
                    </a:moveTo>
                    <a:cubicBezTo>
                      <a:pt x="10" y="0"/>
                      <a:pt x="15" y="1"/>
                      <a:pt x="18" y="5"/>
                    </a:cubicBezTo>
                    <a:cubicBezTo>
                      <a:pt x="31" y="23"/>
                      <a:pt x="31" y="23"/>
                      <a:pt x="31" y="23"/>
                    </a:cubicBezTo>
                    <a:cubicBezTo>
                      <a:pt x="34" y="28"/>
                      <a:pt x="33" y="34"/>
                      <a:pt x="29" y="36"/>
                    </a:cubicBezTo>
                    <a:cubicBezTo>
                      <a:pt x="29" y="36"/>
                      <a:pt x="29" y="36"/>
                      <a:pt x="29" y="36"/>
                    </a:cubicBezTo>
                    <a:cubicBezTo>
                      <a:pt x="25" y="39"/>
                      <a:pt x="19" y="38"/>
                      <a:pt x="16" y="34"/>
                    </a:cubicBezTo>
                    <a:cubicBezTo>
                      <a:pt x="3" y="16"/>
                      <a:pt x="3" y="16"/>
                      <a:pt x="3" y="16"/>
                    </a:cubicBezTo>
                    <a:cubicBezTo>
                      <a:pt x="0" y="11"/>
                      <a:pt x="1" y="5"/>
                      <a:pt x="6" y="2"/>
                    </a:cubicBezTo>
                    <a:close/>
                  </a:path>
                </a:pathLst>
              </a:custGeom>
              <a:solidFill>
                <a:srgbClr val="344A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7" name="Freeform 73"/>
              <p:cNvSpPr>
                <a:spLocks/>
              </p:cNvSpPr>
              <p:nvPr/>
            </p:nvSpPr>
            <p:spPr bwMode="auto">
              <a:xfrm>
                <a:off x="824" y="1147"/>
                <a:ext cx="60" cy="59"/>
              </a:xfrm>
              <a:custGeom>
                <a:avLst/>
                <a:gdLst>
                  <a:gd name="T0" fmla="*/ 0 w 60"/>
                  <a:gd name="T1" fmla="*/ 24 h 59"/>
                  <a:gd name="T2" fmla="*/ 24 w 60"/>
                  <a:gd name="T3" fmla="*/ 59 h 59"/>
                  <a:gd name="T4" fmla="*/ 60 w 60"/>
                  <a:gd name="T5" fmla="*/ 35 h 59"/>
                  <a:gd name="T6" fmla="*/ 36 w 60"/>
                  <a:gd name="T7" fmla="*/ 0 h 59"/>
                  <a:gd name="T8" fmla="*/ 0 w 60"/>
                  <a:gd name="T9" fmla="*/ 24 h 59"/>
                </a:gdLst>
                <a:ahLst/>
                <a:cxnLst>
                  <a:cxn ang="0">
                    <a:pos x="T0" y="T1"/>
                  </a:cxn>
                  <a:cxn ang="0">
                    <a:pos x="T2" y="T3"/>
                  </a:cxn>
                  <a:cxn ang="0">
                    <a:pos x="T4" y="T5"/>
                  </a:cxn>
                  <a:cxn ang="0">
                    <a:pos x="T6" y="T7"/>
                  </a:cxn>
                  <a:cxn ang="0">
                    <a:pos x="T8" y="T9"/>
                  </a:cxn>
                </a:cxnLst>
                <a:rect l="0" t="0" r="r" b="b"/>
                <a:pathLst>
                  <a:path w="60" h="59">
                    <a:moveTo>
                      <a:pt x="0" y="24"/>
                    </a:moveTo>
                    <a:lnTo>
                      <a:pt x="24" y="59"/>
                    </a:lnTo>
                    <a:lnTo>
                      <a:pt x="60" y="35"/>
                    </a:lnTo>
                    <a:lnTo>
                      <a:pt x="36" y="0"/>
                    </a:lnTo>
                    <a:lnTo>
                      <a:pt x="0" y="24"/>
                    </a:lnTo>
                    <a:close/>
                  </a:path>
                </a:pathLst>
              </a:custGeom>
              <a:solidFill>
                <a:srgbClr val="56637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8" name="Freeform 74"/>
              <p:cNvSpPr>
                <a:spLocks/>
              </p:cNvSpPr>
              <p:nvPr/>
            </p:nvSpPr>
            <p:spPr bwMode="auto">
              <a:xfrm>
                <a:off x="902" y="1069"/>
                <a:ext cx="81" cy="92"/>
              </a:xfrm>
              <a:custGeom>
                <a:avLst/>
                <a:gdLst>
                  <a:gd name="T0" fmla="*/ 5 w 34"/>
                  <a:gd name="T1" fmla="*/ 2 h 39"/>
                  <a:gd name="T2" fmla="*/ 18 w 34"/>
                  <a:gd name="T3" fmla="*/ 5 h 39"/>
                  <a:gd name="T4" fmla="*/ 31 w 34"/>
                  <a:gd name="T5" fmla="*/ 23 h 39"/>
                  <a:gd name="T6" fmla="*/ 29 w 34"/>
                  <a:gd name="T7" fmla="*/ 36 h 39"/>
                  <a:gd name="T8" fmla="*/ 29 w 34"/>
                  <a:gd name="T9" fmla="*/ 36 h 39"/>
                  <a:gd name="T10" fmla="*/ 16 w 34"/>
                  <a:gd name="T11" fmla="*/ 34 h 39"/>
                  <a:gd name="T12" fmla="*/ 3 w 34"/>
                  <a:gd name="T13" fmla="*/ 16 h 39"/>
                  <a:gd name="T14" fmla="*/ 5 w 34"/>
                  <a:gd name="T15" fmla="*/ 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9">
                    <a:moveTo>
                      <a:pt x="5" y="2"/>
                    </a:moveTo>
                    <a:cubicBezTo>
                      <a:pt x="10" y="0"/>
                      <a:pt x="15" y="1"/>
                      <a:pt x="18" y="5"/>
                    </a:cubicBezTo>
                    <a:cubicBezTo>
                      <a:pt x="31" y="23"/>
                      <a:pt x="31" y="23"/>
                      <a:pt x="31" y="23"/>
                    </a:cubicBezTo>
                    <a:cubicBezTo>
                      <a:pt x="34" y="28"/>
                      <a:pt x="33" y="34"/>
                      <a:pt x="29" y="36"/>
                    </a:cubicBezTo>
                    <a:cubicBezTo>
                      <a:pt x="29" y="36"/>
                      <a:pt x="29" y="36"/>
                      <a:pt x="29" y="36"/>
                    </a:cubicBezTo>
                    <a:cubicBezTo>
                      <a:pt x="25" y="39"/>
                      <a:pt x="19" y="38"/>
                      <a:pt x="16" y="34"/>
                    </a:cubicBezTo>
                    <a:cubicBezTo>
                      <a:pt x="3" y="16"/>
                      <a:pt x="3" y="16"/>
                      <a:pt x="3" y="16"/>
                    </a:cubicBezTo>
                    <a:cubicBezTo>
                      <a:pt x="0" y="11"/>
                      <a:pt x="1" y="5"/>
                      <a:pt x="5" y="2"/>
                    </a:cubicBezTo>
                    <a:close/>
                  </a:path>
                </a:pathLst>
              </a:custGeom>
              <a:solidFill>
                <a:srgbClr val="344A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9" name="Freeform 75"/>
              <p:cNvSpPr>
                <a:spLocks/>
              </p:cNvSpPr>
              <p:nvPr/>
            </p:nvSpPr>
            <p:spPr bwMode="auto">
              <a:xfrm>
                <a:off x="912" y="1086"/>
                <a:ext cx="61" cy="59"/>
              </a:xfrm>
              <a:custGeom>
                <a:avLst/>
                <a:gdLst>
                  <a:gd name="T0" fmla="*/ 0 w 61"/>
                  <a:gd name="T1" fmla="*/ 23 h 59"/>
                  <a:gd name="T2" fmla="*/ 26 w 61"/>
                  <a:gd name="T3" fmla="*/ 59 h 59"/>
                  <a:gd name="T4" fmla="*/ 61 w 61"/>
                  <a:gd name="T5" fmla="*/ 35 h 59"/>
                  <a:gd name="T6" fmla="*/ 35 w 61"/>
                  <a:gd name="T7" fmla="*/ 0 h 59"/>
                  <a:gd name="T8" fmla="*/ 0 w 61"/>
                  <a:gd name="T9" fmla="*/ 23 h 59"/>
                </a:gdLst>
                <a:ahLst/>
                <a:cxnLst>
                  <a:cxn ang="0">
                    <a:pos x="T0" y="T1"/>
                  </a:cxn>
                  <a:cxn ang="0">
                    <a:pos x="T2" y="T3"/>
                  </a:cxn>
                  <a:cxn ang="0">
                    <a:pos x="T4" y="T5"/>
                  </a:cxn>
                  <a:cxn ang="0">
                    <a:pos x="T6" y="T7"/>
                  </a:cxn>
                  <a:cxn ang="0">
                    <a:pos x="T8" y="T9"/>
                  </a:cxn>
                </a:cxnLst>
                <a:rect l="0" t="0" r="r" b="b"/>
                <a:pathLst>
                  <a:path w="61" h="59">
                    <a:moveTo>
                      <a:pt x="0" y="23"/>
                    </a:moveTo>
                    <a:lnTo>
                      <a:pt x="26" y="59"/>
                    </a:lnTo>
                    <a:lnTo>
                      <a:pt x="61" y="35"/>
                    </a:lnTo>
                    <a:lnTo>
                      <a:pt x="35" y="0"/>
                    </a:lnTo>
                    <a:lnTo>
                      <a:pt x="0" y="23"/>
                    </a:lnTo>
                    <a:close/>
                  </a:path>
                </a:pathLst>
              </a:custGeom>
              <a:solidFill>
                <a:srgbClr val="56637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0" name="Freeform 76"/>
              <p:cNvSpPr>
                <a:spLocks/>
              </p:cNvSpPr>
              <p:nvPr/>
            </p:nvSpPr>
            <p:spPr bwMode="auto">
              <a:xfrm>
                <a:off x="992" y="1008"/>
                <a:ext cx="81" cy="92"/>
              </a:xfrm>
              <a:custGeom>
                <a:avLst/>
                <a:gdLst>
                  <a:gd name="T0" fmla="*/ 5 w 34"/>
                  <a:gd name="T1" fmla="*/ 2 h 39"/>
                  <a:gd name="T2" fmla="*/ 18 w 34"/>
                  <a:gd name="T3" fmla="*/ 5 h 39"/>
                  <a:gd name="T4" fmla="*/ 31 w 34"/>
                  <a:gd name="T5" fmla="*/ 23 h 39"/>
                  <a:gd name="T6" fmla="*/ 29 w 34"/>
                  <a:gd name="T7" fmla="*/ 36 h 39"/>
                  <a:gd name="T8" fmla="*/ 29 w 34"/>
                  <a:gd name="T9" fmla="*/ 36 h 39"/>
                  <a:gd name="T10" fmla="*/ 16 w 34"/>
                  <a:gd name="T11" fmla="*/ 34 h 39"/>
                  <a:gd name="T12" fmla="*/ 3 w 34"/>
                  <a:gd name="T13" fmla="*/ 15 h 39"/>
                  <a:gd name="T14" fmla="*/ 5 w 34"/>
                  <a:gd name="T15" fmla="*/ 2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9">
                    <a:moveTo>
                      <a:pt x="5" y="2"/>
                    </a:moveTo>
                    <a:cubicBezTo>
                      <a:pt x="9" y="0"/>
                      <a:pt x="15" y="1"/>
                      <a:pt x="18" y="5"/>
                    </a:cubicBezTo>
                    <a:cubicBezTo>
                      <a:pt x="31" y="23"/>
                      <a:pt x="31" y="23"/>
                      <a:pt x="31" y="23"/>
                    </a:cubicBezTo>
                    <a:cubicBezTo>
                      <a:pt x="34" y="28"/>
                      <a:pt x="33" y="34"/>
                      <a:pt x="29" y="36"/>
                    </a:cubicBezTo>
                    <a:cubicBezTo>
                      <a:pt x="29" y="36"/>
                      <a:pt x="29" y="36"/>
                      <a:pt x="29" y="36"/>
                    </a:cubicBezTo>
                    <a:cubicBezTo>
                      <a:pt x="25" y="39"/>
                      <a:pt x="19" y="38"/>
                      <a:pt x="16" y="34"/>
                    </a:cubicBezTo>
                    <a:cubicBezTo>
                      <a:pt x="3" y="15"/>
                      <a:pt x="3" y="15"/>
                      <a:pt x="3" y="15"/>
                    </a:cubicBezTo>
                    <a:cubicBezTo>
                      <a:pt x="0" y="11"/>
                      <a:pt x="1" y="5"/>
                      <a:pt x="5" y="2"/>
                    </a:cubicBezTo>
                    <a:close/>
                  </a:path>
                </a:pathLst>
              </a:custGeom>
              <a:solidFill>
                <a:srgbClr val="344A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1" name="Freeform 77"/>
              <p:cNvSpPr>
                <a:spLocks/>
              </p:cNvSpPr>
              <p:nvPr/>
            </p:nvSpPr>
            <p:spPr bwMode="auto">
              <a:xfrm>
                <a:off x="1002" y="1024"/>
                <a:ext cx="61" cy="59"/>
              </a:xfrm>
              <a:custGeom>
                <a:avLst/>
                <a:gdLst>
                  <a:gd name="T0" fmla="*/ 0 w 61"/>
                  <a:gd name="T1" fmla="*/ 24 h 59"/>
                  <a:gd name="T2" fmla="*/ 26 w 61"/>
                  <a:gd name="T3" fmla="*/ 59 h 59"/>
                  <a:gd name="T4" fmla="*/ 61 w 61"/>
                  <a:gd name="T5" fmla="*/ 36 h 59"/>
                  <a:gd name="T6" fmla="*/ 35 w 61"/>
                  <a:gd name="T7" fmla="*/ 0 h 59"/>
                  <a:gd name="T8" fmla="*/ 0 w 61"/>
                  <a:gd name="T9" fmla="*/ 24 h 59"/>
                </a:gdLst>
                <a:ahLst/>
                <a:cxnLst>
                  <a:cxn ang="0">
                    <a:pos x="T0" y="T1"/>
                  </a:cxn>
                  <a:cxn ang="0">
                    <a:pos x="T2" y="T3"/>
                  </a:cxn>
                  <a:cxn ang="0">
                    <a:pos x="T4" y="T5"/>
                  </a:cxn>
                  <a:cxn ang="0">
                    <a:pos x="T6" y="T7"/>
                  </a:cxn>
                  <a:cxn ang="0">
                    <a:pos x="T8" y="T9"/>
                  </a:cxn>
                </a:cxnLst>
                <a:rect l="0" t="0" r="r" b="b"/>
                <a:pathLst>
                  <a:path w="61" h="59">
                    <a:moveTo>
                      <a:pt x="0" y="24"/>
                    </a:moveTo>
                    <a:lnTo>
                      <a:pt x="26" y="59"/>
                    </a:lnTo>
                    <a:lnTo>
                      <a:pt x="61" y="36"/>
                    </a:lnTo>
                    <a:lnTo>
                      <a:pt x="35" y="0"/>
                    </a:lnTo>
                    <a:lnTo>
                      <a:pt x="0" y="24"/>
                    </a:lnTo>
                    <a:close/>
                  </a:path>
                </a:pathLst>
              </a:custGeom>
              <a:solidFill>
                <a:srgbClr val="56637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2" name="Freeform 78"/>
              <p:cNvSpPr>
                <a:spLocks/>
              </p:cNvSpPr>
              <p:nvPr/>
            </p:nvSpPr>
            <p:spPr bwMode="auto">
              <a:xfrm>
                <a:off x="1082" y="944"/>
                <a:ext cx="81" cy="94"/>
              </a:xfrm>
              <a:custGeom>
                <a:avLst/>
                <a:gdLst>
                  <a:gd name="T0" fmla="*/ 5 w 34"/>
                  <a:gd name="T1" fmla="*/ 3 h 40"/>
                  <a:gd name="T2" fmla="*/ 18 w 34"/>
                  <a:gd name="T3" fmla="*/ 6 h 40"/>
                  <a:gd name="T4" fmla="*/ 31 w 34"/>
                  <a:gd name="T5" fmla="*/ 24 h 40"/>
                  <a:gd name="T6" fmla="*/ 29 w 34"/>
                  <a:gd name="T7" fmla="*/ 37 h 40"/>
                  <a:gd name="T8" fmla="*/ 29 w 34"/>
                  <a:gd name="T9" fmla="*/ 37 h 40"/>
                  <a:gd name="T10" fmla="*/ 16 w 34"/>
                  <a:gd name="T11" fmla="*/ 34 h 40"/>
                  <a:gd name="T12" fmla="*/ 3 w 34"/>
                  <a:gd name="T13" fmla="*/ 16 h 40"/>
                  <a:gd name="T14" fmla="*/ 5 w 34"/>
                  <a:gd name="T15" fmla="*/ 3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40">
                    <a:moveTo>
                      <a:pt x="5" y="3"/>
                    </a:moveTo>
                    <a:cubicBezTo>
                      <a:pt x="9" y="0"/>
                      <a:pt x="15" y="2"/>
                      <a:pt x="18" y="6"/>
                    </a:cubicBezTo>
                    <a:cubicBezTo>
                      <a:pt x="31" y="24"/>
                      <a:pt x="31" y="24"/>
                      <a:pt x="31" y="24"/>
                    </a:cubicBezTo>
                    <a:cubicBezTo>
                      <a:pt x="34" y="29"/>
                      <a:pt x="33" y="34"/>
                      <a:pt x="29" y="37"/>
                    </a:cubicBezTo>
                    <a:cubicBezTo>
                      <a:pt x="29" y="37"/>
                      <a:pt x="29" y="37"/>
                      <a:pt x="29" y="37"/>
                    </a:cubicBezTo>
                    <a:cubicBezTo>
                      <a:pt x="24" y="40"/>
                      <a:pt x="19" y="39"/>
                      <a:pt x="16" y="34"/>
                    </a:cubicBezTo>
                    <a:cubicBezTo>
                      <a:pt x="3" y="16"/>
                      <a:pt x="3" y="16"/>
                      <a:pt x="3" y="16"/>
                    </a:cubicBezTo>
                    <a:cubicBezTo>
                      <a:pt x="0" y="12"/>
                      <a:pt x="1" y="6"/>
                      <a:pt x="5" y="3"/>
                    </a:cubicBezTo>
                    <a:close/>
                  </a:path>
                </a:pathLst>
              </a:custGeom>
              <a:solidFill>
                <a:srgbClr val="344A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3" name="Freeform 79"/>
              <p:cNvSpPr>
                <a:spLocks/>
              </p:cNvSpPr>
              <p:nvPr/>
            </p:nvSpPr>
            <p:spPr bwMode="auto">
              <a:xfrm>
                <a:off x="1092" y="963"/>
                <a:ext cx="59" cy="59"/>
              </a:xfrm>
              <a:custGeom>
                <a:avLst/>
                <a:gdLst>
                  <a:gd name="T0" fmla="*/ 0 w 59"/>
                  <a:gd name="T1" fmla="*/ 23 h 59"/>
                  <a:gd name="T2" fmla="*/ 23 w 59"/>
                  <a:gd name="T3" fmla="*/ 59 h 59"/>
                  <a:gd name="T4" fmla="*/ 59 w 59"/>
                  <a:gd name="T5" fmla="*/ 35 h 59"/>
                  <a:gd name="T6" fmla="*/ 35 w 59"/>
                  <a:gd name="T7" fmla="*/ 0 h 59"/>
                  <a:gd name="T8" fmla="*/ 0 w 59"/>
                  <a:gd name="T9" fmla="*/ 23 h 59"/>
                </a:gdLst>
                <a:ahLst/>
                <a:cxnLst>
                  <a:cxn ang="0">
                    <a:pos x="T0" y="T1"/>
                  </a:cxn>
                  <a:cxn ang="0">
                    <a:pos x="T2" y="T3"/>
                  </a:cxn>
                  <a:cxn ang="0">
                    <a:pos x="T4" y="T5"/>
                  </a:cxn>
                  <a:cxn ang="0">
                    <a:pos x="T6" y="T7"/>
                  </a:cxn>
                  <a:cxn ang="0">
                    <a:pos x="T8" y="T9"/>
                  </a:cxn>
                </a:cxnLst>
                <a:rect l="0" t="0" r="r" b="b"/>
                <a:pathLst>
                  <a:path w="59" h="59">
                    <a:moveTo>
                      <a:pt x="0" y="23"/>
                    </a:moveTo>
                    <a:lnTo>
                      <a:pt x="23" y="59"/>
                    </a:lnTo>
                    <a:lnTo>
                      <a:pt x="59" y="35"/>
                    </a:lnTo>
                    <a:lnTo>
                      <a:pt x="35" y="0"/>
                    </a:lnTo>
                    <a:lnTo>
                      <a:pt x="0" y="23"/>
                    </a:lnTo>
                    <a:close/>
                  </a:path>
                </a:pathLst>
              </a:custGeom>
              <a:solidFill>
                <a:srgbClr val="56637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4" name="Freeform 80"/>
              <p:cNvSpPr>
                <a:spLocks/>
              </p:cNvSpPr>
              <p:nvPr/>
            </p:nvSpPr>
            <p:spPr bwMode="auto">
              <a:xfrm>
                <a:off x="1172" y="882"/>
                <a:ext cx="78" cy="95"/>
              </a:xfrm>
              <a:custGeom>
                <a:avLst/>
                <a:gdLst>
                  <a:gd name="T0" fmla="*/ 5 w 33"/>
                  <a:gd name="T1" fmla="*/ 3 h 40"/>
                  <a:gd name="T2" fmla="*/ 18 w 33"/>
                  <a:gd name="T3" fmla="*/ 6 h 40"/>
                  <a:gd name="T4" fmla="*/ 30 w 33"/>
                  <a:gd name="T5" fmla="*/ 24 h 40"/>
                  <a:gd name="T6" fmla="*/ 28 w 33"/>
                  <a:gd name="T7" fmla="*/ 37 h 40"/>
                  <a:gd name="T8" fmla="*/ 28 w 33"/>
                  <a:gd name="T9" fmla="*/ 37 h 40"/>
                  <a:gd name="T10" fmla="*/ 15 w 33"/>
                  <a:gd name="T11" fmla="*/ 34 h 40"/>
                  <a:gd name="T12" fmla="*/ 3 w 33"/>
                  <a:gd name="T13" fmla="*/ 16 h 40"/>
                  <a:gd name="T14" fmla="*/ 5 w 33"/>
                  <a:gd name="T15" fmla="*/ 3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40">
                    <a:moveTo>
                      <a:pt x="5" y="3"/>
                    </a:moveTo>
                    <a:cubicBezTo>
                      <a:pt x="9" y="0"/>
                      <a:pt x="15" y="2"/>
                      <a:pt x="18" y="6"/>
                    </a:cubicBezTo>
                    <a:cubicBezTo>
                      <a:pt x="30" y="24"/>
                      <a:pt x="30" y="24"/>
                      <a:pt x="30" y="24"/>
                    </a:cubicBezTo>
                    <a:cubicBezTo>
                      <a:pt x="33" y="29"/>
                      <a:pt x="33" y="34"/>
                      <a:pt x="28" y="37"/>
                    </a:cubicBezTo>
                    <a:cubicBezTo>
                      <a:pt x="28" y="37"/>
                      <a:pt x="28" y="37"/>
                      <a:pt x="28" y="37"/>
                    </a:cubicBezTo>
                    <a:cubicBezTo>
                      <a:pt x="24" y="40"/>
                      <a:pt x="18" y="39"/>
                      <a:pt x="15" y="34"/>
                    </a:cubicBezTo>
                    <a:cubicBezTo>
                      <a:pt x="3" y="16"/>
                      <a:pt x="3" y="16"/>
                      <a:pt x="3" y="16"/>
                    </a:cubicBezTo>
                    <a:cubicBezTo>
                      <a:pt x="0" y="12"/>
                      <a:pt x="1" y="6"/>
                      <a:pt x="5" y="3"/>
                    </a:cubicBezTo>
                    <a:close/>
                  </a:path>
                </a:pathLst>
              </a:custGeom>
              <a:solidFill>
                <a:srgbClr val="344A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5" name="Freeform 81"/>
              <p:cNvSpPr>
                <a:spLocks/>
              </p:cNvSpPr>
              <p:nvPr/>
            </p:nvSpPr>
            <p:spPr bwMode="auto">
              <a:xfrm>
                <a:off x="1181" y="901"/>
                <a:ext cx="60" cy="59"/>
              </a:xfrm>
              <a:custGeom>
                <a:avLst/>
                <a:gdLst>
                  <a:gd name="T0" fmla="*/ 0 w 60"/>
                  <a:gd name="T1" fmla="*/ 24 h 59"/>
                  <a:gd name="T2" fmla="*/ 24 w 60"/>
                  <a:gd name="T3" fmla="*/ 59 h 59"/>
                  <a:gd name="T4" fmla="*/ 60 w 60"/>
                  <a:gd name="T5" fmla="*/ 36 h 59"/>
                  <a:gd name="T6" fmla="*/ 36 w 60"/>
                  <a:gd name="T7" fmla="*/ 0 h 59"/>
                  <a:gd name="T8" fmla="*/ 0 w 60"/>
                  <a:gd name="T9" fmla="*/ 24 h 59"/>
                </a:gdLst>
                <a:ahLst/>
                <a:cxnLst>
                  <a:cxn ang="0">
                    <a:pos x="T0" y="T1"/>
                  </a:cxn>
                  <a:cxn ang="0">
                    <a:pos x="T2" y="T3"/>
                  </a:cxn>
                  <a:cxn ang="0">
                    <a:pos x="T4" y="T5"/>
                  </a:cxn>
                  <a:cxn ang="0">
                    <a:pos x="T6" y="T7"/>
                  </a:cxn>
                  <a:cxn ang="0">
                    <a:pos x="T8" y="T9"/>
                  </a:cxn>
                </a:cxnLst>
                <a:rect l="0" t="0" r="r" b="b"/>
                <a:pathLst>
                  <a:path w="60" h="59">
                    <a:moveTo>
                      <a:pt x="0" y="24"/>
                    </a:moveTo>
                    <a:lnTo>
                      <a:pt x="24" y="59"/>
                    </a:lnTo>
                    <a:lnTo>
                      <a:pt x="60" y="36"/>
                    </a:lnTo>
                    <a:lnTo>
                      <a:pt x="36" y="0"/>
                    </a:lnTo>
                    <a:lnTo>
                      <a:pt x="0" y="24"/>
                    </a:lnTo>
                    <a:close/>
                  </a:path>
                </a:pathLst>
              </a:custGeom>
              <a:solidFill>
                <a:srgbClr val="56637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6" name="Freeform 82"/>
              <p:cNvSpPr>
                <a:spLocks/>
              </p:cNvSpPr>
              <p:nvPr/>
            </p:nvSpPr>
            <p:spPr bwMode="auto">
              <a:xfrm>
                <a:off x="1262" y="821"/>
                <a:ext cx="78" cy="94"/>
              </a:xfrm>
              <a:custGeom>
                <a:avLst/>
                <a:gdLst>
                  <a:gd name="T0" fmla="*/ 5 w 33"/>
                  <a:gd name="T1" fmla="*/ 3 h 40"/>
                  <a:gd name="T2" fmla="*/ 18 w 33"/>
                  <a:gd name="T3" fmla="*/ 6 h 40"/>
                  <a:gd name="T4" fmla="*/ 30 w 33"/>
                  <a:gd name="T5" fmla="*/ 24 h 40"/>
                  <a:gd name="T6" fmla="*/ 28 w 33"/>
                  <a:gd name="T7" fmla="*/ 37 h 40"/>
                  <a:gd name="T8" fmla="*/ 28 w 33"/>
                  <a:gd name="T9" fmla="*/ 37 h 40"/>
                  <a:gd name="T10" fmla="*/ 15 w 33"/>
                  <a:gd name="T11" fmla="*/ 34 h 40"/>
                  <a:gd name="T12" fmla="*/ 3 w 33"/>
                  <a:gd name="T13" fmla="*/ 16 h 40"/>
                  <a:gd name="T14" fmla="*/ 5 w 33"/>
                  <a:gd name="T15" fmla="*/ 3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40">
                    <a:moveTo>
                      <a:pt x="5" y="3"/>
                    </a:moveTo>
                    <a:cubicBezTo>
                      <a:pt x="9" y="0"/>
                      <a:pt x="15" y="2"/>
                      <a:pt x="18" y="6"/>
                    </a:cubicBezTo>
                    <a:cubicBezTo>
                      <a:pt x="30" y="24"/>
                      <a:pt x="30" y="24"/>
                      <a:pt x="30" y="24"/>
                    </a:cubicBezTo>
                    <a:cubicBezTo>
                      <a:pt x="33" y="28"/>
                      <a:pt x="32" y="34"/>
                      <a:pt x="28" y="37"/>
                    </a:cubicBezTo>
                    <a:cubicBezTo>
                      <a:pt x="28" y="37"/>
                      <a:pt x="28" y="37"/>
                      <a:pt x="28" y="37"/>
                    </a:cubicBezTo>
                    <a:cubicBezTo>
                      <a:pt x="24" y="40"/>
                      <a:pt x="18" y="39"/>
                      <a:pt x="15" y="34"/>
                    </a:cubicBezTo>
                    <a:cubicBezTo>
                      <a:pt x="3" y="16"/>
                      <a:pt x="3" y="16"/>
                      <a:pt x="3" y="16"/>
                    </a:cubicBezTo>
                    <a:cubicBezTo>
                      <a:pt x="0" y="12"/>
                      <a:pt x="1" y="6"/>
                      <a:pt x="5" y="3"/>
                    </a:cubicBezTo>
                    <a:close/>
                  </a:path>
                </a:pathLst>
              </a:custGeom>
              <a:solidFill>
                <a:srgbClr val="344A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7" name="Freeform 83"/>
              <p:cNvSpPr>
                <a:spLocks/>
              </p:cNvSpPr>
              <p:nvPr/>
            </p:nvSpPr>
            <p:spPr bwMode="auto">
              <a:xfrm>
                <a:off x="1271" y="840"/>
                <a:ext cx="59" cy="59"/>
              </a:xfrm>
              <a:custGeom>
                <a:avLst/>
                <a:gdLst>
                  <a:gd name="T0" fmla="*/ 0 w 59"/>
                  <a:gd name="T1" fmla="*/ 23 h 59"/>
                  <a:gd name="T2" fmla="*/ 24 w 59"/>
                  <a:gd name="T3" fmla="*/ 59 h 59"/>
                  <a:gd name="T4" fmla="*/ 59 w 59"/>
                  <a:gd name="T5" fmla="*/ 33 h 59"/>
                  <a:gd name="T6" fmla="*/ 36 w 59"/>
                  <a:gd name="T7" fmla="*/ 0 h 59"/>
                  <a:gd name="T8" fmla="*/ 0 w 59"/>
                  <a:gd name="T9" fmla="*/ 23 h 59"/>
                </a:gdLst>
                <a:ahLst/>
                <a:cxnLst>
                  <a:cxn ang="0">
                    <a:pos x="T0" y="T1"/>
                  </a:cxn>
                  <a:cxn ang="0">
                    <a:pos x="T2" y="T3"/>
                  </a:cxn>
                  <a:cxn ang="0">
                    <a:pos x="T4" y="T5"/>
                  </a:cxn>
                  <a:cxn ang="0">
                    <a:pos x="T6" y="T7"/>
                  </a:cxn>
                  <a:cxn ang="0">
                    <a:pos x="T8" y="T9"/>
                  </a:cxn>
                </a:cxnLst>
                <a:rect l="0" t="0" r="r" b="b"/>
                <a:pathLst>
                  <a:path w="59" h="59">
                    <a:moveTo>
                      <a:pt x="0" y="23"/>
                    </a:moveTo>
                    <a:lnTo>
                      <a:pt x="24" y="59"/>
                    </a:lnTo>
                    <a:lnTo>
                      <a:pt x="59" y="33"/>
                    </a:lnTo>
                    <a:lnTo>
                      <a:pt x="36" y="0"/>
                    </a:lnTo>
                    <a:lnTo>
                      <a:pt x="0" y="23"/>
                    </a:lnTo>
                    <a:close/>
                  </a:path>
                </a:pathLst>
              </a:custGeom>
              <a:solidFill>
                <a:srgbClr val="56637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8" name="Freeform 84"/>
              <p:cNvSpPr>
                <a:spLocks/>
              </p:cNvSpPr>
              <p:nvPr/>
            </p:nvSpPr>
            <p:spPr bwMode="auto">
              <a:xfrm>
                <a:off x="1352" y="759"/>
                <a:ext cx="78" cy="95"/>
              </a:xfrm>
              <a:custGeom>
                <a:avLst/>
                <a:gdLst>
                  <a:gd name="T0" fmla="*/ 5 w 33"/>
                  <a:gd name="T1" fmla="*/ 3 h 40"/>
                  <a:gd name="T2" fmla="*/ 18 w 33"/>
                  <a:gd name="T3" fmla="*/ 6 h 40"/>
                  <a:gd name="T4" fmla="*/ 30 w 33"/>
                  <a:gd name="T5" fmla="*/ 24 h 40"/>
                  <a:gd name="T6" fmla="*/ 28 w 33"/>
                  <a:gd name="T7" fmla="*/ 37 h 40"/>
                  <a:gd name="T8" fmla="*/ 28 w 33"/>
                  <a:gd name="T9" fmla="*/ 37 h 40"/>
                  <a:gd name="T10" fmla="*/ 15 w 33"/>
                  <a:gd name="T11" fmla="*/ 34 h 40"/>
                  <a:gd name="T12" fmla="*/ 3 w 33"/>
                  <a:gd name="T13" fmla="*/ 16 h 40"/>
                  <a:gd name="T14" fmla="*/ 5 w 33"/>
                  <a:gd name="T15" fmla="*/ 3 h 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40">
                    <a:moveTo>
                      <a:pt x="5" y="3"/>
                    </a:moveTo>
                    <a:cubicBezTo>
                      <a:pt x="9" y="0"/>
                      <a:pt x="15" y="2"/>
                      <a:pt x="18" y="6"/>
                    </a:cubicBezTo>
                    <a:cubicBezTo>
                      <a:pt x="30" y="24"/>
                      <a:pt x="30" y="24"/>
                      <a:pt x="30" y="24"/>
                    </a:cubicBezTo>
                    <a:cubicBezTo>
                      <a:pt x="33" y="28"/>
                      <a:pt x="32" y="34"/>
                      <a:pt x="28" y="37"/>
                    </a:cubicBezTo>
                    <a:cubicBezTo>
                      <a:pt x="28" y="37"/>
                      <a:pt x="28" y="37"/>
                      <a:pt x="28" y="37"/>
                    </a:cubicBezTo>
                    <a:cubicBezTo>
                      <a:pt x="24" y="40"/>
                      <a:pt x="18" y="39"/>
                      <a:pt x="15" y="34"/>
                    </a:cubicBezTo>
                    <a:cubicBezTo>
                      <a:pt x="3" y="16"/>
                      <a:pt x="3" y="16"/>
                      <a:pt x="3" y="16"/>
                    </a:cubicBezTo>
                    <a:cubicBezTo>
                      <a:pt x="0" y="12"/>
                      <a:pt x="1" y="6"/>
                      <a:pt x="5" y="3"/>
                    </a:cubicBezTo>
                    <a:close/>
                  </a:path>
                </a:pathLst>
              </a:custGeom>
              <a:solidFill>
                <a:srgbClr val="344A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9" name="Freeform 85"/>
              <p:cNvSpPr>
                <a:spLocks/>
              </p:cNvSpPr>
              <p:nvPr/>
            </p:nvSpPr>
            <p:spPr bwMode="auto">
              <a:xfrm>
                <a:off x="1361" y="778"/>
                <a:ext cx="59" cy="59"/>
              </a:xfrm>
              <a:custGeom>
                <a:avLst/>
                <a:gdLst>
                  <a:gd name="T0" fmla="*/ 0 w 59"/>
                  <a:gd name="T1" fmla="*/ 24 h 59"/>
                  <a:gd name="T2" fmla="*/ 24 w 59"/>
                  <a:gd name="T3" fmla="*/ 59 h 59"/>
                  <a:gd name="T4" fmla="*/ 59 w 59"/>
                  <a:gd name="T5" fmla="*/ 33 h 59"/>
                  <a:gd name="T6" fmla="*/ 36 w 59"/>
                  <a:gd name="T7" fmla="*/ 0 h 59"/>
                  <a:gd name="T8" fmla="*/ 0 w 59"/>
                  <a:gd name="T9" fmla="*/ 24 h 59"/>
                </a:gdLst>
                <a:ahLst/>
                <a:cxnLst>
                  <a:cxn ang="0">
                    <a:pos x="T0" y="T1"/>
                  </a:cxn>
                  <a:cxn ang="0">
                    <a:pos x="T2" y="T3"/>
                  </a:cxn>
                  <a:cxn ang="0">
                    <a:pos x="T4" y="T5"/>
                  </a:cxn>
                  <a:cxn ang="0">
                    <a:pos x="T6" y="T7"/>
                  </a:cxn>
                  <a:cxn ang="0">
                    <a:pos x="T8" y="T9"/>
                  </a:cxn>
                </a:cxnLst>
                <a:rect l="0" t="0" r="r" b="b"/>
                <a:pathLst>
                  <a:path w="59" h="59">
                    <a:moveTo>
                      <a:pt x="0" y="24"/>
                    </a:moveTo>
                    <a:lnTo>
                      <a:pt x="24" y="59"/>
                    </a:lnTo>
                    <a:lnTo>
                      <a:pt x="59" y="33"/>
                    </a:lnTo>
                    <a:lnTo>
                      <a:pt x="36" y="0"/>
                    </a:lnTo>
                    <a:lnTo>
                      <a:pt x="0" y="24"/>
                    </a:lnTo>
                    <a:close/>
                  </a:path>
                </a:pathLst>
              </a:custGeom>
              <a:solidFill>
                <a:srgbClr val="56637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0" name="Freeform 86"/>
              <p:cNvSpPr>
                <a:spLocks/>
              </p:cNvSpPr>
              <p:nvPr/>
            </p:nvSpPr>
            <p:spPr bwMode="auto">
              <a:xfrm>
                <a:off x="978" y="573"/>
                <a:ext cx="1050" cy="1141"/>
              </a:xfrm>
              <a:custGeom>
                <a:avLst/>
                <a:gdLst>
                  <a:gd name="T0" fmla="*/ 189 w 444"/>
                  <a:gd name="T1" fmla="*/ 8 h 483"/>
                  <a:gd name="T2" fmla="*/ 206 w 444"/>
                  <a:gd name="T3" fmla="*/ 3 h 483"/>
                  <a:gd name="T4" fmla="*/ 436 w 444"/>
                  <a:gd name="T5" fmla="*/ 136 h 483"/>
                  <a:gd name="T6" fmla="*/ 441 w 444"/>
                  <a:gd name="T7" fmla="*/ 154 h 483"/>
                  <a:gd name="T8" fmla="*/ 256 w 444"/>
                  <a:gd name="T9" fmla="*/ 475 h 483"/>
                  <a:gd name="T10" fmla="*/ 238 w 444"/>
                  <a:gd name="T11" fmla="*/ 480 h 483"/>
                  <a:gd name="T12" fmla="*/ 8 w 444"/>
                  <a:gd name="T13" fmla="*/ 347 h 483"/>
                  <a:gd name="T14" fmla="*/ 3 w 444"/>
                  <a:gd name="T15" fmla="*/ 330 h 483"/>
                  <a:gd name="T16" fmla="*/ 189 w 444"/>
                  <a:gd name="T17" fmla="*/ 8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4" h="483">
                    <a:moveTo>
                      <a:pt x="189" y="8"/>
                    </a:moveTo>
                    <a:cubicBezTo>
                      <a:pt x="192" y="2"/>
                      <a:pt x="200" y="0"/>
                      <a:pt x="206" y="3"/>
                    </a:cubicBezTo>
                    <a:cubicBezTo>
                      <a:pt x="436" y="136"/>
                      <a:pt x="436" y="136"/>
                      <a:pt x="436" y="136"/>
                    </a:cubicBezTo>
                    <a:cubicBezTo>
                      <a:pt x="442" y="139"/>
                      <a:pt x="444" y="147"/>
                      <a:pt x="441" y="154"/>
                    </a:cubicBezTo>
                    <a:cubicBezTo>
                      <a:pt x="256" y="475"/>
                      <a:pt x="256" y="475"/>
                      <a:pt x="256" y="475"/>
                    </a:cubicBezTo>
                    <a:cubicBezTo>
                      <a:pt x="252" y="481"/>
                      <a:pt x="244" y="483"/>
                      <a:pt x="238" y="480"/>
                    </a:cubicBezTo>
                    <a:cubicBezTo>
                      <a:pt x="8" y="347"/>
                      <a:pt x="8" y="347"/>
                      <a:pt x="8" y="347"/>
                    </a:cubicBezTo>
                    <a:cubicBezTo>
                      <a:pt x="2" y="344"/>
                      <a:pt x="0" y="336"/>
                      <a:pt x="3" y="330"/>
                    </a:cubicBezTo>
                    <a:lnTo>
                      <a:pt x="189" y="8"/>
                    </a:lnTo>
                    <a:close/>
                  </a:path>
                </a:pathLst>
              </a:custGeom>
              <a:solidFill>
                <a:srgbClr val="344A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1" name="Freeform 87"/>
              <p:cNvSpPr>
                <a:spLocks/>
              </p:cNvSpPr>
              <p:nvPr/>
            </p:nvSpPr>
            <p:spPr bwMode="auto">
              <a:xfrm>
                <a:off x="1562" y="1535"/>
                <a:ext cx="59" cy="59"/>
              </a:xfrm>
              <a:custGeom>
                <a:avLst/>
                <a:gdLst>
                  <a:gd name="T0" fmla="*/ 3 w 25"/>
                  <a:gd name="T1" fmla="*/ 7 h 25"/>
                  <a:gd name="T2" fmla="*/ 18 w 25"/>
                  <a:gd name="T3" fmla="*/ 3 h 25"/>
                  <a:gd name="T4" fmla="*/ 22 w 25"/>
                  <a:gd name="T5" fmla="*/ 18 h 25"/>
                  <a:gd name="T6" fmla="*/ 7 w 25"/>
                  <a:gd name="T7" fmla="*/ 22 h 25"/>
                  <a:gd name="T8" fmla="*/ 3 w 25"/>
                  <a:gd name="T9" fmla="*/ 7 h 25"/>
                </a:gdLst>
                <a:ahLst/>
                <a:cxnLst>
                  <a:cxn ang="0">
                    <a:pos x="T0" y="T1"/>
                  </a:cxn>
                  <a:cxn ang="0">
                    <a:pos x="T2" y="T3"/>
                  </a:cxn>
                  <a:cxn ang="0">
                    <a:pos x="T4" y="T5"/>
                  </a:cxn>
                  <a:cxn ang="0">
                    <a:pos x="T6" y="T7"/>
                  </a:cxn>
                  <a:cxn ang="0">
                    <a:pos x="T8" y="T9"/>
                  </a:cxn>
                </a:cxnLst>
                <a:rect l="0" t="0" r="r" b="b"/>
                <a:pathLst>
                  <a:path w="25" h="25">
                    <a:moveTo>
                      <a:pt x="3" y="7"/>
                    </a:moveTo>
                    <a:cubicBezTo>
                      <a:pt x="6" y="1"/>
                      <a:pt x="13" y="0"/>
                      <a:pt x="18" y="3"/>
                    </a:cubicBezTo>
                    <a:cubicBezTo>
                      <a:pt x="23" y="6"/>
                      <a:pt x="25" y="12"/>
                      <a:pt x="22" y="18"/>
                    </a:cubicBezTo>
                    <a:cubicBezTo>
                      <a:pt x="19" y="23"/>
                      <a:pt x="12" y="25"/>
                      <a:pt x="7" y="22"/>
                    </a:cubicBezTo>
                    <a:cubicBezTo>
                      <a:pt x="2" y="19"/>
                      <a:pt x="0" y="12"/>
                      <a:pt x="3" y="7"/>
                    </a:cubicBezTo>
                    <a:close/>
                  </a:path>
                </a:pathLst>
              </a:custGeom>
              <a:solidFill>
                <a:srgbClr val="1F2D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2" name="Freeform 88"/>
              <p:cNvSpPr>
                <a:spLocks/>
              </p:cNvSpPr>
              <p:nvPr/>
            </p:nvSpPr>
            <p:spPr bwMode="auto">
              <a:xfrm>
                <a:off x="1616" y="1440"/>
                <a:ext cx="60" cy="59"/>
              </a:xfrm>
              <a:custGeom>
                <a:avLst/>
                <a:gdLst>
                  <a:gd name="T0" fmla="*/ 3 w 25"/>
                  <a:gd name="T1" fmla="*/ 7 h 25"/>
                  <a:gd name="T2" fmla="*/ 18 w 25"/>
                  <a:gd name="T3" fmla="*/ 3 h 25"/>
                  <a:gd name="T4" fmla="*/ 22 w 25"/>
                  <a:gd name="T5" fmla="*/ 18 h 25"/>
                  <a:gd name="T6" fmla="*/ 7 w 25"/>
                  <a:gd name="T7" fmla="*/ 22 h 25"/>
                  <a:gd name="T8" fmla="*/ 3 w 25"/>
                  <a:gd name="T9" fmla="*/ 7 h 25"/>
                </a:gdLst>
                <a:ahLst/>
                <a:cxnLst>
                  <a:cxn ang="0">
                    <a:pos x="T0" y="T1"/>
                  </a:cxn>
                  <a:cxn ang="0">
                    <a:pos x="T2" y="T3"/>
                  </a:cxn>
                  <a:cxn ang="0">
                    <a:pos x="T4" y="T5"/>
                  </a:cxn>
                  <a:cxn ang="0">
                    <a:pos x="T6" y="T7"/>
                  </a:cxn>
                  <a:cxn ang="0">
                    <a:pos x="T8" y="T9"/>
                  </a:cxn>
                </a:cxnLst>
                <a:rect l="0" t="0" r="r" b="b"/>
                <a:pathLst>
                  <a:path w="25" h="25">
                    <a:moveTo>
                      <a:pt x="3" y="7"/>
                    </a:moveTo>
                    <a:cubicBezTo>
                      <a:pt x="6" y="2"/>
                      <a:pt x="13" y="0"/>
                      <a:pt x="18" y="3"/>
                    </a:cubicBezTo>
                    <a:cubicBezTo>
                      <a:pt x="23" y="6"/>
                      <a:pt x="25" y="12"/>
                      <a:pt x="22" y="18"/>
                    </a:cubicBezTo>
                    <a:cubicBezTo>
                      <a:pt x="19" y="23"/>
                      <a:pt x="12" y="25"/>
                      <a:pt x="7" y="22"/>
                    </a:cubicBezTo>
                    <a:cubicBezTo>
                      <a:pt x="2" y="19"/>
                      <a:pt x="0" y="12"/>
                      <a:pt x="3" y="7"/>
                    </a:cubicBezTo>
                    <a:close/>
                  </a:path>
                </a:pathLst>
              </a:custGeom>
              <a:solidFill>
                <a:srgbClr val="1F2D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3" name="Freeform 89"/>
              <p:cNvSpPr>
                <a:spLocks/>
              </p:cNvSpPr>
              <p:nvPr/>
            </p:nvSpPr>
            <p:spPr bwMode="auto">
              <a:xfrm>
                <a:off x="1671" y="1346"/>
                <a:ext cx="59" cy="59"/>
              </a:xfrm>
              <a:custGeom>
                <a:avLst/>
                <a:gdLst>
                  <a:gd name="T0" fmla="*/ 3 w 25"/>
                  <a:gd name="T1" fmla="*/ 7 h 25"/>
                  <a:gd name="T2" fmla="*/ 18 w 25"/>
                  <a:gd name="T3" fmla="*/ 3 h 25"/>
                  <a:gd name="T4" fmla="*/ 22 w 25"/>
                  <a:gd name="T5" fmla="*/ 18 h 25"/>
                  <a:gd name="T6" fmla="*/ 7 w 25"/>
                  <a:gd name="T7" fmla="*/ 22 h 25"/>
                  <a:gd name="T8" fmla="*/ 3 w 25"/>
                  <a:gd name="T9" fmla="*/ 7 h 25"/>
                </a:gdLst>
                <a:ahLst/>
                <a:cxnLst>
                  <a:cxn ang="0">
                    <a:pos x="T0" y="T1"/>
                  </a:cxn>
                  <a:cxn ang="0">
                    <a:pos x="T2" y="T3"/>
                  </a:cxn>
                  <a:cxn ang="0">
                    <a:pos x="T4" y="T5"/>
                  </a:cxn>
                  <a:cxn ang="0">
                    <a:pos x="T6" y="T7"/>
                  </a:cxn>
                  <a:cxn ang="0">
                    <a:pos x="T8" y="T9"/>
                  </a:cxn>
                </a:cxnLst>
                <a:rect l="0" t="0" r="r" b="b"/>
                <a:pathLst>
                  <a:path w="25" h="25">
                    <a:moveTo>
                      <a:pt x="3" y="7"/>
                    </a:moveTo>
                    <a:cubicBezTo>
                      <a:pt x="6" y="2"/>
                      <a:pt x="13" y="0"/>
                      <a:pt x="18" y="3"/>
                    </a:cubicBezTo>
                    <a:cubicBezTo>
                      <a:pt x="23" y="6"/>
                      <a:pt x="25" y="13"/>
                      <a:pt x="22" y="18"/>
                    </a:cubicBezTo>
                    <a:cubicBezTo>
                      <a:pt x="19" y="23"/>
                      <a:pt x="12" y="25"/>
                      <a:pt x="7" y="22"/>
                    </a:cubicBezTo>
                    <a:cubicBezTo>
                      <a:pt x="2" y="19"/>
                      <a:pt x="0" y="12"/>
                      <a:pt x="3" y="7"/>
                    </a:cubicBezTo>
                    <a:close/>
                  </a:path>
                </a:pathLst>
              </a:custGeom>
              <a:solidFill>
                <a:srgbClr val="1F2D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4" name="Freeform 90"/>
              <p:cNvSpPr>
                <a:spLocks/>
              </p:cNvSpPr>
              <p:nvPr/>
            </p:nvSpPr>
            <p:spPr bwMode="auto">
              <a:xfrm>
                <a:off x="1723" y="1251"/>
                <a:ext cx="59" cy="59"/>
              </a:xfrm>
              <a:custGeom>
                <a:avLst/>
                <a:gdLst>
                  <a:gd name="T0" fmla="*/ 3 w 25"/>
                  <a:gd name="T1" fmla="*/ 7 h 25"/>
                  <a:gd name="T2" fmla="*/ 18 w 25"/>
                  <a:gd name="T3" fmla="*/ 3 h 25"/>
                  <a:gd name="T4" fmla="*/ 22 w 25"/>
                  <a:gd name="T5" fmla="*/ 18 h 25"/>
                  <a:gd name="T6" fmla="*/ 7 w 25"/>
                  <a:gd name="T7" fmla="*/ 22 h 25"/>
                  <a:gd name="T8" fmla="*/ 3 w 25"/>
                  <a:gd name="T9" fmla="*/ 7 h 25"/>
                </a:gdLst>
                <a:ahLst/>
                <a:cxnLst>
                  <a:cxn ang="0">
                    <a:pos x="T0" y="T1"/>
                  </a:cxn>
                  <a:cxn ang="0">
                    <a:pos x="T2" y="T3"/>
                  </a:cxn>
                  <a:cxn ang="0">
                    <a:pos x="T4" y="T5"/>
                  </a:cxn>
                  <a:cxn ang="0">
                    <a:pos x="T6" y="T7"/>
                  </a:cxn>
                  <a:cxn ang="0">
                    <a:pos x="T8" y="T9"/>
                  </a:cxn>
                </a:cxnLst>
                <a:rect l="0" t="0" r="r" b="b"/>
                <a:pathLst>
                  <a:path w="25" h="25">
                    <a:moveTo>
                      <a:pt x="3" y="7"/>
                    </a:moveTo>
                    <a:cubicBezTo>
                      <a:pt x="6" y="1"/>
                      <a:pt x="13" y="0"/>
                      <a:pt x="18" y="3"/>
                    </a:cubicBezTo>
                    <a:cubicBezTo>
                      <a:pt x="23" y="6"/>
                      <a:pt x="25" y="12"/>
                      <a:pt x="22" y="18"/>
                    </a:cubicBezTo>
                    <a:cubicBezTo>
                      <a:pt x="19" y="23"/>
                      <a:pt x="12" y="25"/>
                      <a:pt x="7" y="22"/>
                    </a:cubicBezTo>
                    <a:cubicBezTo>
                      <a:pt x="2" y="19"/>
                      <a:pt x="0" y="12"/>
                      <a:pt x="3" y="7"/>
                    </a:cubicBezTo>
                    <a:close/>
                  </a:path>
                </a:pathLst>
              </a:custGeom>
              <a:solidFill>
                <a:srgbClr val="1F2D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5" name="Freeform 91"/>
              <p:cNvSpPr>
                <a:spLocks/>
              </p:cNvSpPr>
              <p:nvPr/>
            </p:nvSpPr>
            <p:spPr bwMode="auto">
              <a:xfrm>
                <a:off x="1777" y="1156"/>
                <a:ext cx="59" cy="60"/>
              </a:xfrm>
              <a:custGeom>
                <a:avLst/>
                <a:gdLst>
                  <a:gd name="T0" fmla="*/ 3 w 25"/>
                  <a:gd name="T1" fmla="*/ 7 h 25"/>
                  <a:gd name="T2" fmla="*/ 18 w 25"/>
                  <a:gd name="T3" fmla="*/ 3 h 25"/>
                  <a:gd name="T4" fmla="*/ 22 w 25"/>
                  <a:gd name="T5" fmla="*/ 18 h 25"/>
                  <a:gd name="T6" fmla="*/ 7 w 25"/>
                  <a:gd name="T7" fmla="*/ 22 h 25"/>
                  <a:gd name="T8" fmla="*/ 3 w 25"/>
                  <a:gd name="T9" fmla="*/ 7 h 25"/>
                </a:gdLst>
                <a:ahLst/>
                <a:cxnLst>
                  <a:cxn ang="0">
                    <a:pos x="T0" y="T1"/>
                  </a:cxn>
                  <a:cxn ang="0">
                    <a:pos x="T2" y="T3"/>
                  </a:cxn>
                  <a:cxn ang="0">
                    <a:pos x="T4" y="T5"/>
                  </a:cxn>
                  <a:cxn ang="0">
                    <a:pos x="T6" y="T7"/>
                  </a:cxn>
                  <a:cxn ang="0">
                    <a:pos x="T8" y="T9"/>
                  </a:cxn>
                </a:cxnLst>
                <a:rect l="0" t="0" r="r" b="b"/>
                <a:pathLst>
                  <a:path w="25" h="25">
                    <a:moveTo>
                      <a:pt x="3" y="7"/>
                    </a:moveTo>
                    <a:cubicBezTo>
                      <a:pt x="6" y="1"/>
                      <a:pt x="13" y="0"/>
                      <a:pt x="18" y="3"/>
                    </a:cubicBezTo>
                    <a:cubicBezTo>
                      <a:pt x="23" y="6"/>
                      <a:pt x="25" y="12"/>
                      <a:pt x="22" y="18"/>
                    </a:cubicBezTo>
                    <a:cubicBezTo>
                      <a:pt x="19" y="23"/>
                      <a:pt x="12" y="25"/>
                      <a:pt x="7" y="22"/>
                    </a:cubicBezTo>
                    <a:cubicBezTo>
                      <a:pt x="2" y="19"/>
                      <a:pt x="0" y="12"/>
                      <a:pt x="3" y="7"/>
                    </a:cubicBezTo>
                    <a:close/>
                  </a:path>
                </a:pathLst>
              </a:custGeom>
              <a:solidFill>
                <a:srgbClr val="1F2D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6" name="Freeform 92"/>
              <p:cNvSpPr>
                <a:spLocks/>
              </p:cNvSpPr>
              <p:nvPr/>
            </p:nvSpPr>
            <p:spPr bwMode="auto">
              <a:xfrm>
                <a:off x="1832" y="1062"/>
                <a:ext cx="59" cy="59"/>
              </a:xfrm>
              <a:custGeom>
                <a:avLst/>
                <a:gdLst>
                  <a:gd name="T0" fmla="*/ 3 w 25"/>
                  <a:gd name="T1" fmla="*/ 7 h 25"/>
                  <a:gd name="T2" fmla="*/ 18 w 25"/>
                  <a:gd name="T3" fmla="*/ 3 h 25"/>
                  <a:gd name="T4" fmla="*/ 22 w 25"/>
                  <a:gd name="T5" fmla="*/ 18 h 25"/>
                  <a:gd name="T6" fmla="*/ 7 w 25"/>
                  <a:gd name="T7" fmla="*/ 22 h 25"/>
                  <a:gd name="T8" fmla="*/ 3 w 25"/>
                  <a:gd name="T9" fmla="*/ 7 h 25"/>
                </a:gdLst>
                <a:ahLst/>
                <a:cxnLst>
                  <a:cxn ang="0">
                    <a:pos x="T0" y="T1"/>
                  </a:cxn>
                  <a:cxn ang="0">
                    <a:pos x="T2" y="T3"/>
                  </a:cxn>
                  <a:cxn ang="0">
                    <a:pos x="T4" y="T5"/>
                  </a:cxn>
                  <a:cxn ang="0">
                    <a:pos x="T6" y="T7"/>
                  </a:cxn>
                  <a:cxn ang="0">
                    <a:pos x="T8" y="T9"/>
                  </a:cxn>
                </a:cxnLst>
                <a:rect l="0" t="0" r="r" b="b"/>
                <a:pathLst>
                  <a:path w="25" h="25">
                    <a:moveTo>
                      <a:pt x="3" y="7"/>
                    </a:moveTo>
                    <a:cubicBezTo>
                      <a:pt x="6" y="2"/>
                      <a:pt x="12" y="0"/>
                      <a:pt x="18" y="3"/>
                    </a:cubicBezTo>
                    <a:cubicBezTo>
                      <a:pt x="23" y="6"/>
                      <a:pt x="25" y="13"/>
                      <a:pt x="22" y="18"/>
                    </a:cubicBezTo>
                    <a:cubicBezTo>
                      <a:pt x="19" y="23"/>
                      <a:pt x="12" y="25"/>
                      <a:pt x="7" y="22"/>
                    </a:cubicBezTo>
                    <a:cubicBezTo>
                      <a:pt x="2" y="19"/>
                      <a:pt x="0" y="12"/>
                      <a:pt x="3" y="7"/>
                    </a:cubicBezTo>
                    <a:close/>
                  </a:path>
                </a:pathLst>
              </a:custGeom>
              <a:solidFill>
                <a:srgbClr val="1F2D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7" name="Freeform 93"/>
              <p:cNvSpPr>
                <a:spLocks/>
              </p:cNvSpPr>
              <p:nvPr/>
            </p:nvSpPr>
            <p:spPr bwMode="auto">
              <a:xfrm>
                <a:off x="1886" y="967"/>
                <a:ext cx="59" cy="59"/>
              </a:xfrm>
              <a:custGeom>
                <a:avLst/>
                <a:gdLst>
                  <a:gd name="T0" fmla="*/ 3 w 25"/>
                  <a:gd name="T1" fmla="*/ 7 h 25"/>
                  <a:gd name="T2" fmla="*/ 18 w 25"/>
                  <a:gd name="T3" fmla="*/ 3 h 25"/>
                  <a:gd name="T4" fmla="*/ 22 w 25"/>
                  <a:gd name="T5" fmla="*/ 18 h 25"/>
                  <a:gd name="T6" fmla="*/ 7 w 25"/>
                  <a:gd name="T7" fmla="*/ 22 h 25"/>
                  <a:gd name="T8" fmla="*/ 3 w 25"/>
                  <a:gd name="T9" fmla="*/ 7 h 25"/>
                </a:gdLst>
                <a:ahLst/>
                <a:cxnLst>
                  <a:cxn ang="0">
                    <a:pos x="T0" y="T1"/>
                  </a:cxn>
                  <a:cxn ang="0">
                    <a:pos x="T2" y="T3"/>
                  </a:cxn>
                  <a:cxn ang="0">
                    <a:pos x="T4" y="T5"/>
                  </a:cxn>
                  <a:cxn ang="0">
                    <a:pos x="T6" y="T7"/>
                  </a:cxn>
                  <a:cxn ang="0">
                    <a:pos x="T8" y="T9"/>
                  </a:cxn>
                </a:cxnLst>
                <a:rect l="0" t="0" r="r" b="b"/>
                <a:pathLst>
                  <a:path w="25" h="25">
                    <a:moveTo>
                      <a:pt x="3" y="7"/>
                    </a:moveTo>
                    <a:cubicBezTo>
                      <a:pt x="6" y="2"/>
                      <a:pt x="12" y="0"/>
                      <a:pt x="18" y="3"/>
                    </a:cubicBezTo>
                    <a:cubicBezTo>
                      <a:pt x="23" y="6"/>
                      <a:pt x="25" y="13"/>
                      <a:pt x="22" y="18"/>
                    </a:cubicBezTo>
                    <a:cubicBezTo>
                      <a:pt x="19" y="23"/>
                      <a:pt x="12" y="25"/>
                      <a:pt x="7" y="22"/>
                    </a:cubicBezTo>
                    <a:cubicBezTo>
                      <a:pt x="2" y="19"/>
                      <a:pt x="0" y="12"/>
                      <a:pt x="3" y="7"/>
                    </a:cubicBezTo>
                    <a:close/>
                  </a:path>
                </a:pathLst>
              </a:custGeom>
              <a:solidFill>
                <a:srgbClr val="1F2D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8" name="Freeform 94"/>
              <p:cNvSpPr>
                <a:spLocks/>
              </p:cNvSpPr>
              <p:nvPr/>
            </p:nvSpPr>
            <p:spPr bwMode="auto">
              <a:xfrm>
                <a:off x="1576" y="1544"/>
                <a:ext cx="95" cy="76"/>
              </a:xfrm>
              <a:custGeom>
                <a:avLst/>
                <a:gdLst>
                  <a:gd name="T0" fmla="*/ 2 w 40"/>
                  <a:gd name="T1" fmla="*/ 6 h 32"/>
                  <a:gd name="T2" fmla="*/ 15 w 40"/>
                  <a:gd name="T3" fmla="*/ 3 h 32"/>
                  <a:gd name="T4" fmla="*/ 34 w 40"/>
                  <a:gd name="T5" fmla="*/ 14 h 32"/>
                  <a:gd name="T6" fmla="*/ 38 w 40"/>
                  <a:gd name="T7" fmla="*/ 26 h 32"/>
                  <a:gd name="T8" fmla="*/ 38 w 40"/>
                  <a:gd name="T9" fmla="*/ 26 h 32"/>
                  <a:gd name="T10" fmla="*/ 25 w 40"/>
                  <a:gd name="T11" fmla="*/ 29 h 32"/>
                  <a:gd name="T12" fmla="*/ 6 w 40"/>
                  <a:gd name="T13" fmla="*/ 18 h 32"/>
                  <a:gd name="T14" fmla="*/ 2 w 40"/>
                  <a:gd name="T15" fmla="*/ 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32">
                    <a:moveTo>
                      <a:pt x="2" y="6"/>
                    </a:moveTo>
                    <a:cubicBezTo>
                      <a:pt x="5" y="1"/>
                      <a:pt x="10" y="0"/>
                      <a:pt x="15" y="3"/>
                    </a:cubicBezTo>
                    <a:cubicBezTo>
                      <a:pt x="34" y="14"/>
                      <a:pt x="34" y="14"/>
                      <a:pt x="34" y="14"/>
                    </a:cubicBezTo>
                    <a:cubicBezTo>
                      <a:pt x="39" y="16"/>
                      <a:pt x="40" y="22"/>
                      <a:pt x="38" y="26"/>
                    </a:cubicBezTo>
                    <a:cubicBezTo>
                      <a:pt x="38" y="26"/>
                      <a:pt x="38" y="26"/>
                      <a:pt x="38" y="26"/>
                    </a:cubicBezTo>
                    <a:cubicBezTo>
                      <a:pt x="35" y="31"/>
                      <a:pt x="30" y="32"/>
                      <a:pt x="25" y="29"/>
                    </a:cubicBezTo>
                    <a:cubicBezTo>
                      <a:pt x="6" y="18"/>
                      <a:pt x="6" y="18"/>
                      <a:pt x="6" y="18"/>
                    </a:cubicBezTo>
                    <a:cubicBezTo>
                      <a:pt x="1" y="16"/>
                      <a:pt x="0" y="10"/>
                      <a:pt x="2" y="6"/>
                    </a:cubicBez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9" name="Freeform 95"/>
              <p:cNvSpPr>
                <a:spLocks/>
              </p:cNvSpPr>
              <p:nvPr/>
            </p:nvSpPr>
            <p:spPr bwMode="auto">
              <a:xfrm>
                <a:off x="1595" y="1554"/>
                <a:ext cx="57" cy="56"/>
              </a:xfrm>
              <a:custGeom>
                <a:avLst/>
                <a:gdLst>
                  <a:gd name="T0" fmla="*/ 0 w 57"/>
                  <a:gd name="T1" fmla="*/ 35 h 56"/>
                  <a:gd name="T2" fmla="*/ 36 w 57"/>
                  <a:gd name="T3" fmla="*/ 56 h 56"/>
                  <a:gd name="T4" fmla="*/ 57 w 57"/>
                  <a:gd name="T5" fmla="*/ 21 h 56"/>
                  <a:gd name="T6" fmla="*/ 21 w 57"/>
                  <a:gd name="T7" fmla="*/ 0 h 56"/>
                  <a:gd name="T8" fmla="*/ 0 w 57"/>
                  <a:gd name="T9" fmla="*/ 35 h 56"/>
                </a:gdLst>
                <a:ahLst/>
                <a:cxnLst>
                  <a:cxn ang="0">
                    <a:pos x="T0" y="T1"/>
                  </a:cxn>
                  <a:cxn ang="0">
                    <a:pos x="T2" y="T3"/>
                  </a:cxn>
                  <a:cxn ang="0">
                    <a:pos x="T4" y="T5"/>
                  </a:cxn>
                  <a:cxn ang="0">
                    <a:pos x="T6" y="T7"/>
                  </a:cxn>
                  <a:cxn ang="0">
                    <a:pos x="T8" y="T9"/>
                  </a:cxn>
                </a:cxnLst>
                <a:rect l="0" t="0" r="r" b="b"/>
                <a:pathLst>
                  <a:path w="57" h="56">
                    <a:moveTo>
                      <a:pt x="0" y="35"/>
                    </a:moveTo>
                    <a:lnTo>
                      <a:pt x="36" y="56"/>
                    </a:lnTo>
                    <a:lnTo>
                      <a:pt x="57" y="21"/>
                    </a:lnTo>
                    <a:lnTo>
                      <a:pt x="21" y="0"/>
                    </a:lnTo>
                    <a:lnTo>
                      <a:pt x="0" y="35"/>
                    </a:lnTo>
                    <a:close/>
                  </a:path>
                </a:pathLst>
              </a:custGeom>
              <a:solidFill>
                <a:srgbClr val="EEF3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0" name="Freeform 96"/>
              <p:cNvSpPr>
                <a:spLocks/>
              </p:cNvSpPr>
              <p:nvPr/>
            </p:nvSpPr>
            <p:spPr bwMode="auto">
              <a:xfrm>
                <a:off x="1631" y="1450"/>
                <a:ext cx="94" cy="75"/>
              </a:xfrm>
              <a:custGeom>
                <a:avLst/>
                <a:gdLst>
                  <a:gd name="T0" fmla="*/ 2 w 40"/>
                  <a:gd name="T1" fmla="*/ 6 h 32"/>
                  <a:gd name="T2" fmla="*/ 15 w 40"/>
                  <a:gd name="T3" fmla="*/ 3 h 32"/>
                  <a:gd name="T4" fmla="*/ 34 w 40"/>
                  <a:gd name="T5" fmla="*/ 14 h 32"/>
                  <a:gd name="T6" fmla="*/ 38 w 40"/>
                  <a:gd name="T7" fmla="*/ 26 h 32"/>
                  <a:gd name="T8" fmla="*/ 38 w 40"/>
                  <a:gd name="T9" fmla="*/ 26 h 32"/>
                  <a:gd name="T10" fmla="*/ 25 w 40"/>
                  <a:gd name="T11" fmla="*/ 29 h 32"/>
                  <a:gd name="T12" fmla="*/ 6 w 40"/>
                  <a:gd name="T13" fmla="*/ 18 h 32"/>
                  <a:gd name="T14" fmla="*/ 2 w 40"/>
                  <a:gd name="T15" fmla="*/ 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32">
                    <a:moveTo>
                      <a:pt x="2" y="6"/>
                    </a:moveTo>
                    <a:cubicBezTo>
                      <a:pt x="5" y="1"/>
                      <a:pt x="10" y="0"/>
                      <a:pt x="15" y="3"/>
                    </a:cubicBezTo>
                    <a:cubicBezTo>
                      <a:pt x="34" y="14"/>
                      <a:pt x="34" y="14"/>
                      <a:pt x="34" y="14"/>
                    </a:cubicBezTo>
                    <a:cubicBezTo>
                      <a:pt x="39" y="16"/>
                      <a:pt x="40" y="22"/>
                      <a:pt x="38" y="26"/>
                    </a:cubicBezTo>
                    <a:cubicBezTo>
                      <a:pt x="38" y="26"/>
                      <a:pt x="38" y="26"/>
                      <a:pt x="38" y="26"/>
                    </a:cubicBezTo>
                    <a:cubicBezTo>
                      <a:pt x="35" y="31"/>
                      <a:pt x="30" y="32"/>
                      <a:pt x="25" y="29"/>
                    </a:cubicBezTo>
                    <a:cubicBezTo>
                      <a:pt x="6" y="18"/>
                      <a:pt x="6" y="18"/>
                      <a:pt x="6" y="18"/>
                    </a:cubicBezTo>
                    <a:cubicBezTo>
                      <a:pt x="1" y="16"/>
                      <a:pt x="0" y="10"/>
                      <a:pt x="2" y="6"/>
                    </a:cubicBez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1" name="Freeform 97"/>
              <p:cNvSpPr>
                <a:spLocks/>
              </p:cNvSpPr>
              <p:nvPr/>
            </p:nvSpPr>
            <p:spPr bwMode="auto">
              <a:xfrm>
                <a:off x="1650" y="1459"/>
                <a:ext cx="56" cy="57"/>
              </a:xfrm>
              <a:custGeom>
                <a:avLst/>
                <a:gdLst>
                  <a:gd name="T0" fmla="*/ 0 w 56"/>
                  <a:gd name="T1" fmla="*/ 36 h 57"/>
                  <a:gd name="T2" fmla="*/ 35 w 56"/>
                  <a:gd name="T3" fmla="*/ 57 h 57"/>
                  <a:gd name="T4" fmla="*/ 56 w 56"/>
                  <a:gd name="T5" fmla="*/ 21 h 57"/>
                  <a:gd name="T6" fmla="*/ 21 w 56"/>
                  <a:gd name="T7" fmla="*/ 0 h 57"/>
                  <a:gd name="T8" fmla="*/ 0 w 56"/>
                  <a:gd name="T9" fmla="*/ 36 h 57"/>
                </a:gdLst>
                <a:ahLst/>
                <a:cxnLst>
                  <a:cxn ang="0">
                    <a:pos x="T0" y="T1"/>
                  </a:cxn>
                  <a:cxn ang="0">
                    <a:pos x="T2" y="T3"/>
                  </a:cxn>
                  <a:cxn ang="0">
                    <a:pos x="T4" y="T5"/>
                  </a:cxn>
                  <a:cxn ang="0">
                    <a:pos x="T6" y="T7"/>
                  </a:cxn>
                  <a:cxn ang="0">
                    <a:pos x="T8" y="T9"/>
                  </a:cxn>
                </a:cxnLst>
                <a:rect l="0" t="0" r="r" b="b"/>
                <a:pathLst>
                  <a:path w="56" h="57">
                    <a:moveTo>
                      <a:pt x="0" y="36"/>
                    </a:moveTo>
                    <a:lnTo>
                      <a:pt x="35" y="57"/>
                    </a:lnTo>
                    <a:lnTo>
                      <a:pt x="56" y="21"/>
                    </a:lnTo>
                    <a:lnTo>
                      <a:pt x="21" y="0"/>
                    </a:lnTo>
                    <a:lnTo>
                      <a:pt x="0" y="36"/>
                    </a:lnTo>
                    <a:close/>
                  </a:path>
                </a:pathLst>
              </a:custGeom>
              <a:solidFill>
                <a:srgbClr val="EEF3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2" name="Freeform 98"/>
              <p:cNvSpPr>
                <a:spLocks/>
              </p:cNvSpPr>
              <p:nvPr/>
            </p:nvSpPr>
            <p:spPr bwMode="auto">
              <a:xfrm>
                <a:off x="1685" y="1355"/>
                <a:ext cx="95" cy="76"/>
              </a:xfrm>
              <a:custGeom>
                <a:avLst/>
                <a:gdLst>
                  <a:gd name="T0" fmla="*/ 2 w 40"/>
                  <a:gd name="T1" fmla="*/ 6 h 32"/>
                  <a:gd name="T2" fmla="*/ 15 w 40"/>
                  <a:gd name="T3" fmla="*/ 3 h 32"/>
                  <a:gd name="T4" fmla="*/ 34 w 40"/>
                  <a:gd name="T5" fmla="*/ 14 h 32"/>
                  <a:gd name="T6" fmla="*/ 38 w 40"/>
                  <a:gd name="T7" fmla="*/ 27 h 32"/>
                  <a:gd name="T8" fmla="*/ 38 w 40"/>
                  <a:gd name="T9" fmla="*/ 27 h 32"/>
                  <a:gd name="T10" fmla="*/ 25 w 40"/>
                  <a:gd name="T11" fmla="*/ 30 h 32"/>
                  <a:gd name="T12" fmla="*/ 6 w 40"/>
                  <a:gd name="T13" fmla="*/ 19 h 32"/>
                  <a:gd name="T14" fmla="*/ 2 w 40"/>
                  <a:gd name="T15" fmla="*/ 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32">
                    <a:moveTo>
                      <a:pt x="2" y="6"/>
                    </a:moveTo>
                    <a:cubicBezTo>
                      <a:pt x="5" y="2"/>
                      <a:pt x="10" y="0"/>
                      <a:pt x="15" y="3"/>
                    </a:cubicBezTo>
                    <a:cubicBezTo>
                      <a:pt x="34" y="14"/>
                      <a:pt x="34" y="14"/>
                      <a:pt x="34" y="14"/>
                    </a:cubicBezTo>
                    <a:cubicBezTo>
                      <a:pt x="39" y="17"/>
                      <a:pt x="40" y="22"/>
                      <a:pt x="38" y="27"/>
                    </a:cubicBezTo>
                    <a:cubicBezTo>
                      <a:pt x="38" y="27"/>
                      <a:pt x="38" y="27"/>
                      <a:pt x="38" y="27"/>
                    </a:cubicBezTo>
                    <a:cubicBezTo>
                      <a:pt x="35" y="31"/>
                      <a:pt x="29" y="32"/>
                      <a:pt x="25" y="30"/>
                    </a:cubicBezTo>
                    <a:cubicBezTo>
                      <a:pt x="6" y="19"/>
                      <a:pt x="6" y="19"/>
                      <a:pt x="6" y="19"/>
                    </a:cubicBezTo>
                    <a:cubicBezTo>
                      <a:pt x="1" y="16"/>
                      <a:pt x="0" y="10"/>
                      <a:pt x="2" y="6"/>
                    </a:cubicBez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3" name="Freeform 99"/>
              <p:cNvSpPr>
                <a:spLocks/>
              </p:cNvSpPr>
              <p:nvPr/>
            </p:nvSpPr>
            <p:spPr bwMode="auto">
              <a:xfrm>
                <a:off x="1704" y="1365"/>
                <a:ext cx="57" cy="59"/>
              </a:xfrm>
              <a:custGeom>
                <a:avLst/>
                <a:gdLst>
                  <a:gd name="T0" fmla="*/ 0 w 57"/>
                  <a:gd name="T1" fmla="*/ 37 h 59"/>
                  <a:gd name="T2" fmla="*/ 35 w 57"/>
                  <a:gd name="T3" fmla="*/ 59 h 59"/>
                  <a:gd name="T4" fmla="*/ 57 w 57"/>
                  <a:gd name="T5" fmla="*/ 21 h 59"/>
                  <a:gd name="T6" fmla="*/ 21 w 57"/>
                  <a:gd name="T7" fmla="*/ 0 h 59"/>
                  <a:gd name="T8" fmla="*/ 0 w 57"/>
                  <a:gd name="T9" fmla="*/ 37 h 59"/>
                </a:gdLst>
                <a:ahLst/>
                <a:cxnLst>
                  <a:cxn ang="0">
                    <a:pos x="T0" y="T1"/>
                  </a:cxn>
                  <a:cxn ang="0">
                    <a:pos x="T2" y="T3"/>
                  </a:cxn>
                  <a:cxn ang="0">
                    <a:pos x="T4" y="T5"/>
                  </a:cxn>
                  <a:cxn ang="0">
                    <a:pos x="T6" y="T7"/>
                  </a:cxn>
                  <a:cxn ang="0">
                    <a:pos x="T8" y="T9"/>
                  </a:cxn>
                </a:cxnLst>
                <a:rect l="0" t="0" r="r" b="b"/>
                <a:pathLst>
                  <a:path w="57" h="59">
                    <a:moveTo>
                      <a:pt x="0" y="37"/>
                    </a:moveTo>
                    <a:lnTo>
                      <a:pt x="35" y="59"/>
                    </a:lnTo>
                    <a:lnTo>
                      <a:pt x="57" y="21"/>
                    </a:lnTo>
                    <a:lnTo>
                      <a:pt x="21" y="0"/>
                    </a:lnTo>
                    <a:lnTo>
                      <a:pt x="0" y="37"/>
                    </a:lnTo>
                    <a:close/>
                  </a:path>
                </a:pathLst>
              </a:custGeom>
              <a:solidFill>
                <a:srgbClr val="EEF3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4" name="Freeform 100"/>
              <p:cNvSpPr>
                <a:spLocks/>
              </p:cNvSpPr>
              <p:nvPr/>
            </p:nvSpPr>
            <p:spPr bwMode="auto">
              <a:xfrm>
                <a:off x="1737" y="1260"/>
                <a:ext cx="97" cy="76"/>
              </a:xfrm>
              <a:custGeom>
                <a:avLst/>
                <a:gdLst>
                  <a:gd name="T0" fmla="*/ 3 w 41"/>
                  <a:gd name="T1" fmla="*/ 6 h 32"/>
                  <a:gd name="T2" fmla="*/ 16 w 41"/>
                  <a:gd name="T3" fmla="*/ 3 h 32"/>
                  <a:gd name="T4" fmla="*/ 35 w 41"/>
                  <a:gd name="T5" fmla="*/ 14 h 32"/>
                  <a:gd name="T6" fmla="*/ 39 w 41"/>
                  <a:gd name="T7" fmla="*/ 27 h 32"/>
                  <a:gd name="T8" fmla="*/ 39 w 41"/>
                  <a:gd name="T9" fmla="*/ 27 h 32"/>
                  <a:gd name="T10" fmla="*/ 26 w 41"/>
                  <a:gd name="T11" fmla="*/ 30 h 32"/>
                  <a:gd name="T12" fmla="*/ 7 w 41"/>
                  <a:gd name="T13" fmla="*/ 19 h 32"/>
                  <a:gd name="T14" fmla="*/ 3 w 41"/>
                  <a:gd name="T15" fmla="*/ 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2">
                    <a:moveTo>
                      <a:pt x="3" y="6"/>
                    </a:moveTo>
                    <a:cubicBezTo>
                      <a:pt x="6" y="2"/>
                      <a:pt x="11" y="0"/>
                      <a:pt x="16" y="3"/>
                    </a:cubicBezTo>
                    <a:cubicBezTo>
                      <a:pt x="35" y="14"/>
                      <a:pt x="35" y="14"/>
                      <a:pt x="35" y="14"/>
                    </a:cubicBezTo>
                    <a:cubicBezTo>
                      <a:pt x="40" y="17"/>
                      <a:pt x="41" y="22"/>
                      <a:pt x="39" y="27"/>
                    </a:cubicBezTo>
                    <a:cubicBezTo>
                      <a:pt x="39" y="27"/>
                      <a:pt x="39" y="27"/>
                      <a:pt x="39" y="27"/>
                    </a:cubicBezTo>
                    <a:cubicBezTo>
                      <a:pt x="36" y="31"/>
                      <a:pt x="30" y="32"/>
                      <a:pt x="26" y="30"/>
                    </a:cubicBezTo>
                    <a:cubicBezTo>
                      <a:pt x="7" y="19"/>
                      <a:pt x="7" y="19"/>
                      <a:pt x="7" y="19"/>
                    </a:cubicBezTo>
                    <a:cubicBezTo>
                      <a:pt x="2" y="16"/>
                      <a:pt x="0" y="10"/>
                      <a:pt x="3" y="6"/>
                    </a:cubicBez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5" name="Freeform 101"/>
              <p:cNvSpPr>
                <a:spLocks/>
              </p:cNvSpPr>
              <p:nvPr/>
            </p:nvSpPr>
            <p:spPr bwMode="auto">
              <a:xfrm>
                <a:off x="1758" y="1270"/>
                <a:ext cx="57" cy="59"/>
              </a:xfrm>
              <a:custGeom>
                <a:avLst/>
                <a:gdLst>
                  <a:gd name="T0" fmla="*/ 0 w 57"/>
                  <a:gd name="T1" fmla="*/ 38 h 59"/>
                  <a:gd name="T2" fmla="*/ 36 w 57"/>
                  <a:gd name="T3" fmla="*/ 59 h 59"/>
                  <a:gd name="T4" fmla="*/ 57 w 57"/>
                  <a:gd name="T5" fmla="*/ 21 h 59"/>
                  <a:gd name="T6" fmla="*/ 22 w 57"/>
                  <a:gd name="T7" fmla="*/ 0 h 59"/>
                  <a:gd name="T8" fmla="*/ 0 w 57"/>
                  <a:gd name="T9" fmla="*/ 38 h 59"/>
                </a:gdLst>
                <a:ahLst/>
                <a:cxnLst>
                  <a:cxn ang="0">
                    <a:pos x="T0" y="T1"/>
                  </a:cxn>
                  <a:cxn ang="0">
                    <a:pos x="T2" y="T3"/>
                  </a:cxn>
                  <a:cxn ang="0">
                    <a:pos x="T4" y="T5"/>
                  </a:cxn>
                  <a:cxn ang="0">
                    <a:pos x="T6" y="T7"/>
                  </a:cxn>
                  <a:cxn ang="0">
                    <a:pos x="T8" y="T9"/>
                  </a:cxn>
                </a:cxnLst>
                <a:rect l="0" t="0" r="r" b="b"/>
                <a:pathLst>
                  <a:path w="57" h="59">
                    <a:moveTo>
                      <a:pt x="0" y="38"/>
                    </a:moveTo>
                    <a:lnTo>
                      <a:pt x="36" y="59"/>
                    </a:lnTo>
                    <a:lnTo>
                      <a:pt x="57" y="21"/>
                    </a:lnTo>
                    <a:lnTo>
                      <a:pt x="22" y="0"/>
                    </a:lnTo>
                    <a:lnTo>
                      <a:pt x="0" y="38"/>
                    </a:lnTo>
                    <a:close/>
                  </a:path>
                </a:pathLst>
              </a:custGeom>
              <a:solidFill>
                <a:srgbClr val="EEF3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6" name="Freeform 102"/>
              <p:cNvSpPr>
                <a:spLocks/>
              </p:cNvSpPr>
              <p:nvPr/>
            </p:nvSpPr>
            <p:spPr bwMode="auto">
              <a:xfrm>
                <a:off x="1791" y="1168"/>
                <a:ext cx="97" cy="76"/>
              </a:xfrm>
              <a:custGeom>
                <a:avLst/>
                <a:gdLst>
                  <a:gd name="T0" fmla="*/ 3 w 41"/>
                  <a:gd name="T1" fmla="*/ 5 h 32"/>
                  <a:gd name="T2" fmla="*/ 16 w 41"/>
                  <a:gd name="T3" fmla="*/ 2 h 32"/>
                  <a:gd name="T4" fmla="*/ 35 w 41"/>
                  <a:gd name="T5" fmla="*/ 13 h 32"/>
                  <a:gd name="T6" fmla="*/ 39 w 41"/>
                  <a:gd name="T7" fmla="*/ 26 h 32"/>
                  <a:gd name="T8" fmla="*/ 39 w 41"/>
                  <a:gd name="T9" fmla="*/ 26 h 32"/>
                  <a:gd name="T10" fmla="*/ 26 w 41"/>
                  <a:gd name="T11" fmla="*/ 29 h 32"/>
                  <a:gd name="T12" fmla="*/ 7 w 41"/>
                  <a:gd name="T13" fmla="*/ 18 h 32"/>
                  <a:gd name="T14" fmla="*/ 3 w 41"/>
                  <a:gd name="T15" fmla="*/ 5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2">
                    <a:moveTo>
                      <a:pt x="3" y="5"/>
                    </a:moveTo>
                    <a:cubicBezTo>
                      <a:pt x="5" y="1"/>
                      <a:pt x="11" y="0"/>
                      <a:pt x="16" y="2"/>
                    </a:cubicBezTo>
                    <a:cubicBezTo>
                      <a:pt x="35" y="13"/>
                      <a:pt x="35" y="13"/>
                      <a:pt x="35" y="13"/>
                    </a:cubicBezTo>
                    <a:cubicBezTo>
                      <a:pt x="39" y="16"/>
                      <a:pt x="41" y="22"/>
                      <a:pt x="39" y="26"/>
                    </a:cubicBezTo>
                    <a:cubicBezTo>
                      <a:pt x="39" y="26"/>
                      <a:pt x="39" y="26"/>
                      <a:pt x="39" y="26"/>
                    </a:cubicBezTo>
                    <a:cubicBezTo>
                      <a:pt x="36" y="30"/>
                      <a:pt x="30" y="32"/>
                      <a:pt x="26" y="29"/>
                    </a:cubicBezTo>
                    <a:cubicBezTo>
                      <a:pt x="7" y="18"/>
                      <a:pt x="7" y="18"/>
                      <a:pt x="7" y="18"/>
                    </a:cubicBezTo>
                    <a:cubicBezTo>
                      <a:pt x="2" y="15"/>
                      <a:pt x="0" y="10"/>
                      <a:pt x="3" y="5"/>
                    </a:cubicBez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7" name="Freeform 103"/>
              <p:cNvSpPr>
                <a:spLocks/>
              </p:cNvSpPr>
              <p:nvPr/>
            </p:nvSpPr>
            <p:spPr bwMode="auto">
              <a:xfrm>
                <a:off x="1810" y="1175"/>
                <a:ext cx="59" cy="59"/>
              </a:xfrm>
              <a:custGeom>
                <a:avLst/>
                <a:gdLst>
                  <a:gd name="T0" fmla="*/ 0 w 59"/>
                  <a:gd name="T1" fmla="*/ 38 h 59"/>
                  <a:gd name="T2" fmla="*/ 38 w 59"/>
                  <a:gd name="T3" fmla="*/ 59 h 59"/>
                  <a:gd name="T4" fmla="*/ 59 w 59"/>
                  <a:gd name="T5" fmla="*/ 22 h 59"/>
                  <a:gd name="T6" fmla="*/ 24 w 59"/>
                  <a:gd name="T7" fmla="*/ 0 h 59"/>
                  <a:gd name="T8" fmla="*/ 0 w 59"/>
                  <a:gd name="T9" fmla="*/ 38 h 59"/>
                </a:gdLst>
                <a:ahLst/>
                <a:cxnLst>
                  <a:cxn ang="0">
                    <a:pos x="T0" y="T1"/>
                  </a:cxn>
                  <a:cxn ang="0">
                    <a:pos x="T2" y="T3"/>
                  </a:cxn>
                  <a:cxn ang="0">
                    <a:pos x="T4" y="T5"/>
                  </a:cxn>
                  <a:cxn ang="0">
                    <a:pos x="T6" y="T7"/>
                  </a:cxn>
                  <a:cxn ang="0">
                    <a:pos x="T8" y="T9"/>
                  </a:cxn>
                </a:cxnLst>
                <a:rect l="0" t="0" r="r" b="b"/>
                <a:pathLst>
                  <a:path w="59" h="59">
                    <a:moveTo>
                      <a:pt x="0" y="38"/>
                    </a:moveTo>
                    <a:lnTo>
                      <a:pt x="38" y="59"/>
                    </a:lnTo>
                    <a:lnTo>
                      <a:pt x="59" y="22"/>
                    </a:lnTo>
                    <a:lnTo>
                      <a:pt x="24" y="0"/>
                    </a:lnTo>
                    <a:lnTo>
                      <a:pt x="0" y="38"/>
                    </a:lnTo>
                    <a:close/>
                  </a:path>
                </a:pathLst>
              </a:custGeom>
              <a:solidFill>
                <a:srgbClr val="EEF3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8" name="Freeform 104"/>
              <p:cNvSpPr>
                <a:spLocks/>
              </p:cNvSpPr>
              <p:nvPr/>
            </p:nvSpPr>
            <p:spPr bwMode="auto">
              <a:xfrm>
                <a:off x="1846" y="1074"/>
                <a:ext cx="97" cy="75"/>
              </a:xfrm>
              <a:custGeom>
                <a:avLst/>
                <a:gdLst>
                  <a:gd name="T0" fmla="*/ 3 w 41"/>
                  <a:gd name="T1" fmla="*/ 5 h 32"/>
                  <a:gd name="T2" fmla="*/ 16 w 41"/>
                  <a:gd name="T3" fmla="*/ 2 h 32"/>
                  <a:gd name="T4" fmla="*/ 35 w 41"/>
                  <a:gd name="T5" fmla="*/ 13 h 32"/>
                  <a:gd name="T6" fmla="*/ 39 w 41"/>
                  <a:gd name="T7" fmla="*/ 26 h 32"/>
                  <a:gd name="T8" fmla="*/ 39 w 41"/>
                  <a:gd name="T9" fmla="*/ 26 h 32"/>
                  <a:gd name="T10" fmla="*/ 26 w 41"/>
                  <a:gd name="T11" fmla="*/ 29 h 32"/>
                  <a:gd name="T12" fmla="*/ 7 w 41"/>
                  <a:gd name="T13" fmla="*/ 18 h 32"/>
                  <a:gd name="T14" fmla="*/ 3 w 41"/>
                  <a:gd name="T15" fmla="*/ 5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2">
                    <a:moveTo>
                      <a:pt x="3" y="5"/>
                    </a:moveTo>
                    <a:cubicBezTo>
                      <a:pt x="5" y="1"/>
                      <a:pt x="11" y="0"/>
                      <a:pt x="16" y="2"/>
                    </a:cubicBezTo>
                    <a:cubicBezTo>
                      <a:pt x="35" y="13"/>
                      <a:pt x="35" y="13"/>
                      <a:pt x="35" y="13"/>
                    </a:cubicBezTo>
                    <a:cubicBezTo>
                      <a:pt x="39" y="16"/>
                      <a:pt x="41" y="22"/>
                      <a:pt x="39" y="26"/>
                    </a:cubicBezTo>
                    <a:cubicBezTo>
                      <a:pt x="39" y="26"/>
                      <a:pt x="39" y="26"/>
                      <a:pt x="39" y="26"/>
                    </a:cubicBezTo>
                    <a:cubicBezTo>
                      <a:pt x="36" y="30"/>
                      <a:pt x="30" y="32"/>
                      <a:pt x="26" y="29"/>
                    </a:cubicBezTo>
                    <a:cubicBezTo>
                      <a:pt x="7" y="18"/>
                      <a:pt x="7" y="18"/>
                      <a:pt x="7" y="18"/>
                    </a:cubicBezTo>
                    <a:cubicBezTo>
                      <a:pt x="2" y="15"/>
                      <a:pt x="0" y="10"/>
                      <a:pt x="3" y="5"/>
                    </a:cubicBez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9" name="Freeform 105"/>
              <p:cNvSpPr>
                <a:spLocks/>
              </p:cNvSpPr>
              <p:nvPr/>
            </p:nvSpPr>
            <p:spPr bwMode="auto">
              <a:xfrm>
                <a:off x="1865" y="1081"/>
                <a:ext cx="59" cy="59"/>
              </a:xfrm>
              <a:custGeom>
                <a:avLst/>
                <a:gdLst>
                  <a:gd name="T0" fmla="*/ 0 w 59"/>
                  <a:gd name="T1" fmla="*/ 38 h 59"/>
                  <a:gd name="T2" fmla="*/ 37 w 59"/>
                  <a:gd name="T3" fmla="*/ 59 h 59"/>
                  <a:gd name="T4" fmla="*/ 59 w 59"/>
                  <a:gd name="T5" fmla="*/ 21 h 59"/>
                  <a:gd name="T6" fmla="*/ 21 w 59"/>
                  <a:gd name="T7" fmla="*/ 0 h 59"/>
                  <a:gd name="T8" fmla="*/ 0 w 59"/>
                  <a:gd name="T9" fmla="*/ 38 h 59"/>
                </a:gdLst>
                <a:ahLst/>
                <a:cxnLst>
                  <a:cxn ang="0">
                    <a:pos x="T0" y="T1"/>
                  </a:cxn>
                  <a:cxn ang="0">
                    <a:pos x="T2" y="T3"/>
                  </a:cxn>
                  <a:cxn ang="0">
                    <a:pos x="T4" y="T5"/>
                  </a:cxn>
                  <a:cxn ang="0">
                    <a:pos x="T6" y="T7"/>
                  </a:cxn>
                  <a:cxn ang="0">
                    <a:pos x="T8" y="T9"/>
                  </a:cxn>
                </a:cxnLst>
                <a:rect l="0" t="0" r="r" b="b"/>
                <a:pathLst>
                  <a:path w="59" h="59">
                    <a:moveTo>
                      <a:pt x="0" y="38"/>
                    </a:moveTo>
                    <a:lnTo>
                      <a:pt x="37" y="59"/>
                    </a:lnTo>
                    <a:lnTo>
                      <a:pt x="59" y="21"/>
                    </a:lnTo>
                    <a:lnTo>
                      <a:pt x="21" y="0"/>
                    </a:lnTo>
                    <a:lnTo>
                      <a:pt x="0" y="38"/>
                    </a:lnTo>
                    <a:close/>
                  </a:path>
                </a:pathLst>
              </a:custGeom>
              <a:solidFill>
                <a:srgbClr val="EEF3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0" name="Freeform 106"/>
              <p:cNvSpPr>
                <a:spLocks/>
              </p:cNvSpPr>
              <p:nvPr/>
            </p:nvSpPr>
            <p:spPr bwMode="auto">
              <a:xfrm>
                <a:off x="1900" y="979"/>
                <a:ext cx="97" cy="76"/>
              </a:xfrm>
              <a:custGeom>
                <a:avLst/>
                <a:gdLst>
                  <a:gd name="T0" fmla="*/ 3 w 41"/>
                  <a:gd name="T1" fmla="*/ 6 h 32"/>
                  <a:gd name="T2" fmla="*/ 16 w 41"/>
                  <a:gd name="T3" fmla="*/ 3 h 32"/>
                  <a:gd name="T4" fmla="*/ 35 w 41"/>
                  <a:gd name="T5" fmla="*/ 13 h 32"/>
                  <a:gd name="T6" fmla="*/ 39 w 41"/>
                  <a:gd name="T7" fmla="*/ 26 h 32"/>
                  <a:gd name="T8" fmla="*/ 39 w 41"/>
                  <a:gd name="T9" fmla="*/ 26 h 32"/>
                  <a:gd name="T10" fmla="*/ 26 w 41"/>
                  <a:gd name="T11" fmla="*/ 29 h 32"/>
                  <a:gd name="T12" fmla="*/ 7 w 41"/>
                  <a:gd name="T13" fmla="*/ 18 h 32"/>
                  <a:gd name="T14" fmla="*/ 3 w 41"/>
                  <a:gd name="T15" fmla="*/ 6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32">
                    <a:moveTo>
                      <a:pt x="3" y="6"/>
                    </a:moveTo>
                    <a:cubicBezTo>
                      <a:pt x="5" y="1"/>
                      <a:pt x="11" y="0"/>
                      <a:pt x="16" y="3"/>
                    </a:cubicBezTo>
                    <a:cubicBezTo>
                      <a:pt x="35" y="13"/>
                      <a:pt x="35" y="13"/>
                      <a:pt x="35" y="13"/>
                    </a:cubicBezTo>
                    <a:cubicBezTo>
                      <a:pt x="39" y="16"/>
                      <a:pt x="41" y="22"/>
                      <a:pt x="39" y="26"/>
                    </a:cubicBezTo>
                    <a:cubicBezTo>
                      <a:pt x="39" y="26"/>
                      <a:pt x="39" y="26"/>
                      <a:pt x="39" y="26"/>
                    </a:cubicBezTo>
                    <a:cubicBezTo>
                      <a:pt x="36" y="31"/>
                      <a:pt x="30" y="32"/>
                      <a:pt x="26" y="29"/>
                    </a:cubicBezTo>
                    <a:cubicBezTo>
                      <a:pt x="7" y="18"/>
                      <a:pt x="7" y="18"/>
                      <a:pt x="7" y="18"/>
                    </a:cubicBezTo>
                    <a:cubicBezTo>
                      <a:pt x="2" y="16"/>
                      <a:pt x="0" y="10"/>
                      <a:pt x="3" y="6"/>
                    </a:cubicBez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1" name="Freeform 107"/>
              <p:cNvSpPr>
                <a:spLocks/>
              </p:cNvSpPr>
              <p:nvPr/>
            </p:nvSpPr>
            <p:spPr bwMode="auto">
              <a:xfrm>
                <a:off x="1919" y="989"/>
                <a:ext cx="59" cy="56"/>
              </a:xfrm>
              <a:custGeom>
                <a:avLst/>
                <a:gdLst>
                  <a:gd name="T0" fmla="*/ 0 w 59"/>
                  <a:gd name="T1" fmla="*/ 35 h 56"/>
                  <a:gd name="T2" fmla="*/ 38 w 59"/>
                  <a:gd name="T3" fmla="*/ 56 h 56"/>
                  <a:gd name="T4" fmla="*/ 59 w 59"/>
                  <a:gd name="T5" fmla="*/ 21 h 56"/>
                  <a:gd name="T6" fmla="*/ 21 w 59"/>
                  <a:gd name="T7" fmla="*/ 0 h 56"/>
                  <a:gd name="T8" fmla="*/ 0 w 59"/>
                  <a:gd name="T9" fmla="*/ 35 h 56"/>
                </a:gdLst>
                <a:ahLst/>
                <a:cxnLst>
                  <a:cxn ang="0">
                    <a:pos x="T0" y="T1"/>
                  </a:cxn>
                  <a:cxn ang="0">
                    <a:pos x="T2" y="T3"/>
                  </a:cxn>
                  <a:cxn ang="0">
                    <a:pos x="T4" y="T5"/>
                  </a:cxn>
                  <a:cxn ang="0">
                    <a:pos x="T6" y="T7"/>
                  </a:cxn>
                  <a:cxn ang="0">
                    <a:pos x="T8" y="T9"/>
                  </a:cxn>
                </a:cxnLst>
                <a:rect l="0" t="0" r="r" b="b"/>
                <a:pathLst>
                  <a:path w="59" h="56">
                    <a:moveTo>
                      <a:pt x="0" y="35"/>
                    </a:moveTo>
                    <a:lnTo>
                      <a:pt x="38" y="56"/>
                    </a:lnTo>
                    <a:lnTo>
                      <a:pt x="59" y="21"/>
                    </a:lnTo>
                    <a:lnTo>
                      <a:pt x="21" y="0"/>
                    </a:lnTo>
                    <a:lnTo>
                      <a:pt x="0" y="35"/>
                    </a:lnTo>
                    <a:close/>
                  </a:path>
                </a:pathLst>
              </a:custGeom>
              <a:solidFill>
                <a:srgbClr val="EEF3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2" name="Freeform 108"/>
              <p:cNvSpPr>
                <a:spLocks/>
              </p:cNvSpPr>
              <p:nvPr/>
            </p:nvSpPr>
            <p:spPr bwMode="auto">
              <a:xfrm>
                <a:off x="1196" y="1237"/>
                <a:ext cx="314" cy="194"/>
              </a:xfrm>
              <a:custGeom>
                <a:avLst/>
                <a:gdLst>
                  <a:gd name="T0" fmla="*/ 11 w 314"/>
                  <a:gd name="T1" fmla="*/ 0 h 194"/>
                  <a:gd name="T2" fmla="*/ 314 w 314"/>
                  <a:gd name="T3" fmla="*/ 175 h 194"/>
                  <a:gd name="T4" fmla="*/ 305 w 314"/>
                  <a:gd name="T5" fmla="*/ 194 h 194"/>
                  <a:gd name="T6" fmla="*/ 0 w 314"/>
                  <a:gd name="T7" fmla="*/ 19 h 194"/>
                  <a:gd name="T8" fmla="*/ 11 w 314"/>
                  <a:gd name="T9" fmla="*/ 0 h 194"/>
                </a:gdLst>
                <a:ahLst/>
                <a:cxnLst>
                  <a:cxn ang="0">
                    <a:pos x="T0" y="T1"/>
                  </a:cxn>
                  <a:cxn ang="0">
                    <a:pos x="T2" y="T3"/>
                  </a:cxn>
                  <a:cxn ang="0">
                    <a:pos x="T4" y="T5"/>
                  </a:cxn>
                  <a:cxn ang="0">
                    <a:pos x="T6" y="T7"/>
                  </a:cxn>
                  <a:cxn ang="0">
                    <a:pos x="T8" y="T9"/>
                  </a:cxn>
                </a:cxnLst>
                <a:rect l="0" t="0" r="r" b="b"/>
                <a:pathLst>
                  <a:path w="314" h="194">
                    <a:moveTo>
                      <a:pt x="11" y="0"/>
                    </a:moveTo>
                    <a:lnTo>
                      <a:pt x="314" y="175"/>
                    </a:lnTo>
                    <a:lnTo>
                      <a:pt x="305" y="194"/>
                    </a:lnTo>
                    <a:lnTo>
                      <a:pt x="0" y="19"/>
                    </a:lnTo>
                    <a:lnTo>
                      <a:pt x="11" y="0"/>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3" name="Freeform 109"/>
              <p:cNvSpPr>
                <a:spLocks/>
              </p:cNvSpPr>
              <p:nvPr/>
            </p:nvSpPr>
            <p:spPr bwMode="auto">
              <a:xfrm>
                <a:off x="531" y="2856"/>
                <a:ext cx="1492" cy="1558"/>
              </a:xfrm>
              <a:custGeom>
                <a:avLst/>
                <a:gdLst>
                  <a:gd name="T0" fmla="*/ 1492 w 1492"/>
                  <a:gd name="T1" fmla="*/ 556 h 1558"/>
                  <a:gd name="T2" fmla="*/ 771 w 1492"/>
                  <a:gd name="T3" fmla="*/ 0 h 1558"/>
                  <a:gd name="T4" fmla="*/ 0 w 1492"/>
                  <a:gd name="T5" fmla="*/ 1003 h 1558"/>
                  <a:gd name="T6" fmla="*/ 721 w 1492"/>
                  <a:gd name="T7" fmla="*/ 1558 h 1558"/>
                  <a:gd name="T8" fmla="*/ 1492 w 1492"/>
                  <a:gd name="T9" fmla="*/ 556 h 1558"/>
                </a:gdLst>
                <a:ahLst/>
                <a:cxnLst>
                  <a:cxn ang="0">
                    <a:pos x="T0" y="T1"/>
                  </a:cxn>
                  <a:cxn ang="0">
                    <a:pos x="T2" y="T3"/>
                  </a:cxn>
                  <a:cxn ang="0">
                    <a:pos x="T4" y="T5"/>
                  </a:cxn>
                  <a:cxn ang="0">
                    <a:pos x="T6" y="T7"/>
                  </a:cxn>
                  <a:cxn ang="0">
                    <a:pos x="T8" y="T9"/>
                  </a:cxn>
                </a:cxnLst>
                <a:rect l="0" t="0" r="r" b="b"/>
                <a:pathLst>
                  <a:path w="1492" h="1558">
                    <a:moveTo>
                      <a:pt x="1492" y="556"/>
                    </a:moveTo>
                    <a:lnTo>
                      <a:pt x="771" y="0"/>
                    </a:lnTo>
                    <a:lnTo>
                      <a:pt x="0" y="1003"/>
                    </a:lnTo>
                    <a:lnTo>
                      <a:pt x="721" y="1558"/>
                    </a:lnTo>
                    <a:lnTo>
                      <a:pt x="1492" y="556"/>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4" name="Freeform 110"/>
              <p:cNvSpPr>
                <a:spLocks/>
              </p:cNvSpPr>
              <p:nvPr/>
            </p:nvSpPr>
            <p:spPr bwMode="auto">
              <a:xfrm>
                <a:off x="406" y="2849"/>
                <a:ext cx="1492" cy="1556"/>
              </a:xfrm>
              <a:custGeom>
                <a:avLst/>
                <a:gdLst>
                  <a:gd name="T0" fmla="*/ 1492 w 1492"/>
                  <a:gd name="T1" fmla="*/ 553 h 1556"/>
                  <a:gd name="T2" fmla="*/ 771 w 1492"/>
                  <a:gd name="T3" fmla="*/ 0 h 1556"/>
                  <a:gd name="T4" fmla="*/ 0 w 1492"/>
                  <a:gd name="T5" fmla="*/ 1003 h 1556"/>
                  <a:gd name="T6" fmla="*/ 721 w 1492"/>
                  <a:gd name="T7" fmla="*/ 1556 h 1556"/>
                  <a:gd name="T8" fmla="*/ 1492 w 1492"/>
                  <a:gd name="T9" fmla="*/ 553 h 1556"/>
                </a:gdLst>
                <a:ahLst/>
                <a:cxnLst>
                  <a:cxn ang="0">
                    <a:pos x="T0" y="T1"/>
                  </a:cxn>
                  <a:cxn ang="0">
                    <a:pos x="T2" y="T3"/>
                  </a:cxn>
                  <a:cxn ang="0">
                    <a:pos x="T4" y="T5"/>
                  </a:cxn>
                  <a:cxn ang="0">
                    <a:pos x="T6" y="T7"/>
                  </a:cxn>
                  <a:cxn ang="0">
                    <a:pos x="T8" y="T9"/>
                  </a:cxn>
                </a:cxnLst>
                <a:rect l="0" t="0" r="r" b="b"/>
                <a:pathLst>
                  <a:path w="1492" h="1556">
                    <a:moveTo>
                      <a:pt x="1492" y="553"/>
                    </a:moveTo>
                    <a:lnTo>
                      <a:pt x="771" y="0"/>
                    </a:lnTo>
                    <a:lnTo>
                      <a:pt x="0" y="1003"/>
                    </a:lnTo>
                    <a:lnTo>
                      <a:pt x="721" y="1556"/>
                    </a:lnTo>
                    <a:lnTo>
                      <a:pt x="1492" y="55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5" name="Freeform 111"/>
              <p:cNvSpPr>
                <a:spLocks/>
              </p:cNvSpPr>
              <p:nvPr/>
            </p:nvSpPr>
            <p:spPr bwMode="auto">
              <a:xfrm>
                <a:off x="1030" y="3043"/>
                <a:ext cx="218" cy="262"/>
              </a:xfrm>
              <a:custGeom>
                <a:avLst/>
                <a:gdLst>
                  <a:gd name="T0" fmla="*/ 43 w 218"/>
                  <a:gd name="T1" fmla="*/ 262 h 262"/>
                  <a:gd name="T2" fmla="*/ 0 w 218"/>
                  <a:gd name="T3" fmla="*/ 232 h 262"/>
                  <a:gd name="T4" fmla="*/ 175 w 218"/>
                  <a:gd name="T5" fmla="*/ 0 h 262"/>
                  <a:gd name="T6" fmla="*/ 218 w 218"/>
                  <a:gd name="T7" fmla="*/ 33 h 262"/>
                  <a:gd name="T8" fmla="*/ 43 w 218"/>
                  <a:gd name="T9" fmla="*/ 262 h 262"/>
                </a:gdLst>
                <a:ahLst/>
                <a:cxnLst>
                  <a:cxn ang="0">
                    <a:pos x="T0" y="T1"/>
                  </a:cxn>
                  <a:cxn ang="0">
                    <a:pos x="T2" y="T3"/>
                  </a:cxn>
                  <a:cxn ang="0">
                    <a:pos x="T4" y="T5"/>
                  </a:cxn>
                  <a:cxn ang="0">
                    <a:pos x="T6" y="T7"/>
                  </a:cxn>
                  <a:cxn ang="0">
                    <a:pos x="T8" y="T9"/>
                  </a:cxn>
                </a:cxnLst>
                <a:rect l="0" t="0" r="r" b="b"/>
                <a:pathLst>
                  <a:path w="218" h="262">
                    <a:moveTo>
                      <a:pt x="43" y="262"/>
                    </a:moveTo>
                    <a:lnTo>
                      <a:pt x="0" y="232"/>
                    </a:lnTo>
                    <a:lnTo>
                      <a:pt x="175" y="0"/>
                    </a:lnTo>
                    <a:lnTo>
                      <a:pt x="218" y="33"/>
                    </a:lnTo>
                    <a:lnTo>
                      <a:pt x="43" y="262"/>
                    </a:lnTo>
                    <a:close/>
                  </a:path>
                </a:pathLst>
              </a:custGeom>
              <a:solidFill>
                <a:srgbClr val="F39C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6" name="Freeform 112"/>
              <p:cNvSpPr>
                <a:spLocks/>
              </p:cNvSpPr>
              <p:nvPr/>
            </p:nvSpPr>
            <p:spPr bwMode="auto">
              <a:xfrm>
                <a:off x="1134" y="3175"/>
                <a:ext cx="180" cy="211"/>
              </a:xfrm>
              <a:custGeom>
                <a:avLst/>
                <a:gdLst>
                  <a:gd name="T0" fmla="*/ 43 w 180"/>
                  <a:gd name="T1" fmla="*/ 211 h 211"/>
                  <a:gd name="T2" fmla="*/ 0 w 180"/>
                  <a:gd name="T3" fmla="*/ 178 h 211"/>
                  <a:gd name="T4" fmla="*/ 137 w 180"/>
                  <a:gd name="T5" fmla="*/ 0 h 211"/>
                  <a:gd name="T6" fmla="*/ 180 w 180"/>
                  <a:gd name="T7" fmla="*/ 34 h 211"/>
                  <a:gd name="T8" fmla="*/ 43 w 180"/>
                  <a:gd name="T9" fmla="*/ 211 h 211"/>
                </a:gdLst>
                <a:ahLst/>
                <a:cxnLst>
                  <a:cxn ang="0">
                    <a:pos x="T0" y="T1"/>
                  </a:cxn>
                  <a:cxn ang="0">
                    <a:pos x="T2" y="T3"/>
                  </a:cxn>
                  <a:cxn ang="0">
                    <a:pos x="T4" y="T5"/>
                  </a:cxn>
                  <a:cxn ang="0">
                    <a:pos x="T6" y="T7"/>
                  </a:cxn>
                  <a:cxn ang="0">
                    <a:pos x="T8" y="T9"/>
                  </a:cxn>
                </a:cxnLst>
                <a:rect l="0" t="0" r="r" b="b"/>
                <a:pathLst>
                  <a:path w="180" h="211">
                    <a:moveTo>
                      <a:pt x="43" y="211"/>
                    </a:moveTo>
                    <a:lnTo>
                      <a:pt x="0" y="178"/>
                    </a:lnTo>
                    <a:lnTo>
                      <a:pt x="137" y="0"/>
                    </a:lnTo>
                    <a:lnTo>
                      <a:pt x="180" y="34"/>
                    </a:lnTo>
                    <a:lnTo>
                      <a:pt x="43" y="211"/>
                    </a:lnTo>
                    <a:close/>
                  </a:path>
                </a:pathLst>
              </a:custGeom>
              <a:solidFill>
                <a:srgbClr val="97A3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7" name="Freeform 113"/>
              <p:cNvSpPr>
                <a:spLocks/>
              </p:cNvSpPr>
              <p:nvPr/>
            </p:nvSpPr>
            <p:spPr bwMode="auto">
              <a:xfrm>
                <a:off x="1255" y="3232"/>
                <a:ext cx="208" cy="246"/>
              </a:xfrm>
              <a:custGeom>
                <a:avLst/>
                <a:gdLst>
                  <a:gd name="T0" fmla="*/ 42 w 208"/>
                  <a:gd name="T1" fmla="*/ 246 h 246"/>
                  <a:gd name="T2" fmla="*/ 0 w 208"/>
                  <a:gd name="T3" fmla="*/ 215 h 246"/>
                  <a:gd name="T4" fmla="*/ 165 w 208"/>
                  <a:gd name="T5" fmla="*/ 0 h 246"/>
                  <a:gd name="T6" fmla="*/ 208 w 208"/>
                  <a:gd name="T7" fmla="*/ 33 h 246"/>
                  <a:gd name="T8" fmla="*/ 42 w 208"/>
                  <a:gd name="T9" fmla="*/ 246 h 246"/>
                </a:gdLst>
                <a:ahLst/>
                <a:cxnLst>
                  <a:cxn ang="0">
                    <a:pos x="T0" y="T1"/>
                  </a:cxn>
                  <a:cxn ang="0">
                    <a:pos x="T2" y="T3"/>
                  </a:cxn>
                  <a:cxn ang="0">
                    <a:pos x="T4" y="T5"/>
                  </a:cxn>
                  <a:cxn ang="0">
                    <a:pos x="T6" y="T7"/>
                  </a:cxn>
                  <a:cxn ang="0">
                    <a:pos x="T8" y="T9"/>
                  </a:cxn>
                </a:cxnLst>
                <a:rect l="0" t="0" r="r" b="b"/>
                <a:pathLst>
                  <a:path w="208" h="246">
                    <a:moveTo>
                      <a:pt x="42" y="246"/>
                    </a:moveTo>
                    <a:lnTo>
                      <a:pt x="0" y="215"/>
                    </a:lnTo>
                    <a:lnTo>
                      <a:pt x="165" y="0"/>
                    </a:lnTo>
                    <a:lnTo>
                      <a:pt x="208" y="33"/>
                    </a:lnTo>
                    <a:lnTo>
                      <a:pt x="42" y="246"/>
                    </a:lnTo>
                    <a:close/>
                  </a:path>
                </a:pathLst>
              </a:custGeom>
              <a:solidFill>
                <a:srgbClr val="74B4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8" name="Freeform 114"/>
              <p:cNvSpPr>
                <a:spLocks/>
              </p:cNvSpPr>
              <p:nvPr/>
            </p:nvSpPr>
            <p:spPr bwMode="auto">
              <a:xfrm>
                <a:off x="940" y="3317"/>
                <a:ext cx="587" cy="457"/>
              </a:xfrm>
              <a:custGeom>
                <a:avLst/>
                <a:gdLst>
                  <a:gd name="T0" fmla="*/ 12 w 587"/>
                  <a:gd name="T1" fmla="*/ 0 h 457"/>
                  <a:gd name="T2" fmla="*/ 0 w 587"/>
                  <a:gd name="T3" fmla="*/ 17 h 457"/>
                  <a:gd name="T4" fmla="*/ 575 w 587"/>
                  <a:gd name="T5" fmla="*/ 457 h 457"/>
                  <a:gd name="T6" fmla="*/ 587 w 587"/>
                  <a:gd name="T7" fmla="*/ 442 h 457"/>
                  <a:gd name="T8" fmla="*/ 12 w 587"/>
                  <a:gd name="T9" fmla="*/ 0 h 457"/>
                </a:gdLst>
                <a:ahLst/>
                <a:cxnLst>
                  <a:cxn ang="0">
                    <a:pos x="T0" y="T1"/>
                  </a:cxn>
                  <a:cxn ang="0">
                    <a:pos x="T2" y="T3"/>
                  </a:cxn>
                  <a:cxn ang="0">
                    <a:pos x="T4" y="T5"/>
                  </a:cxn>
                  <a:cxn ang="0">
                    <a:pos x="T6" y="T7"/>
                  </a:cxn>
                  <a:cxn ang="0">
                    <a:pos x="T8" y="T9"/>
                  </a:cxn>
                </a:cxnLst>
                <a:rect l="0" t="0" r="r" b="b"/>
                <a:pathLst>
                  <a:path w="587" h="457">
                    <a:moveTo>
                      <a:pt x="12" y="0"/>
                    </a:moveTo>
                    <a:lnTo>
                      <a:pt x="0" y="17"/>
                    </a:lnTo>
                    <a:lnTo>
                      <a:pt x="575" y="457"/>
                    </a:lnTo>
                    <a:lnTo>
                      <a:pt x="587" y="442"/>
                    </a:lnTo>
                    <a:lnTo>
                      <a:pt x="12" y="0"/>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9" name="Freeform 115"/>
              <p:cNvSpPr>
                <a:spLocks/>
              </p:cNvSpPr>
              <p:nvPr/>
            </p:nvSpPr>
            <p:spPr bwMode="auto">
              <a:xfrm>
                <a:off x="912" y="3355"/>
                <a:ext cx="586" cy="456"/>
              </a:xfrm>
              <a:custGeom>
                <a:avLst/>
                <a:gdLst>
                  <a:gd name="T0" fmla="*/ 12 w 586"/>
                  <a:gd name="T1" fmla="*/ 0 h 456"/>
                  <a:gd name="T2" fmla="*/ 0 w 586"/>
                  <a:gd name="T3" fmla="*/ 14 h 456"/>
                  <a:gd name="T4" fmla="*/ 574 w 586"/>
                  <a:gd name="T5" fmla="*/ 456 h 456"/>
                  <a:gd name="T6" fmla="*/ 586 w 586"/>
                  <a:gd name="T7" fmla="*/ 442 h 456"/>
                  <a:gd name="T8" fmla="*/ 12 w 586"/>
                  <a:gd name="T9" fmla="*/ 0 h 456"/>
                </a:gdLst>
                <a:ahLst/>
                <a:cxnLst>
                  <a:cxn ang="0">
                    <a:pos x="T0" y="T1"/>
                  </a:cxn>
                  <a:cxn ang="0">
                    <a:pos x="T2" y="T3"/>
                  </a:cxn>
                  <a:cxn ang="0">
                    <a:pos x="T4" y="T5"/>
                  </a:cxn>
                  <a:cxn ang="0">
                    <a:pos x="T6" y="T7"/>
                  </a:cxn>
                  <a:cxn ang="0">
                    <a:pos x="T8" y="T9"/>
                  </a:cxn>
                </a:cxnLst>
                <a:rect l="0" t="0" r="r" b="b"/>
                <a:pathLst>
                  <a:path w="586" h="456">
                    <a:moveTo>
                      <a:pt x="12" y="0"/>
                    </a:moveTo>
                    <a:lnTo>
                      <a:pt x="0" y="14"/>
                    </a:lnTo>
                    <a:lnTo>
                      <a:pt x="574" y="456"/>
                    </a:lnTo>
                    <a:lnTo>
                      <a:pt x="586" y="442"/>
                    </a:lnTo>
                    <a:lnTo>
                      <a:pt x="12" y="0"/>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0" name="Freeform 116"/>
              <p:cNvSpPr>
                <a:spLocks/>
              </p:cNvSpPr>
              <p:nvPr/>
            </p:nvSpPr>
            <p:spPr bwMode="auto">
              <a:xfrm>
                <a:off x="886" y="3391"/>
                <a:ext cx="586" cy="456"/>
              </a:xfrm>
              <a:custGeom>
                <a:avLst/>
                <a:gdLst>
                  <a:gd name="T0" fmla="*/ 12 w 586"/>
                  <a:gd name="T1" fmla="*/ 0 h 456"/>
                  <a:gd name="T2" fmla="*/ 0 w 586"/>
                  <a:gd name="T3" fmla="*/ 14 h 456"/>
                  <a:gd name="T4" fmla="*/ 574 w 586"/>
                  <a:gd name="T5" fmla="*/ 456 h 456"/>
                  <a:gd name="T6" fmla="*/ 586 w 586"/>
                  <a:gd name="T7" fmla="*/ 439 h 456"/>
                  <a:gd name="T8" fmla="*/ 12 w 586"/>
                  <a:gd name="T9" fmla="*/ 0 h 456"/>
                </a:gdLst>
                <a:ahLst/>
                <a:cxnLst>
                  <a:cxn ang="0">
                    <a:pos x="T0" y="T1"/>
                  </a:cxn>
                  <a:cxn ang="0">
                    <a:pos x="T2" y="T3"/>
                  </a:cxn>
                  <a:cxn ang="0">
                    <a:pos x="T4" y="T5"/>
                  </a:cxn>
                  <a:cxn ang="0">
                    <a:pos x="T6" y="T7"/>
                  </a:cxn>
                  <a:cxn ang="0">
                    <a:pos x="T8" y="T9"/>
                  </a:cxn>
                </a:cxnLst>
                <a:rect l="0" t="0" r="r" b="b"/>
                <a:pathLst>
                  <a:path w="586" h="456">
                    <a:moveTo>
                      <a:pt x="12" y="0"/>
                    </a:moveTo>
                    <a:lnTo>
                      <a:pt x="0" y="14"/>
                    </a:lnTo>
                    <a:lnTo>
                      <a:pt x="574" y="456"/>
                    </a:lnTo>
                    <a:lnTo>
                      <a:pt x="586" y="439"/>
                    </a:lnTo>
                    <a:lnTo>
                      <a:pt x="12" y="0"/>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1" name="Freeform 117"/>
              <p:cNvSpPr>
                <a:spLocks/>
              </p:cNvSpPr>
              <p:nvPr/>
            </p:nvSpPr>
            <p:spPr bwMode="auto">
              <a:xfrm>
                <a:off x="858" y="3426"/>
                <a:ext cx="586" cy="459"/>
              </a:xfrm>
              <a:custGeom>
                <a:avLst/>
                <a:gdLst>
                  <a:gd name="T0" fmla="*/ 11 w 586"/>
                  <a:gd name="T1" fmla="*/ 0 h 459"/>
                  <a:gd name="T2" fmla="*/ 0 w 586"/>
                  <a:gd name="T3" fmla="*/ 17 h 459"/>
                  <a:gd name="T4" fmla="*/ 574 w 586"/>
                  <a:gd name="T5" fmla="*/ 459 h 459"/>
                  <a:gd name="T6" fmla="*/ 586 w 586"/>
                  <a:gd name="T7" fmla="*/ 442 h 459"/>
                  <a:gd name="T8" fmla="*/ 11 w 586"/>
                  <a:gd name="T9" fmla="*/ 0 h 459"/>
                </a:gdLst>
                <a:ahLst/>
                <a:cxnLst>
                  <a:cxn ang="0">
                    <a:pos x="T0" y="T1"/>
                  </a:cxn>
                  <a:cxn ang="0">
                    <a:pos x="T2" y="T3"/>
                  </a:cxn>
                  <a:cxn ang="0">
                    <a:pos x="T4" y="T5"/>
                  </a:cxn>
                  <a:cxn ang="0">
                    <a:pos x="T6" y="T7"/>
                  </a:cxn>
                  <a:cxn ang="0">
                    <a:pos x="T8" y="T9"/>
                  </a:cxn>
                </a:cxnLst>
                <a:rect l="0" t="0" r="r" b="b"/>
                <a:pathLst>
                  <a:path w="586" h="459">
                    <a:moveTo>
                      <a:pt x="11" y="0"/>
                    </a:moveTo>
                    <a:lnTo>
                      <a:pt x="0" y="17"/>
                    </a:lnTo>
                    <a:lnTo>
                      <a:pt x="574" y="459"/>
                    </a:lnTo>
                    <a:lnTo>
                      <a:pt x="586" y="442"/>
                    </a:lnTo>
                    <a:lnTo>
                      <a:pt x="11" y="0"/>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2" name="Freeform 118"/>
              <p:cNvSpPr>
                <a:spLocks/>
              </p:cNvSpPr>
              <p:nvPr/>
            </p:nvSpPr>
            <p:spPr bwMode="auto">
              <a:xfrm>
                <a:off x="829" y="3464"/>
                <a:ext cx="586" cy="458"/>
              </a:xfrm>
              <a:custGeom>
                <a:avLst/>
                <a:gdLst>
                  <a:gd name="T0" fmla="*/ 12 w 586"/>
                  <a:gd name="T1" fmla="*/ 0 h 458"/>
                  <a:gd name="T2" fmla="*/ 0 w 586"/>
                  <a:gd name="T3" fmla="*/ 16 h 458"/>
                  <a:gd name="T4" fmla="*/ 575 w 586"/>
                  <a:gd name="T5" fmla="*/ 458 h 458"/>
                  <a:gd name="T6" fmla="*/ 586 w 586"/>
                  <a:gd name="T7" fmla="*/ 442 h 458"/>
                  <a:gd name="T8" fmla="*/ 12 w 586"/>
                  <a:gd name="T9" fmla="*/ 0 h 458"/>
                </a:gdLst>
                <a:ahLst/>
                <a:cxnLst>
                  <a:cxn ang="0">
                    <a:pos x="T0" y="T1"/>
                  </a:cxn>
                  <a:cxn ang="0">
                    <a:pos x="T2" y="T3"/>
                  </a:cxn>
                  <a:cxn ang="0">
                    <a:pos x="T4" y="T5"/>
                  </a:cxn>
                  <a:cxn ang="0">
                    <a:pos x="T6" y="T7"/>
                  </a:cxn>
                  <a:cxn ang="0">
                    <a:pos x="T8" y="T9"/>
                  </a:cxn>
                </a:cxnLst>
                <a:rect l="0" t="0" r="r" b="b"/>
                <a:pathLst>
                  <a:path w="586" h="458">
                    <a:moveTo>
                      <a:pt x="12" y="0"/>
                    </a:moveTo>
                    <a:lnTo>
                      <a:pt x="0" y="16"/>
                    </a:lnTo>
                    <a:lnTo>
                      <a:pt x="575" y="458"/>
                    </a:lnTo>
                    <a:lnTo>
                      <a:pt x="586" y="442"/>
                    </a:lnTo>
                    <a:lnTo>
                      <a:pt x="12" y="0"/>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3" name="Freeform 119"/>
              <p:cNvSpPr>
                <a:spLocks/>
              </p:cNvSpPr>
              <p:nvPr/>
            </p:nvSpPr>
            <p:spPr bwMode="auto">
              <a:xfrm>
                <a:off x="798" y="3502"/>
                <a:ext cx="589" cy="456"/>
              </a:xfrm>
              <a:custGeom>
                <a:avLst/>
                <a:gdLst>
                  <a:gd name="T0" fmla="*/ 12 w 589"/>
                  <a:gd name="T1" fmla="*/ 0 h 456"/>
                  <a:gd name="T2" fmla="*/ 0 w 589"/>
                  <a:gd name="T3" fmla="*/ 14 h 456"/>
                  <a:gd name="T4" fmla="*/ 577 w 589"/>
                  <a:gd name="T5" fmla="*/ 456 h 456"/>
                  <a:gd name="T6" fmla="*/ 589 w 589"/>
                  <a:gd name="T7" fmla="*/ 442 h 456"/>
                  <a:gd name="T8" fmla="*/ 12 w 589"/>
                  <a:gd name="T9" fmla="*/ 0 h 456"/>
                </a:gdLst>
                <a:ahLst/>
                <a:cxnLst>
                  <a:cxn ang="0">
                    <a:pos x="T0" y="T1"/>
                  </a:cxn>
                  <a:cxn ang="0">
                    <a:pos x="T2" y="T3"/>
                  </a:cxn>
                  <a:cxn ang="0">
                    <a:pos x="T4" y="T5"/>
                  </a:cxn>
                  <a:cxn ang="0">
                    <a:pos x="T6" y="T7"/>
                  </a:cxn>
                  <a:cxn ang="0">
                    <a:pos x="T8" y="T9"/>
                  </a:cxn>
                </a:cxnLst>
                <a:rect l="0" t="0" r="r" b="b"/>
                <a:pathLst>
                  <a:path w="589" h="456">
                    <a:moveTo>
                      <a:pt x="12" y="0"/>
                    </a:moveTo>
                    <a:lnTo>
                      <a:pt x="0" y="14"/>
                    </a:lnTo>
                    <a:lnTo>
                      <a:pt x="577" y="456"/>
                    </a:lnTo>
                    <a:lnTo>
                      <a:pt x="589" y="442"/>
                    </a:lnTo>
                    <a:lnTo>
                      <a:pt x="12" y="0"/>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4" name="Freeform 120"/>
              <p:cNvSpPr>
                <a:spLocks/>
              </p:cNvSpPr>
              <p:nvPr/>
            </p:nvSpPr>
            <p:spPr bwMode="auto">
              <a:xfrm>
                <a:off x="772" y="3537"/>
                <a:ext cx="587" cy="456"/>
              </a:xfrm>
              <a:custGeom>
                <a:avLst/>
                <a:gdLst>
                  <a:gd name="T0" fmla="*/ 12 w 587"/>
                  <a:gd name="T1" fmla="*/ 0 h 456"/>
                  <a:gd name="T2" fmla="*/ 0 w 587"/>
                  <a:gd name="T3" fmla="*/ 14 h 456"/>
                  <a:gd name="T4" fmla="*/ 575 w 587"/>
                  <a:gd name="T5" fmla="*/ 456 h 456"/>
                  <a:gd name="T6" fmla="*/ 587 w 587"/>
                  <a:gd name="T7" fmla="*/ 440 h 456"/>
                  <a:gd name="T8" fmla="*/ 12 w 587"/>
                  <a:gd name="T9" fmla="*/ 0 h 456"/>
                </a:gdLst>
                <a:ahLst/>
                <a:cxnLst>
                  <a:cxn ang="0">
                    <a:pos x="T0" y="T1"/>
                  </a:cxn>
                  <a:cxn ang="0">
                    <a:pos x="T2" y="T3"/>
                  </a:cxn>
                  <a:cxn ang="0">
                    <a:pos x="T4" y="T5"/>
                  </a:cxn>
                  <a:cxn ang="0">
                    <a:pos x="T6" y="T7"/>
                  </a:cxn>
                  <a:cxn ang="0">
                    <a:pos x="T8" y="T9"/>
                  </a:cxn>
                </a:cxnLst>
                <a:rect l="0" t="0" r="r" b="b"/>
                <a:pathLst>
                  <a:path w="587" h="456">
                    <a:moveTo>
                      <a:pt x="12" y="0"/>
                    </a:moveTo>
                    <a:lnTo>
                      <a:pt x="0" y="14"/>
                    </a:lnTo>
                    <a:lnTo>
                      <a:pt x="575" y="456"/>
                    </a:lnTo>
                    <a:lnTo>
                      <a:pt x="587" y="440"/>
                    </a:lnTo>
                    <a:lnTo>
                      <a:pt x="12" y="0"/>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5" name="Freeform 121"/>
              <p:cNvSpPr>
                <a:spLocks/>
              </p:cNvSpPr>
              <p:nvPr/>
            </p:nvSpPr>
            <p:spPr bwMode="auto">
              <a:xfrm>
                <a:off x="744" y="3573"/>
                <a:ext cx="586" cy="458"/>
              </a:xfrm>
              <a:custGeom>
                <a:avLst/>
                <a:gdLst>
                  <a:gd name="T0" fmla="*/ 12 w 586"/>
                  <a:gd name="T1" fmla="*/ 0 h 458"/>
                  <a:gd name="T2" fmla="*/ 0 w 586"/>
                  <a:gd name="T3" fmla="*/ 16 h 458"/>
                  <a:gd name="T4" fmla="*/ 575 w 586"/>
                  <a:gd name="T5" fmla="*/ 458 h 458"/>
                  <a:gd name="T6" fmla="*/ 586 w 586"/>
                  <a:gd name="T7" fmla="*/ 442 h 458"/>
                  <a:gd name="T8" fmla="*/ 12 w 586"/>
                  <a:gd name="T9" fmla="*/ 0 h 458"/>
                </a:gdLst>
                <a:ahLst/>
                <a:cxnLst>
                  <a:cxn ang="0">
                    <a:pos x="T0" y="T1"/>
                  </a:cxn>
                  <a:cxn ang="0">
                    <a:pos x="T2" y="T3"/>
                  </a:cxn>
                  <a:cxn ang="0">
                    <a:pos x="T4" y="T5"/>
                  </a:cxn>
                  <a:cxn ang="0">
                    <a:pos x="T6" y="T7"/>
                  </a:cxn>
                  <a:cxn ang="0">
                    <a:pos x="T8" y="T9"/>
                  </a:cxn>
                </a:cxnLst>
                <a:rect l="0" t="0" r="r" b="b"/>
                <a:pathLst>
                  <a:path w="586" h="458">
                    <a:moveTo>
                      <a:pt x="12" y="0"/>
                    </a:moveTo>
                    <a:lnTo>
                      <a:pt x="0" y="16"/>
                    </a:lnTo>
                    <a:lnTo>
                      <a:pt x="575" y="458"/>
                    </a:lnTo>
                    <a:lnTo>
                      <a:pt x="586" y="442"/>
                    </a:lnTo>
                    <a:lnTo>
                      <a:pt x="12" y="0"/>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6" name="Freeform 122"/>
              <p:cNvSpPr>
                <a:spLocks/>
              </p:cNvSpPr>
              <p:nvPr/>
            </p:nvSpPr>
            <p:spPr bwMode="auto">
              <a:xfrm>
                <a:off x="720" y="3615"/>
                <a:ext cx="587" cy="456"/>
              </a:xfrm>
              <a:custGeom>
                <a:avLst/>
                <a:gdLst>
                  <a:gd name="T0" fmla="*/ 12 w 587"/>
                  <a:gd name="T1" fmla="*/ 0 h 456"/>
                  <a:gd name="T2" fmla="*/ 0 w 587"/>
                  <a:gd name="T3" fmla="*/ 14 h 456"/>
                  <a:gd name="T4" fmla="*/ 575 w 587"/>
                  <a:gd name="T5" fmla="*/ 456 h 456"/>
                  <a:gd name="T6" fmla="*/ 587 w 587"/>
                  <a:gd name="T7" fmla="*/ 440 h 456"/>
                  <a:gd name="T8" fmla="*/ 12 w 587"/>
                  <a:gd name="T9" fmla="*/ 0 h 456"/>
                </a:gdLst>
                <a:ahLst/>
                <a:cxnLst>
                  <a:cxn ang="0">
                    <a:pos x="T0" y="T1"/>
                  </a:cxn>
                  <a:cxn ang="0">
                    <a:pos x="T2" y="T3"/>
                  </a:cxn>
                  <a:cxn ang="0">
                    <a:pos x="T4" y="T5"/>
                  </a:cxn>
                  <a:cxn ang="0">
                    <a:pos x="T6" y="T7"/>
                  </a:cxn>
                  <a:cxn ang="0">
                    <a:pos x="T8" y="T9"/>
                  </a:cxn>
                </a:cxnLst>
                <a:rect l="0" t="0" r="r" b="b"/>
                <a:pathLst>
                  <a:path w="587" h="456">
                    <a:moveTo>
                      <a:pt x="12" y="0"/>
                    </a:moveTo>
                    <a:lnTo>
                      <a:pt x="0" y="14"/>
                    </a:lnTo>
                    <a:lnTo>
                      <a:pt x="575" y="456"/>
                    </a:lnTo>
                    <a:lnTo>
                      <a:pt x="587" y="440"/>
                    </a:lnTo>
                    <a:lnTo>
                      <a:pt x="12" y="0"/>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7" name="Freeform 123"/>
              <p:cNvSpPr>
                <a:spLocks/>
              </p:cNvSpPr>
              <p:nvPr/>
            </p:nvSpPr>
            <p:spPr bwMode="auto">
              <a:xfrm>
                <a:off x="690" y="3651"/>
                <a:ext cx="588" cy="458"/>
              </a:xfrm>
              <a:custGeom>
                <a:avLst/>
                <a:gdLst>
                  <a:gd name="T0" fmla="*/ 12 w 588"/>
                  <a:gd name="T1" fmla="*/ 0 h 458"/>
                  <a:gd name="T2" fmla="*/ 0 w 588"/>
                  <a:gd name="T3" fmla="*/ 16 h 458"/>
                  <a:gd name="T4" fmla="*/ 577 w 588"/>
                  <a:gd name="T5" fmla="*/ 458 h 458"/>
                  <a:gd name="T6" fmla="*/ 588 w 588"/>
                  <a:gd name="T7" fmla="*/ 442 h 458"/>
                  <a:gd name="T8" fmla="*/ 12 w 588"/>
                  <a:gd name="T9" fmla="*/ 0 h 458"/>
                </a:gdLst>
                <a:ahLst/>
                <a:cxnLst>
                  <a:cxn ang="0">
                    <a:pos x="T0" y="T1"/>
                  </a:cxn>
                  <a:cxn ang="0">
                    <a:pos x="T2" y="T3"/>
                  </a:cxn>
                  <a:cxn ang="0">
                    <a:pos x="T4" y="T5"/>
                  </a:cxn>
                  <a:cxn ang="0">
                    <a:pos x="T6" y="T7"/>
                  </a:cxn>
                  <a:cxn ang="0">
                    <a:pos x="T8" y="T9"/>
                  </a:cxn>
                </a:cxnLst>
                <a:rect l="0" t="0" r="r" b="b"/>
                <a:pathLst>
                  <a:path w="588" h="458">
                    <a:moveTo>
                      <a:pt x="12" y="0"/>
                    </a:moveTo>
                    <a:lnTo>
                      <a:pt x="0" y="16"/>
                    </a:lnTo>
                    <a:lnTo>
                      <a:pt x="577" y="458"/>
                    </a:lnTo>
                    <a:lnTo>
                      <a:pt x="588" y="442"/>
                    </a:lnTo>
                    <a:lnTo>
                      <a:pt x="12" y="0"/>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8" name="Freeform 124"/>
              <p:cNvSpPr>
                <a:spLocks/>
              </p:cNvSpPr>
              <p:nvPr/>
            </p:nvSpPr>
            <p:spPr bwMode="auto">
              <a:xfrm>
                <a:off x="664" y="3686"/>
                <a:ext cx="586" cy="459"/>
              </a:xfrm>
              <a:custGeom>
                <a:avLst/>
                <a:gdLst>
                  <a:gd name="T0" fmla="*/ 12 w 586"/>
                  <a:gd name="T1" fmla="*/ 0 h 459"/>
                  <a:gd name="T2" fmla="*/ 0 w 586"/>
                  <a:gd name="T3" fmla="*/ 17 h 459"/>
                  <a:gd name="T4" fmla="*/ 574 w 586"/>
                  <a:gd name="T5" fmla="*/ 459 h 459"/>
                  <a:gd name="T6" fmla="*/ 586 w 586"/>
                  <a:gd name="T7" fmla="*/ 442 h 459"/>
                  <a:gd name="T8" fmla="*/ 12 w 586"/>
                  <a:gd name="T9" fmla="*/ 0 h 459"/>
                </a:gdLst>
                <a:ahLst/>
                <a:cxnLst>
                  <a:cxn ang="0">
                    <a:pos x="T0" y="T1"/>
                  </a:cxn>
                  <a:cxn ang="0">
                    <a:pos x="T2" y="T3"/>
                  </a:cxn>
                  <a:cxn ang="0">
                    <a:pos x="T4" y="T5"/>
                  </a:cxn>
                  <a:cxn ang="0">
                    <a:pos x="T6" y="T7"/>
                  </a:cxn>
                  <a:cxn ang="0">
                    <a:pos x="T8" y="T9"/>
                  </a:cxn>
                </a:cxnLst>
                <a:rect l="0" t="0" r="r" b="b"/>
                <a:pathLst>
                  <a:path w="586" h="459">
                    <a:moveTo>
                      <a:pt x="12" y="0"/>
                    </a:moveTo>
                    <a:lnTo>
                      <a:pt x="0" y="17"/>
                    </a:lnTo>
                    <a:lnTo>
                      <a:pt x="574" y="459"/>
                    </a:lnTo>
                    <a:lnTo>
                      <a:pt x="586" y="442"/>
                    </a:lnTo>
                    <a:lnTo>
                      <a:pt x="12" y="0"/>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9" name="Freeform 125"/>
              <p:cNvSpPr>
                <a:spLocks/>
              </p:cNvSpPr>
              <p:nvPr/>
            </p:nvSpPr>
            <p:spPr bwMode="auto">
              <a:xfrm>
                <a:off x="635" y="3724"/>
                <a:ext cx="587" cy="459"/>
              </a:xfrm>
              <a:custGeom>
                <a:avLst/>
                <a:gdLst>
                  <a:gd name="T0" fmla="*/ 12 w 587"/>
                  <a:gd name="T1" fmla="*/ 0 h 459"/>
                  <a:gd name="T2" fmla="*/ 0 w 587"/>
                  <a:gd name="T3" fmla="*/ 16 h 459"/>
                  <a:gd name="T4" fmla="*/ 575 w 587"/>
                  <a:gd name="T5" fmla="*/ 459 h 459"/>
                  <a:gd name="T6" fmla="*/ 587 w 587"/>
                  <a:gd name="T7" fmla="*/ 442 h 459"/>
                  <a:gd name="T8" fmla="*/ 12 w 587"/>
                  <a:gd name="T9" fmla="*/ 0 h 459"/>
                </a:gdLst>
                <a:ahLst/>
                <a:cxnLst>
                  <a:cxn ang="0">
                    <a:pos x="T0" y="T1"/>
                  </a:cxn>
                  <a:cxn ang="0">
                    <a:pos x="T2" y="T3"/>
                  </a:cxn>
                  <a:cxn ang="0">
                    <a:pos x="T4" y="T5"/>
                  </a:cxn>
                  <a:cxn ang="0">
                    <a:pos x="T6" y="T7"/>
                  </a:cxn>
                  <a:cxn ang="0">
                    <a:pos x="T8" y="T9"/>
                  </a:cxn>
                </a:cxnLst>
                <a:rect l="0" t="0" r="r" b="b"/>
                <a:pathLst>
                  <a:path w="587" h="459">
                    <a:moveTo>
                      <a:pt x="12" y="0"/>
                    </a:moveTo>
                    <a:lnTo>
                      <a:pt x="0" y="16"/>
                    </a:lnTo>
                    <a:lnTo>
                      <a:pt x="575" y="459"/>
                    </a:lnTo>
                    <a:lnTo>
                      <a:pt x="587" y="442"/>
                    </a:lnTo>
                    <a:lnTo>
                      <a:pt x="12" y="0"/>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0" name="Freeform 126"/>
              <p:cNvSpPr>
                <a:spLocks/>
              </p:cNvSpPr>
              <p:nvPr/>
            </p:nvSpPr>
            <p:spPr bwMode="auto">
              <a:xfrm>
                <a:off x="607" y="3762"/>
                <a:ext cx="586" cy="456"/>
              </a:xfrm>
              <a:custGeom>
                <a:avLst/>
                <a:gdLst>
                  <a:gd name="T0" fmla="*/ 12 w 586"/>
                  <a:gd name="T1" fmla="*/ 0 h 456"/>
                  <a:gd name="T2" fmla="*/ 0 w 586"/>
                  <a:gd name="T3" fmla="*/ 14 h 456"/>
                  <a:gd name="T4" fmla="*/ 574 w 586"/>
                  <a:gd name="T5" fmla="*/ 456 h 456"/>
                  <a:gd name="T6" fmla="*/ 586 w 586"/>
                  <a:gd name="T7" fmla="*/ 442 h 456"/>
                  <a:gd name="T8" fmla="*/ 12 w 586"/>
                  <a:gd name="T9" fmla="*/ 0 h 456"/>
                </a:gdLst>
                <a:ahLst/>
                <a:cxnLst>
                  <a:cxn ang="0">
                    <a:pos x="T0" y="T1"/>
                  </a:cxn>
                  <a:cxn ang="0">
                    <a:pos x="T2" y="T3"/>
                  </a:cxn>
                  <a:cxn ang="0">
                    <a:pos x="T4" y="T5"/>
                  </a:cxn>
                  <a:cxn ang="0">
                    <a:pos x="T6" y="T7"/>
                  </a:cxn>
                  <a:cxn ang="0">
                    <a:pos x="T8" y="T9"/>
                  </a:cxn>
                </a:cxnLst>
                <a:rect l="0" t="0" r="r" b="b"/>
                <a:pathLst>
                  <a:path w="586" h="456">
                    <a:moveTo>
                      <a:pt x="12" y="0"/>
                    </a:moveTo>
                    <a:lnTo>
                      <a:pt x="0" y="14"/>
                    </a:lnTo>
                    <a:lnTo>
                      <a:pt x="574" y="456"/>
                    </a:lnTo>
                    <a:lnTo>
                      <a:pt x="586" y="442"/>
                    </a:lnTo>
                    <a:lnTo>
                      <a:pt x="12" y="0"/>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1" name="Freeform 127"/>
              <p:cNvSpPr>
                <a:spLocks/>
              </p:cNvSpPr>
              <p:nvPr/>
            </p:nvSpPr>
            <p:spPr bwMode="auto">
              <a:xfrm>
                <a:off x="579" y="3800"/>
                <a:ext cx="586" cy="456"/>
              </a:xfrm>
              <a:custGeom>
                <a:avLst/>
                <a:gdLst>
                  <a:gd name="T0" fmla="*/ 11 w 586"/>
                  <a:gd name="T1" fmla="*/ 0 h 456"/>
                  <a:gd name="T2" fmla="*/ 0 w 586"/>
                  <a:gd name="T3" fmla="*/ 14 h 456"/>
                  <a:gd name="T4" fmla="*/ 574 w 586"/>
                  <a:gd name="T5" fmla="*/ 456 h 456"/>
                  <a:gd name="T6" fmla="*/ 586 w 586"/>
                  <a:gd name="T7" fmla="*/ 439 h 456"/>
                  <a:gd name="T8" fmla="*/ 11 w 586"/>
                  <a:gd name="T9" fmla="*/ 0 h 456"/>
                </a:gdLst>
                <a:ahLst/>
                <a:cxnLst>
                  <a:cxn ang="0">
                    <a:pos x="T0" y="T1"/>
                  </a:cxn>
                  <a:cxn ang="0">
                    <a:pos x="T2" y="T3"/>
                  </a:cxn>
                  <a:cxn ang="0">
                    <a:pos x="T4" y="T5"/>
                  </a:cxn>
                  <a:cxn ang="0">
                    <a:pos x="T6" y="T7"/>
                  </a:cxn>
                  <a:cxn ang="0">
                    <a:pos x="T8" y="T9"/>
                  </a:cxn>
                </a:cxnLst>
                <a:rect l="0" t="0" r="r" b="b"/>
                <a:pathLst>
                  <a:path w="586" h="456">
                    <a:moveTo>
                      <a:pt x="11" y="0"/>
                    </a:moveTo>
                    <a:lnTo>
                      <a:pt x="0" y="14"/>
                    </a:lnTo>
                    <a:lnTo>
                      <a:pt x="574" y="456"/>
                    </a:lnTo>
                    <a:lnTo>
                      <a:pt x="586" y="439"/>
                    </a:lnTo>
                    <a:lnTo>
                      <a:pt x="11" y="0"/>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2" name="Freeform 128"/>
              <p:cNvSpPr>
                <a:spLocks/>
              </p:cNvSpPr>
              <p:nvPr/>
            </p:nvSpPr>
            <p:spPr bwMode="auto">
              <a:xfrm>
                <a:off x="1607" y="3317"/>
                <a:ext cx="173" cy="140"/>
              </a:xfrm>
              <a:custGeom>
                <a:avLst/>
                <a:gdLst>
                  <a:gd name="T0" fmla="*/ 14 w 173"/>
                  <a:gd name="T1" fmla="*/ 0 h 140"/>
                  <a:gd name="T2" fmla="*/ 0 w 173"/>
                  <a:gd name="T3" fmla="*/ 17 h 140"/>
                  <a:gd name="T4" fmla="*/ 161 w 173"/>
                  <a:gd name="T5" fmla="*/ 140 h 140"/>
                  <a:gd name="T6" fmla="*/ 173 w 173"/>
                  <a:gd name="T7" fmla="*/ 123 h 140"/>
                  <a:gd name="T8" fmla="*/ 14 w 173"/>
                  <a:gd name="T9" fmla="*/ 0 h 140"/>
                </a:gdLst>
                <a:ahLst/>
                <a:cxnLst>
                  <a:cxn ang="0">
                    <a:pos x="T0" y="T1"/>
                  </a:cxn>
                  <a:cxn ang="0">
                    <a:pos x="T2" y="T3"/>
                  </a:cxn>
                  <a:cxn ang="0">
                    <a:pos x="T4" y="T5"/>
                  </a:cxn>
                  <a:cxn ang="0">
                    <a:pos x="T6" y="T7"/>
                  </a:cxn>
                  <a:cxn ang="0">
                    <a:pos x="T8" y="T9"/>
                  </a:cxn>
                </a:cxnLst>
                <a:rect l="0" t="0" r="r" b="b"/>
                <a:pathLst>
                  <a:path w="173" h="140">
                    <a:moveTo>
                      <a:pt x="14" y="0"/>
                    </a:moveTo>
                    <a:lnTo>
                      <a:pt x="0" y="17"/>
                    </a:lnTo>
                    <a:lnTo>
                      <a:pt x="161" y="140"/>
                    </a:lnTo>
                    <a:lnTo>
                      <a:pt x="173" y="123"/>
                    </a:lnTo>
                    <a:lnTo>
                      <a:pt x="14" y="0"/>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3" name="Freeform 129"/>
              <p:cNvSpPr>
                <a:spLocks/>
              </p:cNvSpPr>
              <p:nvPr/>
            </p:nvSpPr>
            <p:spPr bwMode="auto">
              <a:xfrm>
                <a:off x="1579" y="3355"/>
                <a:ext cx="172" cy="140"/>
              </a:xfrm>
              <a:custGeom>
                <a:avLst/>
                <a:gdLst>
                  <a:gd name="T0" fmla="*/ 11 w 172"/>
                  <a:gd name="T1" fmla="*/ 0 h 140"/>
                  <a:gd name="T2" fmla="*/ 0 w 172"/>
                  <a:gd name="T3" fmla="*/ 17 h 140"/>
                  <a:gd name="T4" fmla="*/ 160 w 172"/>
                  <a:gd name="T5" fmla="*/ 140 h 140"/>
                  <a:gd name="T6" fmla="*/ 172 w 172"/>
                  <a:gd name="T7" fmla="*/ 123 h 140"/>
                  <a:gd name="T8" fmla="*/ 11 w 172"/>
                  <a:gd name="T9" fmla="*/ 0 h 140"/>
                </a:gdLst>
                <a:ahLst/>
                <a:cxnLst>
                  <a:cxn ang="0">
                    <a:pos x="T0" y="T1"/>
                  </a:cxn>
                  <a:cxn ang="0">
                    <a:pos x="T2" y="T3"/>
                  </a:cxn>
                  <a:cxn ang="0">
                    <a:pos x="T4" y="T5"/>
                  </a:cxn>
                  <a:cxn ang="0">
                    <a:pos x="T6" y="T7"/>
                  </a:cxn>
                  <a:cxn ang="0">
                    <a:pos x="T8" y="T9"/>
                  </a:cxn>
                </a:cxnLst>
                <a:rect l="0" t="0" r="r" b="b"/>
                <a:pathLst>
                  <a:path w="172" h="140">
                    <a:moveTo>
                      <a:pt x="11" y="0"/>
                    </a:moveTo>
                    <a:lnTo>
                      <a:pt x="0" y="17"/>
                    </a:lnTo>
                    <a:lnTo>
                      <a:pt x="160" y="140"/>
                    </a:lnTo>
                    <a:lnTo>
                      <a:pt x="172" y="123"/>
                    </a:lnTo>
                    <a:lnTo>
                      <a:pt x="11" y="0"/>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4" name="Freeform 130"/>
              <p:cNvSpPr>
                <a:spLocks/>
              </p:cNvSpPr>
              <p:nvPr/>
            </p:nvSpPr>
            <p:spPr bwMode="auto">
              <a:xfrm>
                <a:off x="1531" y="3419"/>
                <a:ext cx="171" cy="137"/>
              </a:xfrm>
              <a:custGeom>
                <a:avLst/>
                <a:gdLst>
                  <a:gd name="T0" fmla="*/ 12 w 171"/>
                  <a:gd name="T1" fmla="*/ 0 h 137"/>
                  <a:gd name="T2" fmla="*/ 0 w 171"/>
                  <a:gd name="T3" fmla="*/ 16 h 137"/>
                  <a:gd name="T4" fmla="*/ 159 w 171"/>
                  <a:gd name="T5" fmla="*/ 137 h 137"/>
                  <a:gd name="T6" fmla="*/ 171 w 171"/>
                  <a:gd name="T7" fmla="*/ 123 h 137"/>
                  <a:gd name="T8" fmla="*/ 12 w 171"/>
                  <a:gd name="T9" fmla="*/ 0 h 137"/>
                </a:gdLst>
                <a:ahLst/>
                <a:cxnLst>
                  <a:cxn ang="0">
                    <a:pos x="T0" y="T1"/>
                  </a:cxn>
                  <a:cxn ang="0">
                    <a:pos x="T2" y="T3"/>
                  </a:cxn>
                  <a:cxn ang="0">
                    <a:pos x="T4" y="T5"/>
                  </a:cxn>
                  <a:cxn ang="0">
                    <a:pos x="T6" y="T7"/>
                  </a:cxn>
                  <a:cxn ang="0">
                    <a:pos x="T8" y="T9"/>
                  </a:cxn>
                </a:cxnLst>
                <a:rect l="0" t="0" r="r" b="b"/>
                <a:pathLst>
                  <a:path w="171" h="137">
                    <a:moveTo>
                      <a:pt x="12" y="0"/>
                    </a:moveTo>
                    <a:lnTo>
                      <a:pt x="0" y="16"/>
                    </a:lnTo>
                    <a:lnTo>
                      <a:pt x="159" y="137"/>
                    </a:lnTo>
                    <a:lnTo>
                      <a:pt x="171" y="123"/>
                    </a:lnTo>
                    <a:lnTo>
                      <a:pt x="12" y="0"/>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5" name="Freeform 131"/>
              <p:cNvSpPr>
                <a:spLocks/>
              </p:cNvSpPr>
              <p:nvPr/>
            </p:nvSpPr>
            <p:spPr bwMode="auto">
              <a:xfrm>
                <a:off x="1501" y="3457"/>
                <a:ext cx="172" cy="137"/>
              </a:xfrm>
              <a:custGeom>
                <a:avLst/>
                <a:gdLst>
                  <a:gd name="T0" fmla="*/ 14 w 172"/>
                  <a:gd name="T1" fmla="*/ 0 h 137"/>
                  <a:gd name="T2" fmla="*/ 0 w 172"/>
                  <a:gd name="T3" fmla="*/ 16 h 137"/>
                  <a:gd name="T4" fmla="*/ 160 w 172"/>
                  <a:gd name="T5" fmla="*/ 137 h 137"/>
                  <a:gd name="T6" fmla="*/ 172 w 172"/>
                  <a:gd name="T7" fmla="*/ 123 h 137"/>
                  <a:gd name="T8" fmla="*/ 14 w 172"/>
                  <a:gd name="T9" fmla="*/ 0 h 137"/>
                </a:gdLst>
                <a:ahLst/>
                <a:cxnLst>
                  <a:cxn ang="0">
                    <a:pos x="T0" y="T1"/>
                  </a:cxn>
                  <a:cxn ang="0">
                    <a:pos x="T2" y="T3"/>
                  </a:cxn>
                  <a:cxn ang="0">
                    <a:pos x="T4" y="T5"/>
                  </a:cxn>
                  <a:cxn ang="0">
                    <a:pos x="T6" y="T7"/>
                  </a:cxn>
                  <a:cxn ang="0">
                    <a:pos x="T8" y="T9"/>
                  </a:cxn>
                </a:cxnLst>
                <a:rect l="0" t="0" r="r" b="b"/>
                <a:pathLst>
                  <a:path w="172" h="137">
                    <a:moveTo>
                      <a:pt x="14" y="0"/>
                    </a:moveTo>
                    <a:lnTo>
                      <a:pt x="0" y="16"/>
                    </a:lnTo>
                    <a:lnTo>
                      <a:pt x="160" y="137"/>
                    </a:lnTo>
                    <a:lnTo>
                      <a:pt x="172" y="123"/>
                    </a:lnTo>
                    <a:lnTo>
                      <a:pt x="14" y="0"/>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6" name="Freeform 132"/>
              <p:cNvSpPr>
                <a:spLocks/>
              </p:cNvSpPr>
              <p:nvPr/>
            </p:nvSpPr>
            <p:spPr bwMode="auto">
              <a:xfrm>
                <a:off x="1451" y="3523"/>
                <a:ext cx="170" cy="137"/>
              </a:xfrm>
              <a:custGeom>
                <a:avLst/>
                <a:gdLst>
                  <a:gd name="T0" fmla="*/ 12 w 170"/>
                  <a:gd name="T1" fmla="*/ 0 h 137"/>
                  <a:gd name="T2" fmla="*/ 0 w 170"/>
                  <a:gd name="T3" fmla="*/ 14 h 137"/>
                  <a:gd name="T4" fmla="*/ 158 w 170"/>
                  <a:gd name="T5" fmla="*/ 137 h 137"/>
                  <a:gd name="T6" fmla="*/ 170 w 170"/>
                  <a:gd name="T7" fmla="*/ 123 h 137"/>
                  <a:gd name="T8" fmla="*/ 12 w 170"/>
                  <a:gd name="T9" fmla="*/ 0 h 137"/>
                </a:gdLst>
                <a:ahLst/>
                <a:cxnLst>
                  <a:cxn ang="0">
                    <a:pos x="T0" y="T1"/>
                  </a:cxn>
                  <a:cxn ang="0">
                    <a:pos x="T2" y="T3"/>
                  </a:cxn>
                  <a:cxn ang="0">
                    <a:pos x="T4" y="T5"/>
                  </a:cxn>
                  <a:cxn ang="0">
                    <a:pos x="T6" y="T7"/>
                  </a:cxn>
                  <a:cxn ang="0">
                    <a:pos x="T8" y="T9"/>
                  </a:cxn>
                </a:cxnLst>
                <a:rect l="0" t="0" r="r" b="b"/>
                <a:pathLst>
                  <a:path w="170" h="137">
                    <a:moveTo>
                      <a:pt x="12" y="0"/>
                    </a:moveTo>
                    <a:lnTo>
                      <a:pt x="0" y="14"/>
                    </a:lnTo>
                    <a:lnTo>
                      <a:pt x="158" y="137"/>
                    </a:lnTo>
                    <a:lnTo>
                      <a:pt x="170" y="123"/>
                    </a:lnTo>
                    <a:lnTo>
                      <a:pt x="12" y="0"/>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7" name="Freeform 133"/>
              <p:cNvSpPr>
                <a:spLocks/>
              </p:cNvSpPr>
              <p:nvPr/>
            </p:nvSpPr>
            <p:spPr bwMode="auto">
              <a:xfrm>
                <a:off x="1423" y="3561"/>
                <a:ext cx="170" cy="137"/>
              </a:xfrm>
              <a:custGeom>
                <a:avLst/>
                <a:gdLst>
                  <a:gd name="T0" fmla="*/ 11 w 170"/>
                  <a:gd name="T1" fmla="*/ 0 h 137"/>
                  <a:gd name="T2" fmla="*/ 0 w 170"/>
                  <a:gd name="T3" fmla="*/ 14 h 137"/>
                  <a:gd name="T4" fmla="*/ 158 w 170"/>
                  <a:gd name="T5" fmla="*/ 137 h 137"/>
                  <a:gd name="T6" fmla="*/ 170 w 170"/>
                  <a:gd name="T7" fmla="*/ 120 h 137"/>
                  <a:gd name="T8" fmla="*/ 11 w 170"/>
                  <a:gd name="T9" fmla="*/ 0 h 137"/>
                </a:gdLst>
                <a:ahLst/>
                <a:cxnLst>
                  <a:cxn ang="0">
                    <a:pos x="T0" y="T1"/>
                  </a:cxn>
                  <a:cxn ang="0">
                    <a:pos x="T2" y="T3"/>
                  </a:cxn>
                  <a:cxn ang="0">
                    <a:pos x="T4" y="T5"/>
                  </a:cxn>
                  <a:cxn ang="0">
                    <a:pos x="T6" y="T7"/>
                  </a:cxn>
                  <a:cxn ang="0">
                    <a:pos x="T8" y="T9"/>
                  </a:cxn>
                </a:cxnLst>
                <a:rect l="0" t="0" r="r" b="b"/>
                <a:pathLst>
                  <a:path w="170" h="137">
                    <a:moveTo>
                      <a:pt x="11" y="0"/>
                    </a:moveTo>
                    <a:lnTo>
                      <a:pt x="0" y="14"/>
                    </a:lnTo>
                    <a:lnTo>
                      <a:pt x="158" y="137"/>
                    </a:lnTo>
                    <a:lnTo>
                      <a:pt x="170" y="120"/>
                    </a:lnTo>
                    <a:lnTo>
                      <a:pt x="11" y="0"/>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8" name="Freeform 134"/>
              <p:cNvSpPr>
                <a:spLocks/>
              </p:cNvSpPr>
              <p:nvPr/>
            </p:nvSpPr>
            <p:spPr bwMode="auto">
              <a:xfrm>
                <a:off x="1512" y="3272"/>
                <a:ext cx="62" cy="62"/>
              </a:xfrm>
              <a:custGeom>
                <a:avLst/>
                <a:gdLst>
                  <a:gd name="T0" fmla="*/ 22 w 26"/>
                  <a:gd name="T1" fmla="*/ 20 h 26"/>
                  <a:gd name="T2" fmla="*/ 6 w 26"/>
                  <a:gd name="T3" fmla="*/ 22 h 26"/>
                  <a:gd name="T4" fmla="*/ 4 w 26"/>
                  <a:gd name="T5" fmla="*/ 6 h 26"/>
                  <a:gd name="T6" fmla="*/ 20 w 26"/>
                  <a:gd name="T7" fmla="*/ 4 h 26"/>
                  <a:gd name="T8" fmla="*/ 22 w 26"/>
                  <a:gd name="T9" fmla="*/ 20 h 26"/>
                </a:gdLst>
                <a:ahLst/>
                <a:cxnLst>
                  <a:cxn ang="0">
                    <a:pos x="T0" y="T1"/>
                  </a:cxn>
                  <a:cxn ang="0">
                    <a:pos x="T2" y="T3"/>
                  </a:cxn>
                  <a:cxn ang="0">
                    <a:pos x="T4" y="T5"/>
                  </a:cxn>
                  <a:cxn ang="0">
                    <a:pos x="T6" y="T7"/>
                  </a:cxn>
                  <a:cxn ang="0">
                    <a:pos x="T8" y="T9"/>
                  </a:cxn>
                </a:cxnLst>
                <a:rect l="0" t="0" r="r" b="b"/>
                <a:pathLst>
                  <a:path w="26" h="26">
                    <a:moveTo>
                      <a:pt x="22" y="20"/>
                    </a:moveTo>
                    <a:cubicBezTo>
                      <a:pt x="18" y="25"/>
                      <a:pt x="11" y="26"/>
                      <a:pt x="6" y="22"/>
                    </a:cubicBezTo>
                    <a:cubicBezTo>
                      <a:pt x="1" y="18"/>
                      <a:pt x="0" y="11"/>
                      <a:pt x="4" y="6"/>
                    </a:cubicBezTo>
                    <a:cubicBezTo>
                      <a:pt x="8" y="1"/>
                      <a:pt x="15" y="0"/>
                      <a:pt x="20" y="4"/>
                    </a:cubicBezTo>
                    <a:cubicBezTo>
                      <a:pt x="25" y="8"/>
                      <a:pt x="26" y="15"/>
                      <a:pt x="22" y="20"/>
                    </a:cubicBezTo>
                    <a:close/>
                  </a:path>
                </a:pathLst>
              </a:custGeom>
              <a:solidFill>
                <a:srgbClr val="F39C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9" name="Freeform 135"/>
              <p:cNvSpPr>
                <a:spLocks/>
              </p:cNvSpPr>
              <p:nvPr/>
            </p:nvSpPr>
            <p:spPr bwMode="auto">
              <a:xfrm>
                <a:off x="1437" y="3372"/>
                <a:ext cx="59" cy="59"/>
              </a:xfrm>
              <a:custGeom>
                <a:avLst/>
                <a:gdLst>
                  <a:gd name="T0" fmla="*/ 21 w 25"/>
                  <a:gd name="T1" fmla="*/ 19 h 25"/>
                  <a:gd name="T2" fmla="*/ 5 w 25"/>
                  <a:gd name="T3" fmla="*/ 21 h 25"/>
                  <a:gd name="T4" fmla="*/ 4 w 25"/>
                  <a:gd name="T5" fmla="*/ 5 h 25"/>
                  <a:gd name="T6" fmla="*/ 19 w 25"/>
                  <a:gd name="T7" fmla="*/ 3 h 25"/>
                  <a:gd name="T8" fmla="*/ 21 w 25"/>
                  <a:gd name="T9" fmla="*/ 19 h 25"/>
                </a:gdLst>
                <a:ahLst/>
                <a:cxnLst>
                  <a:cxn ang="0">
                    <a:pos x="T0" y="T1"/>
                  </a:cxn>
                  <a:cxn ang="0">
                    <a:pos x="T2" y="T3"/>
                  </a:cxn>
                  <a:cxn ang="0">
                    <a:pos x="T4" y="T5"/>
                  </a:cxn>
                  <a:cxn ang="0">
                    <a:pos x="T6" y="T7"/>
                  </a:cxn>
                  <a:cxn ang="0">
                    <a:pos x="T8" y="T9"/>
                  </a:cxn>
                </a:cxnLst>
                <a:rect l="0" t="0" r="r" b="b"/>
                <a:pathLst>
                  <a:path w="25" h="25">
                    <a:moveTo>
                      <a:pt x="21" y="19"/>
                    </a:moveTo>
                    <a:cubicBezTo>
                      <a:pt x="17" y="24"/>
                      <a:pt x="10" y="25"/>
                      <a:pt x="5" y="21"/>
                    </a:cubicBezTo>
                    <a:cubicBezTo>
                      <a:pt x="0" y="17"/>
                      <a:pt x="0" y="10"/>
                      <a:pt x="4" y="5"/>
                    </a:cubicBezTo>
                    <a:cubicBezTo>
                      <a:pt x="7" y="0"/>
                      <a:pt x="15" y="0"/>
                      <a:pt x="19" y="3"/>
                    </a:cubicBezTo>
                    <a:cubicBezTo>
                      <a:pt x="24" y="7"/>
                      <a:pt x="25" y="14"/>
                      <a:pt x="21" y="19"/>
                    </a:cubicBezTo>
                    <a:close/>
                  </a:path>
                </a:pathLst>
              </a:custGeom>
              <a:solidFill>
                <a:srgbClr val="97A3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0" name="Freeform 136"/>
              <p:cNvSpPr>
                <a:spLocks/>
              </p:cNvSpPr>
              <p:nvPr/>
            </p:nvSpPr>
            <p:spPr bwMode="auto">
              <a:xfrm>
                <a:off x="1356" y="3471"/>
                <a:ext cx="62" cy="59"/>
              </a:xfrm>
              <a:custGeom>
                <a:avLst/>
                <a:gdLst>
                  <a:gd name="T0" fmla="*/ 22 w 26"/>
                  <a:gd name="T1" fmla="*/ 19 h 25"/>
                  <a:gd name="T2" fmla="*/ 6 w 26"/>
                  <a:gd name="T3" fmla="*/ 21 h 25"/>
                  <a:gd name="T4" fmla="*/ 4 w 26"/>
                  <a:gd name="T5" fmla="*/ 5 h 25"/>
                  <a:gd name="T6" fmla="*/ 20 w 26"/>
                  <a:gd name="T7" fmla="*/ 4 h 25"/>
                  <a:gd name="T8" fmla="*/ 22 w 26"/>
                  <a:gd name="T9" fmla="*/ 19 h 25"/>
                </a:gdLst>
                <a:ahLst/>
                <a:cxnLst>
                  <a:cxn ang="0">
                    <a:pos x="T0" y="T1"/>
                  </a:cxn>
                  <a:cxn ang="0">
                    <a:pos x="T2" y="T3"/>
                  </a:cxn>
                  <a:cxn ang="0">
                    <a:pos x="T4" y="T5"/>
                  </a:cxn>
                  <a:cxn ang="0">
                    <a:pos x="T6" y="T7"/>
                  </a:cxn>
                  <a:cxn ang="0">
                    <a:pos x="T8" y="T9"/>
                  </a:cxn>
                </a:cxnLst>
                <a:rect l="0" t="0" r="r" b="b"/>
                <a:pathLst>
                  <a:path w="26" h="25">
                    <a:moveTo>
                      <a:pt x="22" y="19"/>
                    </a:moveTo>
                    <a:cubicBezTo>
                      <a:pt x="18" y="24"/>
                      <a:pt x="11" y="25"/>
                      <a:pt x="6" y="21"/>
                    </a:cubicBezTo>
                    <a:cubicBezTo>
                      <a:pt x="1" y="17"/>
                      <a:pt x="0" y="10"/>
                      <a:pt x="4" y="5"/>
                    </a:cubicBezTo>
                    <a:cubicBezTo>
                      <a:pt x="8" y="0"/>
                      <a:pt x="15" y="0"/>
                      <a:pt x="20" y="4"/>
                    </a:cubicBezTo>
                    <a:cubicBezTo>
                      <a:pt x="25" y="7"/>
                      <a:pt x="26" y="15"/>
                      <a:pt x="22" y="19"/>
                    </a:cubicBezTo>
                    <a:close/>
                  </a:path>
                </a:pathLst>
              </a:custGeom>
              <a:solidFill>
                <a:srgbClr val="99CD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1" name="Freeform 137"/>
              <p:cNvSpPr>
                <a:spLocks/>
              </p:cNvSpPr>
              <p:nvPr/>
            </p:nvSpPr>
            <p:spPr bwMode="auto">
              <a:xfrm>
                <a:off x="2557" y="1081"/>
                <a:ext cx="1282" cy="1496"/>
              </a:xfrm>
              <a:custGeom>
                <a:avLst/>
                <a:gdLst>
                  <a:gd name="T0" fmla="*/ 426 w 1282"/>
                  <a:gd name="T1" fmla="*/ 1496 h 1496"/>
                  <a:gd name="T2" fmla="*/ 1282 w 1282"/>
                  <a:gd name="T3" fmla="*/ 1189 h 1496"/>
                  <a:gd name="T4" fmla="*/ 856 w 1282"/>
                  <a:gd name="T5" fmla="*/ 0 h 1496"/>
                  <a:gd name="T6" fmla="*/ 0 w 1282"/>
                  <a:gd name="T7" fmla="*/ 305 h 1496"/>
                  <a:gd name="T8" fmla="*/ 426 w 1282"/>
                  <a:gd name="T9" fmla="*/ 1496 h 1496"/>
                </a:gdLst>
                <a:ahLst/>
                <a:cxnLst>
                  <a:cxn ang="0">
                    <a:pos x="T0" y="T1"/>
                  </a:cxn>
                  <a:cxn ang="0">
                    <a:pos x="T2" y="T3"/>
                  </a:cxn>
                  <a:cxn ang="0">
                    <a:pos x="T4" y="T5"/>
                  </a:cxn>
                  <a:cxn ang="0">
                    <a:pos x="T6" y="T7"/>
                  </a:cxn>
                  <a:cxn ang="0">
                    <a:pos x="T8" y="T9"/>
                  </a:cxn>
                </a:cxnLst>
                <a:rect l="0" t="0" r="r" b="b"/>
                <a:pathLst>
                  <a:path w="1282" h="1496">
                    <a:moveTo>
                      <a:pt x="426" y="1496"/>
                    </a:moveTo>
                    <a:lnTo>
                      <a:pt x="1282" y="1189"/>
                    </a:lnTo>
                    <a:lnTo>
                      <a:pt x="856" y="0"/>
                    </a:lnTo>
                    <a:lnTo>
                      <a:pt x="0" y="305"/>
                    </a:lnTo>
                    <a:lnTo>
                      <a:pt x="426" y="1496"/>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2" name="Freeform 138"/>
              <p:cNvSpPr>
                <a:spLocks/>
              </p:cNvSpPr>
              <p:nvPr/>
            </p:nvSpPr>
            <p:spPr bwMode="auto">
              <a:xfrm>
                <a:off x="2576" y="1022"/>
                <a:ext cx="1241" cy="1477"/>
              </a:xfrm>
              <a:custGeom>
                <a:avLst/>
                <a:gdLst>
                  <a:gd name="T0" fmla="*/ 870 w 1241"/>
                  <a:gd name="T1" fmla="*/ 1477 h 1477"/>
                  <a:gd name="T2" fmla="*/ 0 w 1241"/>
                  <a:gd name="T3" fmla="*/ 1208 h 1477"/>
                  <a:gd name="T4" fmla="*/ 374 w 1241"/>
                  <a:gd name="T5" fmla="*/ 0 h 1477"/>
                  <a:gd name="T6" fmla="*/ 1241 w 1241"/>
                  <a:gd name="T7" fmla="*/ 269 h 1477"/>
                  <a:gd name="T8" fmla="*/ 870 w 1241"/>
                  <a:gd name="T9" fmla="*/ 1477 h 1477"/>
                </a:gdLst>
                <a:ahLst/>
                <a:cxnLst>
                  <a:cxn ang="0">
                    <a:pos x="T0" y="T1"/>
                  </a:cxn>
                  <a:cxn ang="0">
                    <a:pos x="T2" y="T3"/>
                  </a:cxn>
                  <a:cxn ang="0">
                    <a:pos x="T4" y="T5"/>
                  </a:cxn>
                  <a:cxn ang="0">
                    <a:pos x="T6" y="T7"/>
                  </a:cxn>
                  <a:cxn ang="0">
                    <a:pos x="T8" y="T9"/>
                  </a:cxn>
                </a:cxnLst>
                <a:rect l="0" t="0" r="r" b="b"/>
                <a:pathLst>
                  <a:path w="1241" h="1477">
                    <a:moveTo>
                      <a:pt x="870" y="1477"/>
                    </a:moveTo>
                    <a:lnTo>
                      <a:pt x="0" y="1208"/>
                    </a:lnTo>
                    <a:lnTo>
                      <a:pt x="374" y="0"/>
                    </a:lnTo>
                    <a:lnTo>
                      <a:pt x="1241" y="269"/>
                    </a:lnTo>
                    <a:lnTo>
                      <a:pt x="870" y="147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3" name="Freeform 139"/>
              <p:cNvSpPr>
                <a:spLocks/>
              </p:cNvSpPr>
              <p:nvPr/>
            </p:nvSpPr>
            <p:spPr bwMode="auto">
              <a:xfrm>
                <a:off x="2754" y="1866"/>
                <a:ext cx="137" cy="290"/>
              </a:xfrm>
              <a:custGeom>
                <a:avLst/>
                <a:gdLst>
                  <a:gd name="T0" fmla="*/ 137 w 137"/>
                  <a:gd name="T1" fmla="*/ 14 h 290"/>
                  <a:gd name="T2" fmla="*/ 85 w 137"/>
                  <a:gd name="T3" fmla="*/ 0 h 290"/>
                  <a:gd name="T4" fmla="*/ 0 w 137"/>
                  <a:gd name="T5" fmla="*/ 276 h 290"/>
                  <a:gd name="T6" fmla="*/ 52 w 137"/>
                  <a:gd name="T7" fmla="*/ 290 h 290"/>
                  <a:gd name="T8" fmla="*/ 137 w 137"/>
                  <a:gd name="T9" fmla="*/ 14 h 290"/>
                </a:gdLst>
                <a:ahLst/>
                <a:cxnLst>
                  <a:cxn ang="0">
                    <a:pos x="T0" y="T1"/>
                  </a:cxn>
                  <a:cxn ang="0">
                    <a:pos x="T2" y="T3"/>
                  </a:cxn>
                  <a:cxn ang="0">
                    <a:pos x="T4" y="T5"/>
                  </a:cxn>
                  <a:cxn ang="0">
                    <a:pos x="T6" y="T7"/>
                  </a:cxn>
                  <a:cxn ang="0">
                    <a:pos x="T8" y="T9"/>
                  </a:cxn>
                </a:cxnLst>
                <a:rect l="0" t="0" r="r" b="b"/>
                <a:pathLst>
                  <a:path w="137" h="290">
                    <a:moveTo>
                      <a:pt x="137" y="14"/>
                    </a:moveTo>
                    <a:lnTo>
                      <a:pt x="85" y="0"/>
                    </a:lnTo>
                    <a:lnTo>
                      <a:pt x="0" y="276"/>
                    </a:lnTo>
                    <a:lnTo>
                      <a:pt x="52" y="290"/>
                    </a:lnTo>
                    <a:lnTo>
                      <a:pt x="137" y="14"/>
                    </a:lnTo>
                    <a:close/>
                  </a:path>
                </a:pathLst>
              </a:custGeom>
              <a:solidFill>
                <a:srgbClr val="F39C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4" name="Freeform 140"/>
              <p:cNvSpPr>
                <a:spLocks/>
              </p:cNvSpPr>
              <p:nvPr/>
            </p:nvSpPr>
            <p:spPr bwMode="auto">
              <a:xfrm>
                <a:off x="2898" y="1904"/>
                <a:ext cx="118" cy="231"/>
              </a:xfrm>
              <a:custGeom>
                <a:avLst/>
                <a:gdLst>
                  <a:gd name="T0" fmla="*/ 118 w 118"/>
                  <a:gd name="T1" fmla="*/ 16 h 231"/>
                  <a:gd name="T2" fmla="*/ 66 w 118"/>
                  <a:gd name="T3" fmla="*/ 0 h 231"/>
                  <a:gd name="T4" fmla="*/ 0 w 118"/>
                  <a:gd name="T5" fmla="*/ 215 h 231"/>
                  <a:gd name="T6" fmla="*/ 52 w 118"/>
                  <a:gd name="T7" fmla="*/ 231 h 231"/>
                  <a:gd name="T8" fmla="*/ 118 w 118"/>
                  <a:gd name="T9" fmla="*/ 16 h 231"/>
                </a:gdLst>
                <a:ahLst/>
                <a:cxnLst>
                  <a:cxn ang="0">
                    <a:pos x="T0" y="T1"/>
                  </a:cxn>
                  <a:cxn ang="0">
                    <a:pos x="T2" y="T3"/>
                  </a:cxn>
                  <a:cxn ang="0">
                    <a:pos x="T4" y="T5"/>
                  </a:cxn>
                  <a:cxn ang="0">
                    <a:pos x="T6" y="T7"/>
                  </a:cxn>
                  <a:cxn ang="0">
                    <a:pos x="T8" y="T9"/>
                  </a:cxn>
                </a:cxnLst>
                <a:rect l="0" t="0" r="r" b="b"/>
                <a:pathLst>
                  <a:path w="118" h="231">
                    <a:moveTo>
                      <a:pt x="118" y="16"/>
                    </a:moveTo>
                    <a:lnTo>
                      <a:pt x="66" y="0"/>
                    </a:lnTo>
                    <a:lnTo>
                      <a:pt x="0" y="215"/>
                    </a:lnTo>
                    <a:lnTo>
                      <a:pt x="52" y="231"/>
                    </a:lnTo>
                    <a:lnTo>
                      <a:pt x="118" y="16"/>
                    </a:lnTo>
                    <a:close/>
                  </a:path>
                </a:pathLst>
              </a:custGeom>
              <a:solidFill>
                <a:srgbClr val="97A3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5" name="Freeform 141"/>
              <p:cNvSpPr>
                <a:spLocks/>
              </p:cNvSpPr>
              <p:nvPr/>
            </p:nvSpPr>
            <p:spPr bwMode="auto">
              <a:xfrm>
                <a:off x="3030" y="1948"/>
                <a:ext cx="130" cy="275"/>
              </a:xfrm>
              <a:custGeom>
                <a:avLst/>
                <a:gdLst>
                  <a:gd name="T0" fmla="*/ 130 w 130"/>
                  <a:gd name="T1" fmla="*/ 17 h 275"/>
                  <a:gd name="T2" fmla="*/ 81 w 130"/>
                  <a:gd name="T3" fmla="*/ 0 h 275"/>
                  <a:gd name="T4" fmla="*/ 0 w 130"/>
                  <a:gd name="T5" fmla="*/ 258 h 275"/>
                  <a:gd name="T6" fmla="*/ 50 w 130"/>
                  <a:gd name="T7" fmla="*/ 275 h 275"/>
                  <a:gd name="T8" fmla="*/ 130 w 130"/>
                  <a:gd name="T9" fmla="*/ 17 h 275"/>
                </a:gdLst>
                <a:ahLst/>
                <a:cxnLst>
                  <a:cxn ang="0">
                    <a:pos x="T0" y="T1"/>
                  </a:cxn>
                  <a:cxn ang="0">
                    <a:pos x="T2" y="T3"/>
                  </a:cxn>
                  <a:cxn ang="0">
                    <a:pos x="T4" y="T5"/>
                  </a:cxn>
                  <a:cxn ang="0">
                    <a:pos x="T6" y="T7"/>
                  </a:cxn>
                  <a:cxn ang="0">
                    <a:pos x="T8" y="T9"/>
                  </a:cxn>
                </a:cxnLst>
                <a:rect l="0" t="0" r="r" b="b"/>
                <a:pathLst>
                  <a:path w="130" h="275">
                    <a:moveTo>
                      <a:pt x="130" y="17"/>
                    </a:moveTo>
                    <a:lnTo>
                      <a:pt x="81" y="0"/>
                    </a:lnTo>
                    <a:lnTo>
                      <a:pt x="0" y="258"/>
                    </a:lnTo>
                    <a:lnTo>
                      <a:pt x="50" y="275"/>
                    </a:lnTo>
                    <a:lnTo>
                      <a:pt x="130" y="17"/>
                    </a:lnTo>
                    <a:close/>
                  </a:path>
                </a:pathLst>
              </a:custGeom>
              <a:solidFill>
                <a:srgbClr val="74B4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6" name="Freeform 142"/>
              <p:cNvSpPr>
                <a:spLocks/>
              </p:cNvSpPr>
              <p:nvPr/>
            </p:nvSpPr>
            <p:spPr bwMode="auto">
              <a:xfrm>
                <a:off x="2829" y="1759"/>
                <a:ext cx="700" cy="232"/>
              </a:xfrm>
              <a:custGeom>
                <a:avLst/>
                <a:gdLst>
                  <a:gd name="T0" fmla="*/ 0 w 700"/>
                  <a:gd name="T1" fmla="*/ 19 h 232"/>
                  <a:gd name="T2" fmla="*/ 7 w 700"/>
                  <a:gd name="T3" fmla="*/ 0 h 232"/>
                  <a:gd name="T4" fmla="*/ 700 w 700"/>
                  <a:gd name="T5" fmla="*/ 213 h 232"/>
                  <a:gd name="T6" fmla="*/ 693 w 700"/>
                  <a:gd name="T7" fmla="*/ 232 h 232"/>
                  <a:gd name="T8" fmla="*/ 0 w 700"/>
                  <a:gd name="T9" fmla="*/ 19 h 232"/>
                </a:gdLst>
                <a:ahLst/>
                <a:cxnLst>
                  <a:cxn ang="0">
                    <a:pos x="T0" y="T1"/>
                  </a:cxn>
                  <a:cxn ang="0">
                    <a:pos x="T2" y="T3"/>
                  </a:cxn>
                  <a:cxn ang="0">
                    <a:pos x="T4" y="T5"/>
                  </a:cxn>
                  <a:cxn ang="0">
                    <a:pos x="T6" y="T7"/>
                  </a:cxn>
                  <a:cxn ang="0">
                    <a:pos x="T8" y="T9"/>
                  </a:cxn>
                </a:cxnLst>
                <a:rect l="0" t="0" r="r" b="b"/>
                <a:pathLst>
                  <a:path w="700" h="232">
                    <a:moveTo>
                      <a:pt x="0" y="19"/>
                    </a:moveTo>
                    <a:lnTo>
                      <a:pt x="7" y="0"/>
                    </a:lnTo>
                    <a:lnTo>
                      <a:pt x="700" y="213"/>
                    </a:lnTo>
                    <a:lnTo>
                      <a:pt x="693" y="232"/>
                    </a:lnTo>
                    <a:lnTo>
                      <a:pt x="0" y="19"/>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7" name="Freeform 143"/>
              <p:cNvSpPr>
                <a:spLocks/>
              </p:cNvSpPr>
              <p:nvPr/>
            </p:nvSpPr>
            <p:spPr bwMode="auto">
              <a:xfrm>
                <a:off x="2843" y="1714"/>
                <a:ext cx="700" cy="232"/>
              </a:xfrm>
              <a:custGeom>
                <a:avLst/>
                <a:gdLst>
                  <a:gd name="T0" fmla="*/ 0 w 700"/>
                  <a:gd name="T1" fmla="*/ 19 h 232"/>
                  <a:gd name="T2" fmla="*/ 7 w 700"/>
                  <a:gd name="T3" fmla="*/ 0 h 232"/>
                  <a:gd name="T4" fmla="*/ 700 w 700"/>
                  <a:gd name="T5" fmla="*/ 213 h 232"/>
                  <a:gd name="T6" fmla="*/ 693 w 700"/>
                  <a:gd name="T7" fmla="*/ 232 h 232"/>
                  <a:gd name="T8" fmla="*/ 0 w 700"/>
                  <a:gd name="T9" fmla="*/ 19 h 232"/>
                </a:gdLst>
                <a:ahLst/>
                <a:cxnLst>
                  <a:cxn ang="0">
                    <a:pos x="T0" y="T1"/>
                  </a:cxn>
                  <a:cxn ang="0">
                    <a:pos x="T2" y="T3"/>
                  </a:cxn>
                  <a:cxn ang="0">
                    <a:pos x="T4" y="T5"/>
                  </a:cxn>
                  <a:cxn ang="0">
                    <a:pos x="T6" y="T7"/>
                  </a:cxn>
                  <a:cxn ang="0">
                    <a:pos x="T8" y="T9"/>
                  </a:cxn>
                </a:cxnLst>
                <a:rect l="0" t="0" r="r" b="b"/>
                <a:pathLst>
                  <a:path w="700" h="232">
                    <a:moveTo>
                      <a:pt x="0" y="19"/>
                    </a:moveTo>
                    <a:lnTo>
                      <a:pt x="7" y="0"/>
                    </a:lnTo>
                    <a:lnTo>
                      <a:pt x="700" y="213"/>
                    </a:lnTo>
                    <a:lnTo>
                      <a:pt x="693" y="232"/>
                    </a:lnTo>
                    <a:lnTo>
                      <a:pt x="0" y="19"/>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8" name="Freeform 144"/>
              <p:cNvSpPr>
                <a:spLocks/>
              </p:cNvSpPr>
              <p:nvPr/>
            </p:nvSpPr>
            <p:spPr bwMode="auto">
              <a:xfrm>
                <a:off x="2858" y="1672"/>
                <a:ext cx="697" cy="232"/>
              </a:xfrm>
              <a:custGeom>
                <a:avLst/>
                <a:gdLst>
                  <a:gd name="T0" fmla="*/ 0 w 697"/>
                  <a:gd name="T1" fmla="*/ 19 h 232"/>
                  <a:gd name="T2" fmla="*/ 4 w 697"/>
                  <a:gd name="T3" fmla="*/ 0 h 232"/>
                  <a:gd name="T4" fmla="*/ 697 w 697"/>
                  <a:gd name="T5" fmla="*/ 213 h 232"/>
                  <a:gd name="T6" fmla="*/ 692 w 697"/>
                  <a:gd name="T7" fmla="*/ 232 h 232"/>
                  <a:gd name="T8" fmla="*/ 0 w 697"/>
                  <a:gd name="T9" fmla="*/ 19 h 232"/>
                </a:gdLst>
                <a:ahLst/>
                <a:cxnLst>
                  <a:cxn ang="0">
                    <a:pos x="T0" y="T1"/>
                  </a:cxn>
                  <a:cxn ang="0">
                    <a:pos x="T2" y="T3"/>
                  </a:cxn>
                  <a:cxn ang="0">
                    <a:pos x="T4" y="T5"/>
                  </a:cxn>
                  <a:cxn ang="0">
                    <a:pos x="T6" y="T7"/>
                  </a:cxn>
                  <a:cxn ang="0">
                    <a:pos x="T8" y="T9"/>
                  </a:cxn>
                </a:cxnLst>
                <a:rect l="0" t="0" r="r" b="b"/>
                <a:pathLst>
                  <a:path w="697" h="232">
                    <a:moveTo>
                      <a:pt x="0" y="19"/>
                    </a:moveTo>
                    <a:lnTo>
                      <a:pt x="4" y="0"/>
                    </a:lnTo>
                    <a:lnTo>
                      <a:pt x="697" y="213"/>
                    </a:lnTo>
                    <a:lnTo>
                      <a:pt x="692" y="232"/>
                    </a:lnTo>
                    <a:lnTo>
                      <a:pt x="0" y="19"/>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9" name="Freeform 145"/>
              <p:cNvSpPr>
                <a:spLocks/>
              </p:cNvSpPr>
              <p:nvPr/>
            </p:nvSpPr>
            <p:spPr bwMode="auto">
              <a:xfrm>
                <a:off x="2872" y="1627"/>
                <a:ext cx="697" cy="232"/>
              </a:xfrm>
              <a:custGeom>
                <a:avLst/>
                <a:gdLst>
                  <a:gd name="T0" fmla="*/ 0 w 697"/>
                  <a:gd name="T1" fmla="*/ 19 h 232"/>
                  <a:gd name="T2" fmla="*/ 4 w 697"/>
                  <a:gd name="T3" fmla="*/ 0 h 232"/>
                  <a:gd name="T4" fmla="*/ 697 w 697"/>
                  <a:gd name="T5" fmla="*/ 213 h 232"/>
                  <a:gd name="T6" fmla="*/ 692 w 697"/>
                  <a:gd name="T7" fmla="*/ 232 h 232"/>
                  <a:gd name="T8" fmla="*/ 0 w 697"/>
                  <a:gd name="T9" fmla="*/ 19 h 232"/>
                </a:gdLst>
                <a:ahLst/>
                <a:cxnLst>
                  <a:cxn ang="0">
                    <a:pos x="T0" y="T1"/>
                  </a:cxn>
                  <a:cxn ang="0">
                    <a:pos x="T2" y="T3"/>
                  </a:cxn>
                  <a:cxn ang="0">
                    <a:pos x="T4" y="T5"/>
                  </a:cxn>
                  <a:cxn ang="0">
                    <a:pos x="T6" y="T7"/>
                  </a:cxn>
                  <a:cxn ang="0">
                    <a:pos x="T8" y="T9"/>
                  </a:cxn>
                </a:cxnLst>
                <a:rect l="0" t="0" r="r" b="b"/>
                <a:pathLst>
                  <a:path w="697" h="232">
                    <a:moveTo>
                      <a:pt x="0" y="19"/>
                    </a:moveTo>
                    <a:lnTo>
                      <a:pt x="4" y="0"/>
                    </a:lnTo>
                    <a:lnTo>
                      <a:pt x="697" y="213"/>
                    </a:lnTo>
                    <a:lnTo>
                      <a:pt x="692" y="232"/>
                    </a:lnTo>
                    <a:lnTo>
                      <a:pt x="0" y="19"/>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0" name="Freeform 146"/>
              <p:cNvSpPr>
                <a:spLocks/>
              </p:cNvSpPr>
              <p:nvPr/>
            </p:nvSpPr>
            <p:spPr bwMode="auto">
              <a:xfrm>
                <a:off x="2884" y="1582"/>
                <a:ext cx="699" cy="232"/>
              </a:xfrm>
              <a:custGeom>
                <a:avLst/>
                <a:gdLst>
                  <a:gd name="T0" fmla="*/ 0 w 699"/>
                  <a:gd name="T1" fmla="*/ 19 h 232"/>
                  <a:gd name="T2" fmla="*/ 7 w 699"/>
                  <a:gd name="T3" fmla="*/ 0 h 232"/>
                  <a:gd name="T4" fmla="*/ 699 w 699"/>
                  <a:gd name="T5" fmla="*/ 213 h 232"/>
                  <a:gd name="T6" fmla="*/ 692 w 699"/>
                  <a:gd name="T7" fmla="*/ 232 h 232"/>
                  <a:gd name="T8" fmla="*/ 0 w 699"/>
                  <a:gd name="T9" fmla="*/ 19 h 232"/>
                </a:gdLst>
                <a:ahLst/>
                <a:cxnLst>
                  <a:cxn ang="0">
                    <a:pos x="T0" y="T1"/>
                  </a:cxn>
                  <a:cxn ang="0">
                    <a:pos x="T2" y="T3"/>
                  </a:cxn>
                  <a:cxn ang="0">
                    <a:pos x="T4" y="T5"/>
                  </a:cxn>
                  <a:cxn ang="0">
                    <a:pos x="T6" y="T7"/>
                  </a:cxn>
                  <a:cxn ang="0">
                    <a:pos x="T8" y="T9"/>
                  </a:cxn>
                </a:cxnLst>
                <a:rect l="0" t="0" r="r" b="b"/>
                <a:pathLst>
                  <a:path w="699" h="232">
                    <a:moveTo>
                      <a:pt x="0" y="19"/>
                    </a:moveTo>
                    <a:lnTo>
                      <a:pt x="7" y="0"/>
                    </a:lnTo>
                    <a:lnTo>
                      <a:pt x="699" y="213"/>
                    </a:lnTo>
                    <a:lnTo>
                      <a:pt x="692" y="232"/>
                    </a:lnTo>
                    <a:lnTo>
                      <a:pt x="0" y="19"/>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1" name="Freeform 147"/>
              <p:cNvSpPr>
                <a:spLocks/>
              </p:cNvSpPr>
              <p:nvPr/>
            </p:nvSpPr>
            <p:spPr bwMode="auto">
              <a:xfrm>
                <a:off x="2898" y="1537"/>
                <a:ext cx="700" cy="232"/>
              </a:xfrm>
              <a:custGeom>
                <a:avLst/>
                <a:gdLst>
                  <a:gd name="T0" fmla="*/ 0 w 700"/>
                  <a:gd name="T1" fmla="*/ 19 h 232"/>
                  <a:gd name="T2" fmla="*/ 7 w 700"/>
                  <a:gd name="T3" fmla="*/ 0 h 232"/>
                  <a:gd name="T4" fmla="*/ 700 w 700"/>
                  <a:gd name="T5" fmla="*/ 213 h 232"/>
                  <a:gd name="T6" fmla="*/ 692 w 700"/>
                  <a:gd name="T7" fmla="*/ 232 h 232"/>
                  <a:gd name="T8" fmla="*/ 0 w 700"/>
                  <a:gd name="T9" fmla="*/ 19 h 232"/>
                </a:gdLst>
                <a:ahLst/>
                <a:cxnLst>
                  <a:cxn ang="0">
                    <a:pos x="T0" y="T1"/>
                  </a:cxn>
                  <a:cxn ang="0">
                    <a:pos x="T2" y="T3"/>
                  </a:cxn>
                  <a:cxn ang="0">
                    <a:pos x="T4" y="T5"/>
                  </a:cxn>
                  <a:cxn ang="0">
                    <a:pos x="T6" y="T7"/>
                  </a:cxn>
                  <a:cxn ang="0">
                    <a:pos x="T8" y="T9"/>
                  </a:cxn>
                </a:cxnLst>
                <a:rect l="0" t="0" r="r" b="b"/>
                <a:pathLst>
                  <a:path w="700" h="232">
                    <a:moveTo>
                      <a:pt x="0" y="19"/>
                    </a:moveTo>
                    <a:lnTo>
                      <a:pt x="7" y="0"/>
                    </a:lnTo>
                    <a:lnTo>
                      <a:pt x="700" y="213"/>
                    </a:lnTo>
                    <a:lnTo>
                      <a:pt x="692" y="232"/>
                    </a:lnTo>
                    <a:lnTo>
                      <a:pt x="0" y="19"/>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2" name="Freeform 148"/>
              <p:cNvSpPr>
                <a:spLocks/>
              </p:cNvSpPr>
              <p:nvPr/>
            </p:nvSpPr>
            <p:spPr bwMode="auto">
              <a:xfrm>
                <a:off x="2912" y="1495"/>
                <a:ext cx="697" cy="231"/>
              </a:xfrm>
              <a:custGeom>
                <a:avLst/>
                <a:gdLst>
                  <a:gd name="T0" fmla="*/ 0 w 697"/>
                  <a:gd name="T1" fmla="*/ 18 h 231"/>
                  <a:gd name="T2" fmla="*/ 5 w 697"/>
                  <a:gd name="T3" fmla="*/ 0 h 231"/>
                  <a:gd name="T4" fmla="*/ 697 w 697"/>
                  <a:gd name="T5" fmla="*/ 212 h 231"/>
                  <a:gd name="T6" fmla="*/ 693 w 697"/>
                  <a:gd name="T7" fmla="*/ 231 h 231"/>
                  <a:gd name="T8" fmla="*/ 0 w 697"/>
                  <a:gd name="T9" fmla="*/ 18 h 231"/>
                </a:gdLst>
                <a:ahLst/>
                <a:cxnLst>
                  <a:cxn ang="0">
                    <a:pos x="T0" y="T1"/>
                  </a:cxn>
                  <a:cxn ang="0">
                    <a:pos x="T2" y="T3"/>
                  </a:cxn>
                  <a:cxn ang="0">
                    <a:pos x="T4" y="T5"/>
                  </a:cxn>
                  <a:cxn ang="0">
                    <a:pos x="T6" y="T7"/>
                  </a:cxn>
                  <a:cxn ang="0">
                    <a:pos x="T8" y="T9"/>
                  </a:cxn>
                </a:cxnLst>
                <a:rect l="0" t="0" r="r" b="b"/>
                <a:pathLst>
                  <a:path w="697" h="231">
                    <a:moveTo>
                      <a:pt x="0" y="18"/>
                    </a:moveTo>
                    <a:lnTo>
                      <a:pt x="5" y="0"/>
                    </a:lnTo>
                    <a:lnTo>
                      <a:pt x="697" y="212"/>
                    </a:lnTo>
                    <a:lnTo>
                      <a:pt x="693" y="231"/>
                    </a:lnTo>
                    <a:lnTo>
                      <a:pt x="0" y="18"/>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3" name="Freeform 149"/>
              <p:cNvSpPr>
                <a:spLocks/>
              </p:cNvSpPr>
              <p:nvPr/>
            </p:nvSpPr>
            <p:spPr bwMode="auto">
              <a:xfrm>
                <a:off x="2926" y="1450"/>
                <a:ext cx="698" cy="231"/>
              </a:xfrm>
              <a:custGeom>
                <a:avLst/>
                <a:gdLst>
                  <a:gd name="T0" fmla="*/ 0 w 698"/>
                  <a:gd name="T1" fmla="*/ 19 h 231"/>
                  <a:gd name="T2" fmla="*/ 5 w 698"/>
                  <a:gd name="T3" fmla="*/ 0 h 231"/>
                  <a:gd name="T4" fmla="*/ 698 w 698"/>
                  <a:gd name="T5" fmla="*/ 212 h 231"/>
                  <a:gd name="T6" fmla="*/ 693 w 698"/>
                  <a:gd name="T7" fmla="*/ 231 h 231"/>
                  <a:gd name="T8" fmla="*/ 0 w 698"/>
                  <a:gd name="T9" fmla="*/ 19 h 231"/>
                </a:gdLst>
                <a:ahLst/>
                <a:cxnLst>
                  <a:cxn ang="0">
                    <a:pos x="T0" y="T1"/>
                  </a:cxn>
                  <a:cxn ang="0">
                    <a:pos x="T2" y="T3"/>
                  </a:cxn>
                  <a:cxn ang="0">
                    <a:pos x="T4" y="T5"/>
                  </a:cxn>
                  <a:cxn ang="0">
                    <a:pos x="T6" y="T7"/>
                  </a:cxn>
                  <a:cxn ang="0">
                    <a:pos x="T8" y="T9"/>
                  </a:cxn>
                </a:cxnLst>
                <a:rect l="0" t="0" r="r" b="b"/>
                <a:pathLst>
                  <a:path w="698" h="231">
                    <a:moveTo>
                      <a:pt x="0" y="19"/>
                    </a:moveTo>
                    <a:lnTo>
                      <a:pt x="5" y="0"/>
                    </a:lnTo>
                    <a:lnTo>
                      <a:pt x="698" y="212"/>
                    </a:lnTo>
                    <a:lnTo>
                      <a:pt x="693" y="231"/>
                    </a:lnTo>
                    <a:lnTo>
                      <a:pt x="0" y="19"/>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4" name="Freeform 150"/>
              <p:cNvSpPr>
                <a:spLocks/>
              </p:cNvSpPr>
              <p:nvPr/>
            </p:nvSpPr>
            <p:spPr bwMode="auto">
              <a:xfrm>
                <a:off x="2945" y="1405"/>
                <a:ext cx="697" cy="234"/>
              </a:xfrm>
              <a:custGeom>
                <a:avLst/>
                <a:gdLst>
                  <a:gd name="T0" fmla="*/ 0 w 697"/>
                  <a:gd name="T1" fmla="*/ 19 h 234"/>
                  <a:gd name="T2" fmla="*/ 5 w 697"/>
                  <a:gd name="T3" fmla="*/ 0 h 234"/>
                  <a:gd name="T4" fmla="*/ 697 w 697"/>
                  <a:gd name="T5" fmla="*/ 215 h 234"/>
                  <a:gd name="T6" fmla="*/ 693 w 697"/>
                  <a:gd name="T7" fmla="*/ 234 h 234"/>
                  <a:gd name="T8" fmla="*/ 0 w 697"/>
                  <a:gd name="T9" fmla="*/ 19 h 234"/>
                </a:gdLst>
                <a:ahLst/>
                <a:cxnLst>
                  <a:cxn ang="0">
                    <a:pos x="T0" y="T1"/>
                  </a:cxn>
                  <a:cxn ang="0">
                    <a:pos x="T2" y="T3"/>
                  </a:cxn>
                  <a:cxn ang="0">
                    <a:pos x="T4" y="T5"/>
                  </a:cxn>
                  <a:cxn ang="0">
                    <a:pos x="T6" y="T7"/>
                  </a:cxn>
                  <a:cxn ang="0">
                    <a:pos x="T8" y="T9"/>
                  </a:cxn>
                </a:cxnLst>
                <a:rect l="0" t="0" r="r" b="b"/>
                <a:pathLst>
                  <a:path w="697" h="234">
                    <a:moveTo>
                      <a:pt x="0" y="19"/>
                    </a:moveTo>
                    <a:lnTo>
                      <a:pt x="5" y="0"/>
                    </a:lnTo>
                    <a:lnTo>
                      <a:pt x="697" y="215"/>
                    </a:lnTo>
                    <a:lnTo>
                      <a:pt x="693" y="234"/>
                    </a:lnTo>
                    <a:lnTo>
                      <a:pt x="0" y="19"/>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5" name="Freeform 151"/>
              <p:cNvSpPr>
                <a:spLocks/>
              </p:cNvSpPr>
              <p:nvPr/>
            </p:nvSpPr>
            <p:spPr bwMode="auto">
              <a:xfrm>
                <a:off x="2959" y="1360"/>
                <a:ext cx="698" cy="234"/>
              </a:xfrm>
              <a:custGeom>
                <a:avLst/>
                <a:gdLst>
                  <a:gd name="T0" fmla="*/ 0 w 698"/>
                  <a:gd name="T1" fmla="*/ 19 h 234"/>
                  <a:gd name="T2" fmla="*/ 5 w 698"/>
                  <a:gd name="T3" fmla="*/ 0 h 234"/>
                  <a:gd name="T4" fmla="*/ 698 w 698"/>
                  <a:gd name="T5" fmla="*/ 215 h 234"/>
                  <a:gd name="T6" fmla="*/ 693 w 698"/>
                  <a:gd name="T7" fmla="*/ 234 h 234"/>
                  <a:gd name="T8" fmla="*/ 0 w 698"/>
                  <a:gd name="T9" fmla="*/ 19 h 234"/>
                </a:gdLst>
                <a:ahLst/>
                <a:cxnLst>
                  <a:cxn ang="0">
                    <a:pos x="T0" y="T1"/>
                  </a:cxn>
                  <a:cxn ang="0">
                    <a:pos x="T2" y="T3"/>
                  </a:cxn>
                  <a:cxn ang="0">
                    <a:pos x="T4" y="T5"/>
                  </a:cxn>
                  <a:cxn ang="0">
                    <a:pos x="T6" y="T7"/>
                  </a:cxn>
                  <a:cxn ang="0">
                    <a:pos x="T8" y="T9"/>
                  </a:cxn>
                </a:cxnLst>
                <a:rect l="0" t="0" r="r" b="b"/>
                <a:pathLst>
                  <a:path w="698" h="234">
                    <a:moveTo>
                      <a:pt x="0" y="19"/>
                    </a:moveTo>
                    <a:lnTo>
                      <a:pt x="5" y="0"/>
                    </a:lnTo>
                    <a:lnTo>
                      <a:pt x="698" y="215"/>
                    </a:lnTo>
                    <a:lnTo>
                      <a:pt x="693" y="234"/>
                    </a:lnTo>
                    <a:lnTo>
                      <a:pt x="0" y="19"/>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6" name="Freeform 152"/>
              <p:cNvSpPr>
                <a:spLocks/>
              </p:cNvSpPr>
              <p:nvPr/>
            </p:nvSpPr>
            <p:spPr bwMode="auto">
              <a:xfrm>
                <a:off x="2971" y="1320"/>
                <a:ext cx="700" cy="231"/>
              </a:xfrm>
              <a:custGeom>
                <a:avLst/>
                <a:gdLst>
                  <a:gd name="T0" fmla="*/ 0 w 700"/>
                  <a:gd name="T1" fmla="*/ 19 h 231"/>
                  <a:gd name="T2" fmla="*/ 7 w 700"/>
                  <a:gd name="T3" fmla="*/ 0 h 231"/>
                  <a:gd name="T4" fmla="*/ 700 w 700"/>
                  <a:gd name="T5" fmla="*/ 212 h 231"/>
                  <a:gd name="T6" fmla="*/ 693 w 700"/>
                  <a:gd name="T7" fmla="*/ 231 h 231"/>
                  <a:gd name="T8" fmla="*/ 0 w 700"/>
                  <a:gd name="T9" fmla="*/ 19 h 231"/>
                </a:gdLst>
                <a:ahLst/>
                <a:cxnLst>
                  <a:cxn ang="0">
                    <a:pos x="T0" y="T1"/>
                  </a:cxn>
                  <a:cxn ang="0">
                    <a:pos x="T2" y="T3"/>
                  </a:cxn>
                  <a:cxn ang="0">
                    <a:pos x="T4" y="T5"/>
                  </a:cxn>
                  <a:cxn ang="0">
                    <a:pos x="T6" y="T7"/>
                  </a:cxn>
                  <a:cxn ang="0">
                    <a:pos x="T8" y="T9"/>
                  </a:cxn>
                </a:cxnLst>
                <a:rect l="0" t="0" r="r" b="b"/>
                <a:pathLst>
                  <a:path w="700" h="231">
                    <a:moveTo>
                      <a:pt x="0" y="19"/>
                    </a:moveTo>
                    <a:lnTo>
                      <a:pt x="7" y="0"/>
                    </a:lnTo>
                    <a:lnTo>
                      <a:pt x="700" y="212"/>
                    </a:lnTo>
                    <a:lnTo>
                      <a:pt x="693" y="231"/>
                    </a:lnTo>
                    <a:lnTo>
                      <a:pt x="0" y="19"/>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7" name="Freeform 153"/>
              <p:cNvSpPr>
                <a:spLocks/>
              </p:cNvSpPr>
              <p:nvPr/>
            </p:nvSpPr>
            <p:spPr bwMode="auto">
              <a:xfrm>
                <a:off x="2985" y="1275"/>
                <a:ext cx="698" cy="231"/>
              </a:xfrm>
              <a:custGeom>
                <a:avLst/>
                <a:gdLst>
                  <a:gd name="T0" fmla="*/ 0 w 698"/>
                  <a:gd name="T1" fmla="*/ 16 h 231"/>
                  <a:gd name="T2" fmla="*/ 7 w 698"/>
                  <a:gd name="T3" fmla="*/ 0 h 231"/>
                  <a:gd name="T4" fmla="*/ 698 w 698"/>
                  <a:gd name="T5" fmla="*/ 212 h 231"/>
                  <a:gd name="T6" fmla="*/ 693 w 698"/>
                  <a:gd name="T7" fmla="*/ 231 h 231"/>
                  <a:gd name="T8" fmla="*/ 0 w 698"/>
                  <a:gd name="T9" fmla="*/ 16 h 231"/>
                </a:gdLst>
                <a:ahLst/>
                <a:cxnLst>
                  <a:cxn ang="0">
                    <a:pos x="T0" y="T1"/>
                  </a:cxn>
                  <a:cxn ang="0">
                    <a:pos x="T2" y="T3"/>
                  </a:cxn>
                  <a:cxn ang="0">
                    <a:pos x="T4" y="T5"/>
                  </a:cxn>
                  <a:cxn ang="0">
                    <a:pos x="T6" y="T7"/>
                  </a:cxn>
                  <a:cxn ang="0">
                    <a:pos x="T8" y="T9"/>
                  </a:cxn>
                </a:cxnLst>
                <a:rect l="0" t="0" r="r" b="b"/>
                <a:pathLst>
                  <a:path w="698" h="231">
                    <a:moveTo>
                      <a:pt x="0" y="16"/>
                    </a:moveTo>
                    <a:lnTo>
                      <a:pt x="7" y="0"/>
                    </a:lnTo>
                    <a:lnTo>
                      <a:pt x="698" y="212"/>
                    </a:lnTo>
                    <a:lnTo>
                      <a:pt x="693" y="231"/>
                    </a:lnTo>
                    <a:lnTo>
                      <a:pt x="0" y="16"/>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8" name="Freeform 154"/>
              <p:cNvSpPr>
                <a:spLocks/>
              </p:cNvSpPr>
              <p:nvPr/>
            </p:nvSpPr>
            <p:spPr bwMode="auto">
              <a:xfrm>
                <a:off x="2999" y="1230"/>
                <a:ext cx="698" cy="231"/>
              </a:xfrm>
              <a:custGeom>
                <a:avLst/>
                <a:gdLst>
                  <a:gd name="T0" fmla="*/ 0 w 698"/>
                  <a:gd name="T1" fmla="*/ 19 h 231"/>
                  <a:gd name="T2" fmla="*/ 5 w 698"/>
                  <a:gd name="T3" fmla="*/ 0 h 231"/>
                  <a:gd name="T4" fmla="*/ 698 w 698"/>
                  <a:gd name="T5" fmla="*/ 213 h 231"/>
                  <a:gd name="T6" fmla="*/ 693 w 698"/>
                  <a:gd name="T7" fmla="*/ 231 h 231"/>
                  <a:gd name="T8" fmla="*/ 0 w 698"/>
                  <a:gd name="T9" fmla="*/ 19 h 231"/>
                </a:gdLst>
                <a:ahLst/>
                <a:cxnLst>
                  <a:cxn ang="0">
                    <a:pos x="T0" y="T1"/>
                  </a:cxn>
                  <a:cxn ang="0">
                    <a:pos x="T2" y="T3"/>
                  </a:cxn>
                  <a:cxn ang="0">
                    <a:pos x="T4" y="T5"/>
                  </a:cxn>
                  <a:cxn ang="0">
                    <a:pos x="T6" y="T7"/>
                  </a:cxn>
                  <a:cxn ang="0">
                    <a:pos x="T8" y="T9"/>
                  </a:cxn>
                </a:cxnLst>
                <a:rect l="0" t="0" r="r" b="b"/>
                <a:pathLst>
                  <a:path w="698" h="231">
                    <a:moveTo>
                      <a:pt x="0" y="19"/>
                    </a:moveTo>
                    <a:lnTo>
                      <a:pt x="5" y="0"/>
                    </a:lnTo>
                    <a:lnTo>
                      <a:pt x="698" y="213"/>
                    </a:lnTo>
                    <a:lnTo>
                      <a:pt x="693" y="231"/>
                    </a:lnTo>
                    <a:lnTo>
                      <a:pt x="0" y="19"/>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9" name="Freeform 155"/>
              <p:cNvSpPr>
                <a:spLocks/>
              </p:cNvSpPr>
              <p:nvPr/>
            </p:nvSpPr>
            <p:spPr bwMode="auto">
              <a:xfrm>
                <a:off x="3014" y="1185"/>
                <a:ext cx="697" cy="232"/>
              </a:xfrm>
              <a:custGeom>
                <a:avLst/>
                <a:gdLst>
                  <a:gd name="T0" fmla="*/ 0 w 697"/>
                  <a:gd name="T1" fmla="*/ 19 h 232"/>
                  <a:gd name="T2" fmla="*/ 4 w 697"/>
                  <a:gd name="T3" fmla="*/ 0 h 232"/>
                  <a:gd name="T4" fmla="*/ 697 w 697"/>
                  <a:gd name="T5" fmla="*/ 213 h 232"/>
                  <a:gd name="T6" fmla="*/ 692 w 697"/>
                  <a:gd name="T7" fmla="*/ 232 h 232"/>
                  <a:gd name="T8" fmla="*/ 0 w 697"/>
                  <a:gd name="T9" fmla="*/ 19 h 232"/>
                </a:gdLst>
                <a:ahLst/>
                <a:cxnLst>
                  <a:cxn ang="0">
                    <a:pos x="T0" y="T1"/>
                  </a:cxn>
                  <a:cxn ang="0">
                    <a:pos x="T2" y="T3"/>
                  </a:cxn>
                  <a:cxn ang="0">
                    <a:pos x="T4" y="T5"/>
                  </a:cxn>
                  <a:cxn ang="0">
                    <a:pos x="T6" y="T7"/>
                  </a:cxn>
                  <a:cxn ang="0">
                    <a:pos x="T8" y="T9"/>
                  </a:cxn>
                </a:cxnLst>
                <a:rect l="0" t="0" r="r" b="b"/>
                <a:pathLst>
                  <a:path w="697" h="232">
                    <a:moveTo>
                      <a:pt x="0" y="19"/>
                    </a:moveTo>
                    <a:lnTo>
                      <a:pt x="4" y="0"/>
                    </a:lnTo>
                    <a:lnTo>
                      <a:pt x="697" y="213"/>
                    </a:lnTo>
                    <a:lnTo>
                      <a:pt x="692" y="232"/>
                    </a:lnTo>
                    <a:lnTo>
                      <a:pt x="0" y="19"/>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0" name="Freeform 156"/>
              <p:cNvSpPr>
                <a:spLocks/>
              </p:cNvSpPr>
              <p:nvPr/>
            </p:nvSpPr>
            <p:spPr bwMode="auto">
              <a:xfrm>
                <a:off x="3217" y="2303"/>
                <a:ext cx="196" cy="78"/>
              </a:xfrm>
              <a:custGeom>
                <a:avLst/>
                <a:gdLst>
                  <a:gd name="T0" fmla="*/ 0 w 196"/>
                  <a:gd name="T1" fmla="*/ 19 h 78"/>
                  <a:gd name="T2" fmla="*/ 5 w 196"/>
                  <a:gd name="T3" fmla="*/ 0 h 78"/>
                  <a:gd name="T4" fmla="*/ 196 w 196"/>
                  <a:gd name="T5" fmla="*/ 59 h 78"/>
                  <a:gd name="T6" fmla="*/ 191 w 196"/>
                  <a:gd name="T7" fmla="*/ 78 h 78"/>
                  <a:gd name="T8" fmla="*/ 0 w 196"/>
                  <a:gd name="T9" fmla="*/ 19 h 78"/>
                </a:gdLst>
                <a:ahLst/>
                <a:cxnLst>
                  <a:cxn ang="0">
                    <a:pos x="T0" y="T1"/>
                  </a:cxn>
                  <a:cxn ang="0">
                    <a:pos x="T2" y="T3"/>
                  </a:cxn>
                  <a:cxn ang="0">
                    <a:pos x="T4" y="T5"/>
                  </a:cxn>
                  <a:cxn ang="0">
                    <a:pos x="T6" y="T7"/>
                  </a:cxn>
                  <a:cxn ang="0">
                    <a:pos x="T8" y="T9"/>
                  </a:cxn>
                </a:cxnLst>
                <a:rect l="0" t="0" r="r" b="b"/>
                <a:pathLst>
                  <a:path w="196" h="78">
                    <a:moveTo>
                      <a:pt x="0" y="19"/>
                    </a:moveTo>
                    <a:lnTo>
                      <a:pt x="5" y="0"/>
                    </a:lnTo>
                    <a:lnTo>
                      <a:pt x="196" y="59"/>
                    </a:lnTo>
                    <a:lnTo>
                      <a:pt x="191" y="78"/>
                    </a:lnTo>
                    <a:lnTo>
                      <a:pt x="0" y="19"/>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1" name="Freeform 157"/>
              <p:cNvSpPr>
                <a:spLocks/>
              </p:cNvSpPr>
              <p:nvPr/>
            </p:nvSpPr>
            <p:spPr bwMode="auto">
              <a:xfrm>
                <a:off x="3231" y="2258"/>
                <a:ext cx="196" cy="78"/>
              </a:xfrm>
              <a:custGeom>
                <a:avLst/>
                <a:gdLst>
                  <a:gd name="T0" fmla="*/ 0 w 196"/>
                  <a:gd name="T1" fmla="*/ 19 h 78"/>
                  <a:gd name="T2" fmla="*/ 5 w 196"/>
                  <a:gd name="T3" fmla="*/ 0 h 78"/>
                  <a:gd name="T4" fmla="*/ 196 w 196"/>
                  <a:gd name="T5" fmla="*/ 59 h 78"/>
                  <a:gd name="T6" fmla="*/ 192 w 196"/>
                  <a:gd name="T7" fmla="*/ 78 h 78"/>
                  <a:gd name="T8" fmla="*/ 0 w 196"/>
                  <a:gd name="T9" fmla="*/ 19 h 78"/>
                </a:gdLst>
                <a:ahLst/>
                <a:cxnLst>
                  <a:cxn ang="0">
                    <a:pos x="T0" y="T1"/>
                  </a:cxn>
                  <a:cxn ang="0">
                    <a:pos x="T2" y="T3"/>
                  </a:cxn>
                  <a:cxn ang="0">
                    <a:pos x="T4" y="T5"/>
                  </a:cxn>
                  <a:cxn ang="0">
                    <a:pos x="T6" y="T7"/>
                  </a:cxn>
                  <a:cxn ang="0">
                    <a:pos x="T8" y="T9"/>
                  </a:cxn>
                </a:cxnLst>
                <a:rect l="0" t="0" r="r" b="b"/>
                <a:pathLst>
                  <a:path w="196" h="78">
                    <a:moveTo>
                      <a:pt x="0" y="19"/>
                    </a:moveTo>
                    <a:lnTo>
                      <a:pt x="5" y="0"/>
                    </a:lnTo>
                    <a:lnTo>
                      <a:pt x="196" y="59"/>
                    </a:lnTo>
                    <a:lnTo>
                      <a:pt x="192" y="78"/>
                    </a:lnTo>
                    <a:lnTo>
                      <a:pt x="0" y="19"/>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2" name="Freeform 158"/>
              <p:cNvSpPr>
                <a:spLocks/>
              </p:cNvSpPr>
              <p:nvPr/>
            </p:nvSpPr>
            <p:spPr bwMode="auto">
              <a:xfrm>
                <a:off x="3255" y="2180"/>
                <a:ext cx="196" cy="78"/>
              </a:xfrm>
              <a:custGeom>
                <a:avLst/>
                <a:gdLst>
                  <a:gd name="T0" fmla="*/ 0 w 196"/>
                  <a:gd name="T1" fmla="*/ 19 h 78"/>
                  <a:gd name="T2" fmla="*/ 4 w 196"/>
                  <a:gd name="T3" fmla="*/ 0 h 78"/>
                  <a:gd name="T4" fmla="*/ 196 w 196"/>
                  <a:gd name="T5" fmla="*/ 59 h 78"/>
                  <a:gd name="T6" fmla="*/ 191 w 196"/>
                  <a:gd name="T7" fmla="*/ 78 h 78"/>
                  <a:gd name="T8" fmla="*/ 0 w 196"/>
                  <a:gd name="T9" fmla="*/ 19 h 78"/>
                </a:gdLst>
                <a:ahLst/>
                <a:cxnLst>
                  <a:cxn ang="0">
                    <a:pos x="T0" y="T1"/>
                  </a:cxn>
                  <a:cxn ang="0">
                    <a:pos x="T2" y="T3"/>
                  </a:cxn>
                  <a:cxn ang="0">
                    <a:pos x="T4" y="T5"/>
                  </a:cxn>
                  <a:cxn ang="0">
                    <a:pos x="T6" y="T7"/>
                  </a:cxn>
                  <a:cxn ang="0">
                    <a:pos x="T8" y="T9"/>
                  </a:cxn>
                </a:cxnLst>
                <a:rect l="0" t="0" r="r" b="b"/>
                <a:pathLst>
                  <a:path w="196" h="78">
                    <a:moveTo>
                      <a:pt x="0" y="19"/>
                    </a:moveTo>
                    <a:lnTo>
                      <a:pt x="4" y="0"/>
                    </a:lnTo>
                    <a:lnTo>
                      <a:pt x="196" y="59"/>
                    </a:lnTo>
                    <a:lnTo>
                      <a:pt x="191" y="78"/>
                    </a:lnTo>
                    <a:lnTo>
                      <a:pt x="0" y="19"/>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3" name="Freeform 159"/>
              <p:cNvSpPr>
                <a:spLocks/>
              </p:cNvSpPr>
              <p:nvPr/>
            </p:nvSpPr>
            <p:spPr bwMode="auto">
              <a:xfrm>
                <a:off x="3269" y="2135"/>
                <a:ext cx="196" cy="78"/>
              </a:xfrm>
              <a:custGeom>
                <a:avLst/>
                <a:gdLst>
                  <a:gd name="T0" fmla="*/ 0 w 196"/>
                  <a:gd name="T1" fmla="*/ 19 h 78"/>
                  <a:gd name="T2" fmla="*/ 5 w 196"/>
                  <a:gd name="T3" fmla="*/ 0 h 78"/>
                  <a:gd name="T4" fmla="*/ 196 w 196"/>
                  <a:gd name="T5" fmla="*/ 59 h 78"/>
                  <a:gd name="T6" fmla="*/ 191 w 196"/>
                  <a:gd name="T7" fmla="*/ 78 h 78"/>
                  <a:gd name="T8" fmla="*/ 0 w 196"/>
                  <a:gd name="T9" fmla="*/ 19 h 78"/>
                </a:gdLst>
                <a:ahLst/>
                <a:cxnLst>
                  <a:cxn ang="0">
                    <a:pos x="T0" y="T1"/>
                  </a:cxn>
                  <a:cxn ang="0">
                    <a:pos x="T2" y="T3"/>
                  </a:cxn>
                  <a:cxn ang="0">
                    <a:pos x="T4" y="T5"/>
                  </a:cxn>
                  <a:cxn ang="0">
                    <a:pos x="T6" y="T7"/>
                  </a:cxn>
                  <a:cxn ang="0">
                    <a:pos x="T8" y="T9"/>
                  </a:cxn>
                </a:cxnLst>
                <a:rect l="0" t="0" r="r" b="b"/>
                <a:pathLst>
                  <a:path w="196" h="78">
                    <a:moveTo>
                      <a:pt x="0" y="19"/>
                    </a:moveTo>
                    <a:lnTo>
                      <a:pt x="5" y="0"/>
                    </a:lnTo>
                    <a:lnTo>
                      <a:pt x="196" y="59"/>
                    </a:lnTo>
                    <a:lnTo>
                      <a:pt x="191" y="78"/>
                    </a:lnTo>
                    <a:lnTo>
                      <a:pt x="0" y="19"/>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4" name="Freeform 160"/>
              <p:cNvSpPr>
                <a:spLocks/>
              </p:cNvSpPr>
              <p:nvPr/>
            </p:nvSpPr>
            <p:spPr bwMode="auto">
              <a:xfrm>
                <a:off x="3293" y="2055"/>
                <a:ext cx="196" cy="78"/>
              </a:xfrm>
              <a:custGeom>
                <a:avLst/>
                <a:gdLst>
                  <a:gd name="T0" fmla="*/ 0 w 196"/>
                  <a:gd name="T1" fmla="*/ 19 h 78"/>
                  <a:gd name="T2" fmla="*/ 4 w 196"/>
                  <a:gd name="T3" fmla="*/ 0 h 78"/>
                  <a:gd name="T4" fmla="*/ 196 w 196"/>
                  <a:gd name="T5" fmla="*/ 61 h 78"/>
                  <a:gd name="T6" fmla="*/ 191 w 196"/>
                  <a:gd name="T7" fmla="*/ 78 h 78"/>
                  <a:gd name="T8" fmla="*/ 0 w 196"/>
                  <a:gd name="T9" fmla="*/ 19 h 78"/>
                </a:gdLst>
                <a:ahLst/>
                <a:cxnLst>
                  <a:cxn ang="0">
                    <a:pos x="T0" y="T1"/>
                  </a:cxn>
                  <a:cxn ang="0">
                    <a:pos x="T2" y="T3"/>
                  </a:cxn>
                  <a:cxn ang="0">
                    <a:pos x="T4" y="T5"/>
                  </a:cxn>
                  <a:cxn ang="0">
                    <a:pos x="T6" y="T7"/>
                  </a:cxn>
                  <a:cxn ang="0">
                    <a:pos x="T8" y="T9"/>
                  </a:cxn>
                </a:cxnLst>
                <a:rect l="0" t="0" r="r" b="b"/>
                <a:pathLst>
                  <a:path w="196" h="78">
                    <a:moveTo>
                      <a:pt x="0" y="19"/>
                    </a:moveTo>
                    <a:lnTo>
                      <a:pt x="4" y="0"/>
                    </a:lnTo>
                    <a:lnTo>
                      <a:pt x="196" y="61"/>
                    </a:lnTo>
                    <a:lnTo>
                      <a:pt x="191" y="78"/>
                    </a:lnTo>
                    <a:lnTo>
                      <a:pt x="0" y="19"/>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5" name="Freeform 161"/>
              <p:cNvSpPr>
                <a:spLocks/>
              </p:cNvSpPr>
              <p:nvPr/>
            </p:nvSpPr>
            <p:spPr bwMode="auto">
              <a:xfrm>
                <a:off x="3307" y="2010"/>
                <a:ext cx="196" cy="78"/>
              </a:xfrm>
              <a:custGeom>
                <a:avLst/>
                <a:gdLst>
                  <a:gd name="T0" fmla="*/ 0 w 196"/>
                  <a:gd name="T1" fmla="*/ 19 h 78"/>
                  <a:gd name="T2" fmla="*/ 4 w 196"/>
                  <a:gd name="T3" fmla="*/ 0 h 78"/>
                  <a:gd name="T4" fmla="*/ 196 w 196"/>
                  <a:gd name="T5" fmla="*/ 59 h 78"/>
                  <a:gd name="T6" fmla="*/ 191 w 196"/>
                  <a:gd name="T7" fmla="*/ 78 h 78"/>
                  <a:gd name="T8" fmla="*/ 0 w 196"/>
                  <a:gd name="T9" fmla="*/ 19 h 78"/>
                </a:gdLst>
                <a:ahLst/>
                <a:cxnLst>
                  <a:cxn ang="0">
                    <a:pos x="T0" y="T1"/>
                  </a:cxn>
                  <a:cxn ang="0">
                    <a:pos x="T2" y="T3"/>
                  </a:cxn>
                  <a:cxn ang="0">
                    <a:pos x="T4" y="T5"/>
                  </a:cxn>
                  <a:cxn ang="0">
                    <a:pos x="T6" y="T7"/>
                  </a:cxn>
                  <a:cxn ang="0">
                    <a:pos x="T8" y="T9"/>
                  </a:cxn>
                </a:cxnLst>
                <a:rect l="0" t="0" r="r" b="b"/>
                <a:pathLst>
                  <a:path w="196" h="78">
                    <a:moveTo>
                      <a:pt x="0" y="19"/>
                    </a:moveTo>
                    <a:lnTo>
                      <a:pt x="4" y="0"/>
                    </a:lnTo>
                    <a:lnTo>
                      <a:pt x="196" y="59"/>
                    </a:lnTo>
                    <a:lnTo>
                      <a:pt x="191" y="78"/>
                    </a:lnTo>
                    <a:lnTo>
                      <a:pt x="0" y="19"/>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6" name="Freeform 162"/>
              <p:cNvSpPr>
                <a:spLocks/>
              </p:cNvSpPr>
              <p:nvPr/>
            </p:nvSpPr>
            <p:spPr bwMode="auto">
              <a:xfrm>
                <a:off x="3129" y="2237"/>
                <a:ext cx="60" cy="59"/>
              </a:xfrm>
              <a:custGeom>
                <a:avLst/>
                <a:gdLst>
                  <a:gd name="T0" fmla="*/ 23 w 25"/>
                  <a:gd name="T1" fmla="*/ 16 h 25"/>
                  <a:gd name="T2" fmla="*/ 16 w 25"/>
                  <a:gd name="T3" fmla="*/ 2 h 25"/>
                  <a:gd name="T4" fmla="*/ 2 w 25"/>
                  <a:gd name="T5" fmla="*/ 10 h 25"/>
                  <a:gd name="T6" fmla="*/ 9 w 25"/>
                  <a:gd name="T7" fmla="*/ 24 h 25"/>
                  <a:gd name="T8" fmla="*/ 23 w 25"/>
                  <a:gd name="T9" fmla="*/ 16 h 25"/>
                </a:gdLst>
                <a:ahLst/>
                <a:cxnLst>
                  <a:cxn ang="0">
                    <a:pos x="T0" y="T1"/>
                  </a:cxn>
                  <a:cxn ang="0">
                    <a:pos x="T2" y="T3"/>
                  </a:cxn>
                  <a:cxn ang="0">
                    <a:pos x="T4" y="T5"/>
                  </a:cxn>
                  <a:cxn ang="0">
                    <a:pos x="T6" y="T7"/>
                  </a:cxn>
                  <a:cxn ang="0">
                    <a:pos x="T8" y="T9"/>
                  </a:cxn>
                </a:cxnLst>
                <a:rect l="0" t="0" r="r" b="b"/>
                <a:pathLst>
                  <a:path w="25" h="25">
                    <a:moveTo>
                      <a:pt x="23" y="16"/>
                    </a:moveTo>
                    <a:cubicBezTo>
                      <a:pt x="25" y="10"/>
                      <a:pt x="22" y="4"/>
                      <a:pt x="16" y="2"/>
                    </a:cubicBezTo>
                    <a:cubicBezTo>
                      <a:pt x="10" y="0"/>
                      <a:pt x="4" y="4"/>
                      <a:pt x="2" y="10"/>
                    </a:cubicBezTo>
                    <a:cubicBezTo>
                      <a:pt x="0" y="16"/>
                      <a:pt x="3" y="22"/>
                      <a:pt x="9" y="24"/>
                    </a:cubicBezTo>
                    <a:cubicBezTo>
                      <a:pt x="15" y="25"/>
                      <a:pt x="22" y="22"/>
                      <a:pt x="23" y="16"/>
                    </a:cubicBezTo>
                    <a:close/>
                  </a:path>
                </a:pathLst>
              </a:custGeom>
              <a:solidFill>
                <a:srgbClr val="F39C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7" name="Freeform 163"/>
              <p:cNvSpPr>
                <a:spLocks/>
              </p:cNvSpPr>
              <p:nvPr/>
            </p:nvSpPr>
            <p:spPr bwMode="auto">
              <a:xfrm>
                <a:off x="3165" y="2119"/>
                <a:ext cx="59" cy="59"/>
              </a:xfrm>
              <a:custGeom>
                <a:avLst/>
                <a:gdLst>
                  <a:gd name="T0" fmla="*/ 23 w 25"/>
                  <a:gd name="T1" fmla="*/ 16 h 25"/>
                  <a:gd name="T2" fmla="*/ 16 w 25"/>
                  <a:gd name="T3" fmla="*/ 1 h 25"/>
                  <a:gd name="T4" fmla="*/ 2 w 25"/>
                  <a:gd name="T5" fmla="*/ 9 h 25"/>
                  <a:gd name="T6" fmla="*/ 9 w 25"/>
                  <a:gd name="T7" fmla="*/ 23 h 25"/>
                  <a:gd name="T8" fmla="*/ 23 w 25"/>
                  <a:gd name="T9" fmla="*/ 16 h 25"/>
                </a:gdLst>
                <a:ahLst/>
                <a:cxnLst>
                  <a:cxn ang="0">
                    <a:pos x="T0" y="T1"/>
                  </a:cxn>
                  <a:cxn ang="0">
                    <a:pos x="T2" y="T3"/>
                  </a:cxn>
                  <a:cxn ang="0">
                    <a:pos x="T4" y="T5"/>
                  </a:cxn>
                  <a:cxn ang="0">
                    <a:pos x="T6" y="T7"/>
                  </a:cxn>
                  <a:cxn ang="0">
                    <a:pos x="T8" y="T9"/>
                  </a:cxn>
                </a:cxnLst>
                <a:rect l="0" t="0" r="r" b="b"/>
                <a:pathLst>
                  <a:path w="25" h="25">
                    <a:moveTo>
                      <a:pt x="23" y="16"/>
                    </a:moveTo>
                    <a:cubicBezTo>
                      <a:pt x="25" y="10"/>
                      <a:pt x="22" y="3"/>
                      <a:pt x="16" y="1"/>
                    </a:cubicBezTo>
                    <a:cubicBezTo>
                      <a:pt x="10" y="0"/>
                      <a:pt x="3" y="3"/>
                      <a:pt x="2" y="9"/>
                    </a:cubicBezTo>
                    <a:cubicBezTo>
                      <a:pt x="0" y="15"/>
                      <a:pt x="3" y="21"/>
                      <a:pt x="9" y="23"/>
                    </a:cubicBezTo>
                    <a:cubicBezTo>
                      <a:pt x="15" y="25"/>
                      <a:pt x="22" y="22"/>
                      <a:pt x="23" y="16"/>
                    </a:cubicBezTo>
                    <a:close/>
                  </a:path>
                </a:pathLst>
              </a:custGeom>
              <a:solidFill>
                <a:srgbClr val="97A3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8" name="Freeform 164"/>
              <p:cNvSpPr>
                <a:spLocks/>
              </p:cNvSpPr>
              <p:nvPr/>
            </p:nvSpPr>
            <p:spPr bwMode="auto">
              <a:xfrm>
                <a:off x="3200" y="1996"/>
                <a:ext cx="59" cy="61"/>
              </a:xfrm>
              <a:custGeom>
                <a:avLst/>
                <a:gdLst>
                  <a:gd name="T0" fmla="*/ 24 w 25"/>
                  <a:gd name="T1" fmla="*/ 16 h 26"/>
                  <a:gd name="T2" fmla="*/ 16 w 25"/>
                  <a:gd name="T3" fmla="*/ 2 h 26"/>
                  <a:gd name="T4" fmla="*/ 2 w 25"/>
                  <a:gd name="T5" fmla="*/ 10 h 26"/>
                  <a:gd name="T6" fmla="*/ 10 w 25"/>
                  <a:gd name="T7" fmla="*/ 24 h 26"/>
                  <a:gd name="T8" fmla="*/ 24 w 25"/>
                  <a:gd name="T9" fmla="*/ 16 h 26"/>
                </a:gdLst>
                <a:ahLst/>
                <a:cxnLst>
                  <a:cxn ang="0">
                    <a:pos x="T0" y="T1"/>
                  </a:cxn>
                  <a:cxn ang="0">
                    <a:pos x="T2" y="T3"/>
                  </a:cxn>
                  <a:cxn ang="0">
                    <a:pos x="T4" y="T5"/>
                  </a:cxn>
                  <a:cxn ang="0">
                    <a:pos x="T6" y="T7"/>
                  </a:cxn>
                  <a:cxn ang="0">
                    <a:pos x="T8" y="T9"/>
                  </a:cxn>
                </a:cxnLst>
                <a:rect l="0" t="0" r="r" b="b"/>
                <a:pathLst>
                  <a:path w="25" h="26">
                    <a:moveTo>
                      <a:pt x="24" y="16"/>
                    </a:moveTo>
                    <a:cubicBezTo>
                      <a:pt x="25" y="10"/>
                      <a:pt x="22" y="4"/>
                      <a:pt x="16" y="2"/>
                    </a:cubicBezTo>
                    <a:cubicBezTo>
                      <a:pt x="10" y="0"/>
                      <a:pt x="4" y="4"/>
                      <a:pt x="2" y="10"/>
                    </a:cubicBezTo>
                    <a:cubicBezTo>
                      <a:pt x="0" y="16"/>
                      <a:pt x="4" y="22"/>
                      <a:pt x="10" y="24"/>
                    </a:cubicBezTo>
                    <a:cubicBezTo>
                      <a:pt x="16" y="26"/>
                      <a:pt x="22" y="22"/>
                      <a:pt x="24" y="16"/>
                    </a:cubicBezTo>
                    <a:close/>
                  </a:path>
                </a:pathLst>
              </a:custGeom>
              <a:solidFill>
                <a:srgbClr val="99CD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9" name="Freeform 165"/>
              <p:cNvSpPr>
                <a:spLocks/>
              </p:cNvSpPr>
              <p:nvPr/>
            </p:nvSpPr>
            <p:spPr bwMode="auto">
              <a:xfrm>
                <a:off x="2423" y="1135"/>
                <a:ext cx="1073" cy="1376"/>
              </a:xfrm>
              <a:custGeom>
                <a:avLst/>
                <a:gdLst>
                  <a:gd name="T0" fmla="*/ 172 w 1073"/>
                  <a:gd name="T1" fmla="*/ 1376 h 1376"/>
                  <a:gd name="T2" fmla="*/ 1073 w 1073"/>
                  <a:gd name="T3" fmla="*/ 1251 h 1376"/>
                  <a:gd name="T4" fmla="*/ 900 w 1073"/>
                  <a:gd name="T5" fmla="*/ 0 h 1376"/>
                  <a:gd name="T6" fmla="*/ 0 w 1073"/>
                  <a:gd name="T7" fmla="*/ 123 h 1376"/>
                  <a:gd name="T8" fmla="*/ 172 w 1073"/>
                  <a:gd name="T9" fmla="*/ 1376 h 1376"/>
                </a:gdLst>
                <a:ahLst/>
                <a:cxnLst>
                  <a:cxn ang="0">
                    <a:pos x="T0" y="T1"/>
                  </a:cxn>
                  <a:cxn ang="0">
                    <a:pos x="T2" y="T3"/>
                  </a:cxn>
                  <a:cxn ang="0">
                    <a:pos x="T4" y="T5"/>
                  </a:cxn>
                  <a:cxn ang="0">
                    <a:pos x="T6" y="T7"/>
                  </a:cxn>
                  <a:cxn ang="0">
                    <a:pos x="T8" y="T9"/>
                  </a:cxn>
                </a:cxnLst>
                <a:rect l="0" t="0" r="r" b="b"/>
                <a:pathLst>
                  <a:path w="1073" h="1376">
                    <a:moveTo>
                      <a:pt x="172" y="1376"/>
                    </a:moveTo>
                    <a:lnTo>
                      <a:pt x="1073" y="1251"/>
                    </a:lnTo>
                    <a:lnTo>
                      <a:pt x="900" y="0"/>
                    </a:lnTo>
                    <a:lnTo>
                      <a:pt x="0" y="123"/>
                    </a:lnTo>
                    <a:lnTo>
                      <a:pt x="172" y="137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0" name="Freeform 166"/>
              <p:cNvSpPr>
                <a:spLocks/>
              </p:cNvSpPr>
              <p:nvPr/>
            </p:nvSpPr>
            <p:spPr bwMode="auto">
              <a:xfrm>
                <a:off x="3243" y="1984"/>
                <a:ext cx="92" cy="293"/>
              </a:xfrm>
              <a:custGeom>
                <a:avLst/>
                <a:gdLst>
                  <a:gd name="T0" fmla="*/ 0 w 92"/>
                  <a:gd name="T1" fmla="*/ 7 h 293"/>
                  <a:gd name="T2" fmla="*/ 54 w 92"/>
                  <a:gd name="T3" fmla="*/ 0 h 293"/>
                  <a:gd name="T4" fmla="*/ 92 w 92"/>
                  <a:gd name="T5" fmla="*/ 286 h 293"/>
                  <a:gd name="T6" fmla="*/ 40 w 92"/>
                  <a:gd name="T7" fmla="*/ 293 h 293"/>
                  <a:gd name="T8" fmla="*/ 0 w 92"/>
                  <a:gd name="T9" fmla="*/ 7 h 293"/>
                </a:gdLst>
                <a:ahLst/>
                <a:cxnLst>
                  <a:cxn ang="0">
                    <a:pos x="T0" y="T1"/>
                  </a:cxn>
                  <a:cxn ang="0">
                    <a:pos x="T2" y="T3"/>
                  </a:cxn>
                  <a:cxn ang="0">
                    <a:pos x="T4" y="T5"/>
                  </a:cxn>
                  <a:cxn ang="0">
                    <a:pos x="T6" y="T7"/>
                  </a:cxn>
                  <a:cxn ang="0">
                    <a:pos x="T8" y="T9"/>
                  </a:cxn>
                </a:cxnLst>
                <a:rect l="0" t="0" r="r" b="b"/>
                <a:pathLst>
                  <a:path w="92" h="293">
                    <a:moveTo>
                      <a:pt x="0" y="7"/>
                    </a:moveTo>
                    <a:lnTo>
                      <a:pt x="54" y="0"/>
                    </a:lnTo>
                    <a:lnTo>
                      <a:pt x="92" y="286"/>
                    </a:lnTo>
                    <a:lnTo>
                      <a:pt x="40" y="293"/>
                    </a:lnTo>
                    <a:lnTo>
                      <a:pt x="0" y="7"/>
                    </a:lnTo>
                    <a:close/>
                  </a:path>
                </a:pathLst>
              </a:custGeom>
              <a:solidFill>
                <a:srgbClr val="F39C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1" name="Freeform 167"/>
              <p:cNvSpPr>
                <a:spLocks/>
              </p:cNvSpPr>
              <p:nvPr/>
            </p:nvSpPr>
            <p:spPr bwMode="auto">
              <a:xfrm>
                <a:off x="3113" y="2000"/>
                <a:ext cx="85" cy="232"/>
              </a:xfrm>
              <a:custGeom>
                <a:avLst/>
                <a:gdLst>
                  <a:gd name="T0" fmla="*/ 0 w 85"/>
                  <a:gd name="T1" fmla="*/ 8 h 232"/>
                  <a:gd name="T2" fmla="*/ 54 w 85"/>
                  <a:gd name="T3" fmla="*/ 0 h 232"/>
                  <a:gd name="T4" fmla="*/ 85 w 85"/>
                  <a:gd name="T5" fmla="*/ 225 h 232"/>
                  <a:gd name="T6" fmla="*/ 31 w 85"/>
                  <a:gd name="T7" fmla="*/ 232 h 232"/>
                  <a:gd name="T8" fmla="*/ 0 w 85"/>
                  <a:gd name="T9" fmla="*/ 8 h 232"/>
                </a:gdLst>
                <a:ahLst/>
                <a:cxnLst>
                  <a:cxn ang="0">
                    <a:pos x="T0" y="T1"/>
                  </a:cxn>
                  <a:cxn ang="0">
                    <a:pos x="T2" y="T3"/>
                  </a:cxn>
                  <a:cxn ang="0">
                    <a:pos x="T4" y="T5"/>
                  </a:cxn>
                  <a:cxn ang="0">
                    <a:pos x="T6" y="T7"/>
                  </a:cxn>
                  <a:cxn ang="0">
                    <a:pos x="T8" y="T9"/>
                  </a:cxn>
                </a:cxnLst>
                <a:rect l="0" t="0" r="r" b="b"/>
                <a:pathLst>
                  <a:path w="85" h="232">
                    <a:moveTo>
                      <a:pt x="0" y="8"/>
                    </a:moveTo>
                    <a:lnTo>
                      <a:pt x="54" y="0"/>
                    </a:lnTo>
                    <a:lnTo>
                      <a:pt x="85" y="225"/>
                    </a:lnTo>
                    <a:lnTo>
                      <a:pt x="31" y="232"/>
                    </a:lnTo>
                    <a:lnTo>
                      <a:pt x="0" y="8"/>
                    </a:lnTo>
                    <a:close/>
                  </a:path>
                </a:pathLst>
              </a:custGeom>
              <a:solidFill>
                <a:srgbClr val="97A3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2" name="Freeform 168"/>
              <p:cNvSpPr>
                <a:spLocks/>
              </p:cNvSpPr>
              <p:nvPr/>
            </p:nvSpPr>
            <p:spPr bwMode="auto">
              <a:xfrm>
                <a:off x="2962" y="2022"/>
                <a:ext cx="92" cy="276"/>
              </a:xfrm>
              <a:custGeom>
                <a:avLst/>
                <a:gdLst>
                  <a:gd name="T0" fmla="*/ 0 w 92"/>
                  <a:gd name="T1" fmla="*/ 7 h 276"/>
                  <a:gd name="T2" fmla="*/ 54 w 92"/>
                  <a:gd name="T3" fmla="*/ 0 h 276"/>
                  <a:gd name="T4" fmla="*/ 92 w 92"/>
                  <a:gd name="T5" fmla="*/ 269 h 276"/>
                  <a:gd name="T6" fmla="*/ 37 w 92"/>
                  <a:gd name="T7" fmla="*/ 276 h 276"/>
                  <a:gd name="T8" fmla="*/ 0 w 92"/>
                  <a:gd name="T9" fmla="*/ 7 h 276"/>
                </a:gdLst>
                <a:ahLst/>
                <a:cxnLst>
                  <a:cxn ang="0">
                    <a:pos x="T0" y="T1"/>
                  </a:cxn>
                  <a:cxn ang="0">
                    <a:pos x="T2" y="T3"/>
                  </a:cxn>
                  <a:cxn ang="0">
                    <a:pos x="T4" y="T5"/>
                  </a:cxn>
                  <a:cxn ang="0">
                    <a:pos x="T6" y="T7"/>
                  </a:cxn>
                  <a:cxn ang="0">
                    <a:pos x="T8" y="T9"/>
                  </a:cxn>
                </a:cxnLst>
                <a:rect l="0" t="0" r="r" b="b"/>
                <a:pathLst>
                  <a:path w="92" h="276">
                    <a:moveTo>
                      <a:pt x="0" y="7"/>
                    </a:moveTo>
                    <a:lnTo>
                      <a:pt x="54" y="0"/>
                    </a:lnTo>
                    <a:lnTo>
                      <a:pt x="92" y="269"/>
                    </a:lnTo>
                    <a:lnTo>
                      <a:pt x="37" y="276"/>
                    </a:lnTo>
                    <a:lnTo>
                      <a:pt x="0" y="7"/>
                    </a:lnTo>
                    <a:close/>
                  </a:path>
                </a:pathLst>
              </a:custGeom>
              <a:solidFill>
                <a:srgbClr val="74B4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3" name="Freeform 169"/>
              <p:cNvSpPr>
                <a:spLocks/>
              </p:cNvSpPr>
              <p:nvPr/>
            </p:nvSpPr>
            <p:spPr bwMode="auto">
              <a:xfrm>
                <a:off x="2600" y="1878"/>
                <a:ext cx="719" cy="120"/>
              </a:xfrm>
              <a:custGeom>
                <a:avLst/>
                <a:gdLst>
                  <a:gd name="T0" fmla="*/ 719 w 719"/>
                  <a:gd name="T1" fmla="*/ 21 h 120"/>
                  <a:gd name="T2" fmla="*/ 716 w 719"/>
                  <a:gd name="T3" fmla="*/ 0 h 120"/>
                  <a:gd name="T4" fmla="*/ 0 w 719"/>
                  <a:gd name="T5" fmla="*/ 99 h 120"/>
                  <a:gd name="T6" fmla="*/ 2 w 719"/>
                  <a:gd name="T7" fmla="*/ 120 h 120"/>
                  <a:gd name="T8" fmla="*/ 719 w 719"/>
                  <a:gd name="T9" fmla="*/ 21 h 120"/>
                </a:gdLst>
                <a:ahLst/>
                <a:cxnLst>
                  <a:cxn ang="0">
                    <a:pos x="T0" y="T1"/>
                  </a:cxn>
                  <a:cxn ang="0">
                    <a:pos x="T2" y="T3"/>
                  </a:cxn>
                  <a:cxn ang="0">
                    <a:pos x="T4" y="T5"/>
                  </a:cxn>
                  <a:cxn ang="0">
                    <a:pos x="T6" y="T7"/>
                  </a:cxn>
                  <a:cxn ang="0">
                    <a:pos x="T8" y="T9"/>
                  </a:cxn>
                </a:cxnLst>
                <a:rect l="0" t="0" r="r" b="b"/>
                <a:pathLst>
                  <a:path w="719" h="120">
                    <a:moveTo>
                      <a:pt x="719" y="21"/>
                    </a:moveTo>
                    <a:lnTo>
                      <a:pt x="716" y="0"/>
                    </a:lnTo>
                    <a:lnTo>
                      <a:pt x="0" y="99"/>
                    </a:lnTo>
                    <a:lnTo>
                      <a:pt x="2" y="120"/>
                    </a:lnTo>
                    <a:lnTo>
                      <a:pt x="719" y="21"/>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4" name="Freeform 170"/>
              <p:cNvSpPr>
                <a:spLocks/>
              </p:cNvSpPr>
              <p:nvPr/>
            </p:nvSpPr>
            <p:spPr bwMode="auto">
              <a:xfrm>
                <a:off x="2593" y="1833"/>
                <a:ext cx="721" cy="118"/>
              </a:xfrm>
              <a:custGeom>
                <a:avLst/>
                <a:gdLst>
                  <a:gd name="T0" fmla="*/ 721 w 721"/>
                  <a:gd name="T1" fmla="*/ 19 h 118"/>
                  <a:gd name="T2" fmla="*/ 718 w 721"/>
                  <a:gd name="T3" fmla="*/ 0 h 118"/>
                  <a:gd name="T4" fmla="*/ 0 w 721"/>
                  <a:gd name="T5" fmla="*/ 99 h 118"/>
                  <a:gd name="T6" fmla="*/ 2 w 721"/>
                  <a:gd name="T7" fmla="*/ 118 h 118"/>
                  <a:gd name="T8" fmla="*/ 721 w 721"/>
                  <a:gd name="T9" fmla="*/ 19 h 118"/>
                </a:gdLst>
                <a:ahLst/>
                <a:cxnLst>
                  <a:cxn ang="0">
                    <a:pos x="T0" y="T1"/>
                  </a:cxn>
                  <a:cxn ang="0">
                    <a:pos x="T2" y="T3"/>
                  </a:cxn>
                  <a:cxn ang="0">
                    <a:pos x="T4" y="T5"/>
                  </a:cxn>
                  <a:cxn ang="0">
                    <a:pos x="T6" y="T7"/>
                  </a:cxn>
                  <a:cxn ang="0">
                    <a:pos x="T8" y="T9"/>
                  </a:cxn>
                </a:cxnLst>
                <a:rect l="0" t="0" r="r" b="b"/>
                <a:pathLst>
                  <a:path w="721" h="118">
                    <a:moveTo>
                      <a:pt x="721" y="19"/>
                    </a:moveTo>
                    <a:lnTo>
                      <a:pt x="718" y="0"/>
                    </a:lnTo>
                    <a:lnTo>
                      <a:pt x="0" y="99"/>
                    </a:lnTo>
                    <a:lnTo>
                      <a:pt x="2" y="118"/>
                    </a:lnTo>
                    <a:lnTo>
                      <a:pt x="721" y="19"/>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5" name="Freeform 171"/>
              <p:cNvSpPr>
                <a:spLocks/>
              </p:cNvSpPr>
              <p:nvPr/>
            </p:nvSpPr>
            <p:spPr bwMode="auto">
              <a:xfrm>
                <a:off x="2586" y="1788"/>
                <a:ext cx="721" cy="118"/>
              </a:xfrm>
              <a:custGeom>
                <a:avLst/>
                <a:gdLst>
                  <a:gd name="T0" fmla="*/ 721 w 721"/>
                  <a:gd name="T1" fmla="*/ 19 h 118"/>
                  <a:gd name="T2" fmla="*/ 718 w 721"/>
                  <a:gd name="T3" fmla="*/ 0 h 118"/>
                  <a:gd name="T4" fmla="*/ 0 w 721"/>
                  <a:gd name="T5" fmla="*/ 99 h 118"/>
                  <a:gd name="T6" fmla="*/ 2 w 721"/>
                  <a:gd name="T7" fmla="*/ 118 h 118"/>
                  <a:gd name="T8" fmla="*/ 721 w 721"/>
                  <a:gd name="T9" fmla="*/ 19 h 118"/>
                </a:gdLst>
                <a:ahLst/>
                <a:cxnLst>
                  <a:cxn ang="0">
                    <a:pos x="T0" y="T1"/>
                  </a:cxn>
                  <a:cxn ang="0">
                    <a:pos x="T2" y="T3"/>
                  </a:cxn>
                  <a:cxn ang="0">
                    <a:pos x="T4" y="T5"/>
                  </a:cxn>
                  <a:cxn ang="0">
                    <a:pos x="T6" y="T7"/>
                  </a:cxn>
                  <a:cxn ang="0">
                    <a:pos x="T8" y="T9"/>
                  </a:cxn>
                </a:cxnLst>
                <a:rect l="0" t="0" r="r" b="b"/>
                <a:pathLst>
                  <a:path w="721" h="118">
                    <a:moveTo>
                      <a:pt x="721" y="19"/>
                    </a:moveTo>
                    <a:lnTo>
                      <a:pt x="718" y="0"/>
                    </a:lnTo>
                    <a:lnTo>
                      <a:pt x="0" y="99"/>
                    </a:lnTo>
                    <a:lnTo>
                      <a:pt x="2" y="118"/>
                    </a:lnTo>
                    <a:lnTo>
                      <a:pt x="721" y="19"/>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6" name="Freeform 172"/>
              <p:cNvSpPr>
                <a:spLocks/>
              </p:cNvSpPr>
              <p:nvPr/>
            </p:nvSpPr>
            <p:spPr bwMode="auto">
              <a:xfrm>
                <a:off x="2581" y="1740"/>
                <a:ext cx="719" cy="121"/>
              </a:xfrm>
              <a:custGeom>
                <a:avLst/>
                <a:gdLst>
                  <a:gd name="T0" fmla="*/ 719 w 719"/>
                  <a:gd name="T1" fmla="*/ 22 h 121"/>
                  <a:gd name="T2" fmla="*/ 716 w 719"/>
                  <a:gd name="T3" fmla="*/ 0 h 121"/>
                  <a:gd name="T4" fmla="*/ 0 w 719"/>
                  <a:gd name="T5" fmla="*/ 100 h 121"/>
                  <a:gd name="T6" fmla="*/ 2 w 719"/>
                  <a:gd name="T7" fmla="*/ 121 h 121"/>
                  <a:gd name="T8" fmla="*/ 719 w 719"/>
                  <a:gd name="T9" fmla="*/ 22 h 121"/>
                </a:gdLst>
                <a:ahLst/>
                <a:cxnLst>
                  <a:cxn ang="0">
                    <a:pos x="T0" y="T1"/>
                  </a:cxn>
                  <a:cxn ang="0">
                    <a:pos x="T2" y="T3"/>
                  </a:cxn>
                  <a:cxn ang="0">
                    <a:pos x="T4" y="T5"/>
                  </a:cxn>
                  <a:cxn ang="0">
                    <a:pos x="T6" y="T7"/>
                  </a:cxn>
                  <a:cxn ang="0">
                    <a:pos x="T8" y="T9"/>
                  </a:cxn>
                </a:cxnLst>
                <a:rect l="0" t="0" r="r" b="b"/>
                <a:pathLst>
                  <a:path w="719" h="121">
                    <a:moveTo>
                      <a:pt x="719" y="22"/>
                    </a:moveTo>
                    <a:lnTo>
                      <a:pt x="716" y="0"/>
                    </a:lnTo>
                    <a:lnTo>
                      <a:pt x="0" y="100"/>
                    </a:lnTo>
                    <a:lnTo>
                      <a:pt x="2" y="121"/>
                    </a:lnTo>
                    <a:lnTo>
                      <a:pt x="719" y="22"/>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7" name="Freeform 173"/>
              <p:cNvSpPr>
                <a:spLocks/>
              </p:cNvSpPr>
              <p:nvPr/>
            </p:nvSpPr>
            <p:spPr bwMode="auto">
              <a:xfrm>
                <a:off x="2574" y="1695"/>
                <a:ext cx="721" cy="119"/>
              </a:xfrm>
              <a:custGeom>
                <a:avLst/>
                <a:gdLst>
                  <a:gd name="T0" fmla="*/ 721 w 721"/>
                  <a:gd name="T1" fmla="*/ 19 h 119"/>
                  <a:gd name="T2" fmla="*/ 719 w 721"/>
                  <a:gd name="T3" fmla="*/ 0 h 119"/>
                  <a:gd name="T4" fmla="*/ 0 w 721"/>
                  <a:gd name="T5" fmla="*/ 100 h 119"/>
                  <a:gd name="T6" fmla="*/ 2 w 721"/>
                  <a:gd name="T7" fmla="*/ 119 h 119"/>
                  <a:gd name="T8" fmla="*/ 721 w 721"/>
                  <a:gd name="T9" fmla="*/ 19 h 119"/>
                </a:gdLst>
                <a:ahLst/>
                <a:cxnLst>
                  <a:cxn ang="0">
                    <a:pos x="T0" y="T1"/>
                  </a:cxn>
                  <a:cxn ang="0">
                    <a:pos x="T2" y="T3"/>
                  </a:cxn>
                  <a:cxn ang="0">
                    <a:pos x="T4" y="T5"/>
                  </a:cxn>
                  <a:cxn ang="0">
                    <a:pos x="T6" y="T7"/>
                  </a:cxn>
                  <a:cxn ang="0">
                    <a:pos x="T8" y="T9"/>
                  </a:cxn>
                </a:cxnLst>
                <a:rect l="0" t="0" r="r" b="b"/>
                <a:pathLst>
                  <a:path w="721" h="119">
                    <a:moveTo>
                      <a:pt x="721" y="19"/>
                    </a:moveTo>
                    <a:lnTo>
                      <a:pt x="719" y="0"/>
                    </a:lnTo>
                    <a:lnTo>
                      <a:pt x="0" y="100"/>
                    </a:lnTo>
                    <a:lnTo>
                      <a:pt x="2" y="119"/>
                    </a:lnTo>
                    <a:lnTo>
                      <a:pt x="721" y="19"/>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8" name="Freeform 174"/>
              <p:cNvSpPr>
                <a:spLocks/>
              </p:cNvSpPr>
              <p:nvPr/>
            </p:nvSpPr>
            <p:spPr bwMode="auto">
              <a:xfrm>
                <a:off x="2567" y="1648"/>
                <a:ext cx="721" cy="118"/>
              </a:xfrm>
              <a:custGeom>
                <a:avLst/>
                <a:gdLst>
                  <a:gd name="T0" fmla="*/ 721 w 721"/>
                  <a:gd name="T1" fmla="*/ 19 h 118"/>
                  <a:gd name="T2" fmla="*/ 718 w 721"/>
                  <a:gd name="T3" fmla="*/ 0 h 118"/>
                  <a:gd name="T4" fmla="*/ 0 w 721"/>
                  <a:gd name="T5" fmla="*/ 99 h 118"/>
                  <a:gd name="T6" fmla="*/ 2 w 721"/>
                  <a:gd name="T7" fmla="*/ 118 h 118"/>
                  <a:gd name="T8" fmla="*/ 721 w 721"/>
                  <a:gd name="T9" fmla="*/ 19 h 118"/>
                </a:gdLst>
                <a:ahLst/>
                <a:cxnLst>
                  <a:cxn ang="0">
                    <a:pos x="T0" y="T1"/>
                  </a:cxn>
                  <a:cxn ang="0">
                    <a:pos x="T2" y="T3"/>
                  </a:cxn>
                  <a:cxn ang="0">
                    <a:pos x="T4" y="T5"/>
                  </a:cxn>
                  <a:cxn ang="0">
                    <a:pos x="T6" y="T7"/>
                  </a:cxn>
                  <a:cxn ang="0">
                    <a:pos x="T8" y="T9"/>
                  </a:cxn>
                </a:cxnLst>
                <a:rect l="0" t="0" r="r" b="b"/>
                <a:pathLst>
                  <a:path w="721" h="118">
                    <a:moveTo>
                      <a:pt x="721" y="19"/>
                    </a:moveTo>
                    <a:lnTo>
                      <a:pt x="718" y="0"/>
                    </a:lnTo>
                    <a:lnTo>
                      <a:pt x="0" y="99"/>
                    </a:lnTo>
                    <a:lnTo>
                      <a:pt x="2" y="118"/>
                    </a:lnTo>
                    <a:lnTo>
                      <a:pt x="721" y="19"/>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9" name="Freeform 175"/>
              <p:cNvSpPr>
                <a:spLocks/>
              </p:cNvSpPr>
              <p:nvPr/>
            </p:nvSpPr>
            <p:spPr bwMode="auto">
              <a:xfrm>
                <a:off x="2562" y="1606"/>
                <a:ext cx="719" cy="118"/>
              </a:xfrm>
              <a:custGeom>
                <a:avLst/>
                <a:gdLst>
                  <a:gd name="T0" fmla="*/ 719 w 719"/>
                  <a:gd name="T1" fmla="*/ 19 h 118"/>
                  <a:gd name="T2" fmla="*/ 716 w 719"/>
                  <a:gd name="T3" fmla="*/ 0 h 118"/>
                  <a:gd name="T4" fmla="*/ 0 w 719"/>
                  <a:gd name="T5" fmla="*/ 99 h 118"/>
                  <a:gd name="T6" fmla="*/ 2 w 719"/>
                  <a:gd name="T7" fmla="*/ 118 h 118"/>
                  <a:gd name="T8" fmla="*/ 719 w 719"/>
                  <a:gd name="T9" fmla="*/ 19 h 118"/>
                </a:gdLst>
                <a:ahLst/>
                <a:cxnLst>
                  <a:cxn ang="0">
                    <a:pos x="T0" y="T1"/>
                  </a:cxn>
                  <a:cxn ang="0">
                    <a:pos x="T2" y="T3"/>
                  </a:cxn>
                  <a:cxn ang="0">
                    <a:pos x="T4" y="T5"/>
                  </a:cxn>
                  <a:cxn ang="0">
                    <a:pos x="T6" y="T7"/>
                  </a:cxn>
                  <a:cxn ang="0">
                    <a:pos x="T8" y="T9"/>
                  </a:cxn>
                </a:cxnLst>
                <a:rect l="0" t="0" r="r" b="b"/>
                <a:pathLst>
                  <a:path w="719" h="118">
                    <a:moveTo>
                      <a:pt x="719" y="19"/>
                    </a:moveTo>
                    <a:lnTo>
                      <a:pt x="716" y="0"/>
                    </a:lnTo>
                    <a:lnTo>
                      <a:pt x="0" y="99"/>
                    </a:lnTo>
                    <a:lnTo>
                      <a:pt x="2" y="118"/>
                    </a:lnTo>
                    <a:lnTo>
                      <a:pt x="719" y="19"/>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0" name="Freeform 176"/>
              <p:cNvSpPr>
                <a:spLocks/>
              </p:cNvSpPr>
              <p:nvPr/>
            </p:nvSpPr>
            <p:spPr bwMode="auto">
              <a:xfrm>
                <a:off x="2555" y="1558"/>
                <a:ext cx="721" cy="119"/>
              </a:xfrm>
              <a:custGeom>
                <a:avLst/>
                <a:gdLst>
                  <a:gd name="T0" fmla="*/ 721 w 721"/>
                  <a:gd name="T1" fmla="*/ 19 h 119"/>
                  <a:gd name="T2" fmla="*/ 719 w 721"/>
                  <a:gd name="T3" fmla="*/ 0 h 119"/>
                  <a:gd name="T4" fmla="*/ 0 w 721"/>
                  <a:gd name="T5" fmla="*/ 100 h 119"/>
                  <a:gd name="T6" fmla="*/ 2 w 721"/>
                  <a:gd name="T7" fmla="*/ 119 h 119"/>
                  <a:gd name="T8" fmla="*/ 721 w 721"/>
                  <a:gd name="T9" fmla="*/ 19 h 119"/>
                </a:gdLst>
                <a:ahLst/>
                <a:cxnLst>
                  <a:cxn ang="0">
                    <a:pos x="T0" y="T1"/>
                  </a:cxn>
                  <a:cxn ang="0">
                    <a:pos x="T2" y="T3"/>
                  </a:cxn>
                  <a:cxn ang="0">
                    <a:pos x="T4" y="T5"/>
                  </a:cxn>
                  <a:cxn ang="0">
                    <a:pos x="T6" y="T7"/>
                  </a:cxn>
                  <a:cxn ang="0">
                    <a:pos x="T8" y="T9"/>
                  </a:cxn>
                </a:cxnLst>
                <a:rect l="0" t="0" r="r" b="b"/>
                <a:pathLst>
                  <a:path w="721" h="119">
                    <a:moveTo>
                      <a:pt x="721" y="19"/>
                    </a:moveTo>
                    <a:lnTo>
                      <a:pt x="719" y="0"/>
                    </a:lnTo>
                    <a:lnTo>
                      <a:pt x="0" y="100"/>
                    </a:lnTo>
                    <a:lnTo>
                      <a:pt x="2" y="119"/>
                    </a:lnTo>
                    <a:lnTo>
                      <a:pt x="721" y="19"/>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1" name="Freeform 177"/>
              <p:cNvSpPr>
                <a:spLocks/>
              </p:cNvSpPr>
              <p:nvPr/>
            </p:nvSpPr>
            <p:spPr bwMode="auto">
              <a:xfrm>
                <a:off x="2543" y="1511"/>
                <a:ext cx="721" cy="121"/>
              </a:xfrm>
              <a:custGeom>
                <a:avLst/>
                <a:gdLst>
                  <a:gd name="T0" fmla="*/ 721 w 721"/>
                  <a:gd name="T1" fmla="*/ 21 h 121"/>
                  <a:gd name="T2" fmla="*/ 719 w 721"/>
                  <a:gd name="T3" fmla="*/ 0 h 121"/>
                  <a:gd name="T4" fmla="*/ 0 w 721"/>
                  <a:gd name="T5" fmla="*/ 99 h 121"/>
                  <a:gd name="T6" fmla="*/ 3 w 721"/>
                  <a:gd name="T7" fmla="*/ 121 h 121"/>
                  <a:gd name="T8" fmla="*/ 721 w 721"/>
                  <a:gd name="T9" fmla="*/ 21 h 121"/>
                </a:gdLst>
                <a:ahLst/>
                <a:cxnLst>
                  <a:cxn ang="0">
                    <a:pos x="T0" y="T1"/>
                  </a:cxn>
                  <a:cxn ang="0">
                    <a:pos x="T2" y="T3"/>
                  </a:cxn>
                  <a:cxn ang="0">
                    <a:pos x="T4" y="T5"/>
                  </a:cxn>
                  <a:cxn ang="0">
                    <a:pos x="T6" y="T7"/>
                  </a:cxn>
                  <a:cxn ang="0">
                    <a:pos x="T8" y="T9"/>
                  </a:cxn>
                </a:cxnLst>
                <a:rect l="0" t="0" r="r" b="b"/>
                <a:pathLst>
                  <a:path w="721" h="121">
                    <a:moveTo>
                      <a:pt x="721" y="21"/>
                    </a:moveTo>
                    <a:lnTo>
                      <a:pt x="719" y="0"/>
                    </a:lnTo>
                    <a:lnTo>
                      <a:pt x="0" y="99"/>
                    </a:lnTo>
                    <a:lnTo>
                      <a:pt x="3" y="121"/>
                    </a:lnTo>
                    <a:lnTo>
                      <a:pt x="721" y="21"/>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2" name="Freeform 178"/>
              <p:cNvSpPr>
                <a:spLocks/>
              </p:cNvSpPr>
              <p:nvPr/>
            </p:nvSpPr>
            <p:spPr bwMode="auto">
              <a:xfrm>
                <a:off x="2536" y="1466"/>
                <a:ext cx="721" cy="118"/>
              </a:xfrm>
              <a:custGeom>
                <a:avLst/>
                <a:gdLst>
                  <a:gd name="T0" fmla="*/ 721 w 721"/>
                  <a:gd name="T1" fmla="*/ 19 h 118"/>
                  <a:gd name="T2" fmla="*/ 719 w 721"/>
                  <a:gd name="T3" fmla="*/ 0 h 118"/>
                  <a:gd name="T4" fmla="*/ 0 w 721"/>
                  <a:gd name="T5" fmla="*/ 99 h 118"/>
                  <a:gd name="T6" fmla="*/ 2 w 721"/>
                  <a:gd name="T7" fmla="*/ 118 h 118"/>
                  <a:gd name="T8" fmla="*/ 721 w 721"/>
                  <a:gd name="T9" fmla="*/ 19 h 118"/>
                </a:gdLst>
                <a:ahLst/>
                <a:cxnLst>
                  <a:cxn ang="0">
                    <a:pos x="T0" y="T1"/>
                  </a:cxn>
                  <a:cxn ang="0">
                    <a:pos x="T2" y="T3"/>
                  </a:cxn>
                  <a:cxn ang="0">
                    <a:pos x="T4" y="T5"/>
                  </a:cxn>
                  <a:cxn ang="0">
                    <a:pos x="T6" y="T7"/>
                  </a:cxn>
                  <a:cxn ang="0">
                    <a:pos x="T8" y="T9"/>
                  </a:cxn>
                </a:cxnLst>
                <a:rect l="0" t="0" r="r" b="b"/>
                <a:pathLst>
                  <a:path w="721" h="118">
                    <a:moveTo>
                      <a:pt x="721" y="19"/>
                    </a:moveTo>
                    <a:lnTo>
                      <a:pt x="719" y="0"/>
                    </a:lnTo>
                    <a:lnTo>
                      <a:pt x="0" y="99"/>
                    </a:lnTo>
                    <a:lnTo>
                      <a:pt x="2" y="118"/>
                    </a:lnTo>
                    <a:lnTo>
                      <a:pt x="721" y="19"/>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3" name="Freeform 179"/>
              <p:cNvSpPr>
                <a:spLocks/>
              </p:cNvSpPr>
              <p:nvPr/>
            </p:nvSpPr>
            <p:spPr bwMode="auto">
              <a:xfrm>
                <a:off x="2531" y="1421"/>
                <a:ext cx="719" cy="118"/>
              </a:xfrm>
              <a:custGeom>
                <a:avLst/>
                <a:gdLst>
                  <a:gd name="T0" fmla="*/ 719 w 719"/>
                  <a:gd name="T1" fmla="*/ 19 h 118"/>
                  <a:gd name="T2" fmla="*/ 717 w 719"/>
                  <a:gd name="T3" fmla="*/ 0 h 118"/>
                  <a:gd name="T4" fmla="*/ 0 w 719"/>
                  <a:gd name="T5" fmla="*/ 100 h 118"/>
                  <a:gd name="T6" fmla="*/ 3 w 719"/>
                  <a:gd name="T7" fmla="*/ 118 h 118"/>
                  <a:gd name="T8" fmla="*/ 719 w 719"/>
                  <a:gd name="T9" fmla="*/ 19 h 118"/>
                </a:gdLst>
                <a:ahLst/>
                <a:cxnLst>
                  <a:cxn ang="0">
                    <a:pos x="T0" y="T1"/>
                  </a:cxn>
                  <a:cxn ang="0">
                    <a:pos x="T2" y="T3"/>
                  </a:cxn>
                  <a:cxn ang="0">
                    <a:pos x="T4" y="T5"/>
                  </a:cxn>
                  <a:cxn ang="0">
                    <a:pos x="T6" y="T7"/>
                  </a:cxn>
                  <a:cxn ang="0">
                    <a:pos x="T8" y="T9"/>
                  </a:cxn>
                </a:cxnLst>
                <a:rect l="0" t="0" r="r" b="b"/>
                <a:pathLst>
                  <a:path w="719" h="118">
                    <a:moveTo>
                      <a:pt x="719" y="19"/>
                    </a:moveTo>
                    <a:lnTo>
                      <a:pt x="717" y="0"/>
                    </a:lnTo>
                    <a:lnTo>
                      <a:pt x="0" y="100"/>
                    </a:lnTo>
                    <a:lnTo>
                      <a:pt x="3" y="118"/>
                    </a:lnTo>
                    <a:lnTo>
                      <a:pt x="719" y="19"/>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4" name="Freeform 180"/>
              <p:cNvSpPr>
                <a:spLocks/>
              </p:cNvSpPr>
              <p:nvPr/>
            </p:nvSpPr>
            <p:spPr bwMode="auto">
              <a:xfrm>
                <a:off x="2524" y="1374"/>
                <a:ext cx="721" cy="121"/>
              </a:xfrm>
              <a:custGeom>
                <a:avLst/>
                <a:gdLst>
                  <a:gd name="T0" fmla="*/ 721 w 721"/>
                  <a:gd name="T1" fmla="*/ 21 h 121"/>
                  <a:gd name="T2" fmla="*/ 719 w 721"/>
                  <a:gd name="T3" fmla="*/ 0 h 121"/>
                  <a:gd name="T4" fmla="*/ 0 w 721"/>
                  <a:gd name="T5" fmla="*/ 99 h 121"/>
                  <a:gd name="T6" fmla="*/ 3 w 721"/>
                  <a:gd name="T7" fmla="*/ 121 h 121"/>
                  <a:gd name="T8" fmla="*/ 721 w 721"/>
                  <a:gd name="T9" fmla="*/ 21 h 121"/>
                </a:gdLst>
                <a:ahLst/>
                <a:cxnLst>
                  <a:cxn ang="0">
                    <a:pos x="T0" y="T1"/>
                  </a:cxn>
                  <a:cxn ang="0">
                    <a:pos x="T2" y="T3"/>
                  </a:cxn>
                  <a:cxn ang="0">
                    <a:pos x="T4" y="T5"/>
                  </a:cxn>
                  <a:cxn ang="0">
                    <a:pos x="T6" y="T7"/>
                  </a:cxn>
                  <a:cxn ang="0">
                    <a:pos x="T8" y="T9"/>
                  </a:cxn>
                </a:cxnLst>
                <a:rect l="0" t="0" r="r" b="b"/>
                <a:pathLst>
                  <a:path w="721" h="121">
                    <a:moveTo>
                      <a:pt x="721" y="21"/>
                    </a:moveTo>
                    <a:lnTo>
                      <a:pt x="719" y="0"/>
                    </a:lnTo>
                    <a:lnTo>
                      <a:pt x="0" y="99"/>
                    </a:lnTo>
                    <a:lnTo>
                      <a:pt x="3" y="121"/>
                    </a:lnTo>
                    <a:lnTo>
                      <a:pt x="721" y="21"/>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5" name="Freeform 181"/>
              <p:cNvSpPr>
                <a:spLocks/>
              </p:cNvSpPr>
              <p:nvPr/>
            </p:nvSpPr>
            <p:spPr bwMode="auto">
              <a:xfrm>
                <a:off x="2517" y="1329"/>
                <a:ext cx="721" cy="118"/>
              </a:xfrm>
              <a:custGeom>
                <a:avLst/>
                <a:gdLst>
                  <a:gd name="T0" fmla="*/ 721 w 721"/>
                  <a:gd name="T1" fmla="*/ 19 h 118"/>
                  <a:gd name="T2" fmla="*/ 719 w 721"/>
                  <a:gd name="T3" fmla="*/ 0 h 118"/>
                  <a:gd name="T4" fmla="*/ 0 w 721"/>
                  <a:gd name="T5" fmla="*/ 99 h 118"/>
                  <a:gd name="T6" fmla="*/ 3 w 721"/>
                  <a:gd name="T7" fmla="*/ 118 h 118"/>
                  <a:gd name="T8" fmla="*/ 721 w 721"/>
                  <a:gd name="T9" fmla="*/ 19 h 118"/>
                </a:gdLst>
                <a:ahLst/>
                <a:cxnLst>
                  <a:cxn ang="0">
                    <a:pos x="T0" y="T1"/>
                  </a:cxn>
                  <a:cxn ang="0">
                    <a:pos x="T2" y="T3"/>
                  </a:cxn>
                  <a:cxn ang="0">
                    <a:pos x="T4" y="T5"/>
                  </a:cxn>
                  <a:cxn ang="0">
                    <a:pos x="T6" y="T7"/>
                  </a:cxn>
                  <a:cxn ang="0">
                    <a:pos x="T8" y="T9"/>
                  </a:cxn>
                </a:cxnLst>
                <a:rect l="0" t="0" r="r" b="b"/>
                <a:pathLst>
                  <a:path w="721" h="118">
                    <a:moveTo>
                      <a:pt x="721" y="19"/>
                    </a:moveTo>
                    <a:lnTo>
                      <a:pt x="719" y="0"/>
                    </a:lnTo>
                    <a:lnTo>
                      <a:pt x="0" y="99"/>
                    </a:lnTo>
                    <a:lnTo>
                      <a:pt x="3" y="118"/>
                    </a:lnTo>
                    <a:lnTo>
                      <a:pt x="721" y="19"/>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6" name="Freeform 182"/>
              <p:cNvSpPr>
                <a:spLocks/>
              </p:cNvSpPr>
              <p:nvPr/>
            </p:nvSpPr>
            <p:spPr bwMode="auto">
              <a:xfrm>
                <a:off x="2510" y="1282"/>
                <a:ext cx="721" cy="118"/>
              </a:xfrm>
              <a:custGeom>
                <a:avLst/>
                <a:gdLst>
                  <a:gd name="T0" fmla="*/ 721 w 721"/>
                  <a:gd name="T1" fmla="*/ 19 h 118"/>
                  <a:gd name="T2" fmla="*/ 719 w 721"/>
                  <a:gd name="T3" fmla="*/ 0 h 118"/>
                  <a:gd name="T4" fmla="*/ 0 w 721"/>
                  <a:gd name="T5" fmla="*/ 99 h 118"/>
                  <a:gd name="T6" fmla="*/ 5 w 721"/>
                  <a:gd name="T7" fmla="*/ 118 h 118"/>
                  <a:gd name="T8" fmla="*/ 721 w 721"/>
                  <a:gd name="T9" fmla="*/ 19 h 118"/>
                </a:gdLst>
                <a:ahLst/>
                <a:cxnLst>
                  <a:cxn ang="0">
                    <a:pos x="T0" y="T1"/>
                  </a:cxn>
                  <a:cxn ang="0">
                    <a:pos x="T2" y="T3"/>
                  </a:cxn>
                  <a:cxn ang="0">
                    <a:pos x="T4" y="T5"/>
                  </a:cxn>
                  <a:cxn ang="0">
                    <a:pos x="T6" y="T7"/>
                  </a:cxn>
                  <a:cxn ang="0">
                    <a:pos x="T8" y="T9"/>
                  </a:cxn>
                </a:cxnLst>
                <a:rect l="0" t="0" r="r" b="b"/>
                <a:pathLst>
                  <a:path w="721" h="118">
                    <a:moveTo>
                      <a:pt x="721" y="19"/>
                    </a:moveTo>
                    <a:lnTo>
                      <a:pt x="719" y="0"/>
                    </a:lnTo>
                    <a:lnTo>
                      <a:pt x="0" y="99"/>
                    </a:lnTo>
                    <a:lnTo>
                      <a:pt x="5" y="118"/>
                    </a:lnTo>
                    <a:lnTo>
                      <a:pt x="721" y="19"/>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7" name="Freeform 183"/>
              <p:cNvSpPr>
                <a:spLocks/>
              </p:cNvSpPr>
              <p:nvPr/>
            </p:nvSpPr>
            <p:spPr bwMode="auto">
              <a:xfrm>
                <a:off x="2650" y="2353"/>
                <a:ext cx="200" cy="47"/>
              </a:xfrm>
              <a:custGeom>
                <a:avLst/>
                <a:gdLst>
                  <a:gd name="T0" fmla="*/ 200 w 200"/>
                  <a:gd name="T1" fmla="*/ 19 h 47"/>
                  <a:gd name="T2" fmla="*/ 198 w 200"/>
                  <a:gd name="T3" fmla="*/ 0 h 47"/>
                  <a:gd name="T4" fmla="*/ 0 w 200"/>
                  <a:gd name="T5" fmla="*/ 28 h 47"/>
                  <a:gd name="T6" fmla="*/ 2 w 200"/>
                  <a:gd name="T7" fmla="*/ 47 h 47"/>
                  <a:gd name="T8" fmla="*/ 200 w 200"/>
                  <a:gd name="T9" fmla="*/ 19 h 47"/>
                </a:gdLst>
                <a:ahLst/>
                <a:cxnLst>
                  <a:cxn ang="0">
                    <a:pos x="T0" y="T1"/>
                  </a:cxn>
                  <a:cxn ang="0">
                    <a:pos x="T2" y="T3"/>
                  </a:cxn>
                  <a:cxn ang="0">
                    <a:pos x="T4" y="T5"/>
                  </a:cxn>
                  <a:cxn ang="0">
                    <a:pos x="T6" y="T7"/>
                  </a:cxn>
                  <a:cxn ang="0">
                    <a:pos x="T8" y="T9"/>
                  </a:cxn>
                </a:cxnLst>
                <a:rect l="0" t="0" r="r" b="b"/>
                <a:pathLst>
                  <a:path w="200" h="47">
                    <a:moveTo>
                      <a:pt x="200" y="19"/>
                    </a:moveTo>
                    <a:lnTo>
                      <a:pt x="198" y="0"/>
                    </a:lnTo>
                    <a:lnTo>
                      <a:pt x="0" y="28"/>
                    </a:lnTo>
                    <a:lnTo>
                      <a:pt x="2" y="47"/>
                    </a:lnTo>
                    <a:lnTo>
                      <a:pt x="200" y="19"/>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8" name="Freeform 184"/>
              <p:cNvSpPr>
                <a:spLocks/>
              </p:cNvSpPr>
              <p:nvPr/>
            </p:nvSpPr>
            <p:spPr bwMode="auto">
              <a:xfrm>
                <a:off x="2642" y="2305"/>
                <a:ext cx="201" cy="48"/>
              </a:xfrm>
              <a:custGeom>
                <a:avLst/>
                <a:gdLst>
                  <a:gd name="T0" fmla="*/ 201 w 201"/>
                  <a:gd name="T1" fmla="*/ 22 h 48"/>
                  <a:gd name="T2" fmla="*/ 199 w 201"/>
                  <a:gd name="T3" fmla="*/ 0 h 48"/>
                  <a:gd name="T4" fmla="*/ 0 w 201"/>
                  <a:gd name="T5" fmla="*/ 29 h 48"/>
                  <a:gd name="T6" fmla="*/ 3 w 201"/>
                  <a:gd name="T7" fmla="*/ 48 h 48"/>
                  <a:gd name="T8" fmla="*/ 201 w 201"/>
                  <a:gd name="T9" fmla="*/ 22 h 48"/>
                </a:gdLst>
                <a:ahLst/>
                <a:cxnLst>
                  <a:cxn ang="0">
                    <a:pos x="T0" y="T1"/>
                  </a:cxn>
                  <a:cxn ang="0">
                    <a:pos x="T2" y="T3"/>
                  </a:cxn>
                  <a:cxn ang="0">
                    <a:pos x="T4" y="T5"/>
                  </a:cxn>
                  <a:cxn ang="0">
                    <a:pos x="T6" y="T7"/>
                  </a:cxn>
                  <a:cxn ang="0">
                    <a:pos x="T8" y="T9"/>
                  </a:cxn>
                </a:cxnLst>
                <a:rect l="0" t="0" r="r" b="b"/>
                <a:pathLst>
                  <a:path w="201" h="48">
                    <a:moveTo>
                      <a:pt x="201" y="22"/>
                    </a:moveTo>
                    <a:lnTo>
                      <a:pt x="199" y="0"/>
                    </a:lnTo>
                    <a:lnTo>
                      <a:pt x="0" y="29"/>
                    </a:lnTo>
                    <a:lnTo>
                      <a:pt x="3" y="48"/>
                    </a:lnTo>
                    <a:lnTo>
                      <a:pt x="201" y="22"/>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9" name="Freeform 185"/>
              <p:cNvSpPr>
                <a:spLocks/>
              </p:cNvSpPr>
              <p:nvPr/>
            </p:nvSpPr>
            <p:spPr bwMode="auto">
              <a:xfrm>
                <a:off x="2631" y="2227"/>
                <a:ext cx="203" cy="45"/>
              </a:xfrm>
              <a:custGeom>
                <a:avLst/>
                <a:gdLst>
                  <a:gd name="T0" fmla="*/ 203 w 203"/>
                  <a:gd name="T1" fmla="*/ 19 h 45"/>
                  <a:gd name="T2" fmla="*/ 198 w 203"/>
                  <a:gd name="T3" fmla="*/ 0 h 45"/>
                  <a:gd name="T4" fmla="*/ 0 w 203"/>
                  <a:gd name="T5" fmla="*/ 26 h 45"/>
                  <a:gd name="T6" fmla="*/ 4 w 203"/>
                  <a:gd name="T7" fmla="*/ 45 h 45"/>
                  <a:gd name="T8" fmla="*/ 203 w 203"/>
                  <a:gd name="T9" fmla="*/ 19 h 45"/>
                </a:gdLst>
                <a:ahLst/>
                <a:cxnLst>
                  <a:cxn ang="0">
                    <a:pos x="T0" y="T1"/>
                  </a:cxn>
                  <a:cxn ang="0">
                    <a:pos x="T2" y="T3"/>
                  </a:cxn>
                  <a:cxn ang="0">
                    <a:pos x="T4" y="T5"/>
                  </a:cxn>
                  <a:cxn ang="0">
                    <a:pos x="T6" y="T7"/>
                  </a:cxn>
                  <a:cxn ang="0">
                    <a:pos x="T8" y="T9"/>
                  </a:cxn>
                </a:cxnLst>
                <a:rect l="0" t="0" r="r" b="b"/>
                <a:pathLst>
                  <a:path w="203" h="45">
                    <a:moveTo>
                      <a:pt x="203" y="19"/>
                    </a:moveTo>
                    <a:lnTo>
                      <a:pt x="198" y="0"/>
                    </a:lnTo>
                    <a:lnTo>
                      <a:pt x="0" y="26"/>
                    </a:lnTo>
                    <a:lnTo>
                      <a:pt x="4" y="45"/>
                    </a:lnTo>
                    <a:lnTo>
                      <a:pt x="203" y="19"/>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0" name="Freeform 186"/>
              <p:cNvSpPr>
                <a:spLocks/>
              </p:cNvSpPr>
              <p:nvPr/>
            </p:nvSpPr>
            <p:spPr bwMode="auto">
              <a:xfrm>
                <a:off x="2626" y="2180"/>
                <a:ext cx="201" cy="47"/>
              </a:xfrm>
              <a:custGeom>
                <a:avLst/>
                <a:gdLst>
                  <a:gd name="T0" fmla="*/ 201 w 201"/>
                  <a:gd name="T1" fmla="*/ 19 h 47"/>
                  <a:gd name="T2" fmla="*/ 198 w 201"/>
                  <a:gd name="T3" fmla="*/ 0 h 47"/>
                  <a:gd name="T4" fmla="*/ 0 w 201"/>
                  <a:gd name="T5" fmla="*/ 26 h 47"/>
                  <a:gd name="T6" fmla="*/ 2 w 201"/>
                  <a:gd name="T7" fmla="*/ 47 h 47"/>
                  <a:gd name="T8" fmla="*/ 201 w 201"/>
                  <a:gd name="T9" fmla="*/ 19 h 47"/>
                </a:gdLst>
                <a:ahLst/>
                <a:cxnLst>
                  <a:cxn ang="0">
                    <a:pos x="T0" y="T1"/>
                  </a:cxn>
                  <a:cxn ang="0">
                    <a:pos x="T2" y="T3"/>
                  </a:cxn>
                  <a:cxn ang="0">
                    <a:pos x="T4" y="T5"/>
                  </a:cxn>
                  <a:cxn ang="0">
                    <a:pos x="T6" y="T7"/>
                  </a:cxn>
                  <a:cxn ang="0">
                    <a:pos x="T8" y="T9"/>
                  </a:cxn>
                </a:cxnLst>
                <a:rect l="0" t="0" r="r" b="b"/>
                <a:pathLst>
                  <a:path w="201" h="47">
                    <a:moveTo>
                      <a:pt x="201" y="19"/>
                    </a:moveTo>
                    <a:lnTo>
                      <a:pt x="198" y="0"/>
                    </a:lnTo>
                    <a:lnTo>
                      <a:pt x="0" y="26"/>
                    </a:lnTo>
                    <a:lnTo>
                      <a:pt x="2" y="47"/>
                    </a:lnTo>
                    <a:lnTo>
                      <a:pt x="201" y="19"/>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1" name="Freeform 187"/>
              <p:cNvSpPr>
                <a:spLocks/>
              </p:cNvSpPr>
              <p:nvPr/>
            </p:nvSpPr>
            <p:spPr bwMode="auto">
              <a:xfrm>
                <a:off x="2614" y="2097"/>
                <a:ext cx="201" cy="48"/>
              </a:xfrm>
              <a:custGeom>
                <a:avLst/>
                <a:gdLst>
                  <a:gd name="T0" fmla="*/ 201 w 201"/>
                  <a:gd name="T1" fmla="*/ 19 h 48"/>
                  <a:gd name="T2" fmla="*/ 199 w 201"/>
                  <a:gd name="T3" fmla="*/ 0 h 48"/>
                  <a:gd name="T4" fmla="*/ 0 w 201"/>
                  <a:gd name="T5" fmla="*/ 29 h 48"/>
                  <a:gd name="T6" fmla="*/ 2 w 201"/>
                  <a:gd name="T7" fmla="*/ 48 h 48"/>
                  <a:gd name="T8" fmla="*/ 201 w 201"/>
                  <a:gd name="T9" fmla="*/ 19 h 48"/>
                </a:gdLst>
                <a:ahLst/>
                <a:cxnLst>
                  <a:cxn ang="0">
                    <a:pos x="T0" y="T1"/>
                  </a:cxn>
                  <a:cxn ang="0">
                    <a:pos x="T2" y="T3"/>
                  </a:cxn>
                  <a:cxn ang="0">
                    <a:pos x="T4" y="T5"/>
                  </a:cxn>
                  <a:cxn ang="0">
                    <a:pos x="T6" y="T7"/>
                  </a:cxn>
                  <a:cxn ang="0">
                    <a:pos x="T8" y="T9"/>
                  </a:cxn>
                </a:cxnLst>
                <a:rect l="0" t="0" r="r" b="b"/>
                <a:pathLst>
                  <a:path w="201" h="48">
                    <a:moveTo>
                      <a:pt x="201" y="19"/>
                    </a:moveTo>
                    <a:lnTo>
                      <a:pt x="199" y="0"/>
                    </a:lnTo>
                    <a:lnTo>
                      <a:pt x="0" y="29"/>
                    </a:lnTo>
                    <a:lnTo>
                      <a:pt x="2" y="48"/>
                    </a:lnTo>
                    <a:lnTo>
                      <a:pt x="201" y="19"/>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2" name="Freeform 188"/>
              <p:cNvSpPr>
                <a:spLocks/>
              </p:cNvSpPr>
              <p:nvPr/>
            </p:nvSpPr>
            <p:spPr bwMode="auto">
              <a:xfrm>
                <a:off x="2607" y="2050"/>
                <a:ext cx="201" cy="47"/>
              </a:xfrm>
              <a:custGeom>
                <a:avLst/>
                <a:gdLst>
                  <a:gd name="T0" fmla="*/ 201 w 201"/>
                  <a:gd name="T1" fmla="*/ 21 h 47"/>
                  <a:gd name="T2" fmla="*/ 199 w 201"/>
                  <a:gd name="T3" fmla="*/ 0 h 47"/>
                  <a:gd name="T4" fmla="*/ 0 w 201"/>
                  <a:gd name="T5" fmla="*/ 28 h 47"/>
                  <a:gd name="T6" fmla="*/ 2 w 201"/>
                  <a:gd name="T7" fmla="*/ 47 h 47"/>
                  <a:gd name="T8" fmla="*/ 201 w 201"/>
                  <a:gd name="T9" fmla="*/ 21 h 47"/>
                </a:gdLst>
                <a:ahLst/>
                <a:cxnLst>
                  <a:cxn ang="0">
                    <a:pos x="T0" y="T1"/>
                  </a:cxn>
                  <a:cxn ang="0">
                    <a:pos x="T2" y="T3"/>
                  </a:cxn>
                  <a:cxn ang="0">
                    <a:pos x="T4" y="T5"/>
                  </a:cxn>
                  <a:cxn ang="0">
                    <a:pos x="T6" y="T7"/>
                  </a:cxn>
                  <a:cxn ang="0">
                    <a:pos x="T8" y="T9"/>
                  </a:cxn>
                </a:cxnLst>
                <a:rect l="0" t="0" r="r" b="b"/>
                <a:pathLst>
                  <a:path w="201" h="47">
                    <a:moveTo>
                      <a:pt x="201" y="21"/>
                    </a:moveTo>
                    <a:lnTo>
                      <a:pt x="199" y="0"/>
                    </a:lnTo>
                    <a:lnTo>
                      <a:pt x="0" y="28"/>
                    </a:lnTo>
                    <a:lnTo>
                      <a:pt x="2" y="47"/>
                    </a:lnTo>
                    <a:lnTo>
                      <a:pt x="201" y="21"/>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3" name="Freeform 189"/>
              <p:cNvSpPr>
                <a:spLocks/>
              </p:cNvSpPr>
              <p:nvPr/>
            </p:nvSpPr>
            <p:spPr bwMode="auto">
              <a:xfrm>
                <a:off x="2886" y="2301"/>
                <a:ext cx="57" cy="56"/>
              </a:xfrm>
              <a:custGeom>
                <a:avLst/>
                <a:gdLst>
                  <a:gd name="T0" fmla="*/ 1 w 24"/>
                  <a:gd name="T1" fmla="*/ 13 h 24"/>
                  <a:gd name="T2" fmla="*/ 11 w 24"/>
                  <a:gd name="T3" fmla="*/ 0 h 24"/>
                  <a:gd name="T4" fmla="*/ 24 w 24"/>
                  <a:gd name="T5" fmla="*/ 10 h 24"/>
                  <a:gd name="T6" fmla="*/ 14 w 24"/>
                  <a:gd name="T7" fmla="*/ 23 h 24"/>
                  <a:gd name="T8" fmla="*/ 1 w 24"/>
                  <a:gd name="T9" fmla="*/ 13 h 24"/>
                </a:gdLst>
                <a:ahLst/>
                <a:cxnLst>
                  <a:cxn ang="0">
                    <a:pos x="T0" y="T1"/>
                  </a:cxn>
                  <a:cxn ang="0">
                    <a:pos x="T2" y="T3"/>
                  </a:cxn>
                  <a:cxn ang="0">
                    <a:pos x="T4" y="T5"/>
                  </a:cxn>
                  <a:cxn ang="0">
                    <a:pos x="T6" y="T7"/>
                  </a:cxn>
                  <a:cxn ang="0">
                    <a:pos x="T8" y="T9"/>
                  </a:cxn>
                </a:cxnLst>
                <a:rect l="0" t="0" r="r" b="b"/>
                <a:pathLst>
                  <a:path w="24" h="24">
                    <a:moveTo>
                      <a:pt x="1" y="13"/>
                    </a:moveTo>
                    <a:cubicBezTo>
                      <a:pt x="0" y="7"/>
                      <a:pt x="5" y="1"/>
                      <a:pt x="11" y="0"/>
                    </a:cubicBezTo>
                    <a:cubicBezTo>
                      <a:pt x="17" y="0"/>
                      <a:pt x="23" y="4"/>
                      <a:pt x="24" y="10"/>
                    </a:cubicBezTo>
                    <a:cubicBezTo>
                      <a:pt x="24" y="16"/>
                      <a:pt x="20" y="22"/>
                      <a:pt x="14" y="23"/>
                    </a:cubicBezTo>
                    <a:cubicBezTo>
                      <a:pt x="8" y="24"/>
                      <a:pt x="2" y="19"/>
                      <a:pt x="1" y="13"/>
                    </a:cubicBezTo>
                    <a:close/>
                  </a:path>
                </a:pathLst>
              </a:custGeom>
              <a:solidFill>
                <a:srgbClr val="F39C0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4" name="Freeform 190"/>
              <p:cNvSpPr>
                <a:spLocks/>
              </p:cNvSpPr>
              <p:nvPr/>
            </p:nvSpPr>
            <p:spPr bwMode="auto">
              <a:xfrm>
                <a:off x="2872" y="2175"/>
                <a:ext cx="56" cy="57"/>
              </a:xfrm>
              <a:custGeom>
                <a:avLst/>
                <a:gdLst>
                  <a:gd name="T0" fmla="*/ 1 w 24"/>
                  <a:gd name="T1" fmla="*/ 14 h 24"/>
                  <a:gd name="T2" fmla="*/ 10 w 24"/>
                  <a:gd name="T3" fmla="*/ 1 h 24"/>
                  <a:gd name="T4" fmla="*/ 23 w 24"/>
                  <a:gd name="T5" fmla="*/ 11 h 24"/>
                  <a:gd name="T6" fmla="*/ 13 w 24"/>
                  <a:gd name="T7" fmla="*/ 24 h 24"/>
                  <a:gd name="T8" fmla="*/ 1 w 24"/>
                  <a:gd name="T9" fmla="*/ 14 h 24"/>
                </a:gdLst>
                <a:ahLst/>
                <a:cxnLst>
                  <a:cxn ang="0">
                    <a:pos x="T0" y="T1"/>
                  </a:cxn>
                  <a:cxn ang="0">
                    <a:pos x="T2" y="T3"/>
                  </a:cxn>
                  <a:cxn ang="0">
                    <a:pos x="T4" y="T5"/>
                  </a:cxn>
                  <a:cxn ang="0">
                    <a:pos x="T6" y="T7"/>
                  </a:cxn>
                  <a:cxn ang="0">
                    <a:pos x="T8" y="T9"/>
                  </a:cxn>
                </a:cxnLst>
                <a:rect l="0" t="0" r="r" b="b"/>
                <a:pathLst>
                  <a:path w="24" h="24">
                    <a:moveTo>
                      <a:pt x="1" y="14"/>
                    </a:moveTo>
                    <a:cubicBezTo>
                      <a:pt x="0" y="8"/>
                      <a:pt x="4" y="2"/>
                      <a:pt x="10" y="1"/>
                    </a:cubicBezTo>
                    <a:cubicBezTo>
                      <a:pt x="17" y="0"/>
                      <a:pt x="22" y="5"/>
                      <a:pt x="23" y="11"/>
                    </a:cubicBezTo>
                    <a:cubicBezTo>
                      <a:pt x="24" y="17"/>
                      <a:pt x="19" y="23"/>
                      <a:pt x="13" y="24"/>
                    </a:cubicBezTo>
                    <a:cubicBezTo>
                      <a:pt x="7" y="24"/>
                      <a:pt x="1" y="20"/>
                      <a:pt x="1" y="14"/>
                    </a:cubicBezTo>
                    <a:close/>
                  </a:path>
                </a:pathLst>
              </a:custGeom>
              <a:solidFill>
                <a:srgbClr val="97A3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5" name="Freeform 191"/>
              <p:cNvSpPr>
                <a:spLocks/>
              </p:cNvSpPr>
              <p:nvPr/>
            </p:nvSpPr>
            <p:spPr bwMode="auto">
              <a:xfrm>
                <a:off x="2855" y="2050"/>
                <a:ext cx="57" cy="57"/>
              </a:xfrm>
              <a:custGeom>
                <a:avLst/>
                <a:gdLst>
                  <a:gd name="T0" fmla="*/ 1 w 24"/>
                  <a:gd name="T1" fmla="*/ 14 h 24"/>
                  <a:gd name="T2" fmla="*/ 11 w 24"/>
                  <a:gd name="T3" fmla="*/ 1 h 24"/>
                  <a:gd name="T4" fmla="*/ 23 w 24"/>
                  <a:gd name="T5" fmla="*/ 11 h 24"/>
                  <a:gd name="T6" fmla="*/ 14 w 24"/>
                  <a:gd name="T7" fmla="*/ 23 h 24"/>
                  <a:gd name="T8" fmla="*/ 1 w 24"/>
                  <a:gd name="T9" fmla="*/ 14 h 24"/>
                </a:gdLst>
                <a:ahLst/>
                <a:cxnLst>
                  <a:cxn ang="0">
                    <a:pos x="T0" y="T1"/>
                  </a:cxn>
                  <a:cxn ang="0">
                    <a:pos x="T2" y="T3"/>
                  </a:cxn>
                  <a:cxn ang="0">
                    <a:pos x="T4" y="T5"/>
                  </a:cxn>
                  <a:cxn ang="0">
                    <a:pos x="T6" y="T7"/>
                  </a:cxn>
                  <a:cxn ang="0">
                    <a:pos x="T8" y="T9"/>
                  </a:cxn>
                </a:cxnLst>
                <a:rect l="0" t="0" r="r" b="b"/>
                <a:pathLst>
                  <a:path w="24" h="24">
                    <a:moveTo>
                      <a:pt x="1" y="14"/>
                    </a:moveTo>
                    <a:cubicBezTo>
                      <a:pt x="0" y="7"/>
                      <a:pt x="4" y="2"/>
                      <a:pt x="11" y="1"/>
                    </a:cubicBezTo>
                    <a:cubicBezTo>
                      <a:pt x="17" y="0"/>
                      <a:pt x="23" y="5"/>
                      <a:pt x="23" y="11"/>
                    </a:cubicBezTo>
                    <a:cubicBezTo>
                      <a:pt x="24" y="17"/>
                      <a:pt x="20" y="23"/>
                      <a:pt x="14" y="23"/>
                    </a:cubicBezTo>
                    <a:cubicBezTo>
                      <a:pt x="7" y="24"/>
                      <a:pt x="2" y="20"/>
                      <a:pt x="1" y="14"/>
                    </a:cubicBezTo>
                    <a:close/>
                  </a:path>
                </a:pathLst>
              </a:custGeom>
              <a:solidFill>
                <a:srgbClr val="99CD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6" name="Freeform 192"/>
              <p:cNvSpPr>
                <a:spLocks/>
              </p:cNvSpPr>
              <p:nvPr/>
            </p:nvSpPr>
            <p:spPr bwMode="auto">
              <a:xfrm>
                <a:off x="1342" y="-260"/>
                <a:ext cx="679" cy="679"/>
              </a:xfrm>
              <a:custGeom>
                <a:avLst/>
                <a:gdLst>
                  <a:gd name="T0" fmla="*/ 239 w 287"/>
                  <a:gd name="T1" fmla="*/ 56 h 287"/>
                  <a:gd name="T2" fmla="*/ 231 w 287"/>
                  <a:gd name="T3" fmla="*/ 239 h 287"/>
                  <a:gd name="T4" fmla="*/ 49 w 287"/>
                  <a:gd name="T5" fmla="*/ 231 h 287"/>
                  <a:gd name="T6" fmla="*/ 56 w 287"/>
                  <a:gd name="T7" fmla="*/ 48 h 287"/>
                  <a:gd name="T8" fmla="*/ 239 w 287"/>
                  <a:gd name="T9" fmla="*/ 56 h 287"/>
                </a:gdLst>
                <a:ahLst/>
                <a:cxnLst>
                  <a:cxn ang="0">
                    <a:pos x="T0" y="T1"/>
                  </a:cxn>
                  <a:cxn ang="0">
                    <a:pos x="T2" y="T3"/>
                  </a:cxn>
                  <a:cxn ang="0">
                    <a:pos x="T4" y="T5"/>
                  </a:cxn>
                  <a:cxn ang="0">
                    <a:pos x="T6" y="T7"/>
                  </a:cxn>
                  <a:cxn ang="0">
                    <a:pos x="T8" y="T9"/>
                  </a:cxn>
                </a:cxnLst>
                <a:rect l="0" t="0" r="r" b="b"/>
                <a:pathLst>
                  <a:path w="287" h="287">
                    <a:moveTo>
                      <a:pt x="239" y="56"/>
                    </a:moveTo>
                    <a:cubicBezTo>
                      <a:pt x="287" y="108"/>
                      <a:pt x="284" y="190"/>
                      <a:pt x="231" y="239"/>
                    </a:cubicBezTo>
                    <a:cubicBezTo>
                      <a:pt x="179" y="287"/>
                      <a:pt x="97" y="283"/>
                      <a:pt x="49" y="231"/>
                    </a:cubicBezTo>
                    <a:cubicBezTo>
                      <a:pt x="0" y="178"/>
                      <a:pt x="4" y="96"/>
                      <a:pt x="56" y="48"/>
                    </a:cubicBezTo>
                    <a:cubicBezTo>
                      <a:pt x="109" y="0"/>
                      <a:pt x="191" y="3"/>
                      <a:pt x="239" y="56"/>
                    </a:cubicBez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7" name="Freeform 193"/>
              <p:cNvSpPr>
                <a:spLocks/>
              </p:cNvSpPr>
              <p:nvPr/>
            </p:nvSpPr>
            <p:spPr bwMode="auto">
              <a:xfrm>
                <a:off x="1718" y="-255"/>
                <a:ext cx="118" cy="244"/>
              </a:xfrm>
              <a:custGeom>
                <a:avLst/>
                <a:gdLst>
                  <a:gd name="T0" fmla="*/ 42 w 50"/>
                  <a:gd name="T1" fmla="*/ 2 h 103"/>
                  <a:gd name="T2" fmla="*/ 48 w 50"/>
                  <a:gd name="T3" fmla="*/ 15 h 103"/>
                  <a:gd name="T4" fmla="*/ 21 w 50"/>
                  <a:gd name="T5" fmla="*/ 95 h 103"/>
                  <a:gd name="T6" fmla="*/ 8 w 50"/>
                  <a:gd name="T7" fmla="*/ 101 h 103"/>
                  <a:gd name="T8" fmla="*/ 8 w 50"/>
                  <a:gd name="T9" fmla="*/ 101 h 103"/>
                  <a:gd name="T10" fmla="*/ 2 w 50"/>
                  <a:gd name="T11" fmla="*/ 88 h 103"/>
                  <a:gd name="T12" fmla="*/ 29 w 50"/>
                  <a:gd name="T13" fmla="*/ 9 h 103"/>
                  <a:gd name="T14" fmla="*/ 42 w 50"/>
                  <a:gd name="T15" fmla="*/ 2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 h="103">
                    <a:moveTo>
                      <a:pt x="42" y="2"/>
                    </a:moveTo>
                    <a:cubicBezTo>
                      <a:pt x="48" y="4"/>
                      <a:pt x="50" y="10"/>
                      <a:pt x="48" y="15"/>
                    </a:cubicBezTo>
                    <a:cubicBezTo>
                      <a:pt x="21" y="95"/>
                      <a:pt x="21" y="95"/>
                      <a:pt x="21" y="95"/>
                    </a:cubicBezTo>
                    <a:cubicBezTo>
                      <a:pt x="19" y="100"/>
                      <a:pt x="14" y="103"/>
                      <a:pt x="8" y="101"/>
                    </a:cubicBezTo>
                    <a:cubicBezTo>
                      <a:pt x="8" y="101"/>
                      <a:pt x="8" y="101"/>
                      <a:pt x="8" y="101"/>
                    </a:cubicBezTo>
                    <a:cubicBezTo>
                      <a:pt x="3" y="99"/>
                      <a:pt x="0" y="94"/>
                      <a:pt x="2" y="88"/>
                    </a:cubicBezTo>
                    <a:cubicBezTo>
                      <a:pt x="29" y="9"/>
                      <a:pt x="29" y="9"/>
                      <a:pt x="29" y="9"/>
                    </a:cubicBezTo>
                    <a:cubicBezTo>
                      <a:pt x="31" y="3"/>
                      <a:pt x="37" y="0"/>
                      <a:pt x="42" y="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8" name="Freeform 194"/>
              <p:cNvSpPr>
                <a:spLocks/>
              </p:cNvSpPr>
              <p:nvPr/>
            </p:nvSpPr>
            <p:spPr bwMode="auto">
              <a:xfrm>
                <a:off x="1735" y="-250"/>
                <a:ext cx="101" cy="239"/>
              </a:xfrm>
              <a:custGeom>
                <a:avLst/>
                <a:gdLst>
                  <a:gd name="T0" fmla="*/ 0 w 43"/>
                  <a:gd name="T1" fmla="*/ 99 h 101"/>
                  <a:gd name="T2" fmla="*/ 1 w 43"/>
                  <a:gd name="T3" fmla="*/ 99 h 101"/>
                  <a:gd name="T4" fmla="*/ 14 w 43"/>
                  <a:gd name="T5" fmla="*/ 93 h 101"/>
                  <a:gd name="T6" fmla="*/ 41 w 43"/>
                  <a:gd name="T7" fmla="*/ 13 h 101"/>
                  <a:gd name="T8" fmla="*/ 36 w 43"/>
                  <a:gd name="T9" fmla="*/ 0 h 101"/>
                  <a:gd name="T10" fmla="*/ 0 w 43"/>
                  <a:gd name="T11" fmla="*/ 99 h 101"/>
                </a:gdLst>
                <a:ahLst/>
                <a:cxnLst>
                  <a:cxn ang="0">
                    <a:pos x="T0" y="T1"/>
                  </a:cxn>
                  <a:cxn ang="0">
                    <a:pos x="T2" y="T3"/>
                  </a:cxn>
                  <a:cxn ang="0">
                    <a:pos x="T4" y="T5"/>
                  </a:cxn>
                  <a:cxn ang="0">
                    <a:pos x="T6" y="T7"/>
                  </a:cxn>
                  <a:cxn ang="0">
                    <a:pos x="T8" y="T9"/>
                  </a:cxn>
                  <a:cxn ang="0">
                    <a:pos x="T10" y="T11"/>
                  </a:cxn>
                </a:cxnLst>
                <a:rect l="0" t="0" r="r" b="b"/>
                <a:pathLst>
                  <a:path w="43" h="101">
                    <a:moveTo>
                      <a:pt x="0" y="99"/>
                    </a:moveTo>
                    <a:cubicBezTo>
                      <a:pt x="1" y="99"/>
                      <a:pt x="1" y="99"/>
                      <a:pt x="1" y="99"/>
                    </a:cubicBezTo>
                    <a:cubicBezTo>
                      <a:pt x="7" y="101"/>
                      <a:pt x="12" y="98"/>
                      <a:pt x="14" y="93"/>
                    </a:cubicBezTo>
                    <a:cubicBezTo>
                      <a:pt x="41" y="13"/>
                      <a:pt x="41" y="13"/>
                      <a:pt x="41" y="13"/>
                    </a:cubicBezTo>
                    <a:cubicBezTo>
                      <a:pt x="43" y="8"/>
                      <a:pt x="41" y="2"/>
                      <a:pt x="36" y="0"/>
                    </a:cubicBezTo>
                    <a:cubicBezTo>
                      <a:pt x="29" y="20"/>
                      <a:pt x="2" y="92"/>
                      <a:pt x="0" y="99"/>
                    </a:cubicBez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9" name="Freeform 195"/>
              <p:cNvSpPr>
                <a:spLocks/>
              </p:cNvSpPr>
              <p:nvPr/>
            </p:nvSpPr>
            <p:spPr bwMode="auto">
              <a:xfrm>
                <a:off x="1470" y="-134"/>
                <a:ext cx="416" cy="416"/>
              </a:xfrm>
              <a:custGeom>
                <a:avLst/>
                <a:gdLst>
                  <a:gd name="T0" fmla="*/ 146 w 176"/>
                  <a:gd name="T1" fmla="*/ 34 h 176"/>
                  <a:gd name="T2" fmla="*/ 141 w 176"/>
                  <a:gd name="T3" fmla="*/ 146 h 176"/>
                  <a:gd name="T4" fmla="*/ 29 w 176"/>
                  <a:gd name="T5" fmla="*/ 142 h 176"/>
                  <a:gd name="T6" fmla="*/ 34 w 176"/>
                  <a:gd name="T7" fmla="*/ 30 h 176"/>
                  <a:gd name="T8" fmla="*/ 146 w 176"/>
                  <a:gd name="T9" fmla="*/ 34 h 176"/>
                </a:gdLst>
                <a:ahLst/>
                <a:cxnLst>
                  <a:cxn ang="0">
                    <a:pos x="T0" y="T1"/>
                  </a:cxn>
                  <a:cxn ang="0">
                    <a:pos x="T2" y="T3"/>
                  </a:cxn>
                  <a:cxn ang="0">
                    <a:pos x="T4" y="T5"/>
                  </a:cxn>
                  <a:cxn ang="0">
                    <a:pos x="T6" y="T7"/>
                  </a:cxn>
                  <a:cxn ang="0">
                    <a:pos x="T8" y="T9"/>
                  </a:cxn>
                </a:cxnLst>
                <a:rect l="0" t="0" r="r" b="b"/>
                <a:pathLst>
                  <a:path w="176" h="176">
                    <a:moveTo>
                      <a:pt x="146" y="34"/>
                    </a:moveTo>
                    <a:cubicBezTo>
                      <a:pt x="176" y="67"/>
                      <a:pt x="174" y="117"/>
                      <a:pt x="141" y="146"/>
                    </a:cubicBezTo>
                    <a:cubicBezTo>
                      <a:pt x="109" y="176"/>
                      <a:pt x="59" y="174"/>
                      <a:pt x="29" y="142"/>
                    </a:cubicBezTo>
                    <a:cubicBezTo>
                      <a:pt x="0" y="109"/>
                      <a:pt x="2" y="59"/>
                      <a:pt x="34" y="30"/>
                    </a:cubicBezTo>
                    <a:cubicBezTo>
                      <a:pt x="66" y="0"/>
                      <a:pt x="116" y="2"/>
                      <a:pt x="146" y="34"/>
                    </a:cubicBezTo>
                    <a:close/>
                  </a:path>
                </a:pathLst>
              </a:custGeom>
              <a:solidFill>
                <a:srgbClr val="61596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0" name="Freeform 196"/>
              <p:cNvSpPr>
                <a:spLocks noEditPoints="1"/>
              </p:cNvSpPr>
              <p:nvPr/>
            </p:nvSpPr>
            <p:spPr bwMode="auto">
              <a:xfrm>
                <a:off x="1441" y="-158"/>
                <a:ext cx="480" cy="478"/>
              </a:xfrm>
              <a:custGeom>
                <a:avLst/>
                <a:gdLst>
                  <a:gd name="T0" fmla="*/ 40 w 203"/>
                  <a:gd name="T1" fmla="*/ 34 h 202"/>
                  <a:gd name="T2" fmla="*/ 34 w 203"/>
                  <a:gd name="T3" fmla="*/ 162 h 202"/>
                  <a:gd name="T4" fmla="*/ 163 w 203"/>
                  <a:gd name="T5" fmla="*/ 168 h 202"/>
                  <a:gd name="T6" fmla="*/ 168 w 203"/>
                  <a:gd name="T7" fmla="*/ 39 h 202"/>
                  <a:gd name="T8" fmla="*/ 40 w 203"/>
                  <a:gd name="T9" fmla="*/ 34 h 202"/>
                  <a:gd name="T10" fmla="*/ 151 w 203"/>
                  <a:gd name="T11" fmla="*/ 155 h 202"/>
                  <a:gd name="T12" fmla="*/ 47 w 203"/>
                  <a:gd name="T13" fmla="*/ 150 h 202"/>
                  <a:gd name="T14" fmla="*/ 52 w 203"/>
                  <a:gd name="T15" fmla="*/ 47 h 202"/>
                  <a:gd name="T16" fmla="*/ 155 w 203"/>
                  <a:gd name="T17" fmla="*/ 51 h 202"/>
                  <a:gd name="T18" fmla="*/ 151 w 203"/>
                  <a:gd name="T19" fmla="*/ 15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02">
                    <a:moveTo>
                      <a:pt x="40" y="34"/>
                    </a:moveTo>
                    <a:cubicBezTo>
                      <a:pt x="3" y="68"/>
                      <a:pt x="0" y="125"/>
                      <a:pt x="34" y="162"/>
                    </a:cubicBezTo>
                    <a:cubicBezTo>
                      <a:pt x="68" y="199"/>
                      <a:pt x="126" y="202"/>
                      <a:pt x="163" y="168"/>
                    </a:cubicBezTo>
                    <a:cubicBezTo>
                      <a:pt x="200" y="134"/>
                      <a:pt x="203" y="76"/>
                      <a:pt x="168" y="39"/>
                    </a:cubicBezTo>
                    <a:cubicBezTo>
                      <a:pt x="134" y="2"/>
                      <a:pt x="77" y="0"/>
                      <a:pt x="40" y="34"/>
                    </a:cubicBezTo>
                    <a:close/>
                    <a:moveTo>
                      <a:pt x="151" y="155"/>
                    </a:moveTo>
                    <a:cubicBezTo>
                      <a:pt x="121" y="182"/>
                      <a:pt x="75" y="180"/>
                      <a:pt x="47" y="150"/>
                    </a:cubicBezTo>
                    <a:cubicBezTo>
                      <a:pt x="20" y="121"/>
                      <a:pt x="22" y="74"/>
                      <a:pt x="52" y="47"/>
                    </a:cubicBezTo>
                    <a:cubicBezTo>
                      <a:pt x="82" y="19"/>
                      <a:pt x="128" y="21"/>
                      <a:pt x="155" y="51"/>
                    </a:cubicBezTo>
                    <a:cubicBezTo>
                      <a:pt x="183" y="81"/>
                      <a:pt x="181" y="127"/>
                      <a:pt x="151" y="155"/>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1" name="Freeform 197"/>
              <p:cNvSpPr>
                <a:spLocks noEditPoints="1"/>
              </p:cNvSpPr>
              <p:nvPr/>
            </p:nvSpPr>
            <p:spPr bwMode="auto">
              <a:xfrm>
                <a:off x="1472" y="-130"/>
                <a:ext cx="419" cy="419"/>
              </a:xfrm>
              <a:custGeom>
                <a:avLst/>
                <a:gdLst>
                  <a:gd name="T0" fmla="*/ 34 w 177"/>
                  <a:gd name="T1" fmla="*/ 30 h 177"/>
                  <a:gd name="T2" fmla="*/ 30 w 177"/>
                  <a:gd name="T3" fmla="*/ 143 h 177"/>
                  <a:gd name="T4" fmla="*/ 142 w 177"/>
                  <a:gd name="T5" fmla="*/ 147 h 177"/>
                  <a:gd name="T6" fmla="*/ 147 w 177"/>
                  <a:gd name="T7" fmla="*/ 35 h 177"/>
                  <a:gd name="T8" fmla="*/ 34 w 177"/>
                  <a:gd name="T9" fmla="*/ 30 h 177"/>
                  <a:gd name="T10" fmla="*/ 138 w 177"/>
                  <a:gd name="T11" fmla="*/ 143 h 177"/>
                  <a:gd name="T12" fmla="*/ 34 w 177"/>
                  <a:gd name="T13" fmla="*/ 138 h 177"/>
                  <a:gd name="T14" fmla="*/ 39 w 177"/>
                  <a:gd name="T15" fmla="*/ 35 h 177"/>
                  <a:gd name="T16" fmla="*/ 142 w 177"/>
                  <a:gd name="T17" fmla="*/ 39 h 177"/>
                  <a:gd name="T18" fmla="*/ 138 w 177"/>
                  <a:gd name="T19" fmla="*/ 143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7" h="177">
                    <a:moveTo>
                      <a:pt x="34" y="30"/>
                    </a:moveTo>
                    <a:cubicBezTo>
                      <a:pt x="2" y="60"/>
                      <a:pt x="0" y="110"/>
                      <a:pt x="30" y="143"/>
                    </a:cubicBezTo>
                    <a:cubicBezTo>
                      <a:pt x="59" y="175"/>
                      <a:pt x="110" y="177"/>
                      <a:pt x="142" y="147"/>
                    </a:cubicBezTo>
                    <a:cubicBezTo>
                      <a:pt x="175" y="118"/>
                      <a:pt x="177" y="67"/>
                      <a:pt x="147" y="35"/>
                    </a:cubicBezTo>
                    <a:cubicBezTo>
                      <a:pt x="117" y="2"/>
                      <a:pt x="67" y="0"/>
                      <a:pt x="34" y="30"/>
                    </a:cubicBezTo>
                    <a:close/>
                    <a:moveTo>
                      <a:pt x="138" y="143"/>
                    </a:moveTo>
                    <a:cubicBezTo>
                      <a:pt x="108" y="170"/>
                      <a:pt x="62" y="168"/>
                      <a:pt x="34" y="138"/>
                    </a:cubicBezTo>
                    <a:cubicBezTo>
                      <a:pt x="7" y="109"/>
                      <a:pt x="9" y="62"/>
                      <a:pt x="39" y="35"/>
                    </a:cubicBezTo>
                    <a:cubicBezTo>
                      <a:pt x="69" y="7"/>
                      <a:pt x="115" y="9"/>
                      <a:pt x="142" y="39"/>
                    </a:cubicBezTo>
                    <a:cubicBezTo>
                      <a:pt x="170" y="69"/>
                      <a:pt x="168" y="115"/>
                      <a:pt x="138" y="143"/>
                    </a:cubicBez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2" name="Freeform 198"/>
              <p:cNvSpPr>
                <a:spLocks/>
              </p:cNvSpPr>
              <p:nvPr/>
            </p:nvSpPr>
            <p:spPr bwMode="auto">
              <a:xfrm>
                <a:off x="1515" y="-37"/>
                <a:ext cx="286" cy="286"/>
              </a:xfrm>
              <a:custGeom>
                <a:avLst/>
                <a:gdLst>
                  <a:gd name="T0" fmla="*/ 35 w 121"/>
                  <a:gd name="T1" fmla="*/ 82 h 121"/>
                  <a:gd name="T2" fmla="*/ 32 w 121"/>
                  <a:gd name="T3" fmla="*/ 0 h 121"/>
                  <a:gd name="T4" fmla="*/ 28 w 121"/>
                  <a:gd name="T5" fmla="*/ 3 h 121"/>
                  <a:gd name="T6" fmla="*/ 24 w 121"/>
                  <a:gd name="T7" fmla="*/ 94 h 121"/>
                  <a:gd name="T8" fmla="*/ 114 w 121"/>
                  <a:gd name="T9" fmla="*/ 97 h 121"/>
                  <a:gd name="T10" fmla="*/ 121 w 121"/>
                  <a:gd name="T11" fmla="*/ 90 h 121"/>
                  <a:gd name="T12" fmla="*/ 35 w 121"/>
                  <a:gd name="T13" fmla="*/ 82 h 121"/>
                </a:gdLst>
                <a:ahLst/>
                <a:cxnLst>
                  <a:cxn ang="0">
                    <a:pos x="T0" y="T1"/>
                  </a:cxn>
                  <a:cxn ang="0">
                    <a:pos x="T2" y="T3"/>
                  </a:cxn>
                  <a:cxn ang="0">
                    <a:pos x="T4" y="T5"/>
                  </a:cxn>
                  <a:cxn ang="0">
                    <a:pos x="T6" y="T7"/>
                  </a:cxn>
                  <a:cxn ang="0">
                    <a:pos x="T8" y="T9"/>
                  </a:cxn>
                  <a:cxn ang="0">
                    <a:pos x="T10" y="T11"/>
                  </a:cxn>
                  <a:cxn ang="0">
                    <a:pos x="T12" y="T13"/>
                  </a:cxn>
                </a:cxnLst>
                <a:rect l="0" t="0" r="r" b="b"/>
                <a:pathLst>
                  <a:path w="121" h="121">
                    <a:moveTo>
                      <a:pt x="35" y="82"/>
                    </a:moveTo>
                    <a:cubicBezTo>
                      <a:pt x="13" y="59"/>
                      <a:pt x="13" y="24"/>
                      <a:pt x="32" y="0"/>
                    </a:cubicBezTo>
                    <a:cubicBezTo>
                      <a:pt x="30" y="1"/>
                      <a:pt x="29" y="2"/>
                      <a:pt x="28" y="3"/>
                    </a:cubicBezTo>
                    <a:cubicBezTo>
                      <a:pt x="1" y="27"/>
                      <a:pt x="0" y="68"/>
                      <a:pt x="24" y="94"/>
                    </a:cubicBezTo>
                    <a:cubicBezTo>
                      <a:pt x="48" y="120"/>
                      <a:pt x="88" y="121"/>
                      <a:pt x="114" y="97"/>
                    </a:cubicBezTo>
                    <a:cubicBezTo>
                      <a:pt x="117" y="95"/>
                      <a:pt x="119" y="92"/>
                      <a:pt x="121" y="90"/>
                    </a:cubicBezTo>
                    <a:cubicBezTo>
                      <a:pt x="95" y="110"/>
                      <a:pt x="58" y="107"/>
                      <a:pt x="35" y="82"/>
                    </a:cubicBez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3" name="Freeform 199"/>
              <p:cNvSpPr>
                <a:spLocks/>
              </p:cNvSpPr>
              <p:nvPr/>
            </p:nvSpPr>
            <p:spPr bwMode="auto">
              <a:xfrm>
                <a:off x="3579" y="-104"/>
                <a:ext cx="1853" cy="1431"/>
              </a:xfrm>
              <a:custGeom>
                <a:avLst/>
                <a:gdLst>
                  <a:gd name="T0" fmla="*/ 1853 w 1853"/>
                  <a:gd name="T1" fmla="*/ 672 h 1431"/>
                  <a:gd name="T2" fmla="*/ 335 w 1853"/>
                  <a:gd name="T3" fmla="*/ 1431 h 1431"/>
                  <a:gd name="T4" fmla="*/ 0 w 1853"/>
                  <a:gd name="T5" fmla="*/ 759 h 1431"/>
                  <a:gd name="T6" fmla="*/ 1520 w 1853"/>
                  <a:gd name="T7" fmla="*/ 0 h 1431"/>
                  <a:gd name="T8" fmla="*/ 1853 w 1853"/>
                  <a:gd name="T9" fmla="*/ 672 h 1431"/>
                </a:gdLst>
                <a:ahLst/>
                <a:cxnLst>
                  <a:cxn ang="0">
                    <a:pos x="T0" y="T1"/>
                  </a:cxn>
                  <a:cxn ang="0">
                    <a:pos x="T2" y="T3"/>
                  </a:cxn>
                  <a:cxn ang="0">
                    <a:pos x="T4" y="T5"/>
                  </a:cxn>
                  <a:cxn ang="0">
                    <a:pos x="T6" y="T7"/>
                  </a:cxn>
                  <a:cxn ang="0">
                    <a:pos x="T8" y="T9"/>
                  </a:cxn>
                </a:cxnLst>
                <a:rect l="0" t="0" r="r" b="b"/>
                <a:pathLst>
                  <a:path w="1853" h="1431">
                    <a:moveTo>
                      <a:pt x="1853" y="672"/>
                    </a:moveTo>
                    <a:lnTo>
                      <a:pt x="335" y="1431"/>
                    </a:lnTo>
                    <a:lnTo>
                      <a:pt x="0" y="759"/>
                    </a:lnTo>
                    <a:lnTo>
                      <a:pt x="1520" y="0"/>
                    </a:lnTo>
                    <a:lnTo>
                      <a:pt x="1853" y="672"/>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4" name="Freeform 200"/>
              <p:cNvSpPr>
                <a:spLocks/>
              </p:cNvSpPr>
              <p:nvPr/>
            </p:nvSpPr>
            <p:spPr bwMode="auto">
              <a:xfrm>
                <a:off x="3593" y="-78"/>
                <a:ext cx="1853" cy="1431"/>
              </a:xfrm>
              <a:custGeom>
                <a:avLst/>
                <a:gdLst>
                  <a:gd name="T0" fmla="*/ 1853 w 1853"/>
                  <a:gd name="T1" fmla="*/ 672 h 1431"/>
                  <a:gd name="T2" fmla="*/ 336 w 1853"/>
                  <a:gd name="T3" fmla="*/ 1431 h 1431"/>
                  <a:gd name="T4" fmla="*/ 0 w 1853"/>
                  <a:gd name="T5" fmla="*/ 762 h 1431"/>
                  <a:gd name="T6" fmla="*/ 1518 w 1853"/>
                  <a:gd name="T7" fmla="*/ 0 h 1431"/>
                  <a:gd name="T8" fmla="*/ 1853 w 1853"/>
                  <a:gd name="T9" fmla="*/ 672 h 1431"/>
                </a:gdLst>
                <a:ahLst/>
                <a:cxnLst>
                  <a:cxn ang="0">
                    <a:pos x="T0" y="T1"/>
                  </a:cxn>
                  <a:cxn ang="0">
                    <a:pos x="T2" y="T3"/>
                  </a:cxn>
                  <a:cxn ang="0">
                    <a:pos x="T4" y="T5"/>
                  </a:cxn>
                  <a:cxn ang="0">
                    <a:pos x="T6" y="T7"/>
                  </a:cxn>
                  <a:cxn ang="0">
                    <a:pos x="T8" y="T9"/>
                  </a:cxn>
                </a:cxnLst>
                <a:rect l="0" t="0" r="r" b="b"/>
                <a:pathLst>
                  <a:path w="1853" h="1431">
                    <a:moveTo>
                      <a:pt x="1853" y="672"/>
                    </a:moveTo>
                    <a:lnTo>
                      <a:pt x="336" y="1431"/>
                    </a:lnTo>
                    <a:lnTo>
                      <a:pt x="0" y="762"/>
                    </a:lnTo>
                    <a:lnTo>
                      <a:pt x="1518" y="0"/>
                    </a:lnTo>
                    <a:lnTo>
                      <a:pt x="1853" y="672"/>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5" name="Freeform 201"/>
              <p:cNvSpPr>
                <a:spLocks/>
              </p:cNvSpPr>
              <p:nvPr/>
            </p:nvSpPr>
            <p:spPr bwMode="auto">
              <a:xfrm>
                <a:off x="3872" y="757"/>
                <a:ext cx="97" cy="83"/>
              </a:xfrm>
              <a:custGeom>
                <a:avLst/>
                <a:gdLst>
                  <a:gd name="T0" fmla="*/ 17 w 41"/>
                  <a:gd name="T1" fmla="*/ 33 h 35"/>
                  <a:gd name="T2" fmla="*/ 6 w 41"/>
                  <a:gd name="T3" fmla="*/ 29 h 35"/>
                  <a:gd name="T4" fmla="*/ 2 w 41"/>
                  <a:gd name="T5" fmla="*/ 21 h 35"/>
                  <a:gd name="T6" fmla="*/ 6 w 41"/>
                  <a:gd name="T7" fmla="*/ 11 h 35"/>
                  <a:gd name="T8" fmla="*/ 24 w 41"/>
                  <a:gd name="T9" fmla="*/ 2 h 35"/>
                  <a:gd name="T10" fmla="*/ 35 w 41"/>
                  <a:gd name="T11" fmla="*/ 5 h 35"/>
                  <a:gd name="T12" fmla="*/ 39 w 41"/>
                  <a:gd name="T13" fmla="*/ 13 h 35"/>
                  <a:gd name="T14" fmla="*/ 35 w 41"/>
                  <a:gd name="T15" fmla="*/ 24 h 35"/>
                  <a:gd name="T16" fmla="*/ 17 w 41"/>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5">
                    <a:moveTo>
                      <a:pt x="17" y="33"/>
                    </a:moveTo>
                    <a:cubicBezTo>
                      <a:pt x="13" y="35"/>
                      <a:pt x="8" y="33"/>
                      <a:pt x="6" y="29"/>
                    </a:cubicBezTo>
                    <a:cubicBezTo>
                      <a:pt x="2" y="21"/>
                      <a:pt x="2" y="21"/>
                      <a:pt x="2" y="21"/>
                    </a:cubicBezTo>
                    <a:cubicBezTo>
                      <a:pt x="0" y="17"/>
                      <a:pt x="2" y="13"/>
                      <a:pt x="6" y="11"/>
                    </a:cubicBezTo>
                    <a:cubicBezTo>
                      <a:pt x="24" y="2"/>
                      <a:pt x="24" y="2"/>
                      <a:pt x="24" y="2"/>
                    </a:cubicBezTo>
                    <a:cubicBezTo>
                      <a:pt x="28" y="0"/>
                      <a:pt x="33" y="1"/>
                      <a:pt x="35" y="5"/>
                    </a:cubicBezTo>
                    <a:cubicBezTo>
                      <a:pt x="39" y="13"/>
                      <a:pt x="39" y="13"/>
                      <a:pt x="39" y="13"/>
                    </a:cubicBezTo>
                    <a:cubicBezTo>
                      <a:pt x="41" y="17"/>
                      <a:pt x="39" y="22"/>
                      <a:pt x="35" y="24"/>
                    </a:cubicBezTo>
                    <a:lnTo>
                      <a:pt x="17"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6" name="Freeform 202"/>
              <p:cNvSpPr>
                <a:spLocks/>
              </p:cNvSpPr>
              <p:nvPr/>
            </p:nvSpPr>
            <p:spPr bwMode="auto">
              <a:xfrm>
                <a:off x="3971" y="707"/>
                <a:ext cx="95" cy="83"/>
              </a:xfrm>
              <a:custGeom>
                <a:avLst/>
                <a:gdLst>
                  <a:gd name="T0" fmla="*/ 16 w 40"/>
                  <a:gd name="T1" fmla="*/ 33 h 35"/>
                  <a:gd name="T2" fmla="*/ 6 w 40"/>
                  <a:gd name="T3" fmla="*/ 29 h 35"/>
                  <a:gd name="T4" fmla="*/ 2 w 40"/>
                  <a:gd name="T5" fmla="*/ 21 h 35"/>
                  <a:gd name="T6" fmla="*/ 5 w 40"/>
                  <a:gd name="T7" fmla="*/ 11 h 35"/>
                  <a:gd name="T8" fmla="*/ 24 w 40"/>
                  <a:gd name="T9" fmla="*/ 2 h 35"/>
                  <a:gd name="T10" fmla="*/ 34 w 40"/>
                  <a:gd name="T11" fmla="*/ 5 h 35"/>
                  <a:gd name="T12" fmla="*/ 38 w 40"/>
                  <a:gd name="T13" fmla="*/ 13 h 35"/>
                  <a:gd name="T14" fmla="*/ 35 w 40"/>
                  <a:gd name="T15" fmla="*/ 24 h 35"/>
                  <a:gd name="T16" fmla="*/ 16 w 40"/>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5">
                    <a:moveTo>
                      <a:pt x="16" y="33"/>
                    </a:moveTo>
                    <a:cubicBezTo>
                      <a:pt x="13" y="35"/>
                      <a:pt x="8" y="33"/>
                      <a:pt x="6" y="29"/>
                    </a:cubicBezTo>
                    <a:cubicBezTo>
                      <a:pt x="2" y="21"/>
                      <a:pt x="2" y="21"/>
                      <a:pt x="2" y="21"/>
                    </a:cubicBezTo>
                    <a:cubicBezTo>
                      <a:pt x="0" y="18"/>
                      <a:pt x="2" y="13"/>
                      <a:pt x="5" y="11"/>
                    </a:cubicBezTo>
                    <a:cubicBezTo>
                      <a:pt x="24" y="2"/>
                      <a:pt x="24" y="2"/>
                      <a:pt x="24" y="2"/>
                    </a:cubicBezTo>
                    <a:cubicBezTo>
                      <a:pt x="28" y="0"/>
                      <a:pt x="32" y="1"/>
                      <a:pt x="34" y="5"/>
                    </a:cubicBezTo>
                    <a:cubicBezTo>
                      <a:pt x="38" y="13"/>
                      <a:pt x="38" y="13"/>
                      <a:pt x="38" y="13"/>
                    </a:cubicBezTo>
                    <a:cubicBezTo>
                      <a:pt x="40" y="17"/>
                      <a:pt x="39" y="22"/>
                      <a:pt x="35" y="24"/>
                    </a:cubicBezTo>
                    <a:lnTo>
                      <a:pt x="16"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7" name="Freeform 203"/>
              <p:cNvSpPr>
                <a:spLocks/>
              </p:cNvSpPr>
              <p:nvPr/>
            </p:nvSpPr>
            <p:spPr bwMode="auto">
              <a:xfrm>
                <a:off x="4070" y="658"/>
                <a:ext cx="95" cy="82"/>
              </a:xfrm>
              <a:custGeom>
                <a:avLst/>
                <a:gdLst>
                  <a:gd name="T0" fmla="*/ 16 w 40"/>
                  <a:gd name="T1" fmla="*/ 33 h 35"/>
                  <a:gd name="T2" fmla="*/ 6 w 40"/>
                  <a:gd name="T3" fmla="*/ 30 h 35"/>
                  <a:gd name="T4" fmla="*/ 2 w 40"/>
                  <a:gd name="T5" fmla="*/ 21 h 35"/>
                  <a:gd name="T6" fmla="*/ 5 w 40"/>
                  <a:gd name="T7" fmla="*/ 11 h 35"/>
                  <a:gd name="T8" fmla="*/ 24 w 40"/>
                  <a:gd name="T9" fmla="*/ 2 h 35"/>
                  <a:gd name="T10" fmla="*/ 34 w 40"/>
                  <a:gd name="T11" fmla="*/ 5 h 35"/>
                  <a:gd name="T12" fmla="*/ 38 w 40"/>
                  <a:gd name="T13" fmla="*/ 13 h 35"/>
                  <a:gd name="T14" fmla="*/ 35 w 40"/>
                  <a:gd name="T15" fmla="*/ 24 h 35"/>
                  <a:gd name="T16" fmla="*/ 16 w 40"/>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5">
                    <a:moveTo>
                      <a:pt x="16" y="33"/>
                    </a:moveTo>
                    <a:cubicBezTo>
                      <a:pt x="12" y="35"/>
                      <a:pt x="8" y="33"/>
                      <a:pt x="6" y="30"/>
                    </a:cubicBezTo>
                    <a:cubicBezTo>
                      <a:pt x="2" y="21"/>
                      <a:pt x="2" y="21"/>
                      <a:pt x="2" y="21"/>
                    </a:cubicBezTo>
                    <a:cubicBezTo>
                      <a:pt x="0" y="18"/>
                      <a:pt x="1" y="13"/>
                      <a:pt x="5" y="11"/>
                    </a:cubicBezTo>
                    <a:cubicBezTo>
                      <a:pt x="24" y="2"/>
                      <a:pt x="24" y="2"/>
                      <a:pt x="24" y="2"/>
                    </a:cubicBezTo>
                    <a:cubicBezTo>
                      <a:pt x="28" y="0"/>
                      <a:pt x="32" y="1"/>
                      <a:pt x="34" y="5"/>
                    </a:cubicBezTo>
                    <a:cubicBezTo>
                      <a:pt x="38" y="13"/>
                      <a:pt x="38" y="13"/>
                      <a:pt x="38" y="13"/>
                    </a:cubicBezTo>
                    <a:cubicBezTo>
                      <a:pt x="40" y="17"/>
                      <a:pt x="39" y="22"/>
                      <a:pt x="35" y="24"/>
                    </a:cubicBezTo>
                    <a:lnTo>
                      <a:pt x="16"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8" name="Freeform 204"/>
              <p:cNvSpPr>
                <a:spLocks/>
              </p:cNvSpPr>
              <p:nvPr/>
            </p:nvSpPr>
            <p:spPr bwMode="auto">
              <a:xfrm>
                <a:off x="4170" y="608"/>
                <a:ext cx="94" cy="83"/>
              </a:xfrm>
              <a:custGeom>
                <a:avLst/>
                <a:gdLst>
                  <a:gd name="T0" fmla="*/ 16 w 40"/>
                  <a:gd name="T1" fmla="*/ 33 h 35"/>
                  <a:gd name="T2" fmla="*/ 6 w 40"/>
                  <a:gd name="T3" fmla="*/ 30 h 35"/>
                  <a:gd name="T4" fmla="*/ 2 w 40"/>
                  <a:gd name="T5" fmla="*/ 22 h 35"/>
                  <a:gd name="T6" fmla="*/ 5 w 40"/>
                  <a:gd name="T7" fmla="*/ 11 h 35"/>
                  <a:gd name="T8" fmla="*/ 24 w 40"/>
                  <a:gd name="T9" fmla="*/ 2 h 35"/>
                  <a:gd name="T10" fmla="*/ 34 w 40"/>
                  <a:gd name="T11" fmla="*/ 5 h 35"/>
                  <a:gd name="T12" fmla="*/ 38 w 40"/>
                  <a:gd name="T13" fmla="*/ 13 h 35"/>
                  <a:gd name="T14" fmla="*/ 35 w 40"/>
                  <a:gd name="T15" fmla="*/ 24 h 35"/>
                  <a:gd name="T16" fmla="*/ 16 w 40"/>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5">
                    <a:moveTo>
                      <a:pt x="16" y="33"/>
                    </a:moveTo>
                    <a:cubicBezTo>
                      <a:pt x="12" y="35"/>
                      <a:pt x="8" y="34"/>
                      <a:pt x="6" y="30"/>
                    </a:cubicBezTo>
                    <a:cubicBezTo>
                      <a:pt x="2" y="22"/>
                      <a:pt x="2" y="22"/>
                      <a:pt x="2" y="22"/>
                    </a:cubicBezTo>
                    <a:cubicBezTo>
                      <a:pt x="0" y="18"/>
                      <a:pt x="1" y="13"/>
                      <a:pt x="5" y="11"/>
                    </a:cubicBezTo>
                    <a:cubicBezTo>
                      <a:pt x="24" y="2"/>
                      <a:pt x="24" y="2"/>
                      <a:pt x="24" y="2"/>
                    </a:cubicBezTo>
                    <a:cubicBezTo>
                      <a:pt x="27" y="0"/>
                      <a:pt x="32" y="1"/>
                      <a:pt x="34" y="5"/>
                    </a:cubicBezTo>
                    <a:cubicBezTo>
                      <a:pt x="38" y="13"/>
                      <a:pt x="38" y="13"/>
                      <a:pt x="38" y="13"/>
                    </a:cubicBezTo>
                    <a:cubicBezTo>
                      <a:pt x="40" y="17"/>
                      <a:pt x="38" y="22"/>
                      <a:pt x="35" y="24"/>
                    </a:cubicBezTo>
                    <a:lnTo>
                      <a:pt x="16"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 name="Freeform 206"/>
            <p:cNvSpPr>
              <a:spLocks/>
            </p:cNvSpPr>
            <p:nvPr/>
          </p:nvSpPr>
          <p:spPr bwMode="auto">
            <a:xfrm>
              <a:off x="4267" y="558"/>
              <a:ext cx="97" cy="83"/>
            </a:xfrm>
            <a:custGeom>
              <a:avLst/>
              <a:gdLst>
                <a:gd name="T0" fmla="*/ 17 w 41"/>
                <a:gd name="T1" fmla="*/ 33 h 35"/>
                <a:gd name="T2" fmla="*/ 6 w 41"/>
                <a:gd name="T3" fmla="*/ 30 h 35"/>
                <a:gd name="T4" fmla="*/ 2 w 41"/>
                <a:gd name="T5" fmla="*/ 22 h 35"/>
                <a:gd name="T6" fmla="*/ 6 w 41"/>
                <a:gd name="T7" fmla="*/ 11 h 35"/>
                <a:gd name="T8" fmla="*/ 24 w 41"/>
                <a:gd name="T9" fmla="*/ 2 h 35"/>
                <a:gd name="T10" fmla="*/ 35 w 41"/>
                <a:gd name="T11" fmla="*/ 5 h 35"/>
                <a:gd name="T12" fmla="*/ 39 w 41"/>
                <a:gd name="T13" fmla="*/ 13 h 35"/>
                <a:gd name="T14" fmla="*/ 35 w 41"/>
                <a:gd name="T15" fmla="*/ 24 h 35"/>
                <a:gd name="T16" fmla="*/ 17 w 41"/>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5">
                  <a:moveTo>
                    <a:pt x="17" y="33"/>
                  </a:moveTo>
                  <a:cubicBezTo>
                    <a:pt x="13" y="35"/>
                    <a:pt x="8" y="34"/>
                    <a:pt x="6" y="30"/>
                  </a:cubicBezTo>
                  <a:cubicBezTo>
                    <a:pt x="2" y="22"/>
                    <a:pt x="2" y="22"/>
                    <a:pt x="2" y="22"/>
                  </a:cubicBezTo>
                  <a:cubicBezTo>
                    <a:pt x="0" y="18"/>
                    <a:pt x="2" y="13"/>
                    <a:pt x="6" y="11"/>
                  </a:cubicBezTo>
                  <a:cubicBezTo>
                    <a:pt x="24" y="2"/>
                    <a:pt x="24" y="2"/>
                    <a:pt x="24" y="2"/>
                  </a:cubicBezTo>
                  <a:cubicBezTo>
                    <a:pt x="28" y="0"/>
                    <a:pt x="33" y="1"/>
                    <a:pt x="35" y="5"/>
                  </a:cubicBezTo>
                  <a:cubicBezTo>
                    <a:pt x="39" y="13"/>
                    <a:pt x="39" y="13"/>
                    <a:pt x="39" y="13"/>
                  </a:cubicBezTo>
                  <a:cubicBezTo>
                    <a:pt x="41" y="17"/>
                    <a:pt x="39" y="22"/>
                    <a:pt x="35" y="24"/>
                  </a:cubicBezTo>
                  <a:lnTo>
                    <a:pt x="17"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207"/>
            <p:cNvSpPr>
              <a:spLocks/>
            </p:cNvSpPr>
            <p:nvPr/>
          </p:nvSpPr>
          <p:spPr bwMode="auto">
            <a:xfrm>
              <a:off x="4366" y="509"/>
              <a:ext cx="97" cy="82"/>
            </a:xfrm>
            <a:custGeom>
              <a:avLst/>
              <a:gdLst>
                <a:gd name="T0" fmla="*/ 17 w 41"/>
                <a:gd name="T1" fmla="*/ 33 h 35"/>
                <a:gd name="T2" fmla="*/ 6 w 41"/>
                <a:gd name="T3" fmla="*/ 30 h 35"/>
                <a:gd name="T4" fmla="*/ 2 w 41"/>
                <a:gd name="T5" fmla="*/ 22 h 35"/>
                <a:gd name="T6" fmla="*/ 6 w 41"/>
                <a:gd name="T7" fmla="*/ 11 h 35"/>
                <a:gd name="T8" fmla="*/ 24 w 41"/>
                <a:gd name="T9" fmla="*/ 2 h 35"/>
                <a:gd name="T10" fmla="*/ 35 w 41"/>
                <a:gd name="T11" fmla="*/ 5 h 35"/>
                <a:gd name="T12" fmla="*/ 39 w 41"/>
                <a:gd name="T13" fmla="*/ 14 h 35"/>
                <a:gd name="T14" fmla="*/ 35 w 41"/>
                <a:gd name="T15" fmla="*/ 24 h 35"/>
                <a:gd name="T16" fmla="*/ 17 w 41"/>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5">
                  <a:moveTo>
                    <a:pt x="17" y="33"/>
                  </a:moveTo>
                  <a:cubicBezTo>
                    <a:pt x="13" y="35"/>
                    <a:pt x="8" y="34"/>
                    <a:pt x="6" y="30"/>
                  </a:cubicBezTo>
                  <a:cubicBezTo>
                    <a:pt x="2" y="22"/>
                    <a:pt x="2" y="22"/>
                    <a:pt x="2" y="22"/>
                  </a:cubicBezTo>
                  <a:cubicBezTo>
                    <a:pt x="0" y="18"/>
                    <a:pt x="2" y="13"/>
                    <a:pt x="6" y="11"/>
                  </a:cubicBezTo>
                  <a:cubicBezTo>
                    <a:pt x="24" y="2"/>
                    <a:pt x="24" y="2"/>
                    <a:pt x="24" y="2"/>
                  </a:cubicBezTo>
                  <a:cubicBezTo>
                    <a:pt x="28" y="0"/>
                    <a:pt x="33" y="2"/>
                    <a:pt x="35" y="5"/>
                  </a:cubicBezTo>
                  <a:cubicBezTo>
                    <a:pt x="39" y="14"/>
                    <a:pt x="39" y="14"/>
                    <a:pt x="39" y="14"/>
                  </a:cubicBezTo>
                  <a:cubicBezTo>
                    <a:pt x="41" y="17"/>
                    <a:pt x="39" y="22"/>
                    <a:pt x="35" y="24"/>
                  </a:cubicBezTo>
                  <a:lnTo>
                    <a:pt x="17"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208"/>
            <p:cNvSpPr>
              <a:spLocks/>
            </p:cNvSpPr>
            <p:nvPr/>
          </p:nvSpPr>
          <p:spPr bwMode="auto">
            <a:xfrm>
              <a:off x="4564" y="409"/>
              <a:ext cx="95" cy="83"/>
            </a:xfrm>
            <a:custGeom>
              <a:avLst/>
              <a:gdLst>
                <a:gd name="T0" fmla="*/ 16 w 40"/>
                <a:gd name="T1" fmla="*/ 33 h 35"/>
                <a:gd name="T2" fmla="*/ 6 w 40"/>
                <a:gd name="T3" fmla="*/ 30 h 35"/>
                <a:gd name="T4" fmla="*/ 2 w 40"/>
                <a:gd name="T5" fmla="*/ 22 h 35"/>
                <a:gd name="T6" fmla="*/ 5 w 40"/>
                <a:gd name="T7" fmla="*/ 11 h 35"/>
                <a:gd name="T8" fmla="*/ 24 w 40"/>
                <a:gd name="T9" fmla="*/ 2 h 35"/>
                <a:gd name="T10" fmla="*/ 34 w 40"/>
                <a:gd name="T11" fmla="*/ 6 h 35"/>
                <a:gd name="T12" fmla="*/ 38 w 40"/>
                <a:gd name="T13" fmla="*/ 14 h 35"/>
                <a:gd name="T14" fmla="*/ 35 w 40"/>
                <a:gd name="T15" fmla="*/ 24 h 35"/>
                <a:gd name="T16" fmla="*/ 16 w 40"/>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5">
                  <a:moveTo>
                    <a:pt x="16" y="33"/>
                  </a:moveTo>
                  <a:cubicBezTo>
                    <a:pt x="12" y="35"/>
                    <a:pt x="8" y="34"/>
                    <a:pt x="6" y="30"/>
                  </a:cubicBezTo>
                  <a:cubicBezTo>
                    <a:pt x="2" y="22"/>
                    <a:pt x="2" y="22"/>
                    <a:pt x="2" y="22"/>
                  </a:cubicBezTo>
                  <a:cubicBezTo>
                    <a:pt x="0" y="18"/>
                    <a:pt x="1" y="13"/>
                    <a:pt x="5" y="11"/>
                  </a:cubicBezTo>
                  <a:cubicBezTo>
                    <a:pt x="24" y="2"/>
                    <a:pt x="24" y="2"/>
                    <a:pt x="24" y="2"/>
                  </a:cubicBezTo>
                  <a:cubicBezTo>
                    <a:pt x="28" y="0"/>
                    <a:pt x="32" y="2"/>
                    <a:pt x="34" y="6"/>
                  </a:cubicBezTo>
                  <a:cubicBezTo>
                    <a:pt x="38" y="14"/>
                    <a:pt x="38" y="14"/>
                    <a:pt x="38" y="14"/>
                  </a:cubicBezTo>
                  <a:cubicBezTo>
                    <a:pt x="40" y="18"/>
                    <a:pt x="39" y="22"/>
                    <a:pt x="35" y="24"/>
                  </a:cubicBezTo>
                  <a:lnTo>
                    <a:pt x="16"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 name="Freeform 209"/>
            <p:cNvSpPr>
              <a:spLocks/>
            </p:cNvSpPr>
            <p:nvPr/>
          </p:nvSpPr>
          <p:spPr bwMode="auto">
            <a:xfrm>
              <a:off x="4664" y="360"/>
              <a:ext cx="94" cy="85"/>
            </a:xfrm>
            <a:custGeom>
              <a:avLst/>
              <a:gdLst>
                <a:gd name="T0" fmla="*/ 16 w 40"/>
                <a:gd name="T1" fmla="*/ 34 h 36"/>
                <a:gd name="T2" fmla="*/ 6 w 40"/>
                <a:gd name="T3" fmla="*/ 30 h 36"/>
                <a:gd name="T4" fmla="*/ 2 w 40"/>
                <a:gd name="T5" fmla="*/ 22 h 36"/>
                <a:gd name="T6" fmla="*/ 5 w 40"/>
                <a:gd name="T7" fmla="*/ 11 h 36"/>
                <a:gd name="T8" fmla="*/ 24 w 40"/>
                <a:gd name="T9" fmla="*/ 2 h 36"/>
                <a:gd name="T10" fmla="*/ 34 w 40"/>
                <a:gd name="T11" fmla="*/ 6 h 36"/>
                <a:gd name="T12" fmla="*/ 38 w 40"/>
                <a:gd name="T13" fmla="*/ 14 h 36"/>
                <a:gd name="T14" fmla="*/ 35 w 40"/>
                <a:gd name="T15" fmla="*/ 24 h 36"/>
                <a:gd name="T16" fmla="*/ 16 w 40"/>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6">
                  <a:moveTo>
                    <a:pt x="16" y="34"/>
                  </a:moveTo>
                  <a:cubicBezTo>
                    <a:pt x="12" y="36"/>
                    <a:pt x="8" y="34"/>
                    <a:pt x="6" y="30"/>
                  </a:cubicBezTo>
                  <a:cubicBezTo>
                    <a:pt x="2" y="22"/>
                    <a:pt x="2" y="22"/>
                    <a:pt x="2" y="22"/>
                  </a:cubicBezTo>
                  <a:cubicBezTo>
                    <a:pt x="0" y="18"/>
                    <a:pt x="1" y="13"/>
                    <a:pt x="5" y="11"/>
                  </a:cubicBezTo>
                  <a:cubicBezTo>
                    <a:pt x="24" y="2"/>
                    <a:pt x="24" y="2"/>
                    <a:pt x="24" y="2"/>
                  </a:cubicBezTo>
                  <a:cubicBezTo>
                    <a:pt x="27" y="0"/>
                    <a:pt x="32" y="2"/>
                    <a:pt x="34" y="6"/>
                  </a:cubicBezTo>
                  <a:cubicBezTo>
                    <a:pt x="38" y="14"/>
                    <a:pt x="38" y="14"/>
                    <a:pt x="38" y="14"/>
                  </a:cubicBezTo>
                  <a:cubicBezTo>
                    <a:pt x="40" y="18"/>
                    <a:pt x="39" y="22"/>
                    <a:pt x="35" y="24"/>
                  </a:cubicBezTo>
                  <a:lnTo>
                    <a:pt x="16" y="34"/>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 name="Freeform 210"/>
            <p:cNvSpPr>
              <a:spLocks/>
            </p:cNvSpPr>
            <p:nvPr/>
          </p:nvSpPr>
          <p:spPr bwMode="auto">
            <a:xfrm>
              <a:off x="4860" y="260"/>
              <a:ext cx="97" cy="86"/>
            </a:xfrm>
            <a:custGeom>
              <a:avLst/>
              <a:gdLst>
                <a:gd name="T0" fmla="*/ 17 w 41"/>
                <a:gd name="T1" fmla="*/ 34 h 36"/>
                <a:gd name="T2" fmla="*/ 6 w 41"/>
                <a:gd name="T3" fmla="*/ 30 h 36"/>
                <a:gd name="T4" fmla="*/ 2 w 41"/>
                <a:gd name="T5" fmla="*/ 22 h 36"/>
                <a:gd name="T6" fmla="*/ 6 w 41"/>
                <a:gd name="T7" fmla="*/ 12 h 36"/>
                <a:gd name="T8" fmla="*/ 24 w 41"/>
                <a:gd name="T9" fmla="*/ 2 h 36"/>
                <a:gd name="T10" fmla="*/ 35 w 41"/>
                <a:gd name="T11" fmla="*/ 6 h 36"/>
                <a:gd name="T12" fmla="*/ 39 w 41"/>
                <a:gd name="T13" fmla="*/ 14 h 36"/>
                <a:gd name="T14" fmla="*/ 35 w 41"/>
                <a:gd name="T15" fmla="*/ 24 h 36"/>
                <a:gd name="T16" fmla="*/ 17 w 41"/>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6">
                  <a:moveTo>
                    <a:pt x="17" y="34"/>
                  </a:moveTo>
                  <a:cubicBezTo>
                    <a:pt x="13" y="36"/>
                    <a:pt x="8" y="34"/>
                    <a:pt x="6" y="30"/>
                  </a:cubicBezTo>
                  <a:cubicBezTo>
                    <a:pt x="2" y="22"/>
                    <a:pt x="2" y="22"/>
                    <a:pt x="2" y="22"/>
                  </a:cubicBezTo>
                  <a:cubicBezTo>
                    <a:pt x="0" y="18"/>
                    <a:pt x="2" y="14"/>
                    <a:pt x="6" y="12"/>
                  </a:cubicBezTo>
                  <a:cubicBezTo>
                    <a:pt x="24" y="2"/>
                    <a:pt x="24" y="2"/>
                    <a:pt x="24" y="2"/>
                  </a:cubicBezTo>
                  <a:cubicBezTo>
                    <a:pt x="28" y="0"/>
                    <a:pt x="33" y="2"/>
                    <a:pt x="35" y="6"/>
                  </a:cubicBezTo>
                  <a:cubicBezTo>
                    <a:pt x="39" y="14"/>
                    <a:pt x="39" y="14"/>
                    <a:pt x="39" y="14"/>
                  </a:cubicBezTo>
                  <a:cubicBezTo>
                    <a:pt x="41" y="18"/>
                    <a:pt x="39" y="23"/>
                    <a:pt x="35" y="24"/>
                  </a:cubicBezTo>
                  <a:lnTo>
                    <a:pt x="17" y="34"/>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211"/>
            <p:cNvSpPr>
              <a:spLocks/>
            </p:cNvSpPr>
            <p:nvPr/>
          </p:nvSpPr>
          <p:spPr bwMode="auto">
            <a:xfrm>
              <a:off x="4959" y="213"/>
              <a:ext cx="97" cy="83"/>
            </a:xfrm>
            <a:custGeom>
              <a:avLst/>
              <a:gdLst>
                <a:gd name="T0" fmla="*/ 17 w 41"/>
                <a:gd name="T1" fmla="*/ 33 h 35"/>
                <a:gd name="T2" fmla="*/ 6 w 41"/>
                <a:gd name="T3" fmla="*/ 29 h 35"/>
                <a:gd name="T4" fmla="*/ 2 w 41"/>
                <a:gd name="T5" fmla="*/ 21 h 35"/>
                <a:gd name="T6" fmla="*/ 6 w 41"/>
                <a:gd name="T7" fmla="*/ 11 h 35"/>
                <a:gd name="T8" fmla="*/ 24 w 41"/>
                <a:gd name="T9" fmla="*/ 1 h 35"/>
                <a:gd name="T10" fmla="*/ 35 w 41"/>
                <a:gd name="T11" fmla="*/ 5 h 35"/>
                <a:gd name="T12" fmla="*/ 39 w 41"/>
                <a:gd name="T13" fmla="*/ 13 h 35"/>
                <a:gd name="T14" fmla="*/ 35 w 41"/>
                <a:gd name="T15" fmla="*/ 24 h 35"/>
                <a:gd name="T16" fmla="*/ 17 w 41"/>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5">
                  <a:moveTo>
                    <a:pt x="17" y="33"/>
                  </a:moveTo>
                  <a:cubicBezTo>
                    <a:pt x="13" y="35"/>
                    <a:pt x="8" y="33"/>
                    <a:pt x="6" y="29"/>
                  </a:cubicBezTo>
                  <a:cubicBezTo>
                    <a:pt x="2" y="21"/>
                    <a:pt x="2" y="21"/>
                    <a:pt x="2" y="21"/>
                  </a:cubicBezTo>
                  <a:cubicBezTo>
                    <a:pt x="0" y="17"/>
                    <a:pt x="2" y="13"/>
                    <a:pt x="6" y="11"/>
                  </a:cubicBezTo>
                  <a:cubicBezTo>
                    <a:pt x="24" y="1"/>
                    <a:pt x="24" y="1"/>
                    <a:pt x="24" y="1"/>
                  </a:cubicBezTo>
                  <a:cubicBezTo>
                    <a:pt x="28" y="0"/>
                    <a:pt x="33" y="1"/>
                    <a:pt x="35" y="5"/>
                  </a:cubicBezTo>
                  <a:cubicBezTo>
                    <a:pt x="39" y="13"/>
                    <a:pt x="39" y="13"/>
                    <a:pt x="39" y="13"/>
                  </a:cubicBezTo>
                  <a:cubicBezTo>
                    <a:pt x="41" y="17"/>
                    <a:pt x="39" y="22"/>
                    <a:pt x="35" y="24"/>
                  </a:cubicBezTo>
                  <a:lnTo>
                    <a:pt x="17"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212"/>
            <p:cNvSpPr>
              <a:spLocks/>
            </p:cNvSpPr>
            <p:nvPr/>
          </p:nvSpPr>
          <p:spPr bwMode="auto">
            <a:xfrm>
              <a:off x="3910" y="830"/>
              <a:ext cx="94" cy="83"/>
            </a:xfrm>
            <a:custGeom>
              <a:avLst/>
              <a:gdLst>
                <a:gd name="T0" fmla="*/ 16 w 40"/>
                <a:gd name="T1" fmla="*/ 33 h 35"/>
                <a:gd name="T2" fmla="*/ 6 w 40"/>
                <a:gd name="T3" fmla="*/ 30 h 35"/>
                <a:gd name="T4" fmla="*/ 2 w 40"/>
                <a:gd name="T5" fmla="*/ 22 h 35"/>
                <a:gd name="T6" fmla="*/ 5 w 40"/>
                <a:gd name="T7" fmla="*/ 11 h 35"/>
                <a:gd name="T8" fmla="*/ 24 w 40"/>
                <a:gd name="T9" fmla="*/ 2 h 35"/>
                <a:gd name="T10" fmla="*/ 34 w 40"/>
                <a:gd name="T11" fmla="*/ 5 h 35"/>
                <a:gd name="T12" fmla="*/ 38 w 40"/>
                <a:gd name="T13" fmla="*/ 14 h 35"/>
                <a:gd name="T14" fmla="*/ 35 w 40"/>
                <a:gd name="T15" fmla="*/ 24 h 35"/>
                <a:gd name="T16" fmla="*/ 16 w 40"/>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5">
                  <a:moveTo>
                    <a:pt x="16" y="33"/>
                  </a:moveTo>
                  <a:cubicBezTo>
                    <a:pt x="12" y="35"/>
                    <a:pt x="8" y="34"/>
                    <a:pt x="6" y="30"/>
                  </a:cubicBezTo>
                  <a:cubicBezTo>
                    <a:pt x="2" y="22"/>
                    <a:pt x="2" y="22"/>
                    <a:pt x="2" y="22"/>
                  </a:cubicBezTo>
                  <a:cubicBezTo>
                    <a:pt x="0" y="18"/>
                    <a:pt x="1" y="13"/>
                    <a:pt x="5" y="11"/>
                  </a:cubicBezTo>
                  <a:cubicBezTo>
                    <a:pt x="24" y="2"/>
                    <a:pt x="24" y="2"/>
                    <a:pt x="24" y="2"/>
                  </a:cubicBezTo>
                  <a:cubicBezTo>
                    <a:pt x="28" y="0"/>
                    <a:pt x="32" y="2"/>
                    <a:pt x="34" y="5"/>
                  </a:cubicBezTo>
                  <a:cubicBezTo>
                    <a:pt x="38" y="14"/>
                    <a:pt x="38" y="14"/>
                    <a:pt x="38" y="14"/>
                  </a:cubicBezTo>
                  <a:cubicBezTo>
                    <a:pt x="40" y="17"/>
                    <a:pt x="39" y="22"/>
                    <a:pt x="35" y="24"/>
                  </a:cubicBezTo>
                  <a:lnTo>
                    <a:pt x="16"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213"/>
            <p:cNvSpPr>
              <a:spLocks/>
            </p:cNvSpPr>
            <p:nvPr/>
          </p:nvSpPr>
          <p:spPr bwMode="auto">
            <a:xfrm>
              <a:off x="4009" y="781"/>
              <a:ext cx="94" cy="82"/>
            </a:xfrm>
            <a:custGeom>
              <a:avLst/>
              <a:gdLst>
                <a:gd name="T0" fmla="*/ 16 w 40"/>
                <a:gd name="T1" fmla="*/ 33 h 35"/>
                <a:gd name="T2" fmla="*/ 6 w 40"/>
                <a:gd name="T3" fmla="*/ 30 h 35"/>
                <a:gd name="T4" fmla="*/ 2 w 40"/>
                <a:gd name="T5" fmla="*/ 22 h 35"/>
                <a:gd name="T6" fmla="*/ 5 w 40"/>
                <a:gd name="T7" fmla="*/ 11 h 35"/>
                <a:gd name="T8" fmla="*/ 24 w 40"/>
                <a:gd name="T9" fmla="*/ 2 h 35"/>
                <a:gd name="T10" fmla="*/ 34 w 40"/>
                <a:gd name="T11" fmla="*/ 6 h 35"/>
                <a:gd name="T12" fmla="*/ 38 w 40"/>
                <a:gd name="T13" fmla="*/ 14 h 35"/>
                <a:gd name="T14" fmla="*/ 35 w 40"/>
                <a:gd name="T15" fmla="*/ 24 h 35"/>
                <a:gd name="T16" fmla="*/ 16 w 40"/>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5">
                  <a:moveTo>
                    <a:pt x="16" y="33"/>
                  </a:moveTo>
                  <a:cubicBezTo>
                    <a:pt x="12" y="35"/>
                    <a:pt x="8" y="34"/>
                    <a:pt x="6" y="30"/>
                  </a:cubicBezTo>
                  <a:cubicBezTo>
                    <a:pt x="2" y="22"/>
                    <a:pt x="2" y="22"/>
                    <a:pt x="2" y="22"/>
                  </a:cubicBezTo>
                  <a:cubicBezTo>
                    <a:pt x="0" y="18"/>
                    <a:pt x="1" y="13"/>
                    <a:pt x="5" y="11"/>
                  </a:cubicBezTo>
                  <a:cubicBezTo>
                    <a:pt x="24" y="2"/>
                    <a:pt x="24" y="2"/>
                    <a:pt x="24" y="2"/>
                  </a:cubicBezTo>
                  <a:cubicBezTo>
                    <a:pt x="27" y="0"/>
                    <a:pt x="32" y="2"/>
                    <a:pt x="34" y="6"/>
                  </a:cubicBezTo>
                  <a:cubicBezTo>
                    <a:pt x="38" y="14"/>
                    <a:pt x="38" y="14"/>
                    <a:pt x="38" y="14"/>
                  </a:cubicBezTo>
                  <a:cubicBezTo>
                    <a:pt x="40" y="18"/>
                    <a:pt x="39" y="22"/>
                    <a:pt x="35" y="24"/>
                  </a:cubicBezTo>
                  <a:lnTo>
                    <a:pt x="16"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214"/>
            <p:cNvSpPr>
              <a:spLocks/>
            </p:cNvSpPr>
            <p:nvPr/>
          </p:nvSpPr>
          <p:spPr bwMode="auto">
            <a:xfrm>
              <a:off x="4106" y="731"/>
              <a:ext cx="97" cy="83"/>
            </a:xfrm>
            <a:custGeom>
              <a:avLst/>
              <a:gdLst>
                <a:gd name="T0" fmla="*/ 17 w 41"/>
                <a:gd name="T1" fmla="*/ 34 h 35"/>
                <a:gd name="T2" fmla="*/ 6 w 41"/>
                <a:gd name="T3" fmla="*/ 30 h 35"/>
                <a:gd name="T4" fmla="*/ 2 w 41"/>
                <a:gd name="T5" fmla="*/ 22 h 35"/>
                <a:gd name="T6" fmla="*/ 6 w 41"/>
                <a:gd name="T7" fmla="*/ 11 h 35"/>
                <a:gd name="T8" fmla="*/ 24 w 41"/>
                <a:gd name="T9" fmla="*/ 2 h 35"/>
                <a:gd name="T10" fmla="*/ 35 w 41"/>
                <a:gd name="T11" fmla="*/ 6 h 35"/>
                <a:gd name="T12" fmla="*/ 39 w 41"/>
                <a:gd name="T13" fmla="*/ 14 h 35"/>
                <a:gd name="T14" fmla="*/ 36 w 41"/>
                <a:gd name="T15" fmla="*/ 24 h 35"/>
                <a:gd name="T16" fmla="*/ 17 w 41"/>
                <a:gd name="T1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5">
                  <a:moveTo>
                    <a:pt x="17" y="34"/>
                  </a:moveTo>
                  <a:cubicBezTo>
                    <a:pt x="13" y="35"/>
                    <a:pt x="8" y="34"/>
                    <a:pt x="6" y="30"/>
                  </a:cubicBezTo>
                  <a:cubicBezTo>
                    <a:pt x="2" y="22"/>
                    <a:pt x="2" y="22"/>
                    <a:pt x="2" y="22"/>
                  </a:cubicBezTo>
                  <a:cubicBezTo>
                    <a:pt x="0" y="18"/>
                    <a:pt x="2" y="13"/>
                    <a:pt x="6" y="11"/>
                  </a:cubicBezTo>
                  <a:cubicBezTo>
                    <a:pt x="24" y="2"/>
                    <a:pt x="24" y="2"/>
                    <a:pt x="24" y="2"/>
                  </a:cubicBezTo>
                  <a:cubicBezTo>
                    <a:pt x="28" y="0"/>
                    <a:pt x="33" y="2"/>
                    <a:pt x="35" y="6"/>
                  </a:cubicBezTo>
                  <a:cubicBezTo>
                    <a:pt x="39" y="14"/>
                    <a:pt x="39" y="14"/>
                    <a:pt x="39" y="14"/>
                  </a:cubicBezTo>
                  <a:cubicBezTo>
                    <a:pt x="41" y="18"/>
                    <a:pt x="39" y="22"/>
                    <a:pt x="36" y="24"/>
                  </a:cubicBezTo>
                  <a:lnTo>
                    <a:pt x="17" y="34"/>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215"/>
            <p:cNvSpPr>
              <a:spLocks/>
            </p:cNvSpPr>
            <p:nvPr/>
          </p:nvSpPr>
          <p:spPr bwMode="auto">
            <a:xfrm>
              <a:off x="4404" y="582"/>
              <a:ext cx="94" cy="85"/>
            </a:xfrm>
            <a:custGeom>
              <a:avLst/>
              <a:gdLst>
                <a:gd name="T0" fmla="*/ 16 w 40"/>
                <a:gd name="T1" fmla="*/ 34 h 36"/>
                <a:gd name="T2" fmla="*/ 6 w 40"/>
                <a:gd name="T3" fmla="*/ 30 h 36"/>
                <a:gd name="T4" fmla="*/ 2 w 40"/>
                <a:gd name="T5" fmla="*/ 22 h 36"/>
                <a:gd name="T6" fmla="*/ 5 w 40"/>
                <a:gd name="T7" fmla="*/ 12 h 36"/>
                <a:gd name="T8" fmla="*/ 24 w 40"/>
                <a:gd name="T9" fmla="*/ 2 h 36"/>
                <a:gd name="T10" fmla="*/ 34 w 40"/>
                <a:gd name="T11" fmla="*/ 6 h 36"/>
                <a:gd name="T12" fmla="*/ 38 w 40"/>
                <a:gd name="T13" fmla="*/ 14 h 36"/>
                <a:gd name="T14" fmla="*/ 35 w 40"/>
                <a:gd name="T15" fmla="*/ 24 h 36"/>
                <a:gd name="T16" fmla="*/ 16 w 40"/>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6">
                  <a:moveTo>
                    <a:pt x="16" y="34"/>
                  </a:moveTo>
                  <a:cubicBezTo>
                    <a:pt x="13" y="36"/>
                    <a:pt x="8" y="34"/>
                    <a:pt x="6" y="30"/>
                  </a:cubicBezTo>
                  <a:cubicBezTo>
                    <a:pt x="2" y="22"/>
                    <a:pt x="2" y="22"/>
                    <a:pt x="2" y="22"/>
                  </a:cubicBezTo>
                  <a:cubicBezTo>
                    <a:pt x="0" y="18"/>
                    <a:pt x="2" y="14"/>
                    <a:pt x="5" y="12"/>
                  </a:cubicBezTo>
                  <a:cubicBezTo>
                    <a:pt x="24" y="2"/>
                    <a:pt x="24" y="2"/>
                    <a:pt x="24" y="2"/>
                  </a:cubicBezTo>
                  <a:cubicBezTo>
                    <a:pt x="28" y="0"/>
                    <a:pt x="32" y="2"/>
                    <a:pt x="34" y="6"/>
                  </a:cubicBezTo>
                  <a:cubicBezTo>
                    <a:pt x="38" y="14"/>
                    <a:pt x="38" y="14"/>
                    <a:pt x="38" y="14"/>
                  </a:cubicBezTo>
                  <a:cubicBezTo>
                    <a:pt x="40" y="18"/>
                    <a:pt x="39" y="23"/>
                    <a:pt x="35" y="24"/>
                  </a:cubicBezTo>
                  <a:lnTo>
                    <a:pt x="16" y="34"/>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216"/>
            <p:cNvSpPr>
              <a:spLocks/>
            </p:cNvSpPr>
            <p:nvPr/>
          </p:nvSpPr>
          <p:spPr bwMode="auto">
            <a:xfrm>
              <a:off x="4503" y="535"/>
              <a:ext cx="95" cy="82"/>
            </a:xfrm>
            <a:custGeom>
              <a:avLst/>
              <a:gdLst>
                <a:gd name="T0" fmla="*/ 16 w 40"/>
                <a:gd name="T1" fmla="*/ 33 h 35"/>
                <a:gd name="T2" fmla="*/ 6 w 40"/>
                <a:gd name="T3" fmla="*/ 29 h 35"/>
                <a:gd name="T4" fmla="*/ 2 w 40"/>
                <a:gd name="T5" fmla="*/ 21 h 35"/>
                <a:gd name="T6" fmla="*/ 5 w 40"/>
                <a:gd name="T7" fmla="*/ 11 h 35"/>
                <a:gd name="T8" fmla="*/ 24 w 40"/>
                <a:gd name="T9" fmla="*/ 1 h 35"/>
                <a:gd name="T10" fmla="*/ 34 w 40"/>
                <a:gd name="T11" fmla="*/ 5 h 35"/>
                <a:gd name="T12" fmla="*/ 38 w 40"/>
                <a:gd name="T13" fmla="*/ 13 h 35"/>
                <a:gd name="T14" fmla="*/ 35 w 40"/>
                <a:gd name="T15" fmla="*/ 24 h 35"/>
                <a:gd name="T16" fmla="*/ 16 w 40"/>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5">
                  <a:moveTo>
                    <a:pt x="16" y="33"/>
                  </a:moveTo>
                  <a:cubicBezTo>
                    <a:pt x="12" y="35"/>
                    <a:pt x="8" y="33"/>
                    <a:pt x="6" y="29"/>
                  </a:cubicBezTo>
                  <a:cubicBezTo>
                    <a:pt x="2" y="21"/>
                    <a:pt x="2" y="21"/>
                    <a:pt x="2" y="21"/>
                  </a:cubicBezTo>
                  <a:cubicBezTo>
                    <a:pt x="0" y="17"/>
                    <a:pt x="1" y="13"/>
                    <a:pt x="5" y="11"/>
                  </a:cubicBezTo>
                  <a:cubicBezTo>
                    <a:pt x="24" y="1"/>
                    <a:pt x="24" y="1"/>
                    <a:pt x="24" y="1"/>
                  </a:cubicBezTo>
                  <a:cubicBezTo>
                    <a:pt x="28" y="0"/>
                    <a:pt x="32" y="1"/>
                    <a:pt x="34" y="5"/>
                  </a:cubicBezTo>
                  <a:cubicBezTo>
                    <a:pt x="38" y="13"/>
                    <a:pt x="38" y="13"/>
                    <a:pt x="38" y="13"/>
                  </a:cubicBezTo>
                  <a:cubicBezTo>
                    <a:pt x="40" y="17"/>
                    <a:pt x="39" y="22"/>
                    <a:pt x="35" y="24"/>
                  </a:cubicBezTo>
                  <a:lnTo>
                    <a:pt x="16"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 name="Freeform 217"/>
            <p:cNvSpPr>
              <a:spLocks/>
            </p:cNvSpPr>
            <p:nvPr/>
          </p:nvSpPr>
          <p:spPr bwMode="auto">
            <a:xfrm>
              <a:off x="4602" y="485"/>
              <a:ext cx="95" cy="83"/>
            </a:xfrm>
            <a:custGeom>
              <a:avLst/>
              <a:gdLst>
                <a:gd name="T0" fmla="*/ 16 w 40"/>
                <a:gd name="T1" fmla="*/ 33 h 35"/>
                <a:gd name="T2" fmla="*/ 6 w 40"/>
                <a:gd name="T3" fmla="*/ 29 h 35"/>
                <a:gd name="T4" fmla="*/ 2 w 40"/>
                <a:gd name="T5" fmla="*/ 21 h 35"/>
                <a:gd name="T6" fmla="*/ 5 w 40"/>
                <a:gd name="T7" fmla="*/ 11 h 35"/>
                <a:gd name="T8" fmla="*/ 24 w 40"/>
                <a:gd name="T9" fmla="*/ 2 h 35"/>
                <a:gd name="T10" fmla="*/ 34 w 40"/>
                <a:gd name="T11" fmla="*/ 5 h 35"/>
                <a:gd name="T12" fmla="*/ 38 w 40"/>
                <a:gd name="T13" fmla="*/ 13 h 35"/>
                <a:gd name="T14" fmla="*/ 35 w 40"/>
                <a:gd name="T15" fmla="*/ 24 h 35"/>
                <a:gd name="T16" fmla="*/ 16 w 40"/>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5">
                  <a:moveTo>
                    <a:pt x="16" y="33"/>
                  </a:moveTo>
                  <a:cubicBezTo>
                    <a:pt x="12" y="35"/>
                    <a:pt x="8" y="33"/>
                    <a:pt x="6" y="29"/>
                  </a:cubicBezTo>
                  <a:cubicBezTo>
                    <a:pt x="2" y="21"/>
                    <a:pt x="2" y="21"/>
                    <a:pt x="2" y="21"/>
                  </a:cubicBezTo>
                  <a:cubicBezTo>
                    <a:pt x="0" y="17"/>
                    <a:pt x="1" y="13"/>
                    <a:pt x="5" y="11"/>
                  </a:cubicBezTo>
                  <a:cubicBezTo>
                    <a:pt x="24" y="2"/>
                    <a:pt x="24" y="2"/>
                    <a:pt x="24" y="2"/>
                  </a:cubicBezTo>
                  <a:cubicBezTo>
                    <a:pt x="27" y="0"/>
                    <a:pt x="32" y="1"/>
                    <a:pt x="34" y="5"/>
                  </a:cubicBezTo>
                  <a:cubicBezTo>
                    <a:pt x="38" y="13"/>
                    <a:pt x="38" y="13"/>
                    <a:pt x="38" y="13"/>
                  </a:cubicBezTo>
                  <a:cubicBezTo>
                    <a:pt x="40" y="17"/>
                    <a:pt x="38" y="22"/>
                    <a:pt x="35" y="24"/>
                  </a:cubicBezTo>
                  <a:lnTo>
                    <a:pt x="16"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218"/>
            <p:cNvSpPr>
              <a:spLocks/>
            </p:cNvSpPr>
            <p:nvPr/>
          </p:nvSpPr>
          <p:spPr bwMode="auto">
            <a:xfrm>
              <a:off x="4699" y="435"/>
              <a:ext cx="97" cy="83"/>
            </a:xfrm>
            <a:custGeom>
              <a:avLst/>
              <a:gdLst>
                <a:gd name="T0" fmla="*/ 17 w 41"/>
                <a:gd name="T1" fmla="*/ 33 h 35"/>
                <a:gd name="T2" fmla="*/ 6 w 41"/>
                <a:gd name="T3" fmla="*/ 30 h 35"/>
                <a:gd name="T4" fmla="*/ 2 w 41"/>
                <a:gd name="T5" fmla="*/ 21 h 35"/>
                <a:gd name="T6" fmla="*/ 6 w 41"/>
                <a:gd name="T7" fmla="*/ 11 h 35"/>
                <a:gd name="T8" fmla="*/ 24 w 41"/>
                <a:gd name="T9" fmla="*/ 2 h 35"/>
                <a:gd name="T10" fmla="*/ 35 w 41"/>
                <a:gd name="T11" fmla="*/ 5 h 35"/>
                <a:gd name="T12" fmla="*/ 39 w 41"/>
                <a:gd name="T13" fmla="*/ 13 h 35"/>
                <a:gd name="T14" fmla="*/ 35 w 41"/>
                <a:gd name="T15" fmla="*/ 24 h 35"/>
                <a:gd name="T16" fmla="*/ 17 w 41"/>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5">
                  <a:moveTo>
                    <a:pt x="17" y="33"/>
                  </a:moveTo>
                  <a:cubicBezTo>
                    <a:pt x="13" y="35"/>
                    <a:pt x="8" y="33"/>
                    <a:pt x="6" y="30"/>
                  </a:cubicBezTo>
                  <a:cubicBezTo>
                    <a:pt x="2" y="21"/>
                    <a:pt x="2" y="21"/>
                    <a:pt x="2" y="21"/>
                  </a:cubicBezTo>
                  <a:cubicBezTo>
                    <a:pt x="0" y="18"/>
                    <a:pt x="2" y="13"/>
                    <a:pt x="6" y="11"/>
                  </a:cubicBezTo>
                  <a:cubicBezTo>
                    <a:pt x="24" y="2"/>
                    <a:pt x="24" y="2"/>
                    <a:pt x="24" y="2"/>
                  </a:cubicBezTo>
                  <a:cubicBezTo>
                    <a:pt x="28" y="0"/>
                    <a:pt x="33" y="1"/>
                    <a:pt x="35" y="5"/>
                  </a:cubicBezTo>
                  <a:cubicBezTo>
                    <a:pt x="39" y="13"/>
                    <a:pt x="39" y="13"/>
                    <a:pt x="39" y="13"/>
                  </a:cubicBezTo>
                  <a:cubicBezTo>
                    <a:pt x="41" y="17"/>
                    <a:pt x="39" y="22"/>
                    <a:pt x="35" y="24"/>
                  </a:cubicBezTo>
                  <a:lnTo>
                    <a:pt x="17"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 name="Freeform 219"/>
            <p:cNvSpPr>
              <a:spLocks/>
            </p:cNvSpPr>
            <p:nvPr/>
          </p:nvSpPr>
          <p:spPr bwMode="auto">
            <a:xfrm>
              <a:off x="4799" y="386"/>
              <a:ext cx="96" cy="83"/>
            </a:xfrm>
            <a:custGeom>
              <a:avLst/>
              <a:gdLst>
                <a:gd name="T0" fmla="*/ 17 w 41"/>
                <a:gd name="T1" fmla="*/ 33 h 35"/>
                <a:gd name="T2" fmla="*/ 6 w 41"/>
                <a:gd name="T3" fmla="*/ 30 h 35"/>
                <a:gd name="T4" fmla="*/ 2 w 41"/>
                <a:gd name="T5" fmla="*/ 21 h 35"/>
                <a:gd name="T6" fmla="*/ 6 w 41"/>
                <a:gd name="T7" fmla="*/ 11 h 35"/>
                <a:gd name="T8" fmla="*/ 24 w 41"/>
                <a:gd name="T9" fmla="*/ 2 h 35"/>
                <a:gd name="T10" fmla="*/ 35 w 41"/>
                <a:gd name="T11" fmla="*/ 5 h 35"/>
                <a:gd name="T12" fmla="*/ 39 w 41"/>
                <a:gd name="T13" fmla="*/ 13 h 35"/>
                <a:gd name="T14" fmla="*/ 35 w 41"/>
                <a:gd name="T15" fmla="*/ 24 h 35"/>
                <a:gd name="T16" fmla="*/ 17 w 41"/>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5">
                  <a:moveTo>
                    <a:pt x="17" y="33"/>
                  </a:moveTo>
                  <a:cubicBezTo>
                    <a:pt x="13" y="35"/>
                    <a:pt x="8" y="33"/>
                    <a:pt x="6" y="30"/>
                  </a:cubicBezTo>
                  <a:cubicBezTo>
                    <a:pt x="2" y="21"/>
                    <a:pt x="2" y="21"/>
                    <a:pt x="2" y="21"/>
                  </a:cubicBezTo>
                  <a:cubicBezTo>
                    <a:pt x="0" y="18"/>
                    <a:pt x="2" y="13"/>
                    <a:pt x="6" y="11"/>
                  </a:cubicBezTo>
                  <a:cubicBezTo>
                    <a:pt x="24" y="2"/>
                    <a:pt x="24" y="2"/>
                    <a:pt x="24" y="2"/>
                  </a:cubicBezTo>
                  <a:cubicBezTo>
                    <a:pt x="28" y="0"/>
                    <a:pt x="33" y="1"/>
                    <a:pt x="35" y="5"/>
                  </a:cubicBezTo>
                  <a:cubicBezTo>
                    <a:pt x="39" y="13"/>
                    <a:pt x="39" y="13"/>
                    <a:pt x="39" y="13"/>
                  </a:cubicBezTo>
                  <a:cubicBezTo>
                    <a:pt x="41" y="17"/>
                    <a:pt x="39" y="22"/>
                    <a:pt x="35" y="24"/>
                  </a:cubicBezTo>
                  <a:lnTo>
                    <a:pt x="17"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220"/>
            <p:cNvSpPr>
              <a:spLocks/>
            </p:cNvSpPr>
            <p:nvPr/>
          </p:nvSpPr>
          <p:spPr bwMode="auto">
            <a:xfrm>
              <a:off x="4898" y="336"/>
              <a:ext cx="94" cy="83"/>
            </a:xfrm>
            <a:custGeom>
              <a:avLst/>
              <a:gdLst>
                <a:gd name="T0" fmla="*/ 17 w 40"/>
                <a:gd name="T1" fmla="*/ 33 h 35"/>
                <a:gd name="T2" fmla="*/ 6 w 40"/>
                <a:gd name="T3" fmla="*/ 30 h 35"/>
                <a:gd name="T4" fmla="*/ 2 w 40"/>
                <a:gd name="T5" fmla="*/ 22 h 35"/>
                <a:gd name="T6" fmla="*/ 5 w 40"/>
                <a:gd name="T7" fmla="*/ 11 h 35"/>
                <a:gd name="T8" fmla="*/ 24 w 40"/>
                <a:gd name="T9" fmla="*/ 2 h 35"/>
                <a:gd name="T10" fmla="*/ 34 w 40"/>
                <a:gd name="T11" fmla="*/ 5 h 35"/>
                <a:gd name="T12" fmla="*/ 39 w 40"/>
                <a:gd name="T13" fmla="*/ 13 h 35"/>
                <a:gd name="T14" fmla="*/ 35 w 40"/>
                <a:gd name="T15" fmla="*/ 24 h 35"/>
                <a:gd name="T16" fmla="*/ 17 w 40"/>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5">
                  <a:moveTo>
                    <a:pt x="17" y="33"/>
                  </a:moveTo>
                  <a:cubicBezTo>
                    <a:pt x="13" y="35"/>
                    <a:pt x="8" y="34"/>
                    <a:pt x="6" y="30"/>
                  </a:cubicBezTo>
                  <a:cubicBezTo>
                    <a:pt x="2" y="22"/>
                    <a:pt x="2" y="22"/>
                    <a:pt x="2" y="22"/>
                  </a:cubicBezTo>
                  <a:cubicBezTo>
                    <a:pt x="0" y="18"/>
                    <a:pt x="2" y="13"/>
                    <a:pt x="5" y="11"/>
                  </a:cubicBezTo>
                  <a:cubicBezTo>
                    <a:pt x="24" y="2"/>
                    <a:pt x="24" y="2"/>
                    <a:pt x="24" y="2"/>
                  </a:cubicBezTo>
                  <a:cubicBezTo>
                    <a:pt x="28" y="0"/>
                    <a:pt x="33" y="1"/>
                    <a:pt x="34" y="5"/>
                  </a:cubicBezTo>
                  <a:cubicBezTo>
                    <a:pt x="39" y="13"/>
                    <a:pt x="39" y="13"/>
                    <a:pt x="39" y="13"/>
                  </a:cubicBezTo>
                  <a:cubicBezTo>
                    <a:pt x="40" y="17"/>
                    <a:pt x="39" y="22"/>
                    <a:pt x="35" y="24"/>
                  </a:cubicBezTo>
                  <a:lnTo>
                    <a:pt x="17"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 name="Freeform 221"/>
            <p:cNvSpPr>
              <a:spLocks/>
            </p:cNvSpPr>
            <p:nvPr/>
          </p:nvSpPr>
          <p:spPr bwMode="auto">
            <a:xfrm>
              <a:off x="4997" y="286"/>
              <a:ext cx="95" cy="83"/>
            </a:xfrm>
            <a:custGeom>
              <a:avLst/>
              <a:gdLst>
                <a:gd name="T0" fmla="*/ 16 w 40"/>
                <a:gd name="T1" fmla="*/ 33 h 35"/>
                <a:gd name="T2" fmla="*/ 6 w 40"/>
                <a:gd name="T3" fmla="*/ 30 h 35"/>
                <a:gd name="T4" fmla="*/ 2 w 40"/>
                <a:gd name="T5" fmla="*/ 22 h 35"/>
                <a:gd name="T6" fmla="*/ 5 w 40"/>
                <a:gd name="T7" fmla="*/ 11 h 35"/>
                <a:gd name="T8" fmla="*/ 24 w 40"/>
                <a:gd name="T9" fmla="*/ 2 h 35"/>
                <a:gd name="T10" fmla="*/ 34 w 40"/>
                <a:gd name="T11" fmla="*/ 5 h 35"/>
                <a:gd name="T12" fmla="*/ 38 w 40"/>
                <a:gd name="T13" fmla="*/ 14 h 35"/>
                <a:gd name="T14" fmla="*/ 35 w 40"/>
                <a:gd name="T15" fmla="*/ 24 h 35"/>
                <a:gd name="T16" fmla="*/ 16 w 40"/>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5">
                  <a:moveTo>
                    <a:pt x="16" y="33"/>
                  </a:moveTo>
                  <a:cubicBezTo>
                    <a:pt x="12" y="35"/>
                    <a:pt x="8" y="34"/>
                    <a:pt x="6" y="30"/>
                  </a:cubicBezTo>
                  <a:cubicBezTo>
                    <a:pt x="2" y="22"/>
                    <a:pt x="2" y="22"/>
                    <a:pt x="2" y="22"/>
                  </a:cubicBezTo>
                  <a:cubicBezTo>
                    <a:pt x="0" y="18"/>
                    <a:pt x="1" y="13"/>
                    <a:pt x="5" y="11"/>
                  </a:cubicBezTo>
                  <a:cubicBezTo>
                    <a:pt x="24" y="2"/>
                    <a:pt x="24" y="2"/>
                    <a:pt x="24" y="2"/>
                  </a:cubicBezTo>
                  <a:cubicBezTo>
                    <a:pt x="28" y="0"/>
                    <a:pt x="32" y="2"/>
                    <a:pt x="34" y="5"/>
                  </a:cubicBezTo>
                  <a:cubicBezTo>
                    <a:pt x="38" y="14"/>
                    <a:pt x="38" y="14"/>
                    <a:pt x="38" y="14"/>
                  </a:cubicBezTo>
                  <a:cubicBezTo>
                    <a:pt x="40" y="17"/>
                    <a:pt x="39" y="22"/>
                    <a:pt x="35" y="24"/>
                  </a:cubicBezTo>
                  <a:lnTo>
                    <a:pt x="16"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222"/>
            <p:cNvSpPr>
              <a:spLocks/>
            </p:cNvSpPr>
            <p:nvPr/>
          </p:nvSpPr>
          <p:spPr bwMode="auto">
            <a:xfrm>
              <a:off x="3947" y="904"/>
              <a:ext cx="95" cy="85"/>
            </a:xfrm>
            <a:custGeom>
              <a:avLst/>
              <a:gdLst>
                <a:gd name="T0" fmla="*/ 16 w 40"/>
                <a:gd name="T1" fmla="*/ 34 h 36"/>
                <a:gd name="T2" fmla="*/ 6 w 40"/>
                <a:gd name="T3" fmla="*/ 30 h 36"/>
                <a:gd name="T4" fmla="*/ 2 w 40"/>
                <a:gd name="T5" fmla="*/ 22 h 36"/>
                <a:gd name="T6" fmla="*/ 5 w 40"/>
                <a:gd name="T7" fmla="*/ 12 h 36"/>
                <a:gd name="T8" fmla="*/ 24 w 40"/>
                <a:gd name="T9" fmla="*/ 2 h 36"/>
                <a:gd name="T10" fmla="*/ 34 w 40"/>
                <a:gd name="T11" fmla="*/ 6 h 36"/>
                <a:gd name="T12" fmla="*/ 38 w 40"/>
                <a:gd name="T13" fmla="*/ 14 h 36"/>
                <a:gd name="T14" fmla="*/ 35 w 40"/>
                <a:gd name="T15" fmla="*/ 25 h 36"/>
                <a:gd name="T16" fmla="*/ 16 w 40"/>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6">
                  <a:moveTo>
                    <a:pt x="16" y="34"/>
                  </a:moveTo>
                  <a:cubicBezTo>
                    <a:pt x="12" y="36"/>
                    <a:pt x="8" y="34"/>
                    <a:pt x="6" y="30"/>
                  </a:cubicBezTo>
                  <a:cubicBezTo>
                    <a:pt x="2" y="22"/>
                    <a:pt x="2" y="22"/>
                    <a:pt x="2" y="22"/>
                  </a:cubicBezTo>
                  <a:cubicBezTo>
                    <a:pt x="0" y="18"/>
                    <a:pt x="1" y="14"/>
                    <a:pt x="5" y="12"/>
                  </a:cubicBezTo>
                  <a:cubicBezTo>
                    <a:pt x="24" y="2"/>
                    <a:pt x="24" y="2"/>
                    <a:pt x="24" y="2"/>
                  </a:cubicBezTo>
                  <a:cubicBezTo>
                    <a:pt x="27" y="0"/>
                    <a:pt x="32" y="2"/>
                    <a:pt x="34" y="6"/>
                  </a:cubicBezTo>
                  <a:cubicBezTo>
                    <a:pt x="38" y="14"/>
                    <a:pt x="38" y="14"/>
                    <a:pt x="38" y="14"/>
                  </a:cubicBezTo>
                  <a:cubicBezTo>
                    <a:pt x="40" y="18"/>
                    <a:pt x="38" y="23"/>
                    <a:pt x="35" y="25"/>
                  </a:cubicBezTo>
                  <a:lnTo>
                    <a:pt x="16" y="34"/>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0" name="Freeform 223"/>
            <p:cNvSpPr>
              <a:spLocks/>
            </p:cNvSpPr>
            <p:nvPr/>
          </p:nvSpPr>
          <p:spPr bwMode="auto">
            <a:xfrm>
              <a:off x="4044" y="856"/>
              <a:ext cx="97" cy="83"/>
            </a:xfrm>
            <a:custGeom>
              <a:avLst/>
              <a:gdLst>
                <a:gd name="T0" fmla="*/ 17 w 41"/>
                <a:gd name="T1" fmla="*/ 33 h 35"/>
                <a:gd name="T2" fmla="*/ 6 w 41"/>
                <a:gd name="T3" fmla="*/ 29 h 35"/>
                <a:gd name="T4" fmla="*/ 2 w 41"/>
                <a:gd name="T5" fmla="*/ 21 h 35"/>
                <a:gd name="T6" fmla="*/ 6 w 41"/>
                <a:gd name="T7" fmla="*/ 11 h 35"/>
                <a:gd name="T8" fmla="*/ 24 w 41"/>
                <a:gd name="T9" fmla="*/ 1 h 35"/>
                <a:gd name="T10" fmla="*/ 35 w 41"/>
                <a:gd name="T11" fmla="*/ 5 h 35"/>
                <a:gd name="T12" fmla="*/ 39 w 41"/>
                <a:gd name="T13" fmla="*/ 13 h 35"/>
                <a:gd name="T14" fmla="*/ 35 w 41"/>
                <a:gd name="T15" fmla="*/ 24 h 35"/>
                <a:gd name="T16" fmla="*/ 17 w 41"/>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5">
                  <a:moveTo>
                    <a:pt x="17" y="33"/>
                  </a:moveTo>
                  <a:cubicBezTo>
                    <a:pt x="13" y="35"/>
                    <a:pt x="8" y="33"/>
                    <a:pt x="6" y="29"/>
                  </a:cubicBezTo>
                  <a:cubicBezTo>
                    <a:pt x="2" y="21"/>
                    <a:pt x="2" y="21"/>
                    <a:pt x="2" y="21"/>
                  </a:cubicBezTo>
                  <a:cubicBezTo>
                    <a:pt x="0" y="17"/>
                    <a:pt x="2" y="13"/>
                    <a:pt x="6" y="11"/>
                  </a:cubicBezTo>
                  <a:cubicBezTo>
                    <a:pt x="24" y="1"/>
                    <a:pt x="24" y="1"/>
                    <a:pt x="24" y="1"/>
                  </a:cubicBezTo>
                  <a:cubicBezTo>
                    <a:pt x="28" y="0"/>
                    <a:pt x="33" y="1"/>
                    <a:pt x="35" y="5"/>
                  </a:cubicBezTo>
                  <a:cubicBezTo>
                    <a:pt x="39" y="13"/>
                    <a:pt x="39" y="13"/>
                    <a:pt x="39" y="13"/>
                  </a:cubicBezTo>
                  <a:cubicBezTo>
                    <a:pt x="41" y="17"/>
                    <a:pt x="39" y="22"/>
                    <a:pt x="35" y="24"/>
                  </a:cubicBezTo>
                  <a:lnTo>
                    <a:pt x="17"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1" name="Freeform 224"/>
            <p:cNvSpPr>
              <a:spLocks/>
            </p:cNvSpPr>
            <p:nvPr/>
          </p:nvSpPr>
          <p:spPr bwMode="auto">
            <a:xfrm>
              <a:off x="4144" y="807"/>
              <a:ext cx="97" cy="82"/>
            </a:xfrm>
            <a:custGeom>
              <a:avLst/>
              <a:gdLst>
                <a:gd name="T0" fmla="*/ 17 w 41"/>
                <a:gd name="T1" fmla="*/ 33 h 35"/>
                <a:gd name="T2" fmla="*/ 6 w 41"/>
                <a:gd name="T3" fmla="*/ 29 h 35"/>
                <a:gd name="T4" fmla="*/ 2 w 41"/>
                <a:gd name="T5" fmla="*/ 21 h 35"/>
                <a:gd name="T6" fmla="*/ 6 w 41"/>
                <a:gd name="T7" fmla="*/ 11 h 35"/>
                <a:gd name="T8" fmla="*/ 24 w 41"/>
                <a:gd name="T9" fmla="*/ 2 h 35"/>
                <a:gd name="T10" fmla="*/ 35 w 41"/>
                <a:gd name="T11" fmla="*/ 5 h 35"/>
                <a:gd name="T12" fmla="*/ 39 w 41"/>
                <a:gd name="T13" fmla="*/ 13 h 35"/>
                <a:gd name="T14" fmla="*/ 35 w 41"/>
                <a:gd name="T15" fmla="*/ 24 h 35"/>
                <a:gd name="T16" fmla="*/ 17 w 41"/>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5">
                  <a:moveTo>
                    <a:pt x="17" y="33"/>
                  </a:moveTo>
                  <a:cubicBezTo>
                    <a:pt x="13" y="35"/>
                    <a:pt x="8" y="33"/>
                    <a:pt x="6" y="29"/>
                  </a:cubicBezTo>
                  <a:cubicBezTo>
                    <a:pt x="2" y="21"/>
                    <a:pt x="2" y="21"/>
                    <a:pt x="2" y="21"/>
                  </a:cubicBezTo>
                  <a:cubicBezTo>
                    <a:pt x="0" y="17"/>
                    <a:pt x="2" y="13"/>
                    <a:pt x="6" y="11"/>
                  </a:cubicBezTo>
                  <a:cubicBezTo>
                    <a:pt x="24" y="2"/>
                    <a:pt x="24" y="2"/>
                    <a:pt x="24" y="2"/>
                  </a:cubicBezTo>
                  <a:cubicBezTo>
                    <a:pt x="28" y="0"/>
                    <a:pt x="33" y="1"/>
                    <a:pt x="35" y="5"/>
                  </a:cubicBezTo>
                  <a:cubicBezTo>
                    <a:pt x="39" y="13"/>
                    <a:pt x="39" y="13"/>
                    <a:pt x="39" y="13"/>
                  </a:cubicBezTo>
                  <a:cubicBezTo>
                    <a:pt x="41" y="17"/>
                    <a:pt x="39" y="22"/>
                    <a:pt x="35" y="24"/>
                  </a:cubicBezTo>
                  <a:lnTo>
                    <a:pt x="17"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2" name="Freeform 225"/>
            <p:cNvSpPr>
              <a:spLocks/>
            </p:cNvSpPr>
            <p:nvPr/>
          </p:nvSpPr>
          <p:spPr bwMode="auto">
            <a:xfrm>
              <a:off x="4342" y="707"/>
              <a:ext cx="95" cy="83"/>
            </a:xfrm>
            <a:custGeom>
              <a:avLst/>
              <a:gdLst>
                <a:gd name="T0" fmla="*/ 16 w 40"/>
                <a:gd name="T1" fmla="*/ 33 h 35"/>
                <a:gd name="T2" fmla="*/ 6 w 40"/>
                <a:gd name="T3" fmla="*/ 30 h 35"/>
                <a:gd name="T4" fmla="*/ 2 w 40"/>
                <a:gd name="T5" fmla="*/ 21 h 35"/>
                <a:gd name="T6" fmla="*/ 5 w 40"/>
                <a:gd name="T7" fmla="*/ 11 h 35"/>
                <a:gd name="T8" fmla="*/ 24 w 40"/>
                <a:gd name="T9" fmla="*/ 2 h 35"/>
                <a:gd name="T10" fmla="*/ 34 w 40"/>
                <a:gd name="T11" fmla="*/ 5 h 35"/>
                <a:gd name="T12" fmla="*/ 38 w 40"/>
                <a:gd name="T13" fmla="*/ 13 h 35"/>
                <a:gd name="T14" fmla="*/ 35 w 40"/>
                <a:gd name="T15" fmla="*/ 24 h 35"/>
                <a:gd name="T16" fmla="*/ 16 w 40"/>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5">
                  <a:moveTo>
                    <a:pt x="16" y="33"/>
                  </a:moveTo>
                  <a:cubicBezTo>
                    <a:pt x="12" y="35"/>
                    <a:pt x="8" y="33"/>
                    <a:pt x="6" y="30"/>
                  </a:cubicBezTo>
                  <a:cubicBezTo>
                    <a:pt x="2" y="21"/>
                    <a:pt x="2" y="21"/>
                    <a:pt x="2" y="21"/>
                  </a:cubicBezTo>
                  <a:cubicBezTo>
                    <a:pt x="0" y="18"/>
                    <a:pt x="1" y="13"/>
                    <a:pt x="5" y="11"/>
                  </a:cubicBezTo>
                  <a:cubicBezTo>
                    <a:pt x="24" y="2"/>
                    <a:pt x="24" y="2"/>
                    <a:pt x="24" y="2"/>
                  </a:cubicBezTo>
                  <a:cubicBezTo>
                    <a:pt x="28" y="0"/>
                    <a:pt x="32" y="1"/>
                    <a:pt x="34" y="5"/>
                  </a:cubicBezTo>
                  <a:cubicBezTo>
                    <a:pt x="38" y="13"/>
                    <a:pt x="38" y="13"/>
                    <a:pt x="38" y="13"/>
                  </a:cubicBezTo>
                  <a:cubicBezTo>
                    <a:pt x="40" y="17"/>
                    <a:pt x="39" y="22"/>
                    <a:pt x="35" y="24"/>
                  </a:cubicBezTo>
                  <a:lnTo>
                    <a:pt x="16"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226"/>
            <p:cNvSpPr>
              <a:spLocks/>
            </p:cNvSpPr>
            <p:nvPr/>
          </p:nvSpPr>
          <p:spPr bwMode="auto">
            <a:xfrm>
              <a:off x="4442" y="658"/>
              <a:ext cx="94" cy="82"/>
            </a:xfrm>
            <a:custGeom>
              <a:avLst/>
              <a:gdLst>
                <a:gd name="T0" fmla="*/ 16 w 40"/>
                <a:gd name="T1" fmla="*/ 33 h 35"/>
                <a:gd name="T2" fmla="*/ 6 w 40"/>
                <a:gd name="T3" fmla="*/ 30 h 35"/>
                <a:gd name="T4" fmla="*/ 2 w 40"/>
                <a:gd name="T5" fmla="*/ 22 h 35"/>
                <a:gd name="T6" fmla="*/ 5 w 40"/>
                <a:gd name="T7" fmla="*/ 11 h 35"/>
                <a:gd name="T8" fmla="*/ 24 w 40"/>
                <a:gd name="T9" fmla="*/ 2 h 35"/>
                <a:gd name="T10" fmla="*/ 34 w 40"/>
                <a:gd name="T11" fmla="*/ 5 h 35"/>
                <a:gd name="T12" fmla="*/ 38 w 40"/>
                <a:gd name="T13" fmla="*/ 13 h 35"/>
                <a:gd name="T14" fmla="*/ 35 w 40"/>
                <a:gd name="T15" fmla="*/ 24 h 35"/>
                <a:gd name="T16" fmla="*/ 16 w 40"/>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5">
                  <a:moveTo>
                    <a:pt x="16" y="33"/>
                  </a:moveTo>
                  <a:cubicBezTo>
                    <a:pt x="12" y="35"/>
                    <a:pt x="8" y="34"/>
                    <a:pt x="6" y="30"/>
                  </a:cubicBezTo>
                  <a:cubicBezTo>
                    <a:pt x="2" y="22"/>
                    <a:pt x="2" y="22"/>
                    <a:pt x="2" y="22"/>
                  </a:cubicBezTo>
                  <a:cubicBezTo>
                    <a:pt x="0" y="18"/>
                    <a:pt x="1" y="13"/>
                    <a:pt x="5" y="11"/>
                  </a:cubicBezTo>
                  <a:cubicBezTo>
                    <a:pt x="24" y="2"/>
                    <a:pt x="24" y="2"/>
                    <a:pt x="24" y="2"/>
                  </a:cubicBezTo>
                  <a:cubicBezTo>
                    <a:pt x="27" y="0"/>
                    <a:pt x="32" y="1"/>
                    <a:pt x="34" y="5"/>
                  </a:cubicBezTo>
                  <a:cubicBezTo>
                    <a:pt x="38" y="13"/>
                    <a:pt x="38" y="13"/>
                    <a:pt x="38" y="13"/>
                  </a:cubicBezTo>
                  <a:cubicBezTo>
                    <a:pt x="40" y="17"/>
                    <a:pt x="39" y="22"/>
                    <a:pt x="35" y="24"/>
                  </a:cubicBezTo>
                  <a:lnTo>
                    <a:pt x="16"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4" name="Freeform 227"/>
            <p:cNvSpPr>
              <a:spLocks/>
            </p:cNvSpPr>
            <p:nvPr/>
          </p:nvSpPr>
          <p:spPr bwMode="auto">
            <a:xfrm>
              <a:off x="4538" y="608"/>
              <a:ext cx="97" cy="83"/>
            </a:xfrm>
            <a:custGeom>
              <a:avLst/>
              <a:gdLst>
                <a:gd name="T0" fmla="*/ 17 w 41"/>
                <a:gd name="T1" fmla="*/ 33 h 35"/>
                <a:gd name="T2" fmla="*/ 6 w 41"/>
                <a:gd name="T3" fmla="*/ 30 h 35"/>
                <a:gd name="T4" fmla="*/ 2 w 41"/>
                <a:gd name="T5" fmla="*/ 22 h 35"/>
                <a:gd name="T6" fmla="*/ 6 w 41"/>
                <a:gd name="T7" fmla="*/ 11 h 35"/>
                <a:gd name="T8" fmla="*/ 24 w 41"/>
                <a:gd name="T9" fmla="*/ 2 h 35"/>
                <a:gd name="T10" fmla="*/ 35 w 41"/>
                <a:gd name="T11" fmla="*/ 5 h 35"/>
                <a:gd name="T12" fmla="*/ 39 w 41"/>
                <a:gd name="T13" fmla="*/ 14 h 35"/>
                <a:gd name="T14" fmla="*/ 36 w 41"/>
                <a:gd name="T15" fmla="*/ 24 h 35"/>
                <a:gd name="T16" fmla="*/ 17 w 41"/>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5">
                  <a:moveTo>
                    <a:pt x="17" y="33"/>
                  </a:moveTo>
                  <a:cubicBezTo>
                    <a:pt x="13" y="35"/>
                    <a:pt x="8" y="34"/>
                    <a:pt x="6" y="30"/>
                  </a:cubicBezTo>
                  <a:cubicBezTo>
                    <a:pt x="2" y="22"/>
                    <a:pt x="2" y="22"/>
                    <a:pt x="2" y="22"/>
                  </a:cubicBezTo>
                  <a:cubicBezTo>
                    <a:pt x="0" y="18"/>
                    <a:pt x="2" y="13"/>
                    <a:pt x="6" y="11"/>
                  </a:cubicBezTo>
                  <a:cubicBezTo>
                    <a:pt x="24" y="2"/>
                    <a:pt x="24" y="2"/>
                    <a:pt x="24" y="2"/>
                  </a:cubicBezTo>
                  <a:cubicBezTo>
                    <a:pt x="28" y="0"/>
                    <a:pt x="33" y="2"/>
                    <a:pt x="35" y="5"/>
                  </a:cubicBezTo>
                  <a:cubicBezTo>
                    <a:pt x="39" y="14"/>
                    <a:pt x="39" y="14"/>
                    <a:pt x="39" y="14"/>
                  </a:cubicBezTo>
                  <a:cubicBezTo>
                    <a:pt x="41" y="17"/>
                    <a:pt x="39" y="22"/>
                    <a:pt x="36" y="24"/>
                  </a:cubicBezTo>
                  <a:lnTo>
                    <a:pt x="17"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5" name="Freeform 228"/>
            <p:cNvSpPr>
              <a:spLocks/>
            </p:cNvSpPr>
            <p:nvPr/>
          </p:nvSpPr>
          <p:spPr bwMode="auto">
            <a:xfrm>
              <a:off x="4638" y="558"/>
              <a:ext cx="97" cy="83"/>
            </a:xfrm>
            <a:custGeom>
              <a:avLst/>
              <a:gdLst>
                <a:gd name="T0" fmla="*/ 17 w 41"/>
                <a:gd name="T1" fmla="*/ 33 h 35"/>
                <a:gd name="T2" fmla="*/ 6 w 41"/>
                <a:gd name="T3" fmla="*/ 30 h 35"/>
                <a:gd name="T4" fmla="*/ 2 w 41"/>
                <a:gd name="T5" fmla="*/ 22 h 35"/>
                <a:gd name="T6" fmla="*/ 6 w 41"/>
                <a:gd name="T7" fmla="*/ 11 h 35"/>
                <a:gd name="T8" fmla="*/ 24 w 41"/>
                <a:gd name="T9" fmla="*/ 2 h 35"/>
                <a:gd name="T10" fmla="*/ 35 w 41"/>
                <a:gd name="T11" fmla="*/ 5 h 35"/>
                <a:gd name="T12" fmla="*/ 39 w 41"/>
                <a:gd name="T13" fmla="*/ 14 h 35"/>
                <a:gd name="T14" fmla="*/ 35 w 41"/>
                <a:gd name="T15" fmla="*/ 24 h 35"/>
                <a:gd name="T16" fmla="*/ 17 w 41"/>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5">
                  <a:moveTo>
                    <a:pt x="17" y="33"/>
                  </a:moveTo>
                  <a:cubicBezTo>
                    <a:pt x="13" y="35"/>
                    <a:pt x="8" y="34"/>
                    <a:pt x="6" y="30"/>
                  </a:cubicBezTo>
                  <a:cubicBezTo>
                    <a:pt x="2" y="22"/>
                    <a:pt x="2" y="22"/>
                    <a:pt x="2" y="22"/>
                  </a:cubicBezTo>
                  <a:cubicBezTo>
                    <a:pt x="0" y="18"/>
                    <a:pt x="2" y="13"/>
                    <a:pt x="6" y="11"/>
                  </a:cubicBezTo>
                  <a:cubicBezTo>
                    <a:pt x="24" y="2"/>
                    <a:pt x="24" y="2"/>
                    <a:pt x="24" y="2"/>
                  </a:cubicBezTo>
                  <a:cubicBezTo>
                    <a:pt x="28" y="0"/>
                    <a:pt x="33" y="2"/>
                    <a:pt x="35" y="5"/>
                  </a:cubicBezTo>
                  <a:cubicBezTo>
                    <a:pt x="39" y="14"/>
                    <a:pt x="39" y="14"/>
                    <a:pt x="39" y="14"/>
                  </a:cubicBezTo>
                  <a:cubicBezTo>
                    <a:pt x="41" y="17"/>
                    <a:pt x="39" y="22"/>
                    <a:pt x="35" y="24"/>
                  </a:cubicBezTo>
                  <a:lnTo>
                    <a:pt x="17"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Freeform 229"/>
            <p:cNvSpPr>
              <a:spLocks/>
            </p:cNvSpPr>
            <p:nvPr/>
          </p:nvSpPr>
          <p:spPr bwMode="auto">
            <a:xfrm>
              <a:off x="4737" y="509"/>
              <a:ext cx="97" cy="82"/>
            </a:xfrm>
            <a:custGeom>
              <a:avLst/>
              <a:gdLst>
                <a:gd name="T0" fmla="*/ 17 w 41"/>
                <a:gd name="T1" fmla="*/ 33 h 35"/>
                <a:gd name="T2" fmla="*/ 6 w 41"/>
                <a:gd name="T3" fmla="*/ 30 h 35"/>
                <a:gd name="T4" fmla="*/ 2 w 41"/>
                <a:gd name="T5" fmla="*/ 22 h 35"/>
                <a:gd name="T6" fmla="*/ 6 w 41"/>
                <a:gd name="T7" fmla="*/ 11 h 35"/>
                <a:gd name="T8" fmla="*/ 24 w 41"/>
                <a:gd name="T9" fmla="*/ 2 h 35"/>
                <a:gd name="T10" fmla="*/ 35 w 41"/>
                <a:gd name="T11" fmla="*/ 6 h 35"/>
                <a:gd name="T12" fmla="*/ 39 w 41"/>
                <a:gd name="T13" fmla="*/ 14 h 35"/>
                <a:gd name="T14" fmla="*/ 35 w 41"/>
                <a:gd name="T15" fmla="*/ 24 h 35"/>
                <a:gd name="T16" fmla="*/ 17 w 41"/>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5">
                  <a:moveTo>
                    <a:pt x="17" y="33"/>
                  </a:moveTo>
                  <a:cubicBezTo>
                    <a:pt x="13" y="35"/>
                    <a:pt x="8" y="34"/>
                    <a:pt x="6" y="30"/>
                  </a:cubicBezTo>
                  <a:cubicBezTo>
                    <a:pt x="2" y="22"/>
                    <a:pt x="2" y="22"/>
                    <a:pt x="2" y="22"/>
                  </a:cubicBezTo>
                  <a:cubicBezTo>
                    <a:pt x="0" y="18"/>
                    <a:pt x="2" y="13"/>
                    <a:pt x="6" y="11"/>
                  </a:cubicBezTo>
                  <a:cubicBezTo>
                    <a:pt x="24" y="2"/>
                    <a:pt x="24" y="2"/>
                    <a:pt x="24" y="2"/>
                  </a:cubicBezTo>
                  <a:cubicBezTo>
                    <a:pt x="28" y="0"/>
                    <a:pt x="33" y="2"/>
                    <a:pt x="35" y="6"/>
                  </a:cubicBezTo>
                  <a:cubicBezTo>
                    <a:pt x="39" y="14"/>
                    <a:pt x="39" y="14"/>
                    <a:pt x="39" y="14"/>
                  </a:cubicBezTo>
                  <a:cubicBezTo>
                    <a:pt x="41" y="18"/>
                    <a:pt x="39" y="22"/>
                    <a:pt x="35" y="24"/>
                  </a:cubicBezTo>
                  <a:lnTo>
                    <a:pt x="17"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230"/>
            <p:cNvSpPr>
              <a:spLocks/>
            </p:cNvSpPr>
            <p:nvPr/>
          </p:nvSpPr>
          <p:spPr bwMode="auto">
            <a:xfrm>
              <a:off x="4836" y="459"/>
              <a:ext cx="95" cy="83"/>
            </a:xfrm>
            <a:custGeom>
              <a:avLst/>
              <a:gdLst>
                <a:gd name="T0" fmla="*/ 16 w 40"/>
                <a:gd name="T1" fmla="*/ 34 h 35"/>
                <a:gd name="T2" fmla="*/ 6 w 40"/>
                <a:gd name="T3" fmla="*/ 30 h 35"/>
                <a:gd name="T4" fmla="*/ 2 w 40"/>
                <a:gd name="T5" fmla="*/ 22 h 35"/>
                <a:gd name="T6" fmla="*/ 5 w 40"/>
                <a:gd name="T7" fmla="*/ 11 h 35"/>
                <a:gd name="T8" fmla="*/ 24 w 40"/>
                <a:gd name="T9" fmla="*/ 2 h 35"/>
                <a:gd name="T10" fmla="*/ 34 w 40"/>
                <a:gd name="T11" fmla="*/ 6 h 35"/>
                <a:gd name="T12" fmla="*/ 38 w 40"/>
                <a:gd name="T13" fmla="*/ 14 h 35"/>
                <a:gd name="T14" fmla="*/ 35 w 40"/>
                <a:gd name="T15" fmla="*/ 24 h 35"/>
                <a:gd name="T16" fmla="*/ 16 w 40"/>
                <a:gd name="T1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5">
                  <a:moveTo>
                    <a:pt x="16" y="34"/>
                  </a:moveTo>
                  <a:cubicBezTo>
                    <a:pt x="13" y="35"/>
                    <a:pt x="8" y="34"/>
                    <a:pt x="6" y="30"/>
                  </a:cubicBezTo>
                  <a:cubicBezTo>
                    <a:pt x="2" y="22"/>
                    <a:pt x="2" y="22"/>
                    <a:pt x="2" y="22"/>
                  </a:cubicBezTo>
                  <a:cubicBezTo>
                    <a:pt x="0" y="18"/>
                    <a:pt x="2" y="13"/>
                    <a:pt x="5" y="11"/>
                  </a:cubicBezTo>
                  <a:cubicBezTo>
                    <a:pt x="24" y="2"/>
                    <a:pt x="24" y="2"/>
                    <a:pt x="24" y="2"/>
                  </a:cubicBezTo>
                  <a:cubicBezTo>
                    <a:pt x="28" y="0"/>
                    <a:pt x="32" y="2"/>
                    <a:pt x="34" y="6"/>
                  </a:cubicBezTo>
                  <a:cubicBezTo>
                    <a:pt x="38" y="14"/>
                    <a:pt x="38" y="14"/>
                    <a:pt x="38" y="14"/>
                  </a:cubicBezTo>
                  <a:cubicBezTo>
                    <a:pt x="40" y="18"/>
                    <a:pt x="39" y="22"/>
                    <a:pt x="35" y="24"/>
                  </a:cubicBezTo>
                  <a:lnTo>
                    <a:pt x="16" y="34"/>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231"/>
            <p:cNvSpPr>
              <a:spLocks/>
            </p:cNvSpPr>
            <p:nvPr/>
          </p:nvSpPr>
          <p:spPr bwMode="auto">
            <a:xfrm>
              <a:off x="4936" y="409"/>
              <a:ext cx="94" cy="86"/>
            </a:xfrm>
            <a:custGeom>
              <a:avLst/>
              <a:gdLst>
                <a:gd name="T0" fmla="*/ 16 w 40"/>
                <a:gd name="T1" fmla="*/ 34 h 36"/>
                <a:gd name="T2" fmla="*/ 6 w 40"/>
                <a:gd name="T3" fmla="*/ 30 h 36"/>
                <a:gd name="T4" fmla="*/ 2 w 40"/>
                <a:gd name="T5" fmla="*/ 22 h 36"/>
                <a:gd name="T6" fmla="*/ 5 w 40"/>
                <a:gd name="T7" fmla="*/ 11 h 36"/>
                <a:gd name="T8" fmla="*/ 24 w 40"/>
                <a:gd name="T9" fmla="*/ 2 h 36"/>
                <a:gd name="T10" fmla="*/ 34 w 40"/>
                <a:gd name="T11" fmla="*/ 6 h 36"/>
                <a:gd name="T12" fmla="*/ 38 w 40"/>
                <a:gd name="T13" fmla="*/ 14 h 36"/>
                <a:gd name="T14" fmla="*/ 35 w 40"/>
                <a:gd name="T15" fmla="*/ 24 h 36"/>
                <a:gd name="T16" fmla="*/ 16 w 40"/>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6">
                  <a:moveTo>
                    <a:pt x="16" y="34"/>
                  </a:moveTo>
                  <a:cubicBezTo>
                    <a:pt x="12" y="36"/>
                    <a:pt x="8" y="34"/>
                    <a:pt x="6" y="30"/>
                  </a:cubicBezTo>
                  <a:cubicBezTo>
                    <a:pt x="2" y="22"/>
                    <a:pt x="2" y="22"/>
                    <a:pt x="2" y="22"/>
                  </a:cubicBezTo>
                  <a:cubicBezTo>
                    <a:pt x="0" y="18"/>
                    <a:pt x="1" y="13"/>
                    <a:pt x="5" y="11"/>
                  </a:cubicBezTo>
                  <a:cubicBezTo>
                    <a:pt x="24" y="2"/>
                    <a:pt x="24" y="2"/>
                    <a:pt x="24" y="2"/>
                  </a:cubicBezTo>
                  <a:cubicBezTo>
                    <a:pt x="28" y="0"/>
                    <a:pt x="32" y="2"/>
                    <a:pt x="34" y="6"/>
                  </a:cubicBezTo>
                  <a:cubicBezTo>
                    <a:pt x="38" y="14"/>
                    <a:pt x="38" y="14"/>
                    <a:pt x="38" y="14"/>
                  </a:cubicBezTo>
                  <a:cubicBezTo>
                    <a:pt x="40" y="18"/>
                    <a:pt x="39" y="22"/>
                    <a:pt x="35" y="24"/>
                  </a:cubicBezTo>
                  <a:lnTo>
                    <a:pt x="16" y="34"/>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9" name="Freeform 232"/>
            <p:cNvSpPr>
              <a:spLocks/>
            </p:cNvSpPr>
            <p:nvPr/>
          </p:nvSpPr>
          <p:spPr bwMode="auto">
            <a:xfrm>
              <a:off x="5035" y="360"/>
              <a:ext cx="94" cy="85"/>
            </a:xfrm>
            <a:custGeom>
              <a:avLst/>
              <a:gdLst>
                <a:gd name="T0" fmla="*/ 16 w 40"/>
                <a:gd name="T1" fmla="*/ 34 h 36"/>
                <a:gd name="T2" fmla="*/ 6 w 40"/>
                <a:gd name="T3" fmla="*/ 30 h 36"/>
                <a:gd name="T4" fmla="*/ 1 w 40"/>
                <a:gd name="T5" fmla="*/ 22 h 36"/>
                <a:gd name="T6" fmla="*/ 5 w 40"/>
                <a:gd name="T7" fmla="*/ 12 h 36"/>
                <a:gd name="T8" fmla="*/ 24 w 40"/>
                <a:gd name="T9" fmla="*/ 2 h 36"/>
                <a:gd name="T10" fmla="*/ 34 w 40"/>
                <a:gd name="T11" fmla="*/ 6 h 36"/>
                <a:gd name="T12" fmla="*/ 38 w 40"/>
                <a:gd name="T13" fmla="*/ 14 h 36"/>
                <a:gd name="T14" fmla="*/ 35 w 40"/>
                <a:gd name="T15" fmla="*/ 24 h 36"/>
                <a:gd name="T16" fmla="*/ 16 w 40"/>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6">
                  <a:moveTo>
                    <a:pt x="16" y="34"/>
                  </a:moveTo>
                  <a:cubicBezTo>
                    <a:pt x="12" y="36"/>
                    <a:pt x="7" y="34"/>
                    <a:pt x="6" y="30"/>
                  </a:cubicBezTo>
                  <a:cubicBezTo>
                    <a:pt x="1" y="22"/>
                    <a:pt x="1" y="22"/>
                    <a:pt x="1" y="22"/>
                  </a:cubicBezTo>
                  <a:cubicBezTo>
                    <a:pt x="0" y="18"/>
                    <a:pt x="1" y="14"/>
                    <a:pt x="5" y="12"/>
                  </a:cubicBezTo>
                  <a:cubicBezTo>
                    <a:pt x="24" y="2"/>
                    <a:pt x="24" y="2"/>
                    <a:pt x="24" y="2"/>
                  </a:cubicBezTo>
                  <a:cubicBezTo>
                    <a:pt x="27" y="0"/>
                    <a:pt x="32" y="2"/>
                    <a:pt x="34" y="6"/>
                  </a:cubicBezTo>
                  <a:cubicBezTo>
                    <a:pt x="38" y="14"/>
                    <a:pt x="38" y="14"/>
                    <a:pt x="38" y="14"/>
                  </a:cubicBezTo>
                  <a:cubicBezTo>
                    <a:pt x="40" y="18"/>
                    <a:pt x="38" y="23"/>
                    <a:pt x="35" y="24"/>
                  </a:cubicBezTo>
                  <a:lnTo>
                    <a:pt x="16" y="34"/>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0" name="Freeform 233"/>
            <p:cNvSpPr>
              <a:spLocks/>
            </p:cNvSpPr>
            <p:nvPr/>
          </p:nvSpPr>
          <p:spPr bwMode="auto">
            <a:xfrm>
              <a:off x="3983" y="979"/>
              <a:ext cx="97" cy="83"/>
            </a:xfrm>
            <a:custGeom>
              <a:avLst/>
              <a:gdLst>
                <a:gd name="T0" fmla="*/ 17 w 41"/>
                <a:gd name="T1" fmla="*/ 33 h 35"/>
                <a:gd name="T2" fmla="*/ 6 w 41"/>
                <a:gd name="T3" fmla="*/ 30 h 35"/>
                <a:gd name="T4" fmla="*/ 2 w 41"/>
                <a:gd name="T5" fmla="*/ 22 h 35"/>
                <a:gd name="T6" fmla="*/ 6 w 41"/>
                <a:gd name="T7" fmla="*/ 11 h 35"/>
                <a:gd name="T8" fmla="*/ 24 w 41"/>
                <a:gd name="T9" fmla="*/ 2 h 35"/>
                <a:gd name="T10" fmla="*/ 35 w 41"/>
                <a:gd name="T11" fmla="*/ 5 h 35"/>
                <a:gd name="T12" fmla="*/ 39 w 41"/>
                <a:gd name="T13" fmla="*/ 13 h 35"/>
                <a:gd name="T14" fmla="*/ 35 w 41"/>
                <a:gd name="T15" fmla="*/ 24 h 35"/>
                <a:gd name="T16" fmla="*/ 17 w 41"/>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5">
                  <a:moveTo>
                    <a:pt x="17" y="33"/>
                  </a:moveTo>
                  <a:cubicBezTo>
                    <a:pt x="13" y="35"/>
                    <a:pt x="8" y="34"/>
                    <a:pt x="6" y="30"/>
                  </a:cubicBezTo>
                  <a:cubicBezTo>
                    <a:pt x="2" y="22"/>
                    <a:pt x="2" y="22"/>
                    <a:pt x="2" y="22"/>
                  </a:cubicBezTo>
                  <a:cubicBezTo>
                    <a:pt x="0" y="18"/>
                    <a:pt x="2" y="13"/>
                    <a:pt x="6" y="11"/>
                  </a:cubicBezTo>
                  <a:cubicBezTo>
                    <a:pt x="24" y="2"/>
                    <a:pt x="24" y="2"/>
                    <a:pt x="24" y="2"/>
                  </a:cubicBezTo>
                  <a:cubicBezTo>
                    <a:pt x="28" y="0"/>
                    <a:pt x="33" y="1"/>
                    <a:pt x="35" y="5"/>
                  </a:cubicBezTo>
                  <a:cubicBezTo>
                    <a:pt x="39" y="13"/>
                    <a:pt x="39" y="13"/>
                    <a:pt x="39" y="13"/>
                  </a:cubicBezTo>
                  <a:cubicBezTo>
                    <a:pt x="41" y="17"/>
                    <a:pt x="39" y="22"/>
                    <a:pt x="35" y="24"/>
                  </a:cubicBezTo>
                  <a:lnTo>
                    <a:pt x="17"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234"/>
            <p:cNvSpPr>
              <a:spLocks/>
            </p:cNvSpPr>
            <p:nvPr/>
          </p:nvSpPr>
          <p:spPr bwMode="auto">
            <a:xfrm>
              <a:off x="4082" y="930"/>
              <a:ext cx="97" cy="82"/>
            </a:xfrm>
            <a:custGeom>
              <a:avLst/>
              <a:gdLst>
                <a:gd name="T0" fmla="*/ 17 w 41"/>
                <a:gd name="T1" fmla="*/ 33 h 35"/>
                <a:gd name="T2" fmla="*/ 6 w 41"/>
                <a:gd name="T3" fmla="*/ 30 h 35"/>
                <a:gd name="T4" fmla="*/ 2 w 41"/>
                <a:gd name="T5" fmla="*/ 22 h 35"/>
                <a:gd name="T6" fmla="*/ 6 w 41"/>
                <a:gd name="T7" fmla="*/ 11 h 35"/>
                <a:gd name="T8" fmla="*/ 24 w 41"/>
                <a:gd name="T9" fmla="*/ 2 h 35"/>
                <a:gd name="T10" fmla="*/ 35 w 41"/>
                <a:gd name="T11" fmla="*/ 5 h 35"/>
                <a:gd name="T12" fmla="*/ 39 w 41"/>
                <a:gd name="T13" fmla="*/ 14 h 35"/>
                <a:gd name="T14" fmla="*/ 35 w 41"/>
                <a:gd name="T15" fmla="*/ 24 h 35"/>
                <a:gd name="T16" fmla="*/ 17 w 41"/>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5">
                  <a:moveTo>
                    <a:pt x="17" y="33"/>
                  </a:moveTo>
                  <a:cubicBezTo>
                    <a:pt x="13" y="35"/>
                    <a:pt x="8" y="34"/>
                    <a:pt x="6" y="30"/>
                  </a:cubicBezTo>
                  <a:cubicBezTo>
                    <a:pt x="2" y="22"/>
                    <a:pt x="2" y="22"/>
                    <a:pt x="2" y="22"/>
                  </a:cubicBezTo>
                  <a:cubicBezTo>
                    <a:pt x="0" y="18"/>
                    <a:pt x="2" y="13"/>
                    <a:pt x="6" y="11"/>
                  </a:cubicBezTo>
                  <a:cubicBezTo>
                    <a:pt x="24" y="2"/>
                    <a:pt x="24" y="2"/>
                    <a:pt x="24" y="2"/>
                  </a:cubicBezTo>
                  <a:cubicBezTo>
                    <a:pt x="28" y="0"/>
                    <a:pt x="33" y="2"/>
                    <a:pt x="35" y="5"/>
                  </a:cubicBezTo>
                  <a:cubicBezTo>
                    <a:pt x="39" y="14"/>
                    <a:pt x="39" y="14"/>
                    <a:pt x="39" y="14"/>
                  </a:cubicBezTo>
                  <a:cubicBezTo>
                    <a:pt x="41" y="17"/>
                    <a:pt x="39" y="22"/>
                    <a:pt x="35" y="24"/>
                  </a:cubicBezTo>
                  <a:lnTo>
                    <a:pt x="17"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235"/>
            <p:cNvSpPr>
              <a:spLocks/>
            </p:cNvSpPr>
            <p:nvPr/>
          </p:nvSpPr>
          <p:spPr bwMode="auto">
            <a:xfrm>
              <a:off x="4181" y="880"/>
              <a:ext cx="95" cy="83"/>
            </a:xfrm>
            <a:custGeom>
              <a:avLst/>
              <a:gdLst>
                <a:gd name="T0" fmla="*/ 16 w 40"/>
                <a:gd name="T1" fmla="*/ 33 h 35"/>
                <a:gd name="T2" fmla="*/ 6 w 40"/>
                <a:gd name="T3" fmla="*/ 30 h 35"/>
                <a:gd name="T4" fmla="*/ 2 w 40"/>
                <a:gd name="T5" fmla="*/ 22 h 35"/>
                <a:gd name="T6" fmla="*/ 5 w 40"/>
                <a:gd name="T7" fmla="*/ 11 h 35"/>
                <a:gd name="T8" fmla="*/ 24 w 40"/>
                <a:gd name="T9" fmla="*/ 2 h 35"/>
                <a:gd name="T10" fmla="*/ 34 w 40"/>
                <a:gd name="T11" fmla="*/ 5 h 35"/>
                <a:gd name="T12" fmla="*/ 38 w 40"/>
                <a:gd name="T13" fmla="*/ 14 h 35"/>
                <a:gd name="T14" fmla="*/ 35 w 40"/>
                <a:gd name="T15" fmla="*/ 24 h 35"/>
                <a:gd name="T16" fmla="*/ 16 w 40"/>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5">
                  <a:moveTo>
                    <a:pt x="16" y="33"/>
                  </a:moveTo>
                  <a:cubicBezTo>
                    <a:pt x="13" y="35"/>
                    <a:pt x="8" y="34"/>
                    <a:pt x="6" y="30"/>
                  </a:cubicBezTo>
                  <a:cubicBezTo>
                    <a:pt x="2" y="22"/>
                    <a:pt x="2" y="22"/>
                    <a:pt x="2" y="22"/>
                  </a:cubicBezTo>
                  <a:cubicBezTo>
                    <a:pt x="0" y="18"/>
                    <a:pt x="2" y="13"/>
                    <a:pt x="5" y="11"/>
                  </a:cubicBezTo>
                  <a:cubicBezTo>
                    <a:pt x="24" y="2"/>
                    <a:pt x="24" y="2"/>
                    <a:pt x="24" y="2"/>
                  </a:cubicBezTo>
                  <a:cubicBezTo>
                    <a:pt x="28" y="0"/>
                    <a:pt x="32" y="2"/>
                    <a:pt x="34" y="5"/>
                  </a:cubicBezTo>
                  <a:cubicBezTo>
                    <a:pt x="38" y="14"/>
                    <a:pt x="38" y="14"/>
                    <a:pt x="38" y="14"/>
                  </a:cubicBezTo>
                  <a:cubicBezTo>
                    <a:pt x="40" y="17"/>
                    <a:pt x="39" y="22"/>
                    <a:pt x="35" y="24"/>
                  </a:cubicBezTo>
                  <a:lnTo>
                    <a:pt x="16"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236"/>
            <p:cNvSpPr>
              <a:spLocks/>
            </p:cNvSpPr>
            <p:nvPr/>
          </p:nvSpPr>
          <p:spPr bwMode="auto">
            <a:xfrm>
              <a:off x="4380" y="781"/>
              <a:ext cx="95" cy="82"/>
            </a:xfrm>
            <a:custGeom>
              <a:avLst/>
              <a:gdLst>
                <a:gd name="T0" fmla="*/ 16 w 40"/>
                <a:gd name="T1" fmla="*/ 34 h 35"/>
                <a:gd name="T2" fmla="*/ 6 w 40"/>
                <a:gd name="T3" fmla="*/ 30 h 35"/>
                <a:gd name="T4" fmla="*/ 2 w 40"/>
                <a:gd name="T5" fmla="*/ 22 h 35"/>
                <a:gd name="T6" fmla="*/ 5 w 40"/>
                <a:gd name="T7" fmla="*/ 11 h 35"/>
                <a:gd name="T8" fmla="*/ 24 w 40"/>
                <a:gd name="T9" fmla="*/ 2 h 35"/>
                <a:gd name="T10" fmla="*/ 34 w 40"/>
                <a:gd name="T11" fmla="*/ 6 h 35"/>
                <a:gd name="T12" fmla="*/ 38 w 40"/>
                <a:gd name="T13" fmla="*/ 14 h 35"/>
                <a:gd name="T14" fmla="*/ 35 w 40"/>
                <a:gd name="T15" fmla="*/ 24 h 35"/>
                <a:gd name="T16" fmla="*/ 16 w 40"/>
                <a:gd name="T1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5">
                  <a:moveTo>
                    <a:pt x="16" y="34"/>
                  </a:moveTo>
                  <a:cubicBezTo>
                    <a:pt x="12" y="35"/>
                    <a:pt x="8" y="34"/>
                    <a:pt x="6" y="30"/>
                  </a:cubicBezTo>
                  <a:cubicBezTo>
                    <a:pt x="2" y="22"/>
                    <a:pt x="2" y="22"/>
                    <a:pt x="2" y="22"/>
                  </a:cubicBezTo>
                  <a:cubicBezTo>
                    <a:pt x="0" y="18"/>
                    <a:pt x="1" y="13"/>
                    <a:pt x="5" y="11"/>
                  </a:cubicBezTo>
                  <a:cubicBezTo>
                    <a:pt x="24" y="2"/>
                    <a:pt x="24" y="2"/>
                    <a:pt x="24" y="2"/>
                  </a:cubicBezTo>
                  <a:cubicBezTo>
                    <a:pt x="27" y="0"/>
                    <a:pt x="32" y="2"/>
                    <a:pt x="34" y="6"/>
                  </a:cubicBezTo>
                  <a:cubicBezTo>
                    <a:pt x="38" y="14"/>
                    <a:pt x="38" y="14"/>
                    <a:pt x="38" y="14"/>
                  </a:cubicBezTo>
                  <a:cubicBezTo>
                    <a:pt x="40" y="18"/>
                    <a:pt x="38" y="22"/>
                    <a:pt x="35" y="24"/>
                  </a:cubicBezTo>
                  <a:lnTo>
                    <a:pt x="16" y="34"/>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4" name="Freeform 237"/>
            <p:cNvSpPr>
              <a:spLocks/>
            </p:cNvSpPr>
            <p:nvPr/>
          </p:nvSpPr>
          <p:spPr bwMode="auto">
            <a:xfrm>
              <a:off x="4477" y="731"/>
              <a:ext cx="97" cy="85"/>
            </a:xfrm>
            <a:custGeom>
              <a:avLst/>
              <a:gdLst>
                <a:gd name="T0" fmla="*/ 17 w 41"/>
                <a:gd name="T1" fmla="*/ 34 h 36"/>
                <a:gd name="T2" fmla="*/ 6 w 41"/>
                <a:gd name="T3" fmla="*/ 30 h 36"/>
                <a:gd name="T4" fmla="*/ 2 w 41"/>
                <a:gd name="T5" fmla="*/ 22 h 36"/>
                <a:gd name="T6" fmla="*/ 6 w 41"/>
                <a:gd name="T7" fmla="*/ 12 h 36"/>
                <a:gd name="T8" fmla="*/ 24 w 41"/>
                <a:gd name="T9" fmla="*/ 2 h 36"/>
                <a:gd name="T10" fmla="*/ 35 w 41"/>
                <a:gd name="T11" fmla="*/ 6 h 36"/>
                <a:gd name="T12" fmla="*/ 39 w 41"/>
                <a:gd name="T13" fmla="*/ 14 h 36"/>
                <a:gd name="T14" fmla="*/ 35 w 41"/>
                <a:gd name="T15" fmla="*/ 24 h 36"/>
                <a:gd name="T16" fmla="*/ 17 w 41"/>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6">
                  <a:moveTo>
                    <a:pt x="17" y="34"/>
                  </a:moveTo>
                  <a:cubicBezTo>
                    <a:pt x="13" y="36"/>
                    <a:pt x="8" y="34"/>
                    <a:pt x="6" y="30"/>
                  </a:cubicBezTo>
                  <a:cubicBezTo>
                    <a:pt x="2" y="22"/>
                    <a:pt x="2" y="22"/>
                    <a:pt x="2" y="22"/>
                  </a:cubicBezTo>
                  <a:cubicBezTo>
                    <a:pt x="0" y="18"/>
                    <a:pt x="2" y="13"/>
                    <a:pt x="6" y="12"/>
                  </a:cubicBezTo>
                  <a:cubicBezTo>
                    <a:pt x="24" y="2"/>
                    <a:pt x="24" y="2"/>
                    <a:pt x="24" y="2"/>
                  </a:cubicBezTo>
                  <a:cubicBezTo>
                    <a:pt x="28" y="0"/>
                    <a:pt x="33" y="2"/>
                    <a:pt x="35" y="6"/>
                  </a:cubicBezTo>
                  <a:cubicBezTo>
                    <a:pt x="39" y="14"/>
                    <a:pt x="39" y="14"/>
                    <a:pt x="39" y="14"/>
                  </a:cubicBezTo>
                  <a:cubicBezTo>
                    <a:pt x="41" y="18"/>
                    <a:pt x="39" y="22"/>
                    <a:pt x="35" y="24"/>
                  </a:cubicBezTo>
                  <a:lnTo>
                    <a:pt x="17" y="34"/>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5" name="Freeform 238"/>
            <p:cNvSpPr>
              <a:spLocks/>
            </p:cNvSpPr>
            <p:nvPr/>
          </p:nvSpPr>
          <p:spPr bwMode="auto">
            <a:xfrm>
              <a:off x="4576" y="681"/>
              <a:ext cx="97" cy="85"/>
            </a:xfrm>
            <a:custGeom>
              <a:avLst/>
              <a:gdLst>
                <a:gd name="T0" fmla="*/ 17 w 41"/>
                <a:gd name="T1" fmla="*/ 34 h 36"/>
                <a:gd name="T2" fmla="*/ 6 w 41"/>
                <a:gd name="T3" fmla="*/ 30 h 36"/>
                <a:gd name="T4" fmla="*/ 2 w 41"/>
                <a:gd name="T5" fmla="*/ 22 h 36"/>
                <a:gd name="T6" fmla="*/ 6 w 41"/>
                <a:gd name="T7" fmla="*/ 12 h 36"/>
                <a:gd name="T8" fmla="*/ 24 w 41"/>
                <a:gd name="T9" fmla="*/ 2 h 36"/>
                <a:gd name="T10" fmla="*/ 35 w 41"/>
                <a:gd name="T11" fmla="*/ 6 h 36"/>
                <a:gd name="T12" fmla="*/ 39 w 41"/>
                <a:gd name="T13" fmla="*/ 14 h 36"/>
                <a:gd name="T14" fmla="*/ 35 w 41"/>
                <a:gd name="T15" fmla="*/ 24 h 36"/>
                <a:gd name="T16" fmla="*/ 17 w 41"/>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6">
                  <a:moveTo>
                    <a:pt x="17" y="34"/>
                  </a:moveTo>
                  <a:cubicBezTo>
                    <a:pt x="13" y="36"/>
                    <a:pt x="8" y="34"/>
                    <a:pt x="6" y="30"/>
                  </a:cubicBezTo>
                  <a:cubicBezTo>
                    <a:pt x="2" y="22"/>
                    <a:pt x="2" y="22"/>
                    <a:pt x="2" y="22"/>
                  </a:cubicBezTo>
                  <a:cubicBezTo>
                    <a:pt x="0" y="18"/>
                    <a:pt x="2" y="14"/>
                    <a:pt x="6" y="12"/>
                  </a:cubicBezTo>
                  <a:cubicBezTo>
                    <a:pt x="24" y="2"/>
                    <a:pt x="24" y="2"/>
                    <a:pt x="24" y="2"/>
                  </a:cubicBezTo>
                  <a:cubicBezTo>
                    <a:pt x="28" y="0"/>
                    <a:pt x="33" y="2"/>
                    <a:pt x="35" y="6"/>
                  </a:cubicBezTo>
                  <a:cubicBezTo>
                    <a:pt x="39" y="14"/>
                    <a:pt x="39" y="14"/>
                    <a:pt x="39" y="14"/>
                  </a:cubicBezTo>
                  <a:cubicBezTo>
                    <a:pt x="41" y="18"/>
                    <a:pt x="39" y="23"/>
                    <a:pt x="35" y="24"/>
                  </a:cubicBezTo>
                  <a:lnTo>
                    <a:pt x="17" y="34"/>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6" name="Freeform 239"/>
            <p:cNvSpPr>
              <a:spLocks/>
            </p:cNvSpPr>
            <p:nvPr/>
          </p:nvSpPr>
          <p:spPr bwMode="auto">
            <a:xfrm>
              <a:off x="4676" y="632"/>
              <a:ext cx="94" cy="85"/>
            </a:xfrm>
            <a:custGeom>
              <a:avLst/>
              <a:gdLst>
                <a:gd name="T0" fmla="*/ 17 w 40"/>
                <a:gd name="T1" fmla="*/ 34 h 36"/>
                <a:gd name="T2" fmla="*/ 6 w 40"/>
                <a:gd name="T3" fmla="*/ 30 h 36"/>
                <a:gd name="T4" fmla="*/ 2 w 40"/>
                <a:gd name="T5" fmla="*/ 22 h 36"/>
                <a:gd name="T6" fmla="*/ 5 w 40"/>
                <a:gd name="T7" fmla="*/ 12 h 36"/>
                <a:gd name="T8" fmla="*/ 24 w 40"/>
                <a:gd name="T9" fmla="*/ 2 h 36"/>
                <a:gd name="T10" fmla="*/ 34 w 40"/>
                <a:gd name="T11" fmla="*/ 6 h 36"/>
                <a:gd name="T12" fmla="*/ 39 w 40"/>
                <a:gd name="T13" fmla="*/ 14 h 36"/>
                <a:gd name="T14" fmla="*/ 35 w 40"/>
                <a:gd name="T15" fmla="*/ 25 h 36"/>
                <a:gd name="T16" fmla="*/ 17 w 40"/>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6">
                  <a:moveTo>
                    <a:pt x="17" y="34"/>
                  </a:moveTo>
                  <a:cubicBezTo>
                    <a:pt x="13" y="36"/>
                    <a:pt x="8" y="34"/>
                    <a:pt x="6" y="30"/>
                  </a:cubicBezTo>
                  <a:cubicBezTo>
                    <a:pt x="2" y="22"/>
                    <a:pt x="2" y="22"/>
                    <a:pt x="2" y="22"/>
                  </a:cubicBezTo>
                  <a:cubicBezTo>
                    <a:pt x="0" y="18"/>
                    <a:pt x="2" y="14"/>
                    <a:pt x="5" y="12"/>
                  </a:cubicBezTo>
                  <a:cubicBezTo>
                    <a:pt x="24" y="2"/>
                    <a:pt x="24" y="2"/>
                    <a:pt x="24" y="2"/>
                  </a:cubicBezTo>
                  <a:cubicBezTo>
                    <a:pt x="28" y="0"/>
                    <a:pt x="33" y="2"/>
                    <a:pt x="34" y="6"/>
                  </a:cubicBezTo>
                  <a:cubicBezTo>
                    <a:pt x="39" y="14"/>
                    <a:pt x="39" y="14"/>
                    <a:pt x="39" y="14"/>
                  </a:cubicBezTo>
                  <a:cubicBezTo>
                    <a:pt x="40" y="18"/>
                    <a:pt x="39" y="23"/>
                    <a:pt x="35" y="25"/>
                  </a:cubicBezTo>
                  <a:lnTo>
                    <a:pt x="17" y="34"/>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7" name="Freeform 240"/>
            <p:cNvSpPr>
              <a:spLocks/>
            </p:cNvSpPr>
            <p:nvPr/>
          </p:nvSpPr>
          <p:spPr bwMode="auto">
            <a:xfrm>
              <a:off x="4775" y="584"/>
              <a:ext cx="94" cy="83"/>
            </a:xfrm>
            <a:custGeom>
              <a:avLst/>
              <a:gdLst>
                <a:gd name="T0" fmla="*/ 16 w 40"/>
                <a:gd name="T1" fmla="*/ 33 h 35"/>
                <a:gd name="T2" fmla="*/ 6 w 40"/>
                <a:gd name="T3" fmla="*/ 29 h 35"/>
                <a:gd name="T4" fmla="*/ 2 w 40"/>
                <a:gd name="T5" fmla="*/ 21 h 35"/>
                <a:gd name="T6" fmla="*/ 5 w 40"/>
                <a:gd name="T7" fmla="*/ 11 h 35"/>
                <a:gd name="T8" fmla="*/ 24 w 40"/>
                <a:gd name="T9" fmla="*/ 1 h 35"/>
                <a:gd name="T10" fmla="*/ 34 w 40"/>
                <a:gd name="T11" fmla="*/ 5 h 35"/>
                <a:gd name="T12" fmla="*/ 38 w 40"/>
                <a:gd name="T13" fmla="*/ 13 h 35"/>
                <a:gd name="T14" fmla="*/ 35 w 40"/>
                <a:gd name="T15" fmla="*/ 24 h 35"/>
                <a:gd name="T16" fmla="*/ 16 w 40"/>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5">
                  <a:moveTo>
                    <a:pt x="16" y="33"/>
                  </a:moveTo>
                  <a:cubicBezTo>
                    <a:pt x="12" y="35"/>
                    <a:pt x="8" y="33"/>
                    <a:pt x="6" y="29"/>
                  </a:cubicBezTo>
                  <a:cubicBezTo>
                    <a:pt x="2" y="21"/>
                    <a:pt x="2" y="21"/>
                    <a:pt x="2" y="21"/>
                  </a:cubicBezTo>
                  <a:cubicBezTo>
                    <a:pt x="0" y="17"/>
                    <a:pt x="1" y="13"/>
                    <a:pt x="5" y="11"/>
                  </a:cubicBezTo>
                  <a:cubicBezTo>
                    <a:pt x="24" y="1"/>
                    <a:pt x="24" y="1"/>
                    <a:pt x="24" y="1"/>
                  </a:cubicBezTo>
                  <a:cubicBezTo>
                    <a:pt x="28" y="0"/>
                    <a:pt x="32" y="1"/>
                    <a:pt x="34" y="5"/>
                  </a:cubicBezTo>
                  <a:cubicBezTo>
                    <a:pt x="38" y="13"/>
                    <a:pt x="38" y="13"/>
                    <a:pt x="38" y="13"/>
                  </a:cubicBezTo>
                  <a:cubicBezTo>
                    <a:pt x="40" y="17"/>
                    <a:pt x="39" y="22"/>
                    <a:pt x="35" y="24"/>
                  </a:cubicBezTo>
                  <a:lnTo>
                    <a:pt x="16"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8" name="Freeform 241"/>
            <p:cNvSpPr>
              <a:spLocks/>
            </p:cNvSpPr>
            <p:nvPr/>
          </p:nvSpPr>
          <p:spPr bwMode="auto">
            <a:xfrm>
              <a:off x="4874" y="535"/>
              <a:ext cx="95" cy="82"/>
            </a:xfrm>
            <a:custGeom>
              <a:avLst/>
              <a:gdLst>
                <a:gd name="T0" fmla="*/ 16 w 40"/>
                <a:gd name="T1" fmla="*/ 33 h 35"/>
                <a:gd name="T2" fmla="*/ 6 w 40"/>
                <a:gd name="T3" fmla="*/ 29 h 35"/>
                <a:gd name="T4" fmla="*/ 2 w 40"/>
                <a:gd name="T5" fmla="*/ 21 h 35"/>
                <a:gd name="T6" fmla="*/ 5 w 40"/>
                <a:gd name="T7" fmla="*/ 11 h 35"/>
                <a:gd name="T8" fmla="*/ 24 w 40"/>
                <a:gd name="T9" fmla="*/ 2 h 35"/>
                <a:gd name="T10" fmla="*/ 34 w 40"/>
                <a:gd name="T11" fmla="*/ 5 h 35"/>
                <a:gd name="T12" fmla="*/ 38 w 40"/>
                <a:gd name="T13" fmla="*/ 13 h 35"/>
                <a:gd name="T14" fmla="*/ 35 w 40"/>
                <a:gd name="T15" fmla="*/ 24 h 35"/>
                <a:gd name="T16" fmla="*/ 16 w 40"/>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5">
                  <a:moveTo>
                    <a:pt x="16" y="33"/>
                  </a:moveTo>
                  <a:cubicBezTo>
                    <a:pt x="12" y="35"/>
                    <a:pt x="8" y="33"/>
                    <a:pt x="6" y="29"/>
                  </a:cubicBezTo>
                  <a:cubicBezTo>
                    <a:pt x="2" y="21"/>
                    <a:pt x="2" y="21"/>
                    <a:pt x="2" y="21"/>
                  </a:cubicBezTo>
                  <a:cubicBezTo>
                    <a:pt x="0" y="17"/>
                    <a:pt x="1" y="13"/>
                    <a:pt x="5" y="11"/>
                  </a:cubicBezTo>
                  <a:cubicBezTo>
                    <a:pt x="24" y="2"/>
                    <a:pt x="24" y="2"/>
                    <a:pt x="24" y="2"/>
                  </a:cubicBezTo>
                  <a:cubicBezTo>
                    <a:pt x="27" y="0"/>
                    <a:pt x="32" y="1"/>
                    <a:pt x="34" y="5"/>
                  </a:cubicBezTo>
                  <a:cubicBezTo>
                    <a:pt x="38" y="13"/>
                    <a:pt x="38" y="13"/>
                    <a:pt x="38" y="13"/>
                  </a:cubicBezTo>
                  <a:cubicBezTo>
                    <a:pt x="40" y="17"/>
                    <a:pt x="39" y="22"/>
                    <a:pt x="35" y="24"/>
                  </a:cubicBezTo>
                  <a:lnTo>
                    <a:pt x="16"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9" name="Freeform 242"/>
            <p:cNvSpPr>
              <a:spLocks/>
            </p:cNvSpPr>
            <p:nvPr/>
          </p:nvSpPr>
          <p:spPr bwMode="auto">
            <a:xfrm>
              <a:off x="4971" y="485"/>
              <a:ext cx="97" cy="83"/>
            </a:xfrm>
            <a:custGeom>
              <a:avLst/>
              <a:gdLst>
                <a:gd name="T0" fmla="*/ 17 w 41"/>
                <a:gd name="T1" fmla="*/ 33 h 35"/>
                <a:gd name="T2" fmla="*/ 6 w 41"/>
                <a:gd name="T3" fmla="*/ 30 h 35"/>
                <a:gd name="T4" fmla="*/ 2 w 41"/>
                <a:gd name="T5" fmla="*/ 21 h 35"/>
                <a:gd name="T6" fmla="*/ 6 w 41"/>
                <a:gd name="T7" fmla="*/ 11 h 35"/>
                <a:gd name="T8" fmla="*/ 24 w 41"/>
                <a:gd name="T9" fmla="*/ 2 h 35"/>
                <a:gd name="T10" fmla="*/ 35 w 41"/>
                <a:gd name="T11" fmla="*/ 5 h 35"/>
                <a:gd name="T12" fmla="*/ 39 w 41"/>
                <a:gd name="T13" fmla="*/ 13 h 35"/>
                <a:gd name="T14" fmla="*/ 35 w 41"/>
                <a:gd name="T15" fmla="*/ 24 h 35"/>
                <a:gd name="T16" fmla="*/ 17 w 41"/>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5">
                  <a:moveTo>
                    <a:pt x="17" y="33"/>
                  </a:moveTo>
                  <a:cubicBezTo>
                    <a:pt x="13" y="35"/>
                    <a:pt x="8" y="33"/>
                    <a:pt x="6" y="30"/>
                  </a:cubicBezTo>
                  <a:cubicBezTo>
                    <a:pt x="2" y="21"/>
                    <a:pt x="2" y="21"/>
                    <a:pt x="2" y="21"/>
                  </a:cubicBezTo>
                  <a:cubicBezTo>
                    <a:pt x="0" y="18"/>
                    <a:pt x="2" y="13"/>
                    <a:pt x="6" y="11"/>
                  </a:cubicBezTo>
                  <a:cubicBezTo>
                    <a:pt x="24" y="2"/>
                    <a:pt x="24" y="2"/>
                    <a:pt x="24" y="2"/>
                  </a:cubicBezTo>
                  <a:cubicBezTo>
                    <a:pt x="28" y="0"/>
                    <a:pt x="33" y="1"/>
                    <a:pt x="35" y="5"/>
                  </a:cubicBezTo>
                  <a:cubicBezTo>
                    <a:pt x="39" y="13"/>
                    <a:pt x="39" y="13"/>
                    <a:pt x="39" y="13"/>
                  </a:cubicBezTo>
                  <a:cubicBezTo>
                    <a:pt x="41" y="17"/>
                    <a:pt x="39" y="22"/>
                    <a:pt x="35" y="24"/>
                  </a:cubicBezTo>
                  <a:lnTo>
                    <a:pt x="17"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0" name="Freeform 243"/>
            <p:cNvSpPr>
              <a:spLocks/>
            </p:cNvSpPr>
            <p:nvPr/>
          </p:nvSpPr>
          <p:spPr bwMode="auto">
            <a:xfrm>
              <a:off x="5070" y="435"/>
              <a:ext cx="97" cy="83"/>
            </a:xfrm>
            <a:custGeom>
              <a:avLst/>
              <a:gdLst>
                <a:gd name="T0" fmla="*/ 17 w 41"/>
                <a:gd name="T1" fmla="*/ 33 h 35"/>
                <a:gd name="T2" fmla="*/ 6 w 41"/>
                <a:gd name="T3" fmla="*/ 30 h 35"/>
                <a:gd name="T4" fmla="*/ 2 w 41"/>
                <a:gd name="T5" fmla="*/ 21 h 35"/>
                <a:gd name="T6" fmla="*/ 6 w 41"/>
                <a:gd name="T7" fmla="*/ 11 h 35"/>
                <a:gd name="T8" fmla="*/ 24 w 41"/>
                <a:gd name="T9" fmla="*/ 2 h 35"/>
                <a:gd name="T10" fmla="*/ 35 w 41"/>
                <a:gd name="T11" fmla="*/ 5 h 35"/>
                <a:gd name="T12" fmla="*/ 39 w 41"/>
                <a:gd name="T13" fmla="*/ 13 h 35"/>
                <a:gd name="T14" fmla="*/ 35 w 41"/>
                <a:gd name="T15" fmla="*/ 24 h 35"/>
                <a:gd name="T16" fmla="*/ 17 w 41"/>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5">
                  <a:moveTo>
                    <a:pt x="17" y="33"/>
                  </a:moveTo>
                  <a:cubicBezTo>
                    <a:pt x="13" y="35"/>
                    <a:pt x="8" y="33"/>
                    <a:pt x="6" y="30"/>
                  </a:cubicBezTo>
                  <a:cubicBezTo>
                    <a:pt x="2" y="21"/>
                    <a:pt x="2" y="21"/>
                    <a:pt x="2" y="21"/>
                  </a:cubicBezTo>
                  <a:cubicBezTo>
                    <a:pt x="0" y="18"/>
                    <a:pt x="2" y="13"/>
                    <a:pt x="6" y="11"/>
                  </a:cubicBezTo>
                  <a:cubicBezTo>
                    <a:pt x="24" y="2"/>
                    <a:pt x="24" y="2"/>
                    <a:pt x="24" y="2"/>
                  </a:cubicBezTo>
                  <a:cubicBezTo>
                    <a:pt x="28" y="0"/>
                    <a:pt x="33" y="1"/>
                    <a:pt x="35" y="5"/>
                  </a:cubicBezTo>
                  <a:cubicBezTo>
                    <a:pt x="39" y="13"/>
                    <a:pt x="39" y="13"/>
                    <a:pt x="39" y="13"/>
                  </a:cubicBezTo>
                  <a:cubicBezTo>
                    <a:pt x="41" y="17"/>
                    <a:pt x="39" y="22"/>
                    <a:pt x="35" y="24"/>
                  </a:cubicBezTo>
                  <a:lnTo>
                    <a:pt x="17"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1" name="Freeform 244"/>
            <p:cNvSpPr>
              <a:spLocks/>
            </p:cNvSpPr>
            <p:nvPr/>
          </p:nvSpPr>
          <p:spPr bwMode="auto">
            <a:xfrm>
              <a:off x="4021" y="1052"/>
              <a:ext cx="94" cy="86"/>
            </a:xfrm>
            <a:custGeom>
              <a:avLst/>
              <a:gdLst>
                <a:gd name="T0" fmla="*/ 17 w 40"/>
                <a:gd name="T1" fmla="*/ 34 h 36"/>
                <a:gd name="T2" fmla="*/ 6 w 40"/>
                <a:gd name="T3" fmla="*/ 30 h 36"/>
                <a:gd name="T4" fmla="*/ 2 w 40"/>
                <a:gd name="T5" fmla="*/ 22 h 36"/>
                <a:gd name="T6" fmla="*/ 5 w 40"/>
                <a:gd name="T7" fmla="*/ 12 h 36"/>
                <a:gd name="T8" fmla="*/ 24 w 40"/>
                <a:gd name="T9" fmla="*/ 2 h 36"/>
                <a:gd name="T10" fmla="*/ 34 w 40"/>
                <a:gd name="T11" fmla="*/ 6 h 36"/>
                <a:gd name="T12" fmla="*/ 39 w 40"/>
                <a:gd name="T13" fmla="*/ 14 h 36"/>
                <a:gd name="T14" fmla="*/ 35 w 40"/>
                <a:gd name="T15" fmla="*/ 24 h 36"/>
                <a:gd name="T16" fmla="*/ 17 w 40"/>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6">
                  <a:moveTo>
                    <a:pt x="17" y="34"/>
                  </a:moveTo>
                  <a:cubicBezTo>
                    <a:pt x="13" y="36"/>
                    <a:pt x="8" y="34"/>
                    <a:pt x="6" y="30"/>
                  </a:cubicBezTo>
                  <a:cubicBezTo>
                    <a:pt x="2" y="22"/>
                    <a:pt x="2" y="22"/>
                    <a:pt x="2" y="22"/>
                  </a:cubicBezTo>
                  <a:cubicBezTo>
                    <a:pt x="0" y="18"/>
                    <a:pt x="2" y="13"/>
                    <a:pt x="5" y="12"/>
                  </a:cubicBezTo>
                  <a:cubicBezTo>
                    <a:pt x="24" y="2"/>
                    <a:pt x="24" y="2"/>
                    <a:pt x="24" y="2"/>
                  </a:cubicBezTo>
                  <a:cubicBezTo>
                    <a:pt x="28" y="0"/>
                    <a:pt x="33" y="2"/>
                    <a:pt x="34" y="6"/>
                  </a:cubicBezTo>
                  <a:cubicBezTo>
                    <a:pt x="39" y="14"/>
                    <a:pt x="39" y="14"/>
                    <a:pt x="39" y="14"/>
                  </a:cubicBezTo>
                  <a:cubicBezTo>
                    <a:pt x="40" y="18"/>
                    <a:pt x="39" y="22"/>
                    <a:pt x="35" y="24"/>
                  </a:cubicBezTo>
                  <a:lnTo>
                    <a:pt x="17" y="34"/>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2" name="Freeform 245"/>
            <p:cNvSpPr>
              <a:spLocks/>
            </p:cNvSpPr>
            <p:nvPr/>
          </p:nvSpPr>
          <p:spPr bwMode="auto">
            <a:xfrm>
              <a:off x="4120" y="1003"/>
              <a:ext cx="95" cy="85"/>
            </a:xfrm>
            <a:custGeom>
              <a:avLst/>
              <a:gdLst>
                <a:gd name="T0" fmla="*/ 16 w 40"/>
                <a:gd name="T1" fmla="*/ 34 h 36"/>
                <a:gd name="T2" fmla="*/ 6 w 40"/>
                <a:gd name="T3" fmla="*/ 30 h 36"/>
                <a:gd name="T4" fmla="*/ 2 w 40"/>
                <a:gd name="T5" fmla="*/ 22 h 36"/>
                <a:gd name="T6" fmla="*/ 5 w 40"/>
                <a:gd name="T7" fmla="*/ 12 h 36"/>
                <a:gd name="T8" fmla="*/ 24 w 40"/>
                <a:gd name="T9" fmla="*/ 2 h 36"/>
                <a:gd name="T10" fmla="*/ 34 w 40"/>
                <a:gd name="T11" fmla="*/ 6 h 36"/>
                <a:gd name="T12" fmla="*/ 38 w 40"/>
                <a:gd name="T13" fmla="*/ 14 h 36"/>
                <a:gd name="T14" fmla="*/ 35 w 40"/>
                <a:gd name="T15" fmla="*/ 24 h 36"/>
                <a:gd name="T16" fmla="*/ 16 w 40"/>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6">
                  <a:moveTo>
                    <a:pt x="16" y="34"/>
                  </a:moveTo>
                  <a:cubicBezTo>
                    <a:pt x="12" y="36"/>
                    <a:pt x="8" y="34"/>
                    <a:pt x="6" y="30"/>
                  </a:cubicBezTo>
                  <a:cubicBezTo>
                    <a:pt x="2" y="22"/>
                    <a:pt x="2" y="22"/>
                    <a:pt x="2" y="22"/>
                  </a:cubicBezTo>
                  <a:cubicBezTo>
                    <a:pt x="0" y="18"/>
                    <a:pt x="1" y="14"/>
                    <a:pt x="5" y="12"/>
                  </a:cubicBezTo>
                  <a:cubicBezTo>
                    <a:pt x="24" y="2"/>
                    <a:pt x="24" y="2"/>
                    <a:pt x="24" y="2"/>
                  </a:cubicBezTo>
                  <a:cubicBezTo>
                    <a:pt x="28" y="0"/>
                    <a:pt x="32" y="2"/>
                    <a:pt x="34" y="6"/>
                  </a:cubicBezTo>
                  <a:cubicBezTo>
                    <a:pt x="38" y="14"/>
                    <a:pt x="38" y="14"/>
                    <a:pt x="38" y="14"/>
                  </a:cubicBezTo>
                  <a:cubicBezTo>
                    <a:pt x="40" y="18"/>
                    <a:pt x="39" y="23"/>
                    <a:pt x="35" y="24"/>
                  </a:cubicBezTo>
                  <a:lnTo>
                    <a:pt x="16" y="34"/>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3" name="Freeform 246"/>
            <p:cNvSpPr>
              <a:spLocks/>
            </p:cNvSpPr>
            <p:nvPr/>
          </p:nvSpPr>
          <p:spPr bwMode="auto">
            <a:xfrm>
              <a:off x="4219" y="956"/>
              <a:ext cx="95" cy="82"/>
            </a:xfrm>
            <a:custGeom>
              <a:avLst/>
              <a:gdLst>
                <a:gd name="T0" fmla="*/ 16 w 40"/>
                <a:gd name="T1" fmla="*/ 33 h 35"/>
                <a:gd name="T2" fmla="*/ 6 w 40"/>
                <a:gd name="T3" fmla="*/ 29 h 35"/>
                <a:gd name="T4" fmla="*/ 2 w 40"/>
                <a:gd name="T5" fmla="*/ 21 h 35"/>
                <a:gd name="T6" fmla="*/ 5 w 40"/>
                <a:gd name="T7" fmla="*/ 11 h 35"/>
                <a:gd name="T8" fmla="*/ 24 w 40"/>
                <a:gd name="T9" fmla="*/ 1 h 35"/>
                <a:gd name="T10" fmla="*/ 34 w 40"/>
                <a:gd name="T11" fmla="*/ 5 h 35"/>
                <a:gd name="T12" fmla="*/ 38 w 40"/>
                <a:gd name="T13" fmla="*/ 13 h 35"/>
                <a:gd name="T14" fmla="*/ 35 w 40"/>
                <a:gd name="T15" fmla="*/ 24 h 35"/>
                <a:gd name="T16" fmla="*/ 16 w 40"/>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5">
                  <a:moveTo>
                    <a:pt x="16" y="33"/>
                  </a:moveTo>
                  <a:cubicBezTo>
                    <a:pt x="12" y="35"/>
                    <a:pt x="8" y="33"/>
                    <a:pt x="6" y="29"/>
                  </a:cubicBezTo>
                  <a:cubicBezTo>
                    <a:pt x="2" y="21"/>
                    <a:pt x="2" y="21"/>
                    <a:pt x="2" y="21"/>
                  </a:cubicBezTo>
                  <a:cubicBezTo>
                    <a:pt x="0" y="17"/>
                    <a:pt x="1" y="13"/>
                    <a:pt x="5" y="11"/>
                  </a:cubicBezTo>
                  <a:cubicBezTo>
                    <a:pt x="24" y="1"/>
                    <a:pt x="24" y="1"/>
                    <a:pt x="24" y="1"/>
                  </a:cubicBezTo>
                  <a:cubicBezTo>
                    <a:pt x="27" y="0"/>
                    <a:pt x="32" y="1"/>
                    <a:pt x="34" y="5"/>
                  </a:cubicBezTo>
                  <a:cubicBezTo>
                    <a:pt x="38" y="13"/>
                    <a:pt x="38" y="13"/>
                    <a:pt x="38" y="13"/>
                  </a:cubicBezTo>
                  <a:cubicBezTo>
                    <a:pt x="40" y="17"/>
                    <a:pt x="39" y="22"/>
                    <a:pt x="35" y="24"/>
                  </a:cubicBezTo>
                  <a:lnTo>
                    <a:pt x="16"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4" name="Freeform 247"/>
            <p:cNvSpPr>
              <a:spLocks/>
            </p:cNvSpPr>
            <p:nvPr/>
          </p:nvSpPr>
          <p:spPr bwMode="auto">
            <a:xfrm>
              <a:off x="4515" y="807"/>
              <a:ext cx="97" cy="82"/>
            </a:xfrm>
            <a:custGeom>
              <a:avLst/>
              <a:gdLst>
                <a:gd name="T0" fmla="*/ 17 w 41"/>
                <a:gd name="T1" fmla="*/ 33 h 35"/>
                <a:gd name="T2" fmla="*/ 6 w 41"/>
                <a:gd name="T3" fmla="*/ 30 h 35"/>
                <a:gd name="T4" fmla="*/ 2 w 41"/>
                <a:gd name="T5" fmla="*/ 21 h 35"/>
                <a:gd name="T6" fmla="*/ 6 w 41"/>
                <a:gd name="T7" fmla="*/ 11 h 35"/>
                <a:gd name="T8" fmla="*/ 24 w 41"/>
                <a:gd name="T9" fmla="*/ 2 h 35"/>
                <a:gd name="T10" fmla="*/ 35 w 41"/>
                <a:gd name="T11" fmla="*/ 5 h 35"/>
                <a:gd name="T12" fmla="*/ 39 w 41"/>
                <a:gd name="T13" fmla="*/ 13 h 35"/>
                <a:gd name="T14" fmla="*/ 35 w 41"/>
                <a:gd name="T15" fmla="*/ 24 h 35"/>
                <a:gd name="T16" fmla="*/ 17 w 41"/>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5">
                  <a:moveTo>
                    <a:pt x="17" y="33"/>
                  </a:moveTo>
                  <a:cubicBezTo>
                    <a:pt x="13" y="35"/>
                    <a:pt x="8" y="33"/>
                    <a:pt x="6" y="30"/>
                  </a:cubicBezTo>
                  <a:cubicBezTo>
                    <a:pt x="2" y="21"/>
                    <a:pt x="2" y="21"/>
                    <a:pt x="2" y="21"/>
                  </a:cubicBezTo>
                  <a:cubicBezTo>
                    <a:pt x="0" y="18"/>
                    <a:pt x="2" y="13"/>
                    <a:pt x="6" y="11"/>
                  </a:cubicBezTo>
                  <a:cubicBezTo>
                    <a:pt x="24" y="2"/>
                    <a:pt x="24" y="2"/>
                    <a:pt x="24" y="2"/>
                  </a:cubicBezTo>
                  <a:cubicBezTo>
                    <a:pt x="28" y="0"/>
                    <a:pt x="33" y="1"/>
                    <a:pt x="35" y="5"/>
                  </a:cubicBezTo>
                  <a:cubicBezTo>
                    <a:pt x="39" y="13"/>
                    <a:pt x="39" y="13"/>
                    <a:pt x="39" y="13"/>
                  </a:cubicBezTo>
                  <a:cubicBezTo>
                    <a:pt x="41" y="17"/>
                    <a:pt x="39" y="22"/>
                    <a:pt x="35" y="24"/>
                  </a:cubicBezTo>
                  <a:lnTo>
                    <a:pt x="17"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5" name="Freeform 248"/>
            <p:cNvSpPr>
              <a:spLocks/>
            </p:cNvSpPr>
            <p:nvPr/>
          </p:nvSpPr>
          <p:spPr bwMode="auto">
            <a:xfrm>
              <a:off x="4614" y="757"/>
              <a:ext cx="95" cy="83"/>
            </a:xfrm>
            <a:custGeom>
              <a:avLst/>
              <a:gdLst>
                <a:gd name="T0" fmla="*/ 16 w 40"/>
                <a:gd name="T1" fmla="*/ 33 h 35"/>
                <a:gd name="T2" fmla="*/ 6 w 40"/>
                <a:gd name="T3" fmla="*/ 30 h 35"/>
                <a:gd name="T4" fmla="*/ 2 w 40"/>
                <a:gd name="T5" fmla="*/ 22 h 35"/>
                <a:gd name="T6" fmla="*/ 5 w 40"/>
                <a:gd name="T7" fmla="*/ 11 h 35"/>
                <a:gd name="T8" fmla="*/ 24 w 40"/>
                <a:gd name="T9" fmla="*/ 2 h 35"/>
                <a:gd name="T10" fmla="*/ 34 w 40"/>
                <a:gd name="T11" fmla="*/ 5 h 35"/>
                <a:gd name="T12" fmla="*/ 38 w 40"/>
                <a:gd name="T13" fmla="*/ 13 h 35"/>
                <a:gd name="T14" fmla="*/ 35 w 40"/>
                <a:gd name="T15" fmla="*/ 24 h 35"/>
                <a:gd name="T16" fmla="*/ 16 w 40"/>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5">
                  <a:moveTo>
                    <a:pt x="16" y="33"/>
                  </a:moveTo>
                  <a:cubicBezTo>
                    <a:pt x="13" y="35"/>
                    <a:pt x="8" y="34"/>
                    <a:pt x="6" y="30"/>
                  </a:cubicBezTo>
                  <a:cubicBezTo>
                    <a:pt x="2" y="22"/>
                    <a:pt x="2" y="22"/>
                    <a:pt x="2" y="22"/>
                  </a:cubicBezTo>
                  <a:cubicBezTo>
                    <a:pt x="0" y="18"/>
                    <a:pt x="2" y="13"/>
                    <a:pt x="5" y="11"/>
                  </a:cubicBezTo>
                  <a:cubicBezTo>
                    <a:pt x="24" y="2"/>
                    <a:pt x="24" y="2"/>
                    <a:pt x="24" y="2"/>
                  </a:cubicBezTo>
                  <a:cubicBezTo>
                    <a:pt x="28" y="0"/>
                    <a:pt x="32" y="1"/>
                    <a:pt x="34" y="5"/>
                  </a:cubicBezTo>
                  <a:cubicBezTo>
                    <a:pt x="38" y="13"/>
                    <a:pt x="38" y="13"/>
                    <a:pt x="38" y="13"/>
                  </a:cubicBezTo>
                  <a:cubicBezTo>
                    <a:pt x="40" y="17"/>
                    <a:pt x="39" y="22"/>
                    <a:pt x="35" y="24"/>
                  </a:cubicBezTo>
                  <a:lnTo>
                    <a:pt x="16"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Freeform 249"/>
            <p:cNvSpPr>
              <a:spLocks/>
            </p:cNvSpPr>
            <p:nvPr/>
          </p:nvSpPr>
          <p:spPr bwMode="auto">
            <a:xfrm>
              <a:off x="4713" y="707"/>
              <a:ext cx="95" cy="83"/>
            </a:xfrm>
            <a:custGeom>
              <a:avLst/>
              <a:gdLst>
                <a:gd name="T0" fmla="*/ 16 w 40"/>
                <a:gd name="T1" fmla="*/ 33 h 35"/>
                <a:gd name="T2" fmla="*/ 6 w 40"/>
                <a:gd name="T3" fmla="*/ 30 h 35"/>
                <a:gd name="T4" fmla="*/ 2 w 40"/>
                <a:gd name="T5" fmla="*/ 22 h 35"/>
                <a:gd name="T6" fmla="*/ 5 w 40"/>
                <a:gd name="T7" fmla="*/ 11 h 35"/>
                <a:gd name="T8" fmla="*/ 24 w 40"/>
                <a:gd name="T9" fmla="*/ 2 h 35"/>
                <a:gd name="T10" fmla="*/ 34 w 40"/>
                <a:gd name="T11" fmla="*/ 5 h 35"/>
                <a:gd name="T12" fmla="*/ 38 w 40"/>
                <a:gd name="T13" fmla="*/ 13 h 35"/>
                <a:gd name="T14" fmla="*/ 35 w 40"/>
                <a:gd name="T15" fmla="*/ 24 h 35"/>
                <a:gd name="T16" fmla="*/ 16 w 40"/>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5">
                  <a:moveTo>
                    <a:pt x="16" y="33"/>
                  </a:moveTo>
                  <a:cubicBezTo>
                    <a:pt x="12" y="35"/>
                    <a:pt x="8" y="34"/>
                    <a:pt x="6" y="30"/>
                  </a:cubicBezTo>
                  <a:cubicBezTo>
                    <a:pt x="2" y="22"/>
                    <a:pt x="2" y="22"/>
                    <a:pt x="2" y="22"/>
                  </a:cubicBezTo>
                  <a:cubicBezTo>
                    <a:pt x="0" y="18"/>
                    <a:pt x="1" y="13"/>
                    <a:pt x="5" y="11"/>
                  </a:cubicBezTo>
                  <a:cubicBezTo>
                    <a:pt x="24" y="2"/>
                    <a:pt x="24" y="2"/>
                    <a:pt x="24" y="2"/>
                  </a:cubicBezTo>
                  <a:cubicBezTo>
                    <a:pt x="28" y="0"/>
                    <a:pt x="32" y="1"/>
                    <a:pt x="34" y="5"/>
                  </a:cubicBezTo>
                  <a:cubicBezTo>
                    <a:pt x="38" y="13"/>
                    <a:pt x="38" y="13"/>
                    <a:pt x="38" y="13"/>
                  </a:cubicBezTo>
                  <a:cubicBezTo>
                    <a:pt x="40" y="17"/>
                    <a:pt x="39" y="22"/>
                    <a:pt x="35" y="24"/>
                  </a:cubicBezTo>
                  <a:lnTo>
                    <a:pt x="16"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7" name="Freeform 250"/>
            <p:cNvSpPr>
              <a:spLocks/>
            </p:cNvSpPr>
            <p:nvPr/>
          </p:nvSpPr>
          <p:spPr bwMode="auto">
            <a:xfrm>
              <a:off x="4813" y="658"/>
              <a:ext cx="94" cy="82"/>
            </a:xfrm>
            <a:custGeom>
              <a:avLst/>
              <a:gdLst>
                <a:gd name="T0" fmla="*/ 16 w 40"/>
                <a:gd name="T1" fmla="*/ 33 h 35"/>
                <a:gd name="T2" fmla="*/ 6 w 40"/>
                <a:gd name="T3" fmla="*/ 30 h 35"/>
                <a:gd name="T4" fmla="*/ 1 w 40"/>
                <a:gd name="T5" fmla="*/ 22 h 35"/>
                <a:gd name="T6" fmla="*/ 5 w 40"/>
                <a:gd name="T7" fmla="*/ 11 h 35"/>
                <a:gd name="T8" fmla="*/ 24 w 40"/>
                <a:gd name="T9" fmla="*/ 2 h 35"/>
                <a:gd name="T10" fmla="*/ 34 w 40"/>
                <a:gd name="T11" fmla="*/ 5 h 35"/>
                <a:gd name="T12" fmla="*/ 38 w 40"/>
                <a:gd name="T13" fmla="*/ 14 h 35"/>
                <a:gd name="T14" fmla="*/ 35 w 40"/>
                <a:gd name="T15" fmla="*/ 24 h 35"/>
                <a:gd name="T16" fmla="*/ 16 w 40"/>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5">
                  <a:moveTo>
                    <a:pt x="16" y="33"/>
                  </a:moveTo>
                  <a:cubicBezTo>
                    <a:pt x="12" y="35"/>
                    <a:pt x="7" y="34"/>
                    <a:pt x="6" y="30"/>
                  </a:cubicBezTo>
                  <a:cubicBezTo>
                    <a:pt x="1" y="22"/>
                    <a:pt x="1" y="22"/>
                    <a:pt x="1" y="22"/>
                  </a:cubicBezTo>
                  <a:cubicBezTo>
                    <a:pt x="0" y="18"/>
                    <a:pt x="1" y="13"/>
                    <a:pt x="5" y="11"/>
                  </a:cubicBezTo>
                  <a:cubicBezTo>
                    <a:pt x="24" y="2"/>
                    <a:pt x="24" y="2"/>
                    <a:pt x="24" y="2"/>
                  </a:cubicBezTo>
                  <a:cubicBezTo>
                    <a:pt x="27" y="0"/>
                    <a:pt x="32" y="2"/>
                    <a:pt x="34" y="5"/>
                  </a:cubicBezTo>
                  <a:cubicBezTo>
                    <a:pt x="38" y="14"/>
                    <a:pt x="38" y="14"/>
                    <a:pt x="38" y="14"/>
                  </a:cubicBezTo>
                  <a:cubicBezTo>
                    <a:pt x="40" y="17"/>
                    <a:pt x="38" y="22"/>
                    <a:pt x="35" y="24"/>
                  </a:cubicBezTo>
                  <a:lnTo>
                    <a:pt x="16"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8" name="Freeform 251"/>
            <p:cNvSpPr>
              <a:spLocks/>
            </p:cNvSpPr>
            <p:nvPr/>
          </p:nvSpPr>
          <p:spPr bwMode="auto">
            <a:xfrm>
              <a:off x="4910" y="608"/>
              <a:ext cx="97" cy="83"/>
            </a:xfrm>
            <a:custGeom>
              <a:avLst/>
              <a:gdLst>
                <a:gd name="T0" fmla="*/ 17 w 41"/>
                <a:gd name="T1" fmla="*/ 33 h 35"/>
                <a:gd name="T2" fmla="*/ 6 w 41"/>
                <a:gd name="T3" fmla="*/ 30 h 35"/>
                <a:gd name="T4" fmla="*/ 2 w 41"/>
                <a:gd name="T5" fmla="*/ 22 h 35"/>
                <a:gd name="T6" fmla="*/ 6 w 41"/>
                <a:gd name="T7" fmla="*/ 11 h 35"/>
                <a:gd name="T8" fmla="*/ 24 w 41"/>
                <a:gd name="T9" fmla="*/ 2 h 35"/>
                <a:gd name="T10" fmla="*/ 35 w 41"/>
                <a:gd name="T11" fmla="*/ 6 h 35"/>
                <a:gd name="T12" fmla="*/ 39 w 41"/>
                <a:gd name="T13" fmla="*/ 14 h 35"/>
                <a:gd name="T14" fmla="*/ 35 w 41"/>
                <a:gd name="T15" fmla="*/ 24 h 35"/>
                <a:gd name="T16" fmla="*/ 17 w 41"/>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5">
                  <a:moveTo>
                    <a:pt x="17" y="33"/>
                  </a:moveTo>
                  <a:cubicBezTo>
                    <a:pt x="13" y="35"/>
                    <a:pt x="8" y="34"/>
                    <a:pt x="6" y="30"/>
                  </a:cubicBezTo>
                  <a:cubicBezTo>
                    <a:pt x="2" y="22"/>
                    <a:pt x="2" y="22"/>
                    <a:pt x="2" y="22"/>
                  </a:cubicBezTo>
                  <a:cubicBezTo>
                    <a:pt x="0" y="18"/>
                    <a:pt x="2" y="13"/>
                    <a:pt x="6" y="11"/>
                  </a:cubicBezTo>
                  <a:cubicBezTo>
                    <a:pt x="24" y="2"/>
                    <a:pt x="24" y="2"/>
                    <a:pt x="24" y="2"/>
                  </a:cubicBezTo>
                  <a:cubicBezTo>
                    <a:pt x="28" y="0"/>
                    <a:pt x="33" y="2"/>
                    <a:pt x="35" y="6"/>
                  </a:cubicBezTo>
                  <a:cubicBezTo>
                    <a:pt x="39" y="14"/>
                    <a:pt x="39" y="14"/>
                    <a:pt x="39" y="14"/>
                  </a:cubicBezTo>
                  <a:cubicBezTo>
                    <a:pt x="41" y="17"/>
                    <a:pt x="39" y="22"/>
                    <a:pt x="35" y="24"/>
                  </a:cubicBezTo>
                  <a:lnTo>
                    <a:pt x="17"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9" name="Freeform 252"/>
            <p:cNvSpPr>
              <a:spLocks/>
            </p:cNvSpPr>
            <p:nvPr/>
          </p:nvSpPr>
          <p:spPr bwMode="auto">
            <a:xfrm>
              <a:off x="5009" y="558"/>
              <a:ext cx="97" cy="83"/>
            </a:xfrm>
            <a:custGeom>
              <a:avLst/>
              <a:gdLst>
                <a:gd name="T0" fmla="*/ 17 w 41"/>
                <a:gd name="T1" fmla="*/ 33 h 35"/>
                <a:gd name="T2" fmla="*/ 6 w 41"/>
                <a:gd name="T3" fmla="*/ 30 h 35"/>
                <a:gd name="T4" fmla="*/ 2 w 41"/>
                <a:gd name="T5" fmla="*/ 22 h 35"/>
                <a:gd name="T6" fmla="*/ 6 w 41"/>
                <a:gd name="T7" fmla="*/ 11 h 35"/>
                <a:gd name="T8" fmla="*/ 24 w 41"/>
                <a:gd name="T9" fmla="*/ 2 h 35"/>
                <a:gd name="T10" fmla="*/ 35 w 41"/>
                <a:gd name="T11" fmla="*/ 6 h 35"/>
                <a:gd name="T12" fmla="*/ 39 w 41"/>
                <a:gd name="T13" fmla="*/ 14 h 35"/>
                <a:gd name="T14" fmla="*/ 35 w 41"/>
                <a:gd name="T15" fmla="*/ 24 h 35"/>
                <a:gd name="T16" fmla="*/ 17 w 41"/>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5">
                  <a:moveTo>
                    <a:pt x="17" y="33"/>
                  </a:moveTo>
                  <a:cubicBezTo>
                    <a:pt x="13" y="35"/>
                    <a:pt x="8" y="34"/>
                    <a:pt x="6" y="30"/>
                  </a:cubicBezTo>
                  <a:cubicBezTo>
                    <a:pt x="2" y="22"/>
                    <a:pt x="2" y="22"/>
                    <a:pt x="2" y="22"/>
                  </a:cubicBezTo>
                  <a:cubicBezTo>
                    <a:pt x="0" y="18"/>
                    <a:pt x="2" y="13"/>
                    <a:pt x="6" y="11"/>
                  </a:cubicBezTo>
                  <a:cubicBezTo>
                    <a:pt x="24" y="2"/>
                    <a:pt x="24" y="2"/>
                    <a:pt x="24" y="2"/>
                  </a:cubicBezTo>
                  <a:cubicBezTo>
                    <a:pt x="28" y="0"/>
                    <a:pt x="33" y="2"/>
                    <a:pt x="35" y="6"/>
                  </a:cubicBezTo>
                  <a:cubicBezTo>
                    <a:pt x="39" y="14"/>
                    <a:pt x="39" y="14"/>
                    <a:pt x="39" y="14"/>
                  </a:cubicBezTo>
                  <a:cubicBezTo>
                    <a:pt x="41" y="18"/>
                    <a:pt x="39" y="22"/>
                    <a:pt x="35" y="24"/>
                  </a:cubicBezTo>
                  <a:lnTo>
                    <a:pt x="17"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0" name="Freeform 253"/>
            <p:cNvSpPr>
              <a:spLocks/>
            </p:cNvSpPr>
            <p:nvPr/>
          </p:nvSpPr>
          <p:spPr bwMode="auto">
            <a:xfrm>
              <a:off x="5108" y="509"/>
              <a:ext cx="95" cy="82"/>
            </a:xfrm>
            <a:custGeom>
              <a:avLst/>
              <a:gdLst>
                <a:gd name="T0" fmla="*/ 17 w 40"/>
                <a:gd name="T1" fmla="*/ 34 h 35"/>
                <a:gd name="T2" fmla="*/ 6 w 40"/>
                <a:gd name="T3" fmla="*/ 30 h 35"/>
                <a:gd name="T4" fmla="*/ 2 w 40"/>
                <a:gd name="T5" fmla="*/ 22 h 35"/>
                <a:gd name="T6" fmla="*/ 5 w 40"/>
                <a:gd name="T7" fmla="*/ 11 h 35"/>
                <a:gd name="T8" fmla="*/ 24 w 40"/>
                <a:gd name="T9" fmla="*/ 2 h 35"/>
                <a:gd name="T10" fmla="*/ 34 w 40"/>
                <a:gd name="T11" fmla="*/ 6 h 35"/>
                <a:gd name="T12" fmla="*/ 39 w 40"/>
                <a:gd name="T13" fmla="*/ 14 h 35"/>
                <a:gd name="T14" fmla="*/ 35 w 40"/>
                <a:gd name="T15" fmla="*/ 24 h 35"/>
                <a:gd name="T16" fmla="*/ 17 w 40"/>
                <a:gd name="T1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5">
                  <a:moveTo>
                    <a:pt x="17" y="34"/>
                  </a:moveTo>
                  <a:cubicBezTo>
                    <a:pt x="13" y="35"/>
                    <a:pt x="8" y="34"/>
                    <a:pt x="6" y="30"/>
                  </a:cubicBezTo>
                  <a:cubicBezTo>
                    <a:pt x="2" y="22"/>
                    <a:pt x="2" y="22"/>
                    <a:pt x="2" y="22"/>
                  </a:cubicBezTo>
                  <a:cubicBezTo>
                    <a:pt x="0" y="18"/>
                    <a:pt x="2" y="13"/>
                    <a:pt x="5" y="11"/>
                  </a:cubicBezTo>
                  <a:cubicBezTo>
                    <a:pt x="24" y="2"/>
                    <a:pt x="24" y="2"/>
                    <a:pt x="24" y="2"/>
                  </a:cubicBezTo>
                  <a:cubicBezTo>
                    <a:pt x="28" y="0"/>
                    <a:pt x="33" y="2"/>
                    <a:pt x="34" y="6"/>
                  </a:cubicBezTo>
                  <a:cubicBezTo>
                    <a:pt x="39" y="14"/>
                    <a:pt x="39" y="14"/>
                    <a:pt x="39" y="14"/>
                  </a:cubicBezTo>
                  <a:cubicBezTo>
                    <a:pt x="40" y="18"/>
                    <a:pt x="39" y="22"/>
                    <a:pt x="35" y="24"/>
                  </a:cubicBezTo>
                  <a:lnTo>
                    <a:pt x="17" y="34"/>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1" name="Freeform 254"/>
            <p:cNvSpPr>
              <a:spLocks/>
            </p:cNvSpPr>
            <p:nvPr/>
          </p:nvSpPr>
          <p:spPr bwMode="auto">
            <a:xfrm>
              <a:off x="4059" y="1128"/>
              <a:ext cx="94" cy="83"/>
            </a:xfrm>
            <a:custGeom>
              <a:avLst/>
              <a:gdLst>
                <a:gd name="T0" fmla="*/ 16 w 40"/>
                <a:gd name="T1" fmla="*/ 33 h 35"/>
                <a:gd name="T2" fmla="*/ 6 w 40"/>
                <a:gd name="T3" fmla="*/ 30 h 35"/>
                <a:gd name="T4" fmla="*/ 2 w 40"/>
                <a:gd name="T5" fmla="*/ 21 h 35"/>
                <a:gd name="T6" fmla="*/ 5 w 40"/>
                <a:gd name="T7" fmla="*/ 11 h 35"/>
                <a:gd name="T8" fmla="*/ 24 w 40"/>
                <a:gd name="T9" fmla="*/ 2 h 35"/>
                <a:gd name="T10" fmla="*/ 34 w 40"/>
                <a:gd name="T11" fmla="*/ 5 h 35"/>
                <a:gd name="T12" fmla="*/ 38 w 40"/>
                <a:gd name="T13" fmla="*/ 13 h 35"/>
                <a:gd name="T14" fmla="*/ 35 w 40"/>
                <a:gd name="T15" fmla="*/ 24 h 35"/>
                <a:gd name="T16" fmla="*/ 16 w 40"/>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5">
                  <a:moveTo>
                    <a:pt x="16" y="33"/>
                  </a:moveTo>
                  <a:cubicBezTo>
                    <a:pt x="12" y="35"/>
                    <a:pt x="8" y="33"/>
                    <a:pt x="6" y="30"/>
                  </a:cubicBezTo>
                  <a:cubicBezTo>
                    <a:pt x="2" y="21"/>
                    <a:pt x="2" y="21"/>
                    <a:pt x="2" y="21"/>
                  </a:cubicBezTo>
                  <a:cubicBezTo>
                    <a:pt x="0" y="18"/>
                    <a:pt x="1" y="13"/>
                    <a:pt x="5" y="11"/>
                  </a:cubicBezTo>
                  <a:cubicBezTo>
                    <a:pt x="24" y="2"/>
                    <a:pt x="24" y="2"/>
                    <a:pt x="24" y="2"/>
                  </a:cubicBezTo>
                  <a:cubicBezTo>
                    <a:pt x="28" y="0"/>
                    <a:pt x="32" y="1"/>
                    <a:pt x="34" y="5"/>
                  </a:cubicBezTo>
                  <a:cubicBezTo>
                    <a:pt x="38" y="13"/>
                    <a:pt x="38" y="13"/>
                    <a:pt x="38" y="13"/>
                  </a:cubicBezTo>
                  <a:cubicBezTo>
                    <a:pt x="40" y="17"/>
                    <a:pt x="39" y="22"/>
                    <a:pt x="35" y="24"/>
                  </a:cubicBezTo>
                  <a:lnTo>
                    <a:pt x="16"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2" name="Freeform 255"/>
            <p:cNvSpPr>
              <a:spLocks/>
            </p:cNvSpPr>
            <p:nvPr/>
          </p:nvSpPr>
          <p:spPr bwMode="auto">
            <a:xfrm>
              <a:off x="4158" y="1078"/>
              <a:ext cx="94" cy="83"/>
            </a:xfrm>
            <a:custGeom>
              <a:avLst/>
              <a:gdLst>
                <a:gd name="T0" fmla="*/ 16 w 40"/>
                <a:gd name="T1" fmla="*/ 33 h 35"/>
                <a:gd name="T2" fmla="*/ 6 w 40"/>
                <a:gd name="T3" fmla="*/ 30 h 35"/>
                <a:gd name="T4" fmla="*/ 1 w 40"/>
                <a:gd name="T5" fmla="*/ 22 h 35"/>
                <a:gd name="T6" fmla="*/ 5 w 40"/>
                <a:gd name="T7" fmla="*/ 11 h 35"/>
                <a:gd name="T8" fmla="*/ 24 w 40"/>
                <a:gd name="T9" fmla="*/ 2 h 35"/>
                <a:gd name="T10" fmla="*/ 34 w 40"/>
                <a:gd name="T11" fmla="*/ 5 h 35"/>
                <a:gd name="T12" fmla="*/ 38 w 40"/>
                <a:gd name="T13" fmla="*/ 13 h 35"/>
                <a:gd name="T14" fmla="*/ 35 w 40"/>
                <a:gd name="T15" fmla="*/ 24 h 35"/>
                <a:gd name="T16" fmla="*/ 16 w 40"/>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5">
                  <a:moveTo>
                    <a:pt x="16" y="33"/>
                  </a:moveTo>
                  <a:cubicBezTo>
                    <a:pt x="12" y="35"/>
                    <a:pt x="7" y="34"/>
                    <a:pt x="6" y="30"/>
                  </a:cubicBezTo>
                  <a:cubicBezTo>
                    <a:pt x="1" y="22"/>
                    <a:pt x="1" y="22"/>
                    <a:pt x="1" y="22"/>
                  </a:cubicBezTo>
                  <a:cubicBezTo>
                    <a:pt x="0" y="18"/>
                    <a:pt x="1" y="13"/>
                    <a:pt x="5" y="11"/>
                  </a:cubicBezTo>
                  <a:cubicBezTo>
                    <a:pt x="24" y="2"/>
                    <a:pt x="24" y="2"/>
                    <a:pt x="24" y="2"/>
                  </a:cubicBezTo>
                  <a:cubicBezTo>
                    <a:pt x="27" y="0"/>
                    <a:pt x="32" y="1"/>
                    <a:pt x="34" y="5"/>
                  </a:cubicBezTo>
                  <a:cubicBezTo>
                    <a:pt x="38" y="13"/>
                    <a:pt x="38" y="13"/>
                    <a:pt x="38" y="13"/>
                  </a:cubicBezTo>
                  <a:cubicBezTo>
                    <a:pt x="40" y="17"/>
                    <a:pt x="38" y="22"/>
                    <a:pt x="35" y="24"/>
                  </a:cubicBezTo>
                  <a:lnTo>
                    <a:pt x="16"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3" name="Freeform 256"/>
            <p:cNvSpPr>
              <a:spLocks/>
            </p:cNvSpPr>
            <p:nvPr/>
          </p:nvSpPr>
          <p:spPr bwMode="auto">
            <a:xfrm>
              <a:off x="4255" y="1029"/>
              <a:ext cx="97" cy="83"/>
            </a:xfrm>
            <a:custGeom>
              <a:avLst/>
              <a:gdLst>
                <a:gd name="T0" fmla="*/ 17 w 41"/>
                <a:gd name="T1" fmla="*/ 33 h 35"/>
                <a:gd name="T2" fmla="*/ 6 w 41"/>
                <a:gd name="T3" fmla="*/ 30 h 35"/>
                <a:gd name="T4" fmla="*/ 2 w 41"/>
                <a:gd name="T5" fmla="*/ 22 h 35"/>
                <a:gd name="T6" fmla="*/ 6 w 41"/>
                <a:gd name="T7" fmla="*/ 11 h 35"/>
                <a:gd name="T8" fmla="*/ 24 w 41"/>
                <a:gd name="T9" fmla="*/ 2 h 35"/>
                <a:gd name="T10" fmla="*/ 35 w 41"/>
                <a:gd name="T11" fmla="*/ 5 h 35"/>
                <a:gd name="T12" fmla="*/ 39 w 41"/>
                <a:gd name="T13" fmla="*/ 14 h 35"/>
                <a:gd name="T14" fmla="*/ 35 w 41"/>
                <a:gd name="T15" fmla="*/ 24 h 35"/>
                <a:gd name="T16" fmla="*/ 17 w 41"/>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5">
                  <a:moveTo>
                    <a:pt x="17" y="33"/>
                  </a:moveTo>
                  <a:cubicBezTo>
                    <a:pt x="13" y="35"/>
                    <a:pt x="8" y="34"/>
                    <a:pt x="6" y="30"/>
                  </a:cubicBezTo>
                  <a:cubicBezTo>
                    <a:pt x="2" y="22"/>
                    <a:pt x="2" y="22"/>
                    <a:pt x="2" y="22"/>
                  </a:cubicBezTo>
                  <a:cubicBezTo>
                    <a:pt x="0" y="18"/>
                    <a:pt x="2" y="13"/>
                    <a:pt x="6" y="11"/>
                  </a:cubicBezTo>
                  <a:cubicBezTo>
                    <a:pt x="24" y="2"/>
                    <a:pt x="24" y="2"/>
                    <a:pt x="24" y="2"/>
                  </a:cubicBezTo>
                  <a:cubicBezTo>
                    <a:pt x="28" y="0"/>
                    <a:pt x="33" y="2"/>
                    <a:pt x="35" y="5"/>
                  </a:cubicBezTo>
                  <a:cubicBezTo>
                    <a:pt x="39" y="14"/>
                    <a:pt x="39" y="14"/>
                    <a:pt x="39" y="14"/>
                  </a:cubicBezTo>
                  <a:cubicBezTo>
                    <a:pt x="41" y="17"/>
                    <a:pt x="39" y="22"/>
                    <a:pt x="35" y="24"/>
                  </a:cubicBezTo>
                  <a:lnTo>
                    <a:pt x="17"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4" name="Freeform 257"/>
            <p:cNvSpPr>
              <a:spLocks/>
            </p:cNvSpPr>
            <p:nvPr/>
          </p:nvSpPr>
          <p:spPr bwMode="auto">
            <a:xfrm>
              <a:off x="4354" y="979"/>
              <a:ext cx="97" cy="83"/>
            </a:xfrm>
            <a:custGeom>
              <a:avLst/>
              <a:gdLst>
                <a:gd name="T0" fmla="*/ 17 w 41"/>
                <a:gd name="T1" fmla="*/ 33 h 35"/>
                <a:gd name="T2" fmla="*/ 6 w 41"/>
                <a:gd name="T3" fmla="*/ 30 h 35"/>
                <a:gd name="T4" fmla="*/ 2 w 41"/>
                <a:gd name="T5" fmla="*/ 22 h 35"/>
                <a:gd name="T6" fmla="*/ 6 w 41"/>
                <a:gd name="T7" fmla="*/ 11 h 35"/>
                <a:gd name="T8" fmla="*/ 24 w 41"/>
                <a:gd name="T9" fmla="*/ 2 h 35"/>
                <a:gd name="T10" fmla="*/ 35 w 41"/>
                <a:gd name="T11" fmla="*/ 5 h 35"/>
                <a:gd name="T12" fmla="*/ 39 w 41"/>
                <a:gd name="T13" fmla="*/ 14 h 35"/>
                <a:gd name="T14" fmla="*/ 35 w 41"/>
                <a:gd name="T15" fmla="*/ 24 h 35"/>
                <a:gd name="T16" fmla="*/ 17 w 41"/>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5">
                  <a:moveTo>
                    <a:pt x="17" y="33"/>
                  </a:moveTo>
                  <a:cubicBezTo>
                    <a:pt x="13" y="35"/>
                    <a:pt x="8" y="34"/>
                    <a:pt x="6" y="30"/>
                  </a:cubicBezTo>
                  <a:cubicBezTo>
                    <a:pt x="2" y="22"/>
                    <a:pt x="2" y="22"/>
                    <a:pt x="2" y="22"/>
                  </a:cubicBezTo>
                  <a:cubicBezTo>
                    <a:pt x="0" y="18"/>
                    <a:pt x="2" y="13"/>
                    <a:pt x="6" y="11"/>
                  </a:cubicBezTo>
                  <a:cubicBezTo>
                    <a:pt x="24" y="2"/>
                    <a:pt x="24" y="2"/>
                    <a:pt x="24" y="2"/>
                  </a:cubicBezTo>
                  <a:cubicBezTo>
                    <a:pt x="28" y="0"/>
                    <a:pt x="33" y="2"/>
                    <a:pt x="35" y="5"/>
                  </a:cubicBezTo>
                  <a:cubicBezTo>
                    <a:pt x="39" y="14"/>
                    <a:pt x="39" y="14"/>
                    <a:pt x="39" y="14"/>
                  </a:cubicBezTo>
                  <a:cubicBezTo>
                    <a:pt x="41" y="17"/>
                    <a:pt x="39" y="22"/>
                    <a:pt x="35" y="24"/>
                  </a:cubicBezTo>
                  <a:lnTo>
                    <a:pt x="17"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5" name="Freeform 258"/>
            <p:cNvSpPr>
              <a:spLocks/>
            </p:cNvSpPr>
            <p:nvPr/>
          </p:nvSpPr>
          <p:spPr bwMode="auto">
            <a:xfrm>
              <a:off x="4453" y="930"/>
              <a:ext cx="95" cy="82"/>
            </a:xfrm>
            <a:custGeom>
              <a:avLst/>
              <a:gdLst>
                <a:gd name="T0" fmla="*/ 17 w 40"/>
                <a:gd name="T1" fmla="*/ 33 h 35"/>
                <a:gd name="T2" fmla="*/ 6 w 40"/>
                <a:gd name="T3" fmla="*/ 30 h 35"/>
                <a:gd name="T4" fmla="*/ 2 w 40"/>
                <a:gd name="T5" fmla="*/ 22 h 35"/>
                <a:gd name="T6" fmla="*/ 5 w 40"/>
                <a:gd name="T7" fmla="*/ 11 h 35"/>
                <a:gd name="T8" fmla="*/ 24 w 40"/>
                <a:gd name="T9" fmla="*/ 2 h 35"/>
                <a:gd name="T10" fmla="*/ 34 w 40"/>
                <a:gd name="T11" fmla="*/ 6 h 35"/>
                <a:gd name="T12" fmla="*/ 39 w 40"/>
                <a:gd name="T13" fmla="*/ 14 h 35"/>
                <a:gd name="T14" fmla="*/ 35 w 40"/>
                <a:gd name="T15" fmla="*/ 24 h 35"/>
                <a:gd name="T16" fmla="*/ 17 w 40"/>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5">
                  <a:moveTo>
                    <a:pt x="17" y="33"/>
                  </a:moveTo>
                  <a:cubicBezTo>
                    <a:pt x="13" y="35"/>
                    <a:pt x="8" y="34"/>
                    <a:pt x="6" y="30"/>
                  </a:cubicBezTo>
                  <a:cubicBezTo>
                    <a:pt x="2" y="22"/>
                    <a:pt x="2" y="22"/>
                    <a:pt x="2" y="22"/>
                  </a:cubicBezTo>
                  <a:cubicBezTo>
                    <a:pt x="0" y="18"/>
                    <a:pt x="2" y="13"/>
                    <a:pt x="5" y="11"/>
                  </a:cubicBezTo>
                  <a:cubicBezTo>
                    <a:pt x="24" y="2"/>
                    <a:pt x="24" y="2"/>
                    <a:pt x="24" y="2"/>
                  </a:cubicBezTo>
                  <a:cubicBezTo>
                    <a:pt x="28" y="0"/>
                    <a:pt x="33" y="2"/>
                    <a:pt x="34" y="6"/>
                  </a:cubicBezTo>
                  <a:cubicBezTo>
                    <a:pt x="39" y="14"/>
                    <a:pt x="39" y="14"/>
                    <a:pt x="39" y="14"/>
                  </a:cubicBezTo>
                  <a:cubicBezTo>
                    <a:pt x="40" y="18"/>
                    <a:pt x="39" y="22"/>
                    <a:pt x="35" y="24"/>
                  </a:cubicBezTo>
                  <a:lnTo>
                    <a:pt x="17"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6" name="Freeform 259"/>
            <p:cNvSpPr>
              <a:spLocks/>
            </p:cNvSpPr>
            <p:nvPr/>
          </p:nvSpPr>
          <p:spPr bwMode="auto">
            <a:xfrm>
              <a:off x="4553" y="880"/>
              <a:ext cx="94" cy="83"/>
            </a:xfrm>
            <a:custGeom>
              <a:avLst/>
              <a:gdLst>
                <a:gd name="T0" fmla="*/ 16 w 40"/>
                <a:gd name="T1" fmla="*/ 34 h 35"/>
                <a:gd name="T2" fmla="*/ 6 w 40"/>
                <a:gd name="T3" fmla="*/ 30 h 35"/>
                <a:gd name="T4" fmla="*/ 2 w 40"/>
                <a:gd name="T5" fmla="*/ 22 h 35"/>
                <a:gd name="T6" fmla="*/ 5 w 40"/>
                <a:gd name="T7" fmla="*/ 11 h 35"/>
                <a:gd name="T8" fmla="*/ 24 w 40"/>
                <a:gd name="T9" fmla="*/ 2 h 35"/>
                <a:gd name="T10" fmla="*/ 34 w 40"/>
                <a:gd name="T11" fmla="*/ 6 h 35"/>
                <a:gd name="T12" fmla="*/ 38 w 40"/>
                <a:gd name="T13" fmla="*/ 14 h 35"/>
                <a:gd name="T14" fmla="*/ 35 w 40"/>
                <a:gd name="T15" fmla="*/ 24 h 35"/>
                <a:gd name="T16" fmla="*/ 16 w 40"/>
                <a:gd name="T17" fmla="*/ 3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5">
                  <a:moveTo>
                    <a:pt x="16" y="34"/>
                  </a:moveTo>
                  <a:cubicBezTo>
                    <a:pt x="12" y="35"/>
                    <a:pt x="8" y="34"/>
                    <a:pt x="6" y="30"/>
                  </a:cubicBezTo>
                  <a:cubicBezTo>
                    <a:pt x="2" y="22"/>
                    <a:pt x="2" y="22"/>
                    <a:pt x="2" y="22"/>
                  </a:cubicBezTo>
                  <a:cubicBezTo>
                    <a:pt x="0" y="18"/>
                    <a:pt x="1" y="13"/>
                    <a:pt x="5" y="11"/>
                  </a:cubicBezTo>
                  <a:cubicBezTo>
                    <a:pt x="24" y="2"/>
                    <a:pt x="24" y="2"/>
                    <a:pt x="24" y="2"/>
                  </a:cubicBezTo>
                  <a:cubicBezTo>
                    <a:pt x="28" y="0"/>
                    <a:pt x="32" y="2"/>
                    <a:pt x="34" y="6"/>
                  </a:cubicBezTo>
                  <a:cubicBezTo>
                    <a:pt x="38" y="14"/>
                    <a:pt x="38" y="14"/>
                    <a:pt x="38" y="14"/>
                  </a:cubicBezTo>
                  <a:cubicBezTo>
                    <a:pt x="40" y="18"/>
                    <a:pt x="39" y="22"/>
                    <a:pt x="35" y="24"/>
                  </a:cubicBezTo>
                  <a:lnTo>
                    <a:pt x="16" y="34"/>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7" name="Freeform 260"/>
            <p:cNvSpPr>
              <a:spLocks/>
            </p:cNvSpPr>
            <p:nvPr/>
          </p:nvSpPr>
          <p:spPr bwMode="auto">
            <a:xfrm>
              <a:off x="4652" y="830"/>
              <a:ext cx="94" cy="85"/>
            </a:xfrm>
            <a:custGeom>
              <a:avLst/>
              <a:gdLst>
                <a:gd name="T0" fmla="*/ 16 w 40"/>
                <a:gd name="T1" fmla="*/ 34 h 36"/>
                <a:gd name="T2" fmla="*/ 6 w 40"/>
                <a:gd name="T3" fmla="*/ 30 h 36"/>
                <a:gd name="T4" fmla="*/ 2 w 40"/>
                <a:gd name="T5" fmla="*/ 22 h 36"/>
                <a:gd name="T6" fmla="*/ 5 w 40"/>
                <a:gd name="T7" fmla="*/ 11 h 36"/>
                <a:gd name="T8" fmla="*/ 24 w 40"/>
                <a:gd name="T9" fmla="*/ 2 h 36"/>
                <a:gd name="T10" fmla="*/ 34 w 40"/>
                <a:gd name="T11" fmla="*/ 6 h 36"/>
                <a:gd name="T12" fmla="*/ 38 w 40"/>
                <a:gd name="T13" fmla="*/ 14 h 36"/>
                <a:gd name="T14" fmla="*/ 35 w 40"/>
                <a:gd name="T15" fmla="*/ 24 h 36"/>
                <a:gd name="T16" fmla="*/ 16 w 40"/>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6">
                  <a:moveTo>
                    <a:pt x="16" y="34"/>
                  </a:moveTo>
                  <a:cubicBezTo>
                    <a:pt x="12" y="36"/>
                    <a:pt x="8" y="34"/>
                    <a:pt x="6" y="30"/>
                  </a:cubicBezTo>
                  <a:cubicBezTo>
                    <a:pt x="2" y="22"/>
                    <a:pt x="2" y="22"/>
                    <a:pt x="2" y="22"/>
                  </a:cubicBezTo>
                  <a:cubicBezTo>
                    <a:pt x="0" y="18"/>
                    <a:pt x="1" y="13"/>
                    <a:pt x="5" y="11"/>
                  </a:cubicBezTo>
                  <a:cubicBezTo>
                    <a:pt x="24" y="2"/>
                    <a:pt x="24" y="2"/>
                    <a:pt x="24" y="2"/>
                  </a:cubicBezTo>
                  <a:cubicBezTo>
                    <a:pt x="27" y="0"/>
                    <a:pt x="32" y="2"/>
                    <a:pt x="34" y="6"/>
                  </a:cubicBezTo>
                  <a:cubicBezTo>
                    <a:pt x="38" y="14"/>
                    <a:pt x="38" y="14"/>
                    <a:pt x="38" y="14"/>
                  </a:cubicBezTo>
                  <a:cubicBezTo>
                    <a:pt x="40" y="18"/>
                    <a:pt x="39" y="22"/>
                    <a:pt x="35" y="24"/>
                  </a:cubicBezTo>
                  <a:lnTo>
                    <a:pt x="16" y="34"/>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8" name="Freeform 261"/>
            <p:cNvSpPr>
              <a:spLocks/>
            </p:cNvSpPr>
            <p:nvPr/>
          </p:nvSpPr>
          <p:spPr bwMode="auto">
            <a:xfrm>
              <a:off x="4749" y="781"/>
              <a:ext cx="97" cy="85"/>
            </a:xfrm>
            <a:custGeom>
              <a:avLst/>
              <a:gdLst>
                <a:gd name="T0" fmla="*/ 17 w 41"/>
                <a:gd name="T1" fmla="*/ 34 h 36"/>
                <a:gd name="T2" fmla="*/ 6 w 41"/>
                <a:gd name="T3" fmla="*/ 30 h 36"/>
                <a:gd name="T4" fmla="*/ 2 w 41"/>
                <a:gd name="T5" fmla="*/ 22 h 36"/>
                <a:gd name="T6" fmla="*/ 6 w 41"/>
                <a:gd name="T7" fmla="*/ 12 h 36"/>
                <a:gd name="T8" fmla="*/ 24 w 41"/>
                <a:gd name="T9" fmla="*/ 2 h 36"/>
                <a:gd name="T10" fmla="*/ 35 w 41"/>
                <a:gd name="T11" fmla="*/ 6 h 36"/>
                <a:gd name="T12" fmla="*/ 39 w 41"/>
                <a:gd name="T13" fmla="*/ 14 h 36"/>
                <a:gd name="T14" fmla="*/ 35 w 41"/>
                <a:gd name="T15" fmla="*/ 24 h 36"/>
                <a:gd name="T16" fmla="*/ 17 w 41"/>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6">
                  <a:moveTo>
                    <a:pt x="17" y="34"/>
                  </a:moveTo>
                  <a:cubicBezTo>
                    <a:pt x="13" y="36"/>
                    <a:pt x="8" y="34"/>
                    <a:pt x="6" y="30"/>
                  </a:cubicBezTo>
                  <a:cubicBezTo>
                    <a:pt x="2" y="22"/>
                    <a:pt x="2" y="22"/>
                    <a:pt x="2" y="22"/>
                  </a:cubicBezTo>
                  <a:cubicBezTo>
                    <a:pt x="0" y="18"/>
                    <a:pt x="2" y="13"/>
                    <a:pt x="6" y="12"/>
                  </a:cubicBezTo>
                  <a:cubicBezTo>
                    <a:pt x="24" y="2"/>
                    <a:pt x="24" y="2"/>
                    <a:pt x="24" y="2"/>
                  </a:cubicBezTo>
                  <a:cubicBezTo>
                    <a:pt x="28" y="0"/>
                    <a:pt x="33" y="2"/>
                    <a:pt x="35" y="6"/>
                  </a:cubicBezTo>
                  <a:cubicBezTo>
                    <a:pt x="39" y="14"/>
                    <a:pt x="39" y="14"/>
                    <a:pt x="39" y="14"/>
                  </a:cubicBezTo>
                  <a:cubicBezTo>
                    <a:pt x="41" y="18"/>
                    <a:pt x="39" y="22"/>
                    <a:pt x="35" y="24"/>
                  </a:cubicBezTo>
                  <a:lnTo>
                    <a:pt x="17" y="34"/>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262"/>
            <p:cNvSpPr>
              <a:spLocks/>
            </p:cNvSpPr>
            <p:nvPr/>
          </p:nvSpPr>
          <p:spPr bwMode="auto">
            <a:xfrm>
              <a:off x="4848" y="731"/>
              <a:ext cx="97" cy="85"/>
            </a:xfrm>
            <a:custGeom>
              <a:avLst/>
              <a:gdLst>
                <a:gd name="T0" fmla="*/ 17 w 41"/>
                <a:gd name="T1" fmla="*/ 34 h 36"/>
                <a:gd name="T2" fmla="*/ 6 w 41"/>
                <a:gd name="T3" fmla="*/ 30 h 36"/>
                <a:gd name="T4" fmla="*/ 2 w 41"/>
                <a:gd name="T5" fmla="*/ 22 h 36"/>
                <a:gd name="T6" fmla="*/ 6 w 41"/>
                <a:gd name="T7" fmla="*/ 12 h 36"/>
                <a:gd name="T8" fmla="*/ 24 w 41"/>
                <a:gd name="T9" fmla="*/ 2 h 36"/>
                <a:gd name="T10" fmla="*/ 35 w 41"/>
                <a:gd name="T11" fmla="*/ 6 h 36"/>
                <a:gd name="T12" fmla="*/ 39 w 41"/>
                <a:gd name="T13" fmla="*/ 14 h 36"/>
                <a:gd name="T14" fmla="*/ 35 w 41"/>
                <a:gd name="T15" fmla="*/ 24 h 36"/>
                <a:gd name="T16" fmla="*/ 17 w 41"/>
                <a:gd name="T17" fmla="*/ 34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6">
                  <a:moveTo>
                    <a:pt x="17" y="34"/>
                  </a:moveTo>
                  <a:cubicBezTo>
                    <a:pt x="13" y="36"/>
                    <a:pt x="8" y="34"/>
                    <a:pt x="6" y="30"/>
                  </a:cubicBezTo>
                  <a:cubicBezTo>
                    <a:pt x="2" y="22"/>
                    <a:pt x="2" y="22"/>
                    <a:pt x="2" y="22"/>
                  </a:cubicBezTo>
                  <a:cubicBezTo>
                    <a:pt x="0" y="18"/>
                    <a:pt x="2" y="14"/>
                    <a:pt x="6" y="12"/>
                  </a:cubicBezTo>
                  <a:cubicBezTo>
                    <a:pt x="24" y="2"/>
                    <a:pt x="24" y="2"/>
                    <a:pt x="24" y="2"/>
                  </a:cubicBezTo>
                  <a:cubicBezTo>
                    <a:pt x="28" y="0"/>
                    <a:pt x="33" y="2"/>
                    <a:pt x="35" y="6"/>
                  </a:cubicBezTo>
                  <a:cubicBezTo>
                    <a:pt x="39" y="14"/>
                    <a:pt x="39" y="14"/>
                    <a:pt x="39" y="14"/>
                  </a:cubicBezTo>
                  <a:cubicBezTo>
                    <a:pt x="41" y="18"/>
                    <a:pt x="39" y="23"/>
                    <a:pt x="35" y="24"/>
                  </a:cubicBezTo>
                  <a:lnTo>
                    <a:pt x="17" y="34"/>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0" name="Freeform 263"/>
            <p:cNvSpPr>
              <a:spLocks/>
            </p:cNvSpPr>
            <p:nvPr/>
          </p:nvSpPr>
          <p:spPr bwMode="auto">
            <a:xfrm>
              <a:off x="4947" y="684"/>
              <a:ext cx="97" cy="82"/>
            </a:xfrm>
            <a:custGeom>
              <a:avLst/>
              <a:gdLst>
                <a:gd name="T0" fmla="*/ 17 w 41"/>
                <a:gd name="T1" fmla="*/ 33 h 35"/>
                <a:gd name="T2" fmla="*/ 6 w 41"/>
                <a:gd name="T3" fmla="*/ 29 h 35"/>
                <a:gd name="T4" fmla="*/ 2 w 41"/>
                <a:gd name="T5" fmla="*/ 21 h 35"/>
                <a:gd name="T6" fmla="*/ 6 w 41"/>
                <a:gd name="T7" fmla="*/ 11 h 35"/>
                <a:gd name="T8" fmla="*/ 24 w 41"/>
                <a:gd name="T9" fmla="*/ 1 h 35"/>
                <a:gd name="T10" fmla="*/ 35 w 41"/>
                <a:gd name="T11" fmla="*/ 5 h 35"/>
                <a:gd name="T12" fmla="*/ 39 w 41"/>
                <a:gd name="T13" fmla="*/ 13 h 35"/>
                <a:gd name="T14" fmla="*/ 35 w 41"/>
                <a:gd name="T15" fmla="*/ 24 h 35"/>
                <a:gd name="T16" fmla="*/ 17 w 41"/>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35">
                  <a:moveTo>
                    <a:pt x="17" y="33"/>
                  </a:moveTo>
                  <a:cubicBezTo>
                    <a:pt x="13" y="35"/>
                    <a:pt x="8" y="33"/>
                    <a:pt x="6" y="29"/>
                  </a:cubicBezTo>
                  <a:cubicBezTo>
                    <a:pt x="2" y="21"/>
                    <a:pt x="2" y="21"/>
                    <a:pt x="2" y="21"/>
                  </a:cubicBezTo>
                  <a:cubicBezTo>
                    <a:pt x="0" y="17"/>
                    <a:pt x="2" y="13"/>
                    <a:pt x="6" y="11"/>
                  </a:cubicBezTo>
                  <a:cubicBezTo>
                    <a:pt x="24" y="1"/>
                    <a:pt x="24" y="1"/>
                    <a:pt x="24" y="1"/>
                  </a:cubicBezTo>
                  <a:cubicBezTo>
                    <a:pt x="28" y="0"/>
                    <a:pt x="33" y="1"/>
                    <a:pt x="35" y="5"/>
                  </a:cubicBezTo>
                  <a:cubicBezTo>
                    <a:pt x="39" y="13"/>
                    <a:pt x="39" y="13"/>
                    <a:pt x="39" y="13"/>
                  </a:cubicBezTo>
                  <a:cubicBezTo>
                    <a:pt x="41" y="17"/>
                    <a:pt x="39" y="22"/>
                    <a:pt x="35" y="24"/>
                  </a:cubicBezTo>
                  <a:lnTo>
                    <a:pt x="17"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1" name="Freeform 264"/>
            <p:cNvSpPr>
              <a:spLocks/>
            </p:cNvSpPr>
            <p:nvPr/>
          </p:nvSpPr>
          <p:spPr bwMode="auto">
            <a:xfrm>
              <a:off x="5047" y="634"/>
              <a:ext cx="94" cy="83"/>
            </a:xfrm>
            <a:custGeom>
              <a:avLst/>
              <a:gdLst>
                <a:gd name="T0" fmla="*/ 16 w 40"/>
                <a:gd name="T1" fmla="*/ 33 h 35"/>
                <a:gd name="T2" fmla="*/ 6 w 40"/>
                <a:gd name="T3" fmla="*/ 29 h 35"/>
                <a:gd name="T4" fmla="*/ 2 w 40"/>
                <a:gd name="T5" fmla="*/ 21 h 35"/>
                <a:gd name="T6" fmla="*/ 5 w 40"/>
                <a:gd name="T7" fmla="*/ 11 h 35"/>
                <a:gd name="T8" fmla="*/ 24 w 40"/>
                <a:gd name="T9" fmla="*/ 2 h 35"/>
                <a:gd name="T10" fmla="*/ 34 w 40"/>
                <a:gd name="T11" fmla="*/ 5 h 35"/>
                <a:gd name="T12" fmla="*/ 38 w 40"/>
                <a:gd name="T13" fmla="*/ 13 h 35"/>
                <a:gd name="T14" fmla="*/ 35 w 40"/>
                <a:gd name="T15" fmla="*/ 24 h 35"/>
                <a:gd name="T16" fmla="*/ 16 w 40"/>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5">
                  <a:moveTo>
                    <a:pt x="16" y="33"/>
                  </a:moveTo>
                  <a:cubicBezTo>
                    <a:pt x="13" y="35"/>
                    <a:pt x="8" y="33"/>
                    <a:pt x="6" y="29"/>
                  </a:cubicBezTo>
                  <a:cubicBezTo>
                    <a:pt x="2" y="21"/>
                    <a:pt x="2" y="21"/>
                    <a:pt x="2" y="21"/>
                  </a:cubicBezTo>
                  <a:cubicBezTo>
                    <a:pt x="0" y="17"/>
                    <a:pt x="1" y="13"/>
                    <a:pt x="5" y="11"/>
                  </a:cubicBezTo>
                  <a:cubicBezTo>
                    <a:pt x="24" y="2"/>
                    <a:pt x="24" y="2"/>
                    <a:pt x="24" y="2"/>
                  </a:cubicBezTo>
                  <a:cubicBezTo>
                    <a:pt x="28" y="0"/>
                    <a:pt x="32" y="1"/>
                    <a:pt x="34" y="5"/>
                  </a:cubicBezTo>
                  <a:cubicBezTo>
                    <a:pt x="38" y="13"/>
                    <a:pt x="38" y="13"/>
                    <a:pt x="38" y="13"/>
                  </a:cubicBezTo>
                  <a:cubicBezTo>
                    <a:pt x="40" y="17"/>
                    <a:pt x="39" y="22"/>
                    <a:pt x="35" y="24"/>
                  </a:cubicBezTo>
                  <a:lnTo>
                    <a:pt x="16"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Freeform 265"/>
            <p:cNvSpPr>
              <a:spLocks/>
            </p:cNvSpPr>
            <p:nvPr/>
          </p:nvSpPr>
          <p:spPr bwMode="auto">
            <a:xfrm>
              <a:off x="5146" y="584"/>
              <a:ext cx="95" cy="83"/>
            </a:xfrm>
            <a:custGeom>
              <a:avLst/>
              <a:gdLst>
                <a:gd name="T0" fmla="*/ 16 w 40"/>
                <a:gd name="T1" fmla="*/ 33 h 35"/>
                <a:gd name="T2" fmla="*/ 6 w 40"/>
                <a:gd name="T3" fmla="*/ 30 h 35"/>
                <a:gd name="T4" fmla="*/ 2 w 40"/>
                <a:gd name="T5" fmla="*/ 21 h 35"/>
                <a:gd name="T6" fmla="*/ 5 w 40"/>
                <a:gd name="T7" fmla="*/ 11 h 35"/>
                <a:gd name="T8" fmla="*/ 24 w 40"/>
                <a:gd name="T9" fmla="*/ 2 h 35"/>
                <a:gd name="T10" fmla="*/ 34 w 40"/>
                <a:gd name="T11" fmla="*/ 5 h 35"/>
                <a:gd name="T12" fmla="*/ 38 w 40"/>
                <a:gd name="T13" fmla="*/ 13 h 35"/>
                <a:gd name="T14" fmla="*/ 35 w 40"/>
                <a:gd name="T15" fmla="*/ 24 h 35"/>
                <a:gd name="T16" fmla="*/ 16 w 40"/>
                <a:gd name="T17"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35">
                  <a:moveTo>
                    <a:pt x="16" y="33"/>
                  </a:moveTo>
                  <a:cubicBezTo>
                    <a:pt x="12" y="35"/>
                    <a:pt x="8" y="33"/>
                    <a:pt x="6" y="30"/>
                  </a:cubicBezTo>
                  <a:cubicBezTo>
                    <a:pt x="2" y="21"/>
                    <a:pt x="2" y="21"/>
                    <a:pt x="2" y="21"/>
                  </a:cubicBezTo>
                  <a:cubicBezTo>
                    <a:pt x="0" y="18"/>
                    <a:pt x="1" y="13"/>
                    <a:pt x="5" y="11"/>
                  </a:cubicBezTo>
                  <a:cubicBezTo>
                    <a:pt x="24" y="2"/>
                    <a:pt x="24" y="2"/>
                    <a:pt x="24" y="2"/>
                  </a:cubicBezTo>
                  <a:cubicBezTo>
                    <a:pt x="28" y="0"/>
                    <a:pt x="32" y="1"/>
                    <a:pt x="34" y="5"/>
                  </a:cubicBezTo>
                  <a:cubicBezTo>
                    <a:pt x="38" y="13"/>
                    <a:pt x="38" y="13"/>
                    <a:pt x="38" y="13"/>
                  </a:cubicBezTo>
                  <a:cubicBezTo>
                    <a:pt x="40" y="17"/>
                    <a:pt x="39" y="22"/>
                    <a:pt x="35" y="24"/>
                  </a:cubicBezTo>
                  <a:lnTo>
                    <a:pt x="16" y="33"/>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Freeform 266"/>
            <p:cNvSpPr>
              <a:spLocks/>
            </p:cNvSpPr>
            <p:nvPr/>
          </p:nvSpPr>
          <p:spPr bwMode="auto">
            <a:xfrm>
              <a:off x="4465" y="310"/>
              <a:ext cx="393" cy="232"/>
            </a:xfrm>
            <a:custGeom>
              <a:avLst/>
              <a:gdLst>
                <a:gd name="T0" fmla="*/ 150 w 166"/>
                <a:gd name="T1" fmla="*/ 2 h 98"/>
                <a:gd name="T2" fmla="*/ 150 w 166"/>
                <a:gd name="T3" fmla="*/ 2 h 98"/>
                <a:gd name="T4" fmla="*/ 149 w 166"/>
                <a:gd name="T5" fmla="*/ 2 h 98"/>
                <a:gd name="T6" fmla="*/ 131 w 166"/>
                <a:gd name="T7" fmla="*/ 12 h 98"/>
                <a:gd name="T8" fmla="*/ 24 w 166"/>
                <a:gd name="T9" fmla="*/ 65 h 98"/>
                <a:gd name="T10" fmla="*/ 23 w 166"/>
                <a:gd name="T11" fmla="*/ 66 h 98"/>
                <a:gd name="T12" fmla="*/ 5 w 166"/>
                <a:gd name="T13" fmla="*/ 74 h 98"/>
                <a:gd name="T14" fmla="*/ 2 w 166"/>
                <a:gd name="T15" fmla="*/ 85 h 98"/>
                <a:gd name="T16" fmla="*/ 6 w 166"/>
                <a:gd name="T17" fmla="*/ 93 h 98"/>
                <a:gd name="T18" fmla="*/ 17 w 166"/>
                <a:gd name="T19" fmla="*/ 96 h 98"/>
                <a:gd name="T20" fmla="*/ 34 w 166"/>
                <a:gd name="T21" fmla="*/ 88 h 98"/>
                <a:gd name="T22" fmla="*/ 35 w 166"/>
                <a:gd name="T23" fmla="*/ 87 h 98"/>
                <a:gd name="T24" fmla="*/ 142 w 166"/>
                <a:gd name="T25" fmla="*/ 34 h 98"/>
                <a:gd name="T26" fmla="*/ 161 w 166"/>
                <a:gd name="T27" fmla="*/ 24 h 98"/>
                <a:gd name="T28" fmla="*/ 161 w 166"/>
                <a:gd name="T29" fmla="*/ 24 h 98"/>
                <a:gd name="T30" fmla="*/ 161 w 166"/>
                <a:gd name="T31" fmla="*/ 24 h 98"/>
                <a:gd name="T32" fmla="*/ 164 w 166"/>
                <a:gd name="T33" fmla="*/ 14 h 98"/>
                <a:gd name="T34" fmla="*/ 160 w 166"/>
                <a:gd name="T35" fmla="*/ 6 h 98"/>
                <a:gd name="T36" fmla="*/ 150 w 166"/>
                <a:gd name="T37" fmla="*/ 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6" h="98">
                  <a:moveTo>
                    <a:pt x="150" y="2"/>
                  </a:moveTo>
                  <a:cubicBezTo>
                    <a:pt x="150" y="2"/>
                    <a:pt x="150" y="2"/>
                    <a:pt x="150" y="2"/>
                  </a:cubicBezTo>
                  <a:cubicBezTo>
                    <a:pt x="149" y="2"/>
                    <a:pt x="149" y="2"/>
                    <a:pt x="149" y="2"/>
                  </a:cubicBezTo>
                  <a:cubicBezTo>
                    <a:pt x="131" y="12"/>
                    <a:pt x="131" y="12"/>
                    <a:pt x="131" y="12"/>
                  </a:cubicBezTo>
                  <a:cubicBezTo>
                    <a:pt x="24" y="65"/>
                    <a:pt x="24" y="65"/>
                    <a:pt x="24" y="65"/>
                  </a:cubicBezTo>
                  <a:cubicBezTo>
                    <a:pt x="23" y="66"/>
                    <a:pt x="23" y="66"/>
                    <a:pt x="23" y="66"/>
                  </a:cubicBezTo>
                  <a:cubicBezTo>
                    <a:pt x="5" y="74"/>
                    <a:pt x="5" y="74"/>
                    <a:pt x="5" y="74"/>
                  </a:cubicBezTo>
                  <a:cubicBezTo>
                    <a:pt x="2" y="76"/>
                    <a:pt x="0" y="81"/>
                    <a:pt x="2" y="85"/>
                  </a:cubicBezTo>
                  <a:cubicBezTo>
                    <a:pt x="6" y="93"/>
                    <a:pt x="6" y="93"/>
                    <a:pt x="6" y="93"/>
                  </a:cubicBezTo>
                  <a:cubicBezTo>
                    <a:pt x="8" y="97"/>
                    <a:pt x="13" y="98"/>
                    <a:pt x="17" y="96"/>
                  </a:cubicBezTo>
                  <a:cubicBezTo>
                    <a:pt x="34" y="88"/>
                    <a:pt x="34" y="88"/>
                    <a:pt x="34" y="88"/>
                  </a:cubicBezTo>
                  <a:cubicBezTo>
                    <a:pt x="35" y="87"/>
                    <a:pt x="35" y="87"/>
                    <a:pt x="35" y="87"/>
                  </a:cubicBezTo>
                  <a:cubicBezTo>
                    <a:pt x="142" y="34"/>
                    <a:pt x="142" y="34"/>
                    <a:pt x="142" y="34"/>
                  </a:cubicBezTo>
                  <a:cubicBezTo>
                    <a:pt x="161" y="24"/>
                    <a:pt x="161" y="24"/>
                    <a:pt x="161" y="24"/>
                  </a:cubicBezTo>
                  <a:cubicBezTo>
                    <a:pt x="161" y="24"/>
                    <a:pt x="161" y="24"/>
                    <a:pt x="161" y="24"/>
                  </a:cubicBezTo>
                  <a:cubicBezTo>
                    <a:pt x="161" y="24"/>
                    <a:pt x="161" y="24"/>
                    <a:pt x="161" y="24"/>
                  </a:cubicBezTo>
                  <a:cubicBezTo>
                    <a:pt x="164" y="22"/>
                    <a:pt x="166" y="18"/>
                    <a:pt x="164" y="14"/>
                  </a:cubicBezTo>
                  <a:cubicBezTo>
                    <a:pt x="160" y="6"/>
                    <a:pt x="160" y="6"/>
                    <a:pt x="160" y="6"/>
                  </a:cubicBezTo>
                  <a:cubicBezTo>
                    <a:pt x="158" y="2"/>
                    <a:pt x="154" y="0"/>
                    <a:pt x="150" y="2"/>
                  </a:cubicBez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267"/>
            <p:cNvSpPr>
              <a:spLocks/>
            </p:cNvSpPr>
            <p:nvPr/>
          </p:nvSpPr>
          <p:spPr bwMode="auto">
            <a:xfrm>
              <a:off x="4243" y="757"/>
              <a:ext cx="132" cy="156"/>
            </a:xfrm>
            <a:custGeom>
              <a:avLst/>
              <a:gdLst>
                <a:gd name="T0" fmla="*/ 24 w 56"/>
                <a:gd name="T1" fmla="*/ 2 h 66"/>
                <a:gd name="T2" fmla="*/ 5 w 56"/>
                <a:gd name="T3" fmla="*/ 11 h 66"/>
                <a:gd name="T4" fmla="*/ 2 w 56"/>
                <a:gd name="T5" fmla="*/ 21 h 66"/>
                <a:gd name="T6" fmla="*/ 4 w 56"/>
                <a:gd name="T7" fmla="*/ 25 h 66"/>
                <a:gd name="T8" fmla="*/ 6 w 56"/>
                <a:gd name="T9" fmla="*/ 30 h 66"/>
                <a:gd name="T10" fmla="*/ 18 w 56"/>
                <a:gd name="T11" fmla="*/ 53 h 66"/>
                <a:gd name="T12" fmla="*/ 20 w 56"/>
                <a:gd name="T13" fmla="*/ 57 h 66"/>
                <a:gd name="T14" fmla="*/ 22 w 56"/>
                <a:gd name="T15" fmla="*/ 61 h 66"/>
                <a:gd name="T16" fmla="*/ 32 w 56"/>
                <a:gd name="T17" fmla="*/ 64 h 66"/>
                <a:gd name="T18" fmla="*/ 51 w 56"/>
                <a:gd name="T19" fmla="*/ 55 h 66"/>
                <a:gd name="T20" fmla="*/ 54 w 56"/>
                <a:gd name="T21" fmla="*/ 45 h 66"/>
                <a:gd name="T22" fmla="*/ 52 w 56"/>
                <a:gd name="T23" fmla="*/ 41 h 66"/>
                <a:gd name="T24" fmla="*/ 50 w 56"/>
                <a:gd name="T25" fmla="*/ 37 h 66"/>
                <a:gd name="T26" fmla="*/ 39 w 56"/>
                <a:gd name="T27" fmla="*/ 13 h 66"/>
                <a:gd name="T28" fmla="*/ 36 w 56"/>
                <a:gd name="T29" fmla="*/ 9 h 66"/>
                <a:gd name="T30" fmla="*/ 34 w 56"/>
                <a:gd name="T31" fmla="*/ 5 h 66"/>
                <a:gd name="T32" fmla="*/ 24 w 56"/>
                <a:gd name="T33" fmla="*/ 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 h="66">
                  <a:moveTo>
                    <a:pt x="24" y="2"/>
                  </a:moveTo>
                  <a:cubicBezTo>
                    <a:pt x="5" y="11"/>
                    <a:pt x="5" y="11"/>
                    <a:pt x="5" y="11"/>
                  </a:cubicBezTo>
                  <a:cubicBezTo>
                    <a:pt x="2" y="13"/>
                    <a:pt x="0" y="18"/>
                    <a:pt x="2" y="21"/>
                  </a:cubicBezTo>
                  <a:cubicBezTo>
                    <a:pt x="4" y="25"/>
                    <a:pt x="4" y="25"/>
                    <a:pt x="4" y="25"/>
                  </a:cubicBezTo>
                  <a:cubicBezTo>
                    <a:pt x="6" y="30"/>
                    <a:pt x="6" y="30"/>
                    <a:pt x="6" y="30"/>
                  </a:cubicBezTo>
                  <a:cubicBezTo>
                    <a:pt x="18" y="53"/>
                    <a:pt x="18" y="53"/>
                    <a:pt x="18" y="53"/>
                  </a:cubicBezTo>
                  <a:cubicBezTo>
                    <a:pt x="20" y="57"/>
                    <a:pt x="20" y="57"/>
                    <a:pt x="20" y="57"/>
                  </a:cubicBezTo>
                  <a:cubicBezTo>
                    <a:pt x="22" y="61"/>
                    <a:pt x="22" y="61"/>
                    <a:pt x="22" y="61"/>
                  </a:cubicBezTo>
                  <a:cubicBezTo>
                    <a:pt x="24" y="65"/>
                    <a:pt x="28" y="66"/>
                    <a:pt x="32" y="64"/>
                  </a:cubicBezTo>
                  <a:cubicBezTo>
                    <a:pt x="51" y="55"/>
                    <a:pt x="51" y="55"/>
                    <a:pt x="51" y="55"/>
                  </a:cubicBezTo>
                  <a:cubicBezTo>
                    <a:pt x="55" y="53"/>
                    <a:pt x="56" y="49"/>
                    <a:pt x="54" y="45"/>
                  </a:cubicBezTo>
                  <a:cubicBezTo>
                    <a:pt x="52" y="41"/>
                    <a:pt x="52" y="41"/>
                    <a:pt x="52" y="41"/>
                  </a:cubicBezTo>
                  <a:cubicBezTo>
                    <a:pt x="50" y="37"/>
                    <a:pt x="50" y="37"/>
                    <a:pt x="50" y="37"/>
                  </a:cubicBezTo>
                  <a:cubicBezTo>
                    <a:pt x="39" y="13"/>
                    <a:pt x="39" y="13"/>
                    <a:pt x="39" y="13"/>
                  </a:cubicBezTo>
                  <a:cubicBezTo>
                    <a:pt x="36" y="9"/>
                    <a:pt x="36" y="9"/>
                    <a:pt x="36" y="9"/>
                  </a:cubicBezTo>
                  <a:cubicBezTo>
                    <a:pt x="34" y="5"/>
                    <a:pt x="34" y="5"/>
                    <a:pt x="34" y="5"/>
                  </a:cubicBezTo>
                  <a:cubicBezTo>
                    <a:pt x="33" y="1"/>
                    <a:pt x="28" y="0"/>
                    <a:pt x="24" y="2"/>
                  </a:cubicBez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268"/>
            <p:cNvSpPr>
              <a:spLocks/>
            </p:cNvSpPr>
            <p:nvPr/>
          </p:nvSpPr>
          <p:spPr bwMode="auto">
            <a:xfrm>
              <a:off x="4316" y="856"/>
              <a:ext cx="196" cy="133"/>
            </a:xfrm>
            <a:custGeom>
              <a:avLst/>
              <a:gdLst>
                <a:gd name="T0" fmla="*/ 66 w 83"/>
                <a:gd name="T1" fmla="*/ 2 h 56"/>
                <a:gd name="T2" fmla="*/ 52 w 83"/>
                <a:gd name="T3" fmla="*/ 9 h 56"/>
                <a:gd name="T4" fmla="*/ 48 w 83"/>
                <a:gd name="T5" fmla="*/ 11 h 56"/>
                <a:gd name="T6" fmla="*/ 24 w 83"/>
                <a:gd name="T7" fmla="*/ 23 h 56"/>
                <a:gd name="T8" fmla="*/ 20 w 83"/>
                <a:gd name="T9" fmla="*/ 25 h 56"/>
                <a:gd name="T10" fmla="*/ 6 w 83"/>
                <a:gd name="T11" fmla="*/ 32 h 56"/>
                <a:gd name="T12" fmla="*/ 2 w 83"/>
                <a:gd name="T13" fmla="*/ 42 h 56"/>
                <a:gd name="T14" fmla="*/ 6 w 83"/>
                <a:gd name="T15" fmla="*/ 50 h 56"/>
                <a:gd name="T16" fmla="*/ 17 w 83"/>
                <a:gd name="T17" fmla="*/ 54 h 56"/>
                <a:gd name="T18" fmla="*/ 31 w 83"/>
                <a:gd name="T19" fmla="*/ 47 h 56"/>
                <a:gd name="T20" fmla="*/ 35 w 83"/>
                <a:gd name="T21" fmla="*/ 45 h 56"/>
                <a:gd name="T22" fmla="*/ 59 w 83"/>
                <a:gd name="T23" fmla="*/ 33 h 56"/>
                <a:gd name="T24" fmla="*/ 63 w 83"/>
                <a:gd name="T25" fmla="*/ 31 h 56"/>
                <a:gd name="T26" fmla="*/ 77 w 83"/>
                <a:gd name="T27" fmla="*/ 24 h 56"/>
                <a:gd name="T28" fmla="*/ 81 w 83"/>
                <a:gd name="T29" fmla="*/ 13 h 56"/>
                <a:gd name="T30" fmla="*/ 77 w 83"/>
                <a:gd name="T31" fmla="*/ 5 h 56"/>
                <a:gd name="T32" fmla="*/ 66 w 83"/>
                <a:gd name="T33" fmla="*/ 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56">
                  <a:moveTo>
                    <a:pt x="66" y="2"/>
                  </a:moveTo>
                  <a:cubicBezTo>
                    <a:pt x="52" y="9"/>
                    <a:pt x="52" y="9"/>
                    <a:pt x="52" y="9"/>
                  </a:cubicBezTo>
                  <a:cubicBezTo>
                    <a:pt x="48" y="11"/>
                    <a:pt x="48" y="11"/>
                    <a:pt x="48" y="11"/>
                  </a:cubicBezTo>
                  <a:cubicBezTo>
                    <a:pt x="24" y="23"/>
                    <a:pt x="24" y="23"/>
                    <a:pt x="24" y="23"/>
                  </a:cubicBezTo>
                  <a:cubicBezTo>
                    <a:pt x="20" y="25"/>
                    <a:pt x="20" y="25"/>
                    <a:pt x="20" y="25"/>
                  </a:cubicBezTo>
                  <a:cubicBezTo>
                    <a:pt x="6" y="32"/>
                    <a:pt x="6" y="32"/>
                    <a:pt x="6" y="32"/>
                  </a:cubicBezTo>
                  <a:cubicBezTo>
                    <a:pt x="2" y="34"/>
                    <a:pt x="0" y="38"/>
                    <a:pt x="2" y="42"/>
                  </a:cubicBezTo>
                  <a:cubicBezTo>
                    <a:pt x="6" y="50"/>
                    <a:pt x="6" y="50"/>
                    <a:pt x="6" y="50"/>
                  </a:cubicBezTo>
                  <a:cubicBezTo>
                    <a:pt x="8" y="54"/>
                    <a:pt x="13" y="56"/>
                    <a:pt x="17" y="54"/>
                  </a:cubicBezTo>
                  <a:cubicBezTo>
                    <a:pt x="31" y="47"/>
                    <a:pt x="31" y="47"/>
                    <a:pt x="31" y="47"/>
                  </a:cubicBezTo>
                  <a:cubicBezTo>
                    <a:pt x="35" y="45"/>
                    <a:pt x="35" y="45"/>
                    <a:pt x="35" y="45"/>
                  </a:cubicBezTo>
                  <a:cubicBezTo>
                    <a:pt x="59" y="33"/>
                    <a:pt x="59" y="33"/>
                    <a:pt x="59" y="33"/>
                  </a:cubicBezTo>
                  <a:cubicBezTo>
                    <a:pt x="63" y="31"/>
                    <a:pt x="63" y="31"/>
                    <a:pt x="63" y="31"/>
                  </a:cubicBezTo>
                  <a:cubicBezTo>
                    <a:pt x="77" y="24"/>
                    <a:pt x="77" y="24"/>
                    <a:pt x="77" y="24"/>
                  </a:cubicBezTo>
                  <a:cubicBezTo>
                    <a:pt x="81" y="22"/>
                    <a:pt x="83" y="17"/>
                    <a:pt x="81" y="13"/>
                  </a:cubicBezTo>
                  <a:cubicBezTo>
                    <a:pt x="77" y="5"/>
                    <a:pt x="77" y="5"/>
                    <a:pt x="77" y="5"/>
                  </a:cubicBezTo>
                  <a:cubicBezTo>
                    <a:pt x="75" y="1"/>
                    <a:pt x="70" y="0"/>
                    <a:pt x="66" y="2"/>
                  </a:cubicBez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6" name="Freeform 269"/>
            <p:cNvSpPr>
              <a:spLocks/>
            </p:cNvSpPr>
            <p:nvPr/>
          </p:nvSpPr>
          <p:spPr bwMode="auto">
            <a:xfrm>
              <a:off x="4205" y="632"/>
              <a:ext cx="196" cy="134"/>
            </a:xfrm>
            <a:custGeom>
              <a:avLst/>
              <a:gdLst>
                <a:gd name="T0" fmla="*/ 66 w 83"/>
                <a:gd name="T1" fmla="*/ 2 h 57"/>
                <a:gd name="T2" fmla="*/ 48 w 83"/>
                <a:gd name="T3" fmla="*/ 12 h 57"/>
                <a:gd name="T4" fmla="*/ 24 w 83"/>
                <a:gd name="T5" fmla="*/ 23 h 57"/>
                <a:gd name="T6" fmla="*/ 15 w 83"/>
                <a:gd name="T7" fmla="*/ 28 h 57"/>
                <a:gd name="T8" fmla="*/ 6 w 83"/>
                <a:gd name="T9" fmla="*/ 32 h 57"/>
                <a:gd name="T10" fmla="*/ 2 w 83"/>
                <a:gd name="T11" fmla="*/ 43 h 57"/>
                <a:gd name="T12" fmla="*/ 6 w 83"/>
                <a:gd name="T13" fmla="*/ 51 h 57"/>
                <a:gd name="T14" fmla="*/ 17 w 83"/>
                <a:gd name="T15" fmla="*/ 55 h 57"/>
                <a:gd name="T16" fmla="*/ 26 w 83"/>
                <a:gd name="T17" fmla="*/ 50 h 57"/>
                <a:gd name="T18" fmla="*/ 35 w 83"/>
                <a:gd name="T19" fmla="*/ 45 h 57"/>
                <a:gd name="T20" fmla="*/ 59 w 83"/>
                <a:gd name="T21" fmla="*/ 34 h 57"/>
                <a:gd name="T22" fmla="*/ 77 w 83"/>
                <a:gd name="T23" fmla="*/ 24 h 57"/>
                <a:gd name="T24" fmla="*/ 81 w 83"/>
                <a:gd name="T25" fmla="*/ 14 h 57"/>
                <a:gd name="T26" fmla="*/ 77 w 83"/>
                <a:gd name="T27" fmla="*/ 6 h 57"/>
                <a:gd name="T28" fmla="*/ 66 w 83"/>
                <a:gd name="T29" fmla="*/ 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3" h="57">
                  <a:moveTo>
                    <a:pt x="66" y="2"/>
                  </a:moveTo>
                  <a:cubicBezTo>
                    <a:pt x="48" y="12"/>
                    <a:pt x="48" y="12"/>
                    <a:pt x="48" y="12"/>
                  </a:cubicBezTo>
                  <a:cubicBezTo>
                    <a:pt x="24" y="23"/>
                    <a:pt x="24" y="23"/>
                    <a:pt x="24" y="23"/>
                  </a:cubicBezTo>
                  <a:cubicBezTo>
                    <a:pt x="15" y="28"/>
                    <a:pt x="15" y="28"/>
                    <a:pt x="15" y="28"/>
                  </a:cubicBezTo>
                  <a:cubicBezTo>
                    <a:pt x="6" y="32"/>
                    <a:pt x="6" y="32"/>
                    <a:pt x="6" y="32"/>
                  </a:cubicBezTo>
                  <a:cubicBezTo>
                    <a:pt x="2" y="34"/>
                    <a:pt x="0" y="39"/>
                    <a:pt x="2" y="43"/>
                  </a:cubicBezTo>
                  <a:cubicBezTo>
                    <a:pt x="6" y="51"/>
                    <a:pt x="6" y="51"/>
                    <a:pt x="6" y="51"/>
                  </a:cubicBezTo>
                  <a:cubicBezTo>
                    <a:pt x="8" y="55"/>
                    <a:pt x="13" y="57"/>
                    <a:pt x="17" y="55"/>
                  </a:cubicBezTo>
                  <a:cubicBezTo>
                    <a:pt x="26" y="50"/>
                    <a:pt x="26" y="50"/>
                    <a:pt x="26" y="50"/>
                  </a:cubicBezTo>
                  <a:cubicBezTo>
                    <a:pt x="35" y="45"/>
                    <a:pt x="35" y="45"/>
                    <a:pt x="35" y="45"/>
                  </a:cubicBezTo>
                  <a:cubicBezTo>
                    <a:pt x="59" y="34"/>
                    <a:pt x="59" y="34"/>
                    <a:pt x="59" y="34"/>
                  </a:cubicBezTo>
                  <a:cubicBezTo>
                    <a:pt x="77" y="24"/>
                    <a:pt x="77" y="24"/>
                    <a:pt x="77" y="24"/>
                  </a:cubicBezTo>
                  <a:cubicBezTo>
                    <a:pt x="81" y="22"/>
                    <a:pt x="83" y="18"/>
                    <a:pt x="81" y="14"/>
                  </a:cubicBezTo>
                  <a:cubicBezTo>
                    <a:pt x="77" y="6"/>
                    <a:pt x="77" y="6"/>
                    <a:pt x="77" y="6"/>
                  </a:cubicBezTo>
                  <a:cubicBezTo>
                    <a:pt x="75" y="2"/>
                    <a:pt x="70" y="0"/>
                    <a:pt x="66" y="2"/>
                  </a:cubicBez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270"/>
            <p:cNvSpPr>
              <a:spLocks/>
            </p:cNvSpPr>
            <p:nvPr/>
          </p:nvSpPr>
          <p:spPr bwMode="auto">
            <a:xfrm>
              <a:off x="3876" y="594"/>
              <a:ext cx="1906" cy="1061"/>
            </a:xfrm>
            <a:custGeom>
              <a:avLst/>
              <a:gdLst>
                <a:gd name="T0" fmla="*/ 1906 w 1906"/>
                <a:gd name="T1" fmla="*/ 109 h 1061"/>
                <a:gd name="T2" fmla="*/ 0 w 1906"/>
                <a:gd name="T3" fmla="*/ 1061 h 1061"/>
                <a:gd name="T4" fmla="*/ 53 w 1906"/>
                <a:gd name="T5" fmla="*/ 759 h 1061"/>
                <a:gd name="T6" fmla="*/ 1570 w 1906"/>
                <a:gd name="T7" fmla="*/ 0 h 1061"/>
                <a:gd name="T8" fmla="*/ 1906 w 1906"/>
                <a:gd name="T9" fmla="*/ 109 h 1061"/>
              </a:gdLst>
              <a:ahLst/>
              <a:cxnLst>
                <a:cxn ang="0">
                  <a:pos x="T0" y="T1"/>
                </a:cxn>
                <a:cxn ang="0">
                  <a:pos x="T2" y="T3"/>
                </a:cxn>
                <a:cxn ang="0">
                  <a:pos x="T4" y="T5"/>
                </a:cxn>
                <a:cxn ang="0">
                  <a:pos x="T6" y="T7"/>
                </a:cxn>
                <a:cxn ang="0">
                  <a:pos x="T8" y="T9"/>
                </a:cxn>
              </a:cxnLst>
              <a:rect l="0" t="0" r="r" b="b"/>
              <a:pathLst>
                <a:path w="1906" h="1061">
                  <a:moveTo>
                    <a:pt x="1906" y="109"/>
                  </a:moveTo>
                  <a:lnTo>
                    <a:pt x="0" y="1061"/>
                  </a:lnTo>
                  <a:lnTo>
                    <a:pt x="53" y="759"/>
                  </a:lnTo>
                  <a:lnTo>
                    <a:pt x="1570" y="0"/>
                  </a:lnTo>
                  <a:lnTo>
                    <a:pt x="1906" y="109"/>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8" name="Freeform 271"/>
            <p:cNvSpPr>
              <a:spLocks/>
            </p:cNvSpPr>
            <p:nvPr/>
          </p:nvSpPr>
          <p:spPr bwMode="auto">
            <a:xfrm>
              <a:off x="3959" y="660"/>
              <a:ext cx="1660" cy="884"/>
            </a:xfrm>
            <a:custGeom>
              <a:avLst/>
              <a:gdLst>
                <a:gd name="T0" fmla="*/ 0 w 1660"/>
                <a:gd name="T1" fmla="*/ 884 h 884"/>
                <a:gd name="T2" fmla="*/ 24 w 1660"/>
                <a:gd name="T3" fmla="*/ 735 h 884"/>
                <a:gd name="T4" fmla="*/ 1492 w 1660"/>
                <a:gd name="T5" fmla="*/ 0 h 884"/>
                <a:gd name="T6" fmla="*/ 1660 w 1660"/>
                <a:gd name="T7" fmla="*/ 54 h 884"/>
                <a:gd name="T8" fmla="*/ 0 w 1660"/>
                <a:gd name="T9" fmla="*/ 884 h 884"/>
              </a:gdLst>
              <a:ahLst/>
              <a:cxnLst>
                <a:cxn ang="0">
                  <a:pos x="T0" y="T1"/>
                </a:cxn>
                <a:cxn ang="0">
                  <a:pos x="T2" y="T3"/>
                </a:cxn>
                <a:cxn ang="0">
                  <a:pos x="T4" y="T5"/>
                </a:cxn>
                <a:cxn ang="0">
                  <a:pos x="T6" y="T7"/>
                </a:cxn>
                <a:cxn ang="0">
                  <a:pos x="T8" y="T9"/>
                </a:cxn>
              </a:cxnLst>
              <a:rect l="0" t="0" r="r" b="b"/>
              <a:pathLst>
                <a:path w="1660" h="884">
                  <a:moveTo>
                    <a:pt x="0" y="884"/>
                  </a:moveTo>
                  <a:lnTo>
                    <a:pt x="24" y="735"/>
                  </a:lnTo>
                  <a:lnTo>
                    <a:pt x="1492" y="0"/>
                  </a:lnTo>
                  <a:lnTo>
                    <a:pt x="1660" y="54"/>
                  </a:lnTo>
                  <a:lnTo>
                    <a:pt x="0" y="884"/>
                  </a:lnTo>
                  <a:close/>
                </a:path>
              </a:pathLst>
            </a:custGeom>
            <a:solidFill>
              <a:srgbClr val="EEF3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9" name="Freeform 272"/>
            <p:cNvSpPr>
              <a:spLocks/>
            </p:cNvSpPr>
            <p:nvPr/>
          </p:nvSpPr>
          <p:spPr bwMode="auto">
            <a:xfrm>
              <a:off x="4181" y="234"/>
              <a:ext cx="450" cy="324"/>
            </a:xfrm>
            <a:custGeom>
              <a:avLst/>
              <a:gdLst>
                <a:gd name="T0" fmla="*/ 188 w 190"/>
                <a:gd name="T1" fmla="*/ 52 h 137"/>
                <a:gd name="T2" fmla="*/ 186 w 190"/>
                <a:gd name="T3" fmla="*/ 59 h 137"/>
                <a:gd name="T4" fmla="*/ 33 w 190"/>
                <a:gd name="T5" fmla="*/ 136 h 137"/>
                <a:gd name="T6" fmla="*/ 26 w 190"/>
                <a:gd name="T7" fmla="*/ 133 h 137"/>
                <a:gd name="T8" fmla="*/ 2 w 190"/>
                <a:gd name="T9" fmla="*/ 85 h 137"/>
                <a:gd name="T10" fmla="*/ 4 w 190"/>
                <a:gd name="T11" fmla="*/ 78 h 137"/>
                <a:gd name="T12" fmla="*/ 157 w 190"/>
                <a:gd name="T13" fmla="*/ 2 h 137"/>
                <a:gd name="T14" fmla="*/ 164 w 190"/>
                <a:gd name="T15" fmla="*/ 4 h 137"/>
                <a:gd name="T16" fmla="*/ 188 w 190"/>
                <a:gd name="T17" fmla="*/ 5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0" h="137">
                  <a:moveTo>
                    <a:pt x="188" y="52"/>
                  </a:moveTo>
                  <a:cubicBezTo>
                    <a:pt x="190" y="55"/>
                    <a:pt x="189" y="58"/>
                    <a:pt x="186" y="59"/>
                  </a:cubicBezTo>
                  <a:cubicBezTo>
                    <a:pt x="33" y="136"/>
                    <a:pt x="33" y="136"/>
                    <a:pt x="33" y="136"/>
                  </a:cubicBezTo>
                  <a:cubicBezTo>
                    <a:pt x="30" y="137"/>
                    <a:pt x="27" y="136"/>
                    <a:pt x="26" y="133"/>
                  </a:cubicBezTo>
                  <a:cubicBezTo>
                    <a:pt x="2" y="85"/>
                    <a:pt x="2" y="85"/>
                    <a:pt x="2" y="85"/>
                  </a:cubicBezTo>
                  <a:cubicBezTo>
                    <a:pt x="0" y="83"/>
                    <a:pt x="1" y="80"/>
                    <a:pt x="4" y="78"/>
                  </a:cubicBezTo>
                  <a:cubicBezTo>
                    <a:pt x="157" y="2"/>
                    <a:pt x="157" y="2"/>
                    <a:pt x="157" y="2"/>
                  </a:cubicBezTo>
                  <a:cubicBezTo>
                    <a:pt x="160" y="0"/>
                    <a:pt x="163" y="1"/>
                    <a:pt x="164" y="4"/>
                  </a:cubicBezTo>
                  <a:lnTo>
                    <a:pt x="188" y="52"/>
                  </a:lnTo>
                  <a:close/>
                </a:path>
              </a:pathLst>
            </a:custGeom>
            <a:solidFill>
              <a:srgbClr val="8880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273"/>
            <p:cNvSpPr>
              <a:spLocks/>
            </p:cNvSpPr>
            <p:nvPr/>
          </p:nvSpPr>
          <p:spPr bwMode="auto">
            <a:xfrm>
              <a:off x="3876" y="703"/>
              <a:ext cx="1927" cy="995"/>
            </a:xfrm>
            <a:custGeom>
              <a:avLst/>
              <a:gdLst>
                <a:gd name="T0" fmla="*/ 1927 w 1927"/>
                <a:gd name="T1" fmla="*/ 42 h 995"/>
                <a:gd name="T2" fmla="*/ 22 w 1927"/>
                <a:gd name="T3" fmla="*/ 995 h 995"/>
                <a:gd name="T4" fmla="*/ 0 w 1927"/>
                <a:gd name="T5" fmla="*/ 952 h 995"/>
                <a:gd name="T6" fmla="*/ 1906 w 1927"/>
                <a:gd name="T7" fmla="*/ 0 h 995"/>
                <a:gd name="T8" fmla="*/ 1927 w 1927"/>
                <a:gd name="T9" fmla="*/ 42 h 995"/>
              </a:gdLst>
              <a:ahLst/>
              <a:cxnLst>
                <a:cxn ang="0">
                  <a:pos x="T0" y="T1"/>
                </a:cxn>
                <a:cxn ang="0">
                  <a:pos x="T2" y="T3"/>
                </a:cxn>
                <a:cxn ang="0">
                  <a:pos x="T4" y="T5"/>
                </a:cxn>
                <a:cxn ang="0">
                  <a:pos x="T6" y="T7"/>
                </a:cxn>
                <a:cxn ang="0">
                  <a:pos x="T8" y="T9"/>
                </a:cxn>
              </a:cxnLst>
              <a:rect l="0" t="0" r="r" b="b"/>
              <a:pathLst>
                <a:path w="1927" h="995">
                  <a:moveTo>
                    <a:pt x="1927" y="42"/>
                  </a:moveTo>
                  <a:lnTo>
                    <a:pt x="22" y="995"/>
                  </a:lnTo>
                  <a:lnTo>
                    <a:pt x="0" y="952"/>
                  </a:lnTo>
                  <a:lnTo>
                    <a:pt x="1906" y="0"/>
                  </a:lnTo>
                  <a:lnTo>
                    <a:pt x="1927" y="42"/>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1" name="Freeform 274"/>
            <p:cNvSpPr>
              <a:spLocks/>
            </p:cNvSpPr>
            <p:nvPr/>
          </p:nvSpPr>
          <p:spPr bwMode="auto">
            <a:xfrm>
              <a:off x="4047" y="1213"/>
              <a:ext cx="392" cy="248"/>
            </a:xfrm>
            <a:custGeom>
              <a:avLst/>
              <a:gdLst>
                <a:gd name="T0" fmla="*/ 392 w 392"/>
                <a:gd name="T1" fmla="*/ 52 h 248"/>
                <a:gd name="T2" fmla="*/ 0 w 392"/>
                <a:gd name="T3" fmla="*/ 248 h 248"/>
                <a:gd name="T4" fmla="*/ 12 w 392"/>
                <a:gd name="T5" fmla="*/ 182 h 248"/>
                <a:gd name="T6" fmla="*/ 376 w 392"/>
                <a:gd name="T7" fmla="*/ 0 h 248"/>
                <a:gd name="T8" fmla="*/ 392 w 392"/>
                <a:gd name="T9" fmla="*/ 52 h 248"/>
              </a:gdLst>
              <a:ahLst/>
              <a:cxnLst>
                <a:cxn ang="0">
                  <a:pos x="T0" y="T1"/>
                </a:cxn>
                <a:cxn ang="0">
                  <a:pos x="T2" y="T3"/>
                </a:cxn>
                <a:cxn ang="0">
                  <a:pos x="T4" y="T5"/>
                </a:cxn>
                <a:cxn ang="0">
                  <a:pos x="T6" y="T7"/>
                </a:cxn>
                <a:cxn ang="0">
                  <a:pos x="T8" y="T9"/>
                </a:cxn>
              </a:cxnLst>
              <a:rect l="0" t="0" r="r" b="b"/>
              <a:pathLst>
                <a:path w="392" h="248">
                  <a:moveTo>
                    <a:pt x="392" y="52"/>
                  </a:moveTo>
                  <a:lnTo>
                    <a:pt x="0" y="248"/>
                  </a:lnTo>
                  <a:lnTo>
                    <a:pt x="12" y="182"/>
                  </a:lnTo>
                  <a:lnTo>
                    <a:pt x="376" y="0"/>
                  </a:lnTo>
                  <a:lnTo>
                    <a:pt x="392" y="52"/>
                  </a:lnTo>
                  <a:close/>
                </a:path>
              </a:pathLst>
            </a:custGeom>
            <a:solidFill>
              <a:srgbClr val="8D45A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2" name="Freeform 275"/>
            <p:cNvSpPr>
              <a:spLocks/>
            </p:cNvSpPr>
            <p:nvPr/>
          </p:nvSpPr>
          <p:spPr bwMode="auto">
            <a:xfrm>
              <a:off x="5049" y="717"/>
              <a:ext cx="423" cy="229"/>
            </a:xfrm>
            <a:custGeom>
              <a:avLst/>
              <a:gdLst>
                <a:gd name="T0" fmla="*/ 33 w 423"/>
                <a:gd name="T1" fmla="*/ 229 h 229"/>
                <a:gd name="T2" fmla="*/ 423 w 423"/>
                <a:gd name="T3" fmla="*/ 33 h 229"/>
                <a:gd name="T4" fmla="*/ 364 w 423"/>
                <a:gd name="T5" fmla="*/ 0 h 229"/>
                <a:gd name="T6" fmla="*/ 0 w 423"/>
                <a:gd name="T7" fmla="*/ 184 h 229"/>
                <a:gd name="T8" fmla="*/ 33 w 423"/>
                <a:gd name="T9" fmla="*/ 229 h 229"/>
              </a:gdLst>
              <a:ahLst/>
              <a:cxnLst>
                <a:cxn ang="0">
                  <a:pos x="T0" y="T1"/>
                </a:cxn>
                <a:cxn ang="0">
                  <a:pos x="T2" y="T3"/>
                </a:cxn>
                <a:cxn ang="0">
                  <a:pos x="T4" y="T5"/>
                </a:cxn>
                <a:cxn ang="0">
                  <a:pos x="T6" y="T7"/>
                </a:cxn>
                <a:cxn ang="0">
                  <a:pos x="T8" y="T9"/>
                </a:cxn>
              </a:cxnLst>
              <a:rect l="0" t="0" r="r" b="b"/>
              <a:pathLst>
                <a:path w="423" h="229">
                  <a:moveTo>
                    <a:pt x="33" y="229"/>
                  </a:moveTo>
                  <a:lnTo>
                    <a:pt x="423" y="33"/>
                  </a:lnTo>
                  <a:lnTo>
                    <a:pt x="364" y="0"/>
                  </a:lnTo>
                  <a:lnTo>
                    <a:pt x="0" y="184"/>
                  </a:lnTo>
                  <a:lnTo>
                    <a:pt x="33" y="229"/>
                  </a:lnTo>
                  <a:close/>
                </a:path>
              </a:pathLst>
            </a:custGeom>
            <a:solidFill>
              <a:srgbClr val="97A3A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276"/>
            <p:cNvSpPr>
              <a:spLocks/>
            </p:cNvSpPr>
            <p:nvPr/>
          </p:nvSpPr>
          <p:spPr bwMode="auto">
            <a:xfrm>
              <a:off x="4456" y="913"/>
              <a:ext cx="565" cy="286"/>
            </a:xfrm>
            <a:custGeom>
              <a:avLst/>
              <a:gdLst>
                <a:gd name="T0" fmla="*/ 565 w 565"/>
                <a:gd name="T1" fmla="*/ 5 h 286"/>
                <a:gd name="T2" fmla="*/ 2 w 565"/>
                <a:gd name="T3" fmla="*/ 286 h 286"/>
                <a:gd name="T4" fmla="*/ 0 w 565"/>
                <a:gd name="T5" fmla="*/ 281 h 286"/>
                <a:gd name="T6" fmla="*/ 562 w 565"/>
                <a:gd name="T7" fmla="*/ 0 h 286"/>
                <a:gd name="T8" fmla="*/ 565 w 565"/>
                <a:gd name="T9" fmla="*/ 5 h 286"/>
              </a:gdLst>
              <a:ahLst/>
              <a:cxnLst>
                <a:cxn ang="0">
                  <a:pos x="T0" y="T1"/>
                </a:cxn>
                <a:cxn ang="0">
                  <a:pos x="T2" y="T3"/>
                </a:cxn>
                <a:cxn ang="0">
                  <a:pos x="T4" y="T5"/>
                </a:cxn>
                <a:cxn ang="0">
                  <a:pos x="T6" y="T7"/>
                </a:cxn>
                <a:cxn ang="0">
                  <a:pos x="T8" y="T9"/>
                </a:cxn>
              </a:cxnLst>
              <a:rect l="0" t="0" r="r" b="b"/>
              <a:pathLst>
                <a:path w="565" h="286">
                  <a:moveTo>
                    <a:pt x="565" y="5"/>
                  </a:moveTo>
                  <a:lnTo>
                    <a:pt x="2" y="286"/>
                  </a:lnTo>
                  <a:lnTo>
                    <a:pt x="0" y="281"/>
                  </a:lnTo>
                  <a:lnTo>
                    <a:pt x="562" y="0"/>
                  </a:lnTo>
                  <a:lnTo>
                    <a:pt x="565" y="5"/>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4" name="Freeform 277"/>
            <p:cNvSpPr>
              <a:spLocks/>
            </p:cNvSpPr>
            <p:nvPr/>
          </p:nvSpPr>
          <p:spPr bwMode="auto">
            <a:xfrm>
              <a:off x="4460" y="927"/>
              <a:ext cx="575" cy="293"/>
            </a:xfrm>
            <a:custGeom>
              <a:avLst/>
              <a:gdLst>
                <a:gd name="T0" fmla="*/ 575 w 575"/>
                <a:gd name="T1" fmla="*/ 7 h 293"/>
                <a:gd name="T2" fmla="*/ 3 w 575"/>
                <a:gd name="T3" fmla="*/ 293 h 293"/>
                <a:gd name="T4" fmla="*/ 0 w 575"/>
                <a:gd name="T5" fmla="*/ 286 h 293"/>
                <a:gd name="T6" fmla="*/ 573 w 575"/>
                <a:gd name="T7" fmla="*/ 0 h 293"/>
                <a:gd name="T8" fmla="*/ 575 w 575"/>
                <a:gd name="T9" fmla="*/ 7 h 293"/>
              </a:gdLst>
              <a:ahLst/>
              <a:cxnLst>
                <a:cxn ang="0">
                  <a:pos x="T0" y="T1"/>
                </a:cxn>
                <a:cxn ang="0">
                  <a:pos x="T2" y="T3"/>
                </a:cxn>
                <a:cxn ang="0">
                  <a:pos x="T4" y="T5"/>
                </a:cxn>
                <a:cxn ang="0">
                  <a:pos x="T6" y="T7"/>
                </a:cxn>
                <a:cxn ang="0">
                  <a:pos x="T8" y="T9"/>
                </a:cxn>
              </a:cxnLst>
              <a:rect l="0" t="0" r="r" b="b"/>
              <a:pathLst>
                <a:path w="575" h="293">
                  <a:moveTo>
                    <a:pt x="575" y="7"/>
                  </a:moveTo>
                  <a:lnTo>
                    <a:pt x="3" y="293"/>
                  </a:lnTo>
                  <a:lnTo>
                    <a:pt x="0" y="286"/>
                  </a:lnTo>
                  <a:lnTo>
                    <a:pt x="573" y="0"/>
                  </a:lnTo>
                  <a:lnTo>
                    <a:pt x="575" y="7"/>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5" name="Freeform 278"/>
            <p:cNvSpPr>
              <a:spLocks/>
            </p:cNvSpPr>
            <p:nvPr/>
          </p:nvSpPr>
          <p:spPr bwMode="auto">
            <a:xfrm>
              <a:off x="4468" y="944"/>
              <a:ext cx="586" cy="295"/>
            </a:xfrm>
            <a:custGeom>
              <a:avLst/>
              <a:gdLst>
                <a:gd name="T0" fmla="*/ 586 w 586"/>
                <a:gd name="T1" fmla="*/ 4 h 295"/>
                <a:gd name="T2" fmla="*/ 2 w 586"/>
                <a:gd name="T3" fmla="*/ 295 h 295"/>
                <a:gd name="T4" fmla="*/ 0 w 586"/>
                <a:gd name="T5" fmla="*/ 290 h 295"/>
                <a:gd name="T6" fmla="*/ 583 w 586"/>
                <a:gd name="T7" fmla="*/ 0 h 295"/>
                <a:gd name="T8" fmla="*/ 586 w 586"/>
                <a:gd name="T9" fmla="*/ 4 h 295"/>
              </a:gdLst>
              <a:ahLst/>
              <a:cxnLst>
                <a:cxn ang="0">
                  <a:pos x="T0" y="T1"/>
                </a:cxn>
                <a:cxn ang="0">
                  <a:pos x="T2" y="T3"/>
                </a:cxn>
                <a:cxn ang="0">
                  <a:pos x="T4" y="T5"/>
                </a:cxn>
                <a:cxn ang="0">
                  <a:pos x="T6" y="T7"/>
                </a:cxn>
                <a:cxn ang="0">
                  <a:pos x="T8" y="T9"/>
                </a:cxn>
              </a:cxnLst>
              <a:rect l="0" t="0" r="r" b="b"/>
              <a:pathLst>
                <a:path w="586" h="295">
                  <a:moveTo>
                    <a:pt x="586" y="4"/>
                  </a:moveTo>
                  <a:lnTo>
                    <a:pt x="2" y="295"/>
                  </a:lnTo>
                  <a:lnTo>
                    <a:pt x="0" y="290"/>
                  </a:lnTo>
                  <a:lnTo>
                    <a:pt x="583" y="0"/>
                  </a:lnTo>
                  <a:lnTo>
                    <a:pt x="586" y="4"/>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279"/>
            <p:cNvSpPr>
              <a:spLocks/>
            </p:cNvSpPr>
            <p:nvPr/>
          </p:nvSpPr>
          <p:spPr bwMode="auto">
            <a:xfrm>
              <a:off x="4470" y="956"/>
              <a:ext cx="600" cy="302"/>
            </a:xfrm>
            <a:custGeom>
              <a:avLst/>
              <a:gdLst>
                <a:gd name="T0" fmla="*/ 600 w 600"/>
                <a:gd name="T1" fmla="*/ 4 h 302"/>
                <a:gd name="T2" fmla="*/ 2 w 600"/>
                <a:gd name="T3" fmla="*/ 302 h 302"/>
                <a:gd name="T4" fmla="*/ 0 w 600"/>
                <a:gd name="T5" fmla="*/ 297 h 302"/>
                <a:gd name="T6" fmla="*/ 596 w 600"/>
                <a:gd name="T7" fmla="*/ 0 h 302"/>
                <a:gd name="T8" fmla="*/ 600 w 600"/>
                <a:gd name="T9" fmla="*/ 4 h 302"/>
              </a:gdLst>
              <a:ahLst/>
              <a:cxnLst>
                <a:cxn ang="0">
                  <a:pos x="T0" y="T1"/>
                </a:cxn>
                <a:cxn ang="0">
                  <a:pos x="T2" y="T3"/>
                </a:cxn>
                <a:cxn ang="0">
                  <a:pos x="T4" y="T5"/>
                </a:cxn>
                <a:cxn ang="0">
                  <a:pos x="T6" y="T7"/>
                </a:cxn>
                <a:cxn ang="0">
                  <a:pos x="T8" y="T9"/>
                </a:cxn>
              </a:cxnLst>
              <a:rect l="0" t="0" r="r" b="b"/>
              <a:pathLst>
                <a:path w="600" h="302">
                  <a:moveTo>
                    <a:pt x="600" y="4"/>
                  </a:moveTo>
                  <a:lnTo>
                    <a:pt x="2" y="302"/>
                  </a:lnTo>
                  <a:lnTo>
                    <a:pt x="0" y="297"/>
                  </a:lnTo>
                  <a:lnTo>
                    <a:pt x="596" y="0"/>
                  </a:lnTo>
                  <a:lnTo>
                    <a:pt x="600" y="4"/>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7" name="Freeform 280"/>
            <p:cNvSpPr>
              <a:spLocks/>
            </p:cNvSpPr>
            <p:nvPr/>
          </p:nvSpPr>
          <p:spPr bwMode="auto">
            <a:xfrm>
              <a:off x="4196" y="294"/>
              <a:ext cx="442" cy="231"/>
            </a:xfrm>
            <a:custGeom>
              <a:avLst/>
              <a:gdLst>
                <a:gd name="T0" fmla="*/ 7 w 442"/>
                <a:gd name="T1" fmla="*/ 231 h 231"/>
                <a:gd name="T2" fmla="*/ 0 w 442"/>
                <a:gd name="T3" fmla="*/ 219 h 231"/>
                <a:gd name="T4" fmla="*/ 437 w 442"/>
                <a:gd name="T5" fmla="*/ 0 h 231"/>
                <a:gd name="T6" fmla="*/ 442 w 442"/>
                <a:gd name="T7" fmla="*/ 9 h 231"/>
                <a:gd name="T8" fmla="*/ 7 w 442"/>
                <a:gd name="T9" fmla="*/ 231 h 231"/>
              </a:gdLst>
              <a:ahLst/>
              <a:cxnLst>
                <a:cxn ang="0">
                  <a:pos x="T0" y="T1"/>
                </a:cxn>
                <a:cxn ang="0">
                  <a:pos x="T2" y="T3"/>
                </a:cxn>
                <a:cxn ang="0">
                  <a:pos x="T4" y="T5"/>
                </a:cxn>
                <a:cxn ang="0">
                  <a:pos x="T6" y="T7"/>
                </a:cxn>
                <a:cxn ang="0">
                  <a:pos x="T8" y="T9"/>
                </a:cxn>
              </a:cxnLst>
              <a:rect l="0" t="0" r="r" b="b"/>
              <a:pathLst>
                <a:path w="442" h="231">
                  <a:moveTo>
                    <a:pt x="7" y="231"/>
                  </a:moveTo>
                  <a:lnTo>
                    <a:pt x="0" y="219"/>
                  </a:lnTo>
                  <a:lnTo>
                    <a:pt x="437" y="0"/>
                  </a:lnTo>
                  <a:lnTo>
                    <a:pt x="442" y="9"/>
                  </a:lnTo>
                  <a:lnTo>
                    <a:pt x="7" y="231"/>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8" name="Freeform 281"/>
            <p:cNvSpPr>
              <a:spLocks/>
            </p:cNvSpPr>
            <p:nvPr/>
          </p:nvSpPr>
          <p:spPr bwMode="auto">
            <a:xfrm>
              <a:off x="2129" y="799"/>
              <a:ext cx="357" cy="584"/>
            </a:xfrm>
            <a:custGeom>
              <a:avLst/>
              <a:gdLst>
                <a:gd name="T0" fmla="*/ 151 w 151"/>
                <a:gd name="T1" fmla="*/ 227 h 247"/>
                <a:gd name="T2" fmla="*/ 131 w 151"/>
                <a:gd name="T3" fmla="*/ 247 h 247"/>
                <a:gd name="T4" fmla="*/ 20 w 151"/>
                <a:gd name="T5" fmla="*/ 247 h 247"/>
                <a:gd name="T6" fmla="*/ 0 w 151"/>
                <a:gd name="T7" fmla="*/ 227 h 247"/>
                <a:gd name="T8" fmla="*/ 0 w 151"/>
                <a:gd name="T9" fmla="*/ 20 h 247"/>
                <a:gd name="T10" fmla="*/ 20 w 151"/>
                <a:gd name="T11" fmla="*/ 0 h 247"/>
                <a:gd name="T12" fmla="*/ 131 w 151"/>
                <a:gd name="T13" fmla="*/ 0 h 247"/>
                <a:gd name="T14" fmla="*/ 151 w 151"/>
                <a:gd name="T15" fmla="*/ 20 h 247"/>
                <a:gd name="T16" fmla="*/ 151 w 151"/>
                <a:gd name="T17" fmla="*/ 227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247">
                  <a:moveTo>
                    <a:pt x="151" y="227"/>
                  </a:moveTo>
                  <a:cubicBezTo>
                    <a:pt x="151" y="238"/>
                    <a:pt x="142" y="247"/>
                    <a:pt x="131" y="247"/>
                  </a:cubicBezTo>
                  <a:cubicBezTo>
                    <a:pt x="20" y="247"/>
                    <a:pt x="20" y="247"/>
                    <a:pt x="20" y="247"/>
                  </a:cubicBezTo>
                  <a:cubicBezTo>
                    <a:pt x="9" y="247"/>
                    <a:pt x="0" y="238"/>
                    <a:pt x="0" y="227"/>
                  </a:cubicBezTo>
                  <a:cubicBezTo>
                    <a:pt x="0" y="20"/>
                    <a:pt x="0" y="20"/>
                    <a:pt x="0" y="20"/>
                  </a:cubicBezTo>
                  <a:cubicBezTo>
                    <a:pt x="0" y="9"/>
                    <a:pt x="9" y="0"/>
                    <a:pt x="20" y="0"/>
                  </a:cubicBezTo>
                  <a:cubicBezTo>
                    <a:pt x="131" y="0"/>
                    <a:pt x="131" y="0"/>
                    <a:pt x="131" y="0"/>
                  </a:cubicBezTo>
                  <a:cubicBezTo>
                    <a:pt x="142" y="0"/>
                    <a:pt x="151" y="9"/>
                    <a:pt x="151" y="20"/>
                  </a:cubicBezTo>
                  <a:lnTo>
                    <a:pt x="151" y="227"/>
                  </a:lnTo>
                  <a:close/>
                </a:path>
              </a:pathLst>
            </a:custGeom>
            <a:solidFill>
              <a:srgbClr val="344A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282"/>
            <p:cNvSpPr>
              <a:spLocks/>
            </p:cNvSpPr>
            <p:nvPr/>
          </p:nvSpPr>
          <p:spPr bwMode="auto">
            <a:xfrm>
              <a:off x="2129" y="799"/>
              <a:ext cx="334" cy="561"/>
            </a:xfrm>
            <a:custGeom>
              <a:avLst/>
              <a:gdLst>
                <a:gd name="T0" fmla="*/ 131 w 141"/>
                <a:gd name="T1" fmla="*/ 0 h 237"/>
                <a:gd name="T2" fmla="*/ 20 w 141"/>
                <a:gd name="T3" fmla="*/ 0 h 237"/>
                <a:gd name="T4" fmla="*/ 0 w 141"/>
                <a:gd name="T5" fmla="*/ 20 h 237"/>
                <a:gd name="T6" fmla="*/ 0 w 141"/>
                <a:gd name="T7" fmla="*/ 227 h 237"/>
                <a:gd name="T8" fmla="*/ 3 w 141"/>
                <a:gd name="T9" fmla="*/ 237 h 237"/>
                <a:gd name="T10" fmla="*/ 141 w 141"/>
                <a:gd name="T11" fmla="*/ 3 h 237"/>
                <a:gd name="T12" fmla="*/ 131 w 141"/>
                <a:gd name="T13" fmla="*/ 0 h 237"/>
              </a:gdLst>
              <a:ahLst/>
              <a:cxnLst>
                <a:cxn ang="0">
                  <a:pos x="T0" y="T1"/>
                </a:cxn>
                <a:cxn ang="0">
                  <a:pos x="T2" y="T3"/>
                </a:cxn>
                <a:cxn ang="0">
                  <a:pos x="T4" y="T5"/>
                </a:cxn>
                <a:cxn ang="0">
                  <a:pos x="T6" y="T7"/>
                </a:cxn>
                <a:cxn ang="0">
                  <a:pos x="T8" y="T9"/>
                </a:cxn>
                <a:cxn ang="0">
                  <a:pos x="T10" y="T11"/>
                </a:cxn>
                <a:cxn ang="0">
                  <a:pos x="T12" y="T13"/>
                </a:cxn>
              </a:cxnLst>
              <a:rect l="0" t="0" r="r" b="b"/>
              <a:pathLst>
                <a:path w="141" h="237">
                  <a:moveTo>
                    <a:pt x="131" y="0"/>
                  </a:moveTo>
                  <a:cubicBezTo>
                    <a:pt x="20" y="0"/>
                    <a:pt x="20" y="0"/>
                    <a:pt x="20" y="0"/>
                  </a:cubicBezTo>
                  <a:cubicBezTo>
                    <a:pt x="9" y="0"/>
                    <a:pt x="0" y="9"/>
                    <a:pt x="0" y="20"/>
                  </a:cubicBezTo>
                  <a:cubicBezTo>
                    <a:pt x="0" y="227"/>
                    <a:pt x="0" y="227"/>
                    <a:pt x="0" y="227"/>
                  </a:cubicBezTo>
                  <a:cubicBezTo>
                    <a:pt x="0" y="231"/>
                    <a:pt x="1" y="234"/>
                    <a:pt x="3" y="237"/>
                  </a:cubicBezTo>
                  <a:cubicBezTo>
                    <a:pt x="141" y="3"/>
                    <a:pt x="141" y="3"/>
                    <a:pt x="141" y="3"/>
                  </a:cubicBezTo>
                  <a:cubicBezTo>
                    <a:pt x="138" y="1"/>
                    <a:pt x="135" y="0"/>
                    <a:pt x="131" y="0"/>
                  </a:cubicBezTo>
                  <a:close/>
                </a:path>
              </a:pathLst>
            </a:custGeom>
            <a:solidFill>
              <a:srgbClr val="56637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283"/>
            <p:cNvSpPr>
              <a:spLocks/>
            </p:cNvSpPr>
            <p:nvPr/>
          </p:nvSpPr>
          <p:spPr bwMode="auto">
            <a:xfrm>
              <a:off x="3709" y="78"/>
              <a:ext cx="30" cy="17"/>
            </a:xfrm>
            <a:custGeom>
              <a:avLst/>
              <a:gdLst>
                <a:gd name="T0" fmla="*/ 13 w 13"/>
                <a:gd name="T1" fmla="*/ 1 h 7"/>
                <a:gd name="T2" fmla="*/ 12 w 13"/>
                <a:gd name="T3" fmla="*/ 3 h 7"/>
                <a:gd name="T4" fmla="*/ 3 w 13"/>
                <a:gd name="T5" fmla="*/ 7 h 7"/>
                <a:gd name="T6" fmla="*/ 1 w 13"/>
                <a:gd name="T7" fmla="*/ 6 h 7"/>
                <a:gd name="T8" fmla="*/ 1 w 13"/>
                <a:gd name="T9" fmla="*/ 6 h 7"/>
                <a:gd name="T10" fmla="*/ 2 w 13"/>
                <a:gd name="T11" fmla="*/ 4 h 7"/>
                <a:gd name="T12" fmla="*/ 11 w 13"/>
                <a:gd name="T13" fmla="*/ 0 h 7"/>
                <a:gd name="T14" fmla="*/ 13 w 13"/>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7">
                  <a:moveTo>
                    <a:pt x="13" y="1"/>
                  </a:moveTo>
                  <a:cubicBezTo>
                    <a:pt x="13" y="1"/>
                    <a:pt x="13" y="2"/>
                    <a:pt x="12" y="3"/>
                  </a:cubicBezTo>
                  <a:cubicBezTo>
                    <a:pt x="3" y="7"/>
                    <a:pt x="3" y="7"/>
                    <a:pt x="3" y="7"/>
                  </a:cubicBezTo>
                  <a:cubicBezTo>
                    <a:pt x="2" y="7"/>
                    <a:pt x="1" y="7"/>
                    <a:pt x="1" y="6"/>
                  </a:cubicBezTo>
                  <a:cubicBezTo>
                    <a:pt x="1" y="6"/>
                    <a:pt x="1" y="6"/>
                    <a:pt x="1" y="6"/>
                  </a:cubicBezTo>
                  <a:cubicBezTo>
                    <a:pt x="0" y="6"/>
                    <a:pt x="1" y="5"/>
                    <a:pt x="2" y="4"/>
                  </a:cubicBezTo>
                  <a:cubicBezTo>
                    <a:pt x="11" y="0"/>
                    <a:pt x="11" y="0"/>
                    <a:pt x="11" y="0"/>
                  </a:cubicBezTo>
                  <a:cubicBezTo>
                    <a:pt x="12" y="0"/>
                    <a:pt x="13" y="0"/>
                    <a:pt x="13" y="1"/>
                  </a:cubicBezTo>
                  <a:close/>
                </a:path>
              </a:pathLst>
            </a:custGeom>
            <a:solidFill>
              <a:srgbClr val="56637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1" name="Freeform 284"/>
            <p:cNvSpPr>
              <a:spLocks/>
            </p:cNvSpPr>
            <p:nvPr/>
          </p:nvSpPr>
          <p:spPr bwMode="auto">
            <a:xfrm>
              <a:off x="4300" y="-264"/>
              <a:ext cx="42" cy="56"/>
            </a:xfrm>
            <a:custGeom>
              <a:avLst/>
              <a:gdLst>
                <a:gd name="T0" fmla="*/ 42 w 42"/>
                <a:gd name="T1" fmla="*/ 40 h 56"/>
                <a:gd name="T2" fmla="*/ 7 w 42"/>
                <a:gd name="T3" fmla="*/ 56 h 56"/>
                <a:gd name="T4" fmla="*/ 0 w 42"/>
                <a:gd name="T5" fmla="*/ 11 h 56"/>
                <a:gd name="T6" fmla="*/ 26 w 42"/>
                <a:gd name="T7" fmla="*/ 0 h 56"/>
                <a:gd name="T8" fmla="*/ 42 w 42"/>
                <a:gd name="T9" fmla="*/ 40 h 56"/>
              </a:gdLst>
              <a:ahLst/>
              <a:cxnLst>
                <a:cxn ang="0">
                  <a:pos x="T0" y="T1"/>
                </a:cxn>
                <a:cxn ang="0">
                  <a:pos x="T2" y="T3"/>
                </a:cxn>
                <a:cxn ang="0">
                  <a:pos x="T4" y="T5"/>
                </a:cxn>
                <a:cxn ang="0">
                  <a:pos x="T6" y="T7"/>
                </a:cxn>
                <a:cxn ang="0">
                  <a:pos x="T8" y="T9"/>
                </a:cxn>
              </a:cxnLst>
              <a:rect l="0" t="0" r="r" b="b"/>
              <a:pathLst>
                <a:path w="42" h="56">
                  <a:moveTo>
                    <a:pt x="42" y="40"/>
                  </a:moveTo>
                  <a:lnTo>
                    <a:pt x="7" y="56"/>
                  </a:lnTo>
                  <a:lnTo>
                    <a:pt x="0" y="11"/>
                  </a:lnTo>
                  <a:lnTo>
                    <a:pt x="26" y="0"/>
                  </a:lnTo>
                  <a:lnTo>
                    <a:pt x="42" y="40"/>
                  </a:lnTo>
                  <a:close/>
                </a:path>
              </a:pathLst>
            </a:custGeom>
            <a:solidFill>
              <a:srgbClr val="F1C4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2" name="Freeform 285"/>
            <p:cNvSpPr>
              <a:spLocks/>
            </p:cNvSpPr>
            <p:nvPr/>
          </p:nvSpPr>
          <p:spPr bwMode="auto">
            <a:xfrm>
              <a:off x="4125" y="-253"/>
              <a:ext cx="189" cy="97"/>
            </a:xfrm>
            <a:custGeom>
              <a:avLst/>
              <a:gdLst>
                <a:gd name="T0" fmla="*/ 79 w 80"/>
                <a:gd name="T1" fmla="*/ 3 h 41"/>
                <a:gd name="T2" fmla="*/ 77 w 80"/>
                <a:gd name="T3" fmla="*/ 8 h 41"/>
                <a:gd name="T4" fmla="*/ 7 w 80"/>
                <a:gd name="T5" fmla="*/ 40 h 41"/>
                <a:gd name="T6" fmla="*/ 1 w 80"/>
                <a:gd name="T7" fmla="*/ 38 h 41"/>
                <a:gd name="T8" fmla="*/ 1 w 80"/>
                <a:gd name="T9" fmla="*/ 38 h 41"/>
                <a:gd name="T10" fmla="*/ 3 w 80"/>
                <a:gd name="T11" fmla="*/ 33 h 41"/>
                <a:gd name="T12" fmla="*/ 73 w 80"/>
                <a:gd name="T13" fmla="*/ 1 h 41"/>
                <a:gd name="T14" fmla="*/ 79 w 80"/>
                <a:gd name="T15" fmla="*/ 3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41">
                  <a:moveTo>
                    <a:pt x="79" y="3"/>
                  </a:moveTo>
                  <a:cubicBezTo>
                    <a:pt x="80" y="5"/>
                    <a:pt x="79" y="7"/>
                    <a:pt x="77" y="8"/>
                  </a:cubicBezTo>
                  <a:cubicBezTo>
                    <a:pt x="7" y="40"/>
                    <a:pt x="7" y="40"/>
                    <a:pt x="7" y="40"/>
                  </a:cubicBezTo>
                  <a:cubicBezTo>
                    <a:pt x="5" y="41"/>
                    <a:pt x="2" y="40"/>
                    <a:pt x="1" y="38"/>
                  </a:cubicBezTo>
                  <a:cubicBezTo>
                    <a:pt x="1" y="38"/>
                    <a:pt x="1" y="38"/>
                    <a:pt x="1" y="38"/>
                  </a:cubicBezTo>
                  <a:cubicBezTo>
                    <a:pt x="0" y="36"/>
                    <a:pt x="1" y="34"/>
                    <a:pt x="3" y="33"/>
                  </a:cubicBezTo>
                  <a:cubicBezTo>
                    <a:pt x="73" y="1"/>
                    <a:pt x="73" y="1"/>
                    <a:pt x="73" y="1"/>
                  </a:cubicBezTo>
                  <a:cubicBezTo>
                    <a:pt x="75" y="0"/>
                    <a:pt x="78" y="1"/>
                    <a:pt x="79" y="3"/>
                  </a:cubicBezTo>
                  <a:close/>
                </a:path>
              </a:pathLst>
            </a:custGeom>
            <a:solidFill>
              <a:srgbClr val="F1C4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3" name="Freeform 286"/>
            <p:cNvSpPr>
              <a:spLocks/>
            </p:cNvSpPr>
            <p:nvPr/>
          </p:nvSpPr>
          <p:spPr bwMode="auto">
            <a:xfrm>
              <a:off x="3720" y="-241"/>
              <a:ext cx="677" cy="341"/>
            </a:xfrm>
            <a:custGeom>
              <a:avLst/>
              <a:gdLst>
                <a:gd name="T0" fmla="*/ 283 w 286"/>
                <a:gd name="T1" fmla="*/ 10 h 144"/>
                <a:gd name="T2" fmla="*/ 277 w 286"/>
                <a:gd name="T3" fmla="*/ 27 h 144"/>
                <a:gd name="T4" fmla="*/ 36 w 286"/>
                <a:gd name="T5" fmla="*/ 137 h 144"/>
                <a:gd name="T6" fmla="*/ 3 w 286"/>
                <a:gd name="T7" fmla="*/ 138 h 144"/>
                <a:gd name="T8" fmla="*/ 3 w 286"/>
                <a:gd name="T9" fmla="*/ 138 h 144"/>
                <a:gd name="T10" fmla="*/ 25 w 286"/>
                <a:gd name="T11" fmla="*/ 114 h 144"/>
                <a:gd name="T12" fmla="*/ 266 w 286"/>
                <a:gd name="T13" fmla="*/ 3 h 144"/>
                <a:gd name="T14" fmla="*/ 283 w 286"/>
                <a:gd name="T15" fmla="*/ 10 h 1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6" h="144">
                  <a:moveTo>
                    <a:pt x="283" y="10"/>
                  </a:moveTo>
                  <a:cubicBezTo>
                    <a:pt x="286" y="16"/>
                    <a:pt x="283" y="24"/>
                    <a:pt x="277" y="27"/>
                  </a:cubicBezTo>
                  <a:cubicBezTo>
                    <a:pt x="36" y="137"/>
                    <a:pt x="36" y="137"/>
                    <a:pt x="36" y="137"/>
                  </a:cubicBezTo>
                  <a:cubicBezTo>
                    <a:pt x="29" y="140"/>
                    <a:pt x="6" y="144"/>
                    <a:pt x="3" y="138"/>
                  </a:cubicBezTo>
                  <a:cubicBezTo>
                    <a:pt x="3" y="138"/>
                    <a:pt x="3" y="138"/>
                    <a:pt x="3" y="138"/>
                  </a:cubicBezTo>
                  <a:cubicBezTo>
                    <a:pt x="0" y="131"/>
                    <a:pt x="18" y="117"/>
                    <a:pt x="25" y="114"/>
                  </a:cubicBezTo>
                  <a:cubicBezTo>
                    <a:pt x="266" y="3"/>
                    <a:pt x="266" y="3"/>
                    <a:pt x="266" y="3"/>
                  </a:cubicBezTo>
                  <a:cubicBezTo>
                    <a:pt x="273" y="0"/>
                    <a:pt x="280" y="3"/>
                    <a:pt x="283" y="10"/>
                  </a:cubicBezTo>
                  <a:close/>
                </a:path>
              </a:pathLst>
            </a:custGeom>
            <a:solidFill>
              <a:srgbClr val="EEF3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4" name="Freeform 287"/>
            <p:cNvSpPr>
              <a:spLocks/>
            </p:cNvSpPr>
            <p:nvPr/>
          </p:nvSpPr>
          <p:spPr bwMode="auto">
            <a:xfrm>
              <a:off x="3728" y="-219"/>
              <a:ext cx="669" cy="319"/>
            </a:xfrm>
            <a:custGeom>
              <a:avLst/>
              <a:gdLst>
                <a:gd name="T0" fmla="*/ 0 w 283"/>
                <a:gd name="T1" fmla="*/ 128 h 135"/>
                <a:gd name="T2" fmla="*/ 0 w 283"/>
                <a:gd name="T3" fmla="*/ 129 h 135"/>
                <a:gd name="T4" fmla="*/ 33 w 283"/>
                <a:gd name="T5" fmla="*/ 128 h 135"/>
                <a:gd name="T6" fmla="*/ 274 w 283"/>
                <a:gd name="T7" fmla="*/ 18 h 135"/>
                <a:gd name="T8" fmla="*/ 280 w 283"/>
                <a:gd name="T9" fmla="*/ 1 h 135"/>
                <a:gd name="T10" fmla="*/ 280 w 283"/>
                <a:gd name="T11" fmla="*/ 0 h 135"/>
                <a:gd name="T12" fmla="*/ 0 w 283"/>
                <a:gd name="T13" fmla="*/ 128 h 135"/>
              </a:gdLst>
              <a:ahLst/>
              <a:cxnLst>
                <a:cxn ang="0">
                  <a:pos x="T0" y="T1"/>
                </a:cxn>
                <a:cxn ang="0">
                  <a:pos x="T2" y="T3"/>
                </a:cxn>
                <a:cxn ang="0">
                  <a:pos x="T4" y="T5"/>
                </a:cxn>
                <a:cxn ang="0">
                  <a:pos x="T6" y="T7"/>
                </a:cxn>
                <a:cxn ang="0">
                  <a:pos x="T8" y="T9"/>
                </a:cxn>
                <a:cxn ang="0">
                  <a:pos x="T10" y="T11"/>
                </a:cxn>
                <a:cxn ang="0">
                  <a:pos x="T12" y="T13"/>
                </a:cxn>
              </a:cxnLst>
              <a:rect l="0" t="0" r="r" b="b"/>
              <a:pathLst>
                <a:path w="283" h="135">
                  <a:moveTo>
                    <a:pt x="0" y="128"/>
                  </a:moveTo>
                  <a:cubicBezTo>
                    <a:pt x="0" y="128"/>
                    <a:pt x="0" y="129"/>
                    <a:pt x="0" y="129"/>
                  </a:cubicBezTo>
                  <a:cubicBezTo>
                    <a:pt x="3" y="135"/>
                    <a:pt x="26" y="131"/>
                    <a:pt x="33" y="128"/>
                  </a:cubicBezTo>
                  <a:cubicBezTo>
                    <a:pt x="274" y="18"/>
                    <a:pt x="274" y="18"/>
                    <a:pt x="274" y="18"/>
                  </a:cubicBezTo>
                  <a:cubicBezTo>
                    <a:pt x="280" y="15"/>
                    <a:pt x="283" y="7"/>
                    <a:pt x="280" y="1"/>
                  </a:cubicBezTo>
                  <a:cubicBezTo>
                    <a:pt x="280" y="1"/>
                    <a:pt x="280" y="1"/>
                    <a:pt x="280" y="0"/>
                  </a:cubicBezTo>
                  <a:lnTo>
                    <a:pt x="0" y="128"/>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288"/>
            <p:cNvSpPr>
              <a:spLocks/>
            </p:cNvSpPr>
            <p:nvPr/>
          </p:nvSpPr>
          <p:spPr bwMode="auto">
            <a:xfrm>
              <a:off x="4165" y="-165"/>
              <a:ext cx="52" cy="78"/>
            </a:xfrm>
            <a:custGeom>
              <a:avLst/>
              <a:gdLst>
                <a:gd name="T0" fmla="*/ 52 w 52"/>
                <a:gd name="T1" fmla="*/ 66 h 78"/>
                <a:gd name="T2" fmla="*/ 31 w 52"/>
                <a:gd name="T3" fmla="*/ 78 h 78"/>
                <a:gd name="T4" fmla="*/ 0 w 52"/>
                <a:gd name="T5" fmla="*/ 9 h 78"/>
                <a:gd name="T6" fmla="*/ 21 w 52"/>
                <a:gd name="T7" fmla="*/ 0 h 78"/>
                <a:gd name="T8" fmla="*/ 52 w 52"/>
                <a:gd name="T9" fmla="*/ 66 h 78"/>
              </a:gdLst>
              <a:ahLst/>
              <a:cxnLst>
                <a:cxn ang="0">
                  <a:pos x="T0" y="T1"/>
                </a:cxn>
                <a:cxn ang="0">
                  <a:pos x="T2" y="T3"/>
                </a:cxn>
                <a:cxn ang="0">
                  <a:pos x="T4" y="T5"/>
                </a:cxn>
                <a:cxn ang="0">
                  <a:pos x="T6" y="T7"/>
                </a:cxn>
                <a:cxn ang="0">
                  <a:pos x="T8" y="T9"/>
                </a:cxn>
              </a:cxnLst>
              <a:rect l="0" t="0" r="r" b="b"/>
              <a:pathLst>
                <a:path w="52" h="78">
                  <a:moveTo>
                    <a:pt x="52" y="66"/>
                  </a:moveTo>
                  <a:lnTo>
                    <a:pt x="31" y="78"/>
                  </a:lnTo>
                  <a:lnTo>
                    <a:pt x="0" y="9"/>
                  </a:lnTo>
                  <a:lnTo>
                    <a:pt x="21" y="0"/>
                  </a:lnTo>
                  <a:lnTo>
                    <a:pt x="52" y="66"/>
                  </a:lnTo>
                  <a:close/>
                </a:path>
              </a:pathLst>
            </a:custGeom>
            <a:solidFill>
              <a:srgbClr val="F1C4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289"/>
            <p:cNvSpPr>
              <a:spLocks/>
            </p:cNvSpPr>
            <p:nvPr/>
          </p:nvSpPr>
          <p:spPr bwMode="auto">
            <a:xfrm>
              <a:off x="4316" y="-234"/>
              <a:ext cx="52" cy="76"/>
            </a:xfrm>
            <a:custGeom>
              <a:avLst/>
              <a:gdLst>
                <a:gd name="T0" fmla="*/ 52 w 52"/>
                <a:gd name="T1" fmla="*/ 67 h 76"/>
                <a:gd name="T2" fmla="*/ 31 w 52"/>
                <a:gd name="T3" fmla="*/ 76 h 76"/>
                <a:gd name="T4" fmla="*/ 0 w 52"/>
                <a:gd name="T5" fmla="*/ 10 h 76"/>
                <a:gd name="T6" fmla="*/ 21 w 52"/>
                <a:gd name="T7" fmla="*/ 0 h 76"/>
                <a:gd name="T8" fmla="*/ 52 w 52"/>
                <a:gd name="T9" fmla="*/ 67 h 76"/>
              </a:gdLst>
              <a:ahLst/>
              <a:cxnLst>
                <a:cxn ang="0">
                  <a:pos x="T0" y="T1"/>
                </a:cxn>
                <a:cxn ang="0">
                  <a:pos x="T2" y="T3"/>
                </a:cxn>
                <a:cxn ang="0">
                  <a:pos x="T4" y="T5"/>
                </a:cxn>
                <a:cxn ang="0">
                  <a:pos x="T6" y="T7"/>
                </a:cxn>
                <a:cxn ang="0">
                  <a:pos x="T8" y="T9"/>
                </a:cxn>
              </a:cxnLst>
              <a:rect l="0" t="0" r="r" b="b"/>
              <a:pathLst>
                <a:path w="52" h="76">
                  <a:moveTo>
                    <a:pt x="52" y="67"/>
                  </a:moveTo>
                  <a:lnTo>
                    <a:pt x="31" y="76"/>
                  </a:lnTo>
                  <a:lnTo>
                    <a:pt x="0" y="10"/>
                  </a:lnTo>
                  <a:lnTo>
                    <a:pt x="21" y="0"/>
                  </a:lnTo>
                  <a:lnTo>
                    <a:pt x="52" y="67"/>
                  </a:lnTo>
                  <a:close/>
                </a:path>
              </a:pathLst>
            </a:custGeom>
            <a:solidFill>
              <a:srgbClr val="F1C4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290"/>
            <p:cNvSpPr>
              <a:spLocks/>
            </p:cNvSpPr>
            <p:nvPr/>
          </p:nvSpPr>
          <p:spPr bwMode="auto">
            <a:xfrm>
              <a:off x="4129" y="-257"/>
              <a:ext cx="192" cy="92"/>
            </a:xfrm>
            <a:custGeom>
              <a:avLst/>
              <a:gdLst>
                <a:gd name="T0" fmla="*/ 81 w 81"/>
                <a:gd name="T1" fmla="*/ 1 h 39"/>
                <a:gd name="T2" fmla="*/ 80 w 81"/>
                <a:gd name="T3" fmla="*/ 3 h 39"/>
                <a:gd name="T4" fmla="*/ 3 w 81"/>
                <a:gd name="T5" fmla="*/ 38 h 39"/>
                <a:gd name="T6" fmla="*/ 1 w 81"/>
                <a:gd name="T7" fmla="*/ 38 h 39"/>
                <a:gd name="T8" fmla="*/ 1 w 81"/>
                <a:gd name="T9" fmla="*/ 38 h 39"/>
                <a:gd name="T10" fmla="*/ 2 w 81"/>
                <a:gd name="T11" fmla="*/ 35 h 39"/>
                <a:gd name="T12" fmla="*/ 78 w 81"/>
                <a:gd name="T13" fmla="*/ 0 h 39"/>
                <a:gd name="T14" fmla="*/ 81 w 81"/>
                <a:gd name="T15" fmla="*/ 1 h 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1" h="39">
                  <a:moveTo>
                    <a:pt x="81" y="1"/>
                  </a:moveTo>
                  <a:cubicBezTo>
                    <a:pt x="81" y="2"/>
                    <a:pt x="81" y="3"/>
                    <a:pt x="80" y="3"/>
                  </a:cubicBezTo>
                  <a:cubicBezTo>
                    <a:pt x="3" y="38"/>
                    <a:pt x="3" y="38"/>
                    <a:pt x="3" y="38"/>
                  </a:cubicBezTo>
                  <a:cubicBezTo>
                    <a:pt x="2" y="39"/>
                    <a:pt x="1" y="38"/>
                    <a:pt x="1" y="38"/>
                  </a:cubicBezTo>
                  <a:cubicBezTo>
                    <a:pt x="1" y="38"/>
                    <a:pt x="1" y="38"/>
                    <a:pt x="1" y="38"/>
                  </a:cubicBezTo>
                  <a:cubicBezTo>
                    <a:pt x="0" y="37"/>
                    <a:pt x="1" y="35"/>
                    <a:pt x="2" y="35"/>
                  </a:cubicBezTo>
                  <a:cubicBezTo>
                    <a:pt x="78" y="0"/>
                    <a:pt x="78" y="0"/>
                    <a:pt x="78" y="0"/>
                  </a:cubicBezTo>
                  <a:cubicBezTo>
                    <a:pt x="79" y="0"/>
                    <a:pt x="80" y="0"/>
                    <a:pt x="81" y="1"/>
                  </a:cubicBezTo>
                  <a:close/>
                </a:path>
              </a:pathLst>
            </a:custGeom>
            <a:solidFill>
              <a:srgbClr val="EFDC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291"/>
            <p:cNvSpPr>
              <a:spLocks/>
            </p:cNvSpPr>
            <p:nvPr/>
          </p:nvSpPr>
          <p:spPr bwMode="auto">
            <a:xfrm>
              <a:off x="4172" y="-149"/>
              <a:ext cx="35" cy="41"/>
            </a:xfrm>
            <a:custGeom>
              <a:avLst/>
              <a:gdLst>
                <a:gd name="T0" fmla="*/ 35 w 35"/>
                <a:gd name="T1" fmla="*/ 31 h 41"/>
                <a:gd name="T2" fmla="*/ 21 w 35"/>
                <a:gd name="T3" fmla="*/ 0 h 41"/>
                <a:gd name="T4" fmla="*/ 0 w 35"/>
                <a:gd name="T5" fmla="*/ 10 h 41"/>
                <a:gd name="T6" fmla="*/ 14 w 35"/>
                <a:gd name="T7" fmla="*/ 41 h 41"/>
                <a:gd name="T8" fmla="*/ 35 w 35"/>
                <a:gd name="T9" fmla="*/ 31 h 41"/>
              </a:gdLst>
              <a:ahLst/>
              <a:cxnLst>
                <a:cxn ang="0">
                  <a:pos x="T0" y="T1"/>
                </a:cxn>
                <a:cxn ang="0">
                  <a:pos x="T2" y="T3"/>
                </a:cxn>
                <a:cxn ang="0">
                  <a:pos x="T4" y="T5"/>
                </a:cxn>
                <a:cxn ang="0">
                  <a:pos x="T6" y="T7"/>
                </a:cxn>
                <a:cxn ang="0">
                  <a:pos x="T8" y="T9"/>
                </a:cxn>
              </a:cxnLst>
              <a:rect l="0" t="0" r="r" b="b"/>
              <a:pathLst>
                <a:path w="35" h="41">
                  <a:moveTo>
                    <a:pt x="35" y="31"/>
                  </a:moveTo>
                  <a:lnTo>
                    <a:pt x="21" y="0"/>
                  </a:lnTo>
                  <a:lnTo>
                    <a:pt x="0" y="10"/>
                  </a:lnTo>
                  <a:lnTo>
                    <a:pt x="14" y="41"/>
                  </a:lnTo>
                  <a:lnTo>
                    <a:pt x="35" y="31"/>
                  </a:lnTo>
                  <a:close/>
                </a:path>
              </a:pathLst>
            </a:custGeom>
            <a:solidFill>
              <a:srgbClr val="EFDC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292"/>
            <p:cNvSpPr>
              <a:spLocks/>
            </p:cNvSpPr>
            <p:nvPr/>
          </p:nvSpPr>
          <p:spPr bwMode="auto">
            <a:xfrm>
              <a:off x="4326" y="-217"/>
              <a:ext cx="33" cy="40"/>
            </a:xfrm>
            <a:custGeom>
              <a:avLst/>
              <a:gdLst>
                <a:gd name="T0" fmla="*/ 33 w 33"/>
                <a:gd name="T1" fmla="*/ 31 h 40"/>
                <a:gd name="T2" fmla="*/ 21 w 33"/>
                <a:gd name="T3" fmla="*/ 0 h 40"/>
                <a:gd name="T4" fmla="*/ 0 w 33"/>
                <a:gd name="T5" fmla="*/ 9 h 40"/>
                <a:gd name="T6" fmla="*/ 11 w 33"/>
                <a:gd name="T7" fmla="*/ 40 h 40"/>
                <a:gd name="T8" fmla="*/ 33 w 33"/>
                <a:gd name="T9" fmla="*/ 31 h 40"/>
              </a:gdLst>
              <a:ahLst/>
              <a:cxnLst>
                <a:cxn ang="0">
                  <a:pos x="T0" y="T1"/>
                </a:cxn>
                <a:cxn ang="0">
                  <a:pos x="T2" y="T3"/>
                </a:cxn>
                <a:cxn ang="0">
                  <a:pos x="T4" y="T5"/>
                </a:cxn>
                <a:cxn ang="0">
                  <a:pos x="T6" y="T7"/>
                </a:cxn>
                <a:cxn ang="0">
                  <a:pos x="T8" y="T9"/>
                </a:cxn>
              </a:cxnLst>
              <a:rect l="0" t="0" r="r" b="b"/>
              <a:pathLst>
                <a:path w="33" h="40">
                  <a:moveTo>
                    <a:pt x="33" y="31"/>
                  </a:moveTo>
                  <a:lnTo>
                    <a:pt x="21" y="0"/>
                  </a:lnTo>
                  <a:lnTo>
                    <a:pt x="0" y="9"/>
                  </a:lnTo>
                  <a:lnTo>
                    <a:pt x="11" y="40"/>
                  </a:lnTo>
                  <a:lnTo>
                    <a:pt x="33" y="31"/>
                  </a:lnTo>
                  <a:close/>
                </a:path>
              </a:pathLst>
            </a:custGeom>
            <a:solidFill>
              <a:srgbClr val="EFDC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293"/>
            <p:cNvSpPr>
              <a:spLocks/>
            </p:cNvSpPr>
            <p:nvPr/>
          </p:nvSpPr>
          <p:spPr bwMode="auto">
            <a:xfrm>
              <a:off x="1971" y="4863"/>
              <a:ext cx="33" cy="12"/>
            </a:xfrm>
            <a:custGeom>
              <a:avLst/>
              <a:gdLst>
                <a:gd name="T0" fmla="*/ 14 w 14"/>
                <a:gd name="T1" fmla="*/ 1 h 5"/>
                <a:gd name="T2" fmla="*/ 12 w 14"/>
                <a:gd name="T3" fmla="*/ 2 h 5"/>
                <a:gd name="T4" fmla="*/ 2 w 14"/>
                <a:gd name="T5" fmla="*/ 5 h 5"/>
                <a:gd name="T6" fmla="*/ 0 w 14"/>
                <a:gd name="T7" fmla="*/ 4 h 5"/>
                <a:gd name="T8" fmla="*/ 0 w 14"/>
                <a:gd name="T9" fmla="*/ 4 h 5"/>
                <a:gd name="T10" fmla="*/ 1 w 14"/>
                <a:gd name="T11" fmla="*/ 2 h 5"/>
                <a:gd name="T12" fmla="*/ 12 w 14"/>
                <a:gd name="T13" fmla="*/ 0 h 5"/>
                <a:gd name="T14" fmla="*/ 14 w 1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5">
                  <a:moveTo>
                    <a:pt x="14" y="1"/>
                  </a:moveTo>
                  <a:cubicBezTo>
                    <a:pt x="14" y="1"/>
                    <a:pt x="13" y="2"/>
                    <a:pt x="12" y="2"/>
                  </a:cubicBezTo>
                  <a:cubicBezTo>
                    <a:pt x="2" y="5"/>
                    <a:pt x="2" y="5"/>
                    <a:pt x="2" y="5"/>
                  </a:cubicBezTo>
                  <a:cubicBezTo>
                    <a:pt x="1" y="5"/>
                    <a:pt x="0" y="5"/>
                    <a:pt x="0" y="4"/>
                  </a:cubicBezTo>
                  <a:cubicBezTo>
                    <a:pt x="0" y="4"/>
                    <a:pt x="0" y="4"/>
                    <a:pt x="0" y="4"/>
                  </a:cubicBezTo>
                  <a:cubicBezTo>
                    <a:pt x="0" y="3"/>
                    <a:pt x="0" y="3"/>
                    <a:pt x="1" y="2"/>
                  </a:cubicBezTo>
                  <a:cubicBezTo>
                    <a:pt x="12" y="0"/>
                    <a:pt x="12" y="0"/>
                    <a:pt x="12" y="0"/>
                  </a:cubicBezTo>
                  <a:cubicBezTo>
                    <a:pt x="13" y="0"/>
                    <a:pt x="14" y="0"/>
                    <a:pt x="14" y="1"/>
                  </a:cubicBezTo>
                  <a:close/>
                </a:path>
              </a:pathLst>
            </a:custGeom>
            <a:solidFill>
              <a:srgbClr val="56637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1" name="Freeform 294"/>
            <p:cNvSpPr>
              <a:spLocks/>
            </p:cNvSpPr>
            <p:nvPr/>
          </p:nvSpPr>
          <p:spPr bwMode="auto">
            <a:xfrm>
              <a:off x="2647" y="4625"/>
              <a:ext cx="43" cy="52"/>
            </a:xfrm>
            <a:custGeom>
              <a:avLst/>
              <a:gdLst>
                <a:gd name="T0" fmla="*/ 43 w 43"/>
                <a:gd name="T1" fmla="*/ 42 h 52"/>
                <a:gd name="T2" fmla="*/ 0 w 43"/>
                <a:gd name="T3" fmla="*/ 52 h 52"/>
                <a:gd name="T4" fmla="*/ 3 w 43"/>
                <a:gd name="T5" fmla="*/ 7 h 52"/>
                <a:gd name="T6" fmla="*/ 31 w 43"/>
                <a:gd name="T7" fmla="*/ 0 h 52"/>
                <a:gd name="T8" fmla="*/ 43 w 43"/>
                <a:gd name="T9" fmla="*/ 42 h 52"/>
              </a:gdLst>
              <a:ahLst/>
              <a:cxnLst>
                <a:cxn ang="0">
                  <a:pos x="T0" y="T1"/>
                </a:cxn>
                <a:cxn ang="0">
                  <a:pos x="T2" y="T3"/>
                </a:cxn>
                <a:cxn ang="0">
                  <a:pos x="T4" y="T5"/>
                </a:cxn>
                <a:cxn ang="0">
                  <a:pos x="T6" y="T7"/>
                </a:cxn>
                <a:cxn ang="0">
                  <a:pos x="T8" y="T9"/>
                </a:cxn>
              </a:cxnLst>
              <a:rect l="0" t="0" r="r" b="b"/>
              <a:pathLst>
                <a:path w="43" h="52">
                  <a:moveTo>
                    <a:pt x="43" y="42"/>
                  </a:moveTo>
                  <a:lnTo>
                    <a:pt x="0" y="52"/>
                  </a:lnTo>
                  <a:lnTo>
                    <a:pt x="3" y="7"/>
                  </a:lnTo>
                  <a:lnTo>
                    <a:pt x="31" y="0"/>
                  </a:lnTo>
                  <a:lnTo>
                    <a:pt x="43" y="42"/>
                  </a:lnTo>
                  <a:close/>
                </a:path>
              </a:pathLst>
            </a:custGeom>
            <a:solidFill>
              <a:srgbClr val="344A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2" name="Freeform 295"/>
            <p:cNvSpPr>
              <a:spLocks/>
            </p:cNvSpPr>
            <p:nvPr/>
          </p:nvSpPr>
          <p:spPr bwMode="auto">
            <a:xfrm>
              <a:off x="2453" y="4632"/>
              <a:ext cx="208" cy="68"/>
            </a:xfrm>
            <a:custGeom>
              <a:avLst/>
              <a:gdLst>
                <a:gd name="T0" fmla="*/ 87 w 88"/>
                <a:gd name="T1" fmla="*/ 4 h 29"/>
                <a:gd name="T2" fmla="*/ 84 w 88"/>
                <a:gd name="T3" fmla="*/ 9 h 29"/>
                <a:gd name="T4" fmla="*/ 5 w 88"/>
                <a:gd name="T5" fmla="*/ 28 h 29"/>
                <a:gd name="T6" fmla="*/ 0 w 88"/>
                <a:gd name="T7" fmla="*/ 25 h 29"/>
                <a:gd name="T8" fmla="*/ 0 w 88"/>
                <a:gd name="T9" fmla="*/ 25 h 29"/>
                <a:gd name="T10" fmla="*/ 3 w 88"/>
                <a:gd name="T11" fmla="*/ 20 h 29"/>
                <a:gd name="T12" fmla="*/ 82 w 88"/>
                <a:gd name="T13" fmla="*/ 1 h 29"/>
                <a:gd name="T14" fmla="*/ 87 w 88"/>
                <a:gd name="T15" fmla="*/ 4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29">
                  <a:moveTo>
                    <a:pt x="87" y="4"/>
                  </a:moveTo>
                  <a:cubicBezTo>
                    <a:pt x="88" y="6"/>
                    <a:pt x="86" y="8"/>
                    <a:pt x="84" y="9"/>
                  </a:cubicBezTo>
                  <a:cubicBezTo>
                    <a:pt x="5" y="28"/>
                    <a:pt x="5" y="28"/>
                    <a:pt x="5" y="28"/>
                  </a:cubicBezTo>
                  <a:cubicBezTo>
                    <a:pt x="3" y="29"/>
                    <a:pt x="1" y="28"/>
                    <a:pt x="0" y="25"/>
                  </a:cubicBezTo>
                  <a:cubicBezTo>
                    <a:pt x="0" y="25"/>
                    <a:pt x="0" y="25"/>
                    <a:pt x="0" y="25"/>
                  </a:cubicBezTo>
                  <a:cubicBezTo>
                    <a:pt x="0" y="23"/>
                    <a:pt x="1" y="21"/>
                    <a:pt x="3" y="20"/>
                  </a:cubicBezTo>
                  <a:cubicBezTo>
                    <a:pt x="82" y="1"/>
                    <a:pt x="82" y="1"/>
                    <a:pt x="82" y="1"/>
                  </a:cubicBezTo>
                  <a:cubicBezTo>
                    <a:pt x="84" y="0"/>
                    <a:pt x="87" y="1"/>
                    <a:pt x="87" y="4"/>
                  </a:cubicBezTo>
                  <a:close/>
                </a:path>
              </a:pathLst>
            </a:custGeom>
            <a:solidFill>
              <a:srgbClr val="344A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3" name="Freeform 296"/>
            <p:cNvSpPr>
              <a:spLocks/>
            </p:cNvSpPr>
            <p:nvPr/>
          </p:nvSpPr>
          <p:spPr bwMode="auto">
            <a:xfrm>
              <a:off x="1988" y="4655"/>
              <a:ext cx="751" cy="230"/>
            </a:xfrm>
            <a:custGeom>
              <a:avLst/>
              <a:gdLst>
                <a:gd name="T0" fmla="*/ 316 w 318"/>
                <a:gd name="T1" fmla="*/ 11 h 97"/>
                <a:gd name="T2" fmla="*/ 306 w 318"/>
                <a:gd name="T3" fmla="*/ 27 h 97"/>
                <a:gd name="T4" fmla="*/ 35 w 318"/>
                <a:gd name="T5" fmla="*/ 95 h 97"/>
                <a:gd name="T6" fmla="*/ 2 w 318"/>
                <a:gd name="T7" fmla="*/ 90 h 97"/>
                <a:gd name="T8" fmla="*/ 2 w 318"/>
                <a:gd name="T9" fmla="*/ 90 h 97"/>
                <a:gd name="T10" fmla="*/ 29 w 318"/>
                <a:gd name="T11" fmla="*/ 70 h 97"/>
                <a:gd name="T12" fmla="*/ 300 w 318"/>
                <a:gd name="T13" fmla="*/ 2 h 97"/>
                <a:gd name="T14" fmla="*/ 316 w 318"/>
                <a:gd name="T15" fmla="*/ 11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8" h="97">
                  <a:moveTo>
                    <a:pt x="316" y="11"/>
                  </a:moveTo>
                  <a:cubicBezTo>
                    <a:pt x="318" y="18"/>
                    <a:pt x="314" y="25"/>
                    <a:pt x="306" y="27"/>
                  </a:cubicBezTo>
                  <a:cubicBezTo>
                    <a:pt x="35" y="95"/>
                    <a:pt x="35" y="95"/>
                    <a:pt x="35" y="95"/>
                  </a:cubicBezTo>
                  <a:cubicBezTo>
                    <a:pt x="28" y="97"/>
                    <a:pt x="3" y="97"/>
                    <a:pt x="2" y="90"/>
                  </a:cubicBezTo>
                  <a:cubicBezTo>
                    <a:pt x="2" y="90"/>
                    <a:pt x="2" y="90"/>
                    <a:pt x="2" y="90"/>
                  </a:cubicBezTo>
                  <a:cubicBezTo>
                    <a:pt x="0" y="83"/>
                    <a:pt x="21" y="72"/>
                    <a:pt x="29" y="70"/>
                  </a:cubicBezTo>
                  <a:cubicBezTo>
                    <a:pt x="300" y="2"/>
                    <a:pt x="300" y="2"/>
                    <a:pt x="300" y="2"/>
                  </a:cubicBezTo>
                  <a:cubicBezTo>
                    <a:pt x="307" y="0"/>
                    <a:pt x="315" y="4"/>
                    <a:pt x="316" y="11"/>
                  </a:cubicBezTo>
                  <a:close/>
                </a:path>
              </a:pathLst>
            </a:custGeom>
            <a:solidFill>
              <a:srgbClr val="E84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4" name="Freeform 297"/>
            <p:cNvSpPr>
              <a:spLocks/>
            </p:cNvSpPr>
            <p:nvPr/>
          </p:nvSpPr>
          <p:spPr bwMode="auto">
            <a:xfrm>
              <a:off x="1992" y="4681"/>
              <a:ext cx="747" cy="204"/>
            </a:xfrm>
            <a:custGeom>
              <a:avLst/>
              <a:gdLst>
                <a:gd name="T0" fmla="*/ 0 w 316"/>
                <a:gd name="T1" fmla="*/ 79 h 86"/>
                <a:gd name="T2" fmla="*/ 0 w 316"/>
                <a:gd name="T3" fmla="*/ 79 h 86"/>
                <a:gd name="T4" fmla="*/ 33 w 316"/>
                <a:gd name="T5" fmla="*/ 84 h 86"/>
                <a:gd name="T6" fmla="*/ 304 w 316"/>
                <a:gd name="T7" fmla="*/ 16 h 86"/>
                <a:gd name="T8" fmla="*/ 314 w 316"/>
                <a:gd name="T9" fmla="*/ 0 h 86"/>
                <a:gd name="T10" fmla="*/ 314 w 316"/>
                <a:gd name="T11" fmla="*/ 0 h 86"/>
                <a:gd name="T12" fmla="*/ 0 w 316"/>
                <a:gd name="T13" fmla="*/ 79 h 86"/>
              </a:gdLst>
              <a:ahLst/>
              <a:cxnLst>
                <a:cxn ang="0">
                  <a:pos x="T0" y="T1"/>
                </a:cxn>
                <a:cxn ang="0">
                  <a:pos x="T2" y="T3"/>
                </a:cxn>
                <a:cxn ang="0">
                  <a:pos x="T4" y="T5"/>
                </a:cxn>
                <a:cxn ang="0">
                  <a:pos x="T6" y="T7"/>
                </a:cxn>
                <a:cxn ang="0">
                  <a:pos x="T8" y="T9"/>
                </a:cxn>
                <a:cxn ang="0">
                  <a:pos x="T10" y="T11"/>
                </a:cxn>
                <a:cxn ang="0">
                  <a:pos x="T12" y="T13"/>
                </a:cxn>
              </a:cxnLst>
              <a:rect l="0" t="0" r="r" b="b"/>
              <a:pathLst>
                <a:path w="316" h="86">
                  <a:moveTo>
                    <a:pt x="0" y="79"/>
                  </a:moveTo>
                  <a:cubicBezTo>
                    <a:pt x="0" y="79"/>
                    <a:pt x="0" y="79"/>
                    <a:pt x="0" y="79"/>
                  </a:cubicBezTo>
                  <a:cubicBezTo>
                    <a:pt x="1" y="86"/>
                    <a:pt x="26" y="86"/>
                    <a:pt x="33" y="84"/>
                  </a:cubicBezTo>
                  <a:cubicBezTo>
                    <a:pt x="304" y="16"/>
                    <a:pt x="304" y="16"/>
                    <a:pt x="304" y="16"/>
                  </a:cubicBezTo>
                  <a:cubicBezTo>
                    <a:pt x="312" y="14"/>
                    <a:pt x="316" y="7"/>
                    <a:pt x="314" y="0"/>
                  </a:cubicBezTo>
                  <a:cubicBezTo>
                    <a:pt x="314" y="0"/>
                    <a:pt x="314" y="0"/>
                    <a:pt x="314" y="0"/>
                  </a:cubicBezTo>
                  <a:lnTo>
                    <a:pt x="0" y="79"/>
                  </a:lnTo>
                  <a:close/>
                </a:path>
              </a:pathLst>
            </a:custGeom>
            <a:solidFill>
              <a:srgbClr val="C2382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5" name="Freeform 298"/>
            <p:cNvSpPr>
              <a:spLocks/>
            </p:cNvSpPr>
            <p:nvPr/>
          </p:nvSpPr>
          <p:spPr bwMode="auto">
            <a:xfrm>
              <a:off x="2501" y="4655"/>
              <a:ext cx="238" cy="114"/>
            </a:xfrm>
            <a:custGeom>
              <a:avLst/>
              <a:gdLst>
                <a:gd name="T0" fmla="*/ 83 w 101"/>
                <a:gd name="T1" fmla="*/ 2 h 48"/>
                <a:gd name="T2" fmla="*/ 0 w 101"/>
                <a:gd name="T3" fmla="*/ 23 h 48"/>
                <a:gd name="T4" fmla="*/ 6 w 101"/>
                <a:gd name="T5" fmla="*/ 48 h 48"/>
                <a:gd name="T6" fmla="*/ 89 w 101"/>
                <a:gd name="T7" fmla="*/ 27 h 48"/>
                <a:gd name="T8" fmla="*/ 99 w 101"/>
                <a:gd name="T9" fmla="*/ 11 h 48"/>
                <a:gd name="T10" fmla="*/ 83 w 101"/>
                <a:gd name="T11" fmla="*/ 2 h 48"/>
              </a:gdLst>
              <a:ahLst/>
              <a:cxnLst>
                <a:cxn ang="0">
                  <a:pos x="T0" y="T1"/>
                </a:cxn>
                <a:cxn ang="0">
                  <a:pos x="T2" y="T3"/>
                </a:cxn>
                <a:cxn ang="0">
                  <a:pos x="T4" y="T5"/>
                </a:cxn>
                <a:cxn ang="0">
                  <a:pos x="T6" y="T7"/>
                </a:cxn>
                <a:cxn ang="0">
                  <a:pos x="T8" y="T9"/>
                </a:cxn>
                <a:cxn ang="0">
                  <a:pos x="T10" y="T11"/>
                </a:cxn>
              </a:cxnLst>
              <a:rect l="0" t="0" r="r" b="b"/>
              <a:pathLst>
                <a:path w="101" h="48">
                  <a:moveTo>
                    <a:pt x="83" y="2"/>
                  </a:moveTo>
                  <a:cubicBezTo>
                    <a:pt x="0" y="23"/>
                    <a:pt x="0" y="23"/>
                    <a:pt x="0" y="23"/>
                  </a:cubicBezTo>
                  <a:cubicBezTo>
                    <a:pt x="6" y="48"/>
                    <a:pt x="6" y="48"/>
                    <a:pt x="6" y="48"/>
                  </a:cubicBezTo>
                  <a:cubicBezTo>
                    <a:pt x="89" y="27"/>
                    <a:pt x="89" y="27"/>
                    <a:pt x="89" y="27"/>
                  </a:cubicBezTo>
                  <a:cubicBezTo>
                    <a:pt x="97" y="25"/>
                    <a:pt x="101" y="18"/>
                    <a:pt x="99" y="11"/>
                  </a:cubicBezTo>
                  <a:cubicBezTo>
                    <a:pt x="98" y="4"/>
                    <a:pt x="90" y="0"/>
                    <a:pt x="83" y="2"/>
                  </a:cubicBezTo>
                  <a:close/>
                </a:path>
              </a:pathLst>
            </a:custGeom>
            <a:solidFill>
              <a:srgbClr val="56637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6" name="Freeform 299"/>
            <p:cNvSpPr>
              <a:spLocks/>
            </p:cNvSpPr>
            <p:nvPr/>
          </p:nvSpPr>
          <p:spPr bwMode="auto">
            <a:xfrm>
              <a:off x="2508" y="4681"/>
              <a:ext cx="231" cy="88"/>
            </a:xfrm>
            <a:custGeom>
              <a:avLst/>
              <a:gdLst>
                <a:gd name="T0" fmla="*/ 96 w 98"/>
                <a:gd name="T1" fmla="*/ 0 h 37"/>
                <a:gd name="T2" fmla="*/ 0 w 98"/>
                <a:gd name="T3" fmla="*/ 24 h 37"/>
                <a:gd name="T4" fmla="*/ 3 w 98"/>
                <a:gd name="T5" fmla="*/ 37 h 37"/>
                <a:gd name="T6" fmla="*/ 86 w 98"/>
                <a:gd name="T7" fmla="*/ 16 h 37"/>
                <a:gd name="T8" fmla="*/ 96 w 98"/>
                <a:gd name="T9" fmla="*/ 0 h 37"/>
                <a:gd name="T10" fmla="*/ 96 w 98"/>
                <a:gd name="T11" fmla="*/ 0 h 37"/>
              </a:gdLst>
              <a:ahLst/>
              <a:cxnLst>
                <a:cxn ang="0">
                  <a:pos x="T0" y="T1"/>
                </a:cxn>
                <a:cxn ang="0">
                  <a:pos x="T2" y="T3"/>
                </a:cxn>
                <a:cxn ang="0">
                  <a:pos x="T4" y="T5"/>
                </a:cxn>
                <a:cxn ang="0">
                  <a:pos x="T6" y="T7"/>
                </a:cxn>
                <a:cxn ang="0">
                  <a:pos x="T8" y="T9"/>
                </a:cxn>
                <a:cxn ang="0">
                  <a:pos x="T10" y="T11"/>
                </a:cxn>
              </a:cxnLst>
              <a:rect l="0" t="0" r="r" b="b"/>
              <a:pathLst>
                <a:path w="98" h="37">
                  <a:moveTo>
                    <a:pt x="96" y="0"/>
                  </a:moveTo>
                  <a:cubicBezTo>
                    <a:pt x="0" y="24"/>
                    <a:pt x="0" y="24"/>
                    <a:pt x="0" y="24"/>
                  </a:cubicBezTo>
                  <a:cubicBezTo>
                    <a:pt x="3" y="37"/>
                    <a:pt x="3" y="37"/>
                    <a:pt x="3" y="37"/>
                  </a:cubicBezTo>
                  <a:cubicBezTo>
                    <a:pt x="86" y="16"/>
                    <a:pt x="86" y="16"/>
                    <a:pt x="86" y="16"/>
                  </a:cubicBezTo>
                  <a:cubicBezTo>
                    <a:pt x="94" y="14"/>
                    <a:pt x="98" y="7"/>
                    <a:pt x="96" y="0"/>
                  </a:cubicBezTo>
                  <a:cubicBezTo>
                    <a:pt x="96" y="0"/>
                    <a:pt x="96" y="0"/>
                    <a:pt x="96" y="0"/>
                  </a:cubicBezTo>
                  <a:close/>
                </a:path>
              </a:pathLst>
            </a:custGeom>
            <a:solidFill>
              <a:srgbClr val="344A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7" name="Freeform 300"/>
            <p:cNvSpPr>
              <a:spLocks/>
            </p:cNvSpPr>
            <p:nvPr/>
          </p:nvSpPr>
          <p:spPr bwMode="auto">
            <a:xfrm>
              <a:off x="2491" y="4700"/>
              <a:ext cx="43" cy="76"/>
            </a:xfrm>
            <a:custGeom>
              <a:avLst/>
              <a:gdLst>
                <a:gd name="T0" fmla="*/ 43 w 43"/>
                <a:gd name="T1" fmla="*/ 71 h 76"/>
                <a:gd name="T2" fmla="*/ 17 w 43"/>
                <a:gd name="T3" fmla="*/ 76 h 76"/>
                <a:gd name="T4" fmla="*/ 0 w 43"/>
                <a:gd name="T5" fmla="*/ 5 h 76"/>
                <a:gd name="T6" fmla="*/ 24 w 43"/>
                <a:gd name="T7" fmla="*/ 0 h 76"/>
                <a:gd name="T8" fmla="*/ 43 w 43"/>
                <a:gd name="T9" fmla="*/ 71 h 76"/>
              </a:gdLst>
              <a:ahLst/>
              <a:cxnLst>
                <a:cxn ang="0">
                  <a:pos x="T0" y="T1"/>
                </a:cxn>
                <a:cxn ang="0">
                  <a:pos x="T2" y="T3"/>
                </a:cxn>
                <a:cxn ang="0">
                  <a:pos x="T4" y="T5"/>
                </a:cxn>
                <a:cxn ang="0">
                  <a:pos x="T6" y="T7"/>
                </a:cxn>
                <a:cxn ang="0">
                  <a:pos x="T8" y="T9"/>
                </a:cxn>
              </a:cxnLst>
              <a:rect l="0" t="0" r="r" b="b"/>
              <a:pathLst>
                <a:path w="43" h="76">
                  <a:moveTo>
                    <a:pt x="43" y="71"/>
                  </a:moveTo>
                  <a:lnTo>
                    <a:pt x="17" y="76"/>
                  </a:lnTo>
                  <a:lnTo>
                    <a:pt x="0" y="5"/>
                  </a:lnTo>
                  <a:lnTo>
                    <a:pt x="24" y="0"/>
                  </a:lnTo>
                  <a:lnTo>
                    <a:pt x="43" y="71"/>
                  </a:lnTo>
                  <a:close/>
                </a:path>
              </a:pathLst>
            </a:custGeom>
            <a:solidFill>
              <a:srgbClr val="344A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8" name="Freeform 301"/>
            <p:cNvSpPr>
              <a:spLocks/>
            </p:cNvSpPr>
            <p:nvPr/>
          </p:nvSpPr>
          <p:spPr bwMode="auto">
            <a:xfrm>
              <a:off x="2458" y="4629"/>
              <a:ext cx="215" cy="62"/>
            </a:xfrm>
            <a:custGeom>
              <a:avLst/>
              <a:gdLst>
                <a:gd name="T0" fmla="*/ 90 w 91"/>
                <a:gd name="T1" fmla="*/ 1 h 26"/>
                <a:gd name="T2" fmla="*/ 89 w 91"/>
                <a:gd name="T3" fmla="*/ 4 h 26"/>
                <a:gd name="T4" fmla="*/ 2 w 91"/>
                <a:gd name="T5" fmla="*/ 25 h 26"/>
                <a:gd name="T6" fmla="*/ 0 w 91"/>
                <a:gd name="T7" fmla="*/ 24 h 26"/>
                <a:gd name="T8" fmla="*/ 0 w 91"/>
                <a:gd name="T9" fmla="*/ 24 h 26"/>
                <a:gd name="T10" fmla="*/ 2 w 91"/>
                <a:gd name="T11" fmla="*/ 22 h 26"/>
                <a:gd name="T12" fmla="*/ 88 w 91"/>
                <a:gd name="T13" fmla="*/ 0 h 26"/>
                <a:gd name="T14" fmla="*/ 90 w 91"/>
                <a:gd name="T15" fmla="*/ 1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26">
                  <a:moveTo>
                    <a:pt x="90" y="1"/>
                  </a:moveTo>
                  <a:cubicBezTo>
                    <a:pt x="91" y="2"/>
                    <a:pt x="90" y="3"/>
                    <a:pt x="89" y="4"/>
                  </a:cubicBezTo>
                  <a:cubicBezTo>
                    <a:pt x="2" y="25"/>
                    <a:pt x="2" y="25"/>
                    <a:pt x="2" y="25"/>
                  </a:cubicBezTo>
                  <a:cubicBezTo>
                    <a:pt x="1" y="26"/>
                    <a:pt x="0" y="25"/>
                    <a:pt x="0" y="24"/>
                  </a:cubicBezTo>
                  <a:cubicBezTo>
                    <a:pt x="0" y="24"/>
                    <a:pt x="0" y="24"/>
                    <a:pt x="0" y="24"/>
                  </a:cubicBezTo>
                  <a:cubicBezTo>
                    <a:pt x="0" y="23"/>
                    <a:pt x="0" y="22"/>
                    <a:pt x="2" y="22"/>
                  </a:cubicBezTo>
                  <a:cubicBezTo>
                    <a:pt x="88" y="0"/>
                    <a:pt x="88" y="0"/>
                    <a:pt x="88" y="0"/>
                  </a:cubicBezTo>
                  <a:cubicBezTo>
                    <a:pt x="89" y="0"/>
                    <a:pt x="90" y="0"/>
                    <a:pt x="90" y="1"/>
                  </a:cubicBezTo>
                  <a:close/>
                </a:path>
              </a:pathLst>
            </a:custGeom>
            <a:solidFill>
              <a:srgbClr val="56637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9" name="Freeform 302"/>
            <p:cNvSpPr>
              <a:spLocks/>
            </p:cNvSpPr>
            <p:nvPr/>
          </p:nvSpPr>
          <p:spPr bwMode="auto">
            <a:xfrm>
              <a:off x="2496" y="4717"/>
              <a:ext cx="31" cy="38"/>
            </a:xfrm>
            <a:custGeom>
              <a:avLst/>
              <a:gdLst>
                <a:gd name="T0" fmla="*/ 31 w 31"/>
                <a:gd name="T1" fmla="*/ 33 h 38"/>
                <a:gd name="T2" fmla="*/ 24 w 31"/>
                <a:gd name="T3" fmla="*/ 0 h 38"/>
                <a:gd name="T4" fmla="*/ 0 w 31"/>
                <a:gd name="T5" fmla="*/ 7 h 38"/>
                <a:gd name="T6" fmla="*/ 7 w 31"/>
                <a:gd name="T7" fmla="*/ 38 h 38"/>
                <a:gd name="T8" fmla="*/ 31 w 31"/>
                <a:gd name="T9" fmla="*/ 33 h 38"/>
              </a:gdLst>
              <a:ahLst/>
              <a:cxnLst>
                <a:cxn ang="0">
                  <a:pos x="T0" y="T1"/>
                </a:cxn>
                <a:cxn ang="0">
                  <a:pos x="T2" y="T3"/>
                </a:cxn>
                <a:cxn ang="0">
                  <a:pos x="T4" y="T5"/>
                </a:cxn>
                <a:cxn ang="0">
                  <a:pos x="T6" y="T7"/>
                </a:cxn>
                <a:cxn ang="0">
                  <a:pos x="T8" y="T9"/>
                </a:cxn>
              </a:cxnLst>
              <a:rect l="0" t="0" r="r" b="b"/>
              <a:pathLst>
                <a:path w="31" h="38">
                  <a:moveTo>
                    <a:pt x="31" y="33"/>
                  </a:moveTo>
                  <a:lnTo>
                    <a:pt x="24" y="0"/>
                  </a:lnTo>
                  <a:lnTo>
                    <a:pt x="0" y="7"/>
                  </a:lnTo>
                  <a:lnTo>
                    <a:pt x="7" y="38"/>
                  </a:lnTo>
                  <a:lnTo>
                    <a:pt x="31" y="33"/>
                  </a:lnTo>
                  <a:close/>
                </a:path>
              </a:pathLst>
            </a:custGeom>
            <a:solidFill>
              <a:srgbClr val="56637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0" name="Freeform 303"/>
            <p:cNvSpPr>
              <a:spLocks/>
            </p:cNvSpPr>
            <p:nvPr/>
          </p:nvSpPr>
          <p:spPr bwMode="auto">
            <a:xfrm>
              <a:off x="5494" y="3164"/>
              <a:ext cx="28" cy="23"/>
            </a:xfrm>
            <a:custGeom>
              <a:avLst/>
              <a:gdLst>
                <a:gd name="T0" fmla="*/ 1 w 12"/>
                <a:gd name="T1" fmla="*/ 1 h 10"/>
                <a:gd name="T2" fmla="*/ 3 w 12"/>
                <a:gd name="T3" fmla="*/ 1 h 10"/>
                <a:gd name="T4" fmla="*/ 11 w 12"/>
                <a:gd name="T5" fmla="*/ 7 h 10"/>
                <a:gd name="T6" fmla="*/ 12 w 12"/>
                <a:gd name="T7" fmla="*/ 9 h 10"/>
                <a:gd name="T8" fmla="*/ 12 w 12"/>
                <a:gd name="T9" fmla="*/ 9 h 10"/>
                <a:gd name="T10" fmla="*/ 9 w 12"/>
                <a:gd name="T11" fmla="*/ 9 h 10"/>
                <a:gd name="T12" fmla="*/ 1 w 12"/>
                <a:gd name="T13" fmla="*/ 3 h 10"/>
                <a:gd name="T14" fmla="*/ 1 w 12"/>
                <a:gd name="T15" fmla="*/ 1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0">
                  <a:moveTo>
                    <a:pt x="1" y="1"/>
                  </a:moveTo>
                  <a:cubicBezTo>
                    <a:pt x="1" y="0"/>
                    <a:pt x="2" y="0"/>
                    <a:pt x="3" y="1"/>
                  </a:cubicBezTo>
                  <a:cubicBezTo>
                    <a:pt x="11" y="7"/>
                    <a:pt x="11" y="7"/>
                    <a:pt x="11" y="7"/>
                  </a:cubicBezTo>
                  <a:cubicBezTo>
                    <a:pt x="12" y="8"/>
                    <a:pt x="12" y="9"/>
                    <a:pt x="12" y="9"/>
                  </a:cubicBezTo>
                  <a:cubicBezTo>
                    <a:pt x="12" y="9"/>
                    <a:pt x="12" y="9"/>
                    <a:pt x="12" y="9"/>
                  </a:cubicBezTo>
                  <a:cubicBezTo>
                    <a:pt x="11" y="10"/>
                    <a:pt x="10" y="10"/>
                    <a:pt x="9" y="9"/>
                  </a:cubicBezTo>
                  <a:cubicBezTo>
                    <a:pt x="1" y="3"/>
                    <a:pt x="1" y="3"/>
                    <a:pt x="1" y="3"/>
                  </a:cubicBezTo>
                  <a:cubicBezTo>
                    <a:pt x="1" y="2"/>
                    <a:pt x="0" y="1"/>
                    <a:pt x="1" y="1"/>
                  </a:cubicBezTo>
                  <a:close/>
                </a:path>
              </a:pathLst>
            </a:custGeom>
            <a:solidFill>
              <a:srgbClr val="56637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1" name="Freeform 304"/>
            <p:cNvSpPr>
              <a:spLocks/>
            </p:cNvSpPr>
            <p:nvPr/>
          </p:nvSpPr>
          <p:spPr bwMode="auto">
            <a:xfrm>
              <a:off x="4931" y="2757"/>
              <a:ext cx="57" cy="50"/>
            </a:xfrm>
            <a:custGeom>
              <a:avLst/>
              <a:gdLst>
                <a:gd name="T0" fmla="*/ 26 w 57"/>
                <a:gd name="T1" fmla="*/ 0 h 50"/>
                <a:gd name="T2" fmla="*/ 57 w 57"/>
                <a:gd name="T3" fmla="*/ 26 h 50"/>
                <a:gd name="T4" fmla="*/ 21 w 57"/>
                <a:gd name="T5" fmla="*/ 50 h 50"/>
                <a:gd name="T6" fmla="*/ 0 w 57"/>
                <a:gd name="T7" fmla="*/ 33 h 50"/>
                <a:gd name="T8" fmla="*/ 26 w 57"/>
                <a:gd name="T9" fmla="*/ 0 h 50"/>
              </a:gdLst>
              <a:ahLst/>
              <a:cxnLst>
                <a:cxn ang="0">
                  <a:pos x="T0" y="T1"/>
                </a:cxn>
                <a:cxn ang="0">
                  <a:pos x="T2" y="T3"/>
                </a:cxn>
                <a:cxn ang="0">
                  <a:pos x="T4" y="T5"/>
                </a:cxn>
                <a:cxn ang="0">
                  <a:pos x="T6" y="T7"/>
                </a:cxn>
                <a:cxn ang="0">
                  <a:pos x="T8" y="T9"/>
                </a:cxn>
              </a:cxnLst>
              <a:rect l="0" t="0" r="r" b="b"/>
              <a:pathLst>
                <a:path w="57" h="50">
                  <a:moveTo>
                    <a:pt x="26" y="0"/>
                  </a:moveTo>
                  <a:lnTo>
                    <a:pt x="57" y="26"/>
                  </a:lnTo>
                  <a:lnTo>
                    <a:pt x="21" y="50"/>
                  </a:lnTo>
                  <a:lnTo>
                    <a:pt x="0" y="33"/>
                  </a:lnTo>
                  <a:lnTo>
                    <a:pt x="26" y="0"/>
                  </a:lnTo>
                  <a:close/>
                </a:path>
              </a:pathLst>
            </a:custGeom>
            <a:solidFill>
              <a:srgbClr val="F1C4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2" name="Freeform 305"/>
            <p:cNvSpPr>
              <a:spLocks/>
            </p:cNvSpPr>
            <p:nvPr/>
          </p:nvSpPr>
          <p:spPr bwMode="auto">
            <a:xfrm>
              <a:off x="4950" y="2790"/>
              <a:ext cx="161" cy="137"/>
            </a:xfrm>
            <a:custGeom>
              <a:avLst/>
              <a:gdLst>
                <a:gd name="T0" fmla="*/ 1 w 68"/>
                <a:gd name="T1" fmla="*/ 2 h 58"/>
                <a:gd name="T2" fmla="*/ 7 w 68"/>
                <a:gd name="T3" fmla="*/ 1 h 58"/>
                <a:gd name="T4" fmla="*/ 66 w 68"/>
                <a:gd name="T5" fmla="*/ 50 h 58"/>
                <a:gd name="T6" fmla="*/ 67 w 68"/>
                <a:gd name="T7" fmla="*/ 56 h 58"/>
                <a:gd name="T8" fmla="*/ 67 w 68"/>
                <a:gd name="T9" fmla="*/ 56 h 58"/>
                <a:gd name="T10" fmla="*/ 61 w 68"/>
                <a:gd name="T11" fmla="*/ 57 h 58"/>
                <a:gd name="T12" fmla="*/ 2 w 68"/>
                <a:gd name="T13" fmla="*/ 8 h 58"/>
                <a:gd name="T14" fmla="*/ 1 w 68"/>
                <a:gd name="T15" fmla="*/ 2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58">
                  <a:moveTo>
                    <a:pt x="1" y="2"/>
                  </a:moveTo>
                  <a:cubicBezTo>
                    <a:pt x="2" y="0"/>
                    <a:pt x="5" y="0"/>
                    <a:pt x="7" y="1"/>
                  </a:cubicBezTo>
                  <a:cubicBezTo>
                    <a:pt x="66" y="50"/>
                    <a:pt x="66" y="50"/>
                    <a:pt x="66" y="50"/>
                  </a:cubicBezTo>
                  <a:cubicBezTo>
                    <a:pt x="68" y="52"/>
                    <a:pt x="68" y="54"/>
                    <a:pt x="67" y="56"/>
                  </a:cubicBezTo>
                  <a:cubicBezTo>
                    <a:pt x="67" y="56"/>
                    <a:pt x="67" y="56"/>
                    <a:pt x="67" y="56"/>
                  </a:cubicBezTo>
                  <a:cubicBezTo>
                    <a:pt x="65" y="58"/>
                    <a:pt x="63" y="58"/>
                    <a:pt x="61" y="57"/>
                  </a:cubicBezTo>
                  <a:cubicBezTo>
                    <a:pt x="2" y="8"/>
                    <a:pt x="2" y="8"/>
                    <a:pt x="2" y="8"/>
                  </a:cubicBezTo>
                  <a:cubicBezTo>
                    <a:pt x="0" y="6"/>
                    <a:pt x="0" y="4"/>
                    <a:pt x="1" y="2"/>
                  </a:cubicBezTo>
                  <a:close/>
                </a:path>
              </a:pathLst>
            </a:custGeom>
            <a:solidFill>
              <a:srgbClr val="F1C4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3" name="Freeform 306"/>
            <p:cNvSpPr>
              <a:spLocks/>
            </p:cNvSpPr>
            <p:nvPr/>
          </p:nvSpPr>
          <p:spPr bwMode="auto">
            <a:xfrm>
              <a:off x="4933" y="2695"/>
              <a:ext cx="582" cy="490"/>
            </a:xfrm>
            <a:custGeom>
              <a:avLst/>
              <a:gdLst>
                <a:gd name="T0" fmla="*/ 4 w 246"/>
                <a:gd name="T1" fmla="*/ 7 h 207"/>
                <a:gd name="T2" fmla="*/ 22 w 246"/>
                <a:gd name="T3" fmla="*/ 5 h 207"/>
                <a:gd name="T4" fmla="*/ 227 w 246"/>
                <a:gd name="T5" fmla="*/ 173 h 207"/>
                <a:gd name="T6" fmla="*/ 242 w 246"/>
                <a:gd name="T7" fmla="*/ 202 h 207"/>
                <a:gd name="T8" fmla="*/ 242 w 246"/>
                <a:gd name="T9" fmla="*/ 202 h 207"/>
                <a:gd name="T10" fmla="*/ 211 w 246"/>
                <a:gd name="T11" fmla="*/ 193 h 207"/>
                <a:gd name="T12" fmla="*/ 6 w 246"/>
                <a:gd name="T13" fmla="*/ 25 h 207"/>
                <a:gd name="T14" fmla="*/ 4 w 246"/>
                <a:gd name="T15" fmla="*/ 7 h 20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207">
                  <a:moveTo>
                    <a:pt x="4" y="7"/>
                  </a:moveTo>
                  <a:cubicBezTo>
                    <a:pt x="9" y="1"/>
                    <a:pt x="17" y="0"/>
                    <a:pt x="22" y="5"/>
                  </a:cubicBezTo>
                  <a:cubicBezTo>
                    <a:pt x="227" y="173"/>
                    <a:pt x="227" y="173"/>
                    <a:pt x="227" y="173"/>
                  </a:cubicBezTo>
                  <a:cubicBezTo>
                    <a:pt x="233" y="178"/>
                    <a:pt x="246" y="196"/>
                    <a:pt x="242" y="202"/>
                  </a:cubicBezTo>
                  <a:cubicBezTo>
                    <a:pt x="242" y="202"/>
                    <a:pt x="242" y="202"/>
                    <a:pt x="242" y="202"/>
                  </a:cubicBezTo>
                  <a:cubicBezTo>
                    <a:pt x="237" y="207"/>
                    <a:pt x="216" y="198"/>
                    <a:pt x="211" y="193"/>
                  </a:cubicBezTo>
                  <a:cubicBezTo>
                    <a:pt x="6" y="25"/>
                    <a:pt x="6" y="25"/>
                    <a:pt x="6" y="25"/>
                  </a:cubicBezTo>
                  <a:cubicBezTo>
                    <a:pt x="0" y="20"/>
                    <a:pt x="0" y="12"/>
                    <a:pt x="4" y="7"/>
                  </a:cubicBezTo>
                  <a:close/>
                </a:path>
              </a:pathLst>
            </a:custGeom>
            <a:solidFill>
              <a:srgbClr val="E84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4" name="Freeform 307"/>
            <p:cNvSpPr>
              <a:spLocks/>
            </p:cNvSpPr>
            <p:nvPr/>
          </p:nvSpPr>
          <p:spPr bwMode="auto">
            <a:xfrm>
              <a:off x="4943" y="2695"/>
              <a:ext cx="572" cy="478"/>
            </a:xfrm>
            <a:custGeom>
              <a:avLst/>
              <a:gdLst>
                <a:gd name="T0" fmla="*/ 237 w 242"/>
                <a:gd name="T1" fmla="*/ 202 h 202"/>
                <a:gd name="T2" fmla="*/ 238 w 242"/>
                <a:gd name="T3" fmla="*/ 202 h 202"/>
                <a:gd name="T4" fmla="*/ 223 w 242"/>
                <a:gd name="T5" fmla="*/ 173 h 202"/>
                <a:gd name="T6" fmla="*/ 18 w 242"/>
                <a:gd name="T7" fmla="*/ 5 h 202"/>
                <a:gd name="T8" fmla="*/ 0 w 242"/>
                <a:gd name="T9" fmla="*/ 7 h 202"/>
                <a:gd name="T10" fmla="*/ 0 w 242"/>
                <a:gd name="T11" fmla="*/ 7 h 202"/>
                <a:gd name="T12" fmla="*/ 237 w 242"/>
                <a:gd name="T13" fmla="*/ 202 h 202"/>
              </a:gdLst>
              <a:ahLst/>
              <a:cxnLst>
                <a:cxn ang="0">
                  <a:pos x="T0" y="T1"/>
                </a:cxn>
                <a:cxn ang="0">
                  <a:pos x="T2" y="T3"/>
                </a:cxn>
                <a:cxn ang="0">
                  <a:pos x="T4" y="T5"/>
                </a:cxn>
                <a:cxn ang="0">
                  <a:pos x="T6" y="T7"/>
                </a:cxn>
                <a:cxn ang="0">
                  <a:pos x="T8" y="T9"/>
                </a:cxn>
                <a:cxn ang="0">
                  <a:pos x="T10" y="T11"/>
                </a:cxn>
                <a:cxn ang="0">
                  <a:pos x="T12" y="T13"/>
                </a:cxn>
              </a:cxnLst>
              <a:rect l="0" t="0" r="r" b="b"/>
              <a:pathLst>
                <a:path w="242" h="202">
                  <a:moveTo>
                    <a:pt x="237" y="202"/>
                  </a:moveTo>
                  <a:cubicBezTo>
                    <a:pt x="238" y="202"/>
                    <a:pt x="238" y="202"/>
                    <a:pt x="238" y="202"/>
                  </a:cubicBezTo>
                  <a:cubicBezTo>
                    <a:pt x="242" y="196"/>
                    <a:pt x="229" y="178"/>
                    <a:pt x="223" y="173"/>
                  </a:cubicBezTo>
                  <a:cubicBezTo>
                    <a:pt x="18" y="5"/>
                    <a:pt x="18" y="5"/>
                    <a:pt x="18" y="5"/>
                  </a:cubicBezTo>
                  <a:cubicBezTo>
                    <a:pt x="13" y="0"/>
                    <a:pt x="5" y="1"/>
                    <a:pt x="0" y="7"/>
                  </a:cubicBezTo>
                  <a:cubicBezTo>
                    <a:pt x="0" y="7"/>
                    <a:pt x="0" y="7"/>
                    <a:pt x="0" y="7"/>
                  </a:cubicBezTo>
                  <a:lnTo>
                    <a:pt x="237" y="202"/>
                  </a:lnTo>
                  <a:close/>
                </a:path>
              </a:pathLst>
            </a:custGeom>
            <a:solidFill>
              <a:srgbClr val="C2382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5" name="Freeform 308"/>
            <p:cNvSpPr>
              <a:spLocks/>
            </p:cNvSpPr>
            <p:nvPr/>
          </p:nvSpPr>
          <p:spPr bwMode="auto">
            <a:xfrm>
              <a:off x="4933" y="2695"/>
              <a:ext cx="201" cy="180"/>
            </a:xfrm>
            <a:custGeom>
              <a:avLst/>
              <a:gdLst>
                <a:gd name="T0" fmla="*/ 6 w 85"/>
                <a:gd name="T1" fmla="*/ 25 h 76"/>
                <a:gd name="T2" fmla="*/ 68 w 85"/>
                <a:gd name="T3" fmla="*/ 76 h 76"/>
                <a:gd name="T4" fmla="*/ 85 w 85"/>
                <a:gd name="T5" fmla="*/ 56 h 76"/>
                <a:gd name="T6" fmla="*/ 22 w 85"/>
                <a:gd name="T7" fmla="*/ 5 h 76"/>
                <a:gd name="T8" fmla="*/ 4 w 85"/>
                <a:gd name="T9" fmla="*/ 7 h 76"/>
                <a:gd name="T10" fmla="*/ 6 w 85"/>
                <a:gd name="T11" fmla="*/ 25 h 76"/>
              </a:gdLst>
              <a:ahLst/>
              <a:cxnLst>
                <a:cxn ang="0">
                  <a:pos x="T0" y="T1"/>
                </a:cxn>
                <a:cxn ang="0">
                  <a:pos x="T2" y="T3"/>
                </a:cxn>
                <a:cxn ang="0">
                  <a:pos x="T4" y="T5"/>
                </a:cxn>
                <a:cxn ang="0">
                  <a:pos x="T6" y="T7"/>
                </a:cxn>
                <a:cxn ang="0">
                  <a:pos x="T8" y="T9"/>
                </a:cxn>
                <a:cxn ang="0">
                  <a:pos x="T10" y="T11"/>
                </a:cxn>
              </a:cxnLst>
              <a:rect l="0" t="0" r="r" b="b"/>
              <a:pathLst>
                <a:path w="85" h="76">
                  <a:moveTo>
                    <a:pt x="6" y="25"/>
                  </a:moveTo>
                  <a:cubicBezTo>
                    <a:pt x="68" y="76"/>
                    <a:pt x="68" y="76"/>
                    <a:pt x="68" y="76"/>
                  </a:cubicBezTo>
                  <a:cubicBezTo>
                    <a:pt x="85" y="56"/>
                    <a:pt x="85" y="56"/>
                    <a:pt x="85" y="56"/>
                  </a:cubicBezTo>
                  <a:cubicBezTo>
                    <a:pt x="22" y="5"/>
                    <a:pt x="22" y="5"/>
                    <a:pt x="22" y="5"/>
                  </a:cubicBezTo>
                  <a:cubicBezTo>
                    <a:pt x="17" y="0"/>
                    <a:pt x="9" y="1"/>
                    <a:pt x="4" y="7"/>
                  </a:cubicBezTo>
                  <a:cubicBezTo>
                    <a:pt x="0" y="12"/>
                    <a:pt x="0" y="20"/>
                    <a:pt x="6" y="25"/>
                  </a:cubicBezTo>
                  <a:close/>
                </a:path>
              </a:pathLst>
            </a:custGeom>
            <a:solidFill>
              <a:srgbClr val="EFDC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6" name="Freeform 309"/>
            <p:cNvSpPr>
              <a:spLocks/>
            </p:cNvSpPr>
            <p:nvPr/>
          </p:nvSpPr>
          <p:spPr bwMode="auto">
            <a:xfrm>
              <a:off x="4943" y="2695"/>
              <a:ext cx="191" cy="159"/>
            </a:xfrm>
            <a:custGeom>
              <a:avLst/>
              <a:gdLst>
                <a:gd name="T0" fmla="*/ 0 w 81"/>
                <a:gd name="T1" fmla="*/ 7 h 67"/>
                <a:gd name="T2" fmla="*/ 72 w 81"/>
                <a:gd name="T3" fmla="*/ 67 h 67"/>
                <a:gd name="T4" fmla="*/ 81 w 81"/>
                <a:gd name="T5" fmla="*/ 56 h 67"/>
                <a:gd name="T6" fmla="*/ 18 w 81"/>
                <a:gd name="T7" fmla="*/ 5 h 67"/>
                <a:gd name="T8" fmla="*/ 0 w 81"/>
                <a:gd name="T9" fmla="*/ 7 h 67"/>
                <a:gd name="T10" fmla="*/ 0 w 81"/>
                <a:gd name="T11" fmla="*/ 7 h 67"/>
              </a:gdLst>
              <a:ahLst/>
              <a:cxnLst>
                <a:cxn ang="0">
                  <a:pos x="T0" y="T1"/>
                </a:cxn>
                <a:cxn ang="0">
                  <a:pos x="T2" y="T3"/>
                </a:cxn>
                <a:cxn ang="0">
                  <a:pos x="T4" y="T5"/>
                </a:cxn>
                <a:cxn ang="0">
                  <a:pos x="T6" y="T7"/>
                </a:cxn>
                <a:cxn ang="0">
                  <a:pos x="T8" y="T9"/>
                </a:cxn>
                <a:cxn ang="0">
                  <a:pos x="T10" y="T11"/>
                </a:cxn>
              </a:cxnLst>
              <a:rect l="0" t="0" r="r" b="b"/>
              <a:pathLst>
                <a:path w="81" h="67">
                  <a:moveTo>
                    <a:pt x="0" y="7"/>
                  </a:moveTo>
                  <a:cubicBezTo>
                    <a:pt x="72" y="67"/>
                    <a:pt x="72" y="67"/>
                    <a:pt x="72" y="67"/>
                  </a:cubicBezTo>
                  <a:cubicBezTo>
                    <a:pt x="81" y="56"/>
                    <a:pt x="81" y="56"/>
                    <a:pt x="81" y="56"/>
                  </a:cubicBezTo>
                  <a:cubicBezTo>
                    <a:pt x="18" y="5"/>
                    <a:pt x="18" y="5"/>
                    <a:pt x="18" y="5"/>
                  </a:cubicBezTo>
                  <a:cubicBezTo>
                    <a:pt x="13" y="0"/>
                    <a:pt x="5" y="1"/>
                    <a:pt x="0" y="7"/>
                  </a:cubicBezTo>
                  <a:cubicBezTo>
                    <a:pt x="0" y="7"/>
                    <a:pt x="0" y="7"/>
                    <a:pt x="0" y="7"/>
                  </a:cubicBezTo>
                  <a:close/>
                </a:path>
              </a:pathLst>
            </a:custGeom>
            <a:solidFill>
              <a:srgbClr val="F1C4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7" name="Freeform 310"/>
            <p:cNvSpPr>
              <a:spLocks/>
            </p:cNvSpPr>
            <p:nvPr/>
          </p:nvSpPr>
          <p:spPr bwMode="auto">
            <a:xfrm>
              <a:off x="5080" y="2814"/>
              <a:ext cx="64" cy="71"/>
            </a:xfrm>
            <a:custGeom>
              <a:avLst/>
              <a:gdLst>
                <a:gd name="T0" fmla="*/ 47 w 64"/>
                <a:gd name="T1" fmla="*/ 0 h 71"/>
                <a:gd name="T2" fmla="*/ 64 w 64"/>
                <a:gd name="T3" fmla="*/ 16 h 71"/>
                <a:gd name="T4" fmla="*/ 19 w 64"/>
                <a:gd name="T5" fmla="*/ 71 h 71"/>
                <a:gd name="T6" fmla="*/ 0 w 64"/>
                <a:gd name="T7" fmla="*/ 56 h 71"/>
                <a:gd name="T8" fmla="*/ 47 w 64"/>
                <a:gd name="T9" fmla="*/ 0 h 71"/>
              </a:gdLst>
              <a:ahLst/>
              <a:cxnLst>
                <a:cxn ang="0">
                  <a:pos x="T0" y="T1"/>
                </a:cxn>
                <a:cxn ang="0">
                  <a:pos x="T2" y="T3"/>
                </a:cxn>
                <a:cxn ang="0">
                  <a:pos x="T4" y="T5"/>
                </a:cxn>
                <a:cxn ang="0">
                  <a:pos x="T6" y="T7"/>
                </a:cxn>
                <a:cxn ang="0">
                  <a:pos x="T8" y="T9"/>
                </a:cxn>
              </a:cxnLst>
              <a:rect l="0" t="0" r="r" b="b"/>
              <a:pathLst>
                <a:path w="64" h="71">
                  <a:moveTo>
                    <a:pt x="47" y="0"/>
                  </a:moveTo>
                  <a:lnTo>
                    <a:pt x="64" y="16"/>
                  </a:lnTo>
                  <a:lnTo>
                    <a:pt x="19" y="71"/>
                  </a:lnTo>
                  <a:lnTo>
                    <a:pt x="0" y="56"/>
                  </a:lnTo>
                  <a:lnTo>
                    <a:pt x="47" y="0"/>
                  </a:lnTo>
                  <a:close/>
                </a:path>
              </a:pathLst>
            </a:custGeom>
            <a:solidFill>
              <a:srgbClr val="F1C41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8" name="Freeform 311"/>
            <p:cNvSpPr>
              <a:spLocks/>
            </p:cNvSpPr>
            <p:nvPr/>
          </p:nvSpPr>
          <p:spPr bwMode="auto">
            <a:xfrm>
              <a:off x="4938" y="2788"/>
              <a:ext cx="163" cy="137"/>
            </a:xfrm>
            <a:custGeom>
              <a:avLst/>
              <a:gdLst>
                <a:gd name="T0" fmla="*/ 1 w 69"/>
                <a:gd name="T1" fmla="*/ 1 h 58"/>
                <a:gd name="T2" fmla="*/ 3 w 69"/>
                <a:gd name="T3" fmla="*/ 1 h 58"/>
                <a:gd name="T4" fmla="*/ 69 w 69"/>
                <a:gd name="T5" fmla="*/ 54 h 58"/>
                <a:gd name="T6" fmla="*/ 69 w 69"/>
                <a:gd name="T7" fmla="*/ 57 h 58"/>
                <a:gd name="T8" fmla="*/ 69 w 69"/>
                <a:gd name="T9" fmla="*/ 57 h 58"/>
                <a:gd name="T10" fmla="*/ 66 w 69"/>
                <a:gd name="T11" fmla="*/ 57 h 58"/>
                <a:gd name="T12" fmla="*/ 1 w 69"/>
                <a:gd name="T13" fmla="*/ 4 h 58"/>
                <a:gd name="T14" fmla="*/ 1 w 69"/>
                <a:gd name="T15" fmla="*/ 1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58">
                  <a:moveTo>
                    <a:pt x="1" y="1"/>
                  </a:moveTo>
                  <a:cubicBezTo>
                    <a:pt x="1" y="0"/>
                    <a:pt x="2" y="0"/>
                    <a:pt x="3" y="1"/>
                  </a:cubicBezTo>
                  <a:cubicBezTo>
                    <a:pt x="69" y="54"/>
                    <a:pt x="69" y="54"/>
                    <a:pt x="69" y="54"/>
                  </a:cubicBezTo>
                  <a:cubicBezTo>
                    <a:pt x="69" y="55"/>
                    <a:pt x="69" y="56"/>
                    <a:pt x="69" y="57"/>
                  </a:cubicBezTo>
                  <a:cubicBezTo>
                    <a:pt x="69" y="57"/>
                    <a:pt x="69" y="57"/>
                    <a:pt x="69" y="57"/>
                  </a:cubicBezTo>
                  <a:cubicBezTo>
                    <a:pt x="68" y="58"/>
                    <a:pt x="67" y="58"/>
                    <a:pt x="66" y="57"/>
                  </a:cubicBezTo>
                  <a:cubicBezTo>
                    <a:pt x="1" y="4"/>
                    <a:pt x="1" y="4"/>
                    <a:pt x="1" y="4"/>
                  </a:cubicBezTo>
                  <a:cubicBezTo>
                    <a:pt x="0" y="3"/>
                    <a:pt x="0" y="2"/>
                    <a:pt x="1" y="1"/>
                  </a:cubicBezTo>
                  <a:close/>
                </a:path>
              </a:pathLst>
            </a:custGeom>
            <a:solidFill>
              <a:srgbClr val="EFDC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19" name="Freeform 312"/>
            <p:cNvSpPr>
              <a:spLocks/>
            </p:cNvSpPr>
            <p:nvPr/>
          </p:nvSpPr>
          <p:spPr bwMode="auto">
            <a:xfrm>
              <a:off x="5092" y="2830"/>
              <a:ext cx="37" cy="43"/>
            </a:xfrm>
            <a:custGeom>
              <a:avLst/>
              <a:gdLst>
                <a:gd name="T0" fmla="*/ 21 w 37"/>
                <a:gd name="T1" fmla="*/ 0 h 43"/>
                <a:gd name="T2" fmla="*/ 0 w 37"/>
                <a:gd name="T3" fmla="*/ 26 h 43"/>
                <a:gd name="T4" fmla="*/ 19 w 37"/>
                <a:gd name="T5" fmla="*/ 43 h 43"/>
                <a:gd name="T6" fmla="*/ 37 w 37"/>
                <a:gd name="T7" fmla="*/ 17 h 43"/>
                <a:gd name="T8" fmla="*/ 21 w 37"/>
                <a:gd name="T9" fmla="*/ 0 h 43"/>
              </a:gdLst>
              <a:ahLst/>
              <a:cxnLst>
                <a:cxn ang="0">
                  <a:pos x="T0" y="T1"/>
                </a:cxn>
                <a:cxn ang="0">
                  <a:pos x="T2" y="T3"/>
                </a:cxn>
                <a:cxn ang="0">
                  <a:pos x="T4" y="T5"/>
                </a:cxn>
                <a:cxn ang="0">
                  <a:pos x="T6" y="T7"/>
                </a:cxn>
                <a:cxn ang="0">
                  <a:pos x="T8" y="T9"/>
                </a:cxn>
              </a:cxnLst>
              <a:rect l="0" t="0" r="r" b="b"/>
              <a:pathLst>
                <a:path w="37" h="43">
                  <a:moveTo>
                    <a:pt x="21" y="0"/>
                  </a:moveTo>
                  <a:lnTo>
                    <a:pt x="0" y="26"/>
                  </a:lnTo>
                  <a:lnTo>
                    <a:pt x="19" y="43"/>
                  </a:lnTo>
                  <a:lnTo>
                    <a:pt x="37" y="17"/>
                  </a:lnTo>
                  <a:lnTo>
                    <a:pt x="21" y="0"/>
                  </a:lnTo>
                  <a:close/>
                </a:path>
              </a:pathLst>
            </a:custGeom>
            <a:solidFill>
              <a:srgbClr val="EFDC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0" name="Freeform 313"/>
            <p:cNvSpPr>
              <a:spLocks/>
            </p:cNvSpPr>
            <p:nvPr/>
          </p:nvSpPr>
          <p:spPr bwMode="auto">
            <a:xfrm>
              <a:off x="-752" y="3913"/>
              <a:ext cx="1926" cy="1922"/>
            </a:xfrm>
            <a:custGeom>
              <a:avLst/>
              <a:gdLst>
                <a:gd name="T0" fmla="*/ 815 w 815"/>
                <a:gd name="T1" fmla="*/ 473 h 813"/>
                <a:gd name="T2" fmla="*/ 528 w 815"/>
                <a:gd name="T3" fmla="*/ 238 h 813"/>
                <a:gd name="T4" fmla="*/ 349 w 815"/>
                <a:gd name="T5" fmla="*/ 0 h 813"/>
                <a:gd name="T6" fmla="*/ 67 w 815"/>
                <a:gd name="T7" fmla="*/ 138 h 813"/>
                <a:gd name="T8" fmla="*/ 35 w 815"/>
                <a:gd name="T9" fmla="*/ 306 h 813"/>
                <a:gd name="T10" fmla="*/ 301 w 815"/>
                <a:gd name="T11" fmla="*/ 662 h 813"/>
                <a:gd name="T12" fmla="*/ 584 w 815"/>
                <a:gd name="T13" fmla="*/ 798 h 813"/>
                <a:gd name="T14" fmla="*/ 625 w 815"/>
                <a:gd name="T15" fmla="*/ 788 h 813"/>
                <a:gd name="T16" fmla="*/ 635 w 815"/>
                <a:gd name="T17" fmla="*/ 786 h 813"/>
                <a:gd name="T18" fmla="*/ 742 w 815"/>
                <a:gd name="T19" fmla="*/ 605 h 813"/>
                <a:gd name="T20" fmla="*/ 815 w 815"/>
                <a:gd name="T21" fmla="*/ 473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5" h="813">
                  <a:moveTo>
                    <a:pt x="815" y="473"/>
                  </a:moveTo>
                  <a:cubicBezTo>
                    <a:pt x="712" y="409"/>
                    <a:pt x="615" y="331"/>
                    <a:pt x="528" y="238"/>
                  </a:cubicBezTo>
                  <a:cubicBezTo>
                    <a:pt x="459" y="163"/>
                    <a:pt x="399" y="84"/>
                    <a:pt x="349" y="0"/>
                  </a:cubicBezTo>
                  <a:cubicBezTo>
                    <a:pt x="259" y="28"/>
                    <a:pt x="110" y="113"/>
                    <a:pt x="67" y="138"/>
                  </a:cubicBezTo>
                  <a:cubicBezTo>
                    <a:pt x="0" y="176"/>
                    <a:pt x="11" y="234"/>
                    <a:pt x="35" y="306"/>
                  </a:cubicBezTo>
                  <a:cubicBezTo>
                    <a:pt x="81" y="444"/>
                    <a:pt x="193" y="567"/>
                    <a:pt x="301" y="662"/>
                  </a:cubicBezTo>
                  <a:cubicBezTo>
                    <a:pt x="374" y="726"/>
                    <a:pt x="478" y="813"/>
                    <a:pt x="584" y="798"/>
                  </a:cubicBezTo>
                  <a:cubicBezTo>
                    <a:pt x="598" y="796"/>
                    <a:pt x="612" y="792"/>
                    <a:pt x="625" y="788"/>
                  </a:cubicBezTo>
                  <a:cubicBezTo>
                    <a:pt x="635" y="786"/>
                    <a:pt x="635" y="786"/>
                    <a:pt x="635" y="786"/>
                  </a:cubicBezTo>
                  <a:cubicBezTo>
                    <a:pt x="681" y="711"/>
                    <a:pt x="703" y="664"/>
                    <a:pt x="742" y="605"/>
                  </a:cubicBezTo>
                  <a:cubicBezTo>
                    <a:pt x="766" y="568"/>
                    <a:pt x="803" y="520"/>
                    <a:pt x="815" y="473"/>
                  </a:cubicBezTo>
                  <a:close/>
                </a:path>
              </a:pathLst>
            </a:custGeom>
            <a:solidFill>
              <a:srgbClr val="15A0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1" name="Freeform 314"/>
            <p:cNvSpPr>
              <a:spLocks/>
            </p:cNvSpPr>
            <p:nvPr/>
          </p:nvSpPr>
          <p:spPr bwMode="auto">
            <a:xfrm>
              <a:off x="-894" y="4256"/>
              <a:ext cx="1683" cy="1752"/>
            </a:xfrm>
            <a:custGeom>
              <a:avLst/>
              <a:gdLst>
                <a:gd name="T0" fmla="*/ 292 w 712"/>
                <a:gd name="T1" fmla="*/ 423 h 741"/>
                <a:gd name="T2" fmla="*/ 119 w 712"/>
                <a:gd name="T3" fmla="*/ 0 h 741"/>
                <a:gd name="T4" fmla="*/ 86 w 712"/>
                <a:gd name="T5" fmla="*/ 21 h 741"/>
                <a:gd name="T6" fmla="*/ 231 w 712"/>
                <a:gd name="T7" fmla="*/ 486 h 741"/>
                <a:gd name="T8" fmla="*/ 685 w 712"/>
                <a:gd name="T9" fmla="*/ 661 h 741"/>
                <a:gd name="T10" fmla="*/ 712 w 712"/>
                <a:gd name="T11" fmla="*/ 619 h 741"/>
                <a:gd name="T12" fmla="*/ 292 w 712"/>
                <a:gd name="T13" fmla="*/ 423 h 741"/>
              </a:gdLst>
              <a:ahLst/>
              <a:cxnLst>
                <a:cxn ang="0">
                  <a:pos x="T0" y="T1"/>
                </a:cxn>
                <a:cxn ang="0">
                  <a:pos x="T2" y="T3"/>
                </a:cxn>
                <a:cxn ang="0">
                  <a:pos x="T4" y="T5"/>
                </a:cxn>
                <a:cxn ang="0">
                  <a:pos x="T6" y="T7"/>
                </a:cxn>
                <a:cxn ang="0">
                  <a:pos x="T8" y="T9"/>
                </a:cxn>
                <a:cxn ang="0">
                  <a:pos x="T10" y="T11"/>
                </a:cxn>
                <a:cxn ang="0">
                  <a:pos x="T12" y="T13"/>
                </a:cxn>
              </a:cxnLst>
              <a:rect l="0" t="0" r="r" b="b"/>
              <a:pathLst>
                <a:path w="712" h="741">
                  <a:moveTo>
                    <a:pt x="292" y="423"/>
                  </a:moveTo>
                  <a:cubicBezTo>
                    <a:pt x="150" y="271"/>
                    <a:pt x="82" y="97"/>
                    <a:pt x="119" y="0"/>
                  </a:cubicBezTo>
                  <a:cubicBezTo>
                    <a:pt x="107" y="5"/>
                    <a:pt x="96" y="12"/>
                    <a:pt x="86" y="21"/>
                  </a:cubicBezTo>
                  <a:cubicBezTo>
                    <a:pt x="0" y="101"/>
                    <a:pt x="65" y="309"/>
                    <a:pt x="231" y="486"/>
                  </a:cubicBezTo>
                  <a:cubicBezTo>
                    <a:pt x="396" y="663"/>
                    <a:pt x="599" y="741"/>
                    <a:pt x="685" y="661"/>
                  </a:cubicBezTo>
                  <a:cubicBezTo>
                    <a:pt x="697" y="649"/>
                    <a:pt x="706" y="635"/>
                    <a:pt x="712" y="619"/>
                  </a:cubicBezTo>
                  <a:cubicBezTo>
                    <a:pt x="615" y="659"/>
                    <a:pt x="438" y="579"/>
                    <a:pt x="292" y="423"/>
                  </a:cubicBezTo>
                  <a:close/>
                </a:path>
              </a:pathLst>
            </a:custGeom>
            <a:solidFill>
              <a:srgbClr val="48C9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2" name="Freeform 315"/>
            <p:cNvSpPr>
              <a:spLocks/>
            </p:cNvSpPr>
            <p:nvPr/>
          </p:nvSpPr>
          <p:spPr bwMode="auto">
            <a:xfrm>
              <a:off x="-627" y="4265"/>
              <a:ext cx="1428" cy="1483"/>
            </a:xfrm>
            <a:custGeom>
              <a:avLst/>
              <a:gdLst>
                <a:gd name="T0" fmla="*/ 63 w 604"/>
                <a:gd name="T1" fmla="*/ 58 h 627"/>
                <a:gd name="T2" fmla="*/ 416 w 604"/>
                <a:gd name="T3" fmla="*/ 207 h 627"/>
                <a:gd name="T4" fmla="*/ 541 w 604"/>
                <a:gd name="T5" fmla="*/ 569 h 627"/>
                <a:gd name="T6" fmla="*/ 188 w 604"/>
                <a:gd name="T7" fmla="*/ 420 h 627"/>
                <a:gd name="T8" fmla="*/ 63 w 604"/>
                <a:gd name="T9" fmla="*/ 58 h 627"/>
              </a:gdLst>
              <a:ahLst/>
              <a:cxnLst>
                <a:cxn ang="0">
                  <a:pos x="T0" y="T1"/>
                </a:cxn>
                <a:cxn ang="0">
                  <a:pos x="T2" y="T3"/>
                </a:cxn>
                <a:cxn ang="0">
                  <a:pos x="T4" y="T5"/>
                </a:cxn>
                <a:cxn ang="0">
                  <a:pos x="T6" y="T7"/>
                </a:cxn>
                <a:cxn ang="0">
                  <a:pos x="T8" y="T9"/>
                </a:cxn>
              </a:cxnLst>
              <a:rect l="0" t="0" r="r" b="b"/>
              <a:pathLst>
                <a:path w="604" h="627">
                  <a:moveTo>
                    <a:pt x="63" y="58"/>
                  </a:moveTo>
                  <a:cubicBezTo>
                    <a:pt x="126" y="0"/>
                    <a:pt x="284" y="66"/>
                    <a:pt x="416" y="207"/>
                  </a:cubicBezTo>
                  <a:cubicBezTo>
                    <a:pt x="548" y="348"/>
                    <a:pt x="604" y="510"/>
                    <a:pt x="541" y="569"/>
                  </a:cubicBezTo>
                  <a:cubicBezTo>
                    <a:pt x="478" y="627"/>
                    <a:pt x="320" y="561"/>
                    <a:pt x="188" y="420"/>
                  </a:cubicBezTo>
                  <a:cubicBezTo>
                    <a:pt x="56" y="279"/>
                    <a:pt x="0" y="117"/>
                    <a:pt x="63" y="58"/>
                  </a:cubicBezTo>
                  <a:close/>
                </a:path>
              </a:pathLst>
            </a:custGeom>
            <a:solidFill>
              <a:srgbClr val="8D45A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3" name="Freeform 316"/>
            <p:cNvSpPr>
              <a:spLocks/>
            </p:cNvSpPr>
            <p:nvPr/>
          </p:nvSpPr>
          <p:spPr bwMode="auto">
            <a:xfrm>
              <a:off x="432" y="3119"/>
              <a:ext cx="716" cy="461"/>
            </a:xfrm>
            <a:custGeom>
              <a:avLst/>
              <a:gdLst>
                <a:gd name="T0" fmla="*/ 303 w 303"/>
                <a:gd name="T1" fmla="*/ 104 h 195"/>
                <a:gd name="T2" fmla="*/ 270 w 303"/>
                <a:gd name="T3" fmla="*/ 87 h 195"/>
                <a:gd name="T4" fmla="*/ 235 w 303"/>
                <a:gd name="T5" fmla="*/ 93 h 195"/>
                <a:gd name="T6" fmla="*/ 222 w 303"/>
                <a:gd name="T7" fmla="*/ 90 h 195"/>
                <a:gd name="T8" fmla="*/ 230 w 303"/>
                <a:gd name="T9" fmla="*/ 83 h 195"/>
                <a:gd name="T10" fmla="*/ 261 w 303"/>
                <a:gd name="T11" fmla="*/ 67 h 195"/>
                <a:gd name="T12" fmla="*/ 264 w 303"/>
                <a:gd name="T13" fmla="*/ 64 h 195"/>
                <a:gd name="T14" fmla="*/ 279 w 303"/>
                <a:gd name="T15" fmla="*/ 86 h 195"/>
                <a:gd name="T16" fmla="*/ 291 w 303"/>
                <a:gd name="T17" fmla="*/ 40 h 195"/>
                <a:gd name="T18" fmla="*/ 290 w 303"/>
                <a:gd name="T19" fmla="*/ 32 h 195"/>
                <a:gd name="T20" fmla="*/ 289 w 303"/>
                <a:gd name="T21" fmla="*/ 28 h 195"/>
                <a:gd name="T22" fmla="*/ 284 w 303"/>
                <a:gd name="T23" fmla="*/ 26 h 195"/>
                <a:gd name="T24" fmla="*/ 284 w 303"/>
                <a:gd name="T25" fmla="*/ 26 h 195"/>
                <a:gd name="T26" fmla="*/ 283 w 303"/>
                <a:gd name="T27" fmla="*/ 25 h 195"/>
                <a:gd name="T28" fmla="*/ 283 w 303"/>
                <a:gd name="T29" fmla="*/ 25 h 195"/>
                <a:gd name="T30" fmla="*/ 271 w 303"/>
                <a:gd name="T31" fmla="*/ 26 h 195"/>
                <a:gd name="T32" fmla="*/ 234 w 303"/>
                <a:gd name="T33" fmla="*/ 19 h 195"/>
                <a:gd name="T34" fmla="*/ 233 w 303"/>
                <a:gd name="T35" fmla="*/ 19 h 195"/>
                <a:gd name="T36" fmla="*/ 205 w 303"/>
                <a:gd name="T37" fmla="*/ 11 h 195"/>
                <a:gd name="T38" fmla="*/ 201 w 303"/>
                <a:gd name="T39" fmla="*/ 12 h 195"/>
                <a:gd name="T40" fmla="*/ 176 w 303"/>
                <a:gd name="T41" fmla="*/ 7 h 195"/>
                <a:gd name="T42" fmla="*/ 169 w 303"/>
                <a:gd name="T43" fmla="*/ 5 h 195"/>
                <a:gd name="T44" fmla="*/ 120 w 303"/>
                <a:gd name="T45" fmla="*/ 32 h 195"/>
                <a:gd name="T46" fmla="*/ 70 w 303"/>
                <a:gd name="T47" fmla="*/ 70 h 195"/>
                <a:gd name="T48" fmla="*/ 0 w 303"/>
                <a:gd name="T49" fmla="*/ 107 h 195"/>
                <a:gd name="T50" fmla="*/ 26 w 303"/>
                <a:gd name="T51" fmla="*/ 156 h 195"/>
                <a:gd name="T52" fmla="*/ 39 w 303"/>
                <a:gd name="T53" fmla="*/ 195 h 195"/>
                <a:gd name="T54" fmla="*/ 82 w 303"/>
                <a:gd name="T55" fmla="*/ 159 h 195"/>
                <a:gd name="T56" fmla="*/ 133 w 303"/>
                <a:gd name="T57" fmla="*/ 141 h 195"/>
                <a:gd name="T58" fmla="*/ 156 w 303"/>
                <a:gd name="T59" fmla="*/ 150 h 195"/>
                <a:gd name="T60" fmla="*/ 234 w 303"/>
                <a:gd name="T61" fmla="*/ 124 h 195"/>
                <a:gd name="T62" fmla="*/ 282 w 303"/>
                <a:gd name="T63" fmla="*/ 113 h 195"/>
                <a:gd name="T64" fmla="*/ 303 w 303"/>
                <a:gd name="T65" fmla="*/ 104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3" h="195">
                  <a:moveTo>
                    <a:pt x="303" y="104"/>
                  </a:moveTo>
                  <a:cubicBezTo>
                    <a:pt x="303" y="99"/>
                    <a:pt x="295" y="86"/>
                    <a:pt x="270" y="87"/>
                  </a:cubicBezTo>
                  <a:cubicBezTo>
                    <a:pt x="259" y="87"/>
                    <a:pt x="246" y="91"/>
                    <a:pt x="235" y="93"/>
                  </a:cubicBezTo>
                  <a:cubicBezTo>
                    <a:pt x="231" y="94"/>
                    <a:pt x="219" y="96"/>
                    <a:pt x="222" y="90"/>
                  </a:cubicBezTo>
                  <a:cubicBezTo>
                    <a:pt x="223" y="88"/>
                    <a:pt x="226" y="86"/>
                    <a:pt x="230" y="83"/>
                  </a:cubicBezTo>
                  <a:cubicBezTo>
                    <a:pt x="239" y="81"/>
                    <a:pt x="250" y="75"/>
                    <a:pt x="261" y="67"/>
                  </a:cubicBezTo>
                  <a:cubicBezTo>
                    <a:pt x="262" y="66"/>
                    <a:pt x="263" y="65"/>
                    <a:pt x="264" y="64"/>
                  </a:cubicBezTo>
                  <a:cubicBezTo>
                    <a:pt x="268" y="78"/>
                    <a:pt x="273" y="87"/>
                    <a:pt x="279" y="86"/>
                  </a:cubicBezTo>
                  <a:cubicBezTo>
                    <a:pt x="287" y="85"/>
                    <a:pt x="293" y="65"/>
                    <a:pt x="291" y="40"/>
                  </a:cubicBezTo>
                  <a:cubicBezTo>
                    <a:pt x="291" y="37"/>
                    <a:pt x="291" y="35"/>
                    <a:pt x="290" y="32"/>
                  </a:cubicBezTo>
                  <a:cubicBezTo>
                    <a:pt x="290" y="30"/>
                    <a:pt x="290" y="29"/>
                    <a:pt x="289" y="28"/>
                  </a:cubicBezTo>
                  <a:cubicBezTo>
                    <a:pt x="288" y="26"/>
                    <a:pt x="286" y="26"/>
                    <a:pt x="284" y="26"/>
                  </a:cubicBezTo>
                  <a:cubicBezTo>
                    <a:pt x="284" y="26"/>
                    <a:pt x="284" y="26"/>
                    <a:pt x="284" y="26"/>
                  </a:cubicBezTo>
                  <a:cubicBezTo>
                    <a:pt x="284" y="26"/>
                    <a:pt x="283" y="25"/>
                    <a:pt x="283" y="25"/>
                  </a:cubicBezTo>
                  <a:cubicBezTo>
                    <a:pt x="283" y="25"/>
                    <a:pt x="283" y="25"/>
                    <a:pt x="283" y="25"/>
                  </a:cubicBezTo>
                  <a:cubicBezTo>
                    <a:pt x="281" y="25"/>
                    <a:pt x="271" y="29"/>
                    <a:pt x="271" y="26"/>
                  </a:cubicBezTo>
                  <a:cubicBezTo>
                    <a:pt x="271" y="19"/>
                    <a:pt x="241" y="19"/>
                    <a:pt x="234" y="19"/>
                  </a:cubicBezTo>
                  <a:cubicBezTo>
                    <a:pt x="234" y="19"/>
                    <a:pt x="234" y="19"/>
                    <a:pt x="233" y="19"/>
                  </a:cubicBezTo>
                  <a:cubicBezTo>
                    <a:pt x="229" y="14"/>
                    <a:pt x="218" y="10"/>
                    <a:pt x="205" y="11"/>
                  </a:cubicBezTo>
                  <a:cubicBezTo>
                    <a:pt x="205" y="11"/>
                    <a:pt x="202" y="12"/>
                    <a:pt x="201" y="12"/>
                  </a:cubicBezTo>
                  <a:cubicBezTo>
                    <a:pt x="193" y="7"/>
                    <a:pt x="182" y="6"/>
                    <a:pt x="176" y="7"/>
                  </a:cubicBezTo>
                  <a:cubicBezTo>
                    <a:pt x="175" y="7"/>
                    <a:pt x="170" y="5"/>
                    <a:pt x="169" y="5"/>
                  </a:cubicBezTo>
                  <a:cubicBezTo>
                    <a:pt x="148" y="0"/>
                    <a:pt x="135" y="18"/>
                    <a:pt x="120" y="32"/>
                  </a:cubicBezTo>
                  <a:cubicBezTo>
                    <a:pt x="104" y="46"/>
                    <a:pt x="89" y="59"/>
                    <a:pt x="70" y="70"/>
                  </a:cubicBezTo>
                  <a:cubicBezTo>
                    <a:pt x="47" y="83"/>
                    <a:pt x="26" y="98"/>
                    <a:pt x="0" y="107"/>
                  </a:cubicBezTo>
                  <a:cubicBezTo>
                    <a:pt x="12" y="119"/>
                    <a:pt x="19" y="141"/>
                    <a:pt x="26" y="156"/>
                  </a:cubicBezTo>
                  <a:cubicBezTo>
                    <a:pt x="31" y="166"/>
                    <a:pt x="40" y="184"/>
                    <a:pt x="39" y="195"/>
                  </a:cubicBezTo>
                  <a:cubicBezTo>
                    <a:pt x="50" y="180"/>
                    <a:pt x="68" y="169"/>
                    <a:pt x="82" y="159"/>
                  </a:cubicBezTo>
                  <a:cubicBezTo>
                    <a:pt x="95" y="150"/>
                    <a:pt x="117" y="135"/>
                    <a:pt x="133" y="141"/>
                  </a:cubicBezTo>
                  <a:cubicBezTo>
                    <a:pt x="142" y="145"/>
                    <a:pt x="145" y="149"/>
                    <a:pt x="156" y="150"/>
                  </a:cubicBezTo>
                  <a:cubicBezTo>
                    <a:pt x="176" y="152"/>
                    <a:pt x="217" y="133"/>
                    <a:pt x="234" y="124"/>
                  </a:cubicBezTo>
                  <a:cubicBezTo>
                    <a:pt x="245" y="119"/>
                    <a:pt x="265" y="111"/>
                    <a:pt x="282" y="113"/>
                  </a:cubicBezTo>
                  <a:cubicBezTo>
                    <a:pt x="286" y="113"/>
                    <a:pt x="303" y="112"/>
                    <a:pt x="303" y="104"/>
                  </a:cubicBezTo>
                  <a:close/>
                </a:path>
              </a:pathLst>
            </a:custGeom>
            <a:solidFill>
              <a:srgbClr val="DCAC9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317"/>
            <p:cNvSpPr>
              <a:spLocks/>
            </p:cNvSpPr>
            <p:nvPr/>
          </p:nvSpPr>
          <p:spPr bwMode="auto">
            <a:xfrm>
              <a:off x="1014" y="3180"/>
              <a:ext cx="63" cy="29"/>
            </a:xfrm>
            <a:custGeom>
              <a:avLst/>
              <a:gdLst>
                <a:gd name="T0" fmla="*/ 25 w 27"/>
                <a:gd name="T1" fmla="*/ 0 h 12"/>
                <a:gd name="T2" fmla="*/ 0 w 27"/>
                <a:gd name="T3" fmla="*/ 10 h 12"/>
                <a:gd name="T4" fmla="*/ 1 w 27"/>
                <a:gd name="T5" fmla="*/ 12 h 12"/>
                <a:gd name="T6" fmla="*/ 27 w 27"/>
                <a:gd name="T7" fmla="*/ 2 h 12"/>
                <a:gd name="T8" fmla="*/ 25 w 27"/>
                <a:gd name="T9" fmla="*/ 0 h 12"/>
              </a:gdLst>
              <a:ahLst/>
              <a:cxnLst>
                <a:cxn ang="0">
                  <a:pos x="T0" y="T1"/>
                </a:cxn>
                <a:cxn ang="0">
                  <a:pos x="T2" y="T3"/>
                </a:cxn>
                <a:cxn ang="0">
                  <a:pos x="T4" y="T5"/>
                </a:cxn>
                <a:cxn ang="0">
                  <a:pos x="T6" y="T7"/>
                </a:cxn>
                <a:cxn ang="0">
                  <a:pos x="T8" y="T9"/>
                </a:cxn>
              </a:cxnLst>
              <a:rect l="0" t="0" r="r" b="b"/>
              <a:pathLst>
                <a:path w="27" h="12">
                  <a:moveTo>
                    <a:pt x="25" y="0"/>
                  </a:moveTo>
                  <a:cubicBezTo>
                    <a:pt x="19" y="3"/>
                    <a:pt x="4" y="8"/>
                    <a:pt x="0" y="10"/>
                  </a:cubicBezTo>
                  <a:cubicBezTo>
                    <a:pt x="1" y="12"/>
                    <a:pt x="1" y="12"/>
                    <a:pt x="1" y="12"/>
                  </a:cubicBezTo>
                  <a:cubicBezTo>
                    <a:pt x="5" y="10"/>
                    <a:pt x="20" y="4"/>
                    <a:pt x="27" y="2"/>
                  </a:cubicBezTo>
                  <a:cubicBezTo>
                    <a:pt x="26" y="1"/>
                    <a:pt x="26" y="1"/>
                    <a:pt x="25" y="0"/>
                  </a:cubicBezTo>
                  <a:close/>
                </a:path>
              </a:pathLst>
            </a:custGeom>
            <a:solidFill>
              <a:srgbClr val="D89A7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318"/>
            <p:cNvSpPr>
              <a:spLocks/>
            </p:cNvSpPr>
            <p:nvPr/>
          </p:nvSpPr>
          <p:spPr bwMode="auto">
            <a:xfrm>
              <a:off x="-213" y="4166"/>
              <a:ext cx="1182" cy="1229"/>
            </a:xfrm>
            <a:custGeom>
              <a:avLst/>
              <a:gdLst>
                <a:gd name="T0" fmla="*/ 300 w 500"/>
                <a:gd name="T1" fmla="*/ 131 h 520"/>
                <a:gd name="T2" fmla="*/ 192 w 500"/>
                <a:gd name="T3" fmla="*/ 0 h 520"/>
                <a:gd name="T4" fmla="*/ 42 w 500"/>
                <a:gd name="T5" fmla="*/ 119 h 520"/>
                <a:gd name="T6" fmla="*/ 0 w 500"/>
                <a:gd name="T7" fmla="*/ 137 h 520"/>
                <a:gd name="T8" fmla="*/ 34 w 500"/>
                <a:gd name="T9" fmla="*/ 215 h 520"/>
                <a:gd name="T10" fmla="*/ 119 w 500"/>
                <a:gd name="T11" fmla="*/ 347 h 520"/>
                <a:gd name="T12" fmla="*/ 219 w 500"/>
                <a:gd name="T13" fmla="*/ 445 h 520"/>
                <a:gd name="T14" fmla="*/ 298 w 500"/>
                <a:gd name="T15" fmla="*/ 520 h 520"/>
                <a:gd name="T16" fmla="*/ 366 w 500"/>
                <a:gd name="T17" fmla="*/ 479 h 520"/>
                <a:gd name="T18" fmla="*/ 500 w 500"/>
                <a:gd name="T19" fmla="*/ 307 h 520"/>
                <a:gd name="T20" fmla="*/ 300 w 500"/>
                <a:gd name="T21" fmla="*/ 131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0" h="520">
                  <a:moveTo>
                    <a:pt x="300" y="131"/>
                  </a:moveTo>
                  <a:cubicBezTo>
                    <a:pt x="261" y="89"/>
                    <a:pt x="225" y="45"/>
                    <a:pt x="192" y="0"/>
                  </a:cubicBezTo>
                  <a:cubicBezTo>
                    <a:pt x="132" y="49"/>
                    <a:pt x="53" y="113"/>
                    <a:pt x="42" y="119"/>
                  </a:cubicBezTo>
                  <a:cubicBezTo>
                    <a:pt x="28" y="126"/>
                    <a:pt x="13" y="127"/>
                    <a:pt x="0" y="137"/>
                  </a:cubicBezTo>
                  <a:cubicBezTo>
                    <a:pt x="5" y="164"/>
                    <a:pt x="23" y="189"/>
                    <a:pt x="34" y="215"/>
                  </a:cubicBezTo>
                  <a:cubicBezTo>
                    <a:pt x="55" y="264"/>
                    <a:pt x="84" y="307"/>
                    <a:pt x="119" y="347"/>
                  </a:cubicBezTo>
                  <a:cubicBezTo>
                    <a:pt x="151" y="382"/>
                    <a:pt x="184" y="413"/>
                    <a:pt x="219" y="445"/>
                  </a:cubicBezTo>
                  <a:cubicBezTo>
                    <a:pt x="238" y="463"/>
                    <a:pt x="270" y="518"/>
                    <a:pt x="298" y="520"/>
                  </a:cubicBezTo>
                  <a:cubicBezTo>
                    <a:pt x="366" y="479"/>
                    <a:pt x="366" y="479"/>
                    <a:pt x="366" y="479"/>
                  </a:cubicBezTo>
                  <a:cubicBezTo>
                    <a:pt x="379" y="458"/>
                    <a:pt x="454" y="366"/>
                    <a:pt x="500" y="307"/>
                  </a:cubicBezTo>
                  <a:cubicBezTo>
                    <a:pt x="429" y="256"/>
                    <a:pt x="362" y="197"/>
                    <a:pt x="300" y="131"/>
                  </a:cubicBezTo>
                  <a:close/>
                </a:path>
              </a:pathLst>
            </a:custGeom>
            <a:solidFill>
              <a:srgbClr val="8D45A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319"/>
            <p:cNvSpPr>
              <a:spLocks/>
            </p:cNvSpPr>
            <p:nvPr/>
          </p:nvSpPr>
          <p:spPr bwMode="auto">
            <a:xfrm>
              <a:off x="-533" y="3320"/>
              <a:ext cx="1128" cy="1359"/>
            </a:xfrm>
            <a:custGeom>
              <a:avLst/>
              <a:gdLst>
                <a:gd name="T0" fmla="*/ 420 w 477"/>
                <a:gd name="T1" fmla="*/ 0 h 575"/>
                <a:gd name="T2" fmla="*/ 477 w 477"/>
                <a:gd name="T3" fmla="*/ 103 h 575"/>
                <a:gd name="T4" fmla="*/ 274 w 477"/>
                <a:gd name="T5" fmla="*/ 245 h 575"/>
                <a:gd name="T6" fmla="*/ 149 w 477"/>
                <a:gd name="T7" fmla="*/ 575 h 575"/>
                <a:gd name="T8" fmla="*/ 0 w 477"/>
                <a:gd name="T9" fmla="*/ 497 h 575"/>
                <a:gd name="T10" fmla="*/ 55 w 477"/>
                <a:gd name="T11" fmla="*/ 369 h 575"/>
                <a:gd name="T12" fmla="*/ 178 w 477"/>
                <a:gd name="T13" fmla="*/ 149 h 575"/>
                <a:gd name="T14" fmla="*/ 420 w 477"/>
                <a:gd name="T15" fmla="*/ 0 h 5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7" h="575">
                  <a:moveTo>
                    <a:pt x="420" y="0"/>
                  </a:moveTo>
                  <a:cubicBezTo>
                    <a:pt x="477" y="103"/>
                    <a:pt x="477" y="103"/>
                    <a:pt x="477" y="103"/>
                  </a:cubicBezTo>
                  <a:cubicBezTo>
                    <a:pt x="443" y="124"/>
                    <a:pt x="356" y="175"/>
                    <a:pt x="274" y="245"/>
                  </a:cubicBezTo>
                  <a:cubicBezTo>
                    <a:pt x="241" y="288"/>
                    <a:pt x="164" y="546"/>
                    <a:pt x="149" y="575"/>
                  </a:cubicBezTo>
                  <a:cubicBezTo>
                    <a:pt x="0" y="497"/>
                    <a:pt x="0" y="497"/>
                    <a:pt x="0" y="497"/>
                  </a:cubicBezTo>
                  <a:cubicBezTo>
                    <a:pt x="12" y="473"/>
                    <a:pt x="34" y="420"/>
                    <a:pt x="55" y="369"/>
                  </a:cubicBezTo>
                  <a:cubicBezTo>
                    <a:pt x="124" y="206"/>
                    <a:pt x="149" y="171"/>
                    <a:pt x="178" y="149"/>
                  </a:cubicBezTo>
                  <a:cubicBezTo>
                    <a:pt x="279" y="73"/>
                    <a:pt x="367" y="35"/>
                    <a:pt x="420" y="0"/>
                  </a:cubicBezTo>
                  <a:close/>
                </a:path>
              </a:pathLst>
            </a:custGeom>
            <a:solidFill>
              <a:srgbClr val="8D45A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320"/>
            <p:cNvSpPr>
              <a:spLocks/>
            </p:cNvSpPr>
            <p:nvPr/>
          </p:nvSpPr>
          <p:spPr bwMode="auto">
            <a:xfrm>
              <a:off x="1550" y="4010"/>
              <a:ext cx="471" cy="714"/>
            </a:xfrm>
            <a:custGeom>
              <a:avLst/>
              <a:gdLst>
                <a:gd name="T0" fmla="*/ 101 w 199"/>
                <a:gd name="T1" fmla="*/ 0 h 302"/>
                <a:gd name="T2" fmla="*/ 117 w 199"/>
                <a:gd name="T3" fmla="*/ 33 h 302"/>
                <a:gd name="T4" fmla="*/ 109 w 199"/>
                <a:gd name="T5" fmla="*/ 68 h 302"/>
                <a:gd name="T6" fmla="*/ 112 w 199"/>
                <a:gd name="T7" fmla="*/ 81 h 302"/>
                <a:gd name="T8" fmla="*/ 119 w 199"/>
                <a:gd name="T9" fmla="*/ 73 h 302"/>
                <a:gd name="T10" fmla="*/ 136 w 199"/>
                <a:gd name="T11" fmla="*/ 43 h 302"/>
                <a:gd name="T12" fmla="*/ 139 w 199"/>
                <a:gd name="T13" fmla="*/ 40 h 302"/>
                <a:gd name="T14" fmla="*/ 118 w 199"/>
                <a:gd name="T15" fmla="*/ 25 h 302"/>
                <a:gd name="T16" fmla="*/ 165 w 199"/>
                <a:gd name="T17" fmla="*/ 14 h 302"/>
                <a:gd name="T18" fmla="*/ 173 w 199"/>
                <a:gd name="T19" fmla="*/ 15 h 302"/>
                <a:gd name="T20" fmla="*/ 177 w 199"/>
                <a:gd name="T21" fmla="*/ 16 h 302"/>
                <a:gd name="T22" fmla="*/ 179 w 199"/>
                <a:gd name="T23" fmla="*/ 22 h 302"/>
                <a:gd name="T24" fmla="*/ 179 w 199"/>
                <a:gd name="T25" fmla="*/ 22 h 302"/>
                <a:gd name="T26" fmla="*/ 179 w 199"/>
                <a:gd name="T27" fmla="*/ 22 h 302"/>
                <a:gd name="T28" fmla="*/ 179 w 199"/>
                <a:gd name="T29" fmla="*/ 23 h 302"/>
                <a:gd name="T30" fmla="*/ 178 w 199"/>
                <a:gd name="T31" fmla="*/ 35 h 302"/>
                <a:gd name="T32" fmla="*/ 184 w 199"/>
                <a:gd name="T33" fmla="*/ 72 h 302"/>
                <a:gd name="T34" fmla="*/ 184 w 199"/>
                <a:gd name="T35" fmla="*/ 73 h 302"/>
                <a:gd name="T36" fmla="*/ 190 w 199"/>
                <a:gd name="T37" fmla="*/ 101 h 302"/>
                <a:gd name="T38" fmla="*/ 190 w 199"/>
                <a:gd name="T39" fmla="*/ 105 h 302"/>
                <a:gd name="T40" fmla="*/ 193 w 199"/>
                <a:gd name="T41" fmla="*/ 131 h 302"/>
                <a:gd name="T42" fmla="*/ 195 w 199"/>
                <a:gd name="T43" fmla="*/ 137 h 302"/>
                <a:gd name="T44" fmla="*/ 167 w 199"/>
                <a:gd name="T45" fmla="*/ 185 h 302"/>
                <a:gd name="T46" fmla="*/ 126 w 199"/>
                <a:gd name="T47" fmla="*/ 234 h 302"/>
                <a:gd name="T48" fmla="*/ 87 w 199"/>
                <a:gd name="T49" fmla="*/ 302 h 302"/>
                <a:gd name="T50" fmla="*/ 39 w 199"/>
                <a:gd name="T51" fmla="*/ 275 h 302"/>
                <a:gd name="T52" fmla="*/ 0 w 199"/>
                <a:gd name="T53" fmla="*/ 260 h 302"/>
                <a:gd name="T54" fmla="*/ 38 w 199"/>
                <a:gd name="T55" fmla="*/ 218 h 302"/>
                <a:gd name="T56" fmla="*/ 57 w 199"/>
                <a:gd name="T57" fmla="*/ 169 h 302"/>
                <a:gd name="T58" fmla="*/ 50 w 199"/>
                <a:gd name="T59" fmla="*/ 145 h 302"/>
                <a:gd name="T60" fmla="*/ 78 w 199"/>
                <a:gd name="T61" fmla="*/ 68 h 302"/>
                <a:gd name="T62" fmla="*/ 92 w 199"/>
                <a:gd name="T63" fmla="*/ 20 h 302"/>
                <a:gd name="T64" fmla="*/ 101 w 199"/>
                <a:gd name="T65" fmla="*/ 0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9" h="302">
                  <a:moveTo>
                    <a:pt x="101" y="0"/>
                  </a:moveTo>
                  <a:cubicBezTo>
                    <a:pt x="106" y="0"/>
                    <a:pt x="119" y="9"/>
                    <a:pt x="117" y="33"/>
                  </a:cubicBezTo>
                  <a:cubicBezTo>
                    <a:pt x="116" y="44"/>
                    <a:pt x="112" y="58"/>
                    <a:pt x="109" y="68"/>
                  </a:cubicBezTo>
                  <a:cubicBezTo>
                    <a:pt x="109" y="72"/>
                    <a:pt x="106" y="84"/>
                    <a:pt x="112" y="81"/>
                  </a:cubicBezTo>
                  <a:cubicBezTo>
                    <a:pt x="114" y="80"/>
                    <a:pt x="116" y="77"/>
                    <a:pt x="119" y="73"/>
                  </a:cubicBezTo>
                  <a:cubicBezTo>
                    <a:pt x="122" y="65"/>
                    <a:pt x="128" y="54"/>
                    <a:pt x="136" y="43"/>
                  </a:cubicBezTo>
                  <a:cubicBezTo>
                    <a:pt x="137" y="42"/>
                    <a:pt x="138" y="41"/>
                    <a:pt x="139" y="40"/>
                  </a:cubicBezTo>
                  <a:cubicBezTo>
                    <a:pt x="126" y="36"/>
                    <a:pt x="117" y="30"/>
                    <a:pt x="118" y="25"/>
                  </a:cubicBezTo>
                  <a:cubicBezTo>
                    <a:pt x="119" y="16"/>
                    <a:pt x="140" y="12"/>
                    <a:pt x="165" y="14"/>
                  </a:cubicBezTo>
                  <a:cubicBezTo>
                    <a:pt x="167" y="15"/>
                    <a:pt x="170" y="15"/>
                    <a:pt x="173" y="15"/>
                  </a:cubicBezTo>
                  <a:cubicBezTo>
                    <a:pt x="174" y="15"/>
                    <a:pt x="176" y="16"/>
                    <a:pt x="177" y="16"/>
                  </a:cubicBezTo>
                  <a:cubicBezTo>
                    <a:pt x="178" y="18"/>
                    <a:pt x="179" y="20"/>
                    <a:pt x="179" y="22"/>
                  </a:cubicBezTo>
                  <a:cubicBezTo>
                    <a:pt x="179" y="22"/>
                    <a:pt x="179" y="22"/>
                    <a:pt x="179" y="22"/>
                  </a:cubicBezTo>
                  <a:cubicBezTo>
                    <a:pt x="179" y="22"/>
                    <a:pt x="179" y="22"/>
                    <a:pt x="179" y="22"/>
                  </a:cubicBezTo>
                  <a:cubicBezTo>
                    <a:pt x="179" y="23"/>
                    <a:pt x="179" y="23"/>
                    <a:pt x="179" y="23"/>
                  </a:cubicBezTo>
                  <a:cubicBezTo>
                    <a:pt x="179" y="25"/>
                    <a:pt x="175" y="35"/>
                    <a:pt x="178" y="35"/>
                  </a:cubicBezTo>
                  <a:cubicBezTo>
                    <a:pt x="185" y="35"/>
                    <a:pt x="184" y="65"/>
                    <a:pt x="184" y="72"/>
                  </a:cubicBezTo>
                  <a:cubicBezTo>
                    <a:pt x="184" y="72"/>
                    <a:pt x="184" y="72"/>
                    <a:pt x="184" y="73"/>
                  </a:cubicBezTo>
                  <a:cubicBezTo>
                    <a:pt x="188" y="77"/>
                    <a:pt x="192" y="88"/>
                    <a:pt x="190" y="101"/>
                  </a:cubicBezTo>
                  <a:cubicBezTo>
                    <a:pt x="190" y="102"/>
                    <a:pt x="189" y="104"/>
                    <a:pt x="190" y="105"/>
                  </a:cubicBezTo>
                  <a:cubicBezTo>
                    <a:pt x="194" y="113"/>
                    <a:pt x="194" y="124"/>
                    <a:pt x="193" y="131"/>
                  </a:cubicBezTo>
                  <a:cubicBezTo>
                    <a:pt x="193" y="132"/>
                    <a:pt x="195" y="137"/>
                    <a:pt x="195" y="137"/>
                  </a:cubicBezTo>
                  <a:cubicBezTo>
                    <a:pt x="199" y="159"/>
                    <a:pt x="181" y="171"/>
                    <a:pt x="167" y="185"/>
                  </a:cubicBezTo>
                  <a:cubicBezTo>
                    <a:pt x="151" y="201"/>
                    <a:pt x="138" y="215"/>
                    <a:pt x="126" y="234"/>
                  </a:cubicBezTo>
                  <a:cubicBezTo>
                    <a:pt x="112" y="257"/>
                    <a:pt x="97" y="277"/>
                    <a:pt x="87" y="302"/>
                  </a:cubicBezTo>
                  <a:cubicBezTo>
                    <a:pt x="75" y="290"/>
                    <a:pt x="54" y="282"/>
                    <a:pt x="39" y="275"/>
                  </a:cubicBezTo>
                  <a:cubicBezTo>
                    <a:pt x="29" y="269"/>
                    <a:pt x="12" y="260"/>
                    <a:pt x="0" y="260"/>
                  </a:cubicBezTo>
                  <a:cubicBezTo>
                    <a:pt x="16" y="250"/>
                    <a:pt x="28" y="233"/>
                    <a:pt x="38" y="218"/>
                  </a:cubicBezTo>
                  <a:cubicBezTo>
                    <a:pt x="47" y="206"/>
                    <a:pt x="63" y="184"/>
                    <a:pt x="57" y="169"/>
                  </a:cubicBezTo>
                  <a:cubicBezTo>
                    <a:pt x="54" y="159"/>
                    <a:pt x="50" y="156"/>
                    <a:pt x="50" y="145"/>
                  </a:cubicBezTo>
                  <a:cubicBezTo>
                    <a:pt x="49" y="125"/>
                    <a:pt x="69" y="84"/>
                    <a:pt x="78" y="68"/>
                  </a:cubicBezTo>
                  <a:cubicBezTo>
                    <a:pt x="84" y="57"/>
                    <a:pt x="93" y="38"/>
                    <a:pt x="92" y="20"/>
                  </a:cubicBezTo>
                  <a:cubicBezTo>
                    <a:pt x="92" y="16"/>
                    <a:pt x="93" y="0"/>
                    <a:pt x="101" y="0"/>
                  </a:cubicBezTo>
                  <a:close/>
                </a:path>
              </a:pathLst>
            </a:custGeom>
            <a:solidFill>
              <a:srgbClr val="DCAC9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8" name="Freeform 321"/>
            <p:cNvSpPr>
              <a:spLocks/>
            </p:cNvSpPr>
            <p:nvPr/>
          </p:nvSpPr>
          <p:spPr bwMode="auto">
            <a:xfrm>
              <a:off x="1940" y="4088"/>
              <a:ext cx="31" cy="61"/>
            </a:xfrm>
            <a:custGeom>
              <a:avLst/>
              <a:gdLst>
                <a:gd name="T0" fmla="*/ 13 w 13"/>
                <a:gd name="T1" fmla="*/ 2 h 26"/>
                <a:gd name="T2" fmla="*/ 2 w 13"/>
                <a:gd name="T3" fmla="*/ 26 h 26"/>
                <a:gd name="T4" fmla="*/ 0 w 13"/>
                <a:gd name="T5" fmla="*/ 25 h 26"/>
                <a:gd name="T6" fmla="*/ 11 w 13"/>
                <a:gd name="T7" fmla="*/ 0 h 26"/>
                <a:gd name="T8" fmla="*/ 13 w 13"/>
                <a:gd name="T9" fmla="*/ 2 h 26"/>
              </a:gdLst>
              <a:ahLst/>
              <a:cxnLst>
                <a:cxn ang="0">
                  <a:pos x="T0" y="T1"/>
                </a:cxn>
                <a:cxn ang="0">
                  <a:pos x="T2" y="T3"/>
                </a:cxn>
                <a:cxn ang="0">
                  <a:pos x="T4" y="T5"/>
                </a:cxn>
                <a:cxn ang="0">
                  <a:pos x="T6" y="T7"/>
                </a:cxn>
                <a:cxn ang="0">
                  <a:pos x="T8" y="T9"/>
                </a:cxn>
              </a:cxnLst>
              <a:rect l="0" t="0" r="r" b="b"/>
              <a:pathLst>
                <a:path w="13" h="26">
                  <a:moveTo>
                    <a:pt x="13" y="2"/>
                  </a:moveTo>
                  <a:cubicBezTo>
                    <a:pt x="10" y="8"/>
                    <a:pt x="4" y="22"/>
                    <a:pt x="2" y="26"/>
                  </a:cubicBezTo>
                  <a:cubicBezTo>
                    <a:pt x="0" y="25"/>
                    <a:pt x="0" y="25"/>
                    <a:pt x="0" y="25"/>
                  </a:cubicBezTo>
                  <a:cubicBezTo>
                    <a:pt x="2" y="21"/>
                    <a:pt x="9" y="6"/>
                    <a:pt x="11" y="0"/>
                  </a:cubicBezTo>
                  <a:cubicBezTo>
                    <a:pt x="12" y="1"/>
                    <a:pt x="12" y="1"/>
                    <a:pt x="13" y="2"/>
                  </a:cubicBezTo>
                  <a:close/>
                </a:path>
              </a:pathLst>
            </a:custGeom>
            <a:solidFill>
              <a:srgbClr val="D89A7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9" name="Freeform 322"/>
            <p:cNvSpPr>
              <a:spLocks/>
            </p:cNvSpPr>
            <p:nvPr/>
          </p:nvSpPr>
          <p:spPr bwMode="auto">
            <a:xfrm>
              <a:off x="432" y="4573"/>
              <a:ext cx="1392" cy="1078"/>
            </a:xfrm>
            <a:custGeom>
              <a:avLst/>
              <a:gdLst>
                <a:gd name="T0" fmla="*/ 589 w 589"/>
                <a:gd name="T1" fmla="*/ 63 h 456"/>
                <a:gd name="T2" fmla="*/ 489 w 589"/>
                <a:gd name="T3" fmla="*/ 0 h 456"/>
                <a:gd name="T4" fmla="*/ 336 w 589"/>
                <a:gd name="T5" fmla="*/ 195 h 456"/>
                <a:gd name="T6" fmla="*/ 0 w 589"/>
                <a:gd name="T7" fmla="*/ 303 h 456"/>
                <a:gd name="T8" fmla="*/ 70 w 589"/>
                <a:gd name="T9" fmla="*/ 456 h 456"/>
                <a:gd name="T10" fmla="*/ 201 w 589"/>
                <a:gd name="T11" fmla="*/ 407 h 456"/>
                <a:gd name="T12" fmla="*/ 427 w 589"/>
                <a:gd name="T13" fmla="*/ 297 h 456"/>
                <a:gd name="T14" fmla="*/ 589 w 589"/>
                <a:gd name="T15" fmla="*/ 63 h 4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9" h="456">
                  <a:moveTo>
                    <a:pt x="589" y="63"/>
                  </a:moveTo>
                  <a:cubicBezTo>
                    <a:pt x="489" y="0"/>
                    <a:pt x="489" y="0"/>
                    <a:pt x="489" y="0"/>
                  </a:cubicBezTo>
                  <a:cubicBezTo>
                    <a:pt x="466" y="33"/>
                    <a:pt x="410" y="117"/>
                    <a:pt x="336" y="195"/>
                  </a:cubicBezTo>
                  <a:cubicBezTo>
                    <a:pt x="291" y="226"/>
                    <a:pt x="30" y="289"/>
                    <a:pt x="0" y="303"/>
                  </a:cubicBezTo>
                  <a:cubicBezTo>
                    <a:pt x="70" y="456"/>
                    <a:pt x="70" y="456"/>
                    <a:pt x="70" y="456"/>
                  </a:cubicBezTo>
                  <a:cubicBezTo>
                    <a:pt x="95" y="445"/>
                    <a:pt x="149" y="426"/>
                    <a:pt x="201" y="407"/>
                  </a:cubicBezTo>
                  <a:cubicBezTo>
                    <a:pt x="367" y="348"/>
                    <a:pt x="404" y="324"/>
                    <a:pt x="427" y="297"/>
                  </a:cubicBezTo>
                  <a:cubicBezTo>
                    <a:pt x="508" y="200"/>
                    <a:pt x="551" y="114"/>
                    <a:pt x="589" y="63"/>
                  </a:cubicBezTo>
                  <a:close/>
                </a:path>
              </a:pathLst>
            </a:custGeom>
            <a:solidFill>
              <a:srgbClr val="8D45A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0" name="Freeform 323"/>
            <p:cNvSpPr>
              <a:spLocks/>
            </p:cNvSpPr>
            <p:nvPr/>
          </p:nvSpPr>
          <p:spPr bwMode="auto">
            <a:xfrm>
              <a:off x="-301" y="4471"/>
              <a:ext cx="702" cy="388"/>
            </a:xfrm>
            <a:custGeom>
              <a:avLst/>
              <a:gdLst>
                <a:gd name="T0" fmla="*/ 287 w 297"/>
                <a:gd name="T1" fmla="*/ 104 h 164"/>
                <a:gd name="T2" fmla="*/ 150 w 297"/>
                <a:gd name="T3" fmla="*/ 148 h 164"/>
                <a:gd name="T4" fmla="*/ 10 w 297"/>
                <a:gd name="T5" fmla="*/ 88 h 164"/>
                <a:gd name="T6" fmla="*/ 186 w 297"/>
                <a:gd name="T7" fmla="*/ 1 h 164"/>
                <a:gd name="T8" fmla="*/ 287 w 297"/>
                <a:gd name="T9" fmla="*/ 104 h 164"/>
              </a:gdLst>
              <a:ahLst/>
              <a:cxnLst>
                <a:cxn ang="0">
                  <a:pos x="T0" y="T1"/>
                </a:cxn>
                <a:cxn ang="0">
                  <a:pos x="T2" y="T3"/>
                </a:cxn>
                <a:cxn ang="0">
                  <a:pos x="T4" y="T5"/>
                </a:cxn>
                <a:cxn ang="0">
                  <a:pos x="T6" y="T7"/>
                </a:cxn>
                <a:cxn ang="0">
                  <a:pos x="T8" y="T9"/>
                </a:cxn>
              </a:cxnLst>
              <a:rect l="0" t="0" r="r" b="b"/>
              <a:pathLst>
                <a:path w="297" h="164">
                  <a:moveTo>
                    <a:pt x="287" y="104"/>
                  </a:moveTo>
                  <a:cubicBezTo>
                    <a:pt x="277" y="144"/>
                    <a:pt x="215" y="164"/>
                    <a:pt x="150" y="148"/>
                  </a:cubicBezTo>
                  <a:cubicBezTo>
                    <a:pt x="84" y="131"/>
                    <a:pt x="0" y="128"/>
                    <a:pt x="10" y="88"/>
                  </a:cubicBezTo>
                  <a:cubicBezTo>
                    <a:pt x="20" y="47"/>
                    <a:pt x="110" y="0"/>
                    <a:pt x="186" y="1"/>
                  </a:cubicBezTo>
                  <a:cubicBezTo>
                    <a:pt x="254" y="2"/>
                    <a:pt x="297" y="63"/>
                    <a:pt x="287" y="104"/>
                  </a:cubicBezTo>
                  <a:close/>
                </a:path>
              </a:pathLst>
            </a:custGeom>
            <a:solidFill>
              <a:srgbClr val="EEF3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1" name="Freeform 324"/>
            <p:cNvSpPr>
              <a:spLocks/>
            </p:cNvSpPr>
            <p:nvPr/>
          </p:nvSpPr>
          <p:spPr bwMode="auto">
            <a:xfrm>
              <a:off x="264" y="4738"/>
              <a:ext cx="388" cy="693"/>
            </a:xfrm>
            <a:custGeom>
              <a:avLst/>
              <a:gdLst>
                <a:gd name="T0" fmla="*/ 64 w 164"/>
                <a:gd name="T1" fmla="*/ 8 h 293"/>
                <a:gd name="T2" fmla="*/ 13 w 164"/>
                <a:gd name="T3" fmla="*/ 142 h 293"/>
                <a:gd name="T4" fmla="*/ 65 w 164"/>
                <a:gd name="T5" fmla="*/ 285 h 293"/>
                <a:gd name="T6" fmla="*/ 161 w 164"/>
                <a:gd name="T7" fmla="*/ 114 h 293"/>
                <a:gd name="T8" fmla="*/ 64 w 164"/>
                <a:gd name="T9" fmla="*/ 8 h 293"/>
              </a:gdLst>
              <a:ahLst/>
              <a:cxnLst>
                <a:cxn ang="0">
                  <a:pos x="T0" y="T1"/>
                </a:cxn>
                <a:cxn ang="0">
                  <a:pos x="T2" y="T3"/>
                </a:cxn>
                <a:cxn ang="0">
                  <a:pos x="T4" y="T5"/>
                </a:cxn>
                <a:cxn ang="0">
                  <a:pos x="T6" y="T7"/>
                </a:cxn>
                <a:cxn ang="0">
                  <a:pos x="T8" y="T9"/>
                </a:cxn>
              </a:cxnLst>
              <a:rect l="0" t="0" r="r" b="b"/>
              <a:pathLst>
                <a:path w="164" h="293">
                  <a:moveTo>
                    <a:pt x="64" y="8"/>
                  </a:moveTo>
                  <a:cubicBezTo>
                    <a:pt x="23" y="15"/>
                    <a:pt x="0" y="76"/>
                    <a:pt x="13" y="142"/>
                  </a:cubicBezTo>
                  <a:cubicBezTo>
                    <a:pt x="26" y="209"/>
                    <a:pt x="24" y="293"/>
                    <a:pt x="65" y="285"/>
                  </a:cubicBezTo>
                  <a:cubicBezTo>
                    <a:pt x="106" y="277"/>
                    <a:pt x="158" y="189"/>
                    <a:pt x="161" y="114"/>
                  </a:cubicBezTo>
                  <a:cubicBezTo>
                    <a:pt x="164" y="46"/>
                    <a:pt x="105" y="0"/>
                    <a:pt x="64" y="8"/>
                  </a:cubicBezTo>
                  <a:close/>
                </a:path>
              </a:pathLst>
            </a:custGeom>
            <a:solidFill>
              <a:srgbClr val="EEF3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2" name="Freeform 325"/>
            <p:cNvSpPr>
              <a:spLocks/>
            </p:cNvSpPr>
            <p:nvPr/>
          </p:nvSpPr>
          <p:spPr bwMode="auto">
            <a:xfrm>
              <a:off x="-348" y="4610"/>
              <a:ext cx="872" cy="731"/>
            </a:xfrm>
            <a:custGeom>
              <a:avLst/>
              <a:gdLst>
                <a:gd name="T0" fmla="*/ 59 w 369"/>
                <a:gd name="T1" fmla="*/ 102 h 309"/>
                <a:gd name="T2" fmla="*/ 123 w 369"/>
                <a:gd name="T3" fmla="*/ 154 h 309"/>
                <a:gd name="T4" fmla="*/ 225 w 369"/>
                <a:gd name="T5" fmla="*/ 309 h 309"/>
                <a:gd name="T6" fmla="*/ 326 w 369"/>
                <a:gd name="T7" fmla="*/ 291 h 309"/>
                <a:gd name="T8" fmla="*/ 328 w 369"/>
                <a:gd name="T9" fmla="*/ 72 h 309"/>
                <a:gd name="T10" fmla="*/ 325 w 369"/>
                <a:gd name="T11" fmla="*/ 68 h 309"/>
                <a:gd name="T12" fmla="*/ 326 w 369"/>
                <a:gd name="T13" fmla="*/ 39 h 309"/>
                <a:gd name="T14" fmla="*/ 296 w 369"/>
                <a:gd name="T15" fmla="*/ 36 h 309"/>
                <a:gd name="T16" fmla="*/ 174 w 369"/>
                <a:gd name="T17" fmla="*/ 2 h 309"/>
                <a:gd name="T18" fmla="*/ 0 w 369"/>
                <a:gd name="T19" fmla="*/ 74 h 309"/>
                <a:gd name="T20" fmla="*/ 59 w 369"/>
                <a:gd name="T21" fmla="*/ 102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9" h="309">
                  <a:moveTo>
                    <a:pt x="59" y="102"/>
                  </a:moveTo>
                  <a:cubicBezTo>
                    <a:pt x="84" y="116"/>
                    <a:pt x="104" y="133"/>
                    <a:pt x="123" y="154"/>
                  </a:cubicBezTo>
                  <a:cubicBezTo>
                    <a:pt x="162" y="195"/>
                    <a:pt x="224" y="248"/>
                    <a:pt x="225" y="309"/>
                  </a:cubicBezTo>
                  <a:cubicBezTo>
                    <a:pt x="326" y="291"/>
                    <a:pt x="326" y="291"/>
                    <a:pt x="326" y="291"/>
                  </a:cubicBezTo>
                  <a:cubicBezTo>
                    <a:pt x="357" y="225"/>
                    <a:pt x="369" y="134"/>
                    <a:pt x="328" y="72"/>
                  </a:cubicBezTo>
                  <a:cubicBezTo>
                    <a:pt x="327" y="71"/>
                    <a:pt x="326" y="69"/>
                    <a:pt x="325" y="68"/>
                  </a:cubicBezTo>
                  <a:cubicBezTo>
                    <a:pt x="327" y="60"/>
                    <a:pt x="328" y="46"/>
                    <a:pt x="326" y="39"/>
                  </a:cubicBezTo>
                  <a:cubicBezTo>
                    <a:pt x="325" y="37"/>
                    <a:pt x="315" y="35"/>
                    <a:pt x="296" y="36"/>
                  </a:cubicBezTo>
                  <a:cubicBezTo>
                    <a:pt x="263" y="7"/>
                    <a:pt x="225" y="0"/>
                    <a:pt x="174" y="2"/>
                  </a:cubicBezTo>
                  <a:cubicBezTo>
                    <a:pt x="83" y="5"/>
                    <a:pt x="49" y="43"/>
                    <a:pt x="0" y="74"/>
                  </a:cubicBezTo>
                  <a:cubicBezTo>
                    <a:pt x="16" y="82"/>
                    <a:pt x="41" y="93"/>
                    <a:pt x="59" y="102"/>
                  </a:cubicBezTo>
                  <a:close/>
                </a:path>
              </a:pathLst>
            </a:custGeom>
            <a:solidFill>
              <a:srgbClr val="DCAC9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3" name="Freeform 326"/>
            <p:cNvSpPr>
              <a:spLocks/>
            </p:cNvSpPr>
            <p:nvPr/>
          </p:nvSpPr>
          <p:spPr bwMode="auto">
            <a:xfrm>
              <a:off x="-575" y="3320"/>
              <a:ext cx="2399" cy="2392"/>
            </a:xfrm>
            <a:custGeom>
              <a:avLst/>
              <a:gdLst>
                <a:gd name="T0" fmla="*/ 853 w 1015"/>
                <a:gd name="T1" fmla="*/ 827 h 1012"/>
                <a:gd name="T2" fmla="*/ 1015 w 1015"/>
                <a:gd name="T3" fmla="*/ 593 h 1012"/>
                <a:gd name="T4" fmla="*/ 974 w 1015"/>
                <a:gd name="T5" fmla="*/ 567 h 1012"/>
                <a:gd name="T6" fmla="*/ 791 w 1015"/>
                <a:gd name="T7" fmla="*/ 811 h 1012"/>
                <a:gd name="T8" fmla="*/ 440 w 1015"/>
                <a:gd name="T9" fmla="*/ 862 h 1012"/>
                <a:gd name="T10" fmla="*/ 440 w 1015"/>
                <a:gd name="T11" fmla="*/ 862 h 1012"/>
                <a:gd name="T12" fmla="*/ 437 w 1015"/>
                <a:gd name="T13" fmla="*/ 861 h 1012"/>
                <a:gd name="T14" fmla="*/ 411 w 1015"/>
                <a:gd name="T15" fmla="*/ 820 h 1012"/>
                <a:gd name="T16" fmla="*/ 379 w 1015"/>
                <a:gd name="T17" fmla="*/ 796 h 1012"/>
                <a:gd name="T18" fmla="*/ 373 w 1015"/>
                <a:gd name="T19" fmla="*/ 801 h 1012"/>
                <a:gd name="T20" fmla="*/ 320 w 1015"/>
                <a:gd name="T21" fmla="*/ 769 h 1012"/>
                <a:gd name="T22" fmla="*/ 296 w 1015"/>
                <a:gd name="T23" fmla="*/ 753 h 1012"/>
                <a:gd name="T24" fmla="*/ 286 w 1015"/>
                <a:gd name="T25" fmla="*/ 757 h 1012"/>
                <a:gd name="T26" fmla="*/ 246 w 1015"/>
                <a:gd name="T27" fmla="*/ 706 h 1012"/>
                <a:gd name="T28" fmla="*/ 236 w 1015"/>
                <a:gd name="T29" fmla="*/ 695 h 1012"/>
                <a:gd name="T30" fmla="*/ 194 w 1015"/>
                <a:gd name="T31" fmla="*/ 659 h 1012"/>
                <a:gd name="T32" fmla="*/ 195 w 1015"/>
                <a:gd name="T33" fmla="*/ 655 h 1012"/>
                <a:gd name="T34" fmla="*/ 192 w 1015"/>
                <a:gd name="T35" fmla="*/ 656 h 1012"/>
                <a:gd name="T36" fmla="*/ 140 w 1015"/>
                <a:gd name="T37" fmla="*/ 629 h 1012"/>
                <a:gd name="T38" fmla="*/ 111 w 1015"/>
                <a:gd name="T39" fmla="*/ 600 h 1012"/>
                <a:gd name="T40" fmla="*/ 99 w 1015"/>
                <a:gd name="T41" fmla="*/ 573 h 1012"/>
                <a:gd name="T42" fmla="*/ 247 w 1015"/>
                <a:gd name="T43" fmla="*/ 167 h 1012"/>
                <a:gd name="T44" fmla="*/ 460 w 1015"/>
                <a:gd name="T45" fmla="*/ 39 h 1012"/>
                <a:gd name="T46" fmla="*/ 438 w 1015"/>
                <a:gd name="T47" fmla="*/ 0 h 1012"/>
                <a:gd name="T48" fmla="*/ 196 w 1015"/>
                <a:gd name="T49" fmla="*/ 149 h 1012"/>
                <a:gd name="T50" fmla="*/ 73 w 1015"/>
                <a:gd name="T51" fmla="*/ 369 h 1012"/>
                <a:gd name="T52" fmla="*/ 29 w 1015"/>
                <a:gd name="T53" fmla="*/ 474 h 1012"/>
                <a:gd name="T54" fmla="*/ 22 w 1015"/>
                <a:gd name="T55" fmla="*/ 489 h 1012"/>
                <a:gd name="T56" fmla="*/ 18 w 1015"/>
                <a:gd name="T57" fmla="*/ 497 h 1012"/>
                <a:gd name="T58" fmla="*/ 19 w 1015"/>
                <a:gd name="T59" fmla="*/ 498 h 1012"/>
                <a:gd name="T60" fmla="*/ 166 w 1015"/>
                <a:gd name="T61" fmla="*/ 820 h 1012"/>
                <a:gd name="T62" fmla="*/ 495 w 1015"/>
                <a:gd name="T63" fmla="*/ 983 h 1012"/>
                <a:gd name="T64" fmla="*/ 496 w 1015"/>
                <a:gd name="T65" fmla="*/ 986 h 1012"/>
                <a:gd name="T66" fmla="*/ 627 w 1015"/>
                <a:gd name="T67" fmla="*/ 937 h 1012"/>
                <a:gd name="T68" fmla="*/ 853 w 1015"/>
                <a:gd name="T69" fmla="*/ 827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15" h="1012">
                  <a:moveTo>
                    <a:pt x="853" y="827"/>
                  </a:moveTo>
                  <a:cubicBezTo>
                    <a:pt x="934" y="730"/>
                    <a:pt x="977" y="644"/>
                    <a:pt x="1015" y="593"/>
                  </a:cubicBezTo>
                  <a:cubicBezTo>
                    <a:pt x="974" y="567"/>
                    <a:pt x="974" y="567"/>
                    <a:pt x="974" y="567"/>
                  </a:cubicBezTo>
                  <a:cubicBezTo>
                    <a:pt x="936" y="636"/>
                    <a:pt x="834" y="788"/>
                    <a:pt x="791" y="811"/>
                  </a:cubicBezTo>
                  <a:cubicBezTo>
                    <a:pt x="689" y="866"/>
                    <a:pt x="490" y="882"/>
                    <a:pt x="440" y="862"/>
                  </a:cubicBezTo>
                  <a:cubicBezTo>
                    <a:pt x="440" y="862"/>
                    <a:pt x="440" y="862"/>
                    <a:pt x="440" y="862"/>
                  </a:cubicBezTo>
                  <a:cubicBezTo>
                    <a:pt x="439" y="862"/>
                    <a:pt x="438" y="862"/>
                    <a:pt x="437" y="861"/>
                  </a:cubicBezTo>
                  <a:cubicBezTo>
                    <a:pt x="419" y="854"/>
                    <a:pt x="408" y="837"/>
                    <a:pt x="411" y="820"/>
                  </a:cubicBezTo>
                  <a:cubicBezTo>
                    <a:pt x="396" y="819"/>
                    <a:pt x="384" y="809"/>
                    <a:pt x="379" y="796"/>
                  </a:cubicBezTo>
                  <a:cubicBezTo>
                    <a:pt x="377" y="798"/>
                    <a:pt x="375" y="799"/>
                    <a:pt x="373" y="801"/>
                  </a:cubicBezTo>
                  <a:cubicBezTo>
                    <a:pt x="349" y="817"/>
                    <a:pt x="322" y="794"/>
                    <a:pt x="320" y="769"/>
                  </a:cubicBezTo>
                  <a:cubicBezTo>
                    <a:pt x="310" y="768"/>
                    <a:pt x="301" y="761"/>
                    <a:pt x="296" y="753"/>
                  </a:cubicBezTo>
                  <a:cubicBezTo>
                    <a:pt x="293" y="754"/>
                    <a:pt x="290" y="756"/>
                    <a:pt x="286" y="757"/>
                  </a:cubicBezTo>
                  <a:cubicBezTo>
                    <a:pt x="258" y="767"/>
                    <a:pt x="233" y="730"/>
                    <a:pt x="246" y="706"/>
                  </a:cubicBezTo>
                  <a:cubicBezTo>
                    <a:pt x="242" y="703"/>
                    <a:pt x="239" y="699"/>
                    <a:pt x="236" y="695"/>
                  </a:cubicBezTo>
                  <a:cubicBezTo>
                    <a:pt x="216" y="699"/>
                    <a:pt x="194" y="681"/>
                    <a:pt x="194" y="659"/>
                  </a:cubicBezTo>
                  <a:cubicBezTo>
                    <a:pt x="194" y="657"/>
                    <a:pt x="195" y="656"/>
                    <a:pt x="195" y="655"/>
                  </a:cubicBezTo>
                  <a:cubicBezTo>
                    <a:pt x="194" y="655"/>
                    <a:pt x="193" y="655"/>
                    <a:pt x="192" y="656"/>
                  </a:cubicBezTo>
                  <a:cubicBezTo>
                    <a:pt x="167" y="666"/>
                    <a:pt x="144" y="653"/>
                    <a:pt x="140" y="629"/>
                  </a:cubicBezTo>
                  <a:cubicBezTo>
                    <a:pt x="125" y="627"/>
                    <a:pt x="112" y="616"/>
                    <a:pt x="111" y="600"/>
                  </a:cubicBezTo>
                  <a:cubicBezTo>
                    <a:pt x="103" y="594"/>
                    <a:pt x="98" y="584"/>
                    <a:pt x="99" y="573"/>
                  </a:cubicBezTo>
                  <a:cubicBezTo>
                    <a:pt x="100" y="562"/>
                    <a:pt x="224" y="187"/>
                    <a:pt x="247" y="167"/>
                  </a:cubicBezTo>
                  <a:cubicBezTo>
                    <a:pt x="271" y="148"/>
                    <a:pt x="414" y="65"/>
                    <a:pt x="460" y="39"/>
                  </a:cubicBezTo>
                  <a:cubicBezTo>
                    <a:pt x="438" y="0"/>
                    <a:pt x="438" y="0"/>
                    <a:pt x="438" y="0"/>
                  </a:cubicBezTo>
                  <a:cubicBezTo>
                    <a:pt x="385" y="35"/>
                    <a:pt x="297" y="73"/>
                    <a:pt x="196" y="149"/>
                  </a:cubicBezTo>
                  <a:cubicBezTo>
                    <a:pt x="167" y="171"/>
                    <a:pt x="142" y="206"/>
                    <a:pt x="73" y="369"/>
                  </a:cubicBezTo>
                  <a:cubicBezTo>
                    <a:pt x="57" y="407"/>
                    <a:pt x="41" y="447"/>
                    <a:pt x="29" y="474"/>
                  </a:cubicBezTo>
                  <a:cubicBezTo>
                    <a:pt x="26" y="479"/>
                    <a:pt x="23" y="484"/>
                    <a:pt x="22" y="489"/>
                  </a:cubicBezTo>
                  <a:cubicBezTo>
                    <a:pt x="20" y="492"/>
                    <a:pt x="19" y="495"/>
                    <a:pt x="18" y="497"/>
                  </a:cubicBezTo>
                  <a:cubicBezTo>
                    <a:pt x="19" y="498"/>
                    <a:pt x="19" y="498"/>
                    <a:pt x="19" y="498"/>
                  </a:cubicBezTo>
                  <a:cubicBezTo>
                    <a:pt x="0" y="573"/>
                    <a:pt x="57" y="704"/>
                    <a:pt x="166" y="820"/>
                  </a:cubicBezTo>
                  <a:cubicBezTo>
                    <a:pt x="284" y="945"/>
                    <a:pt x="422" y="1012"/>
                    <a:pt x="495" y="983"/>
                  </a:cubicBezTo>
                  <a:cubicBezTo>
                    <a:pt x="496" y="986"/>
                    <a:pt x="496" y="986"/>
                    <a:pt x="496" y="986"/>
                  </a:cubicBezTo>
                  <a:cubicBezTo>
                    <a:pt x="521" y="975"/>
                    <a:pt x="575" y="956"/>
                    <a:pt x="627" y="937"/>
                  </a:cubicBezTo>
                  <a:cubicBezTo>
                    <a:pt x="793" y="878"/>
                    <a:pt x="830" y="854"/>
                    <a:pt x="853" y="827"/>
                  </a:cubicBezTo>
                  <a:close/>
                </a:path>
              </a:pathLst>
            </a:custGeom>
            <a:solidFill>
              <a:srgbClr val="AE7AC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4" name="Freeform 327"/>
            <p:cNvSpPr>
              <a:spLocks/>
            </p:cNvSpPr>
            <p:nvPr/>
          </p:nvSpPr>
          <p:spPr bwMode="auto">
            <a:xfrm>
              <a:off x="-778" y="4450"/>
              <a:ext cx="1437" cy="1465"/>
            </a:xfrm>
            <a:custGeom>
              <a:avLst/>
              <a:gdLst>
                <a:gd name="T0" fmla="*/ 553 w 608"/>
                <a:gd name="T1" fmla="*/ 312 h 620"/>
                <a:gd name="T2" fmla="*/ 509 w 608"/>
                <a:gd name="T3" fmla="*/ 356 h 620"/>
                <a:gd name="T4" fmla="*/ 471 w 608"/>
                <a:gd name="T5" fmla="*/ 139 h 620"/>
                <a:gd name="T6" fmla="*/ 258 w 608"/>
                <a:gd name="T7" fmla="*/ 89 h 620"/>
                <a:gd name="T8" fmla="*/ 314 w 608"/>
                <a:gd name="T9" fmla="*/ 60 h 620"/>
                <a:gd name="T10" fmla="*/ 93 w 608"/>
                <a:gd name="T11" fmla="*/ 366 h 620"/>
                <a:gd name="T12" fmla="*/ 93 w 608"/>
                <a:gd name="T13" fmla="*/ 366 h 620"/>
                <a:gd name="T14" fmla="*/ 141 w 608"/>
                <a:gd name="T15" fmla="*/ 451 h 620"/>
                <a:gd name="T16" fmla="*/ 233 w 608"/>
                <a:gd name="T17" fmla="*/ 509 h 620"/>
                <a:gd name="T18" fmla="*/ 232 w 608"/>
                <a:gd name="T19" fmla="*/ 510 h 620"/>
                <a:gd name="T20" fmla="*/ 553 w 608"/>
                <a:gd name="T21" fmla="*/ 312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08" h="620">
                  <a:moveTo>
                    <a:pt x="553" y="312"/>
                  </a:moveTo>
                  <a:cubicBezTo>
                    <a:pt x="548" y="319"/>
                    <a:pt x="533" y="336"/>
                    <a:pt x="509" y="356"/>
                  </a:cubicBezTo>
                  <a:cubicBezTo>
                    <a:pt x="541" y="275"/>
                    <a:pt x="530" y="202"/>
                    <a:pt x="471" y="139"/>
                  </a:cubicBezTo>
                  <a:cubicBezTo>
                    <a:pt x="411" y="75"/>
                    <a:pt x="340" y="61"/>
                    <a:pt x="258" y="89"/>
                  </a:cubicBezTo>
                  <a:cubicBezTo>
                    <a:pt x="278" y="68"/>
                    <a:pt x="304" y="62"/>
                    <a:pt x="314" y="60"/>
                  </a:cubicBezTo>
                  <a:cubicBezTo>
                    <a:pt x="257" y="0"/>
                    <a:pt x="0" y="130"/>
                    <a:pt x="93" y="366"/>
                  </a:cubicBezTo>
                  <a:cubicBezTo>
                    <a:pt x="93" y="366"/>
                    <a:pt x="93" y="366"/>
                    <a:pt x="93" y="366"/>
                  </a:cubicBezTo>
                  <a:cubicBezTo>
                    <a:pt x="103" y="397"/>
                    <a:pt x="119" y="427"/>
                    <a:pt x="141" y="451"/>
                  </a:cubicBezTo>
                  <a:cubicBezTo>
                    <a:pt x="166" y="477"/>
                    <a:pt x="198" y="497"/>
                    <a:pt x="233" y="509"/>
                  </a:cubicBezTo>
                  <a:cubicBezTo>
                    <a:pt x="232" y="510"/>
                    <a:pt x="232" y="510"/>
                    <a:pt x="232" y="510"/>
                  </a:cubicBezTo>
                  <a:cubicBezTo>
                    <a:pt x="460" y="620"/>
                    <a:pt x="608" y="373"/>
                    <a:pt x="553" y="312"/>
                  </a:cubicBezTo>
                  <a:close/>
                </a:path>
              </a:pathLst>
            </a:custGeom>
            <a:solidFill>
              <a:srgbClr val="344A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5" name="Freeform 328"/>
            <p:cNvSpPr>
              <a:spLocks/>
            </p:cNvSpPr>
            <p:nvPr/>
          </p:nvSpPr>
          <p:spPr bwMode="auto">
            <a:xfrm>
              <a:off x="460" y="3211"/>
              <a:ext cx="263" cy="345"/>
            </a:xfrm>
            <a:custGeom>
              <a:avLst/>
              <a:gdLst>
                <a:gd name="T0" fmla="*/ 263 w 263"/>
                <a:gd name="T1" fmla="*/ 258 h 345"/>
                <a:gd name="T2" fmla="*/ 114 w 263"/>
                <a:gd name="T3" fmla="*/ 0 h 345"/>
                <a:gd name="T4" fmla="*/ 0 w 263"/>
                <a:gd name="T5" fmla="*/ 109 h 345"/>
                <a:gd name="T6" fmla="*/ 109 w 263"/>
                <a:gd name="T7" fmla="*/ 345 h 345"/>
                <a:gd name="T8" fmla="*/ 263 w 263"/>
                <a:gd name="T9" fmla="*/ 258 h 345"/>
              </a:gdLst>
              <a:ahLst/>
              <a:cxnLst>
                <a:cxn ang="0">
                  <a:pos x="T0" y="T1"/>
                </a:cxn>
                <a:cxn ang="0">
                  <a:pos x="T2" y="T3"/>
                </a:cxn>
                <a:cxn ang="0">
                  <a:pos x="T4" y="T5"/>
                </a:cxn>
                <a:cxn ang="0">
                  <a:pos x="T6" y="T7"/>
                </a:cxn>
                <a:cxn ang="0">
                  <a:pos x="T8" y="T9"/>
                </a:cxn>
              </a:cxnLst>
              <a:rect l="0" t="0" r="r" b="b"/>
              <a:pathLst>
                <a:path w="263" h="345">
                  <a:moveTo>
                    <a:pt x="263" y="258"/>
                  </a:moveTo>
                  <a:lnTo>
                    <a:pt x="114" y="0"/>
                  </a:lnTo>
                  <a:lnTo>
                    <a:pt x="0" y="109"/>
                  </a:lnTo>
                  <a:lnTo>
                    <a:pt x="109" y="345"/>
                  </a:lnTo>
                  <a:lnTo>
                    <a:pt x="263" y="258"/>
                  </a:lnTo>
                  <a:close/>
                </a:path>
              </a:pathLst>
            </a:custGeom>
            <a:solidFill>
              <a:srgbClr val="EEF3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6" name="Freeform 329"/>
            <p:cNvSpPr>
              <a:spLocks/>
            </p:cNvSpPr>
            <p:nvPr/>
          </p:nvSpPr>
          <p:spPr bwMode="auto">
            <a:xfrm>
              <a:off x="1576" y="4431"/>
              <a:ext cx="345" cy="269"/>
            </a:xfrm>
            <a:custGeom>
              <a:avLst/>
              <a:gdLst>
                <a:gd name="T0" fmla="*/ 95 w 345"/>
                <a:gd name="T1" fmla="*/ 0 h 269"/>
                <a:gd name="T2" fmla="*/ 345 w 345"/>
                <a:gd name="T3" fmla="*/ 158 h 269"/>
                <a:gd name="T4" fmla="*/ 232 w 345"/>
                <a:gd name="T5" fmla="*/ 269 h 269"/>
                <a:gd name="T6" fmla="*/ 0 w 345"/>
                <a:gd name="T7" fmla="*/ 149 h 269"/>
                <a:gd name="T8" fmla="*/ 95 w 345"/>
                <a:gd name="T9" fmla="*/ 0 h 269"/>
              </a:gdLst>
              <a:ahLst/>
              <a:cxnLst>
                <a:cxn ang="0">
                  <a:pos x="T0" y="T1"/>
                </a:cxn>
                <a:cxn ang="0">
                  <a:pos x="T2" y="T3"/>
                </a:cxn>
                <a:cxn ang="0">
                  <a:pos x="T4" y="T5"/>
                </a:cxn>
                <a:cxn ang="0">
                  <a:pos x="T6" y="T7"/>
                </a:cxn>
                <a:cxn ang="0">
                  <a:pos x="T8" y="T9"/>
                </a:cxn>
              </a:cxnLst>
              <a:rect l="0" t="0" r="r" b="b"/>
              <a:pathLst>
                <a:path w="345" h="269">
                  <a:moveTo>
                    <a:pt x="95" y="0"/>
                  </a:moveTo>
                  <a:lnTo>
                    <a:pt x="345" y="158"/>
                  </a:lnTo>
                  <a:lnTo>
                    <a:pt x="232" y="269"/>
                  </a:lnTo>
                  <a:lnTo>
                    <a:pt x="0" y="149"/>
                  </a:lnTo>
                  <a:lnTo>
                    <a:pt x="95" y="0"/>
                  </a:lnTo>
                  <a:close/>
                </a:path>
              </a:pathLst>
            </a:custGeom>
            <a:solidFill>
              <a:srgbClr val="EEF3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7" name="Freeform 330"/>
            <p:cNvSpPr>
              <a:spLocks noEditPoints="1"/>
            </p:cNvSpPr>
            <p:nvPr/>
          </p:nvSpPr>
          <p:spPr bwMode="auto">
            <a:xfrm>
              <a:off x="4678" y="3081"/>
              <a:ext cx="631" cy="430"/>
            </a:xfrm>
            <a:custGeom>
              <a:avLst/>
              <a:gdLst>
                <a:gd name="T0" fmla="*/ 108 w 267"/>
                <a:gd name="T1" fmla="*/ 0 h 182"/>
                <a:gd name="T2" fmla="*/ 73 w 267"/>
                <a:gd name="T3" fmla="*/ 9 h 182"/>
                <a:gd name="T4" fmla="*/ 66 w 267"/>
                <a:gd name="T5" fmla="*/ 8 h 182"/>
                <a:gd name="T6" fmla="*/ 61 w 267"/>
                <a:gd name="T7" fmla="*/ 8 h 182"/>
                <a:gd name="T8" fmla="*/ 38 w 267"/>
                <a:gd name="T9" fmla="*/ 11 h 182"/>
                <a:gd name="T10" fmla="*/ 28 w 267"/>
                <a:gd name="T11" fmla="*/ 13 h 182"/>
                <a:gd name="T12" fmla="*/ 24 w 267"/>
                <a:gd name="T13" fmla="*/ 17 h 182"/>
                <a:gd name="T14" fmla="*/ 65 w 267"/>
                <a:gd name="T15" fmla="*/ 26 h 182"/>
                <a:gd name="T16" fmla="*/ 99 w 267"/>
                <a:gd name="T17" fmla="*/ 45 h 182"/>
                <a:gd name="T18" fmla="*/ 99 w 267"/>
                <a:gd name="T19" fmla="*/ 46 h 182"/>
                <a:gd name="T20" fmla="*/ 60 w 267"/>
                <a:gd name="T21" fmla="*/ 28 h 182"/>
                <a:gd name="T22" fmla="*/ 20 w 267"/>
                <a:gd name="T23" fmla="*/ 26 h 182"/>
                <a:gd name="T24" fmla="*/ 10 w 267"/>
                <a:gd name="T25" fmla="*/ 27 h 182"/>
                <a:gd name="T26" fmla="*/ 5 w 267"/>
                <a:gd name="T27" fmla="*/ 30 h 182"/>
                <a:gd name="T28" fmla="*/ 55 w 267"/>
                <a:gd name="T29" fmla="*/ 50 h 182"/>
                <a:gd name="T30" fmla="*/ 90 w 267"/>
                <a:gd name="T31" fmla="*/ 68 h 182"/>
                <a:gd name="T32" fmla="*/ 90 w 267"/>
                <a:gd name="T33" fmla="*/ 70 h 182"/>
                <a:gd name="T34" fmla="*/ 51 w 267"/>
                <a:gd name="T35" fmla="*/ 54 h 182"/>
                <a:gd name="T36" fmla="*/ 2 w 267"/>
                <a:gd name="T37" fmla="*/ 56 h 182"/>
                <a:gd name="T38" fmla="*/ 43 w 267"/>
                <a:gd name="T39" fmla="*/ 76 h 182"/>
                <a:gd name="T40" fmla="*/ 96 w 267"/>
                <a:gd name="T41" fmla="*/ 106 h 182"/>
                <a:gd name="T42" fmla="*/ 72 w 267"/>
                <a:gd name="T43" fmla="*/ 103 h 182"/>
                <a:gd name="T44" fmla="*/ 72 w 267"/>
                <a:gd name="T45" fmla="*/ 103 h 182"/>
                <a:gd name="T46" fmla="*/ 26 w 267"/>
                <a:gd name="T47" fmla="*/ 122 h 182"/>
                <a:gd name="T48" fmla="*/ 69 w 267"/>
                <a:gd name="T49" fmla="*/ 126 h 182"/>
                <a:gd name="T50" fmla="*/ 71 w 267"/>
                <a:gd name="T51" fmla="*/ 126 h 182"/>
                <a:gd name="T52" fmla="*/ 145 w 267"/>
                <a:gd name="T53" fmla="*/ 154 h 182"/>
                <a:gd name="T54" fmla="*/ 225 w 267"/>
                <a:gd name="T55" fmla="*/ 182 h 182"/>
                <a:gd name="T56" fmla="*/ 245 w 267"/>
                <a:gd name="T57" fmla="*/ 151 h 182"/>
                <a:gd name="T58" fmla="*/ 257 w 267"/>
                <a:gd name="T59" fmla="*/ 135 h 182"/>
                <a:gd name="T60" fmla="*/ 267 w 267"/>
                <a:gd name="T61" fmla="*/ 121 h 182"/>
                <a:gd name="T62" fmla="*/ 228 w 267"/>
                <a:gd name="T63" fmla="*/ 98 h 182"/>
                <a:gd name="T64" fmla="*/ 173 w 267"/>
                <a:gd name="T65" fmla="*/ 40 h 182"/>
                <a:gd name="T66" fmla="*/ 108 w 267"/>
                <a:gd name="T67" fmla="*/ 0 h 182"/>
                <a:gd name="T68" fmla="*/ 108 w 267"/>
                <a:gd name="T69" fmla="*/ 23 h 182"/>
                <a:gd name="T70" fmla="*/ 98 w 267"/>
                <a:gd name="T71" fmla="*/ 19 h 182"/>
                <a:gd name="T72" fmla="*/ 102 w 267"/>
                <a:gd name="T73" fmla="*/ 18 h 182"/>
                <a:gd name="T74" fmla="*/ 113 w 267"/>
                <a:gd name="T75" fmla="*/ 24 h 182"/>
                <a:gd name="T76" fmla="*/ 112 w 267"/>
                <a:gd name="T77" fmla="*/ 25 h 182"/>
                <a:gd name="T78" fmla="*/ 112 w 267"/>
                <a:gd name="T79" fmla="*/ 25 h 182"/>
                <a:gd name="T80" fmla="*/ 108 w 267"/>
                <a:gd name="T81" fmla="*/ 23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67" h="182">
                  <a:moveTo>
                    <a:pt x="108" y="0"/>
                  </a:moveTo>
                  <a:cubicBezTo>
                    <a:pt x="107" y="0"/>
                    <a:pt x="87" y="4"/>
                    <a:pt x="73" y="9"/>
                  </a:cubicBezTo>
                  <a:cubicBezTo>
                    <a:pt x="71" y="8"/>
                    <a:pt x="69" y="8"/>
                    <a:pt x="66" y="8"/>
                  </a:cubicBezTo>
                  <a:cubicBezTo>
                    <a:pt x="65" y="8"/>
                    <a:pt x="63" y="8"/>
                    <a:pt x="61" y="8"/>
                  </a:cubicBezTo>
                  <a:cubicBezTo>
                    <a:pt x="53" y="9"/>
                    <a:pt x="45" y="9"/>
                    <a:pt x="38" y="11"/>
                  </a:cubicBezTo>
                  <a:cubicBezTo>
                    <a:pt x="34" y="11"/>
                    <a:pt x="31" y="12"/>
                    <a:pt x="28" y="13"/>
                  </a:cubicBezTo>
                  <a:cubicBezTo>
                    <a:pt x="26" y="14"/>
                    <a:pt x="24" y="15"/>
                    <a:pt x="24" y="17"/>
                  </a:cubicBezTo>
                  <a:cubicBezTo>
                    <a:pt x="23" y="29"/>
                    <a:pt x="65" y="26"/>
                    <a:pt x="65" y="26"/>
                  </a:cubicBezTo>
                  <a:cubicBezTo>
                    <a:pt x="99" y="45"/>
                    <a:pt x="99" y="45"/>
                    <a:pt x="99" y="45"/>
                  </a:cubicBezTo>
                  <a:cubicBezTo>
                    <a:pt x="99" y="45"/>
                    <a:pt x="99" y="45"/>
                    <a:pt x="99" y="46"/>
                  </a:cubicBezTo>
                  <a:cubicBezTo>
                    <a:pt x="87" y="41"/>
                    <a:pt x="61" y="29"/>
                    <a:pt x="60" y="28"/>
                  </a:cubicBezTo>
                  <a:cubicBezTo>
                    <a:pt x="57" y="27"/>
                    <a:pt x="28" y="25"/>
                    <a:pt x="20" y="26"/>
                  </a:cubicBezTo>
                  <a:cubicBezTo>
                    <a:pt x="17" y="26"/>
                    <a:pt x="13" y="26"/>
                    <a:pt x="10" y="27"/>
                  </a:cubicBezTo>
                  <a:cubicBezTo>
                    <a:pt x="8" y="28"/>
                    <a:pt x="5" y="28"/>
                    <a:pt x="5" y="30"/>
                  </a:cubicBezTo>
                  <a:cubicBezTo>
                    <a:pt x="4" y="44"/>
                    <a:pt x="48" y="49"/>
                    <a:pt x="55" y="50"/>
                  </a:cubicBezTo>
                  <a:cubicBezTo>
                    <a:pt x="90" y="68"/>
                    <a:pt x="90" y="68"/>
                    <a:pt x="90" y="68"/>
                  </a:cubicBezTo>
                  <a:cubicBezTo>
                    <a:pt x="90" y="69"/>
                    <a:pt x="90" y="69"/>
                    <a:pt x="90" y="70"/>
                  </a:cubicBezTo>
                  <a:cubicBezTo>
                    <a:pt x="51" y="54"/>
                    <a:pt x="51" y="54"/>
                    <a:pt x="51" y="54"/>
                  </a:cubicBezTo>
                  <a:cubicBezTo>
                    <a:pt x="51" y="54"/>
                    <a:pt x="3" y="48"/>
                    <a:pt x="2" y="56"/>
                  </a:cubicBezTo>
                  <a:cubicBezTo>
                    <a:pt x="0" y="64"/>
                    <a:pt x="18" y="73"/>
                    <a:pt x="43" y="76"/>
                  </a:cubicBezTo>
                  <a:cubicBezTo>
                    <a:pt x="43" y="76"/>
                    <a:pt x="69" y="83"/>
                    <a:pt x="96" y="106"/>
                  </a:cubicBezTo>
                  <a:cubicBezTo>
                    <a:pt x="91" y="104"/>
                    <a:pt x="80" y="102"/>
                    <a:pt x="72" y="103"/>
                  </a:cubicBezTo>
                  <a:cubicBezTo>
                    <a:pt x="72" y="103"/>
                    <a:pt x="72" y="103"/>
                    <a:pt x="72" y="103"/>
                  </a:cubicBezTo>
                  <a:cubicBezTo>
                    <a:pt x="28" y="105"/>
                    <a:pt x="25" y="121"/>
                    <a:pt x="26" y="122"/>
                  </a:cubicBezTo>
                  <a:cubicBezTo>
                    <a:pt x="32" y="129"/>
                    <a:pt x="48" y="127"/>
                    <a:pt x="69" y="126"/>
                  </a:cubicBezTo>
                  <a:cubicBezTo>
                    <a:pt x="70" y="126"/>
                    <a:pt x="71" y="126"/>
                    <a:pt x="71" y="126"/>
                  </a:cubicBezTo>
                  <a:cubicBezTo>
                    <a:pt x="103" y="130"/>
                    <a:pt x="119" y="150"/>
                    <a:pt x="145" y="154"/>
                  </a:cubicBezTo>
                  <a:cubicBezTo>
                    <a:pt x="156" y="155"/>
                    <a:pt x="170" y="146"/>
                    <a:pt x="225" y="182"/>
                  </a:cubicBezTo>
                  <a:cubicBezTo>
                    <a:pt x="230" y="171"/>
                    <a:pt x="238" y="160"/>
                    <a:pt x="245" y="151"/>
                  </a:cubicBezTo>
                  <a:cubicBezTo>
                    <a:pt x="249" y="146"/>
                    <a:pt x="253" y="141"/>
                    <a:pt x="257" y="135"/>
                  </a:cubicBezTo>
                  <a:cubicBezTo>
                    <a:pt x="261" y="131"/>
                    <a:pt x="266" y="126"/>
                    <a:pt x="267" y="121"/>
                  </a:cubicBezTo>
                  <a:cubicBezTo>
                    <a:pt x="253" y="115"/>
                    <a:pt x="241" y="107"/>
                    <a:pt x="228" y="98"/>
                  </a:cubicBezTo>
                  <a:cubicBezTo>
                    <a:pt x="215" y="89"/>
                    <a:pt x="201" y="59"/>
                    <a:pt x="173" y="40"/>
                  </a:cubicBezTo>
                  <a:cubicBezTo>
                    <a:pt x="149" y="23"/>
                    <a:pt x="109" y="0"/>
                    <a:pt x="108" y="0"/>
                  </a:cubicBezTo>
                  <a:close/>
                  <a:moveTo>
                    <a:pt x="108" y="23"/>
                  </a:moveTo>
                  <a:cubicBezTo>
                    <a:pt x="106" y="22"/>
                    <a:pt x="102" y="21"/>
                    <a:pt x="98" y="19"/>
                  </a:cubicBezTo>
                  <a:cubicBezTo>
                    <a:pt x="99" y="19"/>
                    <a:pt x="101" y="19"/>
                    <a:pt x="102" y="18"/>
                  </a:cubicBezTo>
                  <a:cubicBezTo>
                    <a:pt x="103" y="19"/>
                    <a:pt x="108" y="21"/>
                    <a:pt x="113" y="24"/>
                  </a:cubicBezTo>
                  <a:cubicBezTo>
                    <a:pt x="113" y="25"/>
                    <a:pt x="112" y="25"/>
                    <a:pt x="112" y="25"/>
                  </a:cubicBezTo>
                  <a:cubicBezTo>
                    <a:pt x="112" y="25"/>
                    <a:pt x="112" y="25"/>
                    <a:pt x="112" y="25"/>
                  </a:cubicBezTo>
                  <a:cubicBezTo>
                    <a:pt x="110" y="24"/>
                    <a:pt x="108" y="23"/>
                    <a:pt x="108" y="23"/>
                  </a:cubicBezTo>
                  <a:close/>
                </a:path>
              </a:pathLst>
            </a:custGeom>
            <a:solidFill>
              <a:srgbClr val="DCAC9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8" name="Freeform 331"/>
            <p:cNvSpPr>
              <a:spLocks/>
            </p:cNvSpPr>
            <p:nvPr/>
          </p:nvSpPr>
          <p:spPr bwMode="auto">
            <a:xfrm>
              <a:off x="4512" y="3982"/>
              <a:ext cx="1930" cy="1910"/>
            </a:xfrm>
            <a:custGeom>
              <a:avLst/>
              <a:gdLst>
                <a:gd name="T0" fmla="*/ 484 w 816"/>
                <a:gd name="T1" fmla="*/ 0 h 808"/>
                <a:gd name="T2" fmla="*/ 242 w 816"/>
                <a:gd name="T3" fmla="*/ 281 h 808"/>
                <a:gd name="T4" fmla="*/ 0 w 816"/>
                <a:gd name="T5" fmla="*/ 455 h 808"/>
                <a:gd name="T6" fmla="*/ 131 w 816"/>
                <a:gd name="T7" fmla="*/ 740 h 808"/>
                <a:gd name="T8" fmla="*/ 298 w 816"/>
                <a:gd name="T9" fmla="*/ 776 h 808"/>
                <a:gd name="T10" fmla="*/ 660 w 816"/>
                <a:gd name="T11" fmla="*/ 519 h 808"/>
                <a:gd name="T12" fmla="*/ 804 w 816"/>
                <a:gd name="T13" fmla="*/ 240 h 808"/>
                <a:gd name="T14" fmla="*/ 794 w 816"/>
                <a:gd name="T15" fmla="*/ 198 h 808"/>
                <a:gd name="T16" fmla="*/ 793 w 816"/>
                <a:gd name="T17" fmla="*/ 189 h 808"/>
                <a:gd name="T18" fmla="*/ 614 w 816"/>
                <a:gd name="T19" fmla="*/ 77 h 808"/>
                <a:gd name="T20" fmla="*/ 484 w 816"/>
                <a:gd name="T21" fmla="*/ 0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6" h="808">
                  <a:moveTo>
                    <a:pt x="484" y="0"/>
                  </a:moveTo>
                  <a:cubicBezTo>
                    <a:pt x="418" y="102"/>
                    <a:pt x="337" y="196"/>
                    <a:pt x="242" y="281"/>
                  </a:cubicBezTo>
                  <a:cubicBezTo>
                    <a:pt x="166" y="349"/>
                    <a:pt x="85" y="406"/>
                    <a:pt x="0" y="455"/>
                  </a:cubicBezTo>
                  <a:cubicBezTo>
                    <a:pt x="26" y="545"/>
                    <a:pt x="107" y="696"/>
                    <a:pt x="131" y="740"/>
                  </a:cubicBezTo>
                  <a:cubicBezTo>
                    <a:pt x="167" y="808"/>
                    <a:pt x="226" y="798"/>
                    <a:pt x="298" y="776"/>
                  </a:cubicBezTo>
                  <a:cubicBezTo>
                    <a:pt x="437" y="734"/>
                    <a:pt x="563" y="624"/>
                    <a:pt x="660" y="519"/>
                  </a:cubicBezTo>
                  <a:cubicBezTo>
                    <a:pt x="726" y="448"/>
                    <a:pt x="816" y="346"/>
                    <a:pt x="804" y="240"/>
                  </a:cubicBezTo>
                  <a:cubicBezTo>
                    <a:pt x="802" y="226"/>
                    <a:pt x="798" y="212"/>
                    <a:pt x="794" y="198"/>
                  </a:cubicBezTo>
                  <a:cubicBezTo>
                    <a:pt x="793" y="189"/>
                    <a:pt x="793" y="189"/>
                    <a:pt x="793" y="189"/>
                  </a:cubicBezTo>
                  <a:cubicBezTo>
                    <a:pt x="719" y="140"/>
                    <a:pt x="672" y="117"/>
                    <a:pt x="614" y="77"/>
                  </a:cubicBezTo>
                  <a:cubicBezTo>
                    <a:pt x="578" y="52"/>
                    <a:pt x="531" y="14"/>
                    <a:pt x="484" y="0"/>
                  </a:cubicBezTo>
                  <a:close/>
                </a:path>
              </a:pathLst>
            </a:custGeom>
            <a:solidFill>
              <a:srgbClr val="15A0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39" name="Freeform 332"/>
            <p:cNvSpPr>
              <a:spLocks/>
            </p:cNvSpPr>
            <p:nvPr/>
          </p:nvSpPr>
          <p:spPr bwMode="auto">
            <a:xfrm>
              <a:off x="4839" y="4383"/>
              <a:ext cx="1780" cy="1653"/>
            </a:xfrm>
            <a:custGeom>
              <a:avLst/>
              <a:gdLst>
                <a:gd name="T0" fmla="*/ 427 w 753"/>
                <a:gd name="T1" fmla="*/ 416 h 699"/>
                <a:gd name="T2" fmla="*/ 0 w 753"/>
                <a:gd name="T3" fmla="*/ 578 h 699"/>
                <a:gd name="T4" fmla="*/ 20 w 753"/>
                <a:gd name="T5" fmla="*/ 612 h 699"/>
                <a:gd name="T6" fmla="*/ 488 w 753"/>
                <a:gd name="T7" fmla="*/ 479 h 699"/>
                <a:gd name="T8" fmla="*/ 675 w 753"/>
                <a:gd name="T9" fmla="*/ 29 h 699"/>
                <a:gd name="T10" fmla="*/ 633 w 753"/>
                <a:gd name="T11" fmla="*/ 0 h 699"/>
                <a:gd name="T12" fmla="*/ 427 w 753"/>
                <a:gd name="T13" fmla="*/ 416 h 699"/>
              </a:gdLst>
              <a:ahLst/>
              <a:cxnLst>
                <a:cxn ang="0">
                  <a:pos x="T0" y="T1"/>
                </a:cxn>
                <a:cxn ang="0">
                  <a:pos x="T2" y="T3"/>
                </a:cxn>
                <a:cxn ang="0">
                  <a:pos x="T4" y="T5"/>
                </a:cxn>
                <a:cxn ang="0">
                  <a:pos x="T6" y="T7"/>
                </a:cxn>
                <a:cxn ang="0">
                  <a:pos x="T8" y="T9"/>
                </a:cxn>
                <a:cxn ang="0">
                  <a:pos x="T10" y="T11"/>
                </a:cxn>
                <a:cxn ang="0">
                  <a:pos x="T12" y="T13"/>
                </a:cxn>
              </a:cxnLst>
              <a:rect l="0" t="0" r="r" b="b"/>
              <a:pathLst>
                <a:path w="753" h="699">
                  <a:moveTo>
                    <a:pt x="427" y="416"/>
                  </a:moveTo>
                  <a:cubicBezTo>
                    <a:pt x="272" y="554"/>
                    <a:pt x="96" y="617"/>
                    <a:pt x="0" y="578"/>
                  </a:cubicBezTo>
                  <a:cubicBezTo>
                    <a:pt x="5" y="590"/>
                    <a:pt x="11" y="602"/>
                    <a:pt x="20" y="612"/>
                  </a:cubicBezTo>
                  <a:cubicBezTo>
                    <a:pt x="98" y="699"/>
                    <a:pt x="308" y="640"/>
                    <a:pt x="488" y="479"/>
                  </a:cubicBezTo>
                  <a:cubicBezTo>
                    <a:pt x="669" y="318"/>
                    <a:pt x="753" y="117"/>
                    <a:pt x="675" y="29"/>
                  </a:cubicBezTo>
                  <a:cubicBezTo>
                    <a:pt x="663" y="16"/>
                    <a:pt x="649" y="7"/>
                    <a:pt x="633" y="0"/>
                  </a:cubicBezTo>
                  <a:cubicBezTo>
                    <a:pt x="670" y="99"/>
                    <a:pt x="587" y="273"/>
                    <a:pt x="427" y="416"/>
                  </a:cubicBezTo>
                  <a:close/>
                </a:path>
              </a:pathLst>
            </a:custGeom>
            <a:solidFill>
              <a:srgbClr val="48C9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0" name="Freeform 333"/>
            <p:cNvSpPr>
              <a:spLocks/>
            </p:cNvSpPr>
            <p:nvPr/>
          </p:nvSpPr>
          <p:spPr bwMode="auto">
            <a:xfrm>
              <a:off x="4853" y="4369"/>
              <a:ext cx="1506" cy="1402"/>
            </a:xfrm>
            <a:custGeom>
              <a:avLst/>
              <a:gdLst>
                <a:gd name="T0" fmla="*/ 58 w 637"/>
                <a:gd name="T1" fmla="*/ 528 h 593"/>
                <a:gd name="T2" fmla="*/ 215 w 637"/>
                <a:gd name="T3" fmla="*/ 180 h 593"/>
                <a:gd name="T4" fmla="*/ 580 w 637"/>
                <a:gd name="T5" fmla="*/ 64 h 593"/>
                <a:gd name="T6" fmla="*/ 422 w 637"/>
                <a:gd name="T7" fmla="*/ 412 h 593"/>
                <a:gd name="T8" fmla="*/ 58 w 637"/>
                <a:gd name="T9" fmla="*/ 528 h 593"/>
              </a:gdLst>
              <a:ahLst/>
              <a:cxnLst>
                <a:cxn ang="0">
                  <a:pos x="T0" y="T1"/>
                </a:cxn>
                <a:cxn ang="0">
                  <a:pos x="T2" y="T3"/>
                </a:cxn>
                <a:cxn ang="0">
                  <a:pos x="T4" y="T5"/>
                </a:cxn>
                <a:cxn ang="0">
                  <a:pos x="T6" y="T7"/>
                </a:cxn>
                <a:cxn ang="0">
                  <a:pos x="T8" y="T9"/>
                </a:cxn>
              </a:cxnLst>
              <a:rect l="0" t="0" r="r" b="b"/>
              <a:pathLst>
                <a:path w="637" h="593">
                  <a:moveTo>
                    <a:pt x="58" y="528"/>
                  </a:moveTo>
                  <a:cubicBezTo>
                    <a:pt x="0" y="464"/>
                    <a:pt x="71" y="308"/>
                    <a:pt x="215" y="180"/>
                  </a:cubicBezTo>
                  <a:cubicBezTo>
                    <a:pt x="359" y="51"/>
                    <a:pt x="522" y="0"/>
                    <a:pt x="580" y="64"/>
                  </a:cubicBezTo>
                  <a:cubicBezTo>
                    <a:pt x="637" y="128"/>
                    <a:pt x="566" y="284"/>
                    <a:pt x="422" y="412"/>
                  </a:cubicBezTo>
                  <a:cubicBezTo>
                    <a:pt x="278" y="541"/>
                    <a:pt x="115" y="593"/>
                    <a:pt x="58" y="528"/>
                  </a:cubicBezTo>
                  <a:close/>
                </a:path>
              </a:pathLst>
            </a:custGeom>
            <a:solidFill>
              <a:srgbClr val="D254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1" name="Freeform 334"/>
            <p:cNvSpPr>
              <a:spLocks/>
            </p:cNvSpPr>
            <p:nvPr/>
          </p:nvSpPr>
          <p:spPr bwMode="auto">
            <a:xfrm>
              <a:off x="3737" y="3967"/>
              <a:ext cx="454" cy="717"/>
            </a:xfrm>
            <a:custGeom>
              <a:avLst/>
              <a:gdLst>
                <a:gd name="T0" fmla="*/ 108 w 192"/>
                <a:gd name="T1" fmla="*/ 0 h 303"/>
                <a:gd name="T2" fmla="*/ 90 w 192"/>
                <a:gd name="T3" fmla="*/ 32 h 303"/>
                <a:gd name="T4" fmla="*/ 95 w 192"/>
                <a:gd name="T5" fmla="*/ 68 h 303"/>
                <a:gd name="T6" fmla="*/ 92 w 192"/>
                <a:gd name="T7" fmla="*/ 80 h 303"/>
                <a:gd name="T8" fmla="*/ 85 w 192"/>
                <a:gd name="T9" fmla="*/ 72 h 303"/>
                <a:gd name="T10" fmla="*/ 70 w 192"/>
                <a:gd name="T11" fmla="*/ 41 h 303"/>
                <a:gd name="T12" fmla="*/ 67 w 192"/>
                <a:gd name="T13" fmla="*/ 38 h 303"/>
                <a:gd name="T14" fmla="*/ 89 w 192"/>
                <a:gd name="T15" fmla="*/ 24 h 303"/>
                <a:gd name="T16" fmla="*/ 43 w 192"/>
                <a:gd name="T17" fmla="*/ 10 h 303"/>
                <a:gd name="T18" fmla="*/ 35 w 192"/>
                <a:gd name="T19" fmla="*/ 11 h 303"/>
                <a:gd name="T20" fmla="*/ 31 w 192"/>
                <a:gd name="T21" fmla="*/ 12 h 303"/>
                <a:gd name="T22" fmla="*/ 29 w 192"/>
                <a:gd name="T23" fmla="*/ 17 h 303"/>
                <a:gd name="T24" fmla="*/ 29 w 192"/>
                <a:gd name="T25" fmla="*/ 17 h 303"/>
                <a:gd name="T26" fmla="*/ 28 w 192"/>
                <a:gd name="T27" fmla="*/ 18 h 303"/>
                <a:gd name="T28" fmla="*/ 28 w 192"/>
                <a:gd name="T29" fmla="*/ 18 h 303"/>
                <a:gd name="T30" fmla="*/ 29 w 192"/>
                <a:gd name="T31" fmla="*/ 30 h 303"/>
                <a:gd name="T32" fmla="*/ 21 w 192"/>
                <a:gd name="T33" fmla="*/ 67 h 303"/>
                <a:gd name="T34" fmla="*/ 20 w 192"/>
                <a:gd name="T35" fmla="*/ 67 h 303"/>
                <a:gd name="T36" fmla="*/ 12 w 192"/>
                <a:gd name="T37" fmla="*/ 95 h 303"/>
                <a:gd name="T38" fmla="*/ 13 w 192"/>
                <a:gd name="T39" fmla="*/ 100 h 303"/>
                <a:gd name="T40" fmla="*/ 7 w 192"/>
                <a:gd name="T41" fmla="*/ 125 h 303"/>
                <a:gd name="T42" fmla="*/ 5 w 192"/>
                <a:gd name="T43" fmla="*/ 131 h 303"/>
                <a:gd name="T44" fmla="*/ 30 w 192"/>
                <a:gd name="T45" fmla="*/ 181 h 303"/>
                <a:gd name="T46" fmla="*/ 68 w 192"/>
                <a:gd name="T47" fmla="*/ 232 h 303"/>
                <a:gd name="T48" fmla="*/ 103 w 192"/>
                <a:gd name="T49" fmla="*/ 303 h 303"/>
                <a:gd name="T50" fmla="*/ 153 w 192"/>
                <a:gd name="T51" fmla="*/ 278 h 303"/>
                <a:gd name="T52" fmla="*/ 192 w 192"/>
                <a:gd name="T53" fmla="*/ 266 h 303"/>
                <a:gd name="T54" fmla="*/ 157 w 192"/>
                <a:gd name="T55" fmla="*/ 222 h 303"/>
                <a:gd name="T56" fmla="*/ 141 w 192"/>
                <a:gd name="T57" fmla="*/ 171 h 303"/>
                <a:gd name="T58" fmla="*/ 150 w 192"/>
                <a:gd name="T59" fmla="*/ 148 h 303"/>
                <a:gd name="T60" fmla="*/ 126 w 192"/>
                <a:gd name="T61" fmla="*/ 69 h 303"/>
                <a:gd name="T62" fmla="*/ 115 w 192"/>
                <a:gd name="T63" fmla="*/ 21 h 303"/>
                <a:gd name="T64" fmla="*/ 108 w 192"/>
                <a:gd name="T65"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2" h="303">
                  <a:moveTo>
                    <a:pt x="108" y="0"/>
                  </a:moveTo>
                  <a:cubicBezTo>
                    <a:pt x="103" y="0"/>
                    <a:pt x="89" y="8"/>
                    <a:pt x="90" y="32"/>
                  </a:cubicBezTo>
                  <a:cubicBezTo>
                    <a:pt x="90" y="43"/>
                    <a:pt x="93" y="57"/>
                    <a:pt x="95" y="68"/>
                  </a:cubicBezTo>
                  <a:cubicBezTo>
                    <a:pt x="95" y="72"/>
                    <a:pt x="97" y="83"/>
                    <a:pt x="92" y="80"/>
                  </a:cubicBezTo>
                  <a:cubicBezTo>
                    <a:pt x="90" y="79"/>
                    <a:pt x="87" y="76"/>
                    <a:pt x="85" y="72"/>
                  </a:cubicBezTo>
                  <a:cubicBezTo>
                    <a:pt x="83" y="63"/>
                    <a:pt x="77" y="52"/>
                    <a:pt x="70" y="41"/>
                  </a:cubicBezTo>
                  <a:cubicBezTo>
                    <a:pt x="69" y="40"/>
                    <a:pt x="68" y="39"/>
                    <a:pt x="67" y="38"/>
                  </a:cubicBezTo>
                  <a:cubicBezTo>
                    <a:pt x="81" y="34"/>
                    <a:pt x="90" y="29"/>
                    <a:pt x="89" y="24"/>
                  </a:cubicBezTo>
                  <a:cubicBezTo>
                    <a:pt x="88" y="15"/>
                    <a:pt x="68" y="9"/>
                    <a:pt x="43" y="10"/>
                  </a:cubicBezTo>
                  <a:cubicBezTo>
                    <a:pt x="40" y="10"/>
                    <a:pt x="38" y="11"/>
                    <a:pt x="35" y="11"/>
                  </a:cubicBezTo>
                  <a:cubicBezTo>
                    <a:pt x="34" y="11"/>
                    <a:pt x="32" y="11"/>
                    <a:pt x="31" y="12"/>
                  </a:cubicBezTo>
                  <a:cubicBezTo>
                    <a:pt x="30" y="13"/>
                    <a:pt x="29" y="15"/>
                    <a:pt x="29" y="17"/>
                  </a:cubicBezTo>
                  <a:cubicBezTo>
                    <a:pt x="29" y="17"/>
                    <a:pt x="29" y="17"/>
                    <a:pt x="29" y="17"/>
                  </a:cubicBezTo>
                  <a:cubicBezTo>
                    <a:pt x="28" y="17"/>
                    <a:pt x="28" y="18"/>
                    <a:pt x="28" y="18"/>
                  </a:cubicBezTo>
                  <a:cubicBezTo>
                    <a:pt x="28" y="18"/>
                    <a:pt x="28" y="18"/>
                    <a:pt x="28" y="18"/>
                  </a:cubicBezTo>
                  <a:cubicBezTo>
                    <a:pt x="28" y="20"/>
                    <a:pt x="31" y="30"/>
                    <a:pt x="29" y="30"/>
                  </a:cubicBezTo>
                  <a:cubicBezTo>
                    <a:pt x="22" y="29"/>
                    <a:pt x="21" y="60"/>
                    <a:pt x="21" y="67"/>
                  </a:cubicBezTo>
                  <a:cubicBezTo>
                    <a:pt x="21" y="67"/>
                    <a:pt x="21" y="67"/>
                    <a:pt x="20" y="67"/>
                  </a:cubicBezTo>
                  <a:cubicBezTo>
                    <a:pt x="15" y="72"/>
                    <a:pt x="11" y="83"/>
                    <a:pt x="12" y="95"/>
                  </a:cubicBezTo>
                  <a:cubicBezTo>
                    <a:pt x="12" y="96"/>
                    <a:pt x="13" y="99"/>
                    <a:pt x="13" y="100"/>
                  </a:cubicBezTo>
                  <a:cubicBezTo>
                    <a:pt x="7" y="107"/>
                    <a:pt x="7" y="118"/>
                    <a:pt x="7" y="125"/>
                  </a:cubicBezTo>
                  <a:cubicBezTo>
                    <a:pt x="7" y="126"/>
                    <a:pt x="6" y="131"/>
                    <a:pt x="5" y="131"/>
                  </a:cubicBezTo>
                  <a:cubicBezTo>
                    <a:pt x="0" y="153"/>
                    <a:pt x="17" y="166"/>
                    <a:pt x="30" y="181"/>
                  </a:cubicBezTo>
                  <a:cubicBezTo>
                    <a:pt x="45" y="197"/>
                    <a:pt x="57" y="213"/>
                    <a:pt x="68" y="232"/>
                  </a:cubicBezTo>
                  <a:cubicBezTo>
                    <a:pt x="81" y="255"/>
                    <a:pt x="94" y="277"/>
                    <a:pt x="103" y="303"/>
                  </a:cubicBezTo>
                  <a:cubicBezTo>
                    <a:pt x="115" y="291"/>
                    <a:pt x="137" y="285"/>
                    <a:pt x="153" y="278"/>
                  </a:cubicBezTo>
                  <a:cubicBezTo>
                    <a:pt x="163" y="274"/>
                    <a:pt x="181" y="265"/>
                    <a:pt x="192" y="266"/>
                  </a:cubicBezTo>
                  <a:cubicBezTo>
                    <a:pt x="177" y="255"/>
                    <a:pt x="166" y="237"/>
                    <a:pt x="157" y="222"/>
                  </a:cubicBezTo>
                  <a:cubicBezTo>
                    <a:pt x="148" y="209"/>
                    <a:pt x="134" y="186"/>
                    <a:pt x="141" y="171"/>
                  </a:cubicBezTo>
                  <a:cubicBezTo>
                    <a:pt x="145" y="162"/>
                    <a:pt x="148" y="159"/>
                    <a:pt x="150" y="148"/>
                  </a:cubicBezTo>
                  <a:cubicBezTo>
                    <a:pt x="152" y="128"/>
                    <a:pt x="134" y="86"/>
                    <a:pt x="126" y="69"/>
                  </a:cubicBezTo>
                  <a:cubicBezTo>
                    <a:pt x="121" y="58"/>
                    <a:pt x="114" y="39"/>
                    <a:pt x="115" y="21"/>
                  </a:cubicBezTo>
                  <a:cubicBezTo>
                    <a:pt x="116" y="17"/>
                    <a:pt x="115" y="0"/>
                    <a:pt x="108" y="0"/>
                  </a:cubicBezTo>
                  <a:close/>
                </a:path>
              </a:pathLst>
            </a:custGeom>
            <a:solidFill>
              <a:srgbClr val="DCAC9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2" name="Freeform 335"/>
            <p:cNvSpPr>
              <a:spLocks/>
            </p:cNvSpPr>
            <p:nvPr/>
          </p:nvSpPr>
          <p:spPr bwMode="auto">
            <a:xfrm>
              <a:off x="3806" y="4036"/>
              <a:ext cx="26" cy="61"/>
            </a:xfrm>
            <a:custGeom>
              <a:avLst/>
              <a:gdLst>
                <a:gd name="T0" fmla="*/ 0 w 11"/>
                <a:gd name="T1" fmla="*/ 1 h 26"/>
                <a:gd name="T2" fmla="*/ 9 w 11"/>
                <a:gd name="T3" fmla="*/ 26 h 26"/>
                <a:gd name="T4" fmla="*/ 11 w 11"/>
                <a:gd name="T5" fmla="*/ 25 h 26"/>
                <a:gd name="T6" fmla="*/ 1 w 11"/>
                <a:gd name="T7" fmla="*/ 0 h 26"/>
                <a:gd name="T8" fmla="*/ 0 w 11"/>
                <a:gd name="T9" fmla="*/ 1 h 26"/>
              </a:gdLst>
              <a:ahLst/>
              <a:cxnLst>
                <a:cxn ang="0">
                  <a:pos x="T0" y="T1"/>
                </a:cxn>
                <a:cxn ang="0">
                  <a:pos x="T2" y="T3"/>
                </a:cxn>
                <a:cxn ang="0">
                  <a:pos x="T4" y="T5"/>
                </a:cxn>
                <a:cxn ang="0">
                  <a:pos x="T6" y="T7"/>
                </a:cxn>
                <a:cxn ang="0">
                  <a:pos x="T8" y="T9"/>
                </a:cxn>
              </a:cxnLst>
              <a:rect l="0" t="0" r="r" b="b"/>
              <a:pathLst>
                <a:path w="11" h="26">
                  <a:moveTo>
                    <a:pt x="0" y="1"/>
                  </a:moveTo>
                  <a:cubicBezTo>
                    <a:pt x="2" y="8"/>
                    <a:pt x="8" y="22"/>
                    <a:pt x="9" y="26"/>
                  </a:cubicBezTo>
                  <a:cubicBezTo>
                    <a:pt x="11" y="25"/>
                    <a:pt x="11" y="25"/>
                    <a:pt x="11" y="25"/>
                  </a:cubicBezTo>
                  <a:cubicBezTo>
                    <a:pt x="9" y="21"/>
                    <a:pt x="4" y="6"/>
                    <a:pt x="1" y="0"/>
                  </a:cubicBezTo>
                  <a:cubicBezTo>
                    <a:pt x="1" y="0"/>
                    <a:pt x="0" y="0"/>
                    <a:pt x="0" y="1"/>
                  </a:cubicBezTo>
                  <a:close/>
                </a:path>
              </a:pathLst>
            </a:custGeom>
            <a:solidFill>
              <a:srgbClr val="D89A7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3" name="Freeform 336"/>
            <p:cNvSpPr>
              <a:spLocks/>
            </p:cNvSpPr>
            <p:nvPr/>
          </p:nvSpPr>
          <p:spPr bwMode="auto">
            <a:xfrm>
              <a:off x="3822" y="4395"/>
              <a:ext cx="348" cy="260"/>
            </a:xfrm>
            <a:custGeom>
              <a:avLst/>
              <a:gdLst>
                <a:gd name="T0" fmla="*/ 260 w 348"/>
                <a:gd name="T1" fmla="*/ 0 h 260"/>
                <a:gd name="T2" fmla="*/ 0 w 348"/>
                <a:gd name="T3" fmla="*/ 142 h 260"/>
                <a:gd name="T4" fmla="*/ 107 w 348"/>
                <a:gd name="T5" fmla="*/ 260 h 260"/>
                <a:gd name="T6" fmla="*/ 348 w 348"/>
                <a:gd name="T7" fmla="*/ 156 h 260"/>
                <a:gd name="T8" fmla="*/ 260 w 348"/>
                <a:gd name="T9" fmla="*/ 0 h 260"/>
              </a:gdLst>
              <a:ahLst/>
              <a:cxnLst>
                <a:cxn ang="0">
                  <a:pos x="T0" y="T1"/>
                </a:cxn>
                <a:cxn ang="0">
                  <a:pos x="T2" y="T3"/>
                </a:cxn>
                <a:cxn ang="0">
                  <a:pos x="T4" y="T5"/>
                </a:cxn>
                <a:cxn ang="0">
                  <a:pos x="T6" y="T7"/>
                </a:cxn>
                <a:cxn ang="0">
                  <a:pos x="T8" y="T9"/>
                </a:cxn>
              </a:cxnLst>
              <a:rect l="0" t="0" r="r" b="b"/>
              <a:pathLst>
                <a:path w="348" h="260">
                  <a:moveTo>
                    <a:pt x="260" y="0"/>
                  </a:moveTo>
                  <a:lnTo>
                    <a:pt x="0" y="142"/>
                  </a:lnTo>
                  <a:lnTo>
                    <a:pt x="107" y="260"/>
                  </a:lnTo>
                  <a:lnTo>
                    <a:pt x="348" y="156"/>
                  </a:lnTo>
                  <a:lnTo>
                    <a:pt x="260" y="0"/>
                  </a:lnTo>
                  <a:close/>
                </a:path>
              </a:pathLst>
            </a:custGeom>
            <a:solidFill>
              <a:srgbClr val="EEF3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4" name="Freeform 337"/>
            <p:cNvSpPr>
              <a:spLocks/>
            </p:cNvSpPr>
            <p:nvPr/>
          </p:nvSpPr>
          <p:spPr bwMode="auto">
            <a:xfrm>
              <a:off x="4770" y="4185"/>
              <a:ext cx="1234" cy="1172"/>
            </a:xfrm>
            <a:custGeom>
              <a:avLst/>
              <a:gdLst>
                <a:gd name="T0" fmla="*/ 133 w 522"/>
                <a:gd name="T1" fmla="*/ 195 h 496"/>
                <a:gd name="T2" fmla="*/ 0 w 522"/>
                <a:gd name="T3" fmla="*/ 300 h 496"/>
                <a:gd name="T4" fmla="*/ 115 w 522"/>
                <a:gd name="T5" fmla="*/ 453 h 496"/>
                <a:gd name="T6" fmla="*/ 132 w 522"/>
                <a:gd name="T7" fmla="*/ 496 h 496"/>
                <a:gd name="T8" fmla="*/ 211 w 522"/>
                <a:gd name="T9" fmla="*/ 463 h 496"/>
                <a:gd name="T10" fmla="*/ 345 w 522"/>
                <a:gd name="T11" fmla="*/ 382 h 496"/>
                <a:gd name="T12" fmla="*/ 445 w 522"/>
                <a:gd name="T13" fmla="*/ 285 h 496"/>
                <a:gd name="T14" fmla="*/ 522 w 522"/>
                <a:gd name="T15" fmla="*/ 207 h 496"/>
                <a:gd name="T16" fmla="*/ 483 w 522"/>
                <a:gd name="T17" fmla="*/ 138 h 496"/>
                <a:gd name="T18" fmla="*/ 314 w 522"/>
                <a:gd name="T19" fmla="*/ 0 h 496"/>
                <a:gd name="T20" fmla="*/ 133 w 522"/>
                <a:gd name="T21" fmla="*/ 195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2" h="496">
                  <a:moveTo>
                    <a:pt x="133" y="195"/>
                  </a:moveTo>
                  <a:cubicBezTo>
                    <a:pt x="90" y="233"/>
                    <a:pt x="46" y="268"/>
                    <a:pt x="0" y="300"/>
                  </a:cubicBezTo>
                  <a:cubicBezTo>
                    <a:pt x="47" y="361"/>
                    <a:pt x="109" y="442"/>
                    <a:pt x="115" y="453"/>
                  </a:cubicBezTo>
                  <a:cubicBezTo>
                    <a:pt x="122" y="467"/>
                    <a:pt x="122" y="483"/>
                    <a:pt x="132" y="496"/>
                  </a:cubicBezTo>
                  <a:cubicBezTo>
                    <a:pt x="159" y="491"/>
                    <a:pt x="185" y="474"/>
                    <a:pt x="211" y="463"/>
                  </a:cubicBezTo>
                  <a:cubicBezTo>
                    <a:pt x="260" y="443"/>
                    <a:pt x="304" y="416"/>
                    <a:pt x="345" y="382"/>
                  </a:cubicBezTo>
                  <a:cubicBezTo>
                    <a:pt x="381" y="351"/>
                    <a:pt x="413" y="319"/>
                    <a:pt x="445" y="285"/>
                  </a:cubicBezTo>
                  <a:cubicBezTo>
                    <a:pt x="463" y="266"/>
                    <a:pt x="519" y="235"/>
                    <a:pt x="522" y="207"/>
                  </a:cubicBezTo>
                  <a:cubicBezTo>
                    <a:pt x="483" y="138"/>
                    <a:pt x="483" y="138"/>
                    <a:pt x="483" y="138"/>
                  </a:cubicBezTo>
                  <a:cubicBezTo>
                    <a:pt x="463" y="124"/>
                    <a:pt x="372" y="48"/>
                    <a:pt x="314" y="0"/>
                  </a:cubicBezTo>
                  <a:cubicBezTo>
                    <a:pt x="261" y="69"/>
                    <a:pt x="201" y="135"/>
                    <a:pt x="133" y="195"/>
                  </a:cubicBezTo>
                  <a:close/>
                </a:path>
              </a:pathLst>
            </a:custGeom>
            <a:solidFill>
              <a:srgbClr val="D254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338"/>
            <p:cNvSpPr>
              <a:spLocks/>
            </p:cNvSpPr>
            <p:nvPr/>
          </p:nvSpPr>
          <p:spPr bwMode="auto">
            <a:xfrm>
              <a:off x="3929" y="4525"/>
              <a:ext cx="1342" cy="1152"/>
            </a:xfrm>
            <a:custGeom>
              <a:avLst/>
              <a:gdLst>
                <a:gd name="T0" fmla="*/ 0 w 568"/>
                <a:gd name="T1" fmla="*/ 55 h 487"/>
                <a:gd name="T2" fmla="*/ 105 w 568"/>
                <a:gd name="T3" fmla="*/ 0 h 487"/>
                <a:gd name="T4" fmla="*/ 242 w 568"/>
                <a:gd name="T5" fmla="*/ 206 h 487"/>
                <a:gd name="T6" fmla="*/ 568 w 568"/>
                <a:gd name="T7" fmla="*/ 340 h 487"/>
                <a:gd name="T8" fmla="*/ 487 w 568"/>
                <a:gd name="T9" fmla="*/ 487 h 487"/>
                <a:gd name="T10" fmla="*/ 360 w 568"/>
                <a:gd name="T11" fmla="*/ 428 h 487"/>
                <a:gd name="T12" fmla="*/ 144 w 568"/>
                <a:gd name="T13" fmla="*/ 300 h 487"/>
                <a:gd name="T14" fmla="*/ 0 w 568"/>
                <a:gd name="T15" fmla="*/ 55 h 4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68" h="487">
                  <a:moveTo>
                    <a:pt x="0" y="55"/>
                  </a:moveTo>
                  <a:cubicBezTo>
                    <a:pt x="105" y="0"/>
                    <a:pt x="105" y="0"/>
                    <a:pt x="105" y="0"/>
                  </a:cubicBezTo>
                  <a:cubicBezTo>
                    <a:pt x="124" y="35"/>
                    <a:pt x="174" y="123"/>
                    <a:pt x="242" y="206"/>
                  </a:cubicBezTo>
                  <a:cubicBezTo>
                    <a:pt x="284" y="241"/>
                    <a:pt x="539" y="324"/>
                    <a:pt x="568" y="340"/>
                  </a:cubicBezTo>
                  <a:cubicBezTo>
                    <a:pt x="487" y="487"/>
                    <a:pt x="487" y="487"/>
                    <a:pt x="487" y="487"/>
                  </a:cubicBezTo>
                  <a:cubicBezTo>
                    <a:pt x="463" y="474"/>
                    <a:pt x="411" y="451"/>
                    <a:pt x="360" y="428"/>
                  </a:cubicBezTo>
                  <a:cubicBezTo>
                    <a:pt x="199" y="356"/>
                    <a:pt x="164" y="329"/>
                    <a:pt x="144" y="300"/>
                  </a:cubicBezTo>
                  <a:cubicBezTo>
                    <a:pt x="70" y="197"/>
                    <a:pt x="34" y="108"/>
                    <a:pt x="0" y="55"/>
                  </a:cubicBezTo>
                  <a:close/>
                </a:path>
              </a:pathLst>
            </a:custGeom>
            <a:solidFill>
              <a:srgbClr val="D254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6" name="Freeform 339"/>
            <p:cNvSpPr>
              <a:spLocks/>
            </p:cNvSpPr>
            <p:nvPr/>
          </p:nvSpPr>
          <p:spPr bwMode="auto">
            <a:xfrm>
              <a:off x="5115" y="3251"/>
              <a:ext cx="275" cy="348"/>
            </a:xfrm>
            <a:custGeom>
              <a:avLst/>
              <a:gdLst>
                <a:gd name="T0" fmla="*/ 0 w 275"/>
                <a:gd name="T1" fmla="*/ 246 h 348"/>
                <a:gd name="T2" fmla="*/ 168 w 275"/>
                <a:gd name="T3" fmla="*/ 0 h 348"/>
                <a:gd name="T4" fmla="*/ 275 w 275"/>
                <a:gd name="T5" fmla="*/ 118 h 348"/>
                <a:gd name="T6" fmla="*/ 147 w 275"/>
                <a:gd name="T7" fmla="*/ 348 h 348"/>
                <a:gd name="T8" fmla="*/ 0 w 275"/>
                <a:gd name="T9" fmla="*/ 246 h 348"/>
              </a:gdLst>
              <a:ahLst/>
              <a:cxnLst>
                <a:cxn ang="0">
                  <a:pos x="T0" y="T1"/>
                </a:cxn>
                <a:cxn ang="0">
                  <a:pos x="T2" y="T3"/>
                </a:cxn>
                <a:cxn ang="0">
                  <a:pos x="T4" y="T5"/>
                </a:cxn>
                <a:cxn ang="0">
                  <a:pos x="T6" y="T7"/>
                </a:cxn>
                <a:cxn ang="0">
                  <a:pos x="T8" y="T9"/>
                </a:cxn>
              </a:cxnLst>
              <a:rect l="0" t="0" r="r" b="b"/>
              <a:pathLst>
                <a:path w="275" h="348">
                  <a:moveTo>
                    <a:pt x="0" y="246"/>
                  </a:moveTo>
                  <a:lnTo>
                    <a:pt x="168" y="0"/>
                  </a:lnTo>
                  <a:lnTo>
                    <a:pt x="275" y="118"/>
                  </a:lnTo>
                  <a:lnTo>
                    <a:pt x="147" y="348"/>
                  </a:lnTo>
                  <a:lnTo>
                    <a:pt x="0" y="246"/>
                  </a:lnTo>
                  <a:close/>
                </a:path>
              </a:pathLst>
            </a:custGeom>
            <a:solidFill>
              <a:srgbClr val="EEF3F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7" name="Freeform 340"/>
            <p:cNvSpPr>
              <a:spLocks/>
            </p:cNvSpPr>
            <p:nvPr/>
          </p:nvSpPr>
          <p:spPr bwMode="auto">
            <a:xfrm>
              <a:off x="5236" y="3369"/>
              <a:ext cx="1014" cy="1407"/>
            </a:xfrm>
            <a:custGeom>
              <a:avLst/>
              <a:gdLst>
                <a:gd name="T0" fmla="*/ 408 w 429"/>
                <a:gd name="T1" fmla="*/ 458 h 595"/>
                <a:gd name="T2" fmla="*/ 409 w 429"/>
                <a:gd name="T3" fmla="*/ 453 h 595"/>
                <a:gd name="T4" fmla="*/ 387 w 429"/>
                <a:gd name="T5" fmla="*/ 400 h 595"/>
                <a:gd name="T6" fmla="*/ 393 w 429"/>
                <a:gd name="T7" fmla="*/ 378 h 595"/>
                <a:gd name="T8" fmla="*/ 295 w 429"/>
                <a:gd name="T9" fmla="*/ 168 h 595"/>
                <a:gd name="T10" fmla="*/ 65 w 429"/>
                <a:gd name="T11" fmla="*/ 0 h 595"/>
                <a:gd name="T12" fmla="*/ 0 w 429"/>
                <a:gd name="T13" fmla="*/ 98 h 595"/>
                <a:gd name="T14" fmla="*/ 191 w 429"/>
                <a:gd name="T15" fmla="*/ 256 h 595"/>
                <a:gd name="T16" fmla="*/ 290 w 429"/>
                <a:gd name="T17" fmla="*/ 595 h 595"/>
                <a:gd name="T18" fmla="*/ 429 w 429"/>
                <a:gd name="T19" fmla="*/ 535 h 595"/>
                <a:gd name="T20" fmla="*/ 408 w 429"/>
                <a:gd name="T21" fmla="*/ 458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9" h="595">
                  <a:moveTo>
                    <a:pt x="408" y="458"/>
                  </a:moveTo>
                  <a:cubicBezTo>
                    <a:pt x="408" y="457"/>
                    <a:pt x="408" y="455"/>
                    <a:pt x="409" y="453"/>
                  </a:cubicBezTo>
                  <a:cubicBezTo>
                    <a:pt x="398" y="437"/>
                    <a:pt x="388" y="421"/>
                    <a:pt x="387" y="400"/>
                  </a:cubicBezTo>
                  <a:cubicBezTo>
                    <a:pt x="386" y="391"/>
                    <a:pt x="389" y="383"/>
                    <a:pt x="393" y="378"/>
                  </a:cubicBezTo>
                  <a:cubicBezTo>
                    <a:pt x="343" y="226"/>
                    <a:pt x="320" y="191"/>
                    <a:pt x="295" y="168"/>
                  </a:cubicBezTo>
                  <a:cubicBezTo>
                    <a:pt x="200" y="84"/>
                    <a:pt x="115" y="39"/>
                    <a:pt x="65" y="0"/>
                  </a:cubicBezTo>
                  <a:cubicBezTo>
                    <a:pt x="0" y="98"/>
                    <a:pt x="0" y="98"/>
                    <a:pt x="0" y="98"/>
                  </a:cubicBezTo>
                  <a:cubicBezTo>
                    <a:pt x="33" y="122"/>
                    <a:pt x="115" y="180"/>
                    <a:pt x="191" y="256"/>
                  </a:cubicBezTo>
                  <a:cubicBezTo>
                    <a:pt x="221" y="301"/>
                    <a:pt x="278" y="564"/>
                    <a:pt x="290" y="595"/>
                  </a:cubicBezTo>
                  <a:cubicBezTo>
                    <a:pt x="429" y="535"/>
                    <a:pt x="429" y="535"/>
                    <a:pt x="429" y="535"/>
                  </a:cubicBezTo>
                  <a:cubicBezTo>
                    <a:pt x="417" y="511"/>
                    <a:pt x="407" y="485"/>
                    <a:pt x="408" y="458"/>
                  </a:cubicBezTo>
                  <a:close/>
                </a:path>
              </a:pathLst>
            </a:custGeom>
            <a:solidFill>
              <a:srgbClr val="D254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8" name="Freeform 341"/>
            <p:cNvSpPr>
              <a:spLocks/>
            </p:cNvSpPr>
            <p:nvPr/>
          </p:nvSpPr>
          <p:spPr bwMode="auto">
            <a:xfrm>
              <a:off x="5212" y="4632"/>
              <a:ext cx="731" cy="867"/>
            </a:xfrm>
            <a:custGeom>
              <a:avLst/>
              <a:gdLst>
                <a:gd name="T0" fmla="*/ 98 w 309"/>
                <a:gd name="T1" fmla="*/ 309 h 367"/>
                <a:gd name="T2" fmla="*/ 151 w 309"/>
                <a:gd name="T3" fmla="*/ 245 h 367"/>
                <a:gd name="T4" fmla="*/ 309 w 309"/>
                <a:gd name="T5" fmla="*/ 148 h 367"/>
                <a:gd name="T6" fmla="*/ 293 w 309"/>
                <a:gd name="T7" fmla="*/ 46 h 367"/>
                <a:gd name="T8" fmla="*/ 75 w 309"/>
                <a:gd name="T9" fmla="*/ 39 h 367"/>
                <a:gd name="T10" fmla="*/ 71 w 309"/>
                <a:gd name="T11" fmla="*/ 42 h 367"/>
                <a:gd name="T12" fmla="*/ 42 w 309"/>
                <a:gd name="T13" fmla="*/ 40 h 367"/>
                <a:gd name="T14" fmla="*/ 38 w 309"/>
                <a:gd name="T15" fmla="*/ 70 h 367"/>
                <a:gd name="T16" fmla="*/ 0 w 309"/>
                <a:gd name="T17" fmla="*/ 191 h 367"/>
                <a:gd name="T18" fmla="*/ 68 w 309"/>
                <a:gd name="T19" fmla="*/ 367 h 367"/>
                <a:gd name="T20" fmla="*/ 98 w 309"/>
                <a:gd name="T21" fmla="*/ 30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9" h="367">
                  <a:moveTo>
                    <a:pt x="98" y="309"/>
                  </a:moveTo>
                  <a:cubicBezTo>
                    <a:pt x="113" y="284"/>
                    <a:pt x="130" y="264"/>
                    <a:pt x="151" y="245"/>
                  </a:cubicBezTo>
                  <a:cubicBezTo>
                    <a:pt x="193" y="208"/>
                    <a:pt x="248" y="147"/>
                    <a:pt x="309" y="148"/>
                  </a:cubicBezTo>
                  <a:cubicBezTo>
                    <a:pt x="293" y="46"/>
                    <a:pt x="293" y="46"/>
                    <a:pt x="293" y="46"/>
                  </a:cubicBezTo>
                  <a:cubicBezTo>
                    <a:pt x="228" y="14"/>
                    <a:pt x="137" y="0"/>
                    <a:pt x="75" y="39"/>
                  </a:cubicBezTo>
                  <a:cubicBezTo>
                    <a:pt x="73" y="40"/>
                    <a:pt x="72" y="41"/>
                    <a:pt x="71" y="42"/>
                  </a:cubicBezTo>
                  <a:cubicBezTo>
                    <a:pt x="63" y="39"/>
                    <a:pt x="49" y="38"/>
                    <a:pt x="42" y="40"/>
                  </a:cubicBezTo>
                  <a:cubicBezTo>
                    <a:pt x="40" y="41"/>
                    <a:pt x="37" y="51"/>
                    <a:pt x="38" y="70"/>
                  </a:cubicBezTo>
                  <a:cubicBezTo>
                    <a:pt x="8" y="102"/>
                    <a:pt x="0" y="140"/>
                    <a:pt x="0" y="191"/>
                  </a:cubicBezTo>
                  <a:cubicBezTo>
                    <a:pt x="1" y="282"/>
                    <a:pt x="39" y="317"/>
                    <a:pt x="68" y="367"/>
                  </a:cubicBezTo>
                  <a:cubicBezTo>
                    <a:pt x="77" y="351"/>
                    <a:pt x="88" y="326"/>
                    <a:pt x="98" y="309"/>
                  </a:cubicBezTo>
                  <a:close/>
                </a:path>
              </a:pathLst>
            </a:custGeom>
            <a:solidFill>
              <a:srgbClr val="DCAC9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9" name="Freeform 342"/>
            <p:cNvSpPr>
              <a:spLocks/>
            </p:cNvSpPr>
            <p:nvPr/>
          </p:nvSpPr>
          <p:spPr bwMode="auto">
            <a:xfrm>
              <a:off x="5326" y="3369"/>
              <a:ext cx="1007" cy="1847"/>
            </a:xfrm>
            <a:custGeom>
              <a:avLst/>
              <a:gdLst>
                <a:gd name="T0" fmla="*/ 240 w 426"/>
                <a:gd name="T1" fmla="*/ 229 h 781"/>
                <a:gd name="T2" fmla="*/ 308 w 426"/>
                <a:gd name="T3" fmla="*/ 640 h 781"/>
                <a:gd name="T4" fmla="*/ 280 w 426"/>
                <a:gd name="T5" fmla="*/ 669 h 781"/>
                <a:gd name="T6" fmla="*/ 239 w 426"/>
                <a:gd name="T7" fmla="*/ 609 h 781"/>
                <a:gd name="T8" fmla="*/ 215 w 426"/>
                <a:gd name="T9" fmla="*/ 640 h 781"/>
                <a:gd name="T10" fmla="*/ 219 w 426"/>
                <a:gd name="T11" fmla="*/ 647 h 781"/>
                <a:gd name="T12" fmla="*/ 186 w 426"/>
                <a:gd name="T13" fmla="*/ 699 h 781"/>
                <a:gd name="T14" fmla="*/ 177 w 426"/>
                <a:gd name="T15" fmla="*/ 716 h 781"/>
                <a:gd name="T16" fmla="*/ 211 w 426"/>
                <a:gd name="T17" fmla="*/ 744 h 781"/>
                <a:gd name="T18" fmla="*/ 223 w 426"/>
                <a:gd name="T19" fmla="*/ 745 h 781"/>
                <a:gd name="T20" fmla="*/ 305 w 426"/>
                <a:gd name="T21" fmla="*/ 781 h 781"/>
                <a:gd name="T22" fmla="*/ 405 w 426"/>
                <a:gd name="T23" fmla="*/ 530 h 781"/>
                <a:gd name="T24" fmla="*/ 361 w 426"/>
                <a:gd name="T25" fmla="*/ 397 h 781"/>
                <a:gd name="T26" fmla="*/ 257 w 426"/>
                <a:gd name="T27" fmla="*/ 168 h 781"/>
                <a:gd name="T28" fmla="*/ 27 w 426"/>
                <a:gd name="T29" fmla="*/ 0 h 781"/>
                <a:gd name="T30" fmla="*/ 0 w 426"/>
                <a:gd name="T31" fmla="*/ 40 h 781"/>
                <a:gd name="T32" fmla="*/ 240 w 426"/>
                <a:gd name="T33" fmla="*/ 229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6" h="781">
                  <a:moveTo>
                    <a:pt x="240" y="229"/>
                  </a:moveTo>
                  <a:cubicBezTo>
                    <a:pt x="363" y="601"/>
                    <a:pt x="327" y="619"/>
                    <a:pt x="308" y="640"/>
                  </a:cubicBezTo>
                  <a:cubicBezTo>
                    <a:pt x="280" y="669"/>
                    <a:pt x="280" y="669"/>
                    <a:pt x="280" y="669"/>
                  </a:cubicBezTo>
                  <a:cubicBezTo>
                    <a:pt x="299" y="699"/>
                    <a:pt x="257" y="613"/>
                    <a:pt x="239" y="609"/>
                  </a:cubicBezTo>
                  <a:cubicBezTo>
                    <a:pt x="238" y="624"/>
                    <a:pt x="227" y="636"/>
                    <a:pt x="215" y="640"/>
                  </a:cubicBezTo>
                  <a:cubicBezTo>
                    <a:pt x="216" y="642"/>
                    <a:pt x="218" y="645"/>
                    <a:pt x="219" y="647"/>
                  </a:cubicBezTo>
                  <a:cubicBezTo>
                    <a:pt x="235" y="671"/>
                    <a:pt x="211" y="698"/>
                    <a:pt x="186" y="699"/>
                  </a:cubicBezTo>
                  <a:cubicBezTo>
                    <a:pt x="185" y="706"/>
                    <a:pt x="182" y="712"/>
                    <a:pt x="177" y="716"/>
                  </a:cubicBezTo>
                  <a:cubicBezTo>
                    <a:pt x="189" y="726"/>
                    <a:pt x="200" y="735"/>
                    <a:pt x="211" y="744"/>
                  </a:cubicBezTo>
                  <a:cubicBezTo>
                    <a:pt x="215" y="744"/>
                    <a:pt x="219" y="744"/>
                    <a:pt x="223" y="745"/>
                  </a:cubicBezTo>
                  <a:cubicBezTo>
                    <a:pt x="253" y="749"/>
                    <a:pt x="281" y="763"/>
                    <a:pt x="305" y="781"/>
                  </a:cubicBezTo>
                  <a:cubicBezTo>
                    <a:pt x="386" y="686"/>
                    <a:pt x="426" y="588"/>
                    <a:pt x="405" y="530"/>
                  </a:cubicBezTo>
                  <a:cubicBezTo>
                    <a:pt x="405" y="530"/>
                    <a:pt x="379" y="449"/>
                    <a:pt x="361" y="397"/>
                  </a:cubicBezTo>
                  <a:cubicBezTo>
                    <a:pt x="306" y="229"/>
                    <a:pt x="283" y="192"/>
                    <a:pt x="257" y="168"/>
                  </a:cubicBezTo>
                  <a:cubicBezTo>
                    <a:pt x="162" y="84"/>
                    <a:pt x="77" y="39"/>
                    <a:pt x="27" y="0"/>
                  </a:cubicBezTo>
                  <a:cubicBezTo>
                    <a:pt x="0" y="40"/>
                    <a:pt x="0" y="40"/>
                    <a:pt x="0" y="40"/>
                  </a:cubicBezTo>
                  <a:cubicBezTo>
                    <a:pt x="68" y="81"/>
                    <a:pt x="225" y="183"/>
                    <a:pt x="240" y="229"/>
                  </a:cubicBezTo>
                  <a:close/>
                </a:path>
              </a:pathLst>
            </a:custGeom>
            <a:solidFill>
              <a:srgbClr val="EB98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0" name="Freeform 343"/>
            <p:cNvSpPr>
              <a:spLocks/>
            </p:cNvSpPr>
            <p:nvPr/>
          </p:nvSpPr>
          <p:spPr bwMode="auto">
            <a:xfrm>
              <a:off x="3929" y="4606"/>
              <a:ext cx="1867" cy="1113"/>
            </a:xfrm>
            <a:custGeom>
              <a:avLst/>
              <a:gdLst>
                <a:gd name="T0" fmla="*/ 755 w 790"/>
                <a:gd name="T1" fmla="*/ 295 h 471"/>
                <a:gd name="T2" fmla="*/ 747 w 790"/>
                <a:gd name="T3" fmla="*/ 287 h 471"/>
                <a:gd name="T4" fmla="*/ 711 w 790"/>
                <a:gd name="T5" fmla="*/ 255 h 471"/>
                <a:gd name="T6" fmla="*/ 691 w 790"/>
                <a:gd name="T7" fmla="*/ 239 h 471"/>
                <a:gd name="T8" fmla="*/ 690 w 790"/>
                <a:gd name="T9" fmla="*/ 239 h 471"/>
                <a:gd name="T10" fmla="*/ 653 w 790"/>
                <a:gd name="T11" fmla="*/ 280 h 471"/>
                <a:gd name="T12" fmla="*/ 649 w 790"/>
                <a:gd name="T13" fmla="*/ 280 h 471"/>
                <a:gd name="T14" fmla="*/ 650 w 790"/>
                <a:gd name="T15" fmla="*/ 283 h 471"/>
                <a:gd name="T16" fmla="*/ 622 w 790"/>
                <a:gd name="T17" fmla="*/ 334 h 471"/>
                <a:gd name="T18" fmla="*/ 589 w 790"/>
                <a:gd name="T19" fmla="*/ 352 h 471"/>
                <a:gd name="T20" fmla="*/ 177 w 790"/>
                <a:gd name="T21" fmla="*/ 230 h 471"/>
                <a:gd name="T22" fmla="*/ 40 w 790"/>
                <a:gd name="T23" fmla="*/ 0 h 471"/>
                <a:gd name="T24" fmla="*/ 0 w 790"/>
                <a:gd name="T25" fmla="*/ 21 h 471"/>
                <a:gd name="T26" fmla="*/ 144 w 790"/>
                <a:gd name="T27" fmla="*/ 266 h 471"/>
                <a:gd name="T28" fmla="*/ 360 w 790"/>
                <a:gd name="T29" fmla="*/ 394 h 471"/>
                <a:gd name="T30" fmla="*/ 464 w 790"/>
                <a:gd name="T31" fmla="*/ 441 h 471"/>
                <a:gd name="T32" fmla="*/ 479 w 790"/>
                <a:gd name="T33" fmla="*/ 449 h 471"/>
                <a:gd name="T34" fmla="*/ 487 w 790"/>
                <a:gd name="T35" fmla="*/ 453 h 471"/>
                <a:gd name="T36" fmla="*/ 488 w 790"/>
                <a:gd name="T37" fmla="*/ 452 h 471"/>
                <a:gd name="T38" fmla="*/ 790 w 790"/>
                <a:gd name="T39" fmla="*/ 333 h 471"/>
                <a:gd name="T40" fmla="*/ 755 w 790"/>
                <a:gd name="T41" fmla="*/ 295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0" h="471">
                  <a:moveTo>
                    <a:pt x="755" y="295"/>
                  </a:moveTo>
                  <a:cubicBezTo>
                    <a:pt x="752" y="292"/>
                    <a:pt x="749" y="290"/>
                    <a:pt x="747" y="287"/>
                  </a:cubicBezTo>
                  <a:cubicBezTo>
                    <a:pt x="735" y="277"/>
                    <a:pt x="723" y="266"/>
                    <a:pt x="711" y="255"/>
                  </a:cubicBezTo>
                  <a:cubicBezTo>
                    <a:pt x="704" y="249"/>
                    <a:pt x="697" y="244"/>
                    <a:pt x="691" y="239"/>
                  </a:cubicBezTo>
                  <a:cubicBezTo>
                    <a:pt x="690" y="239"/>
                    <a:pt x="690" y="239"/>
                    <a:pt x="690" y="239"/>
                  </a:cubicBezTo>
                  <a:cubicBezTo>
                    <a:pt x="694" y="260"/>
                    <a:pt x="675" y="282"/>
                    <a:pt x="653" y="280"/>
                  </a:cubicBezTo>
                  <a:cubicBezTo>
                    <a:pt x="651" y="280"/>
                    <a:pt x="650" y="280"/>
                    <a:pt x="649" y="280"/>
                  </a:cubicBezTo>
                  <a:cubicBezTo>
                    <a:pt x="649" y="281"/>
                    <a:pt x="649" y="282"/>
                    <a:pt x="650" y="283"/>
                  </a:cubicBezTo>
                  <a:cubicBezTo>
                    <a:pt x="659" y="308"/>
                    <a:pt x="645" y="331"/>
                    <a:pt x="622" y="334"/>
                  </a:cubicBezTo>
                  <a:cubicBezTo>
                    <a:pt x="619" y="349"/>
                    <a:pt x="605" y="351"/>
                    <a:pt x="589" y="352"/>
                  </a:cubicBezTo>
                  <a:cubicBezTo>
                    <a:pt x="572" y="410"/>
                    <a:pt x="196" y="254"/>
                    <a:pt x="177" y="230"/>
                  </a:cubicBezTo>
                  <a:cubicBezTo>
                    <a:pt x="158" y="207"/>
                    <a:pt x="65" y="46"/>
                    <a:pt x="40" y="0"/>
                  </a:cubicBezTo>
                  <a:cubicBezTo>
                    <a:pt x="0" y="21"/>
                    <a:pt x="0" y="21"/>
                    <a:pt x="0" y="21"/>
                  </a:cubicBezTo>
                  <a:cubicBezTo>
                    <a:pt x="34" y="74"/>
                    <a:pt x="70" y="163"/>
                    <a:pt x="144" y="266"/>
                  </a:cubicBezTo>
                  <a:cubicBezTo>
                    <a:pt x="164" y="295"/>
                    <a:pt x="199" y="322"/>
                    <a:pt x="360" y="394"/>
                  </a:cubicBezTo>
                  <a:cubicBezTo>
                    <a:pt x="398" y="411"/>
                    <a:pt x="437" y="428"/>
                    <a:pt x="464" y="441"/>
                  </a:cubicBezTo>
                  <a:cubicBezTo>
                    <a:pt x="469" y="444"/>
                    <a:pt x="474" y="447"/>
                    <a:pt x="479" y="449"/>
                  </a:cubicBezTo>
                  <a:cubicBezTo>
                    <a:pt x="482" y="450"/>
                    <a:pt x="485" y="452"/>
                    <a:pt x="487" y="453"/>
                  </a:cubicBezTo>
                  <a:cubicBezTo>
                    <a:pt x="488" y="452"/>
                    <a:pt x="488" y="452"/>
                    <a:pt x="488" y="452"/>
                  </a:cubicBezTo>
                  <a:cubicBezTo>
                    <a:pt x="557" y="471"/>
                    <a:pt x="677" y="425"/>
                    <a:pt x="790" y="333"/>
                  </a:cubicBezTo>
                  <a:cubicBezTo>
                    <a:pt x="778" y="320"/>
                    <a:pt x="767" y="307"/>
                    <a:pt x="755" y="295"/>
                  </a:cubicBezTo>
                  <a:close/>
                </a:path>
              </a:pathLst>
            </a:custGeom>
            <a:solidFill>
              <a:srgbClr val="EB98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1" name="Freeform 344"/>
            <p:cNvSpPr>
              <a:spLocks/>
            </p:cNvSpPr>
            <p:nvPr/>
          </p:nvSpPr>
          <p:spPr bwMode="auto">
            <a:xfrm>
              <a:off x="5177" y="4632"/>
              <a:ext cx="1187" cy="1168"/>
            </a:xfrm>
            <a:custGeom>
              <a:avLst/>
              <a:gdLst>
                <a:gd name="T0" fmla="*/ 76 w 502"/>
                <a:gd name="T1" fmla="*/ 383 h 494"/>
                <a:gd name="T2" fmla="*/ 88 w 502"/>
                <a:gd name="T3" fmla="*/ 78 h 494"/>
                <a:gd name="T4" fmla="*/ 395 w 502"/>
                <a:gd name="T5" fmla="*/ 99 h 494"/>
                <a:gd name="T6" fmla="*/ 391 w 502"/>
                <a:gd name="T7" fmla="*/ 415 h 494"/>
                <a:gd name="T8" fmla="*/ 76 w 502"/>
                <a:gd name="T9" fmla="*/ 383 h 494"/>
              </a:gdLst>
              <a:ahLst/>
              <a:cxnLst>
                <a:cxn ang="0">
                  <a:pos x="T0" y="T1"/>
                </a:cxn>
                <a:cxn ang="0">
                  <a:pos x="T2" y="T3"/>
                </a:cxn>
                <a:cxn ang="0">
                  <a:pos x="T4" y="T5"/>
                </a:cxn>
                <a:cxn ang="0">
                  <a:pos x="T6" y="T7"/>
                </a:cxn>
                <a:cxn ang="0">
                  <a:pos x="T8" y="T9"/>
                </a:cxn>
              </a:cxnLst>
              <a:rect l="0" t="0" r="r" b="b"/>
              <a:pathLst>
                <a:path w="502" h="494">
                  <a:moveTo>
                    <a:pt x="76" y="383"/>
                  </a:moveTo>
                  <a:cubicBezTo>
                    <a:pt x="1" y="257"/>
                    <a:pt x="0" y="156"/>
                    <a:pt x="88" y="78"/>
                  </a:cubicBezTo>
                  <a:cubicBezTo>
                    <a:pt x="176" y="0"/>
                    <a:pt x="279" y="10"/>
                    <a:pt x="395" y="99"/>
                  </a:cubicBezTo>
                  <a:cubicBezTo>
                    <a:pt x="502" y="181"/>
                    <a:pt x="479" y="337"/>
                    <a:pt x="391" y="415"/>
                  </a:cubicBezTo>
                  <a:cubicBezTo>
                    <a:pt x="303" y="494"/>
                    <a:pt x="140" y="491"/>
                    <a:pt x="76" y="383"/>
                  </a:cubicBezTo>
                  <a:close/>
                </a:path>
              </a:pathLst>
            </a:custGeom>
            <a:solidFill>
              <a:srgbClr val="344A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2" name="Freeform 345"/>
            <p:cNvSpPr>
              <a:spLocks/>
            </p:cNvSpPr>
            <p:nvPr/>
          </p:nvSpPr>
          <p:spPr bwMode="auto">
            <a:xfrm>
              <a:off x="5862" y="5296"/>
              <a:ext cx="551" cy="572"/>
            </a:xfrm>
            <a:custGeom>
              <a:avLst/>
              <a:gdLst>
                <a:gd name="T0" fmla="*/ 201 w 233"/>
                <a:gd name="T1" fmla="*/ 174 h 242"/>
                <a:gd name="T2" fmla="*/ 59 w 233"/>
                <a:gd name="T3" fmla="*/ 213 h 242"/>
                <a:gd name="T4" fmla="*/ 32 w 233"/>
                <a:gd name="T5" fmla="*/ 68 h 242"/>
                <a:gd name="T6" fmla="*/ 174 w 233"/>
                <a:gd name="T7" fmla="*/ 30 h 242"/>
                <a:gd name="T8" fmla="*/ 201 w 233"/>
                <a:gd name="T9" fmla="*/ 174 h 242"/>
              </a:gdLst>
              <a:ahLst/>
              <a:cxnLst>
                <a:cxn ang="0">
                  <a:pos x="T0" y="T1"/>
                </a:cxn>
                <a:cxn ang="0">
                  <a:pos x="T2" y="T3"/>
                </a:cxn>
                <a:cxn ang="0">
                  <a:pos x="T4" y="T5"/>
                </a:cxn>
                <a:cxn ang="0">
                  <a:pos x="T6" y="T7"/>
                </a:cxn>
                <a:cxn ang="0">
                  <a:pos x="T8" y="T9"/>
                </a:cxn>
              </a:cxnLst>
              <a:rect l="0" t="0" r="r" b="b"/>
              <a:pathLst>
                <a:path w="233" h="242">
                  <a:moveTo>
                    <a:pt x="201" y="174"/>
                  </a:moveTo>
                  <a:cubicBezTo>
                    <a:pt x="169" y="225"/>
                    <a:pt x="106" y="242"/>
                    <a:pt x="59" y="213"/>
                  </a:cubicBezTo>
                  <a:cubicBezTo>
                    <a:pt x="12" y="184"/>
                    <a:pt x="0" y="119"/>
                    <a:pt x="32" y="68"/>
                  </a:cubicBezTo>
                  <a:cubicBezTo>
                    <a:pt x="63" y="18"/>
                    <a:pt x="127" y="0"/>
                    <a:pt x="174" y="30"/>
                  </a:cubicBezTo>
                  <a:cubicBezTo>
                    <a:pt x="221" y="59"/>
                    <a:pt x="233" y="124"/>
                    <a:pt x="201" y="174"/>
                  </a:cubicBezTo>
                  <a:close/>
                </a:path>
              </a:pathLst>
            </a:custGeom>
            <a:solidFill>
              <a:srgbClr val="344A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3" name="Freeform 346"/>
            <p:cNvSpPr>
              <a:spLocks/>
            </p:cNvSpPr>
            <p:nvPr/>
          </p:nvSpPr>
          <p:spPr bwMode="auto">
            <a:xfrm>
              <a:off x="-1518" y="1112"/>
              <a:ext cx="1203" cy="2092"/>
            </a:xfrm>
            <a:custGeom>
              <a:avLst/>
              <a:gdLst>
                <a:gd name="T0" fmla="*/ 508 w 509"/>
                <a:gd name="T1" fmla="*/ 785 h 885"/>
                <a:gd name="T2" fmla="*/ 470 w 509"/>
                <a:gd name="T3" fmla="*/ 416 h 885"/>
                <a:gd name="T4" fmla="*/ 509 w 509"/>
                <a:gd name="T5" fmla="*/ 121 h 885"/>
                <a:gd name="T6" fmla="*/ 211 w 509"/>
                <a:gd name="T7" fmla="*/ 20 h 885"/>
                <a:gd name="T8" fmla="*/ 71 w 509"/>
                <a:gd name="T9" fmla="*/ 117 h 885"/>
                <a:gd name="T10" fmla="*/ 9 w 509"/>
                <a:gd name="T11" fmla="*/ 557 h 885"/>
                <a:gd name="T12" fmla="*/ 115 w 509"/>
                <a:gd name="T13" fmla="*/ 853 h 885"/>
                <a:gd name="T14" fmla="*/ 151 w 509"/>
                <a:gd name="T15" fmla="*/ 875 h 885"/>
                <a:gd name="T16" fmla="*/ 163 w 509"/>
                <a:gd name="T17" fmla="*/ 885 h 885"/>
                <a:gd name="T18" fmla="*/ 508 w 509"/>
                <a:gd name="T19" fmla="*/ 785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885">
                  <a:moveTo>
                    <a:pt x="508" y="785"/>
                  </a:moveTo>
                  <a:cubicBezTo>
                    <a:pt x="480" y="667"/>
                    <a:pt x="466" y="543"/>
                    <a:pt x="470" y="416"/>
                  </a:cubicBezTo>
                  <a:cubicBezTo>
                    <a:pt x="472" y="314"/>
                    <a:pt x="486" y="216"/>
                    <a:pt x="509" y="121"/>
                  </a:cubicBezTo>
                  <a:cubicBezTo>
                    <a:pt x="405" y="88"/>
                    <a:pt x="260" y="33"/>
                    <a:pt x="211" y="20"/>
                  </a:cubicBezTo>
                  <a:cubicBezTo>
                    <a:pt x="137" y="0"/>
                    <a:pt x="104" y="50"/>
                    <a:pt x="71" y="117"/>
                  </a:cubicBezTo>
                  <a:cubicBezTo>
                    <a:pt x="6" y="248"/>
                    <a:pt x="0" y="414"/>
                    <a:pt x="9" y="557"/>
                  </a:cubicBezTo>
                  <a:cubicBezTo>
                    <a:pt x="16" y="654"/>
                    <a:pt x="29" y="789"/>
                    <a:pt x="115" y="853"/>
                  </a:cubicBezTo>
                  <a:cubicBezTo>
                    <a:pt x="126" y="861"/>
                    <a:pt x="139" y="868"/>
                    <a:pt x="151" y="875"/>
                  </a:cubicBezTo>
                  <a:cubicBezTo>
                    <a:pt x="163" y="885"/>
                    <a:pt x="163" y="885"/>
                    <a:pt x="163" y="885"/>
                  </a:cubicBezTo>
                  <a:cubicBezTo>
                    <a:pt x="249" y="865"/>
                    <a:pt x="394" y="822"/>
                    <a:pt x="508" y="785"/>
                  </a:cubicBezTo>
                  <a:close/>
                </a:path>
              </a:pathLst>
            </a:custGeom>
            <a:solidFill>
              <a:srgbClr val="15A0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4" name="Freeform 347"/>
            <p:cNvSpPr>
              <a:spLocks/>
            </p:cNvSpPr>
            <p:nvPr/>
          </p:nvSpPr>
          <p:spPr bwMode="auto">
            <a:xfrm>
              <a:off x="-1679" y="1130"/>
              <a:ext cx="636" cy="2081"/>
            </a:xfrm>
            <a:custGeom>
              <a:avLst/>
              <a:gdLst>
                <a:gd name="T0" fmla="*/ 94 w 269"/>
                <a:gd name="T1" fmla="*/ 434 h 880"/>
                <a:gd name="T2" fmla="*/ 269 w 269"/>
                <a:gd name="T3" fmla="*/ 12 h 880"/>
                <a:gd name="T4" fmla="*/ 231 w 269"/>
                <a:gd name="T5" fmla="*/ 4 h 880"/>
                <a:gd name="T6" fmla="*/ 6 w 269"/>
                <a:gd name="T7" fmla="*/ 436 h 880"/>
                <a:gd name="T8" fmla="*/ 206 w 269"/>
                <a:gd name="T9" fmla="*/ 880 h 880"/>
                <a:gd name="T10" fmla="*/ 255 w 269"/>
                <a:gd name="T11" fmla="*/ 869 h 880"/>
                <a:gd name="T12" fmla="*/ 94 w 269"/>
                <a:gd name="T13" fmla="*/ 434 h 880"/>
              </a:gdLst>
              <a:ahLst/>
              <a:cxnLst>
                <a:cxn ang="0">
                  <a:pos x="T0" y="T1"/>
                </a:cxn>
                <a:cxn ang="0">
                  <a:pos x="T2" y="T3"/>
                </a:cxn>
                <a:cxn ang="0">
                  <a:pos x="T4" y="T5"/>
                </a:cxn>
                <a:cxn ang="0">
                  <a:pos x="T6" y="T7"/>
                </a:cxn>
                <a:cxn ang="0">
                  <a:pos x="T8" y="T9"/>
                </a:cxn>
                <a:cxn ang="0">
                  <a:pos x="T10" y="T11"/>
                </a:cxn>
                <a:cxn ang="0">
                  <a:pos x="T12" y="T13"/>
                </a:cxn>
              </a:cxnLst>
              <a:rect l="0" t="0" r="r" b="b"/>
              <a:pathLst>
                <a:path w="269" h="880">
                  <a:moveTo>
                    <a:pt x="94" y="434"/>
                  </a:moveTo>
                  <a:cubicBezTo>
                    <a:pt x="100" y="227"/>
                    <a:pt x="175" y="55"/>
                    <a:pt x="269" y="12"/>
                  </a:cubicBezTo>
                  <a:cubicBezTo>
                    <a:pt x="257" y="7"/>
                    <a:pt x="244" y="4"/>
                    <a:pt x="231" y="4"/>
                  </a:cubicBezTo>
                  <a:cubicBezTo>
                    <a:pt x="113" y="0"/>
                    <a:pt x="13" y="194"/>
                    <a:pt x="6" y="436"/>
                  </a:cubicBezTo>
                  <a:cubicBezTo>
                    <a:pt x="0" y="678"/>
                    <a:pt x="89" y="876"/>
                    <a:pt x="206" y="880"/>
                  </a:cubicBezTo>
                  <a:cubicBezTo>
                    <a:pt x="223" y="880"/>
                    <a:pt x="239" y="876"/>
                    <a:pt x="255" y="869"/>
                  </a:cubicBezTo>
                  <a:cubicBezTo>
                    <a:pt x="158" y="829"/>
                    <a:pt x="89" y="648"/>
                    <a:pt x="94" y="434"/>
                  </a:cubicBezTo>
                  <a:close/>
                </a:path>
              </a:pathLst>
            </a:custGeom>
            <a:solidFill>
              <a:srgbClr val="48C9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5" name="Freeform 348"/>
            <p:cNvSpPr>
              <a:spLocks/>
            </p:cNvSpPr>
            <p:nvPr/>
          </p:nvSpPr>
          <p:spPr bwMode="auto">
            <a:xfrm>
              <a:off x="1730" y="5388"/>
              <a:ext cx="2092" cy="1218"/>
            </a:xfrm>
            <a:custGeom>
              <a:avLst/>
              <a:gdLst>
                <a:gd name="T0" fmla="*/ 791 w 885"/>
                <a:gd name="T1" fmla="*/ 13 h 515"/>
                <a:gd name="T2" fmla="*/ 421 w 885"/>
                <a:gd name="T3" fmla="*/ 45 h 515"/>
                <a:gd name="T4" fmla="*/ 127 w 885"/>
                <a:gd name="T5" fmla="*/ 0 h 515"/>
                <a:gd name="T6" fmla="*/ 21 w 885"/>
                <a:gd name="T7" fmla="*/ 296 h 515"/>
                <a:gd name="T8" fmla="*/ 115 w 885"/>
                <a:gd name="T9" fmla="*/ 438 h 515"/>
                <a:gd name="T10" fmla="*/ 554 w 885"/>
                <a:gd name="T11" fmla="*/ 508 h 515"/>
                <a:gd name="T12" fmla="*/ 852 w 885"/>
                <a:gd name="T13" fmla="*/ 408 h 515"/>
                <a:gd name="T14" fmla="*/ 874 w 885"/>
                <a:gd name="T15" fmla="*/ 372 h 515"/>
                <a:gd name="T16" fmla="*/ 885 w 885"/>
                <a:gd name="T17" fmla="*/ 360 h 515"/>
                <a:gd name="T18" fmla="*/ 791 w 885"/>
                <a:gd name="T19" fmla="*/ 13 h 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5" h="515">
                  <a:moveTo>
                    <a:pt x="791" y="13"/>
                  </a:moveTo>
                  <a:cubicBezTo>
                    <a:pt x="673" y="40"/>
                    <a:pt x="549" y="51"/>
                    <a:pt x="421" y="45"/>
                  </a:cubicBezTo>
                  <a:cubicBezTo>
                    <a:pt x="320" y="41"/>
                    <a:pt x="222" y="25"/>
                    <a:pt x="127" y="0"/>
                  </a:cubicBezTo>
                  <a:cubicBezTo>
                    <a:pt x="92" y="104"/>
                    <a:pt x="35" y="248"/>
                    <a:pt x="21" y="296"/>
                  </a:cubicBezTo>
                  <a:cubicBezTo>
                    <a:pt x="0" y="370"/>
                    <a:pt x="49" y="404"/>
                    <a:pt x="115" y="438"/>
                  </a:cubicBezTo>
                  <a:cubicBezTo>
                    <a:pt x="245" y="505"/>
                    <a:pt x="411" y="515"/>
                    <a:pt x="554" y="508"/>
                  </a:cubicBezTo>
                  <a:cubicBezTo>
                    <a:pt x="651" y="503"/>
                    <a:pt x="787" y="492"/>
                    <a:pt x="852" y="408"/>
                  </a:cubicBezTo>
                  <a:cubicBezTo>
                    <a:pt x="861" y="397"/>
                    <a:pt x="868" y="384"/>
                    <a:pt x="874" y="372"/>
                  </a:cubicBezTo>
                  <a:cubicBezTo>
                    <a:pt x="885" y="360"/>
                    <a:pt x="885" y="360"/>
                    <a:pt x="885" y="360"/>
                  </a:cubicBezTo>
                  <a:cubicBezTo>
                    <a:pt x="866" y="274"/>
                    <a:pt x="826" y="128"/>
                    <a:pt x="791" y="13"/>
                  </a:cubicBezTo>
                  <a:close/>
                </a:path>
              </a:pathLst>
            </a:custGeom>
            <a:solidFill>
              <a:srgbClr val="15A0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6" name="Freeform 349"/>
            <p:cNvSpPr>
              <a:spLocks/>
            </p:cNvSpPr>
            <p:nvPr/>
          </p:nvSpPr>
          <p:spPr bwMode="auto">
            <a:xfrm>
              <a:off x="1744" y="6112"/>
              <a:ext cx="2085" cy="666"/>
            </a:xfrm>
            <a:custGeom>
              <a:avLst/>
              <a:gdLst>
                <a:gd name="T0" fmla="*/ 433 w 882"/>
                <a:gd name="T1" fmla="*/ 183 h 282"/>
                <a:gd name="T2" fmla="*/ 15 w 882"/>
                <a:gd name="T3" fmla="*/ 0 h 282"/>
                <a:gd name="T4" fmla="*/ 6 w 882"/>
                <a:gd name="T5" fmla="*/ 39 h 282"/>
                <a:gd name="T6" fmla="*/ 433 w 882"/>
                <a:gd name="T7" fmla="*/ 271 h 282"/>
                <a:gd name="T8" fmla="*/ 881 w 882"/>
                <a:gd name="T9" fmla="*/ 79 h 282"/>
                <a:gd name="T10" fmla="*/ 871 w 882"/>
                <a:gd name="T11" fmla="*/ 30 h 282"/>
                <a:gd name="T12" fmla="*/ 433 w 882"/>
                <a:gd name="T13" fmla="*/ 183 h 282"/>
              </a:gdLst>
              <a:ahLst/>
              <a:cxnLst>
                <a:cxn ang="0">
                  <a:pos x="T0" y="T1"/>
                </a:cxn>
                <a:cxn ang="0">
                  <a:pos x="T2" y="T3"/>
                </a:cxn>
                <a:cxn ang="0">
                  <a:pos x="T4" y="T5"/>
                </a:cxn>
                <a:cxn ang="0">
                  <a:pos x="T6" y="T7"/>
                </a:cxn>
                <a:cxn ang="0">
                  <a:pos x="T8" y="T9"/>
                </a:cxn>
                <a:cxn ang="0">
                  <a:pos x="T10" y="T11"/>
                </a:cxn>
                <a:cxn ang="0">
                  <a:pos x="T12" y="T13"/>
                </a:cxn>
              </a:cxnLst>
              <a:rect l="0" t="0" r="r" b="b"/>
              <a:pathLst>
                <a:path w="882" h="282">
                  <a:moveTo>
                    <a:pt x="433" y="183"/>
                  </a:moveTo>
                  <a:cubicBezTo>
                    <a:pt x="226" y="173"/>
                    <a:pt x="56" y="95"/>
                    <a:pt x="15" y="0"/>
                  </a:cubicBezTo>
                  <a:cubicBezTo>
                    <a:pt x="9" y="12"/>
                    <a:pt x="6" y="25"/>
                    <a:pt x="6" y="39"/>
                  </a:cubicBezTo>
                  <a:cubicBezTo>
                    <a:pt x="0" y="156"/>
                    <a:pt x="192" y="260"/>
                    <a:pt x="433" y="271"/>
                  </a:cubicBezTo>
                  <a:cubicBezTo>
                    <a:pt x="675" y="282"/>
                    <a:pt x="875" y="196"/>
                    <a:pt x="881" y="79"/>
                  </a:cubicBezTo>
                  <a:cubicBezTo>
                    <a:pt x="882" y="62"/>
                    <a:pt x="878" y="46"/>
                    <a:pt x="871" y="30"/>
                  </a:cubicBezTo>
                  <a:cubicBezTo>
                    <a:pt x="829" y="126"/>
                    <a:pt x="647" y="193"/>
                    <a:pt x="433" y="183"/>
                  </a:cubicBezTo>
                  <a:close/>
                </a:path>
              </a:pathLst>
            </a:custGeom>
            <a:solidFill>
              <a:srgbClr val="48C9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7" name="Freeform 350"/>
            <p:cNvSpPr>
              <a:spLocks/>
            </p:cNvSpPr>
            <p:nvPr/>
          </p:nvSpPr>
          <p:spPr bwMode="auto">
            <a:xfrm>
              <a:off x="-871" y="-1302"/>
              <a:ext cx="1882" cy="1960"/>
            </a:xfrm>
            <a:custGeom>
              <a:avLst/>
              <a:gdLst>
                <a:gd name="T0" fmla="*/ 349 w 796"/>
                <a:gd name="T1" fmla="*/ 829 h 829"/>
                <a:gd name="T2" fmla="*/ 796 w 796"/>
                <a:gd name="T3" fmla="*/ 328 h 829"/>
                <a:gd name="T4" fmla="*/ 639 w 796"/>
                <a:gd name="T5" fmla="*/ 64 h 829"/>
                <a:gd name="T6" fmla="*/ 470 w 796"/>
                <a:gd name="T7" fmla="*/ 46 h 829"/>
                <a:gd name="T8" fmla="*/ 137 w 796"/>
                <a:gd name="T9" fmla="*/ 340 h 829"/>
                <a:gd name="T10" fmla="*/ 24 w 796"/>
                <a:gd name="T11" fmla="*/ 633 h 829"/>
                <a:gd name="T12" fmla="*/ 37 w 796"/>
                <a:gd name="T13" fmla="*/ 673 h 829"/>
                <a:gd name="T14" fmla="*/ 47 w 796"/>
                <a:gd name="T15" fmla="*/ 692 h 829"/>
                <a:gd name="T16" fmla="*/ 349 w 796"/>
                <a:gd name="T17" fmla="*/ 829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6" h="829">
                  <a:moveTo>
                    <a:pt x="349" y="829"/>
                  </a:moveTo>
                  <a:cubicBezTo>
                    <a:pt x="404" y="721"/>
                    <a:pt x="566" y="481"/>
                    <a:pt x="796" y="328"/>
                  </a:cubicBezTo>
                  <a:cubicBezTo>
                    <a:pt x="738" y="231"/>
                    <a:pt x="668" y="105"/>
                    <a:pt x="639" y="64"/>
                  </a:cubicBezTo>
                  <a:cubicBezTo>
                    <a:pt x="596" y="0"/>
                    <a:pt x="539" y="17"/>
                    <a:pt x="470" y="46"/>
                  </a:cubicBezTo>
                  <a:cubicBezTo>
                    <a:pt x="336" y="103"/>
                    <a:pt x="222" y="225"/>
                    <a:pt x="137" y="340"/>
                  </a:cubicBezTo>
                  <a:cubicBezTo>
                    <a:pt x="78" y="418"/>
                    <a:pt x="0" y="529"/>
                    <a:pt x="24" y="633"/>
                  </a:cubicBezTo>
                  <a:cubicBezTo>
                    <a:pt x="27" y="647"/>
                    <a:pt x="32" y="660"/>
                    <a:pt x="37" y="673"/>
                  </a:cubicBezTo>
                  <a:cubicBezTo>
                    <a:pt x="47" y="692"/>
                    <a:pt x="47" y="692"/>
                    <a:pt x="47" y="692"/>
                  </a:cubicBezTo>
                  <a:cubicBezTo>
                    <a:pt x="126" y="733"/>
                    <a:pt x="260" y="786"/>
                    <a:pt x="349" y="829"/>
                  </a:cubicBezTo>
                  <a:close/>
                </a:path>
              </a:pathLst>
            </a:custGeom>
            <a:solidFill>
              <a:srgbClr val="15A0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8" name="Freeform 351"/>
            <p:cNvSpPr>
              <a:spLocks/>
            </p:cNvSpPr>
            <p:nvPr/>
          </p:nvSpPr>
          <p:spPr bwMode="auto">
            <a:xfrm>
              <a:off x="-1031" y="-1428"/>
              <a:ext cx="1654" cy="1776"/>
            </a:xfrm>
            <a:custGeom>
              <a:avLst/>
              <a:gdLst>
                <a:gd name="T0" fmla="*/ 293 w 700"/>
                <a:gd name="T1" fmla="*/ 316 h 751"/>
                <a:gd name="T2" fmla="*/ 700 w 700"/>
                <a:gd name="T3" fmla="*/ 110 h 751"/>
                <a:gd name="T4" fmla="*/ 676 w 700"/>
                <a:gd name="T5" fmla="*/ 79 h 751"/>
                <a:gd name="T6" fmla="*/ 225 w 700"/>
                <a:gd name="T7" fmla="*/ 260 h 751"/>
                <a:gd name="T8" fmla="*/ 87 w 700"/>
                <a:gd name="T9" fmla="*/ 727 h 751"/>
                <a:gd name="T10" fmla="*/ 131 w 700"/>
                <a:gd name="T11" fmla="*/ 751 h 751"/>
                <a:gd name="T12" fmla="*/ 293 w 700"/>
                <a:gd name="T13" fmla="*/ 316 h 751"/>
              </a:gdLst>
              <a:ahLst/>
              <a:cxnLst>
                <a:cxn ang="0">
                  <a:pos x="T0" y="T1"/>
                </a:cxn>
                <a:cxn ang="0">
                  <a:pos x="T2" y="T3"/>
                </a:cxn>
                <a:cxn ang="0">
                  <a:pos x="T4" y="T5"/>
                </a:cxn>
                <a:cxn ang="0">
                  <a:pos x="T6" y="T7"/>
                </a:cxn>
                <a:cxn ang="0">
                  <a:pos x="T8" y="T9"/>
                </a:cxn>
                <a:cxn ang="0">
                  <a:pos x="T10" y="T11"/>
                </a:cxn>
                <a:cxn ang="0">
                  <a:pos x="T12" y="T13"/>
                </a:cxn>
              </a:cxnLst>
              <a:rect l="0" t="0" r="r" b="b"/>
              <a:pathLst>
                <a:path w="700" h="751">
                  <a:moveTo>
                    <a:pt x="293" y="316"/>
                  </a:moveTo>
                  <a:cubicBezTo>
                    <a:pt x="432" y="163"/>
                    <a:pt x="600" y="81"/>
                    <a:pt x="700" y="110"/>
                  </a:cubicBezTo>
                  <a:cubicBezTo>
                    <a:pt x="694" y="98"/>
                    <a:pt x="686" y="88"/>
                    <a:pt x="676" y="79"/>
                  </a:cubicBezTo>
                  <a:cubicBezTo>
                    <a:pt x="589" y="0"/>
                    <a:pt x="387" y="81"/>
                    <a:pt x="225" y="260"/>
                  </a:cubicBezTo>
                  <a:cubicBezTo>
                    <a:pt x="62" y="440"/>
                    <a:pt x="0" y="649"/>
                    <a:pt x="87" y="727"/>
                  </a:cubicBezTo>
                  <a:cubicBezTo>
                    <a:pt x="99" y="739"/>
                    <a:pt x="114" y="747"/>
                    <a:pt x="131" y="751"/>
                  </a:cubicBezTo>
                  <a:cubicBezTo>
                    <a:pt x="84" y="657"/>
                    <a:pt x="148" y="475"/>
                    <a:pt x="293" y="316"/>
                  </a:cubicBezTo>
                  <a:close/>
                </a:path>
              </a:pathLst>
            </a:custGeom>
            <a:solidFill>
              <a:srgbClr val="48C9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9" name="Freeform 352"/>
            <p:cNvSpPr>
              <a:spLocks/>
            </p:cNvSpPr>
            <p:nvPr/>
          </p:nvSpPr>
          <p:spPr bwMode="auto">
            <a:xfrm>
              <a:off x="6073" y="1048"/>
              <a:ext cx="1215" cy="2092"/>
            </a:xfrm>
            <a:custGeom>
              <a:avLst/>
              <a:gdLst>
                <a:gd name="T0" fmla="*/ 12 w 514"/>
                <a:gd name="T1" fmla="*/ 791 h 885"/>
                <a:gd name="T2" fmla="*/ 45 w 514"/>
                <a:gd name="T3" fmla="*/ 421 h 885"/>
                <a:gd name="T4" fmla="*/ 0 w 514"/>
                <a:gd name="T5" fmla="*/ 127 h 885"/>
                <a:gd name="T6" fmla="*/ 296 w 514"/>
                <a:gd name="T7" fmla="*/ 21 h 885"/>
                <a:gd name="T8" fmla="*/ 438 w 514"/>
                <a:gd name="T9" fmla="*/ 115 h 885"/>
                <a:gd name="T10" fmla="*/ 507 w 514"/>
                <a:gd name="T11" fmla="*/ 554 h 885"/>
                <a:gd name="T12" fmla="*/ 407 w 514"/>
                <a:gd name="T13" fmla="*/ 852 h 885"/>
                <a:gd name="T14" fmla="*/ 371 w 514"/>
                <a:gd name="T15" fmla="*/ 874 h 885"/>
                <a:gd name="T16" fmla="*/ 359 w 514"/>
                <a:gd name="T17" fmla="*/ 885 h 885"/>
                <a:gd name="T18" fmla="*/ 12 w 514"/>
                <a:gd name="T19" fmla="*/ 791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4" h="885">
                  <a:moveTo>
                    <a:pt x="12" y="791"/>
                  </a:moveTo>
                  <a:cubicBezTo>
                    <a:pt x="39" y="672"/>
                    <a:pt x="50" y="548"/>
                    <a:pt x="45" y="421"/>
                  </a:cubicBezTo>
                  <a:cubicBezTo>
                    <a:pt x="40" y="319"/>
                    <a:pt x="25" y="221"/>
                    <a:pt x="0" y="127"/>
                  </a:cubicBezTo>
                  <a:cubicBezTo>
                    <a:pt x="103" y="92"/>
                    <a:pt x="248" y="35"/>
                    <a:pt x="296" y="21"/>
                  </a:cubicBezTo>
                  <a:cubicBezTo>
                    <a:pt x="370" y="0"/>
                    <a:pt x="403" y="49"/>
                    <a:pt x="438" y="115"/>
                  </a:cubicBezTo>
                  <a:cubicBezTo>
                    <a:pt x="505" y="245"/>
                    <a:pt x="514" y="411"/>
                    <a:pt x="507" y="554"/>
                  </a:cubicBezTo>
                  <a:cubicBezTo>
                    <a:pt x="502" y="651"/>
                    <a:pt x="491" y="787"/>
                    <a:pt x="407" y="852"/>
                  </a:cubicBezTo>
                  <a:cubicBezTo>
                    <a:pt x="396" y="860"/>
                    <a:pt x="383" y="868"/>
                    <a:pt x="371" y="874"/>
                  </a:cubicBezTo>
                  <a:cubicBezTo>
                    <a:pt x="359" y="885"/>
                    <a:pt x="359" y="885"/>
                    <a:pt x="359" y="885"/>
                  </a:cubicBezTo>
                  <a:cubicBezTo>
                    <a:pt x="273" y="866"/>
                    <a:pt x="127" y="826"/>
                    <a:pt x="12" y="791"/>
                  </a:cubicBezTo>
                  <a:close/>
                </a:path>
              </a:pathLst>
            </a:custGeom>
            <a:solidFill>
              <a:srgbClr val="15A0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0" name="Freeform 353"/>
            <p:cNvSpPr>
              <a:spLocks/>
            </p:cNvSpPr>
            <p:nvPr/>
          </p:nvSpPr>
          <p:spPr bwMode="auto">
            <a:xfrm>
              <a:off x="6796" y="1062"/>
              <a:ext cx="664" cy="2085"/>
            </a:xfrm>
            <a:custGeom>
              <a:avLst/>
              <a:gdLst>
                <a:gd name="T0" fmla="*/ 182 w 281"/>
                <a:gd name="T1" fmla="*/ 433 h 882"/>
                <a:gd name="T2" fmla="*/ 0 w 281"/>
                <a:gd name="T3" fmla="*/ 15 h 882"/>
                <a:gd name="T4" fmla="*/ 38 w 281"/>
                <a:gd name="T5" fmla="*/ 5 h 882"/>
                <a:gd name="T6" fmla="*/ 270 w 281"/>
                <a:gd name="T7" fmla="*/ 433 h 882"/>
                <a:gd name="T8" fmla="*/ 78 w 281"/>
                <a:gd name="T9" fmla="*/ 881 h 882"/>
                <a:gd name="T10" fmla="*/ 29 w 281"/>
                <a:gd name="T11" fmla="*/ 871 h 882"/>
                <a:gd name="T12" fmla="*/ 182 w 281"/>
                <a:gd name="T13" fmla="*/ 433 h 882"/>
              </a:gdLst>
              <a:ahLst/>
              <a:cxnLst>
                <a:cxn ang="0">
                  <a:pos x="T0" y="T1"/>
                </a:cxn>
                <a:cxn ang="0">
                  <a:pos x="T2" y="T3"/>
                </a:cxn>
                <a:cxn ang="0">
                  <a:pos x="T4" y="T5"/>
                </a:cxn>
                <a:cxn ang="0">
                  <a:pos x="T6" y="T7"/>
                </a:cxn>
                <a:cxn ang="0">
                  <a:pos x="T8" y="T9"/>
                </a:cxn>
                <a:cxn ang="0">
                  <a:pos x="T10" y="T11"/>
                </a:cxn>
                <a:cxn ang="0">
                  <a:pos x="T12" y="T13"/>
                </a:cxn>
              </a:cxnLst>
              <a:rect l="0" t="0" r="r" b="b"/>
              <a:pathLst>
                <a:path w="281" h="882">
                  <a:moveTo>
                    <a:pt x="182" y="433"/>
                  </a:moveTo>
                  <a:cubicBezTo>
                    <a:pt x="173" y="226"/>
                    <a:pt x="95" y="56"/>
                    <a:pt x="0" y="15"/>
                  </a:cubicBezTo>
                  <a:cubicBezTo>
                    <a:pt x="12" y="9"/>
                    <a:pt x="25" y="6"/>
                    <a:pt x="38" y="5"/>
                  </a:cubicBezTo>
                  <a:cubicBezTo>
                    <a:pt x="155" y="0"/>
                    <a:pt x="259" y="192"/>
                    <a:pt x="270" y="433"/>
                  </a:cubicBezTo>
                  <a:cubicBezTo>
                    <a:pt x="281" y="675"/>
                    <a:pt x="195" y="875"/>
                    <a:pt x="78" y="881"/>
                  </a:cubicBezTo>
                  <a:cubicBezTo>
                    <a:pt x="61" y="882"/>
                    <a:pt x="45" y="878"/>
                    <a:pt x="29" y="871"/>
                  </a:cubicBezTo>
                  <a:cubicBezTo>
                    <a:pt x="125" y="829"/>
                    <a:pt x="192" y="647"/>
                    <a:pt x="182" y="433"/>
                  </a:cubicBezTo>
                  <a:close/>
                </a:path>
              </a:pathLst>
            </a:custGeom>
            <a:solidFill>
              <a:srgbClr val="48C9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1" name="Freeform 354"/>
            <p:cNvSpPr>
              <a:spLocks/>
            </p:cNvSpPr>
            <p:nvPr/>
          </p:nvSpPr>
          <p:spPr bwMode="auto">
            <a:xfrm>
              <a:off x="4713" y="-1335"/>
              <a:ext cx="1889" cy="1948"/>
            </a:xfrm>
            <a:custGeom>
              <a:avLst/>
              <a:gdLst>
                <a:gd name="T0" fmla="*/ 456 w 799"/>
                <a:gd name="T1" fmla="*/ 824 h 824"/>
                <a:gd name="T2" fmla="*/ 0 w 799"/>
                <a:gd name="T3" fmla="*/ 330 h 824"/>
                <a:gd name="T4" fmla="*/ 152 w 799"/>
                <a:gd name="T5" fmla="*/ 64 h 824"/>
                <a:gd name="T6" fmla="*/ 321 w 799"/>
                <a:gd name="T7" fmla="*/ 43 h 824"/>
                <a:gd name="T8" fmla="*/ 659 w 799"/>
                <a:gd name="T9" fmla="*/ 331 h 824"/>
                <a:gd name="T10" fmla="*/ 777 w 799"/>
                <a:gd name="T11" fmla="*/ 622 h 824"/>
                <a:gd name="T12" fmla="*/ 765 w 799"/>
                <a:gd name="T13" fmla="*/ 663 h 824"/>
                <a:gd name="T14" fmla="*/ 755 w 799"/>
                <a:gd name="T15" fmla="*/ 682 h 824"/>
                <a:gd name="T16" fmla="*/ 456 w 799"/>
                <a:gd name="T17" fmla="*/ 8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9" h="824">
                  <a:moveTo>
                    <a:pt x="456" y="824"/>
                  </a:moveTo>
                  <a:cubicBezTo>
                    <a:pt x="399" y="717"/>
                    <a:pt x="233" y="480"/>
                    <a:pt x="0" y="330"/>
                  </a:cubicBezTo>
                  <a:cubicBezTo>
                    <a:pt x="56" y="232"/>
                    <a:pt x="124" y="106"/>
                    <a:pt x="152" y="64"/>
                  </a:cubicBezTo>
                  <a:cubicBezTo>
                    <a:pt x="194" y="0"/>
                    <a:pt x="252" y="15"/>
                    <a:pt x="321" y="43"/>
                  </a:cubicBezTo>
                  <a:cubicBezTo>
                    <a:pt x="456" y="98"/>
                    <a:pt x="572" y="218"/>
                    <a:pt x="659" y="331"/>
                  </a:cubicBezTo>
                  <a:cubicBezTo>
                    <a:pt x="719" y="408"/>
                    <a:pt x="799" y="518"/>
                    <a:pt x="777" y="622"/>
                  </a:cubicBezTo>
                  <a:cubicBezTo>
                    <a:pt x="774" y="636"/>
                    <a:pt x="770" y="649"/>
                    <a:pt x="765" y="663"/>
                  </a:cubicBezTo>
                  <a:cubicBezTo>
                    <a:pt x="755" y="682"/>
                    <a:pt x="755" y="682"/>
                    <a:pt x="755" y="682"/>
                  </a:cubicBezTo>
                  <a:cubicBezTo>
                    <a:pt x="677" y="724"/>
                    <a:pt x="544" y="780"/>
                    <a:pt x="456" y="824"/>
                  </a:cubicBezTo>
                  <a:close/>
                </a:path>
              </a:pathLst>
            </a:custGeom>
            <a:solidFill>
              <a:srgbClr val="15A0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2" name="Freeform 355"/>
            <p:cNvSpPr>
              <a:spLocks/>
            </p:cNvSpPr>
            <p:nvPr/>
          </p:nvSpPr>
          <p:spPr bwMode="auto">
            <a:xfrm>
              <a:off x="5089" y="-1465"/>
              <a:ext cx="1676" cy="1756"/>
            </a:xfrm>
            <a:custGeom>
              <a:avLst/>
              <a:gdLst>
                <a:gd name="T0" fmla="*/ 411 w 709"/>
                <a:gd name="T1" fmla="*/ 311 h 743"/>
                <a:gd name="T2" fmla="*/ 0 w 709"/>
                <a:gd name="T3" fmla="*/ 112 h 743"/>
                <a:gd name="T4" fmla="*/ 24 w 709"/>
                <a:gd name="T5" fmla="*/ 80 h 743"/>
                <a:gd name="T6" fmla="*/ 478 w 709"/>
                <a:gd name="T7" fmla="*/ 254 h 743"/>
                <a:gd name="T8" fmla="*/ 624 w 709"/>
                <a:gd name="T9" fmla="*/ 718 h 743"/>
                <a:gd name="T10" fmla="*/ 580 w 709"/>
                <a:gd name="T11" fmla="*/ 743 h 743"/>
                <a:gd name="T12" fmla="*/ 411 w 709"/>
                <a:gd name="T13" fmla="*/ 311 h 743"/>
              </a:gdLst>
              <a:ahLst/>
              <a:cxnLst>
                <a:cxn ang="0">
                  <a:pos x="T0" y="T1"/>
                </a:cxn>
                <a:cxn ang="0">
                  <a:pos x="T2" y="T3"/>
                </a:cxn>
                <a:cxn ang="0">
                  <a:pos x="T4" y="T5"/>
                </a:cxn>
                <a:cxn ang="0">
                  <a:pos x="T6" y="T7"/>
                </a:cxn>
                <a:cxn ang="0">
                  <a:pos x="T8" y="T9"/>
                </a:cxn>
                <a:cxn ang="0">
                  <a:pos x="T10" y="T11"/>
                </a:cxn>
                <a:cxn ang="0">
                  <a:pos x="T12" y="T13"/>
                </a:cxn>
              </a:cxnLst>
              <a:rect l="0" t="0" r="r" b="b"/>
              <a:pathLst>
                <a:path w="709" h="743">
                  <a:moveTo>
                    <a:pt x="411" y="311"/>
                  </a:moveTo>
                  <a:cubicBezTo>
                    <a:pt x="269" y="160"/>
                    <a:pt x="100" y="81"/>
                    <a:pt x="0" y="112"/>
                  </a:cubicBezTo>
                  <a:cubicBezTo>
                    <a:pt x="6" y="100"/>
                    <a:pt x="14" y="89"/>
                    <a:pt x="24" y="80"/>
                  </a:cubicBezTo>
                  <a:cubicBezTo>
                    <a:pt x="109" y="0"/>
                    <a:pt x="312" y="78"/>
                    <a:pt x="478" y="254"/>
                  </a:cubicBezTo>
                  <a:cubicBezTo>
                    <a:pt x="644" y="430"/>
                    <a:pt x="709" y="638"/>
                    <a:pt x="624" y="718"/>
                  </a:cubicBezTo>
                  <a:cubicBezTo>
                    <a:pt x="612" y="730"/>
                    <a:pt x="597" y="738"/>
                    <a:pt x="580" y="743"/>
                  </a:cubicBezTo>
                  <a:cubicBezTo>
                    <a:pt x="626" y="648"/>
                    <a:pt x="558" y="467"/>
                    <a:pt x="411" y="311"/>
                  </a:cubicBezTo>
                  <a:close/>
                </a:path>
              </a:pathLst>
            </a:custGeom>
            <a:solidFill>
              <a:srgbClr val="48C9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3" name="Freeform 356"/>
            <p:cNvSpPr>
              <a:spLocks/>
            </p:cNvSpPr>
            <p:nvPr/>
          </p:nvSpPr>
          <p:spPr bwMode="auto">
            <a:xfrm>
              <a:off x="-86" y="2492"/>
              <a:ext cx="745" cy="679"/>
            </a:xfrm>
            <a:custGeom>
              <a:avLst/>
              <a:gdLst>
                <a:gd name="T0" fmla="*/ 215 w 745"/>
                <a:gd name="T1" fmla="*/ 679 h 679"/>
                <a:gd name="T2" fmla="*/ 0 w 745"/>
                <a:gd name="T3" fmla="*/ 300 h 679"/>
                <a:gd name="T4" fmla="*/ 527 w 745"/>
                <a:gd name="T5" fmla="*/ 0 h 679"/>
                <a:gd name="T6" fmla="*/ 745 w 745"/>
                <a:gd name="T7" fmla="*/ 378 h 679"/>
                <a:gd name="T8" fmla="*/ 215 w 745"/>
                <a:gd name="T9" fmla="*/ 679 h 679"/>
              </a:gdLst>
              <a:ahLst/>
              <a:cxnLst>
                <a:cxn ang="0">
                  <a:pos x="T0" y="T1"/>
                </a:cxn>
                <a:cxn ang="0">
                  <a:pos x="T2" y="T3"/>
                </a:cxn>
                <a:cxn ang="0">
                  <a:pos x="T4" y="T5"/>
                </a:cxn>
                <a:cxn ang="0">
                  <a:pos x="T6" y="T7"/>
                </a:cxn>
                <a:cxn ang="0">
                  <a:pos x="T8" y="T9"/>
                </a:cxn>
              </a:cxnLst>
              <a:rect l="0" t="0" r="r" b="b"/>
              <a:pathLst>
                <a:path w="745" h="679">
                  <a:moveTo>
                    <a:pt x="215" y="679"/>
                  </a:moveTo>
                  <a:lnTo>
                    <a:pt x="0" y="300"/>
                  </a:lnTo>
                  <a:lnTo>
                    <a:pt x="527" y="0"/>
                  </a:lnTo>
                  <a:lnTo>
                    <a:pt x="745" y="378"/>
                  </a:lnTo>
                  <a:lnTo>
                    <a:pt x="215" y="679"/>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4" name="Freeform 357"/>
            <p:cNvSpPr>
              <a:spLocks/>
            </p:cNvSpPr>
            <p:nvPr/>
          </p:nvSpPr>
          <p:spPr bwMode="auto">
            <a:xfrm>
              <a:off x="-67" y="2511"/>
              <a:ext cx="705" cy="638"/>
            </a:xfrm>
            <a:custGeom>
              <a:avLst/>
              <a:gdLst>
                <a:gd name="T0" fmla="*/ 201 w 705"/>
                <a:gd name="T1" fmla="*/ 638 h 638"/>
                <a:gd name="T2" fmla="*/ 0 w 705"/>
                <a:gd name="T3" fmla="*/ 286 h 638"/>
                <a:gd name="T4" fmla="*/ 504 w 705"/>
                <a:gd name="T5" fmla="*/ 0 h 638"/>
                <a:gd name="T6" fmla="*/ 705 w 705"/>
                <a:gd name="T7" fmla="*/ 352 h 638"/>
                <a:gd name="T8" fmla="*/ 201 w 705"/>
                <a:gd name="T9" fmla="*/ 638 h 638"/>
              </a:gdLst>
              <a:ahLst/>
              <a:cxnLst>
                <a:cxn ang="0">
                  <a:pos x="T0" y="T1"/>
                </a:cxn>
                <a:cxn ang="0">
                  <a:pos x="T2" y="T3"/>
                </a:cxn>
                <a:cxn ang="0">
                  <a:pos x="T4" y="T5"/>
                </a:cxn>
                <a:cxn ang="0">
                  <a:pos x="T6" y="T7"/>
                </a:cxn>
                <a:cxn ang="0">
                  <a:pos x="T8" y="T9"/>
                </a:cxn>
              </a:cxnLst>
              <a:rect l="0" t="0" r="r" b="b"/>
              <a:pathLst>
                <a:path w="705" h="638">
                  <a:moveTo>
                    <a:pt x="201" y="638"/>
                  </a:moveTo>
                  <a:lnTo>
                    <a:pt x="0" y="286"/>
                  </a:lnTo>
                  <a:lnTo>
                    <a:pt x="504" y="0"/>
                  </a:lnTo>
                  <a:lnTo>
                    <a:pt x="705" y="352"/>
                  </a:lnTo>
                  <a:lnTo>
                    <a:pt x="201" y="63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5" name="Freeform 358"/>
            <p:cNvSpPr>
              <a:spLocks/>
            </p:cNvSpPr>
            <p:nvPr/>
          </p:nvSpPr>
          <p:spPr bwMode="auto">
            <a:xfrm>
              <a:off x="18" y="2565"/>
              <a:ext cx="565" cy="511"/>
            </a:xfrm>
            <a:custGeom>
              <a:avLst/>
              <a:gdLst>
                <a:gd name="T0" fmla="*/ 159 w 565"/>
                <a:gd name="T1" fmla="*/ 511 h 511"/>
                <a:gd name="T2" fmla="*/ 0 w 565"/>
                <a:gd name="T3" fmla="*/ 232 h 511"/>
                <a:gd name="T4" fmla="*/ 407 w 565"/>
                <a:gd name="T5" fmla="*/ 0 h 511"/>
                <a:gd name="T6" fmla="*/ 565 w 565"/>
                <a:gd name="T7" fmla="*/ 282 h 511"/>
                <a:gd name="T8" fmla="*/ 159 w 565"/>
                <a:gd name="T9" fmla="*/ 511 h 511"/>
              </a:gdLst>
              <a:ahLst/>
              <a:cxnLst>
                <a:cxn ang="0">
                  <a:pos x="T0" y="T1"/>
                </a:cxn>
                <a:cxn ang="0">
                  <a:pos x="T2" y="T3"/>
                </a:cxn>
                <a:cxn ang="0">
                  <a:pos x="T4" y="T5"/>
                </a:cxn>
                <a:cxn ang="0">
                  <a:pos x="T6" y="T7"/>
                </a:cxn>
                <a:cxn ang="0">
                  <a:pos x="T8" y="T9"/>
                </a:cxn>
              </a:cxnLst>
              <a:rect l="0" t="0" r="r" b="b"/>
              <a:pathLst>
                <a:path w="565" h="511">
                  <a:moveTo>
                    <a:pt x="159" y="511"/>
                  </a:moveTo>
                  <a:lnTo>
                    <a:pt x="0" y="232"/>
                  </a:lnTo>
                  <a:lnTo>
                    <a:pt x="407" y="0"/>
                  </a:lnTo>
                  <a:lnTo>
                    <a:pt x="565" y="282"/>
                  </a:lnTo>
                  <a:lnTo>
                    <a:pt x="159" y="511"/>
                  </a:lnTo>
                  <a:close/>
                </a:path>
              </a:pathLst>
            </a:custGeom>
            <a:solidFill>
              <a:srgbClr val="344A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6" name="Freeform 359"/>
            <p:cNvSpPr>
              <a:spLocks/>
            </p:cNvSpPr>
            <p:nvPr/>
          </p:nvSpPr>
          <p:spPr bwMode="auto">
            <a:xfrm>
              <a:off x="32" y="2906"/>
              <a:ext cx="78" cy="109"/>
            </a:xfrm>
            <a:custGeom>
              <a:avLst/>
              <a:gdLst>
                <a:gd name="T0" fmla="*/ 29 w 33"/>
                <a:gd name="T1" fmla="*/ 44 h 46"/>
                <a:gd name="T2" fmla="*/ 20 w 33"/>
                <a:gd name="T3" fmla="*/ 41 h 46"/>
                <a:gd name="T4" fmla="*/ 2 w 33"/>
                <a:gd name="T5" fmla="*/ 11 h 46"/>
                <a:gd name="T6" fmla="*/ 5 w 33"/>
                <a:gd name="T7" fmla="*/ 2 h 46"/>
                <a:gd name="T8" fmla="*/ 5 w 33"/>
                <a:gd name="T9" fmla="*/ 2 h 46"/>
                <a:gd name="T10" fmla="*/ 14 w 33"/>
                <a:gd name="T11" fmla="*/ 4 h 46"/>
                <a:gd name="T12" fmla="*/ 31 w 33"/>
                <a:gd name="T13" fmla="*/ 35 h 46"/>
                <a:gd name="T14" fmla="*/ 29 w 33"/>
                <a:gd name="T15" fmla="*/ 44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46">
                  <a:moveTo>
                    <a:pt x="29" y="44"/>
                  </a:moveTo>
                  <a:cubicBezTo>
                    <a:pt x="26" y="46"/>
                    <a:pt x="21" y="45"/>
                    <a:pt x="20" y="41"/>
                  </a:cubicBezTo>
                  <a:cubicBezTo>
                    <a:pt x="2" y="11"/>
                    <a:pt x="2" y="11"/>
                    <a:pt x="2" y="11"/>
                  </a:cubicBezTo>
                  <a:cubicBezTo>
                    <a:pt x="0" y="8"/>
                    <a:pt x="2" y="4"/>
                    <a:pt x="5" y="2"/>
                  </a:cubicBezTo>
                  <a:cubicBezTo>
                    <a:pt x="5" y="2"/>
                    <a:pt x="5" y="2"/>
                    <a:pt x="5" y="2"/>
                  </a:cubicBezTo>
                  <a:cubicBezTo>
                    <a:pt x="8" y="0"/>
                    <a:pt x="12" y="1"/>
                    <a:pt x="14" y="4"/>
                  </a:cubicBezTo>
                  <a:cubicBezTo>
                    <a:pt x="31" y="35"/>
                    <a:pt x="31" y="35"/>
                    <a:pt x="31" y="35"/>
                  </a:cubicBezTo>
                  <a:cubicBezTo>
                    <a:pt x="33" y="38"/>
                    <a:pt x="32" y="42"/>
                    <a:pt x="29" y="44"/>
                  </a:cubicBez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7" name="Freeform 360"/>
            <p:cNvSpPr>
              <a:spLocks/>
            </p:cNvSpPr>
            <p:nvPr/>
          </p:nvSpPr>
          <p:spPr bwMode="auto">
            <a:xfrm>
              <a:off x="70" y="2565"/>
              <a:ext cx="497" cy="249"/>
            </a:xfrm>
            <a:custGeom>
              <a:avLst/>
              <a:gdLst>
                <a:gd name="T0" fmla="*/ 355 w 497"/>
                <a:gd name="T1" fmla="*/ 0 h 249"/>
                <a:gd name="T2" fmla="*/ 0 w 497"/>
                <a:gd name="T3" fmla="*/ 204 h 249"/>
                <a:gd name="T4" fmla="*/ 497 w 497"/>
                <a:gd name="T5" fmla="*/ 249 h 249"/>
                <a:gd name="T6" fmla="*/ 355 w 497"/>
                <a:gd name="T7" fmla="*/ 0 h 249"/>
              </a:gdLst>
              <a:ahLst/>
              <a:cxnLst>
                <a:cxn ang="0">
                  <a:pos x="T0" y="T1"/>
                </a:cxn>
                <a:cxn ang="0">
                  <a:pos x="T2" y="T3"/>
                </a:cxn>
                <a:cxn ang="0">
                  <a:pos x="T4" y="T5"/>
                </a:cxn>
                <a:cxn ang="0">
                  <a:pos x="T6" y="T7"/>
                </a:cxn>
              </a:cxnLst>
              <a:rect l="0" t="0" r="r" b="b"/>
              <a:pathLst>
                <a:path w="497" h="249">
                  <a:moveTo>
                    <a:pt x="355" y="0"/>
                  </a:moveTo>
                  <a:lnTo>
                    <a:pt x="0" y="204"/>
                  </a:lnTo>
                  <a:lnTo>
                    <a:pt x="497" y="249"/>
                  </a:lnTo>
                  <a:lnTo>
                    <a:pt x="355" y="0"/>
                  </a:lnTo>
                  <a:close/>
                </a:path>
              </a:pathLst>
            </a:custGeom>
            <a:solidFill>
              <a:srgbClr val="56637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8" name="Freeform 361"/>
            <p:cNvSpPr>
              <a:spLocks/>
            </p:cNvSpPr>
            <p:nvPr/>
          </p:nvSpPr>
          <p:spPr bwMode="auto">
            <a:xfrm>
              <a:off x="4364" y="2031"/>
              <a:ext cx="406" cy="615"/>
            </a:xfrm>
            <a:custGeom>
              <a:avLst/>
              <a:gdLst>
                <a:gd name="T0" fmla="*/ 172 w 172"/>
                <a:gd name="T1" fmla="*/ 242 h 260"/>
                <a:gd name="T2" fmla="*/ 156 w 172"/>
                <a:gd name="T3" fmla="*/ 259 h 260"/>
                <a:gd name="T4" fmla="*/ 17 w 172"/>
                <a:gd name="T5" fmla="*/ 260 h 260"/>
                <a:gd name="T6" fmla="*/ 1 w 172"/>
                <a:gd name="T7" fmla="*/ 243 h 260"/>
                <a:gd name="T8" fmla="*/ 0 w 172"/>
                <a:gd name="T9" fmla="*/ 18 h 260"/>
                <a:gd name="T10" fmla="*/ 16 w 172"/>
                <a:gd name="T11" fmla="*/ 1 h 260"/>
                <a:gd name="T12" fmla="*/ 155 w 172"/>
                <a:gd name="T13" fmla="*/ 0 h 260"/>
                <a:gd name="T14" fmla="*/ 171 w 172"/>
                <a:gd name="T15" fmla="*/ 17 h 260"/>
                <a:gd name="T16" fmla="*/ 172 w 172"/>
                <a:gd name="T17" fmla="*/ 242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60">
                  <a:moveTo>
                    <a:pt x="172" y="242"/>
                  </a:moveTo>
                  <a:cubicBezTo>
                    <a:pt x="172" y="252"/>
                    <a:pt x="165" y="259"/>
                    <a:pt x="156" y="259"/>
                  </a:cubicBezTo>
                  <a:cubicBezTo>
                    <a:pt x="17" y="260"/>
                    <a:pt x="17" y="260"/>
                    <a:pt x="17" y="260"/>
                  </a:cubicBezTo>
                  <a:cubicBezTo>
                    <a:pt x="8" y="260"/>
                    <a:pt x="1" y="252"/>
                    <a:pt x="1" y="243"/>
                  </a:cubicBezTo>
                  <a:cubicBezTo>
                    <a:pt x="0" y="18"/>
                    <a:pt x="0" y="18"/>
                    <a:pt x="0" y="18"/>
                  </a:cubicBezTo>
                  <a:cubicBezTo>
                    <a:pt x="0" y="9"/>
                    <a:pt x="7" y="1"/>
                    <a:pt x="16" y="1"/>
                  </a:cubicBezTo>
                  <a:cubicBezTo>
                    <a:pt x="155" y="0"/>
                    <a:pt x="155" y="0"/>
                    <a:pt x="155" y="0"/>
                  </a:cubicBezTo>
                  <a:cubicBezTo>
                    <a:pt x="164" y="0"/>
                    <a:pt x="171" y="8"/>
                    <a:pt x="171" y="17"/>
                  </a:cubicBezTo>
                  <a:lnTo>
                    <a:pt x="172" y="242"/>
                  </a:lnTo>
                  <a:close/>
                </a:path>
              </a:pathLst>
            </a:custGeom>
            <a:solidFill>
              <a:srgbClr val="8D45A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69" name="Freeform 362"/>
            <p:cNvSpPr>
              <a:spLocks/>
            </p:cNvSpPr>
            <p:nvPr/>
          </p:nvSpPr>
          <p:spPr bwMode="auto">
            <a:xfrm>
              <a:off x="4406" y="2071"/>
              <a:ext cx="322" cy="497"/>
            </a:xfrm>
            <a:custGeom>
              <a:avLst/>
              <a:gdLst>
                <a:gd name="T0" fmla="*/ 322 w 322"/>
                <a:gd name="T1" fmla="*/ 494 h 497"/>
                <a:gd name="T2" fmla="*/ 0 w 322"/>
                <a:gd name="T3" fmla="*/ 497 h 497"/>
                <a:gd name="T4" fmla="*/ 0 w 322"/>
                <a:gd name="T5" fmla="*/ 3 h 497"/>
                <a:gd name="T6" fmla="*/ 322 w 322"/>
                <a:gd name="T7" fmla="*/ 0 h 497"/>
                <a:gd name="T8" fmla="*/ 322 w 322"/>
                <a:gd name="T9" fmla="*/ 494 h 497"/>
              </a:gdLst>
              <a:ahLst/>
              <a:cxnLst>
                <a:cxn ang="0">
                  <a:pos x="T0" y="T1"/>
                </a:cxn>
                <a:cxn ang="0">
                  <a:pos x="T2" y="T3"/>
                </a:cxn>
                <a:cxn ang="0">
                  <a:pos x="T4" y="T5"/>
                </a:cxn>
                <a:cxn ang="0">
                  <a:pos x="T6" y="T7"/>
                </a:cxn>
                <a:cxn ang="0">
                  <a:pos x="T8" y="T9"/>
                </a:cxn>
              </a:cxnLst>
              <a:rect l="0" t="0" r="r" b="b"/>
              <a:pathLst>
                <a:path w="322" h="497">
                  <a:moveTo>
                    <a:pt x="322" y="494"/>
                  </a:moveTo>
                  <a:lnTo>
                    <a:pt x="0" y="497"/>
                  </a:lnTo>
                  <a:lnTo>
                    <a:pt x="0" y="3"/>
                  </a:lnTo>
                  <a:lnTo>
                    <a:pt x="322" y="0"/>
                  </a:lnTo>
                  <a:lnTo>
                    <a:pt x="322" y="494"/>
                  </a:lnTo>
                  <a:close/>
                </a:path>
              </a:pathLst>
            </a:custGeom>
            <a:solidFill>
              <a:srgbClr val="344A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0" name="Freeform 363"/>
            <p:cNvSpPr>
              <a:spLocks/>
            </p:cNvSpPr>
            <p:nvPr/>
          </p:nvSpPr>
          <p:spPr bwMode="auto">
            <a:xfrm>
              <a:off x="4517" y="2594"/>
              <a:ext cx="116" cy="16"/>
            </a:xfrm>
            <a:custGeom>
              <a:avLst/>
              <a:gdLst>
                <a:gd name="T0" fmla="*/ 49 w 49"/>
                <a:gd name="T1" fmla="*/ 3 h 7"/>
                <a:gd name="T2" fmla="*/ 42 w 49"/>
                <a:gd name="T3" fmla="*/ 7 h 7"/>
                <a:gd name="T4" fmla="*/ 7 w 49"/>
                <a:gd name="T5" fmla="*/ 7 h 7"/>
                <a:gd name="T6" fmla="*/ 0 w 49"/>
                <a:gd name="T7" fmla="*/ 4 h 7"/>
                <a:gd name="T8" fmla="*/ 0 w 49"/>
                <a:gd name="T9" fmla="*/ 4 h 7"/>
                <a:gd name="T10" fmla="*/ 7 w 49"/>
                <a:gd name="T11" fmla="*/ 0 h 7"/>
                <a:gd name="T12" fmla="*/ 42 w 49"/>
                <a:gd name="T13" fmla="*/ 0 h 7"/>
                <a:gd name="T14" fmla="*/ 49 w 49"/>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7">
                  <a:moveTo>
                    <a:pt x="49" y="3"/>
                  </a:moveTo>
                  <a:cubicBezTo>
                    <a:pt x="49" y="5"/>
                    <a:pt x="46" y="7"/>
                    <a:pt x="42" y="7"/>
                  </a:cubicBezTo>
                  <a:cubicBezTo>
                    <a:pt x="7" y="7"/>
                    <a:pt x="7" y="7"/>
                    <a:pt x="7" y="7"/>
                  </a:cubicBezTo>
                  <a:cubicBezTo>
                    <a:pt x="3" y="7"/>
                    <a:pt x="0" y="6"/>
                    <a:pt x="0" y="4"/>
                  </a:cubicBezTo>
                  <a:cubicBezTo>
                    <a:pt x="0" y="4"/>
                    <a:pt x="0" y="4"/>
                    <a:pt x="0" y="4"/>
                  </a:cubicBezTo>
                  <a:cubicBezTo>
                    <a:pt x="0" y="2"/>
                    <a:pt x="3" y="0"/>
                    <a:pt x="7" y="0"/>
                  </a:cubicBezTo>
                  <a:cubicBezTo>
                    <a:pt x="42" y="0"/>
                    <a:pt x="42" y="0"/>
                    <a:pt x="42" y="0"/>
                  </a:cubicBezTo>
                  <a:cubicBezTo>
                    <a:pt x="46" y="0"/>
                    <a:pt x="49" y="2"/>
                    <a:pt x="49" y="3"/>
                  </a:cubicBez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1" name="Freeform 364"/>
            <p:cNvSpPr>
              <a:spLocks/>
            </p:cNvSpPr>
            <p:nvPr/>
          </p:nvSpPr>
          <p:spPr bwMode="auto">
            <a:xfrm>
              <a:off x="4406" y="2074"/>
              <a:ext cx="284" cy="430"/>
            </a:xfrm>
            <a:custGeom>
              <a:avLst/>
              <a:gdLst>
                <a:gd name="T0" fmla="*/ 0 w 284"/>
                <a:gd name="T1" fmla="*/ 0 h 430"/>
                <a:gd name="T2" fmla="*/ 0 w 284"/>
                <a:gd name="T3" fmla="*/ 430 h 430"/>
                <a:gd name="T4" fmla="*/ 284 w 284"/>
                <a:gd name="T5" fmla="*/ 0 h 430"/>
                <a:gd name="T6" fmla="*/ 0 w 284"/>
                <a:gd name="T7" fmla="*/ 0 h 430"/>
              </a:gdLst>
              <a:ahLst/>
              <a:cxnLst>
                <a:cxn ang="0">
                  <a:pos x="T0" y="T1"/>
                </a:cxn>
                <a:cxn ang="0">
                  <a:pos x="T2" y="T3"/>
                </a:cxn>
                <a:cxn ang="0">
                  <a:pos x="T4" y="T5"/>
                </a:cxn>
                <a:cxn ang="0">
                  <a:pos x="T6" y="T7"/>
                </a:cxn>
              </a:cxnLst>
              <a:rect l="0" t="0" r="r" b="b"/>
              <a:pathLst>
                <a:path w="284" h="430">
                  <a:moveTo>
                    <a:pt x="0" y="0"/>
                  </a:moveTo>
                  <a:lnTo>
                    <a:pt x="0" y="430"/>
                  </a:lnTo>
                  <a:lnTo>
                    <a:pt x="284" y="0"/>
                  </a:lnTo>
                  <a:lnTo>
                    <a:pt x="0" y="0"/>
                  </a:lnTo>
                  <a:close/>
                </a:path>
              </a:pathLst>
            </a:custGeom>
            <a:solidFill>
              <a:srgbClr val="56637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2" name="Freeform 365"/>
            <p:cNvSpPr>
              <a:spLocks/>
            </p:cNvSpPr>
            <p:nvPr/>
          </p:nvSpPr>
          <p:spPr bwMode="auto">
            <a:xfrm>
              <a:off x="2186" y="2882"/>
              <a:ext cx="698" cy="946"/>
            </a:xfrm>
            <a:custGeom>
              <a:avLst/>
              <a:gdLst>
                <a:gd name="T0" fmla="*/ 291 w 295"/>
                <a:gd name="T1" fmla="*/ 387 h 400"/>
                <a:gd name="T2" fmla="*/ 278 w 295"/>
                <a:gd name="T3" fmla="*/ 400 h 400"/>
                <a:gd name="T4" fmla="*/ 13 w 295"/>
                <a:gd name="T5" fmla="*/ 397 h 400"/>
                <a:gd name="T6" fmla="*/ 0 w 295"/>
                <a:gd name="T7" fmla="*/ 384 h 400"/>
                <a:gd name="T8" fmla="*/ 4 w 295"/>
                <a:gd name="T9" fmla="*/ 13 h 400"/>
                <a:gd name="T10" fmla="*/ 17 w 295"/>
                <a:gd name="T11" fmla="*/ 0 h 400"/>
                <a:gd name="T12" fmla="*/ 282 w 295"/>
                <a:gd name="T13" fmla="*/ 3 h 400"/>
                <a:gd name="T14" fmla="*/ 295 w 295"/>
                <a:gd name="T15" fmla="*/ 16 h 400"/>
                <a:gd name="T16" fmla="*/ 291 w 295"/>
                <a:gd name="T17" fmla="*/ 38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5" h="400">
                  <a:moveTo>
                    <a:pt x="291" y="387"/>
                  </a:moveTo>
                  <a:cubicBezTo>
                    <a:pt x="291" y="394"/>
                    <a:pt x="285" y="400"/>
                    <a:pt x="278" y="400"/>
                  </a:cubicBezTo>
                  <a:cubicBezTo>
                    <a:pt x="13" y="397"/>
                    <a:pt x="13" y="397"/>
                    <a:pt x="13" y="397"/>
                  </a:cubicBezTo>
                  <a:cubicBezTo>
                    <a:pt x="6" y="397"/>
                    <a:pt x="0" y="391"/>
                    <a:pt x="0" y="384"/>
                  </a:cubicBezTo>
                  <a:cubicBezTo>
                    <a:pt x="4" y="13"/>
                    <a:pt x="4" y="13"/>
                    <a:pt x="4" y="13"/>
                  </a:cubicBezTo>
                  <a:cubicBezTo>
                    <a:pt x="4" y="6"/>
                    <a:pt x="10" y="0"/>
                    <a:pt x="17" y="0"/>
                  </a:cubicBezTo>
                  <a:cubicBezTo>
                    <a:pt x="282" y="3"/>
                    <a:pt x="282" y="3"/>
                    <a:pt x="282" y="3"/>
                  </a:cubicBezTo>
                  <a:cubicBezTo>
                    <a:pt x="289" y="3"/>
                    <a:pt x="295" y="9"/>
                    <a:pt x="295" y="16"/>
                  </a:cubicBezTo>
                  <a:lnTo>
                    <a:pt x="291" y="387"/>
                  </a:lnTo>
                  <a:close/>
                </a:path>
              </a:pathLst>
            </a:custGeom>
            <a:solidFill>
              <a:srgbClr val="D254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3" name="Freeform 366"/>
            <p:cNvSpPr>
              <a:spLocks/>
            </p:cNvSpPr>
            <p:nvPr/>
          </p:nvSpPr>
          <p:spPr bwMode="auto">
            <a:xfrm>
              <a:off x="2186" y="2882"/>
              <a:ext cx="57" cy="939"/>
            </a:xfrm>
            <a:custGeom>
              <a:avLst/>
              <a:gdLst>
                <a:gd name="T0" fmla="*/ 24 w 24"/>
                <a:gd name="T1" fmla="*/ 1 h 397"/>
                <a:gd name="T2" fmla="*/ 17 w 24"/>
                <a:gd name="T3" fmla="*/ 0 h 397"/>
                <a:gd name="T4" fmla="*/ 4 w 24"/>
                <a:gd name="T5" fmla="*/ 13 h 397"/>
                <a:gd name="T6" fmla="*/ 0 w 24"/>
                <a:gd name="T7" fmla="*/ 384 h 397"/>
                <a:gd name="T8" fmla="*/ 13 w 24"/>
                <a:gd name="T9" fmla="*/ 397 h 397"/>
                <a:gd name="T10" fmla="*/ 19 w 24"/>
                <a:gd name="T11" fmla="*/ 397 h 397"/>
                <a:gd name="T12" fmla="*/ 24 w 24"/>
                <a:gd name="T13" fmla="*/ 1 h 397"/>
              </a:gdLst>
              <a:ahLst/>
              <a:cxnLst>
                <a:cxn ang="0">
                  <a:pos x="T0" y="T1"/>
                </a:cxn>
                <a:cxn ang="0">
                  <a:pos x="T2" y="T3"/>
                </a:cxn>
                <a:cxn ang="0">
                  <a:pos x="T4" y="T5"/>
                </a:cxn>
                <a:cxn ang="0">
                  <a:pos x="T6" y="T7"/>
                </a:cxn>
                <a:cxn ang="0">
                  <a:pos x="T8" y="T9"/>
                </a:cxn>
                <a:cxn ang="0">
                  <a:pos x="T10" y="T11"/>
                </a:cxn>
                <a:cxn ang="0">
                  <a:pos x="T12" y="T13"/>
                </a:cxn>
              </a:cxnLst>
              <a:rect l="0" t="0" r="r" b="b"/>
              <a:pathLst>
                <a:path w="24" h="397">
                  <a:moveTo>
                    <a:pt x="24" y="1"/>
                  </a:moveTo>
                  <a:cubicBezTo>
                    <a:pt x="17" y="0"/>
                    <a:pt x="17" y="0"/>
                    <a:pt x="17" y="0"/>
                  </a:cubicBezTo>
                  <a:cubicBezTo>
                    <a:pt x="10" y="0"/>
                    <a:pt x="4" y="6"/>
                    <a:pt x="4" y="13"/>
                  </a:cubicBezTo>
                  <a:cubicBezTo>
                    <a:pt x="0" y="384"/>
                    <a:pt x="0" y="384"/>
                    <a:pt x="0" y="384"/>
                  </a:cubicBezTo>
                  <a:cubicBezTo>
                    <a:pt x="0" y="391"/>
                    <a:pt x="6" y="397"/>
                    <a:pt x="13" y="397"/>
                  </a:cubicBezTo>
                  <a:cubicBezTo>
                    <a:pt x="19" y="397"/>
                    <a:pt x="19" y="397"/>
                    <a:pt x="19" y="397"/>
                  </a:cubicBezTo>
                  <a:lnTo>
                    <a:pt x="24" y="1"/>
                  </a:lnTo>
                  <a:close/>
                </a:path>
              </a:pathLst>
            </a:custGeom>
            <a:solidFill>
              <a:srgbClr val="EB984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4" name="Freeform 367"/>
            <p:cNvSpPr>
              <a:spLocks/>
            </p:cNvSpPr>
            <p:nvPr/>
          </p:nvSpPr>
          <p:spPr bwMode="auto">
            <a:xfrm>
              <a:off x="2278" y="3038"/>
              <a:ext cx="52" cy="52"/>
            </a:xfrm>
            <a:custGeom>
              <a:avLst/>
              <a:gdLst>
                <a:gd name="T0" fmla="*/ 22 w 22"/>
                <a:gd name="T1" fmla="*/ 11 h 22"/>
                <a:gd name="T2" fmla="*/ 11 w 22"/>
                <a:gd name="T3" fmla="*/ 22 h 22"/>
                <a:gd name="T4" fmla="*/ 0 w 22"/>
                <a:gd name="T5" fmla="*/ 11 h 22"/>
                <a:gd name="T6" fmla="*/ 11 w 22"/>
                <a:gd name="T7" fmla="*/ 0 h 22"/>
                <a:gd name="T8" fmla="*/ 22 w 22"/>
                <a:gd name="T9" fmla="*/ 11 h 22"/>
              </a:gdLst>
              <a:ahLst/>
              <a:cxnLst>
                <a:cxn ang="0">
                  <a:pos x="T0" y="T1"/>
                </a:cxn>
                <a:cxn ang="0">
                  <a:pos x="T2" y="T3"/>
                </a:cxn>
                <a:cxn ang="0">
                  <a:pos x="T4" y="T5"/>
                </a:cxn>
                <a:cxn ang="0">
                  <a:pos x="T6" y="T7"/>
                </a:cxn>
                <a:cxn ang="0">
                  <a:pos x="T8" y="T9"/>
                </a:cxn>
              </a:cxnLst>
              <a:rect l="0" t="0" r="r" b="b"/>
              <a:pathLst>
                <a:path w="22" h="22">
                  <a:moveTo>
                    <a:pt x="22" y="11"/>
                  </a:moveTo>
                  <a:cubicBezTo>
                    <a:pt x="22" y="18"/>
                    <a:pt x="17" y="22"/>
                    <a:pt x="11" y="22"/>
                  </a:cubicBezTo>
                  <a:cubicBezTo>
                    <a:pt x="5" y="22"/>
                    <a:pt x="0" y="17"/>
                    <a:pt x="0" y="11"/>
                  </a:cubicBezTo>
                  <a:cubicBezTo>
                    <a:pt x="0" y="5"/>
                    <a:pt x="5" y="0"/>
                    <a:pt x="11" y="0"/>
                  </a:cubicBezTo>
                  <a:cubicBezTo>
                    <a:pt x="17" y="0"/>
                    <a:pt x="22" y="5"/>
                    <a:pt x="22" y="11"/>
                  </a:cubicBezTo>
                  <a:close/>
                </a:path>
              </a:pathLst>
            </a:custGeom>
            <a:solidFill>
              <a:srgbClr val="1F2D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5" name="Oval 368"/>
            <p:cNvSpPr>
              <a:spLocks noChangeArrowheads="1"/>
            </p:cNvSpPr>
            <p:nvPr/>
          </p:nvSpPr>
          <p:spPr bwMode="auto">
            <a:xfrm>
              <a:off x="2278" y="3632"/>
              <a:ext cx="52" cy="52"/>
            </a:xfrm>
            <a:prstGeom prst="ellipse">
              <a:avLst/>
            </a:prstGeom>
            <a:solidFill>
              <a:srgbClr val="1F2D3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6" name="Freeform 369"/>
            <p:cNvSpPr>
              <a:spLocks/>
            </p:cNvSpPr>
            <p:nvPr/>
          </p:nvSpPr>
          <p:spPr bwMode="auto">
            <a:xfrm>
              <a:off x="2293" y="3057"/>
              <a:ext cx="26" cy="608"/>
            </a:xfrm>
            <a:custGeom>
              <a:avLst/>
              <a:gdLst>
                <a:gd name="T0" fmla="*/ 11 w 11"/>
                <a:gd name="T1" fmla="*/ 252 h 257"/>
                <a:gd name="T2" fmla="*/ 5 w 11"/>
                <a:gd name="T3" fmla="*/ 257 h 257"/>
                <a:gd name="T4" fmla="*/ 5 w 11"/>
                <a:gd name="T5" fmla="*/ 257 h 257"/>
                <a:gd name="T6" fmla="*/ 0 w 11"/>
                <a:gd name="T7" fmla="*/ 252 h 257"/>
                <a:gd name="T8" fmla="*/ 0 w 11"/>
                <a:gd name="T9" fmla="*/ 5 h 257"/>
                <a:gd name="T10" fmla="*/ 5 w 11"/>
                <a:gd name="T11" fmla="*/ 0 h 257"/>
                <a:gd name="T12" fmla="*/ 5 w 11"/>
                <a:gd name="T13" fmla="*/ 0 h 257"/>
                <a:gd name="T14" fmla="*/ 11 w 11"/>
                <a:gd name="T15" fmla="*/ 5 h 257"/>
                <a:gd name="T16" fmla="*/ 11 w 11"/>
                <a:gd name="T17" fmla="*/ 252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57">
                  <a:moveTo>
                    <a:pt x="11" y="252"/>
                  </a:moveTo>
                  <a:cubicBezTo>
                    <a:pt x="11" y="255"/>
                    <a:pt x="8" y="257"/>
                    <a:pt x="5" y="257"/>
                  </a:cubicBezTo>
                  <a:cubicBezTo>
                    <a:pt x="5" y="257"/>
                    <a:pt x="5" y="257"/>
                    <a:pt x="5" y="257"/>
                  </a:cubicBezTo>
                  <a:cubicBezTo>
                    <a:pt x="2" y="257"/>
                    <a:pt x="0" y="255"/>
                    <a:pt x="0" y="252"/>
                  </a:cubicBezTo>
                  <a:cubicBezTo>
                    <a:pt x="0" y="5"/>
                    <a:pt x="0" y="5"/>
                    <a:pt x="0" y="5"/>
                  </a:cubicBezTo>
                  <a:cubicBezTo>
                    <a:pt x="0" y="2"/>
                    <a:pt x="2" y="0"/>
                    <a:pt x="5" y="0"/>
                  </a:cubicBezTo>
                  <a:cubicBezTo>
                    <a:pt x="5" y="0"/>
                    <a:pt x="5" y="0"/>
                    <a:pt x="5" y="0"/>
                  </a:cubicBezTo>
                  <a:cubicBezTo>
                    <a:pt x="8" y="0"/>
                    <a:pt x="11" y="2"/>
                    <a:pt x="11" y="5"/>
                  </a:cubicBezTo>
                  <a:lnTo>
                    <a:pt x="11" y="252"/>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7" name="Freeform 370"/>
            <p:cNvSpPr>
              <a:spLocks/>
            </p:cNvSpPr>
            <p:nvPr/>
          </p:nvSpPr>
          <p:spPr bwMode="auto">
            <a:xfrm>
              <a:off x="2290" y="3171"/>
              <a:ext cx="85" cy="191"/>
            </a:xfrm>
            <a:custGeom>
              <a:avLst/>
              <a:gdLst>
                <a:gd name="T0" fmla="*/ 31 w 36"/>
                <a:gd name="T1" fmla="*/ 3 h 81"/>
                <a:gd name="T2" fmla="*/ 35 w 36"/>
                <a:gd name="T3" fmla="*/ 12 h 81"/>
                <a:gd name="T4" fmla="*/ 12 w 36"/>
                <a:gd name="T5" fmla="*/ 75 h 81"/>
                <a:gd name="T6" fmla="*/ 5 w 36"/>
                <a:gd name="T7" fmla="*/ 80 h 81"/>
                <a:gd name="T8" fmla="*/ 5 w 36"/>
                <a:gd name="T9" fmla="*/ 80 h 81"/>
                <a:gd name="T10" fmla="*/ 1 w 36"/>
                <a:gd name="T11" fmla="*/ 72 h 81"/>
                <a:gd name="T12" fmla="*/ 16 w 36"/>
                <a:gd name="T13" fmla="*/ 7 h 81"/>
                <a:gd name="T14" fmla="*/ 23 w 36"/>
                <a:gd name="T15" fmla="*/ 1 h 81"/>
                <a:gd name="T16" fmla="*/ 31 w 36"/>
                <a:gd name="T17" fmla="*/ 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 h="81">
                  <a:moveTo>
                    <a:pt x="31" y="3"/>
                  </a:moveTo>
                  <a:cubicBezTo>
                    <a:pt x="34" y="4"/>
                    <a:pt x="36" y="8"/>
                    <a:pt x="35" y="12"/>
                  </a:cubicBezTo>
                  <a:cubicBezTo>
                    <a:pt x="12" y="75"/>
                    <a:pt x="12" y="75"/>
                    <a:pt x="12" y="75"/>
                  </a:cubicBezTo>
                  <a:cubicBezTo>
                    <a:pt x="11" y="78"/>
                    <a:pt x="8" y="81"/>
                    <a:pt x="5" y="80"/>
                  </a:cubicBezTo>
                  <a:cubicBezTo>
                    <a:pt x="5" y="80"/>
                    <a:pt x="5" y="80"/>
                    <a:pt x="5" y="80"/>
                  </a:cubicBezTo>
                  <a:cubicBezTo>
                    <a:pt x="2" y="80"/>
                    <a:pt x="0" y="76"/>
                    <a:pt x="1" y="72"/>
                  </a:cubicBezTo>
                  <a:cubicBezTo>
                    <a:pt x="16" y="7"/>
                    <a:pt x="16" y="7"/>
                    <a:pt x="16" y="7"/>
                  </a:cubicBezTo>
                  <a:cubicBezTo>
                    <a:pt x="17" y="3"/>
                    <a:pt x="20" y="0"/>
                    <a:pt x="23" y="1"/>
                  </a:cubicBezTo>
                  <a:lnTo>
                    <a:pt x="31" y="3"/>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8" name="Freeform 371"/>
            <p:cNvSpPr>
              <a:spLocks/>
            </p:cNvSpPr>
            <p:nvPr/>
          </p:nvSpPr>
          <p:spPr bwMode="auto">
            <a:xfrm>
              <a:off x="2293" y="3334"/>
              <a:ext cx="89" cy="123"/>
            </a:xfrm>
            <a:custGeom>
              <a:avLst/>
              <a:gdLst>
                <a:gd name="T0" fmla="*/ 38 w 38"/>
                <a:gd name="T1" fmla="*/ 44 h 52"/>
                <a:gd name="T2" fmla="*/ 12 w 38"/>
                <a:gd name="T3" fmla="*/ 3 h 52"/>
                <a:gd name="T4" fmla="*/ 4 w 38"/>
                <a:gd name="T5" fmla="*/ 1 h 52"/>
                <a:gd name="T6" fmla="*/ 2 w 38"/>
                <a:gd name="T7" fmla="*/ 9 h 52"/>
                <a:gd name="T8" fmla="*/ 21 w 38"/>
                <a:gd name="T9" fmla="*/ 52 h 52"/>
                <a:gd name="T10" fmla="*/ 38 w 38"/>
                <a:gd name="T11" fmla="*/ 44 h 52"/>
              </a:gdLst>
              <a:ahLst/>
              <a:cxnLst>
                <a:cxn ang="0">
                  <a:pos x="T0" y="T1"/>
                </a:cxn>
                <a:cxn ang="0">
                  <a:pos x="T2" y="T3"/>
                </a:cxn>
                <a:cxn ang="0">
                  <a:pos x="T4" y="T5"/>
                </a:cxn>
                <a:cxn ang="0">
                  <a:pos x="T6" y="T7"/>
                </a:cxn>
                <a:cxn ang="0">
                  <a:pos x="T8" y="T9"/>
                </a:cxn>
                <a:cxn ang="0">
                  <a:pos x="T10" y="T11"/>
                </a:cxn>
              </a:cxnLst>
              <a:rect l="0" t="0" r="r" b="b"/>
              <a:pathLst>
                <a:path w="38" h="52">
                  <a:moveTo>
                    <a:pt x="38" y="44"/>
                  </a:moveTo>
                  <a:cubicBezTo>
                    <a:pt x="12" y="3"/>
                    <a:pt x="12" y="3"/>
                    <a:pt x="12" y="3"/>
                  </a:cubicBezTo>
                  <a:cubicBezTo>
                    <a:pt x="10" y="1"/>
                    <a:pt x="7" y="0"/>
                    <a:pt x="4" y="1"/>
                  </a:cubicBezTo>
                  <a:cubicBezTo>
                    <a:pt x="1" y="3"/>
                    <a:pt x="0" y="6"/>
                    <a:pt x="2" y="9"/>
                  </a:cubicBezTo>
                  <a:cubicBezTo>
                    <a:pt x="21" y="52"/>
                    <a:pt x="21" y="52"/>
                    <a:pt x="21" y="52"/>
                  </a:cubicBezTo>
                  <a:lnTo>
                    <a:pt x="38" y="44"/>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79" name="Freeform 372"/>
            <p:cNvSpPr>
              <a:spLocks/>
            </p:cNvSpPr>
            <p:nvPr/>
          </p:nvSpPr>
          <p:spPr bwMode="auto">
            <a:xfrm>
              <a:off x="2222" y="3329"/>
              <a:ext cx="94" cy="189"/>
            </a:xfrm>
            <a:custGeom>
              <a:avLst/>
              <a:gdLst>
                <a:gd name="T0" fmla="*/ 4 w 40"/>
                <a:gd name="T1" fmla="*/ 76 h 80"/>
                <a:gd name="T2" fmla="*/ 1 w 40"/>
                <a:gd name="T3" fmla="*/ 67 h 80"/>
                <a:gd name="T4" fmla="*/ 28 w 40"/>
                <a:gd name="T5" fmla="*/ 6 h 80"/>
                <a:gd name="T6" fmla="*/ 36 w 40"/>
                <a:gd name="T7" fmla="*/ 1 h 80"/>
                <a:gd name="T8" fmla="*/ 36 w 40"/>
                <a:gd name="T9" fmla="*/ 1 h 80"/>
                <a:gd name="T10" fmla="*/ 39 w 40"/>
                <a:gd name="T11" fmla="*/ 9 h 80"/>
                <a:gd name="T12" fmla="*/ 20 w 40"/>
                <a:gd name="T13" fmla="*/ 74 h 80"/>
                <a:gd name="T14" fmla="*/ 12 w 40"/>
                <a:gd name="T15" fmla="*/ 79 h 80"/>
                <a:gd name="T16" fmla="*/ 4 w 40"/>
                <a:gd name="T17" fmla="*/ 7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80">
                  <a:moveTo>
                    <a:pt x="4" y="76"/>
                  </a:moveTo>
                  <a:cubicBezTo>
                    <a:pt x="1" y="75"/>
                    <a:pt x="0" y="71"/>
                    <a:pt x="1" y="67"/>
                  </a:cubicBezTo>
                  <a:cubicBezTo>
                    <a:pt x="28" y="6"/>
                    <a:pt x="28" y="6"/>
                    <a:pt x="28" y="6"/>
                  </a:cubicBezTo>
                  <a:cubicBezTo>
                    <a:pt x="29" y="2"/>
                    <a:pt x="33" y="0"/>
                    <a:pt x="36" y="1"/>
                  </a:cubicBezTo>
                  <a:cubicBezTo>
                    <a:pt x="36" y="1"/>
                    <a:pt x="36" y="1"/>
                    <a:pt x="36" y="1"/>
                  </a:cubicBezTo>
                  <a:cubicBezTo>
                    <a:pt x="39" y="2"/>
                    <a:pt x="40" y="6"/>
                    <a:pt x="39" y="9"/>
                  </a:cubicBezTo>
                  <a:cubicBezTo>
                    <a:pt x="20" y="74"/>
                    <a:pt x="20" y="74"/>
                    <a:pt x="20" y="74"/>
                  </a:cubicBezTo>
                  <a:cubicBezTo>
                    <a:pt x="19" y="77"/>
                    <a:pt x="15" y="80"/>
                    <a:pt x="12" y="79"/>
                  </a:cubicBezTo>
                  <a:lnTo>
                    <a:pt x="4" y="76"/>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0" name="Freeform 373"/>
            <p:cNvSpPr>
              <a:spLocks/>
            </p:cNvSpPr>
            <p:nvPr/>
          </p:nvSpPr>
          <p:spPr bwMode="auto">
            <a:xfrm>
              <a:off x="2295" y="3253"/>
              <a:ext cx="106" cy="102"/>
            </a:xfrm>
            <a:custGeom>
              <a:avLst/>
              <a:gdLst>
                <a:gd name="T0" fmla="*/ 33 w 45"/>
                <a:gd name="T1" fmla="*/ 0 h 43"/>
                <a:gd name="T2" fmla="*/ 0 w 45"/>
                <a:gd name="T3" fmla="*/ 32 h 43"/>
                <a:gd name="T4" fmla="*/ 4 w 45"/>
                <a:gd name="T5" fmla="*/ 41 h 43"/>
                <a:gd name="T6" fmla="*/ 4 w 45"/>
                <a:gd name="T7" fmla="*/ 41 h 43"/>
                <a:gd name="T8" fmla="*/ 4 w 45"/>
                <a:gd name="T9" fmla="*/ 43 h 43"/>
                <a:gd name="T10" fmla="*/ 6 w 45"/>
                <a:gd name="T11" fmla="*/ 42 h 43"/>
                <a:gd name="T12" fmla="*/ 45 w 45"/>
                <a:gd name="T13" fmla="*/ 15 h 43"/>
                <a:gd name="T14" fmla="*/ 33 w 45"/>
                <a:gd name="T15" fmla="*/ 0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43">
                  <a:moveTo>
                    <a:pt x="33" y="0"/>
                  </a:moveTo>
                  <a:cubicBezTo>
                    <a:pt x="0" y="32"/>
                    <a:pt x="0" y="32"/>
                    <a:pt x="0" y="32"/>
                  </a:cubicBezTo>
                  <a:cubicBezTo>
                    <a:pt x="2" y="35"/>
                    <a:pt x="3" y="37"/>
                    <a:pt x="4" y="41"/>
                  </a:cubicBezTo>
                  <a:cubicBezTo>
                    <a:pt x="4" y="41"/>
                    <a:pt x="4" y="41"/>
                    <a:pt x="4" y="41"/>
                  </a:cubicBezTo>
                  <a:cubicBezTo>
                    <a:pt x="4" y="42"/>
                    <a:pt x="4" y="42"/>
                    <a:pt x="4" y="43"/>
                  </a:cubicBezTo>
                  <a:cubicBezTo>
                    <a:pt x="5" y="43"/>
                    <a:pt x="6" y="43"/>
                    <a:pt x="6" y="42"/>
                  </a:cubicBezTo>
                  <a:cubicBezTo>
                    <a:pt x="45" y="15"/>
                    <a:pt x="45" y="15"/>
                    <a:pt x="45" y="15"/>
                  </a:cubicBezTo>
                  <a:lnTo>
                    <a:pt x="33" y="0"/>
                  </a:ln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1" name="Freeform 374"/>
            <p:cNvSpPr>
              <a:spLocks/>
            </p:cNvSpPr>
            <p:nvPr/>
          </p:nvSpPr>
          <p:spPr bwMode="auto">
            <a:xfrm>
              <a:off x="2295" y="3175"/>
              <a:ext cx="83" cy="187"/>
            </a:xfrm>
            <a:custGeom>
              <a:avLst/>
              <a:gdLst>
                <a:gd name="T0" fmla="*/ 30 w 35"/>
                <a:gd name="T1" fmla="*/ 1 h 79"/>
                <a:gd name="T2" fmla="*/ 25 w 35"/>
                <a:gd name="T3" fmla="*/ 0 h 79"/>
                <a:gd name="T4" fmla="*/ 3 w 35"/>
                <a:gd name="T5" fmla="*/ 78 h 79"/>
                <a:gd name="T6" fmla="*/ 10 w 35"/>
                <a:gd name="T7" fmla="*/ 73 h 79"/>
                <a:gd name="T8" fmla="*/ 34 w 35"/>
                <a:gd name="T9" fmla="*/ 10 h 79"/>
                <a:gd name="T10" fmla="*/ 30 w 35"/>
                <a:gd name="T11" fmla="*/ 1 h 79"/>
              </a:gdLst>
              <a:ahLst/>
              <a:cxnLst>
                <a:cxn ang="0">
                  <a:pos x="T0" y="T1"/>
                </a:cxn>
                <a:cxn ang="0">
                  <a:pos x="T2" y="T3"/>
                </a:cxn>
                <a:cxn ang="0">
                  <a:pos x="T4" y="T5"/>
                </a:cxn>
                <a:cxn ang="0">
                  <a:pos x="T6" y="T7"/>
                </a:cxn>
                <a:cxn ang="0">
                  <a:pos x="T8" y="T9"/>
                </a:cxn>
                <a:cxn ang="0">
                  <a:pos x="T10" y="T11"/>
                </a:cxn>
              </a:cxnLst>
              <a:rect l="0" t="0" r="r" b="b"/>
              <a:pathLst>
                <a:path w="35" h="79">
                  <a:moveTo>
                    <a:pt x="30" y="1"/>
                  </a:moveTo>
                  <a:cubicBezTo>
                    <a:pt x="25" y="0"/>
                    <a:pt x="25" y="0"/>
                    <a:pt x="25" y="0"/>
                  </a:cubicBezTo>
                  <a:cubicBezTo>
                    <a:pt x="14" y="36"/>
                    <a:pt x="0" y="78"/>
                    <a:pt x="3" y="78"/>
                  </a:cubicBezTo>
                  <a:cubicBezTo>
                    <a:pt x="6" y="79"/>
                    <a:pt x="9" y="76"/>
                    <a:pt x="10" y="73"/>
                  </a:cubicBezTo>
                  <a:cubicBezTo>
                    <a:pt x="34" y="10"/>
                    <a:pt x="34" y="10"/>
                    <a:pt x="34" y="10"/>
                  </a:cubicBezTo>
                  <a:cubicBezTo>
                    <a:pt x="35" y="6"/>
                    <a:pt x="33" y="2"/>
                    <a:pt x="30" y="1"/>
                  </a:cubicBezTo>
                  <a:close/>
                </a:path>
              </a:pathLst>
            </a:custGeom>
            <a:solidFill>
              <a:srgbClr val="BF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2" name="Freeform 375"/>
            <p:cNvSpPr>
              <a:spLocks/>
            </p:cNvSpPr>
            <p:nvPr/>
          </p:nvSpPr>
          <p:spPr bwMode="auto">
            <a:xfrm>
              <a:off x="2222" y="3329"/>
              <a:ext cx="89" cy="182"/>
            </a:xfrm>
            <a:custGeom>
              <a:avLst/>
              <a:gdLst>
                <a:gd name="T0" fmla="*/ 7 w 38"/>
                <a:gd name="T1" fmla="*/ 77 h 77"/>
                <a:gd name="T2" fmla="*/ 38 w 38"/>
                <a:gd name="T3" fmla="*/ 3 h 77"/>
                <a:gd name="T4" fmla="*/ 36 w 38"/>
                <a:gd name="T5" fmla="*/ 1 h 77"/>
                <a:gd name="T6" fmla="*/ 28 w 38"/>
                <a:gd name="T7" fmla="*/ 6 h 77"/>
                <a:gd name="T8" fmla="*/ 1 w 38"/>
                <a:gd name="T9" fmla="*/ 67 h 77"/>
                <a:gd name="T10" fmla="*/ 4 w 38"/>
                <a:gd name="T11" fmla="*/ 76 h 77"/>
                <a:gd name="T12" fmla="*/ 7 w 38"/>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38" h="77">
                  <a:moveTo>
                    <a:pt x="7" y="77"/>
                  </a:moveTo>
                  <a:cubicBezTo>
                    <a:pt x="13" y="64"/>
                    <a:pt x="38" y="4"/>
                    <a:pt x="38" y="3"/>
                  </a:cubicBezTo>
                  <a:cubicBezTo>
                    <a:pt x="38" y="2"/>
                    <a:pt x="37" y="1"/>
                    <a:pt x="36" y="1"/>
                  </a:cubicBezTo>
                  <a:cubicBezTo>
                    <a:pt x="33" y="0"/>
                    <a:pt x="29" y="2"/>
                    <a:pt x="28" y="6"/>
                  </a:cubicBezTo>
                  <a:cubicBezTo>
                    <a:pt x="1" y="67"/>
                    <a:pt x="1" y="67"/>
                    <a:pt x="1" y="67"/>
                  </a:cubicBezTo>
                  <a:cubicBezTo>
                    <a:pt x="0" y="71"/>
                    <a:pt x="1" y="75"/>
                    <a:pt x="4" y="76"/>
                  </a:cubicBezTo>
                  <a:lnTo>
                    <a:pt x="7" y="7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3" name="Freeform 376"/>
            <p:cNvSpPr>
              <a:spLocks/>
            </p:cNvSpPr>
            <p:nvPr/>
          </p:nvSpPr>
          <p:spPr bwMode="auto">
            <a:xfrm>
              <a:off x="2276" y="3317"/>
              <a:ext cx="47" cy="43"/>
            </a:xfrm>
            <a:custGeom>
              <a:avLst/>
              <a:gdLst>
                <a:gd name="T0" fmla="*/ 19 w 20"/>
                <a:gd name="T1" fmla="*/ 14 h 18"/>
                <a:gd name="T2" fmla="*/ 12 w 20"/>
                <a:gd name="T3" fmla="*/ 17 h 18"/>
                <a:gd name="T4" fmla="*/ 3 w 20"/>
                <a:gd name="T5" fmla="*/ 12 h 18"/>
                <a:gd name="T6" fmla="*/ 2 w 20"/>
                <a:gd name="T7" fmla="*/ 4 h 18"/>
                <a:gd name="T8" fmla="*/ 2 w 20"/>
                <a:gd name="T9" fmla="*/ 4 h 18"/>
                <a:gd name="T10" fmla="*/ 9 w 20"/>
                <a:gd name="T11" fmla="*/ 2 h 18"/>
                <a:gd name="T12" fmla="*/ 18 w 20"/>
                <a:gd name="T13" fmla="*/ 6 h 18"/>
                <a:gd name="T14" fmla="*/ 19 w 20"/>
                <a:gd name="T15" fmla="*/ 1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18">
                  <a:moveTo>
                    <a:pt x="19" y="14"/>
                  </a:moveTo>
                  <a:cubicBezTo>
                    <a:pt x="17" y="17"/>
                    <a:pt x="14" y="18"/>
                    <a:pt x="12" y="17"/>
                  </a:cubicBezTo>
                  <a:cubicBezTo>
                    <a:pt x="3" y="12"/>
                    <a:pt x="3" y="12"/>
                    <a:pt x="3" y="12"/>
                  </a:cubicBezTo>
                  <a:cubicBezTo>
                    <a:pt x="1" y="11"/>
                    <a:pt x="0" y="7"/>
                    <a:pt x="2" y="4"/>
                  </a:cubicBezTo>
                  <a:cubicBezTo>
                    <a:pt x="2" y="4"/>
                    <a:pt x="2" y="4"/>
                    <a:pt x="2" y="4"/>
                  </a:cubicBezTo>
                  <a:cubicBezTo>
                    <a:pt x="4" y="1"/>
                    <a:pt x="7" y="0"/>
                    <a:pt x="9" y="2"/>
                  </a:cubicBezTo>
                  <a:cubicBezTo>
                    <a:pt x="18" y="6"/>
                    <a:pt x="18" y="6"/>
                    <a:pt x="18" y="6"/>
                  </a:cubicBezTo>
                  <a:cubicBezTo>
                    <a:pt x="20" y="8"/>
                    <a:pt x="20" y="11"/>
                    <a:pt x="19" y="1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4" name="Freeform 377"/>
            <p:cNvSpPr>
              <a:spLocks/>
            </p:cNvSpPr>
            <p:nvPr/>
          </p:nvSpPr>
          <p:spPr bwMode="auto">
            <a:xfrm>
              <a:off x="798" y="2473"/>
              <a:ext cx="740" cy="234"/>
            </a:xfrm>
            <a:custGeom>
              <a:avLst/>
              <a:gdLst>
                <a:gd name="T0" fmla="*/ 309 w 313"/>
                <a:gd name="T1" fmla="*/ 34 h 99"/>
                <a:gd name="T2" fmla="*/ 309 w 313"/>
                <a:gd name="T3" fmla="*/ 34 h 99"/>
                <a:gd name="T4" fmla="*/ 309 w 313"/>
                <a:gd name="T5" fmla="*/ 34 h 99"/>
                <a:gd name="T6" fmla="*/ 309 w 313"/>
                <a:gd name="T7" fmla="*/ 34 h 99"/>
                <a:gd name="T8" fmla="*/ 89 w 313"/>
                <a:gd name="T9" fmla="*/ 64 h 99"/>
                <a:gd name="T10" fmla="*/ 2 w 313"/>
                <a:gd name="T11" fmla="*/ 88 h 99"/>
                <a:gd name="T12" fmla="*/ 0 w 313"/>
                <a:gd name="T13" fmla="*/ 96 h 99"/>
                <a:gd name="T14" fmla="*/ 92 w 313"/>
                <a:gd name="T15" fmla="*/ 72 h 99"/>
                <a:gd name="T16" fmla="*/ 230 w 313"/>
                <a:gd name="T17" fmla="*/ 32 h 99"/>
                <a:gd name="T18" fmla="*/ 299 w 313"/>
                <a:gd name="T19" fmla="*/ 41 h 99"/>
                <a:gd name="T20" fmla="*/ 310 w 313"/>
                <a:gd name="T21" fmla="*/ 42 h 99"/>
                <a:gd name="T22" fmla="*/ 309 w 313"/>
                <a:gd name="T23" fmla="*/ 3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3" h="99">
                  <a:moveTo>
                    <a:pt x="309" y="34"/>
                  </a:moveTo>
                  <a:cubicBezTo>
                    <a:pt x="309" y="34"/>
                    <a:pt x="309" y="34"/>
                    <a:pt x="309" y="34"/>
                  </a:cubicBezTo>
                  <a:cubicBezTo>
                    <a:pt x="309" y="34"/>
                    <a:pt x="309" y="34"/>
                    <a:pt x="309" y="34"/>
                  </a:cubicBezTo>
                  <a:cubicBezTo>
                    <a:pt x="309" y="34"/>
                    <a:pt x="309" y="34"/>
                    <a:pt x="309" y="34"/>
                  </a:cubicBezTo>
                  <a:cubicBezTo>
                    <a:pt x="275" y="0"/>
                    <a:pt x="173" y="36"/>
                    <a:pt x="89" y="64"/>
                  </a:cubicBezTo>
                  <a:cubicBezTo>
                    <a:pt x="50" y="78"/>
                    <a:pt x="13" y="90"/>
                    <a:pt x="2" y="88"/>
                  </a:cubicBezTo>
                  <a:cubicBezTo>
                    <a:pt x="0" y="96"/>
                    <a:pt x="0" y="96"/>
                    <a:pt x="0" y="96"/>
                  </a:cubicBezTo>
                  <a:cubicBezTo>
                    <a:pt x="12" y="99"/>
                    <a:pt x="42" y="89"/>
                    <a:pt x="92" y="72"/>
                  </a:cubicBezTo>
                  <a:cubicBezTo>
                    <a:pt x="134" y="58"/>
                    <a:pt x="187" y="40"/>
                    <a:pt x="230" y="32"/>
                  </a:cubicBezTo>
                  <a:cubicBezTo>
                    <a:pt x="274" y="28"/>
                    <a:pt x="288" y="38"/>
                    <a:pt x="299" y="41"/>
                  </a:cubicBezTo>
                  <a:cubicBezTo>
                    <a:pt x="302" y="42"/>
                    <a:pt x="307" y="44"/>
                    <a:pt x="310" y="42"/>
                  </a:cubicBezTo>
                  <a:cubicBezTo>
                    <a:pt x="313" y="40"/>
                    <a:pt x="311" y="37"/>
                    <a:pt x="309" y="34"/>
                  </a:cubicBezTo>
                  <a:close/>
                </a:path>
              </a:pathLst>
            </a:custGeom>
            <a:solidFill>
              <a:srgbClr val="C2382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5" name="Freeform 378"/>
            <p:cNvSpPr>
              <a:spLocks/>
            </p:cNvSpPr>
            <p:nvPr/>
          </p:nvSpPr>
          <p:spPr bwMode="auto">
            <a:xfrm>
              <a:off x="810" y="2400"/>
              <a:ext cx="605" cy="468"/>
            </a:xfrm>
            <a:custGeom>
              <a:avLst/>
              <a:gdLst>
                <a:gd name="T0" fmla="*/ 1 w 256"/>
                <a:gd name="T1" fmla="*/ 191 h 198"/>
                <a:gd name="T2" fmla="*/ 1 w 256"/>
                <a:gd name="T3" fmla="*/ 191 h 198"/>
                <a:gd name="T4" fmla="*/ 1 w 256"/>
                <a:gd name="T5" fmla="*/ 191 h 198"/>
                <a:gd name="T6" fmla="*/ 1 w 256"/>
                <a:gd name="T7" fmla="*/ 190 h 198"/>
                <a:gd name="T8" fmla="*/ 172 w 256"/>
                <a:gd name="T9" fmla="*/ 48 h 198"/>
                <a:gd name="T10" fmla="*/ 249 w 256"/>
                <a:gd name="T11" fmla="*/ 0 h 198"/>
                <a:gd name="T12" fmla="*/ 256 w 256"/>
                <a:gd name="T13" fmla="*/ 4 h 198"/>
                <a:gd name="T14" fmla="*/ 176 w 256"/>
                <a:gd name="T15" fmla="*/ 56 h 198"/>
                <a:gd name="T16" fmla="*/ 53 w 256"/>
                <a:gd name="T17" fmla="*/ 131 h 198"/>
                <a:gd name="T18" fmla="*/ 13 w 256"/>
                <a:gd name="T19" fmla="*/ 189 h 198"/>
                <a:gd name="T20" fmla="*/ 6 w 256"/>
                <a:gd name="T21" fmla="*/ 197 h 198"/>
                <a:gd name="T22" fmla="*/ 1 w 256"/>
                <a:gd name="T23" fmla="*/ 191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56" h="198">
                  <a:moveTo>
                    <a:pt x="1" y="191"/>
                  </a:moveTo>
                  <a:cubicBezTo>
                    <a:pt x="1" y="191"/>
                    <a:pt x="1" y="191"/>
                    <a:pt x="1" y="191"/>
                  </a:cubicBezTo>
                  <a:cubicBezTo>
                    <a:pt x="1" y="191"/>
                    <a:pt x="1" y="191"/>
                    <a:pt x="1" y="191"/>
                  </a:cubicBezTo>
                  <a:cubicBezTo>
                    <a:pt x="1" y="191"/>
                    <a:pt x="1" y="190"/>
                    <a:pt x="1" y="190"/>
                  </a:cubicBezTo>
                  <a:cubicBezTo>
                    <a:pt x="0" y="143"/>
                    <a:pt x="95" y="91"/>
                    <a:pt x="172" y="48"/>
                  </a:cubicBezTo>
                  <a:cubicBezTo>
                    <a:pt x="209" y="28"/>
                    <a:pt x="244" y="10"/>
                    <a:pt x="249" y="0"/>
                  </a:cubicBezTo>
                  <a:cubicBezTo>
                    <a:pt x="256" y="4"/>
                    <a:pt x="256" y="4"/>
                    <a:pt x="256" y="4"/>
                  </a:cubicBezTo>
                  <a:cubicBezTo>
                    <a:pt x="250" y="15"/>
                    <a:pt x="223" y="30"/>
                    <a:pt x="176" y="56"/>
                  </a:cubicBezTo>
                  <a:cubicBezTo>
                    <a:pt x="138" y="77"/>
                    <a:pt x="88" y="104"/>
                    <a:pt x="53" y="131"/>
                  </a:cubicBezTo>
                  <a:cubicBezTo>
                    <a:pt x="21" y="161"/>
                    <a:pt x="18" y="177"/>
                    <a:pt x="13" y="189"/>
                  </a:cubicBezTo>
                  <a:cubicBezTo>
                    <a:pt x="11" y="191"/>
                    <a:pt x="10" y="196"/>
                    <a:pt x="6" y="197"/>
                  </a:cubicBezTo>
                  <a:cubicBezTo>
                    <a:pt x="3" y="198"/>
                    <a:pt x="1" y="194"/>
                    <a:pt x="1" y="191"/>
                  </a:cubicBezTo>
                  <a:close/>
                </a:path>
              </a:pathLst>
            </a:custGeom>
            <a:solidFill>
              <a:srgbClr val="C2382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6" name="Freeform 379"/>
            <p:cNvSpPr>
              <a:spLocks/>
            </p:cNvSpPr>
            <p:nvPr/>
          </p:nvSpPr>
          <p:spPr bwMode="auto">
            <a:xfrm>
              <a:off x="798" y="2511"/>
              <a:ext cx="653" cy="196"/>
            </a:xfrm>
            <a:custGeom>
              <a:avLst/>
              <a:gdLst>
                <a:gd name="T0" fmla="*/ 274 w 276"/>
                <a:gd name="T1" fmla="*/ 13 h 83"/>
                <a:gd name="T2" fmla="*/ 276 w 276"/>
                <a:gd name="T3" fmla="*/ 6 h 83"/>
                <a:gd name="T4" fmla="*/ 276 w 276"/>
                <a:gd name="T5" fmla="*/ 5 h 83"/>
                <a:gd name="T6" fmla="*/ 89 w 276"/>
                <a:gd name="T7" fmla="*/ 48 h 83"/>
                <a:gd name="T8" fmla="*/ 2 w 276"/>
                <a:gd name="T9" fmla="*/ 72 h 83"/>
                <a:gd name="T10" fmla="*/ 0 w 276"/>
                <a:gd name="T11" fmla="*/ 80 h 83"/>
                <a:gd name="T12" fmla="*/ 92 w 276"/>
                <a:gd name="T13" fmla="*/ 56 h 83"/>
                <a:gd name="T14" fmla="*/ 230 w 276"/>
                <a:gd name="T15" fmla="*/ 16 h 83"/>
                <a:gd name="T16" fmla="*/ 273 w 276"/>
                <a:gd name="T17" fmla="*/ 17 h 83"/>
                <a:gd name="T18" fmla="*/ 274 w 276"/>
                <a:gd name="T19" fmla="*/ 1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6" h="83">
                  <a:moveTo>
                    <a:pt x="274" y="13"/>
                  </a:moveTo>
                  <a:cubicBezTo>
                    <a:pt x="274" y="11"/>
                    <a:pt x="276" y="8"/>
                    <a:pt x="276" y="6"/>
                  </a:cubicBezTo>
                  <a:cubicBezTo>
                    <a:pt x="276" y="6"/>
                    <a:pt x="276" y="5"/>
                    <a:pt x="276" y="5"/>
                  </a:cubicBezTo>
                  <a:cubicBezTo>
                    <a:pt x="229" y="0"/>
                    <a:pt x="154" y="26"/>
                    <a:pt x="89" y="48"/>
                  </a:cubicBezTo>
                  <a:cubicBezTo>
                    <a:pt x="50" y="62"/>
                    <a:pt x="13" y="74"/>
                    <a:pt x="2" y="72"/>
                  </a:cubicBezTo>
                  <a:cubicBezTo>
                    <a:pt x="0" y="80"/>
                    <a:pt x="0" y="80"/>
                    <a:pt x="0" y="80"/>
                  </a:cubicBezTo>
                  <a:cubicBezTo>
                    <a:pt x="12" y="83"/>
                    <a:pt x="42" y="73"/>
                    <a:pt x="92" y="56"/>
                  </a:cubicBezTo>
                  <a:cubicBezTo>
                    <a:pt x="134" y="42"/>
                    <a:pt x="187" y="24"/>
                    <a:pt x="230" y="16"/>
                  </a:cubicBezTo>
                  <a:cubicBezTo>
                    <a:pt x="249" y="15"/>
                    <a:pt x="263" y="15"/>
                    <a:pt x="273" y="17"/>
                  </a:cubicBezTo>
                  <a:cubicBezTo>
                    <a:pt x="273" y="16"/>
                    <a:pt x="273" y="15"/>
                    <a:pt x="274" y="13"/>
                  </a:cubicBezTo>
                  <a:close/>
                </a:path>
              </a:pathLst>
            </a:custGeom>
            <a:solidFill>
              <a:srgbClr val="E84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7" name="Freeform 380"/>
            <p:cNvSpPr>
              <a:spLocks/>
            </p:cNvSpPr>
            <p:nvPr/>
          </p:nvSpPr>
          <p:spPr bwMode="auto">
            <a:xfrm>
              <a:off x="836" y="2400"/>
              <a:ext cx="579" cy="400"/>
            </a:xfrm>
            <a:custGeom>
              <a:avLst/>
              <a:gdLst>
                <a:gd name="T0" fmla="*/ 238 w 245"/>
                <a:gd name="T1" fmla="*/ 0 h 169"/>
                <a:gd name="T2" fmla="*/ 161 w 245"/>
                <a:gd name="T3" fmla="*/ 48 h 169"/>
                <a:gd name="T4" fmla="*/ 0 w 245"/>
                <a:gd name="T5" fmla="*/ 161 h 169"/>
                <a:gd name="T6" fmla="*/ 5 w 245"/>
                <a:gd name="T7" fmla="*/ 166 h 169"/>
                <a:gd name="T8" fmla="*/ 5 w 245"/>
                <a:gd name="T9" fmla="*/ 166 h 169"/>
                <a:gd name="T10" fmla="*/ 5 w 245"/>
                <a:gd name="T11" fmla="*/ 166 h 169"/>
                <a:gd name="T12" fmla="*/ 6 w 245"/>
                <a:gd name="T13" fmla="*/ 167 h 169"/>
                <a:gd name="T14" fmla="*/ 10 w 245"/>
                <a:gd name="T15" fmla="*/ 169 h 169"/>
                <a:gd name="T16" fmla="*/ 42 w 245"/>
                <a:gd name="T17" fmla="*/ 131 h 169"/>
                <a:gd name="T18" fmla="*/ 165 w 245"/>
                <a:gd name="T19" fmla="*/ 56 h 169"/>
                <a:gd name="T20" fmla="*/ 245 w 245"/>
                <a:gd name="T21" fmla="*/ 4 h 169"/>
                <a:gd name="T22" fmla="*/ 238 w 245"/>
                <a:gd name="T2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5" h="169">
                  <a:moveTo>
                    <a:pt x="238" y="0"/>
                  </a:moveTo>
                  <a:cubicBezTo>
                    <a:pt x="233" y="10"/>
                    <a:pt x="198" y="28"/>
                    <a:pt x="161" y="48"/>
                  </a:cubicBezTo>
                  <a:cubicBezTo>
                    <a:pt x="99" y="82"/>
                    <a:pt x="26" y="122"/>
                    <a:pt x="0" y="161"/>
                  </a:cubicBezTo>
                  <a:cubicBezTo>
                    <a:pt x="2" y="162"/>
                    <a:pt x="3" y="164"/>
                    <a:pt x="5" y="166"/>
                  </a:cubicBezTo>
                  <a:cubicBezTo>
                    <a:pt x="5" y="166"/>
                    <a:pt x="5" y="166"/>
                    <a:pt x="5" y="166"/>
                  </a:cubicBezTo>
                  <a:cubicBezTo>
                    <a:pt x="5" y="166"/>
                    <a:pt x="5" y="166"/>
                    <a:pt x="5" y="166"/>
                  </a:cubicBezTo>
                  <a:cubicBezTo>
                    <a:pt x="6" y="166"/>
                    <a:pt x="6" y="167"/>
                    <a:pt x="6" y="167"/>
                  </a:cubicBezTo>
                  <a:cubicBezTo>
                    <a:pt x="8" y="168"/>
                    <a:pt x="9" y="168"/>
                    <a:pt x="10" y="169"/>
                  </a:cubicBezTo>
                  <a:cubicBezTo>
                    <a:pt x="16" y="160"/>
                    <a:pt x="24" y="147"/>
                    <a:pt x="42" y="131"/>
                  </a:cubicBezTo>
                  <a:cubicBezTo>
                    <a:pt x="77" y="104"/>
                    <a:pt x="127" y="77"/>
                    <a:pt x="165" y="56"/>
                  </a:cubicBezTo>
                  <a:cubicBezTo>
                    <a:pt x="212" y="30"/>
                    <a:pt x="239" y="15"/>
                    <a:pt x="245" y="4"/>
                  </a:cubicBezTo>
                  <a:lnTo>
                    <a:pt x="238" y="0"/>
                  </a:lnTo>
                  <a:close/>
                </a:path>
              </a:pathLst>
            </a:custGeom>
            <a:solidFill>
              <a:srgbClr val="E84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8" name="Freeform 381"/>
            <p:cNvSpPr>
              <a:spLocks noEditPoints="1"/>
            </p:cNvSpPr>
            <p:nvPr/>
          </p:nvSpPr>
          <p:spPr bwMode="auto">
            <a:xfrm>
              <a:off x="782" y="2393"/>
              <a:ext cx="695" cy="442"/>
            </a:xfrm>
            <a:custGeom>
              <a:avLst/>
              <a:gdLst>
                <a:gd name="T0" fmla="*/ 265 w 294"/>
                <a:gd name="T1" fmla="*/ 2 h 187"/>
                <a:gd name="T2" fmla="*/ 265 w 294"/>
                <a:gd name="T3" fmla="*/ 2 h 187"/>
                <a:gd name="T4" fmla="*/ 260 w 294"/>
                <a:gd name="T5" fmla="*/ 1 h 187"/>
                <a:gd name="T6" fmla="*/ 3 w 294"/>
                <a:gd name="T7" fmla="*/ 114 h 187"/>
                <a:gd name="T8" fmla="*/ 0 w 294"/>
                <a:gd name="T9" fmla="*/ 119 h 187"/>
                <a:gd name="T10" fmla="*/ 0 w 294"/>
                <a:gd name="T11" fmla="*/ 119 h 187"/>
                <a:gd name="T12" fmla="*/ 0 w 294"/>
                <a:gd name="T13" fmla="*/ 119 h 187"/>
                <a:gd name="T14" fmla="*/ 0 w 294"/>
                <a:gd name="T15" fmla="*/ 120 h 187"/>
                <a:gd name="T16" fmla="*/ 10 w 294"/>
                <a:gd name="T17" fmla="*/ 153 h 187"/>
                <a:gd name="T18" fmla="*/ 11 w 294"/>
                <a:gd name="T19" fmla="*/ 156 h 187"/>
                <a:gd name="T20" fmla="*/ 64 w 294"/>
                <a:gd name="T21" fmla="*/ 178 h 187"/>
                <a:gd name="T22" fmla="*/ 122 w 294"/>
                <a:gd name="T23" fmla="*/ 152 h 187"/>
                <a:gd name="T24" fmla="*/ 142 w 294"/>
                <a:gd name="T25" fmla="*/ 98 h 187"/>
                <a:gd name="T26" fmla="*/ 140 w 294"/>
                <a:gd name="T27" fmla="*/ 94 h 187"/>
                <a:gd name="T28" fmla="*/ 140 w 294"/>
                <a:gd name="T29" fmla="*/ 94 h 187"/>
                <a:gd name="T30" fmla="*/ 147 w 294"/>
                <a:gd name="T31" fmla="*/ 89 h 187"/>
                <a:gd name="T32" fmla="*/ 151 w 294"/>
                <a:gd name="T33" fmla="*/ 89 h 187"/>
                <a:gd name="T34" fmla="*/ 152 w 294"/>
                <a:gd name="T35" fmla="*/ 89 h 187"/>
                <a:gd name="T36" fmla="*/ 154 w 294"/>
                <a:gd name="T37" fmla="*/ 95 h 187"/>
                <a:gd name="T38" fmla="*/ 207 w 294"/>
                <a:gd name="T39" fmla="*/ 117 h 187"/>
                <a:gd name="T40" fmla="*/ 265 w 294"/>
                <a:gd name="T41" fmla="*/ 91 h 187"/>
                <a:gd name="T42" fmla="*/ 285 w 294"/>
                <a:gd name="T43" fmla="*/ 37 h 187"/>
                <a:gd name="T44" fmla="*/ 284 w 294"/>
                <a:gd name="T45" fmla="*/ 36 h 187"/>
                <a:gd name="T46" fmla="*/ 265 w 294"/>
                <a:gd name="T47" fmla="*/ 2 h 187"/>
                <a:gd name="T48" fmla="*/ 119 w 294"/>
                <a:gd name="T49" fmla="*/ 145 h 187"/>
                <a:gd name="T50" fmla="*/ 61 w 294"/>
                <a:gd name="T51" fmla="*/ 170 h 187"/>
                <a:gd name="T52" fmla="*/ 19 w 294"/>
                <a:gd name="T53" fmla="*/ 153 h 187"/>
                <a:gd name="T54" fmla="*/ 35 w 294"/>
                <a:gd name="T55" fmla="*/ 110 h 187"/>
                <a:gd name="T56" fmla="*/ 93 w 294"/>
                <a:gd name="T57" fmla="*/ 85 h 187"/>
                <a:gd name="T58" fmla="*/ 135 w 294"/>
                <a:gd name="T59" fmla="*/ 102 h 187"/>
                <a:gd name="T60" fmla="*/ 119 w 294"/>
                <a:gd name="T61" fmla="*/ 145 h 187"/>
                <a:gd name="T62" fmla="*/ 261 w 294"/>
                <a:gd name="T63" fmla="*/ 84 h 187"/>
                <a:gd name="T64" fmla="*/ 204 w 294"/>
                <a:gd name="T65" fmla="*/ 109 h 187"/>
                <a:gd name="T66" fmla="*/ 162 w 294"/>
                <a:gd name="T67" fmla="*/ 92 h 187"/>
                <a:gd name="T68" fmla="*/ 161 w 294"/>
                <a:gd name="T69" fmla="*/ 68 h 187"/>
                <a:gd name="T70" fmla="*/ 161 w 294"/>
                <a:gd name="T71" fmla="*/ 67 h 187"/>
                <a:gd name="T72" fmla="*/ 178 w 294"/>
                <a:gd name="T73" fmla="*/ 49 h 187"/>
                <a:gd name="T74" fmla="*/ 236 w 294"/>
                <a:gd name="T75" fmla="*/ 23 h 187"/>
                <a:gd name="T76" fmla="*/ 278 w 294"/>
                <a:gd name="T77" fmla="*/ 41 h 187"/>
                <a:gd name="T78" fmla="*/ 261 w 294"/>
                <a:gd name="T79" fmla="*/ 84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94" h="187">
                  <a:moveTo>
                    <a:pt x="265" y="2"/>
                  </a:moveTo>
                  <a:cubicBezTo>
                    <a:pt x="265" y="2"/>
                    <a:pt x="265" y="2"/>
                    <a:pt x="265" y="2"/>
                  </a:cubicBezTo>
                  <a:cubicBezTo>
                    <a:pt x="264" y="1"/>
                    <a:pt x="262" y="0"/>
                    <a:pt x="260" y="1"/>
                  </a:cubicBezTo>
                  <a:cubicBezTo>
                    <a:pt x="3" y="114"/>
                    <a:pt x="3" y="114"/>
                    <a:pt x="3" y="114"/>
                  </a:cubicBezTo>
                  <a:cubicBezTo>
                    <a:pt x="1" y="115"/>
                    <a:pt x="0" y="117"/>
                    <a:pt x="0" y="119"/>
                  </a:cubicBezTo>
                  <a:cubicBezTo>
                    <a:pt x="0" y="119"/>
                    <a:pt x="0" y="119"/>
                    <a:pt x="0" y="119"/>
                  </a:cubicBezTo>
                  <a:cubicBezTo>
                    <a:pt x="0" y="119"/>
                    <a:pt x="0" y="119"/>
                    <a:pt x="0" y="119"/>
                  </a:cubicBezTo>
                  <a:cubicBezTo>
                    <a:pt x="0" y="119"/>
                    <a:pt x="0" y="119"/>
                    <a:pt x="0" y="120"/>
                  </a:cubicBezTo>
                  <a:cubicBezTo>
                    <a:pt x="2" y="131"/>
                    <a:pt x="4" y="140"/>
                    <a:pt x="10" y="153"/>
                  </a:cubicBezTo>
                  <a:cubicBezTo>
                    <a:pt x="11" y="154"/>
                    <a:pt x="11" y="155"/>
                    <a:pt x="11" y="156"/>
                  </a:cubicBezTo>
                  <a:cubicBezTo>
                    <a:pt x="20" y="177"/>
                    <a:pt x="44" y="187"/>
                    <a:pt x="64" y="178"/>
                  </a:cubicBezTo>
                  <a:cubicBezTo>
                    <a:pt x="122" y="152"/>
                    <a:pt x="122" y="152"/>
                    <a:pt x="122" y="152"/>
                  </a:cubicBezTo>
                  <a:cubicBezTo>
                    <a:pt x="142" y="144"/>
                    <a:pt x="151" y="119"/>
                    <a:pt x="142" y="98"/>
                  </a:cubicBezTo>
                  <a:cubicBezTo>
                    <a:pt x="142" y="97"/>
                    <a:pt x="141" y="96"/>
                    <a:pt x="140" y="94"/>
                  </a:cubicBezTo>
                  <a:cubicBezTo>
                    <a:pt x="140" y="94"/>
                    <a:pt x="140" y="94"/>
                    <a:pt x="140" y="94"/>
                  </a:cubicBezTo>
                  <a:cubicBezTo>
                    <a:pt x="141" y="93"/>
                    <a:pt x="143" y="90"/>
                    <a:pt x="147" y="89"/>
                  </a:cubicBezTo>
                  <a:cubicBezTo>
                    <a:pt x="149" y="88"/>
                    <a:pt x="150" y="88"/>
                    <a:pt x="151" y="89"/>
                  </a:cubicBezTo>
                  <a:cubicBezTo>
                    <a:pt x="152" y="89"/>
                    <a:pt x="152" y="89"/>
                    <a:pt x="152" y="89"/>
                  </a:cubicBezTo>
                  <a:cubicBezTo>
                    <a:pt x="153" y="91"/>
                    <a:pt x="153" y="93"/>
                    <a:pt x="154" y="95"/>
                  </a:cubicBezTo>
                  <a:cubicBezTo>
                    <a:pt x="163" y="116"/>
                    <a:pt x="187" y="126"/>
                    <a:pt x="207" y="117"/>
                  </a:cubicBezTo>
                  <a:cubicBezTo>
                    <a:pt x="265" y="91"/>
                    <a:pt x="265" y="91"/>
                    <a:pt x="265" y="91"/>
                  </a:cubicBezTo>
                  <a:cubicBezTo>
                    <a:pt x="285" y="83"/>
                    <a:pt x="294" y="58"/>
                    <a:pt x="285" y="37"/>
                  </a:cubicBezTo>
                  <a:cubicBezTo>
                    <a:pt x="285" y="37"/>
                    <a:pt x="285" y="36"/>
                    <a:pt x="284" y="36"/>
                  </a:cubicBezTo>
                  <a:cubicBezTo>
                    <a:pt x="279" y="20"/>
                    <a:pt x="273" y="11"/>
                    <a:pt x="265" y="2"/>
                  </a:cubicBezTo>
                  <a:close/>
                  <a:moveTo>
                    <a:pt x="119" y="145"/>
                  </a:moveTo>
                  <a:cubicBezTo>
                    <a:pt x="61" y="170"/>
                    <a:pt x="61" y="170"/>
                    <a:pt x="61" y="170"/>
                  </a:cubicBezTo>
                  <a:cubicBezTo>
                    <a:pt x="45" y="177"/>
                    <a:pt x="26" y="169"/>
                    <a:pt x="19" y="153"/>
                  </a:cubicBezTo>
                  <a:cubicBezTo>
                    <a:pt x="12" y="136"/>
                    <a:pt x="19" y="117"/>
                    <a:pt x="35" y="110"/>
                  </a:cubicBezTo>
                  <a:cubicBezTo>
                    <a:pt x="93" y="85"/>
                    <a:pt x="93" y="85"/>
                    <a:pt x="93" y="85"/>
                  </a:cubicBezTo>
                  <a:cubicBezTo>
                    <a:pt x="109" y="77"/>
                    <a:pt x="128" y="85"/>
                    <a:pt x="135" y="102"/>
                  </a:cubicBezTo>
                  <a:cubicBezTo>
                    <a:pt x="142" y="118"/>
                    <a:pt x="135" y="138"/>
                    <a:pt x="119" y="145"/>
                  </a:cubicBezTo>
                  <a:close/>
                  <a:moveTo>
                    <a:pt x="261" y="84"/>
                  </a:moveTo>
                  <a:cubicBezTo>
                    <a:pt x="204" y="109"/>
                    <a:pt x="204" y="109"/>
                    <a:pt x="204" y="109"/>
                  </a:cubicBezTo>
                  <a:cubicBezTo>
                    <a:pt x="188" y="116"/>
                    <a:pt x="169" y="108"/>
                    <a:pt x="162" y="92"/>
                  </a:cubicBezTo>
                  <a:cubicBezTo>
                    <a:pt x="158" y="84"/>
                    <a:pt x="158" y="76"/>
                    <a:pt x="161" y="68"/>
                  </a:cubicBezTo>
                  <a:cubicBezTo>
                    <a:pt x="161" y="68"/>
                    <a:pt x="161" y="67"/>
                    <a:pt x="161" y="67"/>
                  </a:cubicBezTo>
                  <a:cubicBezTo>
                    <a:pt x="164" y="59"/>
                    <a:pt x="170" y="52"/>
                    <a:pt x="178" y="49"/>
                  </a:cubicBezTo>
                  <a:cubicBezTo>
                    <a:pt x="236" y="23"/>
                    <a:pt x="236" y="23"/>
                    <a:pt x="236" y="23"/>
                  </a:cubicBezTo>
                  <a:cubicBezTo>
                    <a:pt x="252" y="16"/>
                    <a:pt x="270" y="24"/>
                    <a:pt x="278" y="41"/>
                  </a:cubicBezTo>
                  <a:cubicBezTo>
                    <a:pt x="285" y="57"/>
                    <a:pt x="277" y="77"/>
                    <a:pt x="261" y="84"/>
                  </a:cubicBezTo>
                  <a:close/>
                </a:path>
              </a:pathLst>
            </a:custGeom>
            <a:solidFill>
              <a:srgbClr val="C2382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9" name="Freeform 382"/>
            <p:cNvSpPr>
              <a:spLocks/>
            </p:cNvSpPr>
            <p:nvPr/>
          </p:nvSpPr>
          <p:spPr bwMode="auto">
            <a:xfrm>
              <a:off x="1250" y="2844"/>
              <a:ext cx="161" cy="175"/>
            </a:xfrm>
            <a:custGeom>
              <a:avLst/>
              <a:gdLst>
                <a:gd name="T0" fmla="*/ 60 w 68"/>
                <a:gd name="T1" fmla="*/ 8 h 74"/>
                <a:gd name="T2" fmla="*/ 54 w 68"/>
                <a:gd name="T3" fmla="*/ 4 h 74"/>
                <a:gd name="T4" fmla="*/ 34 w 68"/>
                <a:gd name="T5" fmla="*/ 8 h 74"/>
                <a:gd name="T6" fmla="*/ 5 w 68"/>
                <a:gd name="T7" fmla="*/ 49 h 74"/>
                <a:gd name="T8" fmla="*/ 8 w 68"/>
                <a:gd name="T9" fmla="*/ 70 h 74"/>
                <a:gd name="T10" fmla="*/ 29 w 68"/>
                <a:gd name="T11" fmla="*/ 66 h 74"/>
                <a:gd name="T12" fmla="*/ 29 w 68"/>
                <a:gd name="T13" fmla="*/ 66 h 74"/>
                <a:gd name="T14" fmla="*/ 29 w 68"/>
                <a:gd name="T15" fmla="*/ 66 h 74"/>
                <a:gd name="T16" fmla="*/ 54 w 68"/>
                <a:gd name="T17" fmla="*/ 31 h 74"/>
                <a:gd name="T18" fmla="*/ 52 w 68"/>
                <a:gd name="T19" fmla="*/ 19 h 74"/>
                <a:gd name="T20" fmla="*/ 39 w 68"/>
                <a:gd name="T21" fmla="*/ 21 h 74"/>
                <a:gd name="T22" fmla="*/ 16 w 68"/>
                <a:gd name="T23" fmla="*/ 54 h 74"/>
                <a:gd name="T24" fmla="*/ 15 w 68"/>
                <a:gd name="T25" fmla="*/ 56 h 74"/>
                <a:gd name="T26" fmla="*/ 14 w 68"/>
                <a:gd name="T27" fmla="*/ 57 h 74"/>
                <a:gd name="T28" fmla="*/ 15 w 68"/>
                <a:gd name="T29" fmla="*/ 59 h 74"/>
                <a:gd name="T30" fmla="*/ 17 w 68"/>
                <a:gd name="T31" fmla="*/ 58 h 74"/>
                <a:gd name="T32" fmla="*/ 18 w 68"/>
                <a:gd name="T33" fmla="*/ 58 h 74"/>
                <a:gd name="T34" fmla="*/ 19 w 68"/>
                <a:gd name="T35" fmla="*/ 56 h 74"/>
                <a:gd name="T36" fmla="*/ 42 w 68"/>
                <a:gd name="T37" fmla="*/ 23 h 74"/>
                <a:gd name="T38" fmla="*/ 50 w 68"/>
                <a:gd name="T39" fmla="*/ 22 h 74"/>
                <a:gd name="T40" fmla="*/ 51 w 68"/>
                <a:gd name="T41" fmla="*/ 29 h 74"/>
                <a:gd name="T42" fmla="*/ 33 w 68"/>
                <a:gd name="T43" fmla="*/ 55 h 74"/>
                <a:gd name="T44" fmla="*/ 33 w 68"/>
                <a:gd name="T45" fmla="*/ 55 h 74"/>
                <a:gd name="T46" fmla="*/ 26 w 68"/>
                <a:gd name="T47" fmla="*/ 64 h 74"/>
                <a:gd name="T48" fmla="*/ 10 w 68"/>
                <a:gd name="T49" fmla="*/ 67 h 74"/>
                <a:gd name="T50" fmla="*/ 8 w 68"/>
                <a:gd name="T51" fmla="*/ 51 h 74"/>
                <a:gd name="T52" fmla="*/ 36 w 68"/>
                <a:gd name="T53" fmla="*/ 10 h 74"/>
                <a:gd name="T54" fmla="*/ 52 w 68"/>
                <a:gd name="T55" fmla="*/ 7 h 74"/>
                <a:gd name="T56" fmla="*/ 58 w 68"/>
                <a:gd name="T57" fmla="*/ 11 h 74"/>
                <a:gd name="T58" fmla="*/ 61 w 68"/>
                <a:gd name="T59" fmla="*/ 26 h 74"/>
                <a:gd name="T60" fmla="*/ 57 w 68"/>
                <a:gd name="T61" fmla="*/ 32 h 74"/>
                <a:gd name="T62" fmla="*/ 60 w 68"/>
                <a:gd name="T63" fmla="*/ 34 h 74"/>
                <a:gd name="T64" fmla="*/ 63 w 68"/>
                <a:gd name="T65" fmla="*/ 29 h 74"/>
                <a:gd name="T66" fmla="*/ 63 w 68"/>
                <a:gd name="T67" fmla="*/ 29 h 74"/>
                <a:gd name="T68" fmla="*/ 60 w 68"/>
                <a:gd name="T69" fmla="*/ 8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 h="74">
                  <a:moveTo>
                    <a:pt x="60" y="8"/>
                  </a:moveTo>
                  <a:cubicBezTo>
                    <a:pt x="54" y="4"/>
                    <a:pt x="54" y="4"/>
                    <a:pt x="54" y="4"/>
                  </a:cubicBezTo>
                  <a:cubicBezTo>
                    <a:pt x="48" y="0"/>
                    <a:pt x="38" y="1"/>
                    <a:pt x="34" y="8"/>
                  </a:cubicBezTo>
                  <a:cubicBezTo>
                    <a:pt x="5" y="49"/>
                    <a:pt x="5" y="49"/>
                    <a:pt x="5" y="49"/>
                  </a:cubicBezTo>
                  <a:cubicBezTo>
                    <a:pt x="0" y="56"/>
                    <a:pt x="2" y="65"/>
                    <a:pt x="8" y="70"/>
                  </a:cubicBezTo>
                  <a:cubicBezTo>
                    <a:pt x="15" y="74"/>
                    <a:pt x="24" y="73"/>
                    <a:pt x="29" y="66"/>
                  </a:cubicBezTo>
                  <a:cubicBezTo>
                    <a:pt x="29" y="66"/>
                    <a:pt x="29" y="66"/>
                    <a:pt x="29" y="66"/>
                  </a:cubicBezTo>
                  <a:cubicBezTo>
                    <a:pt x="29" y="66"/>
                    <a:pt x="29" y="66"/>
                    <a:pt x="29" y="66"/>
                  </a:cubicBezTo>
                  <a:cubicBezTo>
                    <a:pt x="54" y="31"/>
                    <a:pt x="54" y="31"/>
                    <a:pt x="54" y="31"/>
                  </a:cubicBezTo>
                  <a:cubicBezTo>
                    <a:pt x="57" y="27"/>
                    <a:pt x="56" y="22"/>
                    <a:pt x="52" y="19"/>
                  </a:cubicBezTo>
                  <a:cubicBezTo>
                    <a:pt x="48" y="16"/>
                    <a:pt x="42" y="17"/>
                    <a:pt x="39" y="21"/>
                  </a:cubicBezTo>
                  <a:cubicBezTo>
                    <a:pt x="16" y="54"/>
                    <a:pt x="16" y="54"/>
                    <a:pt x="16" y="54"/>
                  </a:cubicBezTo>
                  <a:cubicBezTo>
                    <a:pt x="15" y="56"/>
                    <a:pt x="15" y="56"/>
                    <a:pt x="15" y="56"/>
                  </a:cubicBezTo>
                  <a:cubicBezTo>
                    <a:pt x="14" y="57"/>
                    <a:pt x="14" y="57"/>
                    <a:pt x="14" y="57"/>
                  </a:cubicBezTo>
                  <a:cubicBezTo>
                    <a:pt x="14" y="57"/>
                    <a:pt x="14" y="58"/>
                    <a:pt x="15" y="59"/>
                  </a:cubicBezTo>
                  <a:cubicBezTo>
                    <a:pt x="16" y="59"/>
                    <a:pt x="17" y="59"/>
                    <a:pt x="17" y="58"/>
                  </a:cubicBezTo>
                  <a:cubicBezTo>
                    <a:pt x="18" y="58"/>
                    <a:pt x="18" y="58"/>
                    <a:pt x="18" y="58"/>
                  </a:cubicBezTo>
                  <a:cubicBezTo>
                    <a:pt x="19" y="56"/>
                    <a:pt x="19" y="56"/>
                    <a:pt x="19" y="56"/>
                  </a:cubicBezTo>
                  <a:cubicBezTo>
                    <a:pt x="42" y="23"/>
                    <a:pt x="42" y="23"/>
                    <a:pt x="42" y="23"/>
                  </a:cubicBezTo>
                  <a:cubicBezTo>
                    <a:pt x="44" y="21"/>
                    <a:pt x="47" y="20"/>
                    <a:pt x="50" y="22"/>
                  </a:cubicBezTo>
                  <a:cubicBezTo>
                    <a:pt x="52" y="24"/>
                    <a:pt x="53" y="27"/>
                    <a:pt x="51" y="29"/>
                  </a:cubicBezTo>
                  <a:cubicBezTo>
                    <a:pt x="33" y="55"/>
                    <a:pt x="33" y="55"/>
                    <a:pt x="33" y="55"/>
                  </a:cubicBezTo>
                  <a:cubicBezTo>
                    <a:pt x="33" y="55"/>
                    <a:pt x="33" y="55"/>
                    <a:pt x="33" y="55"/>
                  </a:cubicBezTo>
                  <a:cubicBezTo>
                    <a:pt x="26" y="64"/>
                    <a:pt x="26" y="64"/>
                    <a:pt x="26" y="64"/>
                  </a:cubicBezTo>
                  <a:cubicBezTo>
                    <a:pt x="23" y="69"/>
                    <a:pt x="15" y="71"/>
                    <a:pt x="10" y="67"/>
                  </a:cubicBezTo>
                  <a:cubicBezTo>
                    <a:pt x="5" y="63"/>
                    <a:pt x="4" y="56"/>
                    <a:pt x="8" y="51"/>
                  </a:cubicBezTo>
                  <a:cubicBezTo>
                    <a:pt x="36" y="10"/>
                    <a:pt x="36" y="10"/>
                    <a:pt x="36" y="10"/>
                  </a:cubicBezTo>
                  <a:cubicBezTo>
                    <a:pt x="40" y="5"/>
                    <a:pt x="47" y="4"/>
                    <a:pt x="52" y="7"/>
                  </a:cubicBezTo>
                  <a:cubicBezTo>
                    <a:pt x="58" y="11"/>
                    <a:pt x="58" y="11"/>
                    <a:pt x="58" y="11"/>
                  </a:cubicBezTo>
                  <a:cubicBezTo>
                    <a:pt x="63" y="14"/>
                    <a:pt x="64" y="21"/>
                    <a:pt x="61" y="26"/>
                  </a:cubicBezTo>
                  <a:cubicBezTo>
                    <a:pt x="60" y="28"/>
                    <a:pt x="58" y="30"/>
                    <a:pt x="57" y="32"/>
                  </a:cubicBezTo>
                  <a:cubicBezTo>
                    <a:pt x="58" y="33"/>
                    <a:pt x="59" y="33"/>
                    <a:pt x="60" y="34"/>
                  </a:cubicBezTo>
                  <a:cubicBezTo>
                    <a:pt x="61" y="32"/>
                    <a:pt x="62" y="31"/>
                    <a:pt x="63" y="29"/>
                  </a:cubicBezTo>
                  <a:cubicBezTo>
                    <a:pt x="63" y="29"/>
                    <a:pt x="63" y="29"/>
                    <a:pt x="63" y="29"/>
                  </a:cubicBezTo>
                  <a:cubicBezTo>
                    <a:pt x="68" y="22"/>
                    <a:pt x="66" y="13"/>
                    <a:pt x="60" y="8"/>
                  </a:cubicBezTo>
                  <a:close/>
                </a:path>
              </a:pathLst>
            </a:custGeom>
            <a:solidFill>
              <a:srgbClr val="E84D3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1609488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KPMGHumanCenteredDesign_Prudential (dragged).pdf"/>
          <p:cNvPicPr>
            <a:picLocks noChangeAspect="1"/>
          </p:cNvPicPr>
          <p:nvPr/>
        </p:nvPicPr>
        <p:blipFill rotWithShape="1">
          <a:blip r:embed="rId2" cstate="email">
            <a:extLst>
              <a:ext uri="{28A0092B-C50C-407E-A947-70E740481C1C}">
                <a14:useLocalDpi xmlns:a14="http://schemas.microsoft.com/office/drawing/2010/main"/>
              </a:ext>
            </a:extLst>
          </a:blip>
          <a:srcRect l="5399" t="14918" r="5005" b="5872"/>
          <a:stretch/>
        </p:blipFill>
        <p:spPr>
          <a:xfrm>
            <a:off x="670310" y="1182715"/>
            <a:ext cx="10912090" cy="5432312"/>
          </a:xfrm>
          <a:prstGeom prst="rect">
            <a:avLst/>
          </a:prstGeom>
        </p:spPr>
      </p:pic>
      <p:sp>
        <p:nvSpPr>
          <p:cNvPr id="9" name="Title 1"/>
          <p:cNvSpPr txBox="1">
            <a:spLocks/>
          </p:cNvSpPr>
          <p:nvPr/>
        </p:nvSpPr>
        <p:spPr bwMode="gray">
          <a:xfrm>
            <a:off x="502920" y="504054"/>
            <a:ext cx="6701078" cy="914592"/>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lgn="ctr" defTabSz="457200" rtl="0" eaLnBrk="1" latinLnBrk="0" hangingPunct="1">
              <a:lnSpc>
                <a:spcPct val="90000"/>
              </a:lnSpc>
              <a:spcBef>
                <a:spcPct val="0"/>
              </a:spcBef>
              <a:buNone/>
              <a:defRPr lang="en-GB" sz="7000" b="1" kern="1200" noProof="0" dirty="0">
                <a:solidFill>
                  <a:schemeClr val="bg1"/>
                </a:solidFill>
                <a:latin typeface="KPMG Extralight"/>
                <a:ea typeface="+mj-ea"/>
                <a:cs typeface="KPMG Extralight"/>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algn="l">
              <a:lnSpc>
                <a:spcPct val="80000"/>
              </a:lnSpc>
            </a:pPr>
            <a:r>
              <a:rPr lang="en-US" sz="5400" b="0" dirty="0">
                <a:solidFill>
                  <a:schemeClr val="tx2"/>
                </a:solidFill>
                <a:latin typeface="+mj-lt"/>
                <a:cs typeface="+mj-cs"/>
              </a:rPr>
              <a:t>KPMG’s</a:t>
            </a:r>
            <a:r>
              <a:rPr lang="en-US" sz="5400" b="0" dirty="0" smtClean="0">
                <a:solidFill>
                  <a:srgbClr val="00338D"/>
                </a:solidFill>
              </a:rPr>
              <a:t> XDE Client Approach</a:t>
            </a:r>
            <a:endParaRPr lang="en-US" sz="5400" b="0" dirty="0">
              <a:solidFill>
                <a:srgbClr val="00338D"/>
              </a:solidFill>
            </a:endParaRPr>
          </a:p>
        </p:txBody>
      </p:sp>
      <p:sp>
        <p:nvSpPr>
          <p:cNvPr id="10" name="Slide Number Placeholder 9"/>
          <p:cNvSpPr>
            <a:spLocks noGrp="1"/>
          </p:cNvSpPr>
          <p:nvPr>
            <p:ph type="sldNum" sz="quarter" idx="12"/>
          </p:nvPr>
        </p:nvSpPr>
        <p:spPr>
          <a:xfrm>
            <a:off x="8864600" y="6403383"/>
            <a:ext cx="2844800" cy="365125"/>
          </a:xfrm>
        </p:spPr>
        <p:txBody>
          <a:bodyPr anchor="ctr"/>
          <a:lstStyle/>
          <a:p>
            <a:pPr algn="ctr"/>
            <a:fld id="{130D75F6-842C-BF48-A2F6-8345F9451B25}" type="slidenum">
              <a:rPr lang="en-US" sz="800" b="1" smtClean="0">
                <a:solidFill>
                  <a:srgbClr val="00338D"/>
                </a:solidFill>
                <a:latin typeface="Arial" panose="020B0604020202020204" pitchFamily="34" charset="0"/>
                <a:cs typeface="Arial" panose="020B0604020202020204" pitchFamily="34" charset="0"/>
              </a:rPr>
              <a:pPr algn="ctr"/>
              <a:t>3</a:t>
            </a:fld>
            <a:endParaRPr lang="en-US" sz="800" b="1" dirty="0">
              <a:solidFill>
                <a:srgbClr val="00338D"/>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5566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Circular Arrow 76"/>
          <p:cNvSpPr/>
          <p:nvPr/>
        </p:nvSpPr>
        <p:spPr>
          <a:xfrm rot="5102975">
            <a:off x="5932993" y="270202"/>
            <a:ext cx="3908060" cy="3904514"/>
          </a:xfrm>
          <a:prstGeom prst="circularArrow">
            <a:avLst>
              <a:gd name="adj1" fmla="val 2348"/>
              <a:gd name="adj2" fmla="val 327201"/>
              <a:gd name="adj3" fmla="val 20520351"/>
              <a:gd name="adj4" fmla="val 2035372"/>
              <a:gd name="adj5" fmla="val 3360"/>
            </a:avLst>
          </a:prstGeom>
          <a:solidFill>
            <a:schemeClr val="bg1">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pic>
        <p:nvPicPr>
          <p:cNvPr id="14" name="Picture 13" descr="hsbc_ia_2016_09_06_1_00000157-011c-f2e6-bfde-94efcc938074.jpg"/>
          <p:cNvPicPr>
            <a:picLocks noChangeAspect="1"/>
          </p:cNvPicPr>
          <p:nvPr/>
        </p:nvPicPr>
        <p:blipFill>
          <a:blip r:embed="rId2" cstate="print">
            <a:alphaModFix amt="57000"/>
            <a:extLst>
              <a:ext uri="{28A0092B-C50C-407E-A947-70E740481C1C}">
                <a14:useLocalDpi xmlns:a14="http://schemas.microsoft.com/office/drawing/2010/main" val="0"/>
              </a:ext>
            </a:extLst>
          </a:blip>
          <a:stretch>
            <a:fillRect/>
          </a:stretch>
        </p:blipFill>
        <p:spPr>
          <a:xfrm>
            <a:off x="6144146" y="369993"/>
            <a:ext cx="4594766" cy="2216454"/>
          </a:xfrm>
          <a:prstGeom prst="rect">
            <a:avLst/>
          </a:prstGeom>
        </p:spPr>
      </p:pic>
      <p:grpSp>
        <p:nvGrpSpPr>
          <p:cNvPr id="45" name="Group 44"/>
          <p:cNvGrpSpPr/>
          <p:nvPr/>
        </p:nvGrpSpPr>
        <p:grpSpPr>
          <a:xfrm>
            <a:off x="4039683" y="1058459"/>
            <a:ext cx="3467489" cy="2949102"/>
            <a:chOff x="2539943" y="1341726"/>
            <a:chExt cx="6690031" cy="5691358"/>
          </a:xfrm>
        </p:grpSpPr>
        <p:pic>
          <p:nvPicPr>
            <p:cNvPr id="46" name="Picture 45" descr="DisplayCrop.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539943" y="1341726"/>
              <a:ext cx="6690031" cy="5691358"/>
            </a:xfrm>
            <a:prstGeom prst="rect">
              <a:avLst/>
            </a:prstGeom>
          </p:spPr>
        </p:pic>
        <p:pic>
          <p:nvPicPr>
            <p:cNvPr id="48" name="Pictur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82109" y="2038957"/>
              <a:ext cx="5807737" cy="3910736"/>
            </a:xfrm>
            <a:prstGeom prst="rect">
              <a:avLst/>
            </a:prstGeom>
          </p:spPr>
        </p:pic>
      </p:grpSp>
      <p:pic>
        <p:nvPicPr>
          <p:cNvPr id="9" name="Picture 8" descr="Slide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55792" y="2041579"/>
            <a:ext cx="3112061" cy="2173554"/>
          </a:xfrm>
          <a:prstGeom prst="rect">
            <a:avLst/>
          </a:prstGeom>
          <a:effectLst>
            <a:outerShdw blurRad="50800" dist="38100" dir="5400000" algn="t" rotWithShape="0">
              <a:prstClr val="black">
                <a:alpha val="40000"/>
              </a:prstClr>
            </a:outerShdw>
          </a:effectLst>
        </p:spPr>
      </p:pic>
      <p:sp>
        <p:nvSpPr>
          <p:cNvPr id="54" name="Rectangle 53"/>
          <p:cNvSpPr/>
          <p:nvPr/>
        </p:nvSpPr>
        <p:spPr>
          <a:xfrm>
            <a:off x="2" y="4505740"/>
            <a:ext cx="12192000" cy="2364406"/>
          </a:xfrm>
          <a:prstGeom prst="rect">
            <a:avLst/>
          </a:prstGeom>
          <a:solidFill>
            <a:schemeClr val="bg1">
              <a:lumMod val="9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nvGrpSpPr>
          <p:cNvPr id="13313" name="Group 14"/>
          <p:cNvGrpSpPr>
            <a:grpSpLocks/>
          </p:cNvGrpSpPr>
          <p:nvPr/>
        </p:nvGrpSpPr>
        <p:grpSpPr bwMode="auto">
          <a:xfrm>
            <a:off x="215899" y="301381"/>
            <a:ext cx="914400" cy="914162"/>
            <a:chOff x="468778" y="3974926"/>
            <a:chExt cx="685800" cy="685800"/>
          </a:xfrm>
        </p:grpSpPr>
        <p:sp>
          <p:nvSpPr>
            <p:cNvPr id="16" name="Oval 15"/>
            <p:cNvSpPr/>
            <p:nvPr/>
          </p:nvSpPr>
          <p:spPr>
            <a:xfrm>
              <a:off x="468778" y="3974926"/>
              <a:ext cx="685800" cy="6858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3320" name="Picture 16" descr="group.emf"/>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83142" y="4145870"/>
              <a:ext cx="451814" cy="3544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13314" name="Slide Number Placeholder 5"/>
          <p:cNvSpPr>
            <a:spLocks noGrp="1"/>
          </p:cNvSpPr>
          <p:nvPr>
            <p:ph type="sldNum" sz="quarter" idx="12"/>
          </p:nvPr>
        </p:nvSpPr>
        <p:spPr bwMode="auto">
          <a:xfrm>
            <a:off x="11760873" y="6526542"/>
            <a:ext cx="444500" cy="30472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charset="0"/>
                <a:ea typeface="ＭＳ Ｐゴシック" charset="0"/>
                <a:cs typeface="ＭＳ Ｐゴシック" charset="0"/>
              </a:defRPr>
            </a:lvl1pPr>
            <a:lvl2pPr marL="990352" indent="-380905">
              <a:defRPr>
                <a:solidFill>
                  <a:schemeClr val="tx1"/>
                </a:solidFill>
                <a:latin typeface="Calibri" charset="0"/>
                <a:ea typeface="ＭＳ Ｐゴシック" charset="0"/>
              </a:defRPr>
            </a:lvl2pPr>
            <a:lvl3pPr marL="1523619" indent="-304724">
              <a:defRPr>
                <a:solidFill>
                  <a:schemeClr val="tx1"/>
                </a:solidFill>
                <a:latin typeface="Calibri" charset="0"/>
                <a:ea typeface="ＭＳ Ｐゴシック" charset="0"/>
              </a:defRPr>
            </a:lvl3pPr>
            <a:lvl4pPr marL="2133067" indent="-304724">
              <a:defRPr>
                <a:solidFill>
                  <a:schemeClr val="tx1"/>
                </a:solidFill>
                <a:latin typeface="Calibri" charset="0"/>
                <a:ea typeface="ＭＳ Ｐゴシック" charset="0"/>
              </a:defRPr>
            </a:lvl4pPr>
            <a:lvl5pPr marL="2742514" indent="-304724">
              <a:defRPr>
                <a:solidFill>
                  <a:schemeClr val="tx1"/>
                </a:solidFill>
                <a:latin typeface="Calibri" charset="0"/>
                <a:ea typeface="ＭＳ Ｐゴシック" charset="0"/>
              </a:defRPr>
            </a:lvl5pPr>
            <a:lvl6pPr marL="3351962" indent="-304724" fontAlgn="base">
              <a:spcBef>
                <a:spcPct val="0"/>
              </a:spcBef>
              <a:spcAft>
                <a:spcPct val="0"/>
              </a:spcAft>
              <a:defRPr>
                <a:solidFill>
                  <a:schemeClr val="tx1"/>
                </a:solidFill>
                <a:latin typeface="Calibri" charset="0"/>
                <a:ea typeface="ＭＳ Ｐゴシック" charset="0"/>
              </a:defRPr>
            </a:lvl6pPr>
            <a:lvl7pPr marL="3961409" indent="-304724" fontAlgn="base">
              <a:spcBef>
                <a:spcPct val="0"/>
              </a:spcBef>
              <a:spcAft>
                <a:spcPct val="0"/>
              </a:spcAft>
              <a:defRPr>
                <a:solidFill>
                  <a:schemeClr val="tx1"/>
                </a:solidFill>
                <a:latin typeface="Calibri" charset="0"/>
                <a:ea typeface="ＭＳ Ｐゴシック" charset="0"/>
              </a:defRPr>
            </a:lvl7pPr>
            <a:lvl8pPr marL="4570857" indent="-304724" fontAlgn="base">
              <a:spcBef>
                <a:spcPct val="0"/>
              </a:spcBef>
              <a:spcAft>
                <a:spcPct val="0"/>
              </a:spcAft>
              <a:defRPr>
                <a:solidFill>
                  <a:schemeClr val="tx1"/>
                </a:solidFill>
                <a:latin typeface="Calibri" charset="0"/>
                <a:ea typeface="ＭＳ Ｐゴシック" charset="0"/>
              </a:defRPr>
            </a:lvl8pPr>
            <a:lvl9pPr marL="5180305" indent="-304724" fontAlgn="base">
              <a:spcBef>
                <a:spcPct val="0"/>
              </a:spcBef>
              <a:spcAft>
                <a:spcPct val="0"/>
              </a:spcAft>
              <a:defRPr>
                <a:solidFill>
                  <a:schemeClr val="tx1"/>
                </a:solidFill>
                <a:latin typeface="Calibri" charset="0"/>
                <a:ea typeface="ＭＳ Ｐゴシック" charset="0"/>
              </a:defRPr>
            </a:lvl9pPr>
          </a:lstStyle>
          <a:p>
            <a:pPr algn="ctr" fontAlgn="base">
              <a:spcBef>
                <a:spcPct val="0"/>
              </a:spcBef>
              <a:spcAft>
                <a:spcPct val="0"/>
              </a:spcAft>
            </a:pPr>
            <a:fld id="{B426F532-A96C-A54F-A1D1-3AB7F50A1420}" type="slidenum">
              <a:rPr lang="en-US" sz="1200">
                <a:solidFill>
                  <a:srgbClr val="00338D"/>
                </a:solidFill>
                <a:latin typeface="Univers for KPMG Cond" charset="0"/>
                <a:ea typeface="Univers for KPMG Cond" charset="0"/>
                <a:cs typeface="Univers for KPMG Cond" charset="0"/>
              </a:rPr>
              <a:pPr algn="ctr" fontAlgn="base">
                <a:spcBef>
                  <a:spcPct val="0"/>
                </a:spcBef>
                <a:spcAft>
                  <a:spcPct val="0"/>
                </a:spcAft>
              </a:pPr>
              <a:t>4</a:t>
            </a:fld>
            <a:endParaRPr lang="en-US" sz="1200" dirty="0">
              <a:solidFill>
                <a:srgbClr val="00338D"/>
              </a:solidFill>
              <a:latin typeface="Univers for KPMG Cond" charset="0"/>
              <a:ea typeface="Univers for KPMG Cond" charset="0"/>
              <a:cs typeface="Univers for KPMG Cond" charset="0"/>
            </a:endParaRPr>
          </a:p>
        </p:txBody>
      </p:sp>
      <p:sp>
        <p:nvSpPr>
          <p:cNvPr id="15" name="Title 1"/>
          <p:cNvSpPr txBox="1">
            <a:spLocks/>
          </p:cNvSpPr>
          <p:nvPr/>
        </p:nvSpPr>
        <p:spPr>
          <a:xfrm>
            <a:off x="395756" y="136111"/>
            <a:ext cx="11150001" cy="658676"/>
          </a:xfrm>
          <a:prstGeom prst="rect">
            <a:avLst/>
          </a:prstGeom>
          <a:ln>
            <a:noFill/>
          </a:ln>
        </p:spPr>
        <p:txBody>
          <a:bodyPr anchor="t">
            <a:noAutofit/>
          </a:bodyPr>
          <a:lstStyle>
            <a:lvl1pPr algn="l" defTabSz="598292" rtl="0" eaLnBrk="1" latinLnBrk="0" hangingPunct="1">
              <a:spcBef>
                <a:spcPct val="0"/>
              </a:spcBef>
              <a:buNone/>
              <a:defRPr sz="3600" b="0" i="0" kern="1200">
                <a:solidFill>
                  <a:srgbClr val="003A84"/>
                </a:solidFill>
                <a:latin typeface="Univers LT 57 Condensed"/>
                <a:ea typeface="+mj-ea"/>
                <a:cs typeface="Univers LT 57 Condensed"/>
              </a:defRPr>
            </a:lvl1pPr>
          </a:lstStyle>
          <a:p>
            <a:r>
              <a:rPr lang="en-US" sz="5400" dirty="0">
                <a:solidFill>
                  <a:schemeClr val="tx2"/>
                </a:solidFill>
                <a:latin typeface="+mj-lt"/>
                <a:cs typeface="+mj-cs"/>
              </a:rPr>
              <a:t>Creating</a:t>
            </a:r>
            <a:r>
              <a:rPr lang="en-US" sz="5400" spc="100" dirty="0" smtClean="0">
                <a:solidFill>
                  <a:srgbClr val="0096D8"/>
                </a:solidFill>
                <a:latin typeface="+mj-lt"/>
                <a:ea typeface="KPMG Light" charset="0"/>
                <a:cs typeface="KPMG Light" charset="0"/>
              </a:rPr>
              <a:t> </a:t>
            </a:r>
            <a:r>
              <a:rPr lang="en-US" sz="5400" dirty="0">
                <a:solidFill>
                  <a:schemeClr val="tx2"/>
                </a:solidFill>
                <a:latin typeface="+mj-lt"/>
                <a:cs typeface="+mj-cs"/>
              </a:rPr>
              <a:t>a human-centered digital experience</a:t>
            </a:r>
          </a:p>
        </p:txBody>
      </p:sp>
      <p:cxnSp>
        <p:nvCxnSpPr>
          <p:cNvPr id="17" name="Straight Connector 16"/>
          <p:cNvCxnSpPr/>
          <p:nvPr/>
        </p:nvCxnSpPr>
        <p:spPr>
          <a:xfrm>
            <a:off x="484140" y="1142429"/>
            <a:ext cx="388104" cy="0"/>
          </a:xfrm>
          <a:prstGeom prst="line">
            <a:avLst/>
          </a:prstGeom>
          <a:ln w="38100">
            <a:solidFill>
              <a:srgbClr val="0096D8"/>
            </a:solidFill>
          </a:ln>
          <a:effectLst/>
        </p:spPr>
        <p:style>
          <a:lnRef idx="2">
            <a:schemeClr val="accent1"/>
          </a:lnRef>
          <a:fillRef idx="0">
            <a:schemeClr val="accent1"/>
          </a:fillRef>
          <a:effectRef idx="1">
            <a:schemeClr val="accent1"/>
          </a:effectRef>
          <a:fontRef idx="minor">
            <a:schemeClr val="tx1"/>
          </a:fontRef>
        </p:style>
      </p:cxnSp>
      <p:pic>
        <p:nvPicPr>
          <p:cNvPr id="3" name="Picture 2"/>
          <p:cNvPicPr>
            <a:picLocks noChangeAspect="1"/>
          </p:cNvPicPr>
          <p:nvPr/>
        </p:nvPicPr>
        <p:blipFill>
          <a:blip r:embed="rId7"/>
          <a:stretch>
            <a:fillRect/>
          </a:stretch>
        </p:blipFill>
        <p:spPr>
          <a:xfrm>
            <a:off x="1180234" y="4776773"/>
            <a:ext cx="501191" cy="501058"/>
          </a:xfrm>
          <a:prstGeom prst="rect">
            <a:avLst/>
          </a:prstGeom>
        </p:spPr>
      </p:pic>
      <p:sp>
        <p:nvSpPr>
          <p:cNvPr id="5" name="Rectangle 4"/>
          <p:cNvSpPr/>
          <p:nvPr/>
        </p:nvSpPr>
        <p:spPr>
          <a:xfrm>
            <a:off x="502526" y="5712042"/>
            <a:ext cx="1856612" cy="861774"/>
          </a:xfrm>
          <a:prstGeom prst="rect">
            <a:avLst/>
          </a:prstGeom>
        </p:spPr>
        <p:txBody>
          <a:bodyPr wrap="square">
            <a:spAutoFit/>
          </a:bodyPr>
          <a:lstStyle/>
          <a:p>
            <a:pPr algn="ctr" fontAlgn="auto">
              <a:spcBef>
                <a:spcPts val="0"/>
              </a:spcBef>
              <a:spcAft>
                <a:spcPts val="0"/>
              </a:spcAft>
              <a:defRPr/>
            </a:pPr>
            <a:r>
              <a:rPr lang="en-US" sz="1000" dirty="0" smtClean="0">
                <a:solidFill>
                  <a:schemeClr val="bg1">
                    <a:lumMod val="65000"/>
                  </a:schemeClr>
                </a:solidFill>
                <a:latin typeface="Univers for KPMG Cond" charset="0"/>
                <a:ea typeface="Univers for KPMG Cond" charset="0"/>
                <a:cs typeface="Univers for KPMG Cond" charset="0"/>
              </a:rPr>
              <a:t>Business needs/goals</a:t>
            </a:r>
            <a:endParaRPr lang="en-US" sz="1000" dirty="0">
              <a:solidFill>
                <a:schemeClr val="bg1">
                  <a:lumMod val="65000"/>
                </a:schemeClr>
              </a:solidFill>
              <a:latin typeface="Univers for KPMG Cond" charset="0"/>
              <a:ea typeface="Univers for KPMG Cond" charset="0"/>
              <a:cs typeface="Univers for KPMG Cond" charset="0"/>
            </a:endParaRPr>
          </a:p>
          <a:p>
            <a:pPr algn="ctr" fontAlgn="auto">
              <a:spcBef>
                <a:spcPts val="0"/>
              </a:spcBef>
              <a:spcAft>
                <a:spcPts val="0"/>
              </a:spcAft>
              <a:defRPr/>
            </a:pPr>
            <a:r>
              <a:rPr lang="en-US" sz="1000" dirty="0">
                <a:solidFill>
                  <a:schemeClr val="bg1">
                    <a:lumMod val="65000"/>
                  </a:schemeClr>
                </a:solidFill>
                <a:latin typeface="Univers for KPMG Cond" charset="0"/>
                <a:ea typeface="Univers for KPMG Cond" charset="0"/>
                <a:cs typeface="Univers for KPMG Cond" charset="0"/>
              </a:rPr>
              <a:t>Product </a:t>
            </a:r>
            <a:r>
              <a:rPr lang="en-US" sz="1000" dirty="0" smtClean="0">
                <a:solidFill>
                  <a:schemeClr val="bg1">
                    <a:lumMod val="65000"/>
                  </a:schemeClr>
                </a:solidFill>
                <a:latin typeface="Univers for KPMG Cond" charset="0"/>
                <a:ea typeface="Univers for KPMG Cond" charset="0"/>
                <a:cs typeface="Univers for KPMG Cond" charset="0"/>
              </a:rPr>
              <a:t>strategy</a:t>
            </a:r>
            <a:endParaRPr lang="en-US" sz="1000" dirty="0">
              <a:solidFill>
                <a:schemeClr val="bg1">
                  <a:lumMod val="65000"/>
                </a:schemeClr>
              </a:solidFill>
              <a:latin typeface="Univers for KPMG Cond" charset="0"/>
              <a:ea typeface="Univers for KPMG Cond" charset="0"/>
              <a:cs typeface="Univers for KPMG Cond" charset="0"/>
            </a:endParaRPr>
          </a:p>
          <a:p>
            <a:pPr algn="ctr" fontAlgn="auto">
              <a:spcBef>
                <a:spcPts val="0"/>
              </a:spcBef>
              <a:spcAft>
                <a:spcPts val="0"/>
              </a:spcAft>
              <a:defRPr/>
            </a:pPr>
            <a:r>
              <a:rPr lang="en-US" sz="1000" dirty="0">
                <a:solidFill>
                  <a:schemeClr val="bg1">
                    <a:lumMod val="65000"/>
                  </a:schemeClr>
                </a:solidFill>
                <a:latin typeface="Univers for KPMG Cond" charset="0"/>
                <a:ea typeface="Univers for KPMG Cond" charset="0"/>
                <a:cs typeface="Univers for KPMG Cond" charset="0"/>
              </a:rPr>
              <a:t>Technical </a:t>
            </a:r>
            <a:r>
              <a:rPr lang="en-US" sz="1000" dirty="0" smtClean="0">
                <a:solidFill>
                  <a:schemeClr val="bg1">
                    <a:lumMod val="65000"/>
                  </a:schemeClr>
                </a:solidFill>
                <a:latin typeface="Univers for KPMG Cond" charset="0"/>
                <a:ea typeface="Univers for KPMG Cond" charset="0"/>
                <a:cs typeface="Univers for KPMG Cond" charset="0"/>
              </a:rPr>
              <a:t>assessment</a:t>
            </a:r>
            <a:endParaRPr lang="en-US" sz="1000" dirty="0">
              <a:solidFill>
                <a:schemeClr val="bg1">
                  <a:lumMod val="65000"/>
                </a:schemeClr>
              </a:solidFill>
              <a:latin typeface="Univers for KPMG Cond" charset="0"/>
              <a:ea typeface="Univers for KPMG Cond" charset="0"/>
              <a:cs typeface="Univers for KPMG Cond" charset="0"/>
            </a:endParaRPr>
          </a:p>
          <a:p>
            <a:pPr algn="ctr" fontAlgn="auto">
              <a:spcBef>
                <a:spcPts val="0"/>
              </a:spcBef>
              <a:spcAft>
                <a:spcPts val="0"/>
              </a:spcAft>
              <a:defRPr/>
            </a:pPr>
            <a:r>
              <a:rPr lang="en-US" sz="1000" dirty="0" smtClean="0">
                <a:solidFill>
                  <a:schemeClr val="bg1">
                    <a:lumMod val="65000"/>
                  </a:schemeClr>
                </a:solidFill>
                <a:latin typeface="Univers for KPMG Cond" charset="0"/>
                <a:ea typeface="Univers for KPMG Cond" charset="0"/>
                <a:cs typeface="Univers for KPMG Cond" charset="0"/>
              </a:rPr>
              <a:t>Value definition</a:t>
            </a:r>
          </a:p>
          <a:p>
            <a:pPr algn="ctr" fontAlgn="auto">
              <a:spcBef>
                <a:spcPts val="0"/>
              </a:spcBef>
              <a:spcAft>
                <a:spcPts val="0"/>
              </a:spcAft>
              <a:defRPr/>
            </a:pPr>
            <a:endParaRPr lang="en-US" sz="1000" dirty="0">
              <a:solidFill>
                <a:schemeClr val="bg1">
                  <a:lumMod val="65000"/>
                </a:schemeClr>
              </a:solidFill>
              <a:latin typeface="Univers for KPMG Cond" charset="0"/>
              <a:ea typeface="Univers for KPMG Cond" charset="0"/>
              <a:cs typeface="Univers for KPMG Cond" charset="0"/>
            </a:endParaRPr>
          </a:p>
        </p:txBody>
      </p:sp>
      <p:sp>
        <p:nvSpPr>
          <p:cNvPr id="8" name="Rectangle 7"/>
          <p:cNvSpPr/>
          <p:nvPr/>
        </p:nvSpPr>
        <p:spPr>
          <a:xfrm>
            <a:off x="501742" y="5275622"/>
            <a:ext cx="1858176" cy="369332"/>
          </a:xfrm>
          <a:prstGeom prst="rect">
            <a:avLst/>
          </a:prstGeom>
        </p:spPr>
        <p:txBody>
          <a:bodyPr wrap="square">
            <a:spAutoFit/>
          </a:bodyPr>
          <a:lstStyle/>
          <a:p>
            <a:pPr algn="ctr"/>
            <a:r>
              <a:rPr lang="en-US" spc="-50" dirty="0" smtClean="0">
                <a:solidFill>
                  <a:srgbClr val="E67357"/>
                </a:solidFill>
                <a:latin typeface="Univers for KPMG Cond" charset="0"/>
                <a:ea typeface="Univers for KPMG Cond" charset="0"/>
                <a:cs typeface="Univers for KPMG Cond" charset="0"/>
              </a:rPr>
              <a:t>Contextualize</a:t>
            </a:r>
            <a:endParaRPr lang="en-US" dirty="0">
              <a:solidFill>
                <a:srgbClr val="E67357"/>
              </a:solidFill>
            </a:endParaRPr>
          </a:p>
        </p:txBody>
      </p:sp>
      <p:sp>
        <p:nvSpPr>
          <p:cNvPr id="19" name="Rectangle 18"/>
          <p:cNvSpPr/>
          <p:nvPr/>
        </p:nvSpPr>
        <p:spPr>
          <a:xfrm>
            <a:off x="2371352" y="5712042"/>
            <a:ext cx="1878771" cy="861774"/>
          </a:xfrm>
          <a:prstGeom prst="rect">
            <a:avLst/>
          </a:prstGeom>
        </p:spPr>
        <p:txBody>
          <a:bodyPr wrap="square">
            <a:spAutoFit/>
          </a:bodyPr>
          <a:lstStyle/>
          <a:p>
            <a:pPr algn="ctr" fontAlgn="auto">
              <a:spcBef>
                <a:spcPts val="0"/>
              </a:spcBef>
              <a:spcAft>
                <a:spcPts val="0"/>
              </a:spcAft>
              <a:defRPr/>
            </a:pPr>
            <a:r>
              <a:rPr lang="en-US" sz="1000" dirty="0">
                <a:solidFill>
                  <a:schemeClr val="bg1">
                    <a:lumMod val="65000"/>
                  </a:schemeClr>
                </a:solidFill>
                <a:latin typeface="Univers for KPMG Cond" charset="0"/>
                <a:ea typeface="Univers for KPMG Cond" charset="0"/>
                <a:cs typeface="Univers for KPMG Cond" charset="0"/>
              </a:rPr>
              <a:t>User </a:t>
            </a:r>
            <a:r>
              <a:rPr lang="en-US" sz="1000" dirty="0" smtClean="0">
                <a:solidFill>
                  <a:schemeClr val="bg1">
                    <a:lumMod val="65000"/>
                  </a:schemeClr>
                </a:solidFill>
                <a:latin typeface="Univers for KPMG Cond" charset="0"/>
                <a:ea typeface="Univers for KPMG Cond" charset="0"/>
                <a:cs typeface="Univers for KPMG Cond" charset="0"/>
              </a:rPr>
              <a:t>research</a:t>
            </a:r>
            <a:endParaRPr lang="en-US" sz="1000" dirty="0">
              <a:solidFill>
                <a:schemeClr val="bg1">
                  <a:lumMod val="65000"/>
                </a:schemeClr>
              </a:solidFill>
              <a:latin typeface="Univers for KPMG Cond" charset="0"/>
              <a:ea typeface="Univers for KPMG Cond" charset="0"/>
              <a:cs typeface="Univers for KPMG Cond" charset="0"/>
            </a:endParaRPr>
          </a:p>
          <a:p>
            <a:pPr algn="ctr" fontAlgn="auto">
              <a:spcBef>
                <a:spcPts val="0"/>
              </a:spcBef>
              <a:spcAft>
                <a:spcPts val="0"/>
              </a:spcAft>
              <a:defRPr/>
            </a:pPr>
            <a:r>
              <a:rPr lang="en-US" sz="1000" dirty="0">
                <a:solidFill>
                  <a:schemeClr val="bg1">
                    <a:lumMod val="65000"/>
                  </a:schemeClr>
                </a:solidFill>
                <a:latin typeface="Univers for KPMG Cond" charset="0"/>
                <a:ea typeface="Univers for KPMG Cond" charset="0"/>
                <a:cs typeface="Univers for KPMG Cond" charset="0"/>
              </a:rPr>
              <a:t>Behavioral analysis </a:t>
            </a:r>
          </a:p>
          <a:p>
            <a:pPr algn="ctr" fontAlgn="auto">
              <a:spcBef>
                <a:spcPts val="0"/>
              </a:spcBef>
              <a:spcAft>
                <a:spcPts val="0"/>
              </a:spcAft>
              <a:defRPr/>
            </a:pPr>
            <a:r>
              <a:rPr lang="en-US" sz="1000" dirty="0" smtClean="0">
                <a:solidFill>
                  <a:schemeClr val="bg1">
                    <a:lumMod val="65000"/>
                  </a:schemeClr>
                </a:solidFill>
                <a:latin typeface="Univers for KPMG Cond" charset="0"/>
                <a:ea typeface="Univers for KPMG Cond" charset="0"/>
                <a:cs typeface="Univers for KPMG Cond" charset="0"/>
              </a:rPr>
              <a:t>Journey mapping</a:t>
            </a:r>
            <a:endParaRPr lang="en-US" sz="1000" dirty="0">
              <a:solidFill>
                <a:schemeClr val="bg1">
                  <a:lumMod val="65000"/>
                </a:schemeClr>
              </a:solidFill>
              <a:latin typeface="Univers for KPMG Cond" charset="0"/>
              <a:ea typeface="Univers for KPMG Cond" charset="0"/>
              <a:cs typeface="Univers for KPMG Cond" charset="0"/>
            </a:endParaRPr>
          </a:p>
          <a:p>
            <a:pPr algn="ctr" fontAlgn="auto">
              <a:spcBef>
                <a:spcPts val="0"/>
              </a:spcBef>
              <a:spcAft>
                <a:spcPts val="0"/>
              </a:spcAft>
              <a:defRPr/>
            </a:pPr>
            <a:r>
              <a:rPr lang="en-US" sz="1000" dirty="0">
                <a:solidFill>
                  <a:schemeClr val="bg1">
                    <a:lumMod val="65000"/>
                  </a:schemeClr>
                </a:solidFill>
                <a:latin typeface="Univers for KPMG Cond" charset="0"/>
                <a:ea typeface="Univers for KPMG Cond" charset="0"/>
                <a:cs typeface="Univers for KPMG Cond" charset="0"/>
              </a:rPr>
              <a:t>Persona </a:t>
            </a:r>
            <a:r>
              <a:rPr lang="en-US" sz="1000" dirty="0" smtClean="0">
                <a:solidFill>
                  <a:schemeClr val="bg1">
                    <a:lumMod val="65000"/>
                  </a:schemeClr>
                </a:solidFill>
                <a:latin typeface="Univers for KPMG Cond" charset="0"/>
                <a:ea typeface="Univers for KPMG Cond" charset="0"/>
                <a:cs typeface="Univers for KPMG Cond" charset="0"/>
              </a:rPr>
              <a:t>creation</a:t>
            </a:r>
            <a:endParaRPr lang="en-US" sz="1000" dirty="0">
              <a:solidFill>
                <a:schemeClr val="bg1">
                  <a:lumMod val="65000"/>
                </a:schemeClr>
              </a:solidFill>
              <a:latin typeface="Univers for KPMG Cond" charset="0"/>
              <a:ea typeface="Univers for KPMG Cond" charset="0"/>
              <a:cs typeface="Univers for KPMG Cond" charset="0"/>
            </a:endParaRPr>
          </a:p>
          <a:p>
            <a:pPr algn="ctr" fontAlgn="auto">
              <a:spcBef>
                <a:spcPts val="0"/>
              </a:spcBef>
              <a:spcAft>
                <a:spcPts val="0"/>
              </a:spcAft>
              <a:defRPr/>
            </a:pPr>
            <a:r>
              <a:rPr lang="en-US" sz="1000" dirty="0">
                <a:solidFill>
                  <a:schemeClr val="bg1">
                    <a:lumMod val="65000"/>
                  </a:schemeClr>
                </a:solidFill>
                <a:latin typeface="Univers for KPMG Cond" charset="0"/>
                <a:ea typeface="Univers for KPMG Cond" charset="0"/>
                <a:cs typeface="Univers for KPMG Cond" charset="0"/>
              </a:rPr>
              <a:t>Feature </a:t>
            </a:r>
            <a:r>
              <a:rPr lang="en-US" sz="1000" dirty="0" smtClean="0">
                <a:solidFill>
                  <a:schemeClr val="bg1">
                    <a:lumMod val="65000"/>
                  </a:schemeClr>
                </a:solidFill>
                <a:latin typeface="Univers for KPMG Cond" charset="0"/>
                <a:ea typeface="Univers for KPMG Cond" charset="0"/>
                <a:cs typeface="Univers for KPMG Cond" charset="0"/>
              </a:rPr>
              <a:t>ideation</a:t>
            </a:r>
            <a:endParaRPr lang="en-US" sz="1000" dirty="0">
              <a:solidFill>
                <a:schemeClr val="bg1">
                  <a:lumMod val="65000"/>
                </a:schemeClr>
              </a:solidFill>
              <a:latin typeface="Univers for KPMG Cond" charset="0"/>
              <a:ea typeface="Univers for KPMG Cond" charset="0"/>
              <a:cs typeface="Univers for KPMG Cond" charset="0"/>
            </a:endParaRPr>
          </a:p>
        </p:txBody>
      </p:sp>
      <p:sp>
        <p:nvSpPr>
          <p:cNvPr id="20" name="Rectangle 19"/>
          <p:cNvSpPr/>
          <p:nvPr/>
        </p:nvSpPr>
        <p:spPr>
          <a:xfrm>
            <a:off x="2364144" y="5275622"/>
            <a:ext cx="1882009" cy="369332"/>
          </a:xfrm>
          <a:prstGeom prst="rect">
            <a:avLst/>
          </a:prstGeom>
        </p:spPr>
        <p:txBody>
          <a:bodyPr wrap="square">
            <a:spAutoFit/>
          </a:bodyPr>
          <a:lstStyle/>
          <a:p>
            <a:pPr algn="ctr"/>
            <a:r>
              <a:rPr lang="en-US" spc="-50" dirty="0" smtClean="0">
                <a:solidFill>
                  <a:srgbClr val="E6A03E"/>
                </a:solidFill>
                <a:latin typeface="Univers for KPMG Cond" charset="0"/>
                <a:ea typeface="Univers for KPMG Cond" charset="0"/>
                <a:cs typeface="Univers for KPMG Cond" charset="0"/>
              </a:rPr>
              <a:t>Empathize</a:t>
            </a:r>
            <a:endParaRPr lang="en-US" dirty="0">
              <a:solidFill>
                <a:srgbClr val="E6A03E"/>
              </a:solidFill>
            </a:endParaRPr>
          </a:p>
        </p:txBody>
      </p:sp>
      <p:sp>
        <p:nvSpPr>
          <p:cNvPr id="22" name="Rectangle 21"/>
          <p:cNvSpPr/>
          <p:nvPr/>
        </p:nvSpPr>
        <p:spPr>
          <a:xfrm>
            <a:off x="4236365" y="5712042"/>
            <a:ext cx="1892420" cy="861774"/>
          </a:xfrm>
          <a:prstGeom prst="rect">
            <a:avLst/>
          </a:prstGeom>
        </p:spPr>
        <p:txBody>
          <a:bodyPr wrap="square">
            <a:spAutoFit/>
          </a:bodyPr>
          <a:lstStyle/>
          <a:p>
            <a:pPr algn="ctr" fontAlgn="auto">
              <a:spcBef>
                <a:spcPts val="0"/>
              </a:spcBef>
              <a:spcAft>
                <a:spcPts val="0"/>
              </a:spcAft>
              <a:defRPr/>
            </a:pPr>
            <a:r>
              <a:rPr lang="en-US" sz="1000" dirty="0" smtClean="0">
                <a:solidFill>
                  <a:schemeClr val="bg1">
                    <a:lumMod val="65000"/>
                  </a:schemeClr>
                </a:solidFill>
                <a:latin typeface="Univers for KPMG Cond" charset="0"/>
                <a:ea typeface="Univers for KPMG Cond" charset="0"/>
                <a:cs typeface="Univers for KPMG Cond" charset="0"/>
              </a:rPr>
              <a:t>Conceptual </a:t>
            </a:r>
            <a:r>
              <a:rPr lang="en-US" sz="1000" dirty="0">
                <a:solidFill>
                  <a:schemeClr val="bg1">
                    <a:lumMod val="65000"/>
                  </a:schemeClr>
                </a:solidFill>
                <a:latin typeface="Univers for KPMG Cond" charset="0"/>
                <a:ea typeface="Univers for KPMG Cond" charset="0"/>
                <a:cs typeface="Univers for KPMG Cond" charset="0"/>
              </a:rPr>
              <a:t>d</a:t>
            </a:r>
            <a:r>
              <a:rPr lang="en-US" sz="1000" dirty="0" smtClean="0">
                <a:solidFill>
                  <a:schemeClr val="bg1">
                    <a:lumMod val="65000"/>
                  </a:schemeClr>
                </a:solidFill>
                <a:latin typeface="Univers for KPMG Cond" charset="0"/>
                <a:ea typeface="Univers for KPMG Cond" charset="0"/>
                <a:cs typeface="Univers for KPMG Cond" charset="0"/>
              </a:rPr>
              <a:t>esign</a:t>
            </a:r>
          </a:p>
          <a:p>
            <a:pPr algn="ctr" fontAlgn="auto">
              <a:spcBef>
                <a:spcPts val="0"/>
              </a:spcBef>
              <a:spcAft>
                <a:spcPts val="0"/>
              </a:spcAft>
              <a:defRPr/>
            </a:pPr>
            <a:r>
              <a:rPr lang="en-US" sz="1000" dirty="0" smtClean="0">
                <a:solidFill>
                  <a:schemeClr val="bg1">
                    <a:lumMod val="65000"/>
                  </a:schemeClr>
                </a:solidFill>
                <a:latin typeface="Univers for KPMG Cond" charset="0"/>
                <a:ea typeface="Univers for KPMG Cond" charset="0"/>
                <a:cs typeface="Univers for KPMG Cond" charset="0"/>
              </a:rPr>
              <a:t>Motivational design</a:t>
            </a:r>
          </a:p>
          <a:p>
            <a:pPr algn="ctr" fontAlgn="auto">
              <a:spcBef>
                <a:spcPts val="0"/>
              </a:spcBef>
              <a:spcAft>
                <a:spcPts val="0"/>
              </a:spcAft>
              <a:defRPr/>
            </a:pPr>
            <a:r>
              <a:rPr lang="en-US" sz="1000" dirty="0" smtClean="0">
                <a:solidFill>
                  <a:schemeClr val="bg1">
                    <a:lumMod val="65000"/>
                  </a:schemeClr>
                </a:solidFill>
                <a:latin typeface="Univers for KPMG Cond" charset="0"/>
                <a:ea typeface="Univers for KPMG Cond" charset="0"/>
                <a:cs typeface="Univers for KPMG Cond" charset="0"/>
              </a:rPr>
              <a:t>Interactive prototyping</a:t>
            </a:r>
          </a:p>
          <a:p>
            <a:pPr algn="ctr" fontAlgn="auto">
              <a:spcBef>
                <a:spcPts val="0"/>
              </a:spcBef>
              <a:spcAft>
                <a:spcPts val="0"/>
              </a:spcAft>
              <a:defRPr/>
            </a:pPr>
            <a:r>
              <a:rPr lang="en-US" sz="1000" dirty="0">
                <a:solidFill>
                  <a:schemeClr val="bg1">
                    <a:lumMod val="65000"/>
                  </a:schemeClr>
                </a:solidFill>
                <a:latin typeface="Univers for KPMG Cond" charset="0"/>
                <a:ea typeface="Univers for KPMG Cond" charset="0"/>
                <a:cs typeface="Univers for KPMG Cond" charset="0"/>
              </a:rPr>
              <a:t>User v</a:t>
            </a:r>
            <a:r>
              <a:rPr lang="en-US" sz="1000" dirty="0" smtClean="0">
                <a:solidFill>
                  <a:schemeClr val="bg1">
                    <a:lumMod val="65000"/>
                  </a:schemeClr>
                </a:solidFill>
                <a:latin typeface="Univers for KPMG Cond" charset="0"/>
                <a:ea typeface="Univers for KPMG Cond" charset="0"/>
                <a:cs typeface="Univers for KPMG Cond" charset="0"/>
              </a:rPr>
              <a:t>alidation</a:t>
            </a:r>
          </a:p>
          <a:p>
            <a:pPr algn="ctr" fontAlgn="auto">
              <a:spcBef>
                <a:spcPts val="0"/>
              </a:spcBef>
              <a:spcAft>
                <a:spcPts val="0"/>
              </a:spcAft>
              <a:defRPr/>
            </a:pPr>
            <a:r>
              <a:rPr lang="en-US" sz="1000" dirty="0" smtClean="0">
                <a:solidFill>
                  <a:schemeClr val="bg1">
                    <a:lumMod val="65000"/>
                  </a:schemeClr>
                </a:solidFill>
                <a:latin typeface="Univers for KPMG Cond" charset="0"/>
                <a:ea typeface="Univers for KPMG Cond" charset="0"/>
                <a:cs typeface="Univers for KPMG Cond" charset="0"/>
              </a:rPr>
              <a:t>Stakeholder alignment</a:t>
            </a:r>
            <a:endParaRPr lang="en-US" sz="1000" dirty="0">
              <a:solidFill>
                <a:schemeClr val="bg1">
                  <a:lumMod val="65000"/>
                </a:schemeClr>
              </a:solidFill>
              <a:latin typeface="Univers for KPMG Cond" charset="0"/>
              <a:ea typeface="Univers for KPMG Cond" charset="0"/>
              <a:cs typeface="Univers for KPMG Cond" charset="0"/>
            </a:endParaRPr>
          </a:p>
        </p:txBody>
      </p:sp>
      <p:sp>
        <p:nvSpPr>
          <p:cNvPr id="23" name="Rectangle 22"/>
          <p:cNvSpPr/>
          <p:nvPr/>
        </p:nvSpPr>
        <p:spPr>
          <a:xfrm>
            <a:off x="4243248" y="5275622"/>
            <a:ext cx="1885535" cy="369332"/>
          </a:xfrm>
          <a:prstGeom prst="rect">
            <a:avLst/>
          </a:prstGeom>
        </p:spPr>
        <p:txBody>
          <a:bodyPr wrap="square">
            <a:spAutoFit/>
          </a:bodyPr>
          <a:lstStyle/>
          <a:p>
            <a:pPr algn="ctr"/>
            <a:r>
              <a:rPr lang="en-US" spc="-50" dirty="0" smtClean="0">
                <a:solidFill>
                  <a:srgbClr val="275152"/>
                </a:solidFill>
                <a:latin typeface="Univers for KPMG Cond" charset="0"/>
                <a:ea typeface="Univers for KPMG Cond" charset="0"/>
                <a:cs typeface="Univers for KPMG Cond" charset="0"/>
              </a:rPr>
              <a:t>Prototype</a:t>
            </a:r>
            <a:endParaRPr lang="en-US" dirty="0">
              <a:solidFill>
                <a:srgbClr val="275152"/>
              </a:solidFill>
            </a:endParaRPr>
          </a:p>
        </p:txBody>
      </p:sp>
      <p:sp>
        <p:nvSpPr>
          <p:cNvPr id="25" name="Rectangle 24"/>
          <p:cNvSpPr/>
          <p:nvPr/>
        </p:nvSpPr>
        <p:spPr>
          <a:xfrm>
            <a:off x="6122063" y="5712042"/>
            <a:ext cx="1871941" cy="861774"/>
          </a:xfrm>
          <a:prstGeom prst="rect">
            <a:avLst/>
          </a:prstGeom>
        </p:spPr>
        <p:txBody>
          <a:bodyPr wrap="square">
            <a:spAutoFit/>
          </a:bodyPr>
          <a:lstStyle/>
          <a:p>
            <a:pPr algn="ctr" fontAlgn="auto">
              <a:spcBef>
                <a:spcPts val="0"/>
              </a:spcBef>
              <a:spcAft>
                <a:spcPts val="0"/>
              </a:spcAft>
              <a:defRPr/>
            </a:pPr>
            <a:r>
              <a:rPr lang="en-US" sz="1000" dirty="0" smtClean="0">
                <a:solidFill>
                  <a:schemeClr val="bg1">
                    <a:lumMod val="65000"/>
                  </a:schemeClr>
                </a:solidFill>
                <a:latin typeface="Univers for KPMG Cond" charset="0"/>
                <a:ea typeface="Univers for KPMG Cond" charset="0"/>
                <a:cs typeface="Univers for KPMG Cond" charset="0"/>
              </a:rPr>
              <a:t>Information architecture</a:t>
            </a:r>
          </a:p>
          <a:p>
            <a:pPr algn="ctr" fontAlgn="auto">
              <a:spcBef>
                <a:spcPts val="0"/>
              </a:spcBef>
              <a:spcAft>
                <a:spcPts val="0"/>
              </a:spcAft>
              <a:defRPr/>
            </a:pPr>
            <a:r>
              <a:rPr lang="en-US" sz="1000" dirty="0" smtClean="0">
                <a:solidFill>
                  <a:schemeClr val="bg1">
                    <a:lumMod val="65000"/>
                  </a:schemeClr>
                </a:solidFill>
                <a:latin typeface="Univers for KPMG Cond" charset="0"/>
                <a:ea typeface="Univers for KPMG Cond" charset="0"/>
                <a:cs typeface="Univers for KPMG Cond" charset="0"/>
              </a:rPr>
              <a:t>Workflow </a:t>
            </a:r>
            <a:r>
              <a:rPr lang="en-US" sz="1000" dirty="0">
                <a:solidFill>
                  <a:schemeClr val="bg1">
                    <a:lumMod val="65000"/>
                  </a:schemeClr>
                </a:solidFill>
                <a:latin typeface="Univers for KPMG Cond" charset="0"/>
                <a:ea typeface="Univers for KPMG Cond" charset="0"/>
                <a:cs typeface="Univers for KPMG Cond" charset="0"/>
              </a:rPr>
              <a:t>m</a:t>
            </a:r>
            <a:r>
              <a:rPr lang="en-US" sz="1000" dirty="0" smtClean="0">
                <a:solidFill>
                  <a:schemeClr val="bg1">
                    <a:lumMod val="65000"/>
                  </a:schemeClr>
                </a:solidFill>
                <a:latin typeface="Univers for KPMG Cond" charset="0"/>
                <a:ea typeface="Univers for KPMG Cond" charset="0"/>
                <a:cs typeface="Univers for KPMG Cond" charset="0"/>
              </a:rPr>
              <a:t>apping</a:t>
            </a:r>
          </a:p>
          <a:p>
            <a:pPr algn="ctr" fontAlgn="auto">
              <a:spcBef>
                <a:spcPts val="0"/>
              </a:spcBef>
              <a:spcAft>
                <a:spcPts val="0"/>
              </a:spcAft>
              <a:defRPr/>
            </a:pPr>
            <a:r>
              <a:rPr lang="en-US" sz="1000" dirty="0" smtClean="0">
                <a:solidFill>
                  <a:schemeClr val="bg1">
                    <a:lumMod val="65000"/>
                  </a:schemeClr>
                </a:solidFill>
                <a:latin typeface="Univers for KPMG Cond" charset="0"/>
                <a:ea typeface="Univers for KPMG Cond" charset="0"/>
                <a:cs typeface="Univers for KPMG Cond" charset="0"/>
              </a:rPr>
              <a:t>Visual </a:t>
            </a:r>
            <a:r>
              <a:rPr lang="en-US" sz="1000" dirty="0">
                <a:solidFill>
                  <a:schemeClr val="bg1">
                    <a:lumMod val="65000"/>
                  </a:schemeClr>
                </a:solidFill>
                <a:latin typeface="Univers for KPMG Cond" charset="0"/>
                <a:ea typeface="Univers for KPMG Cond" charset="0"/>
                <a:cs typeface="Univers for KPMG Cond" charset="0"/>
              </a:rPr>
              <a:t>d</a:t>
            </a:r>
            <a:r>
              <a:rPr lang="en-US" sz="1000" dirty="0" smtClean="0">
                <a:solidFill>
                  <a:schemeClr val="bg1">
                    <a:lumMod val="65000"/>
                  </a:schemeClr>
                </a:solidFill>
                <a:latin typeface="Univers for KPMG Cond" charset="0"/>
                <a:ea typeface="Univers for KPMG Cond" charset="0"/>
                <a:cs typeface="Univers for KPMG Cond" charset="0"/>
              </a:rPr>
              <a:t>esign</a:t>
            </a:r>
          </a:p>
          <a:p>
            <a:pPr algn="ctr" fontAlgn="auto">
              <a:spcBef>
                <a:spcPts val="0"/>
              </a:spcBef>
              <a:spcAft>
                <a:spcPts val="0"/>
              </a:spcAft>
              <a:defRPr/>
            </a:pPr>
            <a:r>
              <a:rPr lang="en-US" sz="1000" dirty="0" smtClean="0">
                <a:solidFill>
                  <a:schemeClr val="bg1">
                    <a:lumMod val="65000"/>
                  </a:schemeClr>
                </a:solidFill>
                <a:latin typeface="Univers for KPMG Cond" charset="0"/>
                <a:ea typeface="Univers for KPMG Cond" charset="0"/>
                <a:cs typeface="Univers for KPMG Cond" charset="0"/>
              </a:rPr>
              <a:t>Style guides</a:t>
            </a:r>
          </a:p>
          <a:p>
            <a:pPr algn="ctr" fontAlgn="auto">
              <a:spcBef>
                <a:spcPts val="0"/>
              </a:spcBef>
              <a:spcAft>
                <a:spcPts val="0"/>
              </a:spcAft>
              <a:defRPr/>
            </a:pPr>
            <a:r>
              <a:rPr lang="en-US" sz="1000" dirty="0">
                <a:solidFill>
                  <a:schemeClr val="bg1">
                    <a:lumMod val="65000"/>
                  </a:schemeClr>
                </a:solidFill>
                <a:latin typeface="Univers for KPMG Cond" charset="0"/>
                <a:ea typeface="Univers for KPMG Cond" charset="0"/>
                <a:cs typeface="Univers for KPMG Cond" charset="0"/>
              </a:rPr>
              <a:t>Road mapping</a:t>
            </a:r>
          </a:p>
        </p:txBody>
      </p:sp>
      <p:sp>
        <p:nvSpPr>
          <p:cNvPr id="26" name="Rectangle 25"/>
          <p:cNvSpPr/>
          <p:nvPr/>
        </p:nvSpPr>
        <p:spPr>
          <a:xfrm>
            <a:off x="6125827" y="5275622"/>
            <a:ext cx="1888655" cy="369332"/>
          </a:xfrm>
          <a:prstGeom prst="rect">
            <a:avLst/>
          </a:prstGeom>
        </p:spPr>
        <p:txBody>
          <a:bodyPr wrap="square">
            <a:spAutoFit/>
          </a:bodyPr>
          <a:lstStyle/>
          <a:p>
            <a:pPr algn="ctr"/>
            <a:r>
              <a:rPr lang="en-US" spc="-50" dirty="0" smtClean="0">
                <a:solidFill>
                  <a:srgbClr val="43BEBF"/>
                </a:solidFill>
                <a:latin typeface="Univers for KPMG Cond" charset="0"/>
                <a:ea typeface="Univers for KPMG Cond" charset="0"/>
                <a:cs typeface="Univers for KPMG Cond" charset="0"/>
              </a:rPr>
              <a:t>Expand</a:t>
            </a:r>
            <a:endParaRPr lang="en-US" dirty="0">
              <a:solidFill>
                <a:srgbClr val="43BEBF"/>
              </a:solidFill>
            </a:endParaRPr>
          </a:p>
        </p:txBody>
      </p:sp>
      <p:sp>
        <p:nvSpPr>
          <p:cNvPr id="28" name="Rectangle 27"/>
          <p:cNvSpPr/>
          <p:nvPr/>
        </p:nvSpPr>
        <p:spPr>
          <a:xfrm>
            <a:off x="8011903" y="5712042"/>
            <a:ext cx="1857109" cy="553998"/>
          </a:xfrm>
          <a:prstGeom prst="rect">
            <a:avLst/>
          </a:prstGeom>
        </p:spPr>
        <p:txBody>
          <a:bodyPr wrap="square">
            <a:spAutoFit/>
          </a:bodyPr>
          <a:lstStyle/>
          <a:p>
            <a:pPr algn="ctr" fontAlgn="auto">
              <a:spcBef>
                <a:spcPts val="0"/>
              </a:spcBef>
              <a:spcAft>
                <a:spcPts val="0"/>
              </a:spcAft>
              <a:defRPr/>
            </a:pPr>
            <a:r>
              <a:rPr lang="en-US" sz="1000" dirty="0">
                <a:solidFill>
                  <a:schemeClr val="bg1">
                    <a:lumMod val="65000"/>
                  </a:schemeClr>
                </a:solidFill>
                <a:latin typeface="Univers for KPMG Cond" charset="0"/>
                <a:ea typeface="Univers for KPMG Cond" charset="0"/>
                <a:cs typeface="Univers for KPMG Cond" charset="0"/>
              </a:rPr>
              <a:t>Technical </a:t>
            </a:r>
            <a:r>
              <a:rPr lang="en-US" sz="1000" dirty="0" smtClean="0">
                <a:solidFill>
                  <a:schemeClr val="bg1">
                    <a:lumMod val="65000"/>
                  </a:schemeClr>
                </a:solidFill>
                <a:latin typeface="Univers for KPMG Cond" charset="0"/>
                <a:ea typeface="Univers for KPMG Cond" charset="0"/>
                <a:cs typeface="Univers for KPMG Cond" charset="0"/>
              </a:rPr>
              <a:t>architecture</a:t>
            </a:r>
          </a:p>
          <a:p>
            <a:pPr algn="ctr" fontAlgn="auto">
              <a:spcBef>
                <a:spcPts val="0"/>
              </a:spcBef>
              <a:spcAft>
                <a:spcPts val="0"/>
              </a:spcAft>
              <a:defRPr/>
            </a:pPr>
            <a:r>
              <a:rPr lang="en-US" sz="1000" dirty="0">
                <a:solidFill>
                  <a:schemeClr val="bg1">
                    <a:lumMod val="65000"/>
                  </a:schemeClr>
                </a:solidFill>
                <a:latin typeface="Univers for KPMG Cond" charset="0"/>
                <a:ea typeface="Univers for KPMG Cond" charset="0"/>
                <a:cs typeface="Univers for KPMG Cond" charset="0"/>
              </a:rPr>
              <a:t>Agile </a:t>
            </a:r>
            <a:r>
              <a:rPr lang="en-US" sz="1000" dirty="0" smtClean="0">
                <a:solidFill>
                  <a:schemeClr val="bg1">
                    <a:lumMod val="65000"/>
                  </a:schemeClr>
                </a:solidFill>
                <a:latin typeface="Univers for KPMG Cond" charset="0"/>
                <a:ea typeface="Univers for KPMG Cond" charset="0"/>
                <a:cs typeface="Univers for KPMG Cond" charset="0"/>
              </a:rPr>
              <a:t>development</a:t>
            </a:r>
            <a:endParaRPr lang="en-US" sz="1000" dirty="0">
              <a:solidFill>
                <a:schemeClr val="bg1">
                  <a:lumMod val="65000"/>
                </a:schemeClr>
              </a:solidFill>
              <a:latin typeface="Univers for KPMG Cond" charset="0"/>
              <a:ea typeface="Univers for KPMG Cond" charset="0"/>
              <a:cs typeface="Univers for KPMG Cond" charset="0"/>
            </a:endParaRPr>
          </a:p>
          <a:p>
            <a:pPr algn="ctr" fontAlgn="auto">
              <a:spcBef>
                <a:spcPts val="0"/>
              </a:spcBef>
              <a:spcAft>
                <a:spcPts val="0"/>
              </a:spcAft>
              <a:defRPr/>
            </a:pPr>
            <a:r>
              <a:rPr lang="en-US" sz="1000" dirty="0" smtClean="0">
                <a:solidFill>
                  <a:schemeClr val="bg1">
                    <a:lumMod val="65000"/>
                  </a:schemeClr>
                </a:solidFill>
                <a:latin typeface="Univers for KPMG Cond" charset="0"/>
                <a:ea typeface="Univers for KPMG Cond" charset="0"/>
                <a:cs typeface="Univers for KPMG Cond" charset="0"/>
              </a:rPr>
              <a:t>Experience-driven development</a:t>
            </a:r>
            <a:endParaRPr lang="en-US" sz="1000" dirty="0">
              <a:solidFill>
                <a:schemeClr val="bg1">
                  <a:lumMod val="65000"/>
                </a:schemeClr>
              </a:solidFill>
              <a:latin typeface="Univers for KPMG Cond" charset="0"/>
              <a:ea typeface="Univers for KPMG Cond" charset="0"/>
              <a:cs typeface="Univers for KPMG Cond" charset="0"/>
            </a:endParaRPr>
          </a:p>
        </p:txBody>
      </p:sp>
      <p:sp>
        <p:nvSpPr>
          <p:cNvPr id="29" name="Rectangle 28"/>
          <p:cNvSpPr/>
          <p:nvPr/>
        </p:nvSpPr>
        <p:spPr>
          <a:xfrm>
            <a:off x="8000550" y="5275622"/>
            <a:ext cx="1885650" cy="369332"/>
          </a:xfrm>
          <a:prstGeom prst="rect">
            <a:avLst/>
          </a:prstGeom>
        </p:spPr>
        <p:txBody>
          <a:bodyPr wrap="square">
            <a:spAutoFit/>
          </a:bodyPr>
          <a:lstStyle/>
          <a:p>
            <a:pPr algn="ctr"/>
            <a:r>
              <a:rPr lang="en-US" spc="-50" dirty="0" smtClean="0">
                <a:solidFill>
                  <a:srgbClr val="4A2850"/>
                </a:solidFill>
                <a:latin typeface="Univers for KPMG Cond" charset="0"/>
                <a:ea typeface="Univers for KPMG Cond" charset="0"/>
                <a:cs typeface="Univers for KPMG Cond" charset="0"/>
              </a:rPr>
              <a:t>Implement</a:t>
            </a:r>
            <a:endParaRPr lang="en-US" dirty="0">
              <a:solidFill>
                <a:srgbClr val="4A2850"/>
              </a:solidFill>
            </a:endParaRPr>
          </a:p>
        </p:txBody>
      </p:sp>
      <p:pic>
        <p:nvPicPr>
          <p:cNvPr id="10" name="Picture 9"/>
          <p:cNvPicPr>
            <a:picLocks noChangeAspect="1"/>
          </p:cNvPicPr>
          <p:nvPr/>
        </p:nvPicPr>
        <p:blipFill>
          <a:blip r:embed="rId8"/>
          <a:stretch>
            <a:fillRect/>
          </a:stretch>
        </p:blipFill>
        <p:spPr>
          <a:xfrm>
            <a:off x="3130610" y="4755455"/>
            <a:ext cx="395319" cy="494022"/>
          </a:xfrm>
          <a:prstGeom prst="rect">
            <a:avLst/>
          </a:prstGeom>
        </p:spPr>
      </p:pic>
      <p:pic>
        <p:nvPicPr>
          <p:cNvPr id="11" name="Picture 10"/>
          <p:cNvPicPr>
            <a:picLocks noChangeAspect="1"/>
          </p:cNvPicPr>
          <p:nvPr/>
        </p:nvPicPr>
        <p:blipFill>
          <a:blip r:embed="rId9"/>
          <a:stretch>
            <a:fillRect/>
          </a:stretch>
        </p:blipFill>
        <p:spPr>
          <a:xfrm>
            <a:off x="5015540" y="4728550"/>
            <a:ext cx="367582" cy="545976"/>
          </a:xfrm>
          <a:prstGeom prst="rect">
            <a:avLst/>
          </a:prstGeom>
        </p:spPr>
      </p:pic>
      <p:pic>
        <p:nvPicPr>
          <p:cNvPr id="12" name="Picture 11"/>
          <p:cNvPicPr>
            <a:picLocks noChangeAspect="1"/>
          </p:cNvPicPr>
          <p:nvPr/>
        </p:nvPicPr>
        <p:blipFill>
          <a:blip r:embed="rId10"/>
          <a:stretch>
            <a:fillRect/>
          </a:stretch>
        </p:blipFill>
        <p:spPr>
          <a:xfrm>
            <a:off x="6818500" y="4794750"/>
            <a:ext cx="506229" cy="463919"/>
          </a:xfrm>
          <a:prstGeom prst="rect">
            <a:avLst/>
          </a:prstGeom>
        </p:spPr>
      </p:pic>
      <p:pic>
        <p:nvPicPr>
          <p:cNvPr id="13" name="Picture 12"/>
          <p:cNvPicPr>
            <a:picLocks noChangeAspect="1"/>
          </p:cNvPicPr>
          <p:nvPr/>
        </p:nvPicPr>
        <p:blipFill>
          <a:blip r:embed="rId11"/>
          <a:stretch>
            <a:fillRect/>
          </a:stretch>
        </p:blipFill>
        <p:spPr>
          <a:xfrm>
            <a:off x="8724139" y="4755455"/>
            <a:ext cx="450701" cy="478746"/>
          </a:xfrm>
          <a:prstGeom prst="rect">
            <a:avLst/>
          </a:prstGeom>
        </p:spPr>
      </p:pic>
      <p:sp>
        <p:nvSpPr>
          <p:cNvPr id="38" name="Rectangle 37"/>
          <p:cNvSpPr/>
          <p:nvPr/>
        </p:nvSpPr>
        <p:spPr>
          <a:xfrm>
            <a:off x="9886201" y="5275622"/>
            <a:ext cx="1882629" cy="369332"/>
          </a:xfrm>
          <a:prstGeom prst="rect">
            <a:avLst/>
          </a:prstGeom>
        </p:spPr>
        <p:txBody>
          <a:bodyPr wrap="square">
            <a:spAutoFit/>
          </a:bodyPr>
          <a:lstStyle/>
          <a:p>
            <a:pPr algn="ctr"/>
            <a:r>
              <a:rPr lang="en-US" spc="-50" dirty="0" smtClean="0">
                <a:solidFill>
                  <a:srgbClr val="41B374"/>
                </a:solidFill>
                <a:latin typeface="Univers for KPMG Cond" charset="0"/>
                <a:ea typeface="Univers for KPMG Cond" charset="0"/>
                <a:cs typeface="Univers for KPMG Cond" charset="0"/>
              </a:rPr>
              <a:t>Evolve</a:t>
            </a:r>
            <a:endParaRPr lang="en-US" dirty="0">
              <a:solidFill>
                <a:srgbClr val="41B374"/>
              </a:solidFill>
            </a:endParaRPr>
          </a:p>
        </p:txBody>
      </p:sp>
      <p:pic>
        <p:nvPicPr>
          <p:cNvPr id="33" name="Picture 32"/>
          <p:cNvPicPr>
            <a:picLocks noChangeAspect="1"/>
          </p:cNvPicPr>
          <p:nvPr/>
        </p:nvPicPr>
        <p:blipFill>
          <a:blip r:embed="rId12"/>
          <a:stretch>
            <a:fillRect/>
          </a:stretch>
        </p:blipFill>
        <p:spPr>
          <a:xfrm>
            <a:off x="10586251" y="4757685"/>
            <a:ext cx="496045" cy="486560"/>
          </a:xfrm>
          <a:prstGeom prst="rect">
            <a:avLst/>
          </a:prstGeom>
        </p:spPr>
      </p:pic>
      <p:sp>
        <p:nvSpPr>
          <p:cNvPr id="47" name="Rectangle 46"/>
          <p:cNvSpPr/>
          <p:nvPr/>
        </p:nvSpPr>
        <p:spPr>
          <a:xfrm>
            <a:off x="9879702" y="5712045"/>
            <a:ext cx="1867799" cy="1015663"/>
          </a:xfrm>
          <a:prstGeom prst="rect">
            <a:avLst/>
          </a:prstGeom>
        </p:spPr>
        <p:txBody>
          <a:bodyPr wrap="square">
            <a:spAutoFit/>
          </a:bodyPr>
          <a:lstStyle/>
          <a:p>
            <a:pPr algn="ctr" fontAlgn="auto">
              <a:spcBef>
                <a:spcPts val="0"/>
              </a:spcBef>
              <a:spcAft>
                <a:spcPts val="0"/>
              </a:spcAft>
              <a:defRPr/>
            </a:pPr>
            <a:r>
              <a:rPr lang="en-US" sz="1000" dirty="0" smtClean="0">
                <a:solidFill>
                  <a:schemeClr val="bg1">
                    <a:lumMod val="65000"/>
                  </a:schemeClr>
                </a:solidFill>
                <a:latin typeface="Univers for KPMG Cond" charset="0"/>
                <a:ea typeface="Univers for KPMG Cond" charset="0"/>
                <a:cs typeface="Univers for KPMG Cond" charset="0"/>
              </a:rPr>
              <a:t>Continuous improvement</a:t>
            </a:r>
          </a:p>
          <a:p>
            <a:pPr algn="ctr" fontAlgn="auto">
              <a:spcBef>
                <a:spcPts val="0"/>
              </a:spcBef>
              <a:spcAft>
                <a:spcPts val="0"/>
              </a:spcAft>
              <a:defRPr/>
            </a:pPr>
            <a:r>
              <a:rPr lang="en-US" sz="1000" dirty="0" smtClean="0">
                <a:solidFill>
                  <a:schemeClr val="bg1">
                    <a:lumMod val="65000"/>
                  </a:schemeClr>
                </a:solidFill>
                <a:latin typeface="Univers for KPMG Cond" charset="0"/>
                <a:ea typeface="Univers for KPMG Cond" charset="0"/>
                <a:cs typeface="Univers for KPMG Cond" charset="0"/>
              </a:rPr>
              <a:t>Iterative releases</a:t>
            </a:r>
            <a:endParaRPr lang="en-US" sz="1000" dirty="0">
              <a:solidFill>
                <a:schemeClr val="bg1">
                  <a:lumMod val="65000"/>
                </a:schemeClr>
              </a:solidFill>
              <a:latin typeface="Univers for KPMG Cond" charset="0"/>
              <a:ea typeface="Univers for KPMG Cond" charset="0"/>
              <a:cs typeface="Univers for KPMG Cond" charset="0"/>
            </a:endParaRPr>
          </a:p>
          <a:p>
            <a:pPr algn="ctr" fontAlgn="auto">
              <a:spcBef>
                <a:spcPts val="0"/>
              </a:spcBef>
              <a:spcAft>
                <a:spcPts val="0"/>
              </a:spcAft>
              <a:defRPr/>
            </a:pPr>
            <a:r>
              <a:rPr lang="en-US" sz="1000" dirty="0" smtClean="0">
                <a:solidFill>
                  <a:schemeClr val="bg1">
                    <a:lumMod val="65000"/>
                  </a:schemeClr>
                </a:solidFill>
                <a:latin typeface="Univers for KPMG Cond" charset="0"/>
                <a:ea typeface="Univers for KPMG Cond" charset="0"/>
                <a:cs typeface="Univers for KPMG Cond" charset="0"/>
              </a:rPr>
              <a:t>Analytics-based refinement</a:t>
            </a:r>
            <a:endParaRPr lang="en-US" sz="1000" dirty="0">
              <a:solidFill>
                <a:schemeClr val="bg1">
                  <a:lumMod val="65000"/>
                </a:schemeClr>
              </a:solidFill>
              <a:latin typeface="Univers for KPMG Cond" charset="0"/>
              <a:ea typeface="Univers for KPMG Cond" charset="0"/>
              <a:cs typeface="Univers for KPMG Cond" charset="0"/>
            </a:endParaRPr>
          </a:p>
          <a:p>
            <a:pPr algn="ctr" fontAlgn="auto">
              <a:spcBef>
                <a:spcPts val="0"/>
              </a:spcBef>
              <a:spcAft>
                <a:spcPts val="0"/>
              </a:spcAft>
              <a:defRPr/>
            </a:pPr>
            <a:r>
              <a:rPr lang="en-US" sz="1000" dirty="0">
                <a:solidFill>
                  <a:schemeClr val="bg1">
                    <a:lumMod val="65000"/>
                  </a:schemeClr>
                </a:solidFill>
                <a:latin typeface="Univers for KPMG Cond" charset="0"/>
                <a:ea typeface="Univers for KPMG Cond" charset="0"/>
                <a:cs typeface="Univers for KPMG Cond" charset="0"/>
              </a:rPr>
              <a:t>Feature prototyping</a:t>
            </a:r>
          </a:p>
          <a:p>
            <a:pPr algn="ctr" fontAlgn="auto">
              <a:spcBef>
                <a:spcPts val="0"/>
              </a:spcBef>
              <a:spcAft>
                <a:spcPts val="0"/>
              </a:spcAft>
              <a:defRPr/>
            </a:pPr>
            <a:endParaRPr lang="en-US" sz="1000" dirty="0">
              <a:solidFill>
                <a:schemeClr val="bg1">
                  <a:lumMod val="65000"/>
                </a:schemeClr>
              </a:solidFill>
              <a:latin typeface="Univers for KPMG Cond" charset="0"/>
              <a:ea typeface="Univers for KPMG Cond" charset="0"/>
              <a:cs typeface="Univers for KPMG Cond" charset="0"/>
            </a:endParaRPr>
          </a:p>
          <a:p>
            <a:pPr algn="ctr" fontAlgn="auto">
              <a:spcBef>
                <a:spcPts val="0"/>
              </a:spcBef>
              <a:spcAft>
                <a:spcPts val="0"/>
              </a:spcAft>
              <a:defRPr/>
            </a:pPr>
            <a:endParaRPr lang="en-US" sz="1000" dirty="0">
              <a:solidFill>
                <a:schemeClr val="bg1">
                  <a:lumMod val="65000"/>
                </a:schemeClr>
              </a:solidFill>
              <a:latin typeface="Univers for KPMG Cond" charset="0"/>
              <a:ea typeface="Univers for KPMG Cond" charset="0"/>
              <a:cs typeface="Univers for KPMG Cond" charset="0"/>
            </a:endParaRPr>
          </a:p>
        </p:txBody>
      </p:sp>
      <p:cxnSp>
        <p:nvCxnSpPr>
          <p:cNvPr id="49" name="Straight Connector 48"/>
          <p:cNvCxnSpPr/>
          <p:nvPr/>
        </p:nvCxnSpPr>
        <p:spPr>
          <a:xfrm flipV="1">
            <a:off x="5199829" y="3939839"/>
            <a:ext cx="0" cy="697633"/>
          </a:xfrm>
          <a:prstGeom prst="line">
            <a:avLst/>
          </a:prstGeom>
          <a:ln w="19050">
            <a:solidFill>
              <a:srgbClr val="CDCCCC"/>
            </a:solidFill>
            <a:headEnd type="oval"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6122062" y="4956214"/>
            <a:ext cx="0" cy="1597064"/>
          </a:xfrm>
          <a:prstGeom prst="line">
            <a:avLst/>
          </a:prstGeom>
          <a:ln w="12700">
            <a:solidFill>
              <a:schemeClr val="bg1">
                <a:lumMod val="8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4247054" y="4956214"/>
            <a:ext cx="0" cy="1597064"/>
          </a:xfrm>
          <a:prstGeom prst="line">
            <a:avLst/>
          </a:prstGeom>
          <a:ln w="12700">
            <a:solidFill>
              <a:schemeClr val="bg1">
                <a:lumMod val="8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2364424" y="4956214"/>
            <a:ext cx="0" cy="1597064"/>
          </a:xfrm>
          <a:prstGeom prst="line">
            <a:avLst/>
          </a:prstGeom>
          <a:ln w="12700">
            <a:solidFill>
              <a:schemeClr val="bg1">
                <a:lumMod val="8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8004693" y="4956214"/>
            <a:ext cx="0" cy="1597064"/>
          </a:xfrm>
          <a:prstGeom prst="line">
            <a:avLst/>
          </a:prstGeom>
          <a:ln w="12700">
            <a:solidFill>
              <a:schemeClr val="bg1">
                <a:lumMod val="8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9879701" y="4956214"/>
            <a:ext cx="0" cy="1597064"/>
          </a:xfrm>
          <a:prstGeom prst="line">
            <a:avLst/>
          </a:prstGeom>
          <a:ln w="12700">
            <a:solidFill>
              <a:schemeClr val="bg1">
                <a:lumMod val="85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4" name="Picture 3" descr="Slide02.jp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33432" y="1594609"/>
            <a:ext cx="2149886" cy="1501542"/>
          </a:xfrm>
          <a:prstGeom prst="rect">
            <a:avLst/>
          </a:prstGeom>
          <a:effectLst>
            <a:outerShdw blurRad="50800" dist="38100" dir="5400000" algn="t" rotWithShape="0">
              <a:prstClr val="black">
                <a:alpha val="40000"/>
              </a:prstClr>
            </a:outerShdw>
          </a:effectLst>
        </p:spPr>
      </p:pic>
      <p:pic>
        <p:nvPicPr>
          <p:cNvPr id="2" name="Picture 1" descr="Slide04.jp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039557" y="2363073"/>
            <a:ext cx="2389216" cy="1668698"/>
          </a:xfrm>
          <a:prstGeom prst="rect">
            <a:avLst/>
          </a:prstGeom>
          <a:effectLst>
            <a:outerShdw blurRad="50800" dist="38100" dir="5400000" algn="t" rotWithShape="0">
              <a:prstClr val="black">
                <a:alpha val="40000"/>
              </a:prstClr>
            </a:outerShdw>
          </a:effectLst>
        </p:spPr>
      </p:pic>
      <p:grpSp>
        <p:nvGrpSpPr>
          <p:cNvPr id="64" name="Group 63"/>
          <p:cNvGrpSpPr/>
          <p:nvPr/>
        </p:nvGrpSpPr>
        <p:grpSpPr>
          <a:xfrm>
            <a:off x="6342217" y="2215731"/>
            <a:ext cx="963176" cy="2002274"/>
            <a:chOff x="7942038" y="1873252"/>
            <a:chExt cx="2108634" cy="4384626"/>
          </a:xfrm>
        </p:grpSpPr>
        <p:pic>
          <p:nvPicPr>
            <p:cNvPr id="65" name="Picture 64" descr="iphone.jpg"/>
            <p:cNvPicPr>
              <a:picLocks noChangeAspect="1"/>
            </p:cNvPicPr>
            <p:nvPr/>
          </p:nvPicPr>
          <p:blipFill rotWithShape="1">
            <a:blip r:embed="rId15" cstate="email">
              <a:extLst>
                <a:ext uri="{28A0092B-C50C-407E-A947-70E740481C1C}">
                  <a14:useLocalDpi xmlns:a14="http://schemas.microsoft.com/office/drawing/2010/main" val="0"/>
                </a:ext>
              </a:extLst>
            </a:blip>
            <a:srcRect l="2276" t="1402" r="3317" b="1180"/>
            <a:stretch/>
          </p:blipFill>
          <p:spPr>
            <a:xfrm>
              <a:off x="7942038" y="1873252"/>
              <a:ext cx="2108634" cy="4384626"/>
            </a:xfrm>
            <a:prstGeom prst="roundRect">
              <a:avLst>
                <a:gd name="adj" fmla="val 13856"/>
              </a:avLst>
            </a:prstGeom>
          </p:spPr>
        </p:pic>
        <p:pic>
          <p:nvPicPr>
            <p:cNvPr id="66" name="Picture 6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054354" y="2398721"/>
              <a:ext cx="1883120" cy="3328305"/>
            </a:xfrm>
            <a:prstGeom prst="rect">
              <a:avLst/>
            </a:prstGeom>
          </p:spPr>
        </p:pic>
      </p:grpSp>
      <p:pic>
        <p:nvPicPr>
          <p:cNvPr id="67" name="Picture 6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7629934" y="3096151"/>
            <a:ext cx="641928" cy="1140319"/>
          </a:xfrm>
          <a:prstGeom prst="rect">
            <a:avLst/>
          </a:prstGeom>
        </p:spPr>
      </p:pic>
    </p:spTree>
    <p:extLst>
      <p:ext uri="{BB962C8B-B14F-4D97-AF65-F5344CB8AC3E}">
        <p14:creationId xmlns:p14="http://schemas.microsoft.com/office/powerpoint/2010/main" val="2473566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Human-centered approach </a:t>
            </a:r>
            <a:endParaRPr lang="en-US" dirty="0"/>
          </a:p>
        </p:txBody>
      </p:sp>
      <p:grpSp>
        <p:nvGrpSpPr>
          <p:cNvPr id="145" name="Group 144"/>
          <p:cNvGrpSpPr/>
          <p:nvPr/>
        </p:nvGrpSpPr>
        <p:grpSpPr>
          <a:xfrm>
            <a:off x="995363" y="1356649"/>
            <a:ext cx="10217979" cy="4394990"/>
            <a:chOff x="995363" y="1357618"/>
            <a:chExt cx="10507004" cy="4519307"/>
          </a:xfrm>
        </p:grpSpPr>
        <p:sp>
          <p:nvSpPr>
            <p:cNvPr id="24" name="Oval 23"/>
            <p:cNvSpPr/>
            <p:nvPr/>
          </p:nvSpPr>
          <p:spPr>
            <a:xfrm>
              <a:off x="995363" y="4693345"/>
              <a:ext cx="1183580" cy="1183580"/>
            </a:xfrm>
            <a:prstGeom prst="ellipse">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dirty="0" smtClean="0"/>
                <a:t>Service</a:t>
              </a:r>
              <a:endParaRPr lang="en-US" sz="1500" dirty="0"/>
            </a:p>
          </p:txBody>
        </p:sp>
        <p:sp>
          <p:nvSpPr>
            <p:cNvPr id="25" name="Oval 24"/>
            <p:cNvSpPr/>
            <p:nvPr/>
          </p:nvSpPr>
          <p:spPr>
            <a:xfrm>
              <a:off x="2774287" y="4693345"/>
              <a:ext cx="1183580" cy="1183580"/>
            </a:xfrm>
            <a:prstGeom prst="ellipse">
              <a:avLst/>
            </a:prstGeom>
            <a:solidFill>
              <a:srgbClr val="005EB8"/>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sz="1500" dirty="0" smtClean="0"/>
                <a:t>Product</a:t>
              </a:r>
              <a:endParaRPr lang="en-US" sz="1500" dirty="0"/>
            </a:p>
          </p:txBody>
        </p:sp>
        <p:sp>
          <p:nvSpPr>
            <p:cNvPr id="26" name="Oval 25"/>
            <p:cNvSpPr/>
            <p:nvPr/>
          </p:nvSpPr>
          <p:spPr>
            <a:xfrm>
              <a:off x="4522455" y="4693345"/>
              <a:ext cx="1183580" cy="1183580"/>
            </a:xfrm>
            <a:prstGeom prst="ellipse">
              <a:avLst/>
            </a:prstGeom>
            <a:solidFill>
              <a:srgbClr val="0091DA"/>
            </a:solid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en-US" sz="1500" dirty="0"/>
                <a:t>Business </a:t>
              </a:r>
              <a:r>
                <a:rPr lang="en-US" sz="1500" dirty="0" smtClean="0"/>
                <a:t>Model</a:t>
              </a:r>
              <a:endParaRPr lang="en-US" sz="1500" dirty="0"/>
            </a:p>
          </p:txBody>
        </p:sp>
        <p:cxnSp>
          <p:nvCxnSpPr>
            <p:cNvPr id="11" name="Straight Connector 10"/>
            <p:cNvCxnSpPr>
              <a:stCxn id="17" idx="2"/>
              <a:endCxn id="25" idx="0"/>
            </p:cNvCxnSpPr>
            <p:nvPr/>
          </p:nvCxnSpPr>
          <p:spPr>
            <a:xfrm>
              <a:off x="3362975" y="4025861"/>
              <a:ext cx="3102" cy="667484"/>
            </a:xfrm>
            <a:prstGeom prst="line">
              <a:avLst/>
            </a:prstGeom>
            <a:ln w="6350">
              <a:solidFill>
                <a:srgbClr val="00338D"/>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a:stCxn id="17" idx="2"/>
              <a:endCxn id="24" idx="0"/>
            </p:cNvCxnSpPr>
            <p:nvPr/>
          </p:nvCxnSpPr>
          <p:spPr>
            <a:xfrm flipH="1">
              <a:off x="1587153" y="4025861"/>
              <a:ext cx="1775822" cy="667484"/>
            </a:xfrm>
            <a:prstGeom prst="line">
              <a:avLst/>
            </a:prstGeom>
            <a:ln w="6350">
              <a:solidFill>
                <a:srgbClr val="00338D"/>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a:stCxn id="17" idx="2"/>
              <a:endCxn id="26" idx="0"/>
            </p:cNvCxnSpPr>
            <p:nvPr/>
          </p:nvCxnSpPr>
          <p:spPr>
            <a:xfrm>
              <a:off x="3362975" y="4025861"/>
              <a:ext cx="1751270" cy="667484"/>
            </a:xfrm>
            <a:prstGeom prst="line">
              <a:avLst/>
            </a:prstGeom>
            <a:ln w="6350">
              <a:solidFill>
                <a:srgbClr val="00338D"/>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2918141" y="3795029"/>
              <a:ext cx="889667" cy="230832"/>
            </a:xfrm>
            <a:prstGeom prst="rect">
              <a:avLst/>
            </a:prstGeom>
          </p:spPr>
          <p:txBody>
            <a:bodyPr wrap="none" lIns="0" tIns="0" rIns="0" bIns="0">
              <a:spAutoFit/>
            </a:bodyPr>
            <a:lstStyle/>
            <a:p>
              <a:pPr algn="ctr"/>
              <a:r>
                <a:rPr lang="en-US" sz="1500" dirty="0">
                  <a:solidFill>
                    <a:srgbClr val="00338D"/>
                  </a:solidFill>
                  <a:ea typeface="Univers for KPMG Cond" charset="0"/>
                  <a:cs typeface="Univers for KPMG Cond" charset="0"/>
                </a:rPr>
                <a:t>Consumer</a:t>
              </a:r>
              <a:endParaRPr lang="en-US" sz="1500" dirty="0">
                <a:solidFill>
                  <a:srgbClr val="00338D"/>
                </a:solidFill>
              </a:endParaRPr>
            </a:p>
          </p:txBody>
        </p:sp>
        <p:sp>
          <p:nvSpPr>
            <p:cNvPr id="19" name="Rectangle 18"/>
            <p:cNvSpPr/>
            <p:nvPr/>
          </p:nvSpPr>
          <p:spPr>
            <a:xfrm>
              <a:off x="3995317" y="3432100"/>
              <a:ext cx="975716" cy="230832"/>
            </a:xfrm>
            <a:prstGeom prst="rect">
              <a:avLst/>
            </a:prstGeom>
          </p:spPr>
          <p:txBody>
            <a:bodyPr wrap="none" lIns="0" tIns="0" rIns="0" bIns="0">
              <a:spAutoFit/>
            </a:bodyPr>
            <a:lstStyle/>
            <a:p>
              <a:pPr algn="ctr"/>
              <a:r>
                <a:rPr lang="en-US" altLang="en-US" sz="1500" dirty="0">
                  <a:solidFill>
                    <a:srgbClr val="00338D"/>
                  </a:solidFill>
                  <a:ea typeface="Univers for KPMG Cond" charset="0"/>
                  <a:cs typeface="Univers for KPMG Cond" charset="0"/>
                </a:rPr>
                <a:t>Technology</a:t>
              </a:r>
              <a:endParaRPr lang="en-US" sz="1500" dirty="0">
                <a:solidFill>
                  <a:srgbClr val="00338D"/>
                </a:solidFill>
              </a:endParaRPr>
            </a:p>
          </p:txBody>
        </p:sp>
        <p:sp>
          <p:nvSpPr>
            <p:cNvPr id="20" name="Rectangle 19"/>
            <p:cNvSpPr/>
            <p:nvPr/>
          </p:nvSpPr>
          <p:spPr>
            <a:xfrm>
              <a:off x="1948133" y="3324972"/>
              <a:ext cx="782265" cy="230832"/>
            </a:xfrm>
            <a:prstGeom prst="rect">
              <a:avLst/>
            </a:prstGeom>
          </p:spPr>
          <p:txBody>
            <a:bodyPr wrap="none" lIns="0" tIns="0" rIns="0" bIns="0">
              <a:spAutoFit/>
            </a:bodyPr>
            <a:lstStyle/>
            <a:p>
              <a:pPr algn="ctr"/>
              <a:r>
                <a:rPr lang="en-US" altLang="en-US" sz="1500" dirty="0">
                  <a:solidFill>
                    <a:srgbClr val="00338D"/>
                  </a:solidFill>
                  <a:ea typeface="Univers for KPMG Cond" charset="0"/>
                  <a:cs typeface="Univers for KPMG Cond" charset="0"/>
                </a:rPr>
                <a:t>Business</a:t>
              </a:r>
              <a:endParaRPr lang="en-US" sz="1500" dirty="0">
                <a:solidFill>
                  <a:srgbClr val="00338D"/>
                </a:solidFill>
              </a:endParaRPr>
            </a:p>
          </p:txBody>
        </p:sp>
        <p:cxnSp>
          <p:nvCxnSpPr>
            <p:cNvPr id="29" name="Straight Connector 28"/>
            <p:cNvCxnSpPr/>
            <p:nvPr/>
          </p:nvCxnSpPr>
          <p:spPr>
            <a:xfrm>
              <a:off x="1006860" y="1357618"/>
              <a:ext cx="202780" cy="0"/>
            </a:xfrm>
            <a:prstGeom prst="line">
              <a:avLst/>
            </a:prstGeom>
            <a:ln w="57150">
              <a:solidFill>
                <a:srgbClr val="00338D"/>
              </a:solidFill>
            </a:ln>
            <a:effectLst/>
          </p:spPr>
          <p:style>
            <a:lnRef idx="2">
              <a:schemeClr val="accent1"/>
            </a:lnRef>
            <a:fillRef idx="0">
              <a:schemeClr val="accent1"/>
            </a:fillRef>
            <a:effectRef idx="1">
              <a:schemeClr val="accent1"/>
            </a:effectRef>
            <a:fontRef idx="minor">
              <a:schemeClr val="tx1"/>
            </a:fontRef>
          </p:style>
        </p:cxnSp>
        <p:sp>
          <p:nvSpPr>
            <p:cNvPr id="33" name="Oval 32"/>
            <p:cNvSpPr/>
            <p:nvPr/>
          </p:nvSpPr>
          <p:spPr>
            <a:xfrm>
              <a:off x="6791695" y="4693345"/>
              <a:ext cx="1183580" cy="1183580"/>
            </a:xfrm>
            <a:prstGeom prst="ellipse">
              <a:avLst/>
            </a:prstGeom>
            <a:solidFill>
              <a:srgbClr val="483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500" dirty="0" smtClean="0"/>
                <a:t>Process</a:t>
              </a:r>
              <a:endParaRPr lang="en-US" sz="1500" dirty="0"/>
            </a:p>
          </p:txBody>
        </p:sp>
        <p:sp>
          <p:nvSpPr>
            <p:cNvPr id="34" name="Oval 33"/>
            <p:cNvSpPr/>
            <p:nvPr/>
          </p:nvSpPr>
          <p:spPr>
            <a:xfrm>
              <a:off x="8570619" y="4693345"/>
              <a:ext cx="1183580" cy="1183580"/>
            </a:xfrm>
            <a:prstGeom prst="ellipse">
              <a:avLst/>
            </a:prstGeom>
            <a:solidFill>
              <a:srgbClr val="470A68"/>
            </a:solidFill>
            <a:ln>
              <a:noFill/>
            </a:ln>
          </p:spPr>
          <p:style>
            <a:lnRef idx="2">
              <a:schemeClr val="accent3">
                <a:shade val="50000"/>
              </a:schemeClr>
            </a:lnRef>
            <a:fillRef idx="1">
              <a:schemeClr val="accent3"/>
            </a:fillRef>
            <a:effectRef idx="0">
              <a:schemeClr val="accent3"/>
            </a:effectRef>
            <a:fontRef idx="minor">
              <a:schemeClr val="lt1"/>
            </a:fontRef>
          </p:style>
          <p:txBody>
            <a:bodyPr lIns="0" tIns="0" rIns="0" bIns="0" rtlCol="0" anchor="ctr"/>
            <a:lstStyle/>
            <a:p>
              <a:pPr algn="ctr"/>
              <a:r>
                <a:rPr lang="en-US" sz="1500" dirty="0" smtClean="0"/>
                <a:t>Tool</a:t>
              </a:r>
              <a:endParaRPr lang="en-US" sz="1500" dirty="0"/>
            </a:p>
          </p:txBody>
        </p:sp>
        <p:sp>
          <p:nvSpPr>
            <p:cNvPr id="35" name="Oval 34"/>
            <p:cNvSpPr/>
            <p:nvPr/>
          </p:nvSpPr>
          <p:spPr>
            <a:xfrm>
              <a:off x="10318787" y="4693345"/>
              <a:ext cx="1183580" cy="1183580"/>
            </a:xfrm>
            <a:prstGeom prst="ellipse">
              <a:avLst/>
            </a:prstGeom>
            <a:solidFill>
              <a:srgbClr val="6D2077"/>
            </a:solidFill>
            <a:ln>
              <a:noFill/>
            </a:ln>
          </p:spPr>
          <p:style>
            <a:lnRef idx="2">
              <a:schemeClr val="accent6">
                <a:shade val="50000"/>
              </a:schemeClr>
            </a:lnRef>
            <a:fillRef idx="1">
              <a:schemeClr val="accent6"/>
            </a:fillRef>
            <a:effectRef idx="0">
              <a:schemeClr val="accent6"/>
            </a:effectRef>
            <a:fontRef idx="minor">
              <a:schemeClr val="lt1"/>
            </a:fontRef>
          </p:style>
          <p:txBody>
            <a:bodyPr lIns="0" tIns="0" rIns="0" bIns="0" rtlCol="0" anchor="ctr"/>
            <a:lstStyle/>
            <a:p>
              <a:pPr algn="ctr"/>
              <a:r>
                <a:rPr lang="en-US" sz="1500" dirty="0" smtClean="0"/>
                <a:t>Role</a:t>
              </a:r>
              <a:endParaRPr lang="en-US" sz="1500" dirty="0"/>
            </a:p>
          </p:txBody>
        </p:sp>
        <p:cxnSp>
          <p:nvCxnSpPr>
            <p:cNvPr id="37" name="Straight Connector 36"/>
            <p:cNvCxnSpPr>
              <a:stCxn id="41" idx="2"/>
              <a:endCxn id="34" idx="0"/>
            </p:cNvCxnSpPr>
            <p:nvPr/>
          </p:nvCxnSpPr>
          <p:spPr>
            <a:xfrm>
              <a:off x="9159307" y="4025862"/>
              <a:ext cx="3102" cy="667483"/>
            </a:xfrm>
            <a:prstGeom prst="line">
              <a:avLst/>
            </a:prstGeom>
            <a:ln w="6350">
              <a:solidFill>
                <a:srgbClr val="00338D"/>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41" idx="2"/>
              <a:endCxn id="33" idx="0"/>
            </p:cNvCxnSpPr>
            <p:nvPr/>
          </p:nvCxnSpPr>
          <p:spPr>
            <a:xfrm flipH="1">
              <a:off x="7383485" y="4025862"/>
              <a:ext cx="1775822" cy="667483"/>
            </a:xfrm>
            <a:prstGeom prst="line">
              <a:avLst/>
            </a:prstGeom>
            <a:ln w="6350">
              <a:solidFill>
                <a:srgbClr val="00338D"/>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a:stCxn id="41" idx="2"/>
              <a:endCxn id="35" idx="0"/>
            </p:cNvCxnSpPr>
            <p:nvPr/>
          </p:nvCxnSpPr>
          <p:spPr>
            <a:xfrm>
              <a:off x="9159307" y="4025862"/>
              <a:ext cx="1751270" cy="667483"/>
            </a:xfrm>
            <a:prstGeom prst="line">
              <a:avLst/>
            </a:prstGeom>
            <a:ln w="6350">
              <a:solidFill>
                <a:srgbClr val="00338D"/>
              </a:solidFill>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41" name="Rectangle 40"/>
            <p:cNvSpPr/>
            <p:nvPr/>
          </p:nvSpPr>
          <p:spPr>
            <a:xfrm>
              <a:off x="8544010" y="3795030"/>
              <a:ext cx="1230593" cy="230832"/>
            </a:xfrm>
            <a:prstGeom prst="rect">
              <a:avLst/>
            </a:prstGeom>
          </p:spPr>
          <p:txBody>
            <a:bodyPr wrap="none" lIns="0" tIns="0" rIns="0" bIns="0">
              <a:spAutoFit/>
            </a:bodyPr>
            <a:lstStyle/>
            <a:p>
              <a:pPr algn="ctr"/>
              <a:r>
                <a:rPr lang="en-US" altLang="en-US" sz="1500" dirty="0">
                  <a:solidFill>
                    <a:srgbClr val="00338D"/>
                  </a:solidFill>
                  <a:ea typeface="Univers for KPMG Cond" charset="0"/>
                  <a:cs typeface="Univers for KPMG Cond" charset="0"/>
                </a:rPr>
                <a:t>Team Member</a:t>
              </a:r>
              <a:endParaRPr lang="en-US" sz="1500" dirty="0">
                <a:solidFill>
                  <a:srgbClr val="00338D"/>
                </a:solidFill>
              </a:endParaRPr>
            </a:p>
          </p:txBody>
        </p:sp>
        <p:sp>
          <p:nvSpPr>
            <p:cNvPr id="46" name="Rectangle 45"/>
            <p:cNvSpPr/>
            <p:nvPr/>
          </p:nvSpPr>
          <p:spPr>
            <a:xfrm>
              <a:off x="9826886" y="3432100"/>
              <a:ext cx="975716" cy="230832"/>
            </a:xfrm>
            <a:prstGeom prst="rect">
              <a:avLst/>
            </a:prstGeom>
          </p:spPr>
          <p:txBody>
            <a:bodyPr wrap="none" lIns="0" tIns="0" rIns="0" bIns="0">
              <a:spAutoFit/>
            </a:bodyPr>
            <a:lstStyle/>
            <a:p>
              <a:pPr algn="ctr"/>
              <a:r>
                <a:rPr lang="en-US" altLang="en-US" sz="1500" dirty="0">
                  <a:solidFill>
                    <a:srgbClr val="00338D"/>
                  </a:solidFill>
                  <a:ea typeface="Univers for KPMG Cond" charset="0"/>
                  <a:cs typeface="Univers for KPMG Cond" charset="0"/>
                </a:rPr>
                <a:t>Technology</a:t>
              </a:r>
              <a:endParaRPr lang="en-US" sz="1500" dirty="0">
                <a:solidFill>
                  <a:srgbClr val="00338D"/>
                </a:solidFill>
              </a:endParaRPr>
            </a:p>
          </p:txBody>
        </p:sp>
        <p:sp>
          <p:nvSpPr>
            <p:cNvPr id="47" name="Rectangle 46"/>
            <p:cNvSpPr/>
            <p:nvPr/>
          </p:nvSpPr>
          <p:spPr>
            <a:xfrm>
              <a:off x="7780053" y="3324972"/>
              <a:ext cx="782265" cy="230832"/>
            </a:xfrm>
            <a:prstGeom prst="rect">
              <a:avLst/>
            </a:prstGeom>
          </p:spPr>
          <p:txBody>
            <a:bodyPr wrap="none" lIns="0" tIns="0" rIns="0" bIns="0">
              <a:spAutoFit/>
            </a:bodyPr>
            <a:lstStyle/>
            <a:p>
              <a:pPr algn="ctr"/>
              <a:r>
                <a:rPr lang="en-US" altLang="en-US" sz="1500" dirty="0">
                  <a:solidFill>
                    <a:srgbClr val="00338D"/>
                  </a:solidFill>
                  <a:ea typeface="Univers for KPMG Cond" charset="0"/>
                  <a:cs typeface="Univers for KPMG Cond" charset="0"/>
                </a:rPr>
                <a:t>Business</a:t>
              </a:r>
              <a:endParaRPr lang="en-US" sz="1500" dirty="0">
                <a:solidFill>
                  <a:srgbClr val="00338D"/>
                </a:solidFill>
              </a:endParaRPr>
            </a:p>
          </p:txBody>
        </p:sp>
        <p:sp>
          <p:nvSpPr>
            <p:cNvPr id="48" name="Rectangle 47"/>
            <p:cNvSpPr/>
            <p:nvPr/>
          </p:nvSpPr>
          <p:spPr>
            <a:xfrm>
              <a:off x="995364" y="1489298"/>
              <a:ext cx="3842427" cy="316483"/>
            </a:xfrm>
            <a:prstGeom prst="rect">
              <a:avLst/>
            </a:prstGeom>
          </p:spPr>
          <p:txBody>
            <a:bodyPr wrap="square" lIns="0" tIns="0" rIns="0" bIns="0">
              <a:spAutoFit/>
            </a:bodyPr>
            <a:lstStyle/>
            <a:p>
              <a:r>
                <a:rPr lang="en-US" sz="2000" dirty="0">
                  <a:solidFill>
                    <a:srgbClr val="00338D"/>
                  </a:solidFill>
                  <a:ea typeface="Univers for KPMG Cond" charset="0"/>
                  <a:cs typeface="Univers for KPMG Cond" charset="0"/>
                </a:rPr>
                <a:t>Creating Value</a:t>
              </a:r>
            </a:p>
          </p:txBody>
        </p:sp>
        <p:sp>
          <p:nvSpPr>
            <p:cNvPr id="49" name="Rectangle 48"/>
            <p:cNvSpPr/>
            <p:nvPr/>
          </p:nvSpPr>
          <p:spPr>
            <a:xfrm>
              <a:off x="6583619" y="1489298"/>
              <a:ext cx="3842427" cy="316483"/>
            </a:xfrm>
            <a:prstGeom prst="rect">
              <a:avLst/>
            </a:prstGeom>
          </p:spPr>
          <p:txBody>
            <a:bodyPr wrap="square" lIns="0" tIns="0" rIns="0" bIns="0">
              <a:spAutoFit/>
            </a:bodyPr>
            <a:lstStyle/>
            <a:p>
              <a:r>
                <a:rPr lang="en-US" sz="2000" dirty="0">
                  <a:solidFill>
                    <a:srgbClr val="00338D"/>
                  </a:solidFill>
                  <a:ea typeface="Univers for KPMG Cond" charset="0"/>
                  <a:cs typeface="Univers for KPMG Cond" charset="0"/>
                </a:rPr>
                <a:t>Improving the System</a:t>
              </a:r>
            </a:p>
          </p:txBody>
        </p:sp>
        <p:grpSp>
          <p:nvGrpSpPr>
            <p:cNvPr id="117" name="Group 116"/>
            <p:cNvGrpSpPr/>
            <p:nvPr/>
          </p:nvGrpSpPr>
          <p:grpSpPr>
            <a:xfrm>
              <a:off x="1920265" y="2170913"/>
              <a:ext cx="2905126" cy="1603377"/>
              <a:chOff x="1920265" y="2170913"/>
              <a:chExt cx="2905126" cy="1603377"/>
            </a:xfrm>
          </p:grpSpPr>
          <p:sp>
            <p:nvSpPr>
              <p:cNvPr id="10" name="Freeform 5"/>
              <p:cNvSpPr>
                <a:spLocks/>
              </p:cNvSpPr>
              <p:nvPr/>
            </p:nvSpPr>
            <p:spPr bwMode="auto">
              <a:xfrm>
                <a:off x="2747353" y="2531277"/>
                <a:ext cx="1241425" cy="1241425"/>
              </a:xfrm>
              <a:custGeom>
                <a:avLst/>
                <a:gdLst>
                  <a:gd name="T0" fmla="*/ 0 w 2032"/>
                  <a:gd name="T1" fmla="*/ 1015 h 2031"/>
                  <a:gd name="T2" fmla="*/ 0 w 2032"/>
                  <a:gd name="T3" fmla="*/ 1015 h 2031"/>
                  <a:gd name="T4" fmla="*/ 1016 w 2032"/>
                  <a:gd name="T5" fmla="*/ 2031 h 2031"/>
                  <a:gd name="T6" fmla="*/ 2032 w 2032"/>
                  <a:gd name="T7" fmla="*/ 1015 h 2031"/>
                  <a:gd name="T8" fmla="*/ 1016 w 2032"/>
                  <a:gd name="T9" fmla="*/ 0 h 2031"/>
                  <a:gd name="T10" fmla="*/ 0 w 2032"/>
                  <a:gd name="T11" fmla="*/ 1015 h 2031"/>
                </a:gdLst>
                <a:ahLst/>
                <a:cxnLst>
                  <a:cxn ang="0">
                    <a:pos x="T0" y="T1"/>
                  </a:cxn>
                  <a:cxn ang="0">
                    <a:pos x="T2" y="T3"/>
                  </a:cxn>
                  <a:cxn ang="0">
                    <a:pos x="T4" y="T5"/>
                  </a:cxn>
                  <a:cxn ang="0">
                    <a:pos x="T6" y="T7"/>
                  </a:cxn>
                  <a:cxn ang="0">
                    <a:pos x="T8" y="T9"/>
                  </a:cxn>
                  <a:cxn ang="0">
                    <a:pos x="T10" y="T11"/>
                  </a:cxn>
                </a:cxnLst>
                <a:rect l="0" t="0" r="r" b="b"/>
                <a:pathLst>
                  <a:path w="2032" h="2031">
                    <a:moveTo>
                      <a:pt x="0" y="1015"/>
                    </a:moveTo>
                    <a:lnTo>
                      <a:pt x="0" y="1015"/>
                    </a:lnTo>
                    <a:cubicBezTo>
                      <a:pt x="0" y="1577"/>
                      <a:pt x="454" y="2031"/>
                      <a:pt x="1016" y="2031"/>
                    </a:cubicBezTo>
                    <a:cubicBezTo>
                      <a:pt x="1577" y="2031"/>
                      <a:pt x="2032" y="1577"/>
                      <a:pt x="2032" y="1015"/>
                    </a:cubicBezTo>
                    <a:cubicBezTo>
                      <a:pt x="2032" y="454"/>
                      <a:pt x="1577" y="0"/>
                      <a:pt x="1016" y="0"/>
                    </a:cubicBezTo>
                    <a:cubicBezTo>
                      <a:pt x="454" y="0"/>
                      <a:pt x="0" y="454"/>
                      <a:pt x="0" y="1015"/>
                    </a:cubicBezTo>
                    <a:close/>
                  </a:path>
                </a:pathLst>
              </a:custGeom>
              <a:solidFill>
                <a:schemeClr val="bg1"/>
              </a:solidFill>
              <a:ln w="0">
                <a:solidFill>
                  <a:srgbClr val="00338D"/>
                </a:solidFill>
                <a:prstDash val="solid"/>
                <a:round/>
                <a:headEnd/>
                <a:tailEnd/>
              </a:ln>
            </p:spPr>
            <p:txBody>
              <a:bodyPr vert="horz" wrap="square" lIns="0" tIns="0" rIns="0" bIns="0" numCol="1" anchor="t" anchorCtr="0" compatLnSpc="1">
                <a:prstTxWarp prst="textNoShape">
                  <a:avLst/>
                </a:prstTxWarp>
              </a:bodyPr>
              <a:lstStyle/>
              <a:p>
                <a:endParaRPr lang="en-US" sz="1500"/>
              </a:p>
            </p:txBody>
          </p:sp>
          <p:grpSp>
            <p:nvGrpSpPr>
              <p:cNvPr id="116" name="Group 115"/>
              <p:cNvGrpSpPr/>
              <p:nvPr/>
            </p:nvGrpSpPr>
            <p:grpSpPr>
              <a:xfrm>
                <a:off x="3025166" y="2796389"/>
                <a:ext cx="687388" cy="977901"/>
                <a:chOff x="3025166" y="2796389"/>
                <a:chExt cx="687388" cy="977901"/>
              </a:xfrm>
            </p:grpSpPr>
            <p:sp>
              <p:nvSpPr>
                <p:cNvPr id="13" name="Freeform 6"/>
                <p:cNvSpPr>
                  <a:spLocks/>
                </p:cNvSpPr>
                <p:nvPr/>
              </p:nvSpPr>
              <p:spPr bwMode="auto">
                <a:xfrm>
                  <a:off x="3079141" y="3199614"/>
                  <a:ext cx="573088" cy="268288"/>
                </a:xfrm>
                <a:custGeom>
                  <a:avLst/>
                  <a:gdLst>
                    <a:gd name="T0" fmla="*/ 0 w 937"/>
                    <a:gd name="T1" fmla="*/ 220 h 439"/>
                    <a:gd name="T2" fmla="*/ 0 w 937"/>
                    <a:gd name="T3" fmla="*/ 220 h 439"/>
                    <a:gd name="T4" fmla="*/ 469 w 937"/>
                    <a:gd name="T5" fmla="*/ 439 h 439"/>
                    <a:gd name="T6" fmla="*/ 937 w 937"/>
                    <a:gd name="T7" fmla="*/ 220 h 439"/>
                    <a:gd name="T8" fmla="*/ 469 w 937"/>
                    <a:gd name="T9" fmla="*/ 0 h 439"/>
                    <a:gd name="T10" fmla="*/ 0 w 937"/>
                    <a:gd name="T11" fmla="*/ 220 h 439"/>
                  </a:gdLst>
                  <a:ahLst/>
                  <a:cxnLst>
                    <a:cxn ang="0">
                      <a:pos x="T0" y="T1"/>
                    </a:cxn>
                    <a:cxn ang="0">
                      <a:pos x="T2" y="T3"/>
                    </a:cxn>
                    <a:cxn ang="0">
                      <a:pos x="T4" y="T5"/>
                    </a:cxn>
                    <a:cxn ang="0">
                      <a:pos x="T6" y="T7"/>
                    </a:cxn>
                    <a:cxn ang="0">
                      <a:pos x="T8" y="T9"/>
                    </a:cxn>
                    <a:cxn ang="0">
                      <a:pos x="T10" y="T11"/>
                    </a:cxn>
                  </a:cxnLst>
                  <a:rect l="0" t="0" r="r" b="b"/>
                  <a:pathLst>
                    <a:path w="937" h="439">
                      <a:moveTo>
                        <a:pt x="0" y="220"/>
                      </a:moveTo>
                      <a:lnTo>
                        <a:pt x="0" y="220"/>
                      </a:lnTo>
                      <a:cubicBezTo>
                        <a:pt x="0" y="341"/>
                        <a:pt x="210" y="439"/>
                        <a:pt x="469" y="439"/>
                      </a:cubicBezTo>
                      <a:cubicBezTo>
                        <a:pt x="728" y="439"/>
                        <a:pt x="937" y="341"/>
                        <a:pt x="937" y="220"/>
                      </a:cubicBezTo>
                      <a:cubicBezTo>
                        <a:pt x="937" y="99"/>
                        <a:pt x="728" y="0"/>
                        <a:pt x="469" y="0"/>
                      </a:cubicBezTo>
                      <a:cubicBezTo>
                        <a:pt x="210" y="0"/>
                        <a:pt x="0" y="99"/>
                        <a:pt x="0" y="220"/>
                      </a:cubicBezTo>
                      <a:close/>
                    </a:path>
                  </a:pathLst>
                </a:custGeom>
                <a:solidFill>
                  <a:srgbClr val="EAAA00"/>
                </a:solidFill>
                <a:ln w="0">
                  <a:noFill/>
                  <a:prstDash val="solid"/>
                  <a:round/>
                  <a:headEnd/>
                  <a:tailEnd/>
                </a:ln>
              </p:spPr>
              <p:txBody>
                <a:bodyPr vert="horz" wrap="square" lIns="0" tIns="0" rIns="0" bIns="0" numCol="1" anchor="t" anchorCtr="0" compatLnSpc="1">
                  <a:prstTxWarp prst="textNoShape">
                    <a:avLst/>
                  </a:prstTxWarp>
                </a:bodyPr>
                <a:lstStyle/>
                <a:p>
                  <a:endParaRPr lang="en-US" sz="1500">
                    <a:solidFill>
                      <a:srgbClr val="00338D"/>
                    </a:solidFill>
                  </a:endParaRPr>
                </a:p>
              </p:txBody>
            </p:sp>
            <p:sp>
              <p:nvSpPr>
                <p:cNvPr id="27" name="Freeform 7"/>
                <p:cNvSpPr>
                  <a:spLocks/>
                </p:cNvSpPr>
                <p:nvPr/>
              </p:nvSpPr>
              <p:spPr bwMode="auto">
                <a:xfrm>
                  <a:off x="3025166" y="3464727"/>
                  <a:ext cx="687388" cy="309563"/>
                </a:xfrm>
                <a:custGeom>
                  <a:avLst/>
                  <a:gdLst>
                    <a:gd name="T0" fmla="*/ 562 w 1124"/>
                    <a:gd name="T1" fmla="*/ 0 h 506"/>
                    <a:gd name="T2" fmla="*/ 562 w 1124"/>
                    <a:gd name="T3" fmla="*/ 0 h 506"/>
                    <a:gd name="T4" fmla="*/ 1123 w 1124"/>
                    <a:gd name="T5" fmla="*/ 226 h 506"/>
                    <a:gd name="T6" fmla="*/ 1124 w 1124"/>
                    <a:gd name="T7" fmla="*/ 226 h 506"/>
                    <a:gd name="T8" fmla="*/ 1124 w 1124"/>
                    <a:gd name="T9" fmla="*/ 336 h 506"/>
                    <a:gd name="T10" fmla="*/ 562 w 1124"/>
                    <a:gd name="T11" fmla="*/ 506 h 506"/>
                    <a:gd name="T12" fmla="*/ 0 w 1124"/>
                    <a:gd name="T13" fmla="*/ 336 h 506"/>
                    <a:gd name="T14" fmla="*/ 0 w 1124"/>
                    <a:gd name="T15" fmla="*/ 226 h 506"/>
                    <a:gd name="T16" fmla="*/ 0 w 1124"/>
                    <a:gd name="T17" fmla="*/ 226 h 506"/>
                    <a:gd name="T18" fmla="*/ 562 w 1124"/>
                    <a:gd name="T19"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4" h="506">
                      <a:moveTo>
                        <a:pt x="562" y="0"/>
                      </a:moveTo>
                      <a:lnTo>
                        <a:pt x="562" y="0"/>
                      </a:lnTo>
                      <a:cubicBezTo>
                        <a:pt x="868" y="0"/>
                        <a:pt x="1117" y="101"/>
                        <a:pt x="1123" y="226"/>
                      </a:cubicBezTo>
                      <a:lnTo>
                        <a:pt x="1124" y="226"/>
                      </a:lnTo>
                      <a:lnTo>
                        <a:pt x="1124" y="336"/>
                      </a:lnTo>
                      <a:cubicBezTo>
                        <a:pt x="963" y="443"/>
                        <a:pt x="769" y="506"/>
                        <a:pt x="562" y="506"/>
                      </a:cubicBezTo>
                      <a:cubicBezTo>
                        <a:pt x="354" y="506"/>
                        <a:pt x="161" y="443"/>
                        <a:pt x="0" y="336"/>
                      </a:cubicBezTo>
                      <a:lnTo>
                        <a:pt x="0" y="226"/>
                      </a:lnTo>
                      <a:lnTo>
                        <a:pt x="0" y="226"/>
                      </a:lnTo>
                      <a:cubicBezTo>
                        <a:pt x="6" y="101"/>
                        <a:pt x="255" y="0"/>
                        <a:pt x="562" y="0"/>
                      </a:cubicBezTo>
                      <a:close/>
                    </a:path>
                  </a:pathLst>
                </a:custGeom>
                <a:solidFill>
                  <a:srgbClr val="005EB8"/>
                </a:solidFill>
                <a:ln w="0">
                  <a:noFill/>
                  <a:prstDash val="solid"/>
                  <a:round/>
                  <a:headEnd/>
                  <a:tailEnd/>
                </a:ln>
              </p:spPr>
              <p:txBody>
                <a:bodyPr vert="horz" wrap="square" lIns="0" tIns="0" rIns="0" bIns="0" numCol="1" anchor="t" anchorCtr="0" compatLnSpc="1">
                  <a:prstTxWarp prst="textNoShape">
                    <a:avLst/>
                  </a:prstTxWarp>
                </a:bodyPr>
                <a:lstStyle/>
                <a:p>
                  <a:endParaRPr lang="en-US" sz="1500">
                    <a:solidFill>
                      <a:srgbClr val="00338D"/>
                    </a:solidFill>
                  </a:endParaRPr>
                </a:p>
              </p:txBody>
            </p:sp>
            <p:sp>
              <p:nvSpPr>
                <p:cNvPr id="28" name="Freeform 8"/>
                <p:cNvSpPr>
                  <a:spLocks/>
                </p:cNvSpPr>
                <p:nvPr/>
              </p:nvSpPr>
              <p:spPr bwMode="auto">
                <a:xfrm>
                  <a:off x="3252178" y="3307564"/>
                  <a:ext cx="231775" cy="163513"/>
                </a:xfrm>
                <a:custGeom>
                  <a:avLst/>
                  <a:gdLst>
                    <a:gd name="T0" fmla="*/ 0 w 377"/>
                    <a:gd name="T1" fmla="*/ 267 h 267"/>
                    <a:gd name="T2" fmla="*/ 0 w 377"/>
                    <a:gd name="T3" fmla="*/ 267 h 267"/>
                    <a:gd name="T4" fmla="*/ 377 w 377"/>
                    <a:gd name="T5" fmla="*/ 267 h 267"/>
                    <a:gd name="T6" fmla="*/ 377 w 377"/>
                    <a:gd name="T7" fmla="*/ 0 h 267"/>
                    <a:gd name="T8" fmla="*/ 0 w 377"/>
                    <a:gd name="T9" fmla="*/ 0 h 267"/>
                    <a:gd name="T10" fmla="*/ 0 w 377"/>
                    <a:gd name="T11" fmla="*/ 267 h 267"/>
                  </a:gdLst>
                  <a:ahLst/>
                  <a:cxnLst>
                    <a:cxn ang="0">
                      <a:pos x="T0" y="T1"/>
                    </a:cxn>
                    <a:cxn ang="0">
                      <a:pos x="T2" y="T3"/>
                    </a:cxn>
                    <a:cxn ang="0">
                      <a:pos x="T4" y="T5"/>
                    </a:cxn>
                    <a:cxn ang="0">
                      <a:pos x="T6" y="T7"/>
                    </a:cxn>
                    <a:cxn ang="0">
                      <a:pos x="T8" y="T9"/>
                    </a:cxn>
                    <a:cxn ang="0">
                      <a:pos x="T10" y="T11"/>
                    </a:cxn>
                  </a:cxnLst>
                  <a:rect l="0" t="0" r="r" b="b"/>
                  <a:pathLst>
                    <a:path w="377" h="267">
                      <a:moveTo>
                        <a:pt x="0" y="267"/>
                      </a:moveTo>
                      <a:lnTo>
                        <a:pt x="0" y="267"/>
                      </a:lnTo>
                      <a:lnTo>
                        <a:pt x="377" y="267"/>
                      </a:lnTo>
                      <a:lnTo>
                        <a:pt x="377" y="0"/>
                      </a:lnTo>
                      <a:lnTo>
                        <a:pt x="0" y="0"/>
                      </a:lnTo>
                      <a:lnTo>
                        <a:pt x="0" y="267"/>
                      </a:lnTo>
                      <a:close/>
                    </a:path>
                  </a:pathLst>
                </a:custGeom>
                <a:solidFill>
                  <a:srgbClr val="E3BC9F"/>
                </a:solidFill>
                <a:ln w="0">
                  <a:noFill/>
                  <a:prstDash val="solid"/>
                  <a:round/>
                  <a:headEnd/>
                  <a:tailEnd/>
                </a:ln>
              </p:spPr>
              <p:txBody>
                <a:bodyPr vert="horz" wrap="square" lIns="0" tIns="0" rIns="0" bIns="0" numCol="1" anchor="t" anchorCtr="0" compatLnSpc="1">
                  <a:prstTxWarp prst="textNoShape">
                    <a:avLst/>
                  </a:prstTxWarp>
                </a:bodyPr>
                <a:lstStyle/>
                <a:p>
                  <a:endParaRPr lang="en-US" sz="1500">
                    <a:solidFill>
                      <a:srgbClr val="00338D"/>
                    </a:solidFill>
                  </a:endParaRPr>
                </a:p>
              </p:txBody>
            </p:sp>
            <p:sp>
              <p:nvSpPr>
                <p:cNvPr id="31" name="Freeform 9"/>
                <p:cNvSpPr>
                  <a:spLocks/>
                </p:cNvSpPr>
                <p:nvPr/>
              </p:nvSpPr>
              <p:spPr bwMode="auto">
                <a:xfrm>
                  <a:off x="3253766" y="3471077"/>
                  <a:ext cx="230188" cy="103188"/>
                </a:xfrm>
                <a:custGeom>
                  <a:avLst/>
                  <a:gdLst>
                    <a:gd name="T0" fmla="*/ 188 w 376"/>
                    <a:gd name="T1" fmla="*/ 0 h 168"/>
                    <a:gd name="T2" fmla="*/ 188 w 376"/>
                    <a:gd name="T3" fmla="*/ 0 h 168"/>
                    <a:gd name="T4" fmla="*/ 0 w 376"/>
                    <a:gd name="T5" fmla="*/ 0 h 168"/>
                    <a:gd name="T6" fmla="*/ 94 w 376"/>
                    <a:gd name="T7" fmla="*/ 84 h 168"/>
                    <a:gd name="T8" fmla="*/ 188 w 376"/>
                    <a:gd name="T9" fmla="*/ 168 h 168"/>
                    <a:gd name="T10" fmla="*/ 282 w 376"/>
                    <a:gd name="T11" fmla="*/ 84 h 168"/>
                    <a:gd name="T12" fmla="*/ 376 w 376"/>
                    <a:gd name="T13" fmla="*/ 0 h 168"/>
                    <a:gd name="T14" fmla="*/ 188 w 376"/>
                    <a:gd name="T15" fmla="*/ 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6" h="168">
                      <a:moveTo>
                        <a:pt x="188" y="0"/>
                      </a:moveTo>
                      <a:lnTo>
                        <a:pt x="188" y="0"/>
                      </a:lnTo>
                      <a:lnTo>
                        <a:pt x="0" y="0"/>
                      </a:lnTo>
                      <a:lnTo>
                        <a:pt x="94" y="84"/>
                      </a:lnTo>
                      <a:lnTo>
                        <a:pt x="188" y="168"/>
                      </a:lnTo>
                      <a:lnTo>
                        <a:pt x="282" y="84"/>
                      </a:lnTo>
                      <a:lnTo>
                        <a:pt x="376" y="0"/>
                      </a:lnTo>
                      <a:lnTo>
                        <a:pt x="188" y="0"/>
                      </a:lnTo>
                      <a:close/>
                    </a:path>
                  </a:pathLst>
                </a:custGeom>
                <a:solidFill>
                  <a:srgbClr val="E3BC9F"/>
                </a:solidFill>
                <a:ln w="0">
                  <a:noFill/>
                  <a:prstDash val="solid"/>
                  <a:round/>
                  <a:headEnd/>
                  <a:tailEnd/>
                </a:ln>
              </p:spPr>
              <p:txBody>
                <a:bodyPr vert="horz" wrap="square" lIns="0" tIns="0" rIns="0" bIns="0" numCol="1" anchor="t" anchorCtr="0" compatLnSpc="1">
                  <a:prstTxWarp prst="textNoShape">
                    <a:avLst/>
                  </a:prstTxWarp>
                </a:bodyPr>
                <a:lstStyle/>
                <a:p>
                  <a:endParaRPr lang="en-US" sz="1500">
                    <a:solidFill>
                      <a:srgbClr val="00338D"/>
                    </a:solidFill>
                  </a:endParaRPr>
                </a:p>
              </p:txBody>
            </p:sp>
            <p:sp>
              <p:nvSpPr>
                <p:cNvPr id="32" name="Freeform 10"/>
                <p:cNvSpPr>
                  <a:spLocks/>
                </p:cNvSpPr>
                <p:nvPr/>
              </p:nvSpPr>
              <p:spPr bwMode="auto">
                <a:xfrm>
                  <a:off x="3172803" y="2839252"/>
                  <a:ext cx="390525" cy="579438"/>
                </a:xfrm>
                <a:custGeom>
                  <a:avLst/>
                  <a:gdLst>
                    <a:gd name="T0" fmla="*/ 2 w 641"/>
                    <a:gd name="T1" fmla="*/ 428 h 947"/>
                    <a:gd name="T2" fmla="*/ 2 w 641"/>
                    <a:gd name="T3" fmla="*/ 428 h 947"/>
                    <a:gd name="T4" fmla="*/ 321 w 641"/>
                    <a:gd name="T5" fmla="*/ 947 h 947"/>
                    <a:gd name="T6" fmla="*/ 640 w 641"/>
                    <a:gd name="T7" fmla="*/ 428 h 947"/>
                    <a:gd name="T8" fmla="*/ 321 w 641"/>
                    <a:gd name="T9" fmla="*/ 0 h 947"/>
                    <a:gd name="T10" fmla="*/ 2 w 641"/>
                    <a:gd name="T11" fmla="*/ 428 h 947"/>
                  </a:gdLst>
                  <a:ahLst/>
                  <a:cxnLst>
                    <a:cxn ang="0">
                      <a:pos x="T0" y="T1"/>
                    </a:cxn>
                    <a:cxn ang="0">
                      <a:pos x="T2" y="T3"/>
                    </a:cxn>
                    <a:cxn ang="0">
                      <a:pos x="T4" y="T5"/>
                    </a:cxn>
                    <a:cxn ang="0">
                      <a:pos x="T6" y="T7"/>
                    </a:cxn>
                    <a:cxn ang="0">
                      <a:pos x="T8" y="T9"/>
                    </a:cxn>
                    <a:cxn ang="0">
                      <a:pos x="T10" y="T11"/>
                    </a:cxn>
                  </a:cxnLst>
                  <a:rect l="0" t="0" r="r" b="b"/>
                  <a:pathLst>
                    <a:path w="641" h="947">
                      <a:moveTo>
                        <a:pt x="2" y="428"/>
                      </a:moveTo>
                      <a:lnTo>
                        <a:pt x="2" y="428"/>
                      </a:lnTo>
                      <a:cubicBezTo>
                        <a:pt x="2" y="652"/>
                        <a:pt x="134" y="943"/>
                        <a:pt x="321" y="947"/>
                      </a:cubicBezTo>
                      <a:cubicBezTo>
                        <a:pt x="507" y="943"/>
                        <a:pt x="640" y="652"/>
                        <a:pt x="640" y="428"/>
                      </a:cubicBezTo>
                      <a:cubicBezTo>
                        <a:pt x="641" y="202"/>
                        <a:pt x="497" y="6"/>
                        <a:pt x="321" y="0"/>
                      </a:cubicBezTo>
                      <a:cubicBezTo>
                        <a:pt x="144" y="6"/>
                        <a:pt x="0" y="202"/>
                        <a:pt x="2" y="428"/>
                      </a:cubicBezTo>
                      <a:close/>
                    </a:path>
                  </a:pathLst>
                </a:custGeom>
                <a:solidFill>
                  <a:srgbClr val="E3BC9F"/>
                </a:solidFill>
                <a:ln w="0">
                  <a:noFill/>
                  <a:prstDash val="solid"/>
                  <a:round/>
                  <a:headEnd/>
                  <a:tailEnd/>
                </a:ln>
              </p:spPr>
              <p:txBody>
                <a:bodyPr vert="horz" wrap="square" lIns="0" tIns="0" rIns="0" bIns="0" numCol="1" anchor="t" anchorCtr="0" compatLnSpc="1">
                  <a:prstTxWarp prst="textNoShape">
                    <a:avLst/>
                  </a:prstTxWarp>
                </a:bodyPr>
                <a:lstStyle/>
                <a:p>
                  <a:endParaRPr lang="en-US" sz="1500"/>
                </a:p>
              </p:txBody>
            </p:sp>
            <p:sp>
              <p:nvSpPr>
                <p:cNvPr id="50" name="Freeform 11"/>
                <p:cNvSpPr>
                  <a:spLocks/>
                </p:cNvSpPr>
                <p:nvPr/>
              </p:nvSpPr>
              <p:spPr bwMode="auto">
                <a:xfrm>
                  <a:off x="3028341" y="2796389"/>
                  <a:ext cx="649288" cy="638175"/>
                </a:xfrm>
                <a:custGeom>
                  <a:avLst/>
                  <a:gdLst>
                    <a:gd name="T0" fmla="*/ 1019 w 1063"/>
                    <a:gd name="T1" fmla="*/ 896 h 1043"/>
                    <a:gd name="T2" fmla="*/ 1019 w 1063"/>
                    <a:gd name="T3" fmla="*/ 896 h 1043"/>
                    <a:gd name="T4" fmla="*/ 831 w 1063"/>
                    <a:gd name="T5" fmla="*/ 980 h 1043"/>
                    <a:gd name="T6" fmla="*/ 845 w 1063"/>
                    <a:gd name="T7" fmla="*/ 319 h 1043"/>
                    <a:gd name="T8" fmla="*/ 602 w 1063"/>
                    <a:gd name="T9" fmla="*/ 214 h 1043"/>
                    <a:gd name="T10" fmla="*/ 423 w 1063"/>
                    <a:gd name="T11" fmla="*/ 299 h 1043"/>
                    <a:gd name="T12" fmla="*/ 324 w 1063"/>
                    <a:gd name="T13" fmla="*/ 271 h 1043"/>
                    <a:gd name="T14" fmla="*/ 270 w 1063"/>
                    <a:gd name="T15" fmla="*/ 375 h 1043"/>
                    <a:gd name="T16" fmla="*/ 288 w 1063"/>
                    <a:gd name="T17" fmla="*/ 954 h 1043"/>
                    <a:gd name="T18" fmla="*/ 102 w 1063"/>
                    <a:gd name="T19" fmla="*/ 936 h 1043"/>
                    <a:gd name="T20" fmla="*/ 227 w 1063"/>
                    <a:gd name="T21" fmla="*/ 219 h 1043"/>
                    <a:gd name="T22" fmla="*/ 324 w 1063"/>
                    <a:gd name="T23" fmla="*/ 86 h 1043"/>
                    <a:gd name="T24" fmla="*/ 578 w 1063"/>
                    <a:gd name="T25" fmla="*/ 2 h 1043"/>
                    <a:gd name="T26" fmla="*/ 714 w 1063"/>
                    <a:gd name="T27" fmla="*/ 32 h 1043"/>
                    <a:gd name="T28" fmla="*/ 828 w 1063"/>
                    <a:gd name="T29" fmla="*/ 117 h 1043"/>
                    <a:gd name="T30" fmla="*/ 1012 w 1063"/>
                    <a:gd name="T31" fmla="*/ 548 h 1043"/>
                    <a:gd name="T32" fmla="*/ 1019 w 1063"/>
                    <a:gd name="T33" fmla="*/ 896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3" h="1043">
                      <a:moveTo>
                        <a:pt x="1019" y="896"/>
                      </a:moveTo>
                      <a:lnTo>
                        <a:pt x="1019" y="896"/>
                      </a:lnTo>
                      <a:cubicBezTo>
                        <a:pt x="980" y="1043"/>
                        <a:pt x="831" y="980"/>
                        <a:pt x="831" y="980"/>
                      </a:cubicBezTo>
                      <a:cubicBezTo>
                        <a:pt x="831" y="980"/>
                        <a:pt x="860" y="347"/>
                        <a:pt x="845" y="319"/>
                      </a:cubicBezTo>
                      <a:cubicBezTo>
                        <a:pt x="831" y="290"/>
                        <a:pt x="655" y="202"/>
                        <a:pt x="602" y="214"/>
                      </a:cubicBezTo>
                      <a:cubicBezTo>
                        <a:pt x="548" y="225"/>
                        <a:pt x="485" y="276"/>
                        <a:pt x="423" y="299"/>
                      </a:cubicBezTo>
                      <a:cubicBezTo>
                        <a:pt x="361" y="321"/>
                        <a:pt x="327" y="285"/>
                        <a:pt x="324" y="271"/>
                      </a:cubicBezTo>
                      <a:cubicBezTo>
                        <a:pt x="321" y="256"/>
                        <a:pt x="284" y="341"/>
                        <a:pt x="270" y="375"/>
                      </a:cubicBezTo>
                      <a:cubicBezTo>
                        <a:pt x="256" y="409"/>
                        <a:pt x="282" y="932"/>
                        <a:pt x="288" y="954"/>
                      </a:cubicBezTo>
                      <a:cubicBezTo>
                        <a:pt x="294" y="977"/>
                        <a:pt x="139" y="991"/>
                        <a:pt x="102" y="936"/>
                      </a:cubicBezTo>
                      <a:cubicBezTo>
                        <a:pt x="0" y="785"/>
                        <a:pt x="153" y="360"/>
                        <a:pt x="227" y="219"/>
                      </a:cubicBezTo>
                      <a:cubicBezTo>
                        <a:pt x="258" y="160"/>
                        <a:pt x="279" y="132"/>
                        <a:pt x="324" y="86"/>
                      </a:cubicBezTo>
                      <a:cubicBezTo>
                        <a:pt x="384" y="24"/>
                        <a:pt x="492" y="6"/>
                        <a:pt x="578" y="2"/>
                      </a:cubicBezTo>
                      <a:cubicBezTo>
                        <a:pt x="627" y="0"/>
                        <a:pt x="668" y="12"/>
                        <a:pt x="714" y="32"/>
                      </a:cubicBezTo>
                      <a:cubicBezTo>
                        <a:pt x="794" y="66"/>
                        <a:pt x="784" y="68"/>
                        <a:pt x="828" y="117"/>
                      </a:cubicBezTo>
                      <a:cubicBezTo>
                        <a:pt x="928" y="228"/>
                        <a:pt x="996" y="407"/>
                        <a:pt x="1012" y="548"/>
                      </a:cubicBezTo>
                      <a:cubicBezTo>
                        <a:pt x="1020" y="621"/>
                        <a:pt x="1063" y="729"/>
                        <a:pt x="1019" y="896"/>
                      </a:cubicBezTo>
                      <a:close/>
                    </a:path>
                  </a:pathLst>
                </a:custGeom>
                <a:solidFill>
                  <a:srgbClr val="EAAA00"/>
                </a:solidFill>
                <a:ln w="0">
                  <a:noFill/>
                  <a:prstDash val="solid"/>
                  <a:round/>
                  <a:headEnd/>
                  <a:tailEnd/>
                </a:ln>
              </p:spPr>
              <p:txBody>
                <a:bodyPr vert="horz" wrap="square" lIns="0" tIns="0" rIns="0" bIns="0" numCol="1" anchor="t" anchorCtr="0" compatLnSpc="1">
                  <a:prstTxWarp prst="textNoShape">
                    <a:avLst/>
                  </a:prstTxWarp>
                </a:bodyPr>
                <a:lstStyle/>
                <a:p>
                  <a:endParaRPr lang="en-US" sz="1500"/>
                </a:p>
              </p:txBody>
            </p:sp>
          </p:grpSp>
          <p:sp>
            <p:nvSpPr>
              <p:cNvPr id="53" name="Freeform 15"/>
              <p:cNvSpPr>
                <a:spLocks/>
              </p:cNvSpPr>
              <p:nvPr/>
            </p:nvSpPr>
            <p:spPr bwMode="auto">
              <a:xfrm>
                <a:off x="1920265" y="2170913"/>
                <a:ext cx="1114425" cy="1116013"/>
              </a:xfrm>
              <a:custGeom>
                <a:avLst/>
                <a:gdLst>
                  <a:gd name="T0" fmla="*/ 2027 w 2027"/>
                  <a:gd name="T1" fmla="*/ 1013 h 2027"/>
                  <a:gd name="T2" fmla="*/ 2027 w 2027"/>
                  <a:gd name="T3" fmla="*/ 1013 h 2027"/>
                  <a:gd name="T4" fmla="*/ 1013 w 2027"/>
                  <a:gd name="T5" fmla="*/ 2027 h 2027"/>
                  <a:gd name="T6" fmla="*/ 0 w 2027"/>
                  <a:gd name="T7" fmla="*/ 1013 h 2027"/>
                  <a:gd name="T8" fmla="*/ 1013 w 2027"/>
                  <a:gd name="T9" fmla="*/ 0 h 2027"/>
                  <a:gd name="T10" fmla="*/ 2027 w 2027"/>
                  <a:gd name="T11" fmla="*/ 1013 h 2027"/>
                </a:gdLst>
                <a:ahLst/>
                <a:cxnLst>
                  <a:cxn ang="0">
                    <a:pos x="T0" y="T1"/>
                  </a:cxn>
                  <a:cxn ang="0">
                    <a:pos x="T2" y="T3"/>
                  </a:cxn>
                  <a:cxn ang="0">
                    <a:pos x="T4" y="T5"/>
                  </a:cxn>
                  <a:cxn ang="0">
                    <a:pos x="T6" y="T7"/>
                  </a:cxn>
                  <a:cxn ang="0">
                    <a:pos x="T8" y="T9"/>
                  </a:cxn>
                  <a:cxn ang="0">
                    <a:pos x="T10" y="T11"/>
                  </a:cxn>
                </a:cxnLst>
                <a:rect l="0" t="0" r="r" b="b"/>
                <a:pathLst>
                  <a:path w="2027" h="2027">
                    <a:moveTo>
                      <a:pt x="2027" y="1013"/>
                    </a:moveTo>
                    <a:lnTo>
                      <a:pt x="2027" y="1013"/>
                    </a:lnTo>
                    <a:cubicBezTo>
                      <a:pt x="2027" y="1572"/>
                      <a:pt x="1573" y="2027"/>
                      <a:pt x="1013" y="2027"/>
                    </a:cubicBezTo>
                    <a:cubicBezTo>
                      <a:pt x="454" y="2027"/>
                      <a:pt x="0" y="1572"/>
                      <a:pt x="0" y="1013"/>
                    </a:cubicBezTo>
                    <a:cubicBezTo>
                      <a:pt x="0" y="453"/>
                      <a:pt x="454" y="0"/>
                      <a:pt x="1013" y="0"/>
                    </a:cubicBezTo>
                    <a:cubicBezTo>
                      <a:pt x="1573" y="0"/>
                      <a:pt x="2027" y="453"/>
                      <a:pt x="2027" y="1013"/>
                    </a:cubicBezTo>
                    <a:close/>
                  </a:path>
                </a:pathLst>
              </a:custGeom>
              <a:solidFill>
                <a:schemeClr val="bg1"/>
              </a:solidFill>
              <a:ln w="0">
                <a:solidFill>
                  <a:srgbClr val="00338D"/>
                </a:solidFill>
                <a:prstDash val="solid"/>
                <a:round/>
                <a:headEnd/>
                <a:tailEnd/>
              </a:ln>
            </p:spPr>
            <p:txBody>
              <a:bodyPr vert="horz" wrap="square" lIns="0" tIns="0" rIns="0" bIns="0" numCol="1" anchor="t" anchorCtr="0" compatLnSpc="1">
                <a:prstTxWarp prst="textNoShape">
                  <a:avLst/>
                </a:prstTxWarp>
              </a:bodyPr>
              <a:lstStyle/>
              <a:p>
                <a:endParaRPr lang="en-US" sz="1500"/>
              </a:p>
            </p:txBody>
          </p:sp>
          <p:grpSp>
            <p:nvGrpSpPr>
              <p:cNvPr id="114" name="Group 113"/>
              <p:cNvGrpSpPr/>
              <p:nvPr/>
            </p:nvGrpSpPr>
            <p:grpSpPr>
              <a:xfrm>
                <a:off x="2169503" y="2409039"/>
                <a:ext cx="615950" cy="877888"/>
                <a:chOff x="2169503" y="2409039"/>
                <a:chExt cx="615950" cy="877888"/>
              </a:xfrm>
            </p:grpSpPr>
            <p:sp>
              <p:nvSpPr>
                <p:cNvPr id="54" name="Freeform 16"/>
                <p:cNvSpPr>
                  <a:spLocks/>
                </p:cNvSpPr>
                <p:nvPr/>
              </p:nvSpPr>
              <p:spPr bwMode="auto">
                <a:xfrm>
                  <a:off x="2169503" y="3009114"/>
                  <a:ext cx="615950" cy="277813"/>
                </a:xfrm>
                <a:custGeom>
                  <a:avLst/>
                  <a:gdLst>
                    <a:gd name="T0" fmla="*/ 560 w 1121"/>
                    <a:gd name="T1" fmla="*/ 0 h 504"/>
                    <a:gd name="T2" fmla="*/ 560 w 1121"/>
                    <a:gd name="T3" fmla="*/ 0 h 504"/>
                    <a:gd name="T4" fmla="*/ 0 w 1121"/>
                    <a:gd name="T5" fmla="*/ 225 h 504"/>
                    <a:gd name="T6" fmla="*/ 0 w 1121"/>
                    <a:gd name="T7" fmla="*/ 225 h 504"/>
                    <a:gd name="T8" fmla="*/ 0 w 1121"/>
                    <a:gd name="T9" fmla="*/ 335 h 504"/>
                    <a:gd name="T10" fmla="*/ 560 w 1121"/>
                    <a:gd name="T11" fmla="*/ 504 h 504"/>
                    <a:gd name="T12" fmla="*/ 1121 w 1121"/>
                    <a:gd name="T13" fmla="*/ 335 h 504"/>
                    <a:gd name="T14" fmla="*/ 1121 w 1121"/>
                    <a:gd name="T15" fmla="*/ 225 h 504"/>
                    <a:gd name="T16" fmla="*/ 1121 w 1121"/>
                    <a:gd name="T17" fmla="*/ 225 h 504"/>
                    <a:gd name="T18" fmla="*/ 560 w 1121"/>
                    <a:gd name="T19"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1" h="504">
                      <a:moveTo>
                        <a:pt x="560" y="0"/>
                      </a:moveTo>
                      <a:lnTo>
                        <a:pt x="560" y="0"/>
                      </a:lnTo>
                      <a:cubicBezTo>
                        <a:pt x="255" y="0"/>
                        <a:pt x="6" y="100"/>
                        <a:pt x="0" y="225"/>
                      </a:cubicBezTo>
                      <a:lnTo>
                        <a:pt x="0" y="225"/>
                      </a:lnTo>
                      <a:lnTo>
                        <a:pt x="0" y="335"/>
                      </a:lnTo>
                      <a:cubicBezTo>
                        <a:pt x="160" y="442"/>
                        <a:pt x="353" y="504"/>
                        <a:pt x="560" y="504"/>
                      </a:cubicBezTo>
                      <a:cubicBezTo>
                        <a:pt x="768" y="504"/>
                        <a:pt x="961" y="442"/>
                        <a:pt x="1121" y="335"/>
                      </a:cubicBezTo>
                      <a:lnTo>
                        <a:pt x="1121" y="225"/>
                      </a:lnTo>
                      <a:lnTo>
                        <a:pt x="1121" y="225"/>
                      </a:lnTo>
                      <a:cubicBezTo>
                        <a:pt x="1115" y="100"/>
                        <a:pt x="866" y="0"/>
                        <a:pt x="560" y="0"/>
                      </a:cubicBezTo>
                      <a:close/>
                    </a:path>
                  </a:pathLst>
                </a:custGeom>
                <a:solidFill>
                  <a:srgbClr val="00338D"/>
                </a:solidFill>
                <a:ln w="0">
                  <a:noFill/>
                  <a:prstDash val="solid"/>
                  <a:round/>
                  <a:headEnd/>
                  <a:tailEnd/>
                </a:ln>
              </p:spPr>
              <p:txBody>
                <a:bodyPr vert="horz" wrap="square" lIns="0" tIns="0" rIns="0" bIns="0" numCol="1" anchor="t" anchorCtr="0" compatLnSpc="1">
                  <a:prstTxWarp prst="textNoShape">
                    <a:avLst/>
                  </a:prstTxWarp>
                </a:bodyPr>
                <a:lstStyle/>
                <a:p>
                  <a:endParaRPr lang="en-US" sz="1500"/>
                </a:p>
              </p:txBody>
            </p:sp>
            <p:sp>
              <p:nvSpPr>
                <p:cNvPr id="55" name="Freeform 17"/>
                <p:cNvSpPr>
                  <a:spLocks/>
                </p:cNvSpPr>
                <p:nvPr/>
              </p:nvSpPr>
              <p:spPr bwMode="auto">
                <a:xfrm>
                  <a:off x="2374290" y="2869414"/>
                  <a:ext cx="206375" cy="146050"/>
                </a:xfrm>
                <a:custGeom>
                  <a:avLst/>
                  <a:gdLst>
                    <a:gd name="T0" fmla="*/ 375 w 375"/>
                    <a:gd name="T1" fmla="*/ 266 h 266"/>
                    <a:gd name="T2" fmla="*/ 375 w 375"/>
                    <a:gd name="T3" fmla="*/ 266 h 266"/>
                    <a:gd name="T4" fmla="*/ 0 w 375"/>
                    <a:gd name="T5" fmla="*/ 266 h 266"/>
                    <a:gd name="T6" fmla="*/ 0 w 375"/>
                    <a:gd name="T7" fmla="*/ 0 h 266"/>
                    <a:gd name="T8" fmla="*/ 375 w 375"/>
                    <a:gd name="T9" fmla="*/ 0 h 266"/>
                    <a:gd name="T10" fmla="*/ 375 w 375"/>
                    <a:gd name="T11" fmla="*/ 266 h 266"/>
                  </a:gdLst>
                  <a:ahLst/>
                  <a:cxnLst>
                    <a:cxn ang="0">
                      <a:pos x="T0" y="T1"/>
                    </a:cxn>
                    <a:cxn ang="0">
                      <a:pos x="T2" y="T3"/>
                    </a:cxn>
                    <a:cxn ang="0">
                      <a:pos x="T4" y="T5"/>
                    </a:cxn>
                    <a:cxn ang="0">
                      <a:pos x="T6" y="T7"/>
                    </a:cxn>
                    <a:cxn ang="0">
                      <a:pos x="T8" y="T9"/>
                    </a:cxn>
                    <a:cxn ang="0">
                      <a:pos x="T10" y="T11"/>
                    </a:cxn>
                  </a:cxnLst>
                  <a:rect l="0" t="0" r="r" b="b"/>
                  <a:pathLst>
                    <a:path w="375" h="266">
                      <a:moveTo>
                        <a:pt x="375" y="266"/>
                      </a:moveTo>
                      <a:lnTo>
                        <a:pt x="375" y="266"/>
                      </a:lnTo>
                      <a:lnTo>
                        <a:pt x="0" y="266"/>
                      </a:lnTo>
                      <a:lnTo>
                        <a:pt x="0" y="0"/>
                      </a:lnTo>
                      <a:lnTo>
                        <a:pt x="375" y="0"/>
                      </a:lnTo>
                      <a:lnTo>
                        <a:pt x="375" y="266"/>
                      </a:lnTo>
                      <a:close/>
                    </a:path>
                  </a:pathLst>
                </a:custGeom>
                <a:solidFill>
                  <a:srgbClr val="E3BC9F"/>
                </a:solidFill>
                <a:ln w="0">
                  <a:noFill/>
                  <a:prstDash val="solid"/>
                  <a:round/>
                  <a:headEnd/>
                  <a:tailEnd/>
                </a:ln>
              </p:spPr>
              <p:txBody>
                <a:bodyPr vert="horz" wrap="square" lIns="0" tIns="0" rIns="0" bIns="0" numCol="1" anchor="t" anchorCtr="0" compatLnSpc="1">
                  <a:prstTxWarp prst="textNoShape">
                    <a:avLst/>
                  </a:prstTxWarp>
                </a:bodyPr>
                <a:lstStyle/>
                <a:p>
                  <a:endParaRPr lang="en-US" sz="1500"/>
                </a:p>
              </p:txBody>
            </p:sp>
            <p:sp>
              <p:nvSpPr>
                <p:cNvPr id="56" name="Freeform 18"/>
                <p:cNvSpPr>
                  <a:spLocks/>
                </p:cNvSpPr>
                <p:nvPr/>
              </p:nvSpPr>
              <p:spPr bwMode="auto">
                <a:xfrm>
                  <a:off x="2374290" y="3015464"/>
                  <a:ext cx="206375" cy="92075"/>
                </a:xfrm>
                <a:custGeom>
                  <a:avLst/>
                  <a:gdLst>
                    <a:gd name="T0" fmla="*/ 187 w 375"/>
                    <a:gd name="T1" fmla="*/ 0 h 168"/>
                    <a:gd name="T2" fmla="*/ 187 w 375"/>
                    <a:gd name="T3" fmla="*/ 0 h 168"/>
                    <a:gd name="T4" fmla="*/ 375 w 375"/>
                    <a:gd name="T5" fmla="*/ 0 h 168"/>
                    <a:gd name="T6" fmla="*/ 281 w 375"/>
                    <a:gd name="T7" fmla="*/ 84 h 168"/>
                    <a:gd name="T8" fmla="*/ 187 w 375"/>
                    <a:gd name="T9" fmla="*/ 168 h 168"/>
                    <a:gd name="T10" fmla="*/ 94 w 375"/>
                    <a:gd name="T11" fmla="*/ 84 h 168"/>
                    <a:gd name="T12" fmla="*/ 0 w 375"/>
                    <a:gd name="T13" fmla="*/ 0 h 168"/>
                    <a:gd name="T14" fmla="*/ 187 w 375"/>
                    <a:gd name="T15" fmla="*/ 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5" h="168">
                      <a:moveTo>
                        <a:pt x="187" y="0"/>
                      </a:moveTo>
                      <a:lnTo>
                        <a:pt x="187" y="0"/>
                      </a:lnTo>
                      <a:lnTo>
                        <a:pt x="375" y="0"/>
                      </a:lnTo>
                      <a:lnTo>
                        <a:pt x="281" y="84"/>
                      </a:lnTo>
                      <a:lnTo>
                        <a:pt x="187" y="168"/>
                      </a:lnTo>
                      <a:lnTo>
                        <a:pt x="94" y="84"/>
                      </a:lnTo>
                      <a:lnTo>
                        <a:pt x="0" y="0"/>
                      </a:lnTo>
                      <a:lnTo>
                        <a:pt x="187" y="0"/>
                      </a:lnTo>
                      <a:close/>
                    </a:path>
                  </a:pathLst>
                </a:custGeom>
                <a:solidFill>
                  <a:srgbClr val="E3BC9F"/>
                </a:solidFill>
                <a:ln w="0">
                  <a:noFill/>
                  <a:prstDash val="solid"/>
                  <a:round/>
                  <a:headEnd/>
                  <a:tailEnd/>
                </a:ln>
              </p:spPr>
              <p:txBody>
                <a:bodyPr vert="horz" wrap="square" lIns="0" tIns="0" rIns="0" bIns="0" numCol="1" anchor="t" anchorCtr="0" compatLnSpc="1">
                  <a:prstTxWarp prst="textNoShape">
                    <a:avLst/>
                  </a:prstTxWarp>
                </a:bodyPr>
                <a:lstStyle/>
                <a:p>
                  <a:endParaRPr lang="en-US" sz="1500"/>
                </a:p>
              </p:txBody>
            </p:sp>
            <p:sp>
              <p:nvSpPr>
                <p:cNvPr id="57" name="Freeform 19"/>
                <p:cNvSpPr>
                  <a:spLocks/>
                </p:cNvSpPr>
                <p:nvPr/>
              </p:nvSpPr>
              <p:spPr bwMode="auto">
                <a:xfrm>
                  <a:off x="2301265" y="2447139"/>
                  <a:ext cx="352425" cy="520700"/>
                </a:xfrm>
                <a:custGeom>
                  <a:avLst/>
                  <a:gdLst>
                    <a:gd name="T0" fmla="*/ 638 w 639"/>
                    <a:gd name="T1" fmla="*/ 427 h 945"/>
                    <a:gd name="T2" fmla="*/ 638 w 639"/>
                    <a:gd name="T3" fmla="*/ 427 h 945"/>
                    <a:gd name="T4" fmla="*/ 319 w 639"/>
                    <a:gd name="T5" fmla="*/ 945 h 945"/>
                    <a:gd name="T6" fmla="*/ 1 w 639"/>
                    <a:gd name="T7" fmla="*/ 427 h 945"/>
                    <a:gd name="T8" fmla="*/ 319 w 639"/>
                    <a:gd name="T9" fmla="*/ 0 h 945"/>
                    <a:gd name="T10" fmla="*/ 638 w 639"/>
                    <a:gd name="T11" fmla="*/ 427 h 945"/>
                  </a:gdLst>
                  <a:ahLst/>
                  <a:cxnLst>
                    <a:cxn ang="0">
                      <a:pos x="T0" y="T1"/>
                    </a:cxn>
                    <a:cxn ang="0">
                      <a:pos x="T2" y="T3"/>
                    </a:cxn>
                    <a:cxn ang="0">
                      <a:pos x="T4" y="T5"/>
                    </a:cxn>
                    <a:cxn ang="0">
                      <a:pos x="T6" y="T7"/>
                    </a:cxn>
                    <a:cxn ang="0">
                      <a:pos x="T8" y="T9"/>
                    </a:cxn>
                    <a:cxn ang="0">
                      <a:pos x="T10" y="T11"/>
                    </a:cxn>
                  </a:cxnLst>
                  <a:rect l="0" t="0" r="r" b="b"/>
                  <a:pathLst>
                    <a:path w="639" h="945">
                      <a:moveTo>
                        <a:pt x="638" y="427"/>
                      </a:moveTo>
                      <a:lnTo>
                        <a:pt x="638" y="427"/>
                      </a:lnTo>
                      <a:cubicBezTo>
                        <a:pt x="638" y="651"/>
                        <a:pt x="506" y="941"/>
                        <a:pt x="319" y="945"/>
                      </a:cubicBezTo>
                      <a:cubicBezTo>
                        <a:pt x="133" y="941"/>
                        <a:pt x="1" y="651"/>
                        <a:pt x="1" y="427"/>
                      </a:cubicBezTo>
                      <a:cubicBezTo>
                        <a:pt x="0" y="201"/>
                        <a:pt x="143" y="6"/>
                        <a:pt x="319" y="0"/>
                      </a:cubicBezTo>
                      <a:cubicBezTo>
                        <a:pt x="495" y="6"/>
                        <a:pt x="639" y="201"/>
                        <a:pt x="638" y="427"/>
                      </a:cubicBezTo>
                      <a:close/>
                    </a:path>
                  </a:pathLst>
                </a:custGeom>
                <a:solidFill>
                  <a:srgbClr val="E3BC9F"/>
                </a:solidFill>
                <a:ln w="0">
                  <a:noFill/>
                  <a:prstDash val="solid"/>
                  <a:round/>
                  <a:headEnd/>
                  <a:tailEnd/>
                </a:ln>
              </p:spPr>
              <p:txBody>
                <a:bodyPr vert="horz" wrap="square" lIns="0" tIns="0" rIns="0" bIns="0" numCol="1" anchor="t" anchorCtr="0" compatLnSpc="1">
                  <a:prstTxWarp prst="textNoShape">
                    <a:avLst/>
                  </a:prstTxWarp>
                </a:bodyPr>
                <a:lstStyle/>
                <a:p>
                  <a:endParaRPr lang="en-US" sz="1500"/>
                </a:p>
              </p:txBody>
            </p:sp>
            <p:sp>
              <p:nvSpPr>
                <p:cNvPr id="58" name="Freeform 20"/>
                <p:cNvSpPr>
                  <a:spLocks/>
                </p:cNvSpPr>
                <p:nvPr/>
              </p:nvSpPr>
              <p:spPr bwMode="auto">
                <a:xfrm>
                  <a:off x="2274278" y="2409039"/>
                  <a:ext cx="404813" cy="358775"/>
                </a:xfrm>
                <a:custGeom>
                  <a:avLst/>
                  <a:gdLst>
                    <a:gd name="T0" fmla="*/ 37 w 736"/>
                    <a:gd name="T1" fmla="*/ 643 h 651"/>
                    <a:gd name="T2" fmla="*/ 37 w 736"/>
                    <a:gd name="T3" fmla="*/ 643 h 651"/>
                    <a:gd name="T4" fmla="*/ 60 w 736"/>
                    <a:gd name="T5" fmla="*/ 640 h 651"/>
                    <a:gd name="T6" fmla="*/ 83 w 736"/>
                    <a:gd name="T7" fmla="*/ 317 h 651"/>
                    <a:gd name="T8" fmla="*/ 326 w 736"/>
                    <a:gd name="T9" fmla="*/ 213 h 651"/>
                    <a:gd name="T10" fmla="*/ 504 w 736"/>
                    <a:gd name="T11" fmla="*/ 298 h 651"/>
                    <a:gd name="T12" fmla="*/ 603 w 736"/>
                    <a:gd name="T13" fmla="*/ 269 h 651"/>
                    <a:gd name="T14" fmla="*/ 657 w 736"/>
                    <a:gd name="T15" fmla="*/ 374 h 651"/>
                    <a:gd name="T16" fmla="*/ 666 w 736"/>
                    <a:gd name="T17" fmla="*/ 629 h 651"/>
                    <a:gd name="T18" fmla="*/ 702 w 736"/>
                    <a:gd name="T19" fmla="*/ 643 h 651"/>
                    <a:gd name="T20" fmla="*/ 700 w 736"/>
                    <a:gd name="T21" fmla="*/ 255 h 651"/>
                    <a:gd name="T22" fmla="*/ 603 w 736"/>
                    <a:gd name="T23" fmla="*/ 86 h 651"/>
                    <a:gd name="T24" fmla="*/ 350 w 736"/>
                    <a:gd name="T25" fmla="*/ 2 h 651"/>
                    <a:gd name="T26" fmla="*/ 214 w 736"/>
                    <a:gd name="T27" fmla="*/ 31 h 651"/>
                    <a:gd name="T28" fmla="*/ 100 w 736"/>
                    <a:gd name="T29" fmla="*/ 117 h 651"/>
                    <a:gd name="T30" fmla="*/ 29 w 736"/>
                    <a:gd name="T31" fmla="*/ 547 h 651"/>
                    <a:gd name="T32" fmla="*/ 37 w 736"/>
                    <a:gd name="T33" fmla="*/ 643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6" h="651">
                      <a:moveTo>
                        <a:pt x="37" y="643"/>
                      </a:moveTo>
                      <a:lnTo>
                        <a:pt x="37" y="643"/>
                      </a:lnTo>
                      <a:lnTo>
                        <a:pt x="60" y="640"/>
                      </a:lnTo>
                      <a:cubicBezTo>
                        <a:pt x="60" y="640"/>
                        <a:pt x="69" y="346"/>
                        <a:pt x="83" y="317"/>
                      </a:cubicBezTo>
                      <a:cubicBezTo>
                        <a:pt x="97" y="289"/>
                        <a:pt x="272" y="202"/>
                        <a:pt x="326" y="213"/>
                      </a:cubicBezTo>
                      <a:cubicBezTo>
                        <a:pt x="380" y="224"/>
                        <a:pt x="442" y="275"/>
                        <a:pt x="504" y="298"/>
                      </a:cubicBezTo>
                      <a:cubicBezTo>
                        <a:pt x="567" y="320"/>
                        <a:pt x="600" y="284"/>
                        <a:pt x="603" y="269"/>
                      </a:cubicBezTo>
                      <a:cubicBezTo>
                        <a:pt x="606" y="255"/>
                        <a:pt x="643" y="340"/>
                        <a:pt x="657" y="374"/>
                      </a:cubicBezTo>
                      <a:cubicBezTo>
                        <a:pt x="671" y="408"/>
                        <a:pt x="671" y="606"/>
                        <a:pt x="666" y="629"/>
                      </a:cubicBezTo>
                      <a:cubicBezTo>
                        <a:pt x="660" y="651"/>
                        <a:pt x="702" y="643"/>
                        <a:pt x="702" y="643"/>
                      </a:cubicBezTo>
                      <a:cubicBezTo>
                        <a:pt x="702" y="643"/>
                        <a:pt x="736" y="386"/>
                        <a:pt x="700" y="255"/>
                      </a:cubicBezTo>
                      <a:cubicBezTo>
                        <a:pt x="681" y="191"/>
                        <a:pt x="648" y="131"/>
                        <a:pt x="603" y="86"/>
                      </a:cubicBezTo>
                      <a:cubicBezTo>
                        <a:pt x="543" y="24"/>
                        <a:pt x="435" y="6"/>
                        <a:pt x="350" y="2"/>
                      </a:cubicBezTo>
                      <a:cubicBezTo>
                        <a:pt x="301" y="0"/>
                        <a:pt x="260" y="11"/>
                        <a:pt x="214" y="31"/>
                      </a:cubicBezTo>
                      <a:cubicBezTo>
                        <a:pt x="134" y="66"/>
                        <a:pt x="144" y="68"/>
                        <a:pt x="100" y="117"/>
                      </a:cubicBezTo>
                      <a:cubicBezTo>
                        <a:pt x="0" y="227"/>
                        <a:pt x="27" y="405"/>
                        <a:pt x="29" y="547"/>
                      </a:cubicBezTo>
                      <a:cubicBezTo>
                        <a:pt x="29" y="561"/>
                        <a:pt x="24" y="632"/>
                        <a:pt x="37" y="643"/>
                      </a:cubicBezTo>
                      <a:close/>
                    </a:path>
                  </a:pathLst>
                </a:custGeom>
                <a:solidFill>
                  <a:srgbClr val="9D9375"/>
                </a:solidFill>
                <a:ln w="0">
                  <a:noFill/>
                  <a:prstDash val="solid"/>
                  <a:round/>
                  <a:headEnd/>
                  <a:tailEnd/>
                </a:ln>
              </p:spPr>
              <p:txBody>
                <a:bodyPr vert="horz" wrap="square" lIns="0" tIns="0" rIns="0" bIns="0" numCol="1" anchor="t" anchorCtr="0" compatLnSpc="1">
                  <a:prstTxWarp prst="textNoShape">
                    <a:avLst/>
                  </a:prstTxWarp>
                </a:bodyPr>
                <a:lstStyle/>
                <a:p>
                  <a:endParaRPr lang="en-US" sz="1500"/>
                </a:p>
              </p:txBody>
            </p:sp>
          </p:grpSp>
          <p:sp>
            <p:nvSpPr>
              <p:cNvPr id="61" name="Freeform 24"/>
              <p:cNvSpPr>
                <a:spLocks/>
              </p:cNvSpPr>
              <p:nvPr/>
            </p:nvSpPr>
            <p:spPr bwMode="auto">
              <a:xfrm>
                <a:off x="3810978" y="2355064"/>
                <a:ext cx="1014413" cy="1014413"/>
              </a:xfrm>
              <a:custGeom>
                <a:avLst/>
                <a:gdLst>
                  <a:gd name="T0" fmla="*/ 0 w 2032"/>
                  <a:gd name="T1" fmla="*/ 1015 h 2031"/>
                  <a:gd name="T2" fmla="*/ 0 w 2032"/>
                  <a:gd name="T3" fmla="*/ 1015 h 2031"/>
                  <a:gd name="T4" fmla="*/ 1016 w 2032"/>
                  <a:gd name="T5" fmla="*/ 2031 h 2031"/>
                  <a:gd name="T6" fmla="*/ 2032 w 2032"/>
                  <a:gd name="T7" fmla="*/ 1015 h 2031"/>
                  <a:gd name="T8" fmla="*/ 1016 w 2032"/>
                  <a:gd name="T9" fmla="*/ 0 h 2031"/>
                  <a:gd name="T10" fmla="*/ 0 w 2032"/>
                  <a:gd name="T11" fmla="*/ 1015 h 2031"/>
                </a:gdLst>
                <a:ahLst/>
                <a:cxnLst>
                  <a:cxn ang="0">
                    <a:pos x="T0" y="T1"/>
                  </a:cxn>
                  <a:cxn ang="0">
                    <a:pos x="T2" y="T3"/>
                  </a:cxn>
                  <a:cxn ang="0">
                    <a:pos x="T4" y="T5"/>
                  </a:cxn>
                  <a:cxn ang="0">
                    <a:pos x="T6" y="T7"/>
                  </a:cxn>
                  <a:cxn ang="0">
                    <a:pos x="T8" y="T9"/>
                  </a:cxn>
                  <a:cxn ang="0">
                    <a:pos x="T10" y="T11"/>
                  </a:cxn>
                </a:cxnLst>
                <a:rect l="0" t="0" r="r" b="b"/>
                <a:pathLst>
                  <a:path w="2032" h="2031">
                    <a:moveTo>
                      <a:pt x="0" y="1015"/>
                    </a:moveTo>
                    <a:lnTo>
                      <a:pt x="0" y="1015"/>
                    </a:lnTo>
                    <a:cubicBezTo>
                      <a:pt x="0" y="1577"/>
                      <a:pt x="454" y="2031"/>
                      <a:pt x="1016" y="2031"/>
                    </a:cubicBezTo>
                    <a:cubicBezTo>
                      <a:pt x="1577" y="2031"/>
                      <a:pt x="2032" y="1577"/>
                      <a:pt x="2032" y="1015"/>
                    </a:cubicBezTo>
                    <a:cubicBezTo>
                      <a:pt x="2032" y="454"/>
                      <a:pt x="1577" y="0"/>
                      <a:pt x="1016" y="0"/>
                    </a:cubicBezTo>
                    <a:cubicBezTo>
                      <a:pt x="454" y="0"/>
                      <a:pt x="0" y="454"/>
                      <a:pt x="0" y="1015"/>
                    </a:cubicBezTo>
                    <a:close/>
                  </a:path>
                </a:pathLst>
              </a:custGeom>
              <a:solidFill>
                <a:schemeClr val="bg1"/>
              </a:solidFill>
              <a:ln w="0">
                <a:solidFill>
                  <a:srgbClr val="00338D"/>
                </a:solidFill>
                <a:prstDash val="solid"/>
                <a:round/>
                <a:headEnd/>
                <a:tailEnd/>
              </a:ln>
            </p:spPr>
            <p:txBody>
              <a:bodyPr vert="horz" wrap="square" lIns="0" tIns="0" rIns="0" bIns="0" numCol="1" anchor="t" anchorCtr="0" compatLnSpc="1">
                <a:prstTxWarp prst="textNoShape">
                  <a:avLst/>
                </a:prstTxWarp>
              </a:bodyPr>
              <a:lstStyle/>
              <a:p>
                <a:endParaRPr lang="en-US" sz="1500"/>
              </a:p>
            </p:txBody>
          </p:sp>
          <p:grpSp>
            <p:nvGrpSpPr>
              <p:cNvPr id="115" name="Group 114"/>
              <p:cNvGrpSpPr/>
              <p:nvPr/>
            </p:nvGrpSpPr>
            <p:grpSpPr>
              <a:xfrm>
                <a:off x="4037991" y="2570964"/>
                <a:ext cx="560388" cy="798513"/>
                <a:chOff x="4037991" y="2570964"/>
                <a:chExt cx="560388" cy="798513"/>
              </a:xfrm>
            </p:grpSpPr>
            <p:sp>
              <p:nvSpPr>
                <p:cNvPr id="62" name="Freeform 25"/>
                <p:cNvSpPr>
                  <a:spLocks/>
                </p:cNvSpPr>
                <p:nvPr/>
              </p:nvSpPr>
              <p:spPr bwMode="auto">
                <a:xfrm>
                  <a:off x="4082441" y="2899577"/>
                  <a:ext cx="468313" cy="219075"/>
                </a:xfrm>
                <a:custGeom>
                  <a:avLst/>
                  <a:gdLst>
                    <a:gd name="T0" fmla="*/ 0 w 937"/>
                    <a:gd name="T1" fmla="*/ 220 h 439"/>
                    <a:gd name="T2" fmla="*/ 0 w 937"/>
                    <a:gd name="T3" fmla="*/ 220 h 439"/>
                    <a:gd name="T4" fmla="*/ 469 w 937"/>
                    <a:gd name="T5" fmla="*/ 439 h 439"/>
                    <a:gd name="T6" fmla="*/ 937 w 937"/>
                    <a:gd name="T7" fmla="*/ 220 h 439"/>
                    <a:gd name="T8" fmla="*/ 469 w 937"/>
                    <a:gd name="T9" fmla="*/ 0 h 439"/>
                    <a:gd name="T10" fmla="*/ 0 w 937"/>
                    <a:gd name="T11" fmla="*/ 220 h 439"/>
                  </a:gdLst>
                  <a:ahLst/>
                  <a:cxnLst>
                    <a:cxn ang="0">
                      <a:pos x="T0" y="T1"/>
                    </a:cxn>
                    <a:cxn ang="0">
                      <a:pos x="T2" y="T3"/>
                    </a:cxn>
                    <a:cxn ang="0">
                      <a:pos x="T4" y="T5"/>
                    </a:cxn>
                    <a:cxn ang="0">
                      <a:pos x="T6" y="T7"/>
                    </a:cxn>
                    <a:cxn ang="0">
                      <a:pos x="T8" y="T9"/>
                    </a:cxn>
                    <a:cxn ang="0">
                      <a:pos x="T10" y="T11"/>
                    </a:cxn>
                  </a:cxnLst>
                  <a:rect l="0" t="0" r="r" b="b"/>
                  <a:pathLst>
                    <a:path w="937" h="439">
                      <a:moveTo>
                        <a:pt x="0" y="220"/>
                      </a:moveTo>
                      <a:lnTo>
                        <a:pt x="0" y="220"/>
                      </a:lnTo>
                      <a:cubicBezTo>
                        <a:pt x="0" y="341"/>
                        <a:pt x="210" y="439"/>
                        <a:pt x="469" y="439"/>
                      </a:cubicBezTo>
                      <a:cubicBezTo>
                        <a:pt x="728" y="439"/>
                        <a:pt x="937" y="341"/>
                        <a:pt x="937" y="220"/>
                      </a:cubicBezTo>
                      <a:cubicBezTo>
                        <a:pt x="937" y="99"/>
                        <a:pt x="728" y="0"/>
                        <a:pt x="469" y="0"/>
                      </a:cubicBezTo>
                      <a:cubicBezTo>
                        <a:pt x="210" y="0"/>
                        <a:pt x="0" y="99"/>
                        <a:pt x="0" y="220"/>
                      </a:cubicBezTo>
                      <a:close/>
                    </a:path>
                  </a:pathLst>
                </a:custGeom>
                <a:solidFill>
                  <a:srgbClr val="753F19"/>
                </a:solidFill>
                <a:ln w="0">
                  <a:noFill/>
                  <a:prstDash val="solid"/>
                  <a:round/>
                  <a:headEnd/>
                  <a:tailEnd/>
                </a:ln>
              </p:spPr>
              <p:txBody>
                <a:bodyPr vert="horz" wrap="square" lIns="0" tIns="0" rIns="0" bIns="0" numCol="1" anchor="t" anchorCtr="0" compatLnSpc="1">
                  <a:prstTxWarp prst="textNoShape">
                    <a:avLst/>
                  </a:prstTxWarp>
                </a:bodyPr>
                <a:lstStyle/>
                <a:p>
                  <a:endParaRPr lang="en-US" sz="1500"/>
                </a:p>
              </p:txBody>
            </p:sp>
            <p:sp>
              <p:nvSpPr>
                <p:cNvPr id="63" name="Freeform 26"/>
                <p:cNvSpPr>
                  <a:spLocks/>
                </p:cNvSpPr>
                <p:nvPr/>
              </p:nvSpPr>
              <p:spPr bwMode="auto">
                <a:xfrm>
                  <a:off x="4037991" y="3117064"/>
                  <a:ext cx="560388" cy="252413"/>
                </a:xfrm>
                <a:custGeom>
                  <a:avLst/>
                  <a:gdLst>
                    <a:gd name="T0" fmla="*/ 562 w 1124"/>
                    <a:gd name="T1" fmla="*/ 0 h 506"/>
                    <a:gd name="T2" fmla="*/ 562 w 1124"/>
                    <a:gd name="T3" fmla="*/ 0 h 506"/>
                    <a:gd name="T4" fmla="*/ 1123 w 1124"/>
                    <a:gd name="T5" fmla="*/ 226 h 506"/>
                    <a:gd name="T6" fmla="*/ 1124 w 1124"/>
                    <a:gd name="T7" fmla="*/ 226 h 506"/>
                    <a:gd name="T8" fmla="*/ 1124 w 1124"/>
                    <a:gd name="T9" fmla="*/ 336 h 506"/>
                    <a:gd name="T10" fmla="*/ 562 w 1124"/>
                    <a:gd name="T11" fmla="*/ 506 h 506"/>
                    <a:gd name="T12" fmla="*/ 0 w 1124"/>
                    <a:gd name="T13" fmla="*/ 336 h 506"/>
                    <a:gd name="T14" fmla="*/ 0 w 1124"/>
                    <a:gd name="T15" fmla="*/ 226 h 506"/>
                    <a:gd name="T16" fmla="*/ 0 w 1124"/>
                    <a:gd name="T17" fmla="*/ 226 h 506"/>
                    <a:gd name="T18" fmla="*/ 562 w 1124"/>
                    <a:gd name="T19"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4" h="506">
                      <a:moveTo>
                        <a:pt x="562" y="0"/>
                      </a:moveTo>
                      <a:lnTo>
                        <a:pt x="562" y="0"/>
                      </a:lnTo>
                      <a:cubicBezTo>
                        <a:pt x="868" y="0"/>
                        <a:pt x="1117" y="101"/>
                        <a:pt x="1123" y="226"/>
                      </a:cubicBezTo>
                      <a:lnTo>
                        <a:pt x="1124" y="226"/>
                      </a:lnTo>
                      <a:lnTo>
                        <a:pt x="1124" y="336"/>
                      </a:lnTo>
                      <a:cubicBezTo>
                        <a:pt x="963" y="443"/>
                        <a:pt x="769" y="506"/>
                        <a:pt x="562" y="506"/>
                      </a:cubicBezTo>
                      <a:cubicBezTo>
                        <a:pt x="354" y="506"/>
                        <a:pt x="161" y="443"/>
                        <a:pt x="0" y="336"/>
                      </a:cubicBezTo>
                      <a:lnTo>
                        <a:pt x="0" y="226"/>
                      </a:lnTo>
                      <a:lnTo>
                        <a:pt x="0" y="226"/>
                      </a:lnTo>
                      <a:cubicBezTo>
                        <a:pt x="6" y="101"/>
                        <a:pt x="255" y="0"/>
                        <a:pt x="562" y="0"/>
                      </a:cubicBezTo>
                      <a:close/>
                    </a:path>
                  </a:pathLst>
                </a:custGeom>
                <a:solidFill>
                  <a:srgbClr val="6D2077"/>
                </a:solidFill>
                <a:ln w="0">
                  <a:noFill/>
                  <a:prstDash val="solid"/>
                  <a:round/>
                  <a:headEnd/>
                  <a:tailEnd/>
                </a:ln>
              </p:spPr>
              <p:txBody>
                <a:bodyPr vert="horz" wrap="square" lIns="0" tIns="0" rIns="0" bIns="0" numCol="1" anchor="t" anchorCtr="0" compatLnSpc="1">
                  <a:prstTxWarp prst="textNoShape">
                    <a:avLst/>
                  </a:prstTxWarp>
                </a:bodyPr>
                <a:lstStyle/>
                <a:p>
                  <a:endParaRPr lang="en-US" sz="1500">
                    <a:solidFill>
                      <a:srgbClr val="00338D"/>
                    </a:solidFill>
                  </a:endParaRPr>
                </a:p>
              </p:txBody>
            </p:sp>
            <p:sp>
              <p:nvSpPr>
                <p:cNvPr id="64" name="Freeform 27"/>
                <p:cNvSpPr>
                  <a:spLocks/>
                </p:cNvSpPr>
                <p:nvPr/>
              </p:nvSpPr>
              <p:spPr bwMode="auto">
                <a:xfrm>
                  <a:off x="4223728" y="2988477"/>
                  <a:ext cx="188913" cy="133350"/>
                </a:xfrm>
                <a:custGeom>
                  <a:avLst/>
                  <a:gdLst>
                    <a:gd name="T0" fmla="*/ 0 w 377"/>
                    <a:gd name="T1" fmla="*/ 267 h 267"/>
                    <a:gd name="T2" fmla="*/ 0 w 377"/>
                    <a:gd name="T3" fmla="*/ 267 h 267"/>
                    <a:gd name="T4" fmla="*/ 377 w 377"/>
                    <a:gd name="T5" fmla="*/ 267 h 267"/>
                    <a:gd name="T6" fmla="*/ 377 w 377"/>
                    <a:gd name="T7" fmla="*/ 0 h 267"/>
                    <a:gd name="T8" fmla="*/ 0 w 377"/>
                    <a:gd name="T9" fmla="*/ 0 h 267"/>
                    <a:gd name="T10" fmla="*/ 0 w 377"/>
                    <a:gd name="T11" fmla="*/ 267 h 267"/>
                  </a:gdLst>
                  <a:ahLst/>
                  <a:cxnLst>
                    <a:cxn ang="0">
                      <a:pos x="T0" y="T1"/>
                    </a:cxn>
                    <a:cxn ang="0">
                      <a:pos x="T2" y="T3"/>
                    </a:cxn>
                    <a:cxn ang="0">
                      <a:pos x="T4" y="T5"/>
                    </a:cxn>
                    <a:cxn ang="0">
                      <a:pos x="T6" y="T7"/>
                    </a:cxn>
                    <a:cxn ang="0">
                      <a:pos x="T8" y="T9"/>
                    </a:cxn>
                    <a:cxn ang="0">
                      <a:pos x="T10" y="T11"/>
                    </a:cxn>
                  </a:cxnLst>
                  <a:rect l="0" t="0" r="r" b="b"/>
                  <a:pathLst>
                    <a:path w="377" h="267">
                      <a:moveTo>
                        <a:pt x="0" y="267"/>
                      </a:moveTo>
                      <a:lnTo>
                        <a:pt x="0" y="267"/>
                      </a:lnTo>
                      <a:lnTo>
                        <a:pt x="377" y="267"/>
                      </a:lnTo>
                      <a:lnTo>
                        <a:pt x="377" y="0"/>
                      </a:lnTo>
                      <a:lnTo>
                        <a:pt x="0" y="0"/>
                      </a:lnTo>
                      <a:lnTo>
                        <a:pt x="0" y="267"/>
                      </a:lnTo>
                      <a:close/>
                    </a:path>
                  </a:pathLst>
                </a:custGeom>
                <a:solidFill>
                  <a:srgbClr val="E3BC9F"/>
                </a:solidFill>
                <a:ln w="0">
                  <a:noFill/>
                  <a:prstDash val="solid"/>
                  <a:round/>
                  <a:headEnd/>
                  <a:tailEnd/>
                </a:ln>
              </p:spPr>
              <p:txBody>
                <a:bodyPr vert="horz" wrap="square" lIns="0" tIns="0" rIns="0" bIns="0" numCol="1" anchor="t" anchorCtr="0" compatLnSpc="1">
                  <a:prstTxWarp prst="textNoShape">
                    <a:avLst/>
                  </a:prstTxWarp>
                </a:bodyPr>
                <a:lstStyle/>
                <a:p>
                  <a:endParaRPr lang="en-US" sz="1500"/>
                </a:p>
              </p:txBody>
            </p:sp>
            <p:sp>
              <p:nvSpPr>
                <p:cNvPr id="65" name="Freeform 28"/>
                <p:cNvSpPr>
                  <a:spLocks/>
                </p:cNvSpPr>
                <p:nvPr/>
              </p:nvSpPr>
              <p:spPr bwMode="auto">
                <a:xfrm>
                  <a:off x="4225316" y="3121827"/>
                  <a:ext cx="187325" cy="84138"/>
                </a:xfrm>
                <a:custGeom>
                  <a:avLst/>
                  <a:gdLst>
                    <a:gd name="T0" fmla="*/ 188 w 376"/>
                    <a:gd name="T1" fmla="*/ 0 h 168"/>
                    <a:gd name="T2" fmla="*/ 188 w 376"/>
                    <a:gd name="T3" fmla="*/ 0 h 168"/>
                    <a:gd name="T4" fmla="*/ 0 w 376"/>
                    <a:gd name="T5" fmla="*/ 0 h 168"/>
                    <a:gd name="T6" fmla="*/ 94 w 376"/>
                    <a:gd name="T7" fmla="*/ 84 h 168"/>
                    <a:gd name="T8" fmla="*/ 188 w 376"/>
                    <a:gd name="T9" fmla="*/ 168 h 168"/>
                    <a:gd name="T10" fmla="*/ 282 w 376"/>
                    <a:gd name="T11" fmla="*/ 84 h 168"/>
                    <a:gd name="T12" fmla="*/ 376 w 376"/>
                    <a:gd name="T13" fmla="*/ 0 h 168"/>
                    <a:gd name="T14" fmla="*/ 188 w 376"/>
                    <a:gd name="T15" fmla="*/ 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6" h="168">
                      <a:moveTo>
                        <a:pt x="188" y="0"/>
                      </a:moveTo>
                      <a:lnTo>
                        <a:pt x="188" y="0"/>
                      </a:lnTo>
                      <a:lnTo>
                        <a:pt x="0" y="0"/>
                      </a:lnTo>
                      <a:lnTo>
                        <a:pt x="94" y="84"/>
                      </a:lnTo>
                      <a:lnTo>
                        <a:pt x="188" y="168"/>
                      </a:lnTo>
                      <a:lnTo>
                        <a:pt x="282" y="84"/>
                      </a:lnTo>
                      <a:lnTo>
                        <a:pt x="376" y="0"/>
                      </a:lnTo>
                      <a:lnTo>
                        <a:pt x="188" y="0"/>
                      </a:lnTo>
                      <a:close/>
                    </a:path>
                  </a:pathLst>
                </a:custGeom>
                <a:solidFill>
                  <a:srgbClr val="E3BC9F"/>
                </a:solidFill>
                <a:ln w="0">
                  <a:noFill/>
                  <a:prstDash val="solid"/>
                  <a:round/>
                  <a:headEnd/>
                  <a:tailEnd/>
                </a:ln>
              </p:spPr>
              <p:txBody>
                <a:bodyPr vert="horz" wrap="square" lIns="0" tIns="0" rIns="0" bIns="0" numCol="1" anchor="t" anchorCtr="0" compatLnSpc="1">
                  <a:prstTxWarp prst="textNoShape">
                    <a:avLst/>
                  </a:prstTxWarp>
                </a:bodyPr>
                <a:lstStyle/>
                <a:p>
                  <a:endParaRPr lang="en-US" sz="1500">
                    <a:solidFill>
                      <a:srgbClr val="00338D"/>
                    </a:solidFill>
                  </a:endParaRPr>
                </a:p>
              </p:txBody>
            </p:sp>
            <p:sp>
              <p:nvSpPr>
                <p:cNvPr id="66" name="Freeform 29"/>
                <p:cNvSpPr>
                  <a:spLocks/>
                </p:cNvSpPr>
                <p:nvPr/>
              </p:nvSpPr>
              <p:spPr bwMode="auto">
                <a:xfrm>
                  <a:off x="4158641" y="2605889"/>
                  <a:ext cx="319088" cy="473075"/>
                </a:xfrm>
                <a:custGeom>
                  <a:avLst/>
                  <a:gdLst>
                    <a:gd name="T0" fmla="*/ 2 w 641"/>
                    <a:gd name="T1" fmla="*/ 428 h 947"/>
                    <a:gd name="T2" fmla="*/ 2 w 641"/>
                    <a:gd name="T3" fmla="*/ 428 h 947"/>
                    <a:gd name="T4" fmla="*/ 321 w 641"/>
                    <a:gd name="T5" fmla="*/ 947 h 947"/>
                    <a:gd name="T6" fmla="*/ 640 w 641"/>
                    <a:gd name="T7" fmla="*/ 428 h 947"/>
                    <a:gd name="T8" fmla="*/ 321 w 641"/>
                    <a:gd name="T9" fmla="*/ 0 h 947"/>
                    <a:gd name="T10" fmla="*/ 2 w 641"/>
                    <a:gd name="T11" fmla="*/ 428 h 947"/>
                  </a:gdLst>
                  <a:ahLst/>
                  <a:cxnLst>
                    <a:cxn ang="0">
                      <a:pos x="T0" y="T1"/>
                    </a:cxn>
                    <a:cxn ang="0">
                      <a:pos x="T2" y="T3"/>
                    </a:cxn>
                    <a:cxn ang="0">
                      <a:pos x="T4" y="T5"/>
                    </a:cxn>
                    <a:cxn ang="0">
                      <a:pos x="T6" y="T7"/>
                    </a:cxn>
                    <a:cxn ang="0">
                      <a:pos x="T8" y="T9"/>
                    </a:cxn>
                    <a:cxn ang="0">
                      <a:pos x="T10" y="T11"/>
                    </a:cxn>
                  </a:cxnLst>
                  <a:rect l="0" t="0" r="r" b="b"/>
                  <a:pathLst>
                    <a:path w="641" h="947">
                      <a:moveTo>
                        <a:pt x="2" y="428"/>
                      </a:moveTo>
                      <a:lnTo>
                        <a:pt x="2" y="428"/>
                      </a:lnTo>
                      <a:cubicBezTo>
                        <a:pt x="2" y="652"/>
                        <a:pt x="134" y="943"/>
                        <a:pt x="321" y="947"/>
                      </a:cubicBezTo>
                      <a:cubicBezTo>
                        <a:pt x="507" y="943"/>
                        <a:pt x="640" y="652"/>
                        <a:pt x="640" y="428"/>
                      </a:cubicBezTo>
                      <a:cubicBezTo>
                        <a:pt x="641" y="202"/>
                        <a:pt x="497" y="6"/>
                        <a:pt x="321" y="0"/>
                      </a:cubicBezTo>
                      <a:cubicBezTo>
                        <a:pt x="144" y="6"/>
                        <a:pt x="0" y="202"/>
                        <a:pt x="2" y="428"/>
                      </a:cubicBezTo>
                      <a:close/>
                    </a:path>
                  </a:pathLst>
                </a:custGeom>
                <a:solidFill>
                  <a:srgbClr val="E3BC9F"/>
                </a:solidFill>
                <a:ln w="0">
                  <a:noFill/>
                  <a:prstDash val="solid"/>
                  <a:round/>
                  <a:headEnd/>
                  <a:tailEnd/>
                </a:ln>
              </p:spPr>
              <p:txBody>
                <a:bodyPr vert="horz" wrap="square" lIns="0" tIns="0" rIns="0" bIns="0" numCol="1" anchor="t" anchorCtr="0" compatLnSpc="1">
                  <a:prstTxWarp prst="textNoShape">
                    <a:avLst/>
                  </a:prstTxWarp>
                </a:bodyPr>
                <a:lstStyle/>
                <a:p>
                  <a:endParaRPr lang="en-US" sz="1500"/>
                </a:p>
              </p:txBody>
            </p:sp>
            <p:sp>
              <p:nvSpPr>
                <p:cNvPr id="67" name="Freeform 30"/>
                <p:cNvSpPr>
                  <a:spLocks/>
                </p:cNvSpPr>
                <p:nvPr/>
              </p:nvSpPr>
              <p:spPr bwMode="auto">
                <a:xfrm>
                  <a:off x="4041166" y="2570964"/>
                  <a:ext cx="530225" cy="520700"/>
                </a:xfrm>
                <a:custGeom>
                  <a:avLst/>
                  <a:gdLst>
                    <a:gd name="T0" fmla="*/ 1019 w 1063"/>
                    <a:gd name="T1" fmla="*/ 896 h 1043"/>
                    <a:gd name="T2" fmla="*/ 1019 w 1063"/>
                    <a:gd name="T3" fmla="*/ 896 h 1043"/>
                    <a:gd name="T4" fmla="*/ 831 w 1063"/>
                    <a:gd name="T5" fmla="*/ 980 h 1043"/>
                    <a:gd name="T6" fmla="*/ 845 w 1063"/>
                    <a:gd name="T7" fmla="*/ 319 h 1043"/>
                    <a:gd name="T8" fmla="*/ 602 w 1063"/>
                    <a:gd name="T9" fmla="*/ 214 h 1043"/>
                    <a:gd name="T10" fmla="*/ 423 w 1063"/>
                    <a:gd name="T11" fmla="*/ 299 h 1043"/>
                    <a:gd name="T12" fmla="*/ 324 w 1063"/>
                    <a:gd name="T13" fmla="*/ 271 h 1043"/>
                    <a:gd name="T14" fmla="*/ 270 w 1063"/>
                    <a:gd name="T15" fmla="*/ 375 h 1043"/>
                    <a:gd name="T16" fmla="*/ 288 w 1063"/>
                    <a:gd name="T17" fmla="*/ 954 h 1043"/>
                    <a:gd name="T18" fmla="*/ 102 w 1063"/>
                    <a:gd name="T19" fmla="*/ 936 h 1043"/>
                    <a:gd name="T20" fmla="*/ 227 w 1063"/>
                    <a:gd name="T21" fmla="*/ 219 h 1043"/>
                    <a:gd name="T22" fmla="*/ 324 w 1063"/>
                    <a:gd name="T23" fmla="*/ 86 h 1043"/>
                    <a:gd name="T24" fmla="*/ 578 w 1063"/>
                    <a:gd name="T25" fmla="*/ 2 h 1043"/>
                    <a:gd name="T26" fmla="*/ 714 w 1063"/>
                    <a:gd name="T27" fmla="*/ 32 h 1043"/>
                    <a:gd name="T28" fmla="*/ 828 w 1063"/>
                    <a:gd name="T29" fmla="*/ 117 h 1043"/>
                    <a:gd name="T30" fmla="*/ 1012 w 1063"/>
                    <a:gd name="T31" fmla="*/ 548 h 1043"/>
                    <a:gd name="T32" fmla="*/ 1019 w 1063"/>
                    <a:gd name="T33" fmla="*/ 896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3" h="1043">
                      <a:moveTo>
                        <a:pt x="1019" y="896"/>
                      </a:moveTo>
                      <a:lnTo>
                        <a:pt x="1019" y="896"/>
                      </a:lnTo>
                      <a:cubicBezTo>
                        <a:pt x="980" y="1043"/>
                        <a:pt x="831" y="980"/>
                        <a:pt x="831" y="980"/>
                      </a:cubicBezTo>
                      <a:cubicBezTo>
                        <a:pt x="831" y="980"/>
                        <a:pt x="860" y="347"/>
                        <a:pt x="845" y="319"/>
                      </a:cubicBezTo>
                      <a:cubicBezTo>
                        <a:pt x="831" y="290"/>
                        <a:pt x="655" y="202"/>
                        <a:pt x="602" y="214"/>
                      </a:cubicBezTo>
                      <a:cubicBezTo>
                        <a:pt x="548" y="225"/>
                        <a:pt x="485" y="276"/>
                        <a:pt x="423" y="299"/>
                      </a:cubicBezTo>
                      <a:cubicBezTo>
                        <a:pt x="361" y="321"/>
                        <a:pt x="327" y="285"/>
                        <a:pt x="324" y="271"/>
                      </a:cubicBezTo>
                      <a:cubicBezTo>
                        <a:pt x="321" y="256"/>
                        <a:pt x="284" y="341"/>
                        <a:pt x="270" y="375"/>
                      </a:cubicBezTo>
                      <a:cubicBezTo>
                        <a:pt x="256" y="409"/>
                        <a:pt x="282" y="932"/>
                        <a:pt x="288" y="954"/>
                      </a:cubicBezTo>
                      <a:cubicBezTo>
                        <a:pt x="294" y="977"/>
                        <a:pt x="139" y="991"/>
                        <a:pt x="102" y="936"/>
                      </a:cubicBezTo>
                      <a:cubicBezTo>
                        <a:pt x="0" y="785"/>
                        <a:pt x="153" y="360"/>
                        <a:pt x="227" y="219"/>
                      </a:cubicBezTo>
                      <a:cubicBezTo>
                        <a:pt x="258" y="160"/>
                        <a:pt x="279" y="132"/>
                        <a:pt x="324" y="86"/>
                      </a:cubicBezTo>
                      <a:cubicBezTo>
                        <a:pt x="384" y="24"/>
                        <a:pt x="492" y="6"/>
                        <a:pt x="578" y="2"/>
                      </a:cubicBezTo>
                      <a:cubicBezTo>
                        <a:pt x="627" y="0"/>
                        <a:pt x="668" y="12"/>
                        <a:pt x="714" y="32"/>
                      </a:cubicBezTo>
                      <a:cubicBezTo>
                        <a:pt x="794" y="66"/>
                        <a:pt x="784" y="68"/>
                        <a:pt x="828" y="117"/>
                      </a:cubicBezTo>
                      <a:cubicBezTo>
                        <a:pt x="928" y="228"/>
                        <a:pt x="996" y="407"/>
                        <a:pt x="1012" y="548"/>
                      </a:cubicBezTo>
                      <a:cubicBezTo>
                        <a:pt x="1020" y="621"/>
                        <a:pt x="1063" y="729"/>
                        <a:pt x="1019" y="896"/>
                      </a:cubicBezTo>
                      <a:close/>
                    </a:path>
                  </a:pathLst>
                </a:custGeom>
                <a:solidFill>
                  <a:srgbClr val="753F19"/>
                </a:solidFill>
                <a:ln w="0">
                  <a:noFill/>
                  <a:prstDash val="solid"/>
                  <a:round/>
                  <a:headEnd/>
                  <a:tailEnd/>
                </a:ln>
              </p:spPr>
              <p:txBody>
                <a:bodyPr vert="horz" wrap="square" lIns="0" tIns="0" rIns="0" bIns="0" numCol="1" anchor="t" anchorCtr="0" compatLnSpc="1">
                  <a:prstTxWarp prst="textNoShape">
                    <a:avLst/>
                  </a:prstTxWarp>
                </a:bodyPr>
                <a:lstStyle/>
                <a:p>
                  <a:endParaRPr lang="en-US" sz="1500"/>
                </a:p>
              </p:txBody>
            </p:sp>
            <p:sp>
              <p:nvSpPr>
                <p:cNvPr id="68" name="Freeform 31"/>
                <p:cNvSpPr>
                  <a:spLocks noEditPoints="1"/>
                </p:cNvSpPr>
                <p:nvPr/>
              </p:nvSpPr>
              <p:spPr bwMode="auto">
                <a:xfrm>
                  <a:off x="4333266" y="2777339"/>
                  <a:ext cx="141288" cy="101600"/>
                </a:xfrm>
                <a:custGeom>
                  <a:avLst/>
                  <a:gdLst>
                    <a:gd name="T0" fmla="*/ 142 w 283"/>
                    <a:gd name="T1" fmla="*/ 182 h 204"/>
                    <a:gd name="T2" fmla="*/ 142 w 283"/>
                    <a:gd name="T3" fmla="*/ 182 h 204"/>
                    <a:gd name="T4" fmla="*/ 261 w 283"/>
                    <a:gd name="T5" fmla="*/ 102 h 204"/>
                    <a:gd name="T6" fmla="*/ 142 w 283"/>
                    <a:gd name="T7" fmla="*/ 22 h 204"/>
                    <a:gd name="T8" fmla="*/ 22 w 283"/>
                    <a:gd name="T9" fmla="*/ 102 h 204"/>
                    <a:gd name="T10" fmla="*/ 142 w 283"/>
                    <a:gd name="T11" fmla="*/ 182 h 204"/>
                    <a:gd name="T12" fmla="*/ 0 w 283"/>
                    <a:gd name="T13" fmla="*/ 102 h 204"/>
                    <a:gd name="T14" fmla="*/ 0 w 283"/>
                    <a:gd name="T15" fmla="*/ 102 h 204"/>
                    <a:gd name="T16" fmla="*/ 142 w 283"/>
                    <a:gd name="T17" fmla="*/ 0 h 204"/>
                    <a:gd name="T18" fmla="*/ 283 w 283"/>
                    <a:gd name="T19" fmla="*/ 102 h 204"/>
                    <a:gd name="T20" fmla="*/ 142 w 283"/>
                    <a:gd name="T21" fmla="*/ 204 h 204"/>
                    <a:gd name="T22" fmla="*/ 0 w 283"/>
                    <a:gd name="T23"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04">
                      <a:moveTo>
                        <a:pt x="142" y="182"/>
                      </a:moveTo>
                      <a:lnTo>
                        <a:pt x="142" y="182"/>
                      </a:lnTo>
                      <a:cubicBezTo>
                        <a:pt x="210" y="182"/>
                        <a:pt x="261" y="143"/>
                        <a:pt x="261" y="102"/>
                      </a:cubicBezTo>
                      <a:cubicBezTo>
                        <a:pt x="261" y="61"/>
                        <a:pt x="210" y="22"/>
                        <a:pt x="142" y="22"/>
                      </a:cubicBezTo>
                      <a:cubicBezTo>
                        <a:pt x="73" y="22"/>
                        <a:pt x="22" y="61"/>
                        <a:pt x="22" y="102"/>
                      </a:cubicBezTo>
                      <a:cubicBezTo>
                        <a:pt x="22" y="143"/>
                        <a:pt x="73" y="182"/>
                        <a:pt x="142" y="182"/>
                      </a:cubicBezTo>
                      <a:close/>
                      <a:moveTo>
                        <a:pt x="0" y="102"/>
                      </a:moveTo>
                      <a:lnTo>
                        <a:pt x="0" y="102"/>
                      </a:lnTo>
                      <a:cubicBezTo>
                        <a:pt x="1" y="42"/>
                        <a:pt x="66" y="0"/>
                        <a:pt x="142" y="0"/>
                      </a:cubicBezTo>
                      <a:cubicBezTo>
                        <a:pt x="217" y="0"/>
                        <a:pt x="282" y="42"/>
                        <a:pt x="283" y="102"/>
                      </a:cubicBezTo>
                      <a:cubicBezTo>
                        <a:pt x="282" y="162"/>
                        <a:pt x="217" y="204"/>
                        <a:pt x="142" y="204"/>
                      </a:cubicBezTo>
                      <a:cubicBezTo>
                        <a:pt x="66" y="204"/>
                        <a:pt x="1" y="162"/>
                        <a:pt x="0" y="102"/>
                      </a:cubicBezTo>
                      <a:close/>
                    </a:path>
                  </a:pathLst>
                </a:custGeom>
                <a:solidFill>
                  <a:srgbClr val="9D9375"/>
                </a:solidFill>
                <a:ln w="0">
                  <a:noFill/>
                  <a:prstDash val="solid"/>
                  <a:round/>
                  <a:headEnd/>
                  <a:tailEnd/>
                </a:ln>
              </p:spPr>
              <p:txBody>
                <a:bodyPr vert="horz" wrap="square" lIns="0" tIns="0" rIns="0" bIns="0" numCol="1" anchor="t" anchorCtr="0" compatLnSpc="1">
                  <a:prstTxWarp prst="textNoShape">
                    <a:avLst/>
                  </a:prstTxWarp>
                </a:bodyPr>
                <a:lstStyle/>
                <a:p>
                  <a:endParaRPr lang="en-US" sz="1500"/>
                </a:p>
              </p:txBody>
            </p:sp>
            <p:sp>
              <p:nvSpPr>
                <p:cNvPr id="69" name="Freeform 32"/>
                <p:cNvSpPr>
                  <a:spLocks noEditPoints="1"/>
                </p:cNvSpPr>
                <p:nvPr/>
              </p:nvSpPr>
              <p:spPr bwMode="auto">
                <a:xfrm>
                  <a:off x="4163403" y="2777339"/>
                  <a:ext cx="141288" cy="101600"/>
                </a:xfrm>
                <a:custGeom>
                  <a:avLst/>
                  <a:gdLst>
                    <a:gd name="T0" fmla="*/ 141 w 283"/>
                    <a:gd name="T1" fmla="*/ 182 h 204"/>
                    <a:gd name="T2" fmla="*/ 141 w 283"/>
                    <a:gd name="T3" fmla="*/ 182 h 204"/>
                    <a:gd name="T4" fmla="*/ 261 w 283"/>
                    <a:gd name="T5" fmla="*/ 102 h 204"/>
                    <a:gd name="T6" fmla="*/ 141 w 283"/>
                    <a:gd name="T7" fmla="*/ 22 h 204"/>
                    <a:gd name="T8" fmla="*/ 22 w 283"/>
                    <a:gd name="T9" fmla="*/ 102 h 204"/>
                    <a:gd name="T10" fmla="*/ 141 w 283"/>
                    <a:gd name="T11" fmla="*/ 182 h 204"/>
                    <a:gd name="T12" fmla="*/ 0 w 283"/>
                    <a:gd name="T13" fmla="*/ 102 h 204"/>
                    <a:gd name="T14" fmla="*/ 0 w 283"/>
                    <a:gd name="T15" fmla="*/ 102 h 204"/>
                    <a:gd name="T16" fmla="*/ 141 w 283"/>
                    <a:gd name="T17" fmla="*/ 0 h 204"/>
                    <a:gd name="T18" fmla="*/ 283 w 283"/>
                    <a:gd name="T19" fmla="*/ 102 h 204"/>
                    <a:gd name="T20" fmla="*/ 141 w 283"/>
                    <a:gd name="T21" fmla="*/ 204 h 204"/>
                    <a:gd name="T22" fmla="*/ 0 w 283"/>
                    <a:gd name="T23"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04">
                      <a:moveTo>
                        <a:pt x="141" y="182"/>
                      </a:moveTo>
                      <a:lnTo>
                        <a:pt x="141" y="182"/>
                      </a:lnTo>
                      <a:cubicBezTo>
                        <a:pt x="210" y="182"/>
                        <a:pt x="261" y="143"/>
                        <a:pt x="261" y="102"/>
                      </a:cubicBezTo>
                      <a:cubicBezTo>
                        <a:pt x="261" y="61"/>
                        <a:pt x="210" y="22"/>
                        <a:pt x="141" y="22"/>
                      </a:cubicBezTo>
                      <a:cubicBezTo>
                        <a:pt x="73" y="22"/>
                        <a:pt x="22" y="61"/>
                        <a:pt x="22" y="102"/>
                      </a:cubicBezTo>
                      <a:cubicBezTo>
                        <a:pt x="22" y="143"/>
                        <a:pt x="73" y="182"/>
                        <a:pt x="141" y="182"/>
                      </a:cubicBezTo>
                      <a:close/>
                      <a:moveTo>
                        <a:pt x="0" y="102"/>
                      </a:moveTo>
                      <a:lnTo>
                        <a:pt x="0" y="102"/>
                      </a:lnTo>
                      <a:cubicBezTo>
                        <a:pt x="1" y="42"/>
                        <a:pt x="66" y="0"/>
                        <a:pt x="141" y="0"/>
                      </a:cubicBezTo>
                      <a:cubicBezTo>
                        <a:pt x="217" y="0"/>
                        <a:pt x="282" y="42"/>
                        <a:pt x="283" y="102"/>
                      </a:cubicBezTo>
                      <a:cubicBezTo>
                        <a:pt x="282" y="162"/>
                        <a:pt x="217" y="204"/>
                        <a:pt x="141" y="204"/>
                      </a:cubicBezTo>
                      <a:cubicBezTo>
                        <a:pt x="66" y="204"/>
                        <a:pt x="1" y="161"/>
                        <a:pt x="0" y="102"/>
                      </a:cubicBezTo>
                      <a:close/>
                    </a:path>
                  </a:pathLst>
                </a:custGeom>
                <a:solidFill>
                  <a:srgbClr val="9D9375"/>
                </a:solidFill>
                <a:ln w="0">
                  <a:noFill/>
                  <a:prstDash val="solid"/>
                  <a:round/>
                  <a:headEnd/>
                  <a:tailEnd/>
                </a:ln>
              </p:spPr>
              <p:txBody>
                <a:bodyPr vert="horz" wrap="square" lIns="0" tIns="0" rIns="0" bIns="0" numCol="1" anchor="t" anchorCtr="0" compatLnSpc="1">
                  <a:prstTxWarp prst="textNoShape">
                    <a:avLst/>
                  </a:prstTxWarp>
                </a:bodyPr>
                <a:lstStyle/>
                <a:p>
                  <a:endParaRPr lang="en-US" sz="1500"/>
                </a:p>
              </p:txBody>
            </p:sp>
            <p:sp>
              <p:nvSpPr>
                <p:cNvPr id="70" name="Freeform 33"/>
                <p:cNvSpPr>
                  <a:spLocks/>
                </p:cNvSpPr>
                <p:nvPr/>
              </p:nvSpPr>
              <p:spPr bwMode="auto">
                <a:xfrm>
                  <a:off x="4298341" y="2817027"/>
                  <a:ext cx="39688" cy="11113"/>
                </a:xfrm>
                <a:custGeom>
                  <a:avLst/>
                  <a:gdLst>
                    <a:gd name="T0" fmla="*/ 0 w 79"/>
                    <a:gd name="T1" fmla="*/ 0 h 22"/>
                    <a:gd name="T2" fmla="*/ 0 w 79"/>
                    <a:gd name="T3" fmla="*/ 0 h 22"/>
                    <a:gd name="T4" fmla="*/ 79 w 79"/>
                    <a:gd name="T5" fmla="*/ 0 h 22"/>
                    <a:gd name="T6" fmla="*/ 79 w 79"/>
                    <a:gd name="T7" fmla="*/ 22 h 22"/>
                    <a:gd name="T8" fmla="*/ 0 w 79"/>
                    <a:gd name="T9" fmla="*/ 22 h 22"/>
                    <a:gd name="T10" fmla="*/ 0 w 79"/>
                    <a:gd name="T11" fmla="*/ 0 h 22"/>
                  </a:gdLst>
                  <a:ahLst/>
                  <a:cxnLst>
                    <a:cxn ang="0">
                      <a:pos x="T0" y="T1"/>
                    </a:cxn>
                    <a:cxn ang="0">
                      <a:pos x="T2" y="T3"/>
                    </a:cxn>
                    <a:cxn ang="0">
                      <a:pos x="T4" y="T5"/>
                    </a:cxn>
                    <a:cxn ang="0">
                      <a:pos x="T6" y="T7"/>
                    </a:cxn>
                    <a:cxn ang="0">
                      <a:pos x="T8" y="T9"/>
                    </a:cxn>
                    <a:cxn ang="0">
                      <a:pos x="T10" y="T11"/>
                    </a:cxn>
                  </a:cxnLst>
                  <a:rect l="0" t="0" r="r" b="b"/>
                  <a:pathLst>
                    <a:path w="79" h="22">
                      <a:moveTo>
                        <a:pt x="0" y="0"/>
                      </a:moveTo>
                      <a:lnTo>
                        <a:pt x="0" y="0"/>
                      </a:lnTo>
                      <a:lnTo>
                        <a:pt x="79" y="0"/>
                      </a:lnTo>
                      <a:lnTo>
                        <a:pt x="79" y="22"/>
                      </a:lnTo>
                      <a:lnTo>
                        <a:pt x="0" y="22"/>
                      </a:lnTo>
                      <a:lnTo>
                        <a:pt x="0" y="0"/>
                      </a:lnTo>
                      <a:close/>
                    </a:path>
                  </a:pathLst>
                </a:custGeom>
                <a:solidFill>
                  <a:srgbClr val="9D9375"/>
                </a:solidFill>
                <a:ln w="0">
                  <a:noFill/>
                  <a:prstDash val="solid"/>
                  <a:round/>
                  <a:headEnd/>
                  <a:tailEnd/>
                </a:ln>
              </p:spPr>
              <p:txBody>
                <a:bodyPr vert="horz" wrap="square" lIns="0" tIns="0" rIns="0" bIns="0" numCol="1" anchor="t" anchorCtr="0" compatLnSpc="1">
                  <a:prstTxWarp prst="textNoShape">
                    <a:avLst/>
                  </a:prstTxWarp>
                </a:bodyPr>
                <a:lstStyle/>
                <a:p>
                  <a:endParaRPr lang="en-US" sz="1500"/>
                </a:p>
              </p:txBody>
            </p:sp>
          </p:grpSp>
        </p:grpSp>
        <p:grpSp>
          <p:nvGrpSpPr>
            <p:cNvPr id="118" name="Group 117"/>
            <p:cNvGrpSpPr/>
            <p:nvPr/>
          </p:nvGrpSpPr>
          <p:grpSpPr>
            <a:xfrm>
              <a:off x="7746007" y="2170913"/>
              <a:ext cx="2905126" cy="1603377"/>
              <a:chOff x="1920265" y="2170913"/>
              <a:chExt cx="2905126" cy="1603377"/>
            </a:xfrm>
          </p:grpSpPr>
          <p:sp>
            <p:nvSpPr>
              <p:cNvPr id="119" name="Freeform 5"/>
              <p:cNvSpPr>
                <a:spLocks/>
              </p:cNvSpPr>
              <p:nvPr/>
            </p:nvSpPr>
            <p:spPr bwMode="auto">
              <a:xfrm>
                <a:off x="2747353" y="2531277"/>
                <a:ext cx="1241425" cy="1241425"/>
              </a:xfrm>
              <a:custGeom>
                <a:avLst/>
                <a:gdLst>
                  <a:gd name="T0" fmla="*/ 0 w 2032"/>
                  <a:gd name="T1" fmla="*/ 1015 h 2031"/>
                  <a:gd name="T2" fmla="*/ 0 w 2032"/>
                  <a:gd name="T3" fmla="*/ 1015 h 2031"/>
                  <a:gd name="T4" fmla="*/ 1016 w 2032"/>
                  <a:gd name="T5" fmla="*/ 2031 h 2031"/>
                  <a:gd name="T6" fmla="*/ 2032 w 2032"/>
                  <a:gd name="T7" fmla="*/ 1015 h 2031"/>
                  <a:gd name="T8" fmla="*/ 1016 w 2032"/>
                  <a:gd name="T9" fmla="*/ 0 h 2031"/>
                  <a:gd name="T10" fmla="*/ 0 w 2032"/>
                  <a:gd name="T11" fmla="*/ 1015 h 2031"/>
                </a:gdLst>
                <a:ahLst/>
                <a:cxnLst>
                  <a:cxn ang="0">
                    <a:pos x="T0" y="T1"/>
                  </a:cxn>
                  <a:cxn ang="0">
                    <a:pos x="T2" y="T3"/>
                  </a:cxn>
                  <a:cxn ang="0">
                    <a:pos x="T4" y="T5"/>
                  </a:cxn>
                  <a:cxn ang="0">
                    <a:pos x="T6" y="T7"/>
                  </a:cxn>
                  <a:cxn ang="0">
                    <a:pos x="T8" y="T9"/>
                  </a:cxn>
                  <a:cxn ang="0">
                    <a:pos x="T10" y="T11"/>
                  </a:cxn>
                </a:cxnLst>
                <a:rect l="0" t="0" r="r" b="b"/>
                <a:pathLst>
                  <a:path w="2032" h="2031">
                    <a:moveTo>
                      <a:pt x="0" y="1015"/>
                    </a:moveTo>
                    <a:lnTo>
                      <a:pt x="0" y="1015"/>
                    </a:lnTo>
                    <a:cubicBezTo>
                      <a:pt x="0" y="1577"/>
                      <a:pt x="454" y="2031"/>
                      <a:pt x="1016" y="2031"/>
                    </a:cubicBezTo>
                    <a:cubicBezTo>
                      <a:pt x="1577" y="2031"/>
                      <a:pt x="2032" y="1577"/>
                      <a:pt x="2032" y="1015"/>
                    </a:cubicBezTo>
                    <a:cubicBezTo>
                      <a:pt x="2032" y="454"/>
                      <a:pt x="1577" y="0"/>
                      <a:pt x="1016" y="0"/>
                    </a:cubicBezTo>
                    <a:cubicBezTo>
                      <a:pt x="454" y="0"/>
                      <a:pt x="0" y="454"/>
                      <a:pt x="0" y="1015"/>
                    </a:cubicBezTo>
                    <a:close/>
                  </a:path>
                </a:pathLst>
              </a:custGeom>
              <a:solidFill>
                <a:schemeClr val="bg1"/>
              </a:solidFill>
              <a:ln w="0">
                <a:solidFill>
                  <a:srgbClr val="00338D"/>
                </a:solidFill>
                <a:prstDash val="solid"/>
                <a:round/>
                <a:headEnd/>
                <a:tailEnd/>
              </a:ln>
            </p:spPr>
            <p:txBody>
              <a:bodyPr vert="horz" wrap="square" lIns="0" tIns="0" rIns="0" bIns="0" numCol="1" anchor="t" anchorCtr="0" compatLnSpc="1">
                <a:prstTxWarp prst="textNoShape">
                  <a:avLst/>
                </a:prstTxWarp>
              </a:bodyPr>
              <a:lstStyle/>
              <a:p>
                <a:endParaRPr lang="en-US" sz="1500"/>
              </a:p>
            </p:txBody>
          </p:sp>
          <p:grpSp>
            <p:nvGrpSpPr>
              <p:cNvPr id="120" name="Group 119"/>
              <p:cNvGrpSpPr/>
              <p:nvPr/>
            </p:nvGrpSpPr>
            <p:grpSpPr>
              <a:xfrm>
                <a:off x="3025166" y="2796389"/>
                <a:ext cx="687388" cy="977901"/>
                <a:chOff x="3025166" y="2796389"/>
                <a:chExt cx="687388" cy="977901"/>
              </a:xfrm>
            </p:grpSpPr>
            <p:sp>
              <p:nvSpPr>
                <p:cNvPr id="139" name="Freeform 6"/>
                <p:cNvSpPr>
                  <a:spLocks/>
                </p:cNvSpPr>
                <p:nvPr/>
              </p:nvSpPr>
              <p:spPr bwMode="auto">
                <a:xfrm>
                  <a:off x="3079141" y="3199614"/>
                  <a:ext cx="573088" cy="268288"/>
                </a:xfrm>
                <a:custGeom>
                  <a:avLst/>
                  <a:gdLst>
                    <a:gd name="T0" fmla="*/ 0 w 937"/>
                    <a:gd name="T1" fmla="*/ 220 h 439"/>
                    <a:gd name="T2" fmla="*/ 0 w 937"/>
                    <a:gd name="T3" fmla="*/ 220 h 439"/>
                    <a:gd name="T4" fmla="*/ 469 w 937"/>
                    <a:gd name="T5" fmla="*/ 439 h 439"/>
                    <a:gd name="T6" fmla="*/ 937 w 937"/>
                    <a:gd name="T7" fmla="*/ 220 h 439"/>
                    <a:gd name="T8" fmla="*/ 469 w 937"/>
                    <a:gd name="T9" fmla="*/ 0 h 439"/>
                    <a:gd name="T10" fmla="*/ 0 w 937"/>
                    <a:gd name="T11" fmla="*/ 220 h 439"/>
                  </a:gdLst>
                  <a:ahLst/>
                  <a:cxnLst>
                    <a:cxn ang="0">
                      <a:pos x="T0" y="T1"/>
                    </a:cxn>
                    <a:cxn ang="0">
                      <a:pos x="T2" y="T3"/>
                    </a:cxn>
                    <a:cxn ang="0">
                      <a:pos x="T4" y="T5"/>
                    </a:cxn>
                    <a:cxn ang="0">
                      <a:pos x="T6" y="T7"/>
                    </a:cxn>
                    <a:cxn ang="0">
                      <a:pos x="T8" y="T9"/>
                    </a:cxn>
                    <a:cxn ang="0">
                      <a:pos x="T10" y="T11"/>
                    </a:cxn>
                  </a:cxnLst>
                  <a:rect l="0" t="0" r="r" b="b"/>
                  <a:pathLst>
                    <a:path w="937" h="439">
                      <a:moveTo>
                        <a:pt x="0" y="220"/>
                      </a:moveTo>
                      <a:lnTo>
                        <a:pt x="0" y="220"/>
                      </a:lnTo>
                      <a:cubicBezTo>
                        <a:pt x="0" y="341"/>
                        <a:pt x="210" y="439"/>
                        <a:pt x="469" y="439"/>
                      </a:cubicBezTo>
                      <a:cubicBezTo>
                        <a:pt x="728" y="439"/>
                        <a:pt x="937" y="341"/>
                        <a:pt x="937" y="220"/>
                      </a:cubicBezTo>
                      <a:cubicBezTo>
                        <a:pt x="937" y="99"/>
                        <a:pt x="728" y="0"/>
                        <a:pt x="469" y="0"/>
                      </a:cubicBezTo>
                      <a:cubicBezTo>
                        <a:pt x="210" y="0"/>
                        <a:pt x="0" y="99"/>
                        <a:pt x="0" y="220"/>
                      </a:cubicBezTo>
                      <a:close/>
                    </a:path>
                  </a:pathLst>
                </a:custGeom>
                <a:solidFill>
                  <a:srgbClr val="EAAA00"/>
                </a:solidFill>
                <a:ln w="0">
                  <a:noFill/>
                  <a:prstDash val="solid"/>
                  <a:round/>
                  <a:headEnd/>
                  <a:tailEnd/>
                </a:ln>
              </p:spPr>
              <p:txBody>
                <a:bodyPr vert="horz" wrap="square" lIns="0" tIns="0" rIns="0" bIns="0" numCol="1" anchor="t" anchorCtr="0" compatLnSpc="1">
                  <a:prstTxWarp prst="textNoShape">
                    <a:avLst/>
                  </a:prstTxWarp>
                </a:bodyPr>
                <a:lstStyle/>
                <a:p>
                  <a:endParaRPr lang="en-US" sz="1500">
                    <a:solidFill>
                      <a:srgbClr val="00338D"/>
                    </a:solidFill>
                  </a:endParaRPr>
                </a:p>
              </p:txBody>
            </p:sp>
            <p:sp>
              <p:nvSpPr>
                <p:cNvPr id="140" name="Freeform 7"/>
                <p:cNvSpPr>
                  <a:spLocks/>
                </p:cNvSpPr>
                <p:nvPr/>
              </p:nvSpPr>
              <p:spPr bwMode="auto">
                <a:xfrm>
                  <a:off x="3025166" y="3464727"/>
                  <a:ext cx="687388" cy="309563"/>
                </a:xfrm>
                <a:custGeom>
                  <a:avLst/>
                  <a:gdLst>
                    <a:gd name="T0" fmla="*/ 562 w 1124"/>
                    <a:gd name="T1" fmla="*/ 0 h 506"/>
                    <a:gd name="T2" fmla="*/ 562 w 1124"/>
                    <a:gd name="T3" fmla="*/ 0 h 506"/>
                    <a:gd name="T4" fmla="*/ 1123 w 1124"/>
                    <a:gd name="T5" fmla="*/ 226 h 506"/>
                    <a:gd name="T6" fmla="*/ 1124 w 1124"/>
                    <a:gd name="T7" fmla="*/ 226 h 506"/>
                    <a:gd name="T8" fmla="*/ 1124 w 1124"/>
                    <a:gd name="T9" fmla="*/ 336 h 506"/>
                    <a:gd name="T10" fmla="*/ 562 w 1124"/>
                    <a:gd name="T11" fmla="*/ 506 h 506"/>
                    <a:gd name="T12" fmla="*/ 0 w 1124"/>
                    <a:gd name="T13" fmla="*/ 336 h 506"/>
                    <a:gd name="T14" fmla="*/ 0 w 1124"/>
                    <a:gd name="T15" fmla="*/ 226 h 506"/>
                    <a:gd name="T16" fmla="*/ 0 w 1124"/>
                    <a:gd name="T17" fmla="*/ 226 h 506"/>
                    <a:gd name="T18" fmla="*/ 562 w 1124"/>
                    <a:gd name="T19"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4" h="506">
                      <a:moveTo>
                        <a:pt x="562" y="0"/>
                      </a:moveTo>
                      <a:lnTo>
                        <a:pt x="562" y="0"/>
                      </a:lnTo>
                      <a:cubicBezTo>
                        <a:pt x="868" y="0"/>
                        <a:pt x="1117" y="101"/>
                        <a:pt x="1123" y="226"/>
                      </a:cubicBezTo>
                      <a:lnTo>
                        <a:pt x="1124" y="226"/>
                      </a:lnTo>
                      <a:lnTo>
                        <a:pt x="1124" y="336"/>
                      </a:lnTo>
                      <a:cubicBezTo>
                        <a:pt x="963" y="443"/>
                        <a:pt x="769" y="506"/>
                        <a:pt x="562" y="506"/>
                      </a:cubicBezTo>
                      <a:cubicBezTo>
                        <a:pt x="354" y="506"/>
                        <a:pt x="161" y="443"/>
                        <a:pt x="0" y="336"/>
                      </a:cubicBezTo>
                      <a:lnTo>
                        <a:pt x="0" y="226"/>
                      </a:lnTo>
                      <a:lnTo>
                        <a:pt x="0" y="226"/>
                      </a:lnTo>
                      <a:cubicBezTo>
                        <a:pt x="6" y="101"/>
                        <a:pt x="255" y="0"/>
                        <a:pt x="562" y="0"/>
                      </a:cubicBezTo>
                      <a:close/>
                    </a:path>
                  </a:pathLst>
                </a:custGeom>
                <a:solidFill>
                  <a:srgbClr val="005EB8"/>
                </a:solidFill>
                <a:ln w="0">
                  <a:noFill/>
                  <a:prstDash val="solid"/>
                  <a:round/>
                  <a:headEnd/>
                  <a:tailEnd/>
                </a:ln>
              </p:spPr>
              <p:txBody>
                <a:bodyPr vert="horz" wrap="square" lIns="0" tIns="0" rIns="0" bIns="0" numCol="1" anchor="t" anchorCtr="0" compatLnSpc="1">
                  <a:prstTxWarp prst="textNoShape">
                    <a:avLst/>
                  </a:prstTxWarp>
                </a:bodyPr>
                <a:lstStyle/>
                <a:p>
                  <a:endParaRPr lang="en-US" sz="1500">
                    <a:solidFill>
                      <a:srgbClr val="00338D"/>
                    </a:solidFill>
                  </a:endParaRPr>
                </a:p>
              </p:txBody>
            </p:sp>
            <p:sp>
              <p:nvSpPr>
                <p:cNvPr id="141" name="Freeform 8"/>
                <p:cNvSpPr>
                  <a:spLocks/>
                </p:cNvSpPr>
                <p:nvPr/>
              </p:nvSpPr>
              <p:spPr bwMode="auto">
                <a:xfrm>
                  <a:off x="3252178" y="3307564"/>
                  <a:ext cx="231775" cy="163513"/>
                </a:xfrm>
                <a:custGeom>
                  <a:avLst/>
                  <a:gdLst>
                    <a:gd name="T0" fmla="*/ 0 w 377"/>
                    <a:gd name="T1" fmla="*/ 267 h 267"/>
                    <a:gd name="T2" fmla="*/ 0 w 377"/>
                    <a:gd name="T3" fmla="*/ 267 h 267"/>
                    <a:gd name="T4" fmla="*/ 377 w 377"/>
                    <a:gd name="T5" fmla="*/ 267 h 267"/>
                    <a:gd name="T6" fmla="*/ 377 w 377"/>
                    <a:gd name="T7" fmla="*/ 0 h 267"/>
                    <a:gd name="T8" fmla="*/ 0 w 377"/>
                    <a:gd name="T9" fmla="*/ 0 h 267"/>
                    <a:gd name="T10" fmla="*/ 0 w 377"/>
                    <a:gd name="T11" fmla="*/ 267 h 267"/>
                  </a:gdLst>
                  <a:ahLst/>
                  <a:cxnLst>
                    <a:cxn ang="0">
                      <a:pos x="T0" y="T1"/>
                    </a:cxn>
                    <a:cxn ang="0">
                      <a:pos x="T2" y="T3"/>
                    </a:cxn>
                    <a:cxn ang="0">
                      <a:pos x="T4" y="T5"/>
                    </a:cxn>
                    <a:cxn ang="0">
                      <a:pos x="T6" y="T7"/>
                    </a:cxn>
                    <a:cxn ang="0">
                      <a:pos x="T8" y="T9"/>
                    </a:cxn>
                    <a:cxn ang="0">
                      <a:pos x="T10" y="T11"/>
                    </a:cxn>
                  </a:cxnLst>
                  <a:rect l="0" t="0" r="r" b="b"/>
                  <a:pathLst>
                    <a:path w="377" h="267">
                      <a:moveTo>
                        <a:pt x="0" y="267"/>
                      </a:moveTo>
                      <a:lnTo>
                        <a:pt x="0" y="267"/>
                      </a:lnTo>
                      <a:lnTo>
                        <a:pt x="377" y="267"/>
                      </a:lnTo>
                      <a:lnTo>
                        <a:pt x="377" y="0"/>
                      </a:lnTo>
                      <a:lnTo>
                        <a:pt x="0" y="0"/>
                      </a:lnTo>
                      <a:lnTo>
                        <a:pt x="0" y="267"/>
                      </a:lnTo>
                      <a:close/>
                    </a:path>
                  </a:pathLst>
                </a:custGeom>
                <a:solidFill>
                  <a:srgbClr val="E3BC9F"/>
                </a:solidFill>
                <a:ln w="0">
                  <a:noFill/>
                  <a:prstDash val="solid"/>
                  <a:round/>
                  <a:headEnd/>
                  <a:tailEnd/>
                </a:ln>
              </p:spPr>
              <p:txBody>
                <a:bodyPr vert="horz" wrap="square" lIns="0" tIns="0" rIns="0" bIns="0" numCol="1" anchor="t" anchorCtr="0" compatLnSpc="1">
                  <a:prstTxWarp prst="textNoShape">
                    <a:avLst/>
                  </a:prstTxWarp>
                </a:bodyPr>
                <a:lstStyle/>
                <a:p>
                  <a:endParaRPr lang="en-US" sz="1500">
                    <a:solidFill>
                      <a:srgbClr val="00338D"/>
                    </a:solidFill>
                  </a:endParaRPr>
                </a:p>
              </p:txBody>
            </p:sp>
            <p:sp>
              <p:nvSpPr>
                <p:cNvPr id="142" name="Freeform 9"/>
                <p:cNvSpPr>
                  <a:spLocks/>
                </p:cNvSpPr>
                <p:nvPr/>
              </p:nvSpPr>
              <p:spPr bwMode="auto">
                <a:xfrm>
                  <a:off x="3253766" y="3471077"/>
                  <a:ext cx="230188" cy="103188"/>
                </a:xfrm>
                <a:custGeom>
                  <a:avLst/>
                  <a:gdLst>
                    <a:gd name="T0" fmla="*/ 188 w 376"/>
                    <a:gd name="T1" fmla="*/ 0 h 168"/>
                    <a:gd name="T2" fmla="*/ 188 w 376"/>
                    <a:gd name="T3" fmla="*/ 0 h 168"/>
                    <a:gd name="T4" fmla="*/ 0 w 376"/>
                    <a:gd name="T5" fmla="*/ 0 h 168"/>
                    <a:gd name="T6" fmla="*/ 94 w 376"/>
                    <a:gd name="T7" fmla="*/ 84 h 168"/>
                    <a:gd name="T8" fmla="*/ 188 w 376"/>
                    <a:gd name="T9" fmla="*/ 168 h 168"/>
                    <a:gd name="T10" fmla="*/ 282 w 376"/>
                    <a:gd name="T11" fmla="*/ 84 h 168"/>
                    <a:gd name="T12" fmla="*/ 376 w 376"/>
                    <a:gd name="T13" fmla="*/ 0 h 168"/>
                    <a:gd name="T14" fmla="*/ 188 w 376"/>
                    <a:gd name="T15" fmla="*/ 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6" h="168">
                      <a:moveTo>
                        <a:pt x="188" y="0"/>
                      </a:moveTo>
                      <a:lnTo>
                        <a:pt x="188" y="0"/>
                      </a:lnTo>
                      <a:lnTo>
                        <a:pt x="0" y="0"/>
                      </a:lnTo>
                      <a:lnTo>
                        <a:pt x="94" y="84"/>
                      </a:lnTo>
                      <a:lnTo>
                        <a:pt x="188" y="168"/>
                      </a:lnTo>
                      <a:lnTo>
                        <a:pt x="282" y="84"/>
                      </a:lnTo>
                      <a:lnTo>
                        <a:pt x="376" y="0"/>
                      </a:lnTo>
                      <a:lnTo>
                        <a:pt x="188" y="0"/>
                      </a:lnTo>
                      <a:close/>
                    </a:path>
                  </a:pathLst>
                </a:custGeom>
                <a:solidFill>
                  <a:srgbClr val="E3BC9F"/>
                </a:solidFill>
                <a:ln w="0">
                  <a:noFill/>
                  <a:prstDash val="solid"/>
                  <a:round/>
                  <a:headEnd/>
                  <a:tailEnd/>
                </a:ln>
              </p:spPr>
              <p:txBody>
                <a:bodyPr vert="horz" wrap="square" lIns="0" tIns="0" rIns="0" bIns="0" numCol="1" anchor="t" anchorCtr="0" compatLnSpc="1">
                  <a:prstTxWarp prst="textNoShape">
                    <a:avLst/>
                  </a:prstTxWarp>
                </a:bodyPr>
                <a:lstStyle/>
                <a:p>
                  <a:endParaRPr lang="en-US" sz="1500">
                    <a:solidFill>
                      <a:srgbClr val="00338D"/>
                    </a:solidFill>
                  </a:endParaRPr>
                </a:p>
              </p:txBody>
            </p:sp>
            <p:sp>
              <p:nvSpPr>
                <p:cNvPr id="143" name="Freeform 10"/>
                <p:cNvSpPr>
                  <a:spLocks/>
                </p:cNvSpPr>
                <p:nvPr/>
              </p:nvSpPr>
              <p:spPr bwMode="auto">
                <a:xfrm>
                  <a:off x="3172803" y="2839252"/>
                  <a:ext cx="390525" cy="579438"/>
                </a:xfrm>
                <a:custGeom>
                  <a:avLst/>
                  <a:gdLst>
                    <a:gd name="T0" fmla="*/ 2 w 641"/>
                    <a:gd name="T1" fmla="*/ 428 h 947"/>
                    <a:gd name="T2" fmla="*/ 2 w 641"/>
                    <a:gd name="T3" fmla="*/ 428 h 947"/>
                    <a:gd name="T4" fmla="*/ 321 w 641"/>
                    <a:gd name="T5" fmla="*/ 947 h 947"/>
                    <a:gd name="T6" fmla="*/ 640 w 641"/>
                    <a:gd name="T7" fmla="*/ 428 h 947"/>
                    <a:gd name="T8" fmla="*/ 321 w 641"/>
                    <a:gd name="T9" fmla="*/ 0 h 947"/>
                    <a:gd name="T10" fmla="*/ 2 w 641"/>
                    <a:gd name="T11" fmla="*/ 428 h 947"/>
                  </a:gdLst>
                  <a:ahLst/>
                  <a:cxnLst>
                    <a:cxn ang="0">
                      <a:pos x="T0" y="T1"/>
                    </a:cxn>
                    <a:cxn ang="0">
                      <a:pos x="T2" y="T3"/>
                    </a:cxn>
                    <a:cxn ang="0">
                      <a:pos x="T4" y="T5"/>
                    </a:cxn>
                    <a:cxn ang="0">
                      <a:pos x="T6" y="T7"/>
                    </a:cxn>
                    <a:cxn ang="0">
                      <a:pos x="T8" y="T9"/>
                    </a:cxn>
                    <a:cxn ang="0">
                      <a:pos x="T10" y="T11"/>
                    </a:cxn>
                  </a:cxnLst>
                  <a:rect l="0" t="0" r="r" b="b"/>
                  <a:pathLst>
                    <a:path w="641" h="947">
                      <a:moveTo>
                        <a:pt x="2" y="428"/>
                      </a:moveTo>
                      <a:lnTo>
                        <a:pt x="2" y="428"/>
                      </a:lnTo>
                      <a:cubicBezTo>
                        <a:pt x="2" y="652"/>
                        <a:pt x="134" y="943"/>
                        <a:pt x="321" y="947"/>
                      </a:cubicBezTo>
                      <a:cubicBezTo>
                        <a:pt x="507" y="943"/>
                        <a:pt x="640" y="652"/>
                        <a:pt x="640" y="428"/>
                      </a:cubicBezTo>
                      <a:cubicBezTo>
                        <a:pt x="641" y="202"/>
                        <a:pt x="497" y="6"/>
                        <a:pt x="321" y="0"/>
                      </a:cubicBezTo>
                      <a:cubicBezTo>
                        <a:pt x="144" y="6"/>
                        <a:pt x="0" y="202"/>
                        <a:pt x="2" y="428"/>
                      </a:cubicBezTo>
                      <a:close/>
                    </a:path>
                  </a:pathLst>
                </a:custGeom>
                <a:solidFill>
                  <a:srgbClr val="E3BC9F"/>
                </a:solidFill>
                <a:ln w="0">
                  <a:noFill/>
                  <a:prstDash val="solid"/>
                  <a:round/>
                  <a:headEnd/>
                  <a:tailEnd/>
                </a:ln>
              </p:spPr>
              <p:txBody>
                <a:bodyPr vert="horz" wrap="square" lIns="0" tIns="0" rIns="0" bIns="0" numCol="1" anchor="t" anchorCtr="0" compatLnSpc="1">
                  <a:prstTxWarp prst="textNoShape">
                    <a:avLst/>
                  </a:prstTxWarp>
                </a:bodyPr>
                <a:lstStyle/>
                <a:p>
                  <a:endParaRPr lang="en-US" sz="1500"/>
                </a:p>
              </p:txBody>
            </p:sp>
            <p:sp>
              <p:nvSpPr>
                <p:cNvPr id="144" name="Freeform 11"/>
                <p:cNvSpPr>
                  <a:spLocks/>
                </p:cNvSpPr>
                <p:nvPr/>
              </p:nvSpPr>
              <p:spPr bwMode="auto">
                <a:xfrm>
                  <a:off x="3028341" y="2796389"/>
                  <a:ext cx="649288" cy="638175"/>
                </a:xfrm>
                <a:custGeom>
                  <a:avLst/>
                  <a:gdLst>
                    <a:gd name="T0" fmla="*/ 1019 w 1063"/>
                    <a:gd name="T1" fmla="*/ 896 h 1043"/>
                    <a:gd name="T2" fmla="*/ 1019 w 1063"/>
                    <a:gd name="T3" fmla="*/ 896 h 1043"/>
                    <a:gd name="T4" fmla="*/ 831 w 1063"/>
                    <a:gd name="T5" fmla="*/ 980 h 1043"/>
                    <a:gd name="T6" fmla="*/ 845 w 1063"/>
                    <a:gd name="T7" fmla="*/ 319 h 1043"/>
                    <a:gd name="T8" fmla="*/ 602 w 1063"/>
                    <a:gd name="T9" fmla="*/ 214 h 1043"/>
                    <a:gd name="T10" fmla="*/ 423 w 1063"/>
                    <a:gd name="T11" fmla="*/ 299 h 1043"/>
                    <a:gd name="T12" fmla="*/ 324 w 1063"/>
                    <a:gd name="T13" fmla="*/ 271 h 1043"/>
                    <a:gd name="T14" fmla="*/ 270 w 1063"/>
                    <a:gd name="T15" fmla="*/ 375 h 1043"/>
                    <a:gd name="T16" fmla="*/ 288 w 1063"/>
                    <a:gd name="T17" fmla="*/ 954 h 1043"/>
                    <a:gd name="T18" fmla="*/ 102 w 1063"/>
                    <a:gd name="T19" fmla="*/ 936 h 1043"/>
                    <a:gd name="T20" fmla="*/ 227 w 1063"/>
                    <a:gd name="T21" fmla="*/ 219 h 1043"/>
                    <a:gd name="T22" fmla="*/ 324 w 1063"/>
                    <a:gd name="T23" fmla="*/ 86 h 1043"/>
                    <a:gd name="T24" fmla="*/ 578 w 1063"/>
                    <a:gd name="T25" fmla="*/ 2 h 1043"/>
                    <a:gd name="T26" fmla="*/ 714 w 1063"/>
                    <a:gd name="T27" fmla="*/ 32 h 1043"/>
                    <a:gd name="T28" fmla="*/ 828 w 1063"/>
                    <a:gd name="T29" fmla="*/ 117 h 1043"/>
                    <a:gd name="T30" fmla="*/ 1012 w 1063"/>
                    <a:gd name="T31" fmla="*/ 548 h 1043"/>
                    <a:gd name="T32" fmla="*/ 1019 w 1063"/>
                    <a:gd name="T33" fmla="*/ 896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3" h="1043">
                      <a:moveTo>
                        <a:pt x="1019" y="896"/>
                      </a:moveTo>
                      <a:lnTo>
                        <a:pt x="1019" y="896"/>
                      </a:lnTo>
                      <a:cubicBezTo>
                        <a:pt x="980" y="1043"/>
                        <a:pt x="831" y="980"/>
                        <a:pt x="831" y="980"/>
                      </a:cubicBezTo>
                      <a:cubicBezTo>
                        <a:pt x="831" y="980"/>
                        <a:pt x="860" y="347"/>
                        <a:pt x="845" y="319"/>
                      </a:cubicBezTo>
                      <a:cubicBezTo>
                        <a:pt x="831" y="290"/>
                        <a:pt x="655" y="202"/>
                        <a:pt x="602" y="214"/>
                      </a:cubicBezTo>
                      <a:cubicBezTo>
                        <a:pt x="548" y="225"/>
                        <a:pt x="485" y="276"/>
                        <a:pt x="423" y="299"/>
                      </a:cubicBezTo>
                      <a:cubicBezTo>
                        <a:pt x="361" y="321"/>
                        <a:pt x="327" y="285"/>
                        <a:pt x="324" y="271"/>
                      </a:cubicBezTo>
                      <a:cubicBezTo>
                        <a:pt x="321" y="256"/>
                        <a:pt x="284" y="341"/>
                        <a:pt x="270" y="375"/>
                      </a:cubicBezTo>
                      <a:cubicBezTo>
                        <a:pt x="256" y="409"/>
                        <a:pt x="282" y="932"/>
                        <a:pt x="288" y="954"/>
                      </a:cubicBezTo>
                      <a:cubicBezTo>
                        <a:pt x="294" y="977"/>
                        <a:pt x="139" y="991"/>
                        <a:pt x="102" y="936"/>
                      </a:cubicBezTo>
                      <a:cubicBezTo>
                        <a:pt x="0" y="785"/>
                        <a:pt x="153" y="360"/>
                        <a:pt x="227" y="219"/>
                      </a:cubicBezTo>
                      <a:cubicBezTo>
                        <a:pt x="258" y="160"/>
                        <a:pt x="279" y="132"/>
                        <a:pt x="324" y="86"/>
                      </a:cubicBezTo>
                      <a:cubicBezTo>
                        <a:pt x="384" y="24"/>
                        <a:pt x="492" y="6"/>
                        <a:pt x="578" y="2"/>
                      </a:cubicBezTo>
                      <a:cubicBezTo>
                        <a:pt x="627" y="0"/>
                        <a:pt x="668" y="12"/>
                        <a:pt x="714" y="32"/>
                      </a:cubicBezTo>
                      <a:cubicBezTo>
                        <a:pt x="794" y="66"/>
                        <a:pt x="784" y="68"/>
                        <a:pt x="828" y="117"/>
                      </a:cubicBezTo>
                      <a:cubicBezTo>
                        <a:pt x="928" y="228"/>
                        <a:pt x="996" y="407"/>
                        <a:pt x="1012" y="548"/>
                      </a:cubicBezTo>
                      <a:cubicBezTo>
                        <a:pt x="1020" y="621"/>
                        <a:pt x="1063" y="729"/>
                        <a:pt x="1019" y="896"/>
                      </a:cubicBezTo>
                      <a:close/>
                    </a:path>
                  </a:pathLst>
                </a:custGeom>
                <a:solidFill>
                  <a:srgbClr val="EAAA00"/>
                </a:solidFill>
                <a:ln w="0">
                  <a:noFill/>
                  <a:prstDash val="solid"/>
                  <a:round/>
                  <a:headEnd/>
                  <a:tailEnd/>
                </a:ln>
              </p:spPr>
              <p:txBody>
                <a:bodyPr vert="horz" wrap="square" lIns="0" tIns="0" rIns="0" bIns="0" numCol="1" anchor="t" anchorCtr="0" compatLnSpc="1">
                  <a:prstTxWarp prst="textNoShape">
                    <a:avLst/>
                  </a:prstTxWarp>
                </a:bodyPr>
                <a:lstStyle/>
                <a:p>
                  <a:endParaRPr lang="en-US" sz="1500"/>
                </a:p>
              </p:txBody>
            </p:sp>
          </p:grpSp>
          <p:sp>
            <p:nvSpPr>
              <p:cNvPr id="121" name="Freeform 15"/>
              <p:cNvSpPr>
                <a:spLocks/>
              </p:cNvSpPr>
              <p:nvPr/>
            </p:nvSpPr>
            <p:spPr bwMode="auto">
              <a:xfrm>
                <a:off x="1920265" y="2170913"/>
                <a:ext cx="1114425" cy="1116013"/>
              </a:xfrm>
              <a:custGeom>
                <a:avLst/>
                <a:gdLst>
                  <a:gd name="T0" fmla="*/ 2027 w 2027"/>
                  <a:gd name="T1" fmla="*/ 1013 h 2027"/>
                  <a:gd name="T2" fmla="*/ 2027 w 2027"/>
                  <a:gd name="T3" fmla="*/ 1013 h 2027"/>
                  <a:gd name="T4" fmla="*/ 1013 w 2027"/>
                  <a:gd name="T5" fmla="*/ 2027 h 2027"/>
                  <a:gd name="T6" fmla="*/ 0 w 2027"/>
                  <a:gd name="T7" fmla="*/ 1013 h 2027"/>
                  <a:gd name="T8" fmla="*/ 1013 w 2027"/>
                  <a:gd name="T9" fmla="*/ 0 h 2027"/>
                  <a:gd name="T10" fmla="*/ 2027 w 2027"/>
                  <a:gd name="T11" fmla="*/ 1013 h 2027"/>
                </a:gdLst>
                <a:ahLst/>
                <a:cxnLst>
                  <a:cxn ang="0">
                    <a:pos x="T0" y="T1"/>
                  </a:cxn>
                  <a:cxn ang="0">
                    <a:pos x="T2" y="T3"/>
                  </a:cxn>
                  <a:cxn ang="0">
                    <a:pos x="T4" y="T5"/>
                  </a:cxn>
                  <a:cxn ang="0">
                    <a:pos x="T6" y="T7"/>
                  </a:cxn>
                  <a:cxn ang="0">
                    <a:pos x="T8" y="T9"/>
                  </a:cxn>
                  <a:cxn ang="0">
                    <a:pos x="T10" y="T11"/>
                  </a:cxn>
                </a:cxnLst>
                <a:rect l="0" t="0" r="r" b="b"/>
                <a:pathLst>
                  <a:path w="2027" h="2027">
                    <a:moveTo>
                      <a:pt x="2027" y="1013"/>
                    </a:moveTo>
                    <a:lnTo>
                      <a:pt x="2027" y="1013"/>
                    </a:lnTo>
                    <a:cubicBezTo>
                      <a:pt x="2027" y="1572"/>
                      <a:pt x="1573" y="2027"/>
                      <a:pt x="1013" y="2027"/>
                    </a:cubicBezTo>
                    <a:cubicBezTo>
                      <a:pt x="454" y="2027"/>
                      <a:pt x="0" y="1572"/>
                      <a:pt x="0" y="1013"/>
                    </a:cubicBezTo>
                    <a:cubicBezTo>
                      <a:pt x="0" y="453"/>
                      <a:pt x="454" y="0"/>
                      <a:pt x="1013" y="0"/>
                    </a:cubicBezTo>
                    <a:cubicBezTo>
                      <a:pt x="1573" y="0"/>
                      <a:pt x="2027" y="453"/>
                      <a:pt x="2027" y="1013"/>
                    </a:cubicBezTo>
                    <a:close/>
                  </a:path>
                </a:pathLst>
              </a:custGeom>
              <a:solidFill>
                <a:schemeClr val="bg1"/>
              </a:solidFill>
              <a:ln w="0">
                <a:solidFill>
                  <a:srgbClr val="00338D"/>
                </a:solidFill>
                <a:prstDash val="solid"/>
                <a:round/>
                <a:headEnd/>
                <a:tailEnd/>
              </a:ln>
            </p:spPr>
            <p:txBody>
              <a:bodyPr vert="horz" wrap="square" lIns="0" tIns="0" rIns="0" bIns="0" numCol="1" anchor="t" anchorCtr="0" compatLnSpc="1">
                <a:prstTxWarp prst="textNoShape">
                  <a:avLst/>
                </a:prstTxWarp>
              </a:bodyPr>
              <a:lstStyle/>
              <a:p>
                <a:endParaRPr lang="en-US" sz="1500"/>
              </a:p>
            </p:txBody>
          </p:sp>
          <p:grpSp>
            <p:nvGrpSpPr>
              <p:cNvPr id="122" name="Group 121"/>
              <p:cNvGrpSpPr/>
              <p:nvPr/>
            </p:nvGrpSpPr>
            <p:grpSpPr>
              <a:xfrm>
                <a:off x="2169503" y="2409039"/>
                <a:ext cx="615950" cy="877888"/>
                <a:chOff x="2169503" y="2409039"/>
                <a:chExt cx="615950" cy="877888"/>
              </a:xfrm>
            </p:grpSpPr>
            <p:sp>
              <p:nvSpPr>
                <p:cNvPr id="134" name="Freeform 16"/>
                <p:cNvSpPr>
                  <a:spLocks/>
                </p:cNvSpPr>
                <p:nvPr/>
              </p:nvSpPr>
              <p:spPr bwMode="auto">
                <a:xfrm>
                  <a:off x="2169503" y="3009114"/>
                  <a:ext cx="615950" cy="277813"/>
                </a:xfrm>
                <a:custGeom>
                  <a:avLst/>
                  <a:gdLst>
                    <a:gd name="T0" fmla="*/ 560 w 1121"/>
                    <a:gd name="T1" fmla="*/ 0 h 504"/>
                    <a:gd name="T2" fmla="*/ 560 w 1121"/>
                    <a:gd name="T3" fmla="*/ 0 h 504"/>
                    <a:gd name="T4" fmla="*/ 0 w 1121"/>
                    <a:gd name="T5" fmla="*/ 225 h 504"/>
                    <a:gd name="T6" fmla="*/ 0 w 1121"/>
                    <a:gd name="T7" fmla="*/ 225 h 504"/>
                    <a:gd name="T8" fmla="*/ 0 w 1121"/>
                    <a:gd name="T9" fmla="*/ 335 h 504"/>
                    <a:gd name="T10" fmla="*/ 560 w 1121"/>
                    <a:gd name="T11" fmla="*/ 504 h 504"/>
                    <a:gd name="T12" fmla="*/ 1121 w 1121"/>
                    <a:gd name="T13" fmla="*/ 335 h 504"/>
                    <a:gd name="T14" fmla="*/ 1121 w 1121"/>
                    <a:gd name="T15" fmla="*/ 225 h 504"/>
                    <a:gd name="T16" fmla="*/ 1121 w 1121"/>
                    <a:gd name="T17" fmla="*/ 225 h 504"/>
                    <a:gd name="T18" fmla="*/ 560 w 1121"/>
                    <a:gd name="T19"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1" h="504">
                      <a:moveTo>
                        <a:pt x="560" y="0"/>
                      </a:moveTo>
                      <a:lnTo>
                        <a:pt x="560" y="0"/>
                      </a:lnTo>
                      <a:cubicBezTo>
                        <a:pt x="255" y="0"/>
                        <a:pt x="6" y="100"/>
                        <a:pt x="0" y="225"/>
                      </a:cubicBezTo>
                      <a:lnTo>
                        <a:pt x="0" y="225"/>
                      </a:lnTo>
                      <a:lnTo>
                        <a:pt x="0" y="335"/>
                      </a:lnTo>
                      <a:cubicBezTo>
                        <a:pt x="160" y="442"/>
                        <a:pt x="353" y="504"/>
                        <a:pt x="560" y="504"/>
                      </a:cubicBezTo>
                      <a:cubicBezTo>
                        <a:pt x="768" y="504"/>
                        <a:pt x="961" y="442"/>
                        <a:pt x="1121" y="335"/>
                      </a:cubicBezTo>
                      <a:lnTo>
                        <a:pt x="1121" y="225"/>
                      </a:lnTo>
                      <a:lnTo>
                        <a:pt x="1121" y="225"/>
                      </a:lnTo>
                      <a:cubicBezTo>
                        <a:pt x="1115" y="100"/>
                        <a:pt x="866" y="0"/>
                        <a:pt x="560" y="0"/>
                      </a:cubicBezTo>
                      <a:close/>
                    </a:path>
                  </a:pathLst>
                </a:custGeom>
                <a:solidFill>
                  <a:srgbClr val="00338D"/>
                </a:solidFill>
                <a:ln w="0">
                  <a:noFill/>
                  <a:prstDash val="solid"/>
                  <a:round/>
                  <a:headEnd/>
                  <a:tailEnd/>
                </a:ln>
              </p:spPr>
              <p:txBody>
                <a:bodyPr vert="horz" wrap="square" lIns="0" tIns="0" rIns="0" bIns="0" numCol="1" anchor="t" anchorCtr="0" compatLnSpc="1">
                  <a:prstTxWarp prst="textNoShape">
                    <a:avLst/>
                  </a:prstTxWarp>
                </a:bodyPr>
                <a:lstStyle/>
                <a:p>
                  <a:endParaRPr lang="en-US" sz="1500"/>
                </a:p>
              </p:txBody>
            </p:sp>
            <p:sp>
              <p:nvSpPr>
                <p:cNvPr id="135" name="Freeform 17"/>
                <p:cNvSpPr>
                  <a:spLocks/>
                </p:cNvSpPr>
                <p:nvPr/>
              </p:nvSpPr>
              <p:spPr bwMode="auto">
                <a:xfrm>
                  <a:off x="2374290" y="2869414"/>
                  <a:ext cx="206375" cy="146050"/>
                </a:xfrm>
                <a:custGeom>
                  <a:avLst/>
                  <a:gdLst>
                    <a:gd name="T0" fmla="*/ 375 w 375"/>
                    <a:gd name="T1" fmla="*/ 266 h 266"/>
                    <a:gd name="T2" fmla="*/ 375 w 375"/>
                    <a:gd name="T3" fmla="*/ 266 h 266"/>
                    <a:gd name="T4" fmla="*/ 0 w 375"/>
                    <a:gd name="T5" fmla="*/ 266 h 266"/>
                    <a:gd name="T6" fmla="*/ 0 w 375"/>
                    <a:gd name="T7" fmla="*/ 0 h 266"/>
                    <a:gd name="T8" fmla="*/ 375 w 375"/>
                    <a:gd name="T9" fmla="*/ 0 h 266"/>
                    <a:gd name="T10" fmla="*/ 375 w 375"/>
                    <a:gd name="T11" fmla="*/ 266 h 266"/>
                  </a:gdLst>
                  <a:ahLst/>
                  <a:cxnLst>
                    <a:cxn ang="0">
                      <a:pos x="T0" y="T1"/>
                    </a:cxn>
                    <a:cxn ang="0">
                      <a:pos x="T2" y="T3"/>
                    </a:cxn>
                    <a:cxn ang="0">
                      <a:pos x="T4" y="T5"/>
                    </a:cxn>
                    <a:cxn ang="0">
                      <a:pos x="T6" y="T7"/>
                    </a:cxn>
                    <a:cxn ang="0">
                      <a:pos x="T8" y="T9"/>
                    </a:cxn>
                    <a:cxn ang="0">
                      <a:pos x="T10" y="T11"/>
                    </a:cxn>
                  </a:cxnLst>
                  <a:rect l="0" t="0" r="r" b="b"/>
                  <a:pathLst>
                    <a:path w="375" h="266">
                      <a:moveTo>
                        <a:pt x="375" y="266"/>
                      </a:moveTo>
                      <a:lnTo>
                        <a:pt x="375" y="266"/>
                      </a:lnTo>
                      <a:lnTo>
                        <a:pt x="0" y="266"/>
                      </a:lnTo>
                      <a:lnTo>
                        <a:pt x="0" y="0"/>
                      </a:lnTo>
                      <a:lnTo>
                        <a:pt x="375" y="0"/>
                      </a:lnTo>
                      <a:lnTo>
                        <a:pt x="375" y="266"/>
                      </a:lnTo>
                      <a:close/>
                    </a:path>
                  </a:pathLst>
                </a:custGeom>
                <a:solidFill>
                  <a:srgbClr val="E3BC9F"/>
                </a:solidFill>
                <a:ln w="0">
                  <a:noFill/>
                  <a:prstDash val="solid"/>
                  <a:round/>
                  <a:headEnd/>
                  <a:tailEnd/>
                </a:ln>
              </p:spPr>
              <p:txBody>
                <a:bodyPr vert="horz" wrap="square" lIns="0" tIns="0" rIns="0" bIns="0" numCol="1" anchor="t" anchorCtr="0" compatLnSpc="1">
                  <a:prstTxWarp prst="textNoShape">
                    <a:avLst/>
                  </a:prstTxWarp>
                </a:bodyPr>
                <a:lstStyle/>
                <a:p>
                  <a:endParaRPr lang="en-US" sz="1500"/>
                </a:p>
              </p:txBody>
            </p:sp>
            <p:sp>
              <p:nvSpPr>
                <p:cNvPr id="136" name="Freeform 18"/>
                <p:cNvSpPr>
                  <a:spLocks/>
                </p:cNvSpPr>
                <p:nvPr/>
              </p:nvSpPr>
              <p:spPr bwMode="auto">
                <a:xfrm>
                  <a:off x="2374290" y="3015464"/>
                  <a:ext cx="206375" cy="92075"/>
                </a:xfrm>
                <a:custGeom>
                  <a:avLst/>
                  <a:gdLst>
                    <a:gd name="T0" fmla="*/ 187 w 375"/>
                    <a:gd name="T1" fmla="*/ 0 h 168"/>
                    <a:gd name="T2" fmla="*/ 187 w 375"/>
                    <a:gd name="T3" fmla="*/ 0 h 168"/>
                    <a:gd name="T4" fmla="*/ 375 w 375"/>
                    <a:gd name="T5" fmla="*/ 0 h 168"/>
                    <a:gd name="T6" fmla="*/ 281 w 375"/>
                    <a:gd name="T7" fmla="*/ 84 h 168"/>
                    <a:gd name="T8" fmla="*/ 187 w 375"/>
                    <a:gd name="T9" fmla="*/ 168 h 168"/>
                    <a:gd name="T10" fmla="*/ 94 w 375"/>
                    <a:gd name="T11" fmla="*/ 84 h 168"/>
                    <a:gd name="T12" fmla="*/ 0 w 375"/>
                    <a:gd name="T13" fmla="*/ 0 h 168"/>
                    <a:gd name="T14" fmla="*/ 187 w 375"/>
                    <a:gd name="T15" fmla="*/ 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5" h="168">
                      <a:moveTo>
                        <a:pt x="187" y="0"/>
                      </a:moveTo>
                      <a:lnTo>
                        <a:pt x="187" y="0"/>
                      </a:lnTo>
                      <a:lnTo>
                        <a:pt x="375" y="0"/>
                      </a:lnTo>
                      <a:lnTo>
                        <a:pt x="281" y="84"/>
                      </a:lnTo>
                      <a:lnTo>
                        <a:pt x="187" y="168"/>
                      </a:lnTo>
                      <a:lnTo>
                        <a:pt x="94" y="84"/>
                      </a:lnTo>
                      <a:lnTo>
                        <a:pt x="0" y="0"/>
                      </a:lnTo>
                      <a:lnTo>
                        <a:pt x="187" y="0"/>
                      </a:lnTo>
                      <a:close/>
                    </a:path>
                  </a:pathLst>
                </a:custGeom>
                <a:solidFill>
                  <a:srgbClr val="E3BC9F"/>
                </a:solidFill>
                <a:ln w="0">
                  <a:noFill/>
                  <a:prstDash val="solid"/>
                  <a:round/>
                  <a:headEnd/>
                  <a:tailEnd/>
                </a:ln>
              </p:spPr>
              <p:txBody>
                <a:bodyPr vert="horz" wrap="square" lIns="0" tIns="0" rIns="0" bIns="0" numCol="1" anchor="t" anchorCtr="0" compatLnSpc="1">
                  <a:prstTxWarp prst="textNoShape">
                    <a:avLst/>
                  </a:prstTxWarp>
                </a:bodyPr>
                <a:lstStyle/>
                <a:p>
                  <a:endParaRPr lang="en-US" sz="1500"/>
                </a:p>
              </p:txBody>
            </p:sp>
            <p:sp>
              <p:nvSpPr>
                <p:cNvPr id="137" name="Freeform 19"/>
                <p:cNvSpPr>
                  <a:spLocks/>
                </p:cNvSpPr>
                <p:nvPr/>
              </p:nvSpPr>
              <p:spPr bwMode="auto">
                <a:xfrm>
                  <a:off x="2301265" y="2447139"/>
                  <a:ext cx="352425" cy="520700"/>
                </a:xfrm>
                <a:custGeom>
                  <a:avLst/>
                  <a:gdLst>
                    <a:gd name="T0" fmla="*/ 638 w 639"/>
                    <a:gd name="T1" fmla="*/ 427 h 945"/>
                    <a:gd name="T2" fmla="*/ 638 w 639"/>
                    <a:gd name="T3" fmla="*/ 427 h 945"/>
                    <a:gd name="T4" fmla="*/ 319 w 639"/>
                    <a:gd name="T5" fmla="*/ 945 h 945"/>
                    <a:gd name="T6" fmla="*/ 1 w 639"/>
                    <a:gd name="T7" fmla="*/ 427 h 945"/>
                    <a:gd name="T8" fmla="*/ 319 w 639"/>
                    <a:gd name="T9" fmla="*/ 0 h 945"/>
                    <a:gd name="T10" fmla="*/ 638 w 639"/>
                    <a:gd name="T11" fmla="*/ 427 h 945"/>
                  </a:gdLst>
                  <a:ahLst/>
                  <a:cxnLst>
                    <a:cxn ang="0">
                      <a:pos x="T0" y="T1"/>
                    </a:cxn>
                    <a:cxn ang="0">
                      <a:pos x="T2" y="T3"/>
                    </a:cxn>
                    <a:cxn ang="0">
                      <a:pos x="T4" y="T5"/>
                    </a:cxn>
                    <a:cxn ang="0">
                      <a:pos x="T6" y="T7"/>
                    </a:cxn>
                    <a:cxn ang="0">
                      <a:pos x="T8" y="T9"/>
                    </a:cxn>
                    <a:cxn ang="0">
                      <a:pos x="T10" y="T11"/>
                    </a:cxn>
                  </a:cxnLst>
                  <a:rect l="0" t="0" r="r" b="b"/>
                  <a:pathLst>
                    <a:path w="639" h="945">
                      <a:moveTo>
                        <a:pt x="638" y="427"/>
                      </a:moveTo>
                      <a:lnTo>
                        <a:pt x="638" y="427"/>
                      </a:lnTo>
                      <a:cubicBezTo>
                        <a:pt x="638" y="651"/>
                        <a:pt x="506" y="941"/>
                        <a:pt x="319" y="945"/>
                      </a:cubicBezTo>
                      <a:cubicBezTo>
                        <a:pt x="133" y="941"/>
                        <a:pt x="1" y="651"/>
                        <a:pt x="1" y="427"/>
                      </a:cubicBezTo>
                      <a:cubicBezTo>
                        <a:pt x="0" y="201"/>
                        <a:pt x="143" y="6"/>
                        <a:pt x="319" y="0"/>
                      </a:cubicBezTo>
                      <a:cubicBezTo>
                        <a:pt x="495" y="6"/>
                        <a:pt x="639" y="201"/>
                        <a:pt x="638" y="427"/>
                      </a:cubicBezTo>
                      <a:close/>
                    </a:path>
                  </a:pathLst>
                </a:custGeom>
                <a:solidFill>
                  <a:srgbClr val="E3BC9F"/>
                </a:solidFill>
                <a:ln w="0">
                  <a:noFill/>
                  <a:prstDash val="solid"/>
                  <a:round/>
                  <a:headEnd/>
                  <a:tailEnd/>
                </a:ln>
              </p:spPr>
              <p:txBody>
                <a:bodyPr vert="horz" wrap="square" lIns="0" tIns="0" rIns="0" bIns="0" numCol="1" anchor="t" anchorCtr="0" compatLnSpc="1">
                  <a:prstTxWarp prst="textNoShape">
                    <a:avLst/>
                  </a:prstTxWarp>
                </a:bodyPr>
                <a:lstStyle/>
                <a:p>
                  <a:endParaRPr lang="en-US" sz="1500"/>
                </a:p>
              </p:txBody>
            </p:sp>
            <p:sp>
              <p:nvSpPr>
                <p:cNvPr id="138" name="Freeform 20"/>
                <p:cNvSpPr>
                  <a:spLocks/>
                </p:cNvSpPr>
                <p:nvPr/>
              </p:nvSpPr>
              <p:spPr bwMode="auto">
                <a:xfrm>
                  <a:off x="2274278" y="2409039"/>
                  <a:ext cx="404813" cy="358775"/>
                </a:xfrm>
                <a:custGeom>
                  <a:avLst/>
                  <a:gdLst>
                    <a:gd name="T0" fmla="*/ 37 w 736"/>
                    <a:gd name="T1" fmla="*/ 643 h 651"/>
                    <a:gd name="T2" fmla="*/ 37 w 736"/>
                    <a:gd name="T3" fmla="*/ 643 h 651"/>
                    <a:gd name="T4" fmla="*/ 60 w 736"/>
                    <a:gd name="T5" fmla="*/ 640 h 651"/>
                    <a:gd name="T6" fmla="*/ 83 w 736"/>
                    <a:gd name="T7" fmla="*/ 317 h 651"/>
                    <a:gd name="T8" fmla="*/ 326 w 736"/>
                    <a:gd name="T9" fmla="*/ 213 h 651"/>
                    <a:gd name="T10" fmla="*/ 504 w 736"/>
                    <a:gd name="T11" fmla="*/ 298 h 651"/>
                    <a:gd name="T12" fmla="*/ 603 w 736"/>
                    <a:gd name="T13" fmla="*/ 269 h 651"/>
                    <a:gd name="T14" fmla="*/ 657 w 736"/>
                    <a:gd name="T15" fmla="*/ 374 h 651"/>
                    <a:gd name="T16" fmla="*/ 666 w 736"/>
                    <a:gd name="T17" fmla="*/ 629 h 651"/>
                    <a:gd name="T18" fmla="*/ 702 w 736"/>
                    <a:gd name="T19" fmla="*/ 643 h 651"/>
                    <a:gd name="T20" fmla="*/ 700 w 736"/>
                    <a:gd name="T21" fmla="*/ 255 h 651"/>
                    <a:gd name="T22" fmla="*/ 603 w 736"/>
                    <a:gd name="T23" fmla="*/ 86 h 651"/>
                    <a:gd name="T24" fmla="*/ 350 w 736"/>
                    <a:gd name="T25" fmla="*/ 2 h 651"/>
                    <a:gd name="T26" fmla="*/ 214 w 736"/>
                    <a:gd name="T27" fmla="*/ 31 h 651"/>
                    <a:gd name="T28" fmla="*/ 100 w 736"/>
                    <a:gd name="T29" fmla="*/ 117 h 651"/>
                    <a:gd name="T30" fmla="*/ 29 w 736"/>
                    <a:gd name="T31" fmla="*/ 547 h 651"/>
                    <a:gd name="T32" fmla="*/ 37 w 736"/>
                    <a:gd name="T33" fmla="*/ 643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36" h="651">
                      <a:moveTo>
                        <a:pt x="37" y="643"/>
                      </a:moveTo>
                      <a:lnTo>
                        <a:pt x="37" y="643"/>
                      </a:lnTo>
                      <a:lnTo>
                        <a:pt x="60" y="640"/>
                      </a:lnTo>
                      <a:cubicBezTo>
                        <a:pt x="60" y="640"/>
                        <a:pt x="69" y="346"/>
                        <a:pt x="83" y="317"/>
                      </a:cubicBezTo>
                      <a:cubicBezTo>
                        <a:pt x="97" y="289"/>
                        <a:pt x="272" y="202"/>
                        <a:pt x="326" y="213"/>
                      </a:cubicBezTo>
                      <a:cubicBezTo>
                        <a:pt x="380" y="224"/>
                        <a:pt x="442" y="275"/>
                        <a:pt x="504" y="298"/>
                      </a:cubicBezTo>
                      <a:cubicBezTo>
                        <a:pt x="567" y="320"/>
                        <a:pt x="600" y="284"/>
                        <a:pt x="603" y="269"/>
                      </a:cubicBezTo>
                      <a:cubicBezTo>
                        <a:pt x="606" y="255"/>
                        <a:pt x="643" y="340"/>
                        <a:pt x="657" y="374"/>
                      </a:cubicBezTo>
                      <a:cubicBezTo>
                        <a:pt x="671" y="408"/>
                        <a:pt x="671" y="606"/>
                        <a:pt x="666" y="629"/>
                      </a:cubicBezTo>
                      <a:cubicBezTo>
                        <a:pt x="660" y="651"/>
                        <a:pt x="702" y="643"/>
                        <a:pt x="702" y="643"/>
                      </a:cubicBezTo>
                      <a:cubicBezTo>
                        <a:pt x="702" y="643"/>
                        <a:pt x="736" y="386"/>
                        <a:pt x="700" y="255"/>
                      </a:cubicBezTo>
                      <a:cubicBezTo>
                        <a:pt x="681" y="191"/>
                        <a:pt x="648" y="131"/>
                        <a:pt x="603" y="86"/>
                      </a:cubicBezTo>
                      <a:cubicBezTo>
                        <a:pt x="543" y="24"/>
                        <a:pt x="435" y="6"/>
                        <a:pt x="350" y="2"/>
                      </a:cubicBezTo>
                      <a:cubicBezTo>
                        <a:pt x="301" y="0"/>
                        <a:pt x="260" y="11"/>
                        <a:pt x="214" y="31"/>
                      </a:cubicBezTo>
                      <a:cubicBezTo>
                        <a:pt x="134" y="66"/>
                        <a:pt x="144" y="68"/>
                        <a:pt x="100" y="117"/>
                      </a:cubicBezTo>
                      <a:cubicBezTo>
                        <a:pt x="0" y="227"/>
                        <a:pt x="27" y="405"/>
                        <a:pt x="29" y="547"/>
                      </a:cubicBezTo>
                      <a:cubicBezTo>
                        <a:pt x="29" y="561"/>
                        <a:pt x="24" y="632"/>
                        <a:pt x="37" y="643"/>
                      </a:cubicBezTo>
                      <a:close/>
                    </a:path>
                  </a:pathLst>
                </a:custGeom>
                <a:solidFill>
                  <a:srgbClr val="9D9375"/>
                </a:solidFill>
                <a:ln w="0">
                  <a:noFill/>
                  <a:prstDash val="solid"/>
                  <a:round/>
                  <a:headEnd/>
                  <a:tailEnd/>
                </a:ln>
              </p:spPr>
              <p:txBody>
                <a:bodyPr vert="horz" wrap="square" lIns="0" tIns="0" rIns="0" bIns="0" numCol="1" anchor="t" anchorCtr="0" compatLnSpc="1">
                  <a:prstTxWarp prst="textNoShape">
                    <a:avLst/>
                  </a:prstTxWarp>
                </a:bodyPr>
                <a:lstStyle/>
                <a:p>
                  <a:endParaRPr lang="en-US" sz="1500"/>
                </a:p>
              </p:txBody>
            </p:sp>
          </p:grpSp>
          <p:sp>
            <p:nvSpPr>
              <p:cNvPr id="123" name="Freeform 24"/>
              <p:cNvSpPr>
                <a:spLocks/>
              </p:cNvSpPr>
              <p:nvPr/>
            </p:nvSpPr>
            <p:spPr bwMode="auto">
              <a:xfrm>
                <a:off x="3810978" y="2355064"/>
                <a:ext cx="1014413" cy="1014413"/>
              </a:xfrm>
              <a:custGeom>
                <a:avLst/>
                <a:gdLst>
                  <a:gd name="T0" fmla="*/ 0 w 2032"/>
                  <a:gd name="T1" fmla="*/ 1015 h 2031"/>
                  <a:gd name="T2" fmla="*/ 0 w 2032"/>
                  <a:gd name="T3" fmla="*/ 1015 h 2031"/>
                  <a:gd name="T4" fmla="*/ 1016 w 2032"/>
                  <a:gd name="T5" fmla="*/ 2031 h 2031"/>
                  <a:gd name="T6" fmla="*/ 2032 w 2032"/>
                  <a:gd name="T7" fmla="*/ 1015 h 2031"/>
                  <a:gd name="T8" fmla="*/ 1016 w 2032"/>
                  <a:gd name="T9" fmla="*/ 0 h 2031"/>
                  <a:gd name="T10" fmla="*/ 0 w 2032"/>
                  <a:gd name="T11" fmla="*/ 1015 h 2031"/>
                </a:gdLst>
                <a:ahLst/>
                <a:cxnLst>
                  <a:cxn ang="0">
                    <a:pos x="T0" y="T1"/>
                  </a:cxn>
                  <a:cxn ang="0">
                    <a:pos x="T2" y="T3"/>
                  </a:cxn>
                  <a:cxn ang="0">
                    <a:pos x="T4" y="T5"/>
                  </a:cxn>
                  <a:cxn ang="0">
                    <a:pos x="T6" y="T7"/>
                  </a:cxn>
                  <a:cxn ang="0">
                    <a:pos x="T8" y="T9"/>
                  </a:cxn>
                  <a:cxn ang="0">
                    <a:pos x="T10" y="T11"/>
                  </a:cxn>
                </a:cxnLst>
                <a:rect l="0" t="0" r="r" b="b"/>
                <a:pathLst>
                  <a:path w="2032" h="2031">
                    <a:moveTo>
                      <a:pt x="0" y="1015"/>
                    </a:moveTo>
                    <a:lnTo>
                      <a:pt x="0" y="1015"/>
                    </a:lnTo>
                    <a:cubicBezTo>
                      <a:pt x="0" y="1577"/>
                      <a:pt x="454" y="2031"/>
                      <a:pt x="1016" y="2031"/>
                    </a:cubicBezTo>
                    <a:cubicBezTo>
                      <a:pt x="1577" y="2031"/>
                      <a:pt x="2032" y="1577"/>
                      <a:pt x="2032" y="1015"/>
                    </a:cubicBezTo>
                    <a:cubicBezTo>
                      <a:pt x="2032" y="454"/>
                      <a:pt x="1577" y="0"/>
                      <a:pt x="1016" y="0"/>
                    </a:cubicBezTo>
                    <a:cubicBezTo>
                      <a:pt x="454" y="0"/>
                      <a:pt x="0" y="454"/>
                      <a:pt x="0" y="1015"/>
                    </a:cubicBezTo>
                    <a:close/>
                  </a:path>
                </a:pathLst>
              </a:custGeom>
              <a:solidFill>
                <a:schemeClr val="bg1"/>
              </a:solidFill>
              <a:ln w="0">
                <a:solidFill>
                  <a:srgbClr val="00338D"/>
                </a:solidFill>
                <a:prstDash val="solid"/>
                <a:round/>
                <a:headEnd/>
                <a:tailEnd/>
              </a:ln>
            </p:spPr>
            <p:txBody>
              <a:bodyPr vert="horz" wrap="square" lIns="0" tIns="0" rIns="0" bIns="0" numCol="1" anchor="t" anchorCtr="0" compatLnSpc="1">
                <a:prstTxWarp prst="textNoShape">
                  <a:avLst/>
                </a:prstTxWarp>
              </a:bodyPr>
              <a:lstStyle/>
              <a:p>
                <a:endParaRPr lang="en-US" sz="1500"/>
              </a:p>
            </p:txBody>
          </p:sp>
          <p:grpSp>
            <p:nvGrpSpPr>
              <p:cNvPr id="124" name="Group 123"/>
              <p:cNvGrpSpPr/>
              <p:nvPr/>
            </p:nvGrpSpPr>
            <p:grpSpPr>
              <a:xfrm>
                <a:off x="4037991" y="2570964"/>
                <a:ext cx="560388" cy="798513"/>
                <a:chOff x="4037991" y="2570964"/>
                <a:chExt cx="560388" cy="798513"/>
              </a:xfrm>
            </p:grpSpPr>
            <p:sp>
              <p:nvSpPr>
                <p:cNvPr id="125" name="Freeform 25"/>
                <p:cNvSpPr>
                  <a:spLocks/>
                </p:cNvSpPr>
                <p:nvPr/>
              </p:nvSpPr>
              <p:spPr bwMode="auto">
                <a:xfrm>
                  <a:off x="4082441" y="2899577"/>
                  <a:ext cx="468313" cy="219075"/>
                </a:xfrm>
                <a:custGeom>
                  <a:avLst/>
                  <a:gdLst>
                    <a:gd name="T0" fmla="*/ 0 w 937"/>
                    <a:gd name="T1" fmla="*/ 220 h 439"/>
                    <a:gd name="T2" fmla="*/ 0 w 937"/>
                    <a:gd name="T3" fmla="*/ 220 h 439"/>
                    <a:gd name="T4" fmla="*/ 469 w 937"/>
                    <a:gd name="T5" fmla="*/ 439 h 439"/>
                    <a:gd name="T6" fmla="*/ 937 w 937"/>
                    <a:gd name="T7" fmla="*/ 220 h 439"/>
                    <a:gd name="T8" fmla="*/ 469 w 937"/>
                    <a:gd name="T9" fmla="*/ 0 h 439"/>
                    <a:gd name="T10" fmla="*/ 0 w 937"/>
                    <a:gd name="T11" fmla="*/ 220 h 439"/>
                  </a:gdLst>
                  <a:ahLst/>
                  <a:cxnLst>
                    <a:cxn ang="0">
                      <a:pos x="T0" y="T1"/>
                    </a:cxn>
                    <a:cxn ang="0">
                      <a:pos x="T2" y="T3"/>
                    </a:cxn>
                    <a:cxn ang="0">
                      <a:pos x="T4" y="T5"/>
                    </a:cxn>
                    <a:cxn ang="0">
                      <a:pos x="T6" y="T7"/>
                    </a:cxn>
                    <a:cxn ang="0">
                      <a:pos x="T8" y="T9"/>
                    </a:cxn>
                    <a:cxn ang="0">
                      <a:pos x="T10" y="T11"/>
                    </a:cxn>
                  </a:cxnLst>
                  <a:rect l="0" t="0" r="r" b="b"/>
                  <a:pathLst>
                    <a:path w="937" h="439">
                      <a:moveTo>
                        <a:pt x="0" y="220"/>
                      </a:moveTo>
                      <a:lnTo>
                        <a:pt x="0" y="220"/>
                      </a:lnTo>
                      <a:cubicBezTo>
                        <a:pt x="0" y="341"/>
                        <a:pt x="210" y="439"/>
                        <a:pt x="469" y="439"/>
                      </a:cubicBezTo>
                      <a:cubicBezTo>
                        <a:pt x="728" y="439"/>
                        <a:pt x="937" y="341"/>
                        <a:pt x="937" y="220"/>
                      </a:cubicBezTo>
                      <a:cubicBezTo>
                        <a:pt x="937" y="99"/>
                        <a:pt x="728" y="0"/>
                        <a:pt x="469" y="0"/>
                      </a:cubicBezTo>
                      <a:cubicBezTo>
                        <a:pt x="210" y="0"/>
                        <a:pt x="0" y="99"/>
                        <a:pt x="0" y="220"/>
                      </a:cubicBezTo>
                      <a:close/>
                    </a:path>
                  </a:pathLst>
                </a:custGeom>
                <a:solidFill>
                  <a:srgbClr val="753F19"/>
                </a:solidFill>
                <a:ln w="0">
                  <a:noFill/>
                  <a:prstDash val="solid"/>
                  <a:round/>
                  <a:headEnd/>
                  <a:tailEnd/>
                </a:ln>
              </p:spPr>
              <p:txBody>
                <a:bodyPr vert="horz" wrap="square" lIns="0" tIns="0" rIns="0" bIns="0" numCol="1" anchor="t" anchorCtr="0" compatLnSpc="1">
                  <a:prstTxWarp prst="textNoShape">
                    <a:avLst/>
                  </a:prstTxWarp>
                </a:bodyPr>
                <a:lstStyle/>
                <a:p>
                  <a:endParaRPr lang="en-US" sz="1500"/>
                </a:p>
              </p:txBody>
            </p:sp>
            <p:sp>
              <p:nvSpPr>
                <p:cNvPr id="126" name="Freeform 26"/>
                <p:cNvSpPr>
                  <a:spLocks/>
                </p:cNvSpPr>
                <p:nvPr/>
              </p:nvSpPr>
              <p:spPr bwMode="auto">
                <a:xfrm>
                  <a:off x="4037991" y="3117064"/>
                  <a:ext cx="560388" cy="252413"/>
                </a:xfrm>
                <a:custGeom>
                  <a:avLst/>
                  <a:gdLst>
                    <a:gd name="T0" fmla="*/ 562 w 1124"/>
                    <a:gd name="T1" fmla="*/ 0 h 506"/>
                    <a:gd name="T2" fmla="*/ 562 w 1124"/>
                    <a:gd name="T3" fmla="*/ 0 h 506"/>
                    <a:gd name="T4" fmla="*/ 1123 w 1124"/>
                    <a:gd name="T5" fmla="*/ 226 h 506"/>
                    <a:gd name="T6" fmla="*/ 1124 w 1124"/>
                    <a:gd name="T7" fmla="*/ 226 h 506"/>
                    <a:gd name="T8" fmla="*/ 1124 w 1124"/>
                    <a:gd name="T9" fmla="*/ 336 h 506"/>
                    <a:gd name="T10" fmla="*/ 562 w 1124"/>
                    <a:gd name="T11" fmla="*/ 506 h 506"/>
                    <a:gd name="T12" fmla="*/ 0 w 1124"/>
                    <a:gd name="T13" fmla="*/ 336 h 506"/>
                    <a:gd name="T14" fmla="*/ 0 w 1124"/>
                    <a:gd name="T15" fmla="*/ 226 h 506"/>
                    <a:gd name="T16" fmla="*/ 0 w 1124"/>
                    <a:gd name="T17" fmla="*/ 226 h 506"/>
                    <a:gd name="T18" fmla="*/ 562 w 1124"/>
                    <a:gd name="T19"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4" h="506">
                      <a:moveTo>
                        <a:pt x="562" y="0"/>
                      </a:moveTo>
                      <a:lnTo>
                        <a:pt x="562" y="0"/>
                      </a:lnTo>
                      <a:cubicBezTo>
                        <a:pt x="868" y="0"/>
                        <a:pt x="1117" y="101"/>
                        <a:pt x="1123" y="226"/>
                      </a:cubicBezTo>
                      <a:lnTo>
                        <a:pt x="1124" y="226"/>
                      </a:lnTo>
                      <a:lnTo>
                        <a:pt x="1124" y="336"/>
                      </a:lnTo>
                      <a:cubicBezTo>
                        <a:pt x="963" y="443"/>
                        <a:pt x="769" y="506"/>
                        <a:pt x="562" y="506"/>
                      </a:cubicBezTo>
                      <a:cubicBezTo>
                        <a:pt x="354" y="506"/>
                        <a:pt x="161" y="443"/>
                        <a:pt x="0" y="336"/>
                      </a:cubicBezTo>
                      <a:lnTo>
                        <a:pt x="0" y="226"/>
                      </a:lnTo>
                      <a:lnTo>
                        <a:pt x="0" y="226"/>
                      </a:lnTo>
                      <a:cubicBezTo>
                        <a:pt x="6" y="101"/>
                        <a:pt x="255" y="0"/>
                        <a:pt x="562" y="0"/>
                      </a:cubicBezTo>
                      <a:close/>
                    </a:path>
                  </a:pathLst>
                </a:custGeom>
                <a:solidFill>
                  <a:srgbClr val="6D2077"/>
                </a:solidFill>
                <a:ln w="0">
                  <a:noFill/>
                  <a:prstDash val="solid"/>
                  <a:round/>
                  <a:headEnd/>
                  <a:tailEnd/>
                </a:ln>
              </p:spPr>
              <p:txBody>
                <a:bodyPr vert="horz" wrap="square" lIns="0" tIns="0" rIns="0" bIns="0" numCol="1" anchor="t" anchorCtr="0" compatLnSpc="1">
                  <a:prstTxWarp prst="textNoShape">
                    <a:avLst/>
                  </a:prstTxWarp>
                </a:bodyPr>
                <a:lstStyle/>
                <a:p>
                  <a:endParaRPr lang="en-US" sz="1500">
                    <a:solidFill>
                      <a:srgbClr val="00338D"/>
                    </a:solidFill>
                  </a:endParaRPr>
                </a:p>
              </p:txBody>
            </p:sp>
            <p:sp>
              <p:nvSpPr>
                <p:cNvPr id="127" name="Freeform 27"/>
                <p:cNvSpPr>
                  <a:spLocks/>
                </p:cNvSpPr>
                <p:nvPr/>
              </p:nvSpPr>
              <p:spPr bwMode="auto">
                <a:xfrm>
                  <a:off x="4223728" y="2988477"/>
                  <a:ext cx="188913" cy="133350"/>
                </a:xfrm>
                <a:custGeom>
                  <a:avLst/>
                  <a:gdLst>
                    <a:gd name="T0" fmla="*/ 0 w 377"/>
                    <a:gd name="T1" fmla="*/ 267 h 267"/>
                    <a:gd name="T2" fmla="*/ 0 w 377"/>
                    <a:gd name="T3" fmla="*/ 267 h 267"/>
                    <a:gd name="T4" fmla="*/ 377 w 377"/>
                    <a:gd name="T5" fmla="*/ 267 h 267"/>
                    <a:gd name="T6" fmla="*/ 377 w 377"/>
                    <a:gd name="T7" fmla="*/ 0 h 267"/>
                    <a:gd name="T8" fmla="*/ 0 w 377"/>
                    <a:gd name="T9" fmla="*/ 0 h 267"/>
                    <a:gd name="T10" fmla="*/ 0 w 377"/>
                    <a:gd name="T11" fmla="*/ 267 h 267"/>
                  </a:gdLst>
                  <a:ahLst/>
                  <a:cxnLst>
                    <a:cxn ang="0">
                      <a:pos x="T0" y="T1"/>
                    </a:cxn>
                    <a:cxn ang="0">
                      <a:pos x="T2" y="T3"/>
                    </a:cxn>
                    <a:cxn ang="0">
                      <a:pos x="T4" y="T5"/>
                    </a:cxn>
                    <a:cxn ang="0">
                      <a:pos x="T6" y="T7"/>
                    </a:cxn>
                    <a:cxn ang="0">
                      <a:pos x="T8" y="T9"/>
                    </a:cxn>
                    <a:cxn ang="0">
                      <a:pos x="T10" y="T11"/>
                    </a:cxn>
                  </a:cxnLst>
                  <a:rect l="0" t="0" r="r" b="b"/>
                  <a:pathLst>
                    <a:path w="377" h="267">
                      <a:moveTo>
                        <a:pt x="0" y="267"/>
                      </a:moveTo>
                      <a:lnTo>
                        <a:pt x="0" y="267"/>
                      </a:lnTo>
                      <a:lnTo>
                        <a:pt x="377" y="267"/>
                      </a:lnTo>
                      <a:lnTo>
                        <a:pt x="377" y="0"/>
                      </a:lnTo>
                      <a:lnTo>
                        <a:pt x="0" y="0"/>
                      </a:lnTo>
                      <a:lnTo>
                        <a:pt x="0" y="267"/>
                      </a:lnTo>
                      <a:close/>
                    </a:path>
                  </a:pathLst>
                </a:custGeom>
                <a:solidFill>
                  <a:srgbClr val="E3BC9F"/>
                </a:solidFill>
                <a:ln w="0">
                  <a:noFill/>
                  <a:prstDash val="solid"/>
                  <a:round/>
                  <a:headEnd/>
                  <a:tailEnd/>
                </a:ln>
              </p:spPr>
              <p:txBody>
                <a:bodyPr vert="horz" wrap="square" lIns="0" tIns="0" rIns="0" bIns="0" numCol="1" anchor="t" anchorCtr="0" compatLnSpc="1">
                  <a:prstTxWarp prst="textNoShape">
                    <a:avLst/>
                  </a:prstTxWarp>
                </a:bodyPr>
                <a:lstStyle/>
                <a:p>
                  <a:endParaRPr lang="en-US" sz="1500"/>
                </a:p>
              </p:txBody>
            </p:sp>
            <p:sp>
              <p:nvSpPr>
                <p:cNvPr id="128" name="Freeform 28"/>
                <p:cNvSpPr>
                  <a:spLocks/>
                </p:cNvSpPr>
                <p:nvPr/>
              </p:nvSpPr>
              <p:spPr bwMode="auto">
                <a:xfrm>
                  <a:off x="4225316" y="3121827"/>
                  <a:ext cx="187325" cy="84138"/>
                </a:xfrm>
                <a:custGeom>
                  <a:avLst/>
                  <a:gdLst>
                    <a:gd name="T0" fmla="*/ 188 w 376"/>
                    <a:gd name="T1" fmla="*/ 0 h 168"/>
                    <a:gd name="T2" fmla="*/ 188 w 376"/>
                    <a:gd name="T3" fmla="*/ 0 h 168"/>
                    <a:gd name="T4" fmla="*/ 0 w 376"/>
                    <a:gd name="T5" fmla="*/ 0 h 168"/>
                    <a:gd name="T6" fmla="*/ 94 w 376"/>
                    <a:gd name="T7" fmla="*/ 84 h 168"/>
                    <a:gd name="T8" fmla="*/ 188 w 376"/>
                    <a:gd name="T9" fmla="*/ 168 h 168"/>
                    <a:gd name="T10" fmla="*/ 282 w 376"/>
                    <a:gd name="T11" fmla="*/ 84 h 168"/>
                    <a:gd name="T12" fmla="*/ 376 w 376"/>
                    <a:gd name="T13" fmla="*/ 0 h 168"/>
                    <a:gd name="T14" fmla="*/ 188 w 376"/>
                    <a:gd name="T15" fmla="*/ 0 h 16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6" h="168">
                      <a:moveTo>
                        <a:pt x="188" y="0"/>
                      </a:moveTo>
                      <a:lnTo>
                        <a:pt x="188" y="0"/>
                      </a:lnTo>
                      <a:lnTo>
                        <a:pt x="0" y="0"/>
                      </a:lnTo>
                      <a:lnTo>
                        <a:pt x="94" y="84"/>
                      </a:lnTo>
                      <a:lnTo>
                        <a:pt x="188" y="168"/>
                      </a:lnTo>
                      <a:lnTo>
                        <a:pt x="282" y="84"/>
                      </a:lnTo>
                      <a:lnTo>
                        <a:pt x="376" y="0"/>
                      </a:lnTo>
                      <a:lnTo>
                        <a:pt x="188" y="0"/>
                      </a:lnTo>
                      <a:close/>
                    </a:path>
                  </a:pathLst>
                </a:custGeom>
                <a:solidFill>
                  <a:srgbClr val="E3BC9F"/>
                </a:solidFill>
                <a:ln w="0">
                  <a:noFill/>
                  <a:prstDash val="solid"/>
                  <a:round/>
                  <a:headEnd/>
                  <a:tailEnd/>
                </a:ln>
              </p:spPr>
              <p:txBody>
                <a:bodyPr vert="horz" wrap="square" lIns="0" tIns="0" rIns="0" bIns="0" numCol="1" anchor="t" anchorCtr="0" compatLnSpc="1">
                  <a:prstTxWarp prst="textNoShape">
                    <a:avLst/>
                  </a:prstTxWarp>
                </a:bodyPr>
                <a:lstStyle/>
                <a:p>
                  <a:endParaRPr lang="en-US" sz="1500">
                    <a:solidFill>
                      <a:srgbClr val="00338D"/>
                    </a:solidFill>
                  </a:endParaRPr>
                </a:p>
              </p:txBody>
            </p:sp>
            <p:sp>
              <p:nvSpPr>
                <p:cNvPr id="129" name="Freeform 29"/>
                <p:cNvSpPr>
                  <a:spLocks/>
                </p:cNvSpPr>
                <p:nvPr/>
              </p:nvSpPr>
              <p:spPr bwMode="auto">
                <a:xfrm>
                  <a:off x="4158641" y="2605889"/>
                  <a:ext cx="319088" cy="473075"/>
                </a:xfrm>
                <a:custGeom>
                  <a:avLst/>
                  <a:gdLst>
                    <a:gd name="T0" fmla="*/ 2 w 641"/>
                    <a:gd name="T1" fmla="*/ 428 h 947"/>
                    <a:gd name="T2" fmla="*/ 2 w 641"/>
                    <a:gd name="T3" fmla="*/ 428 h 947"/>
                    <a:gd name="T4" fmla="*/ 321 w 641"/>
                    <a:gd name="T5" fmla="*/ 947 h 947"/>
                    <a:gd name="T6" fmla="*/ 640 w 641"/>
                    <a:gd name="T7" fmla="*/ 428 h 947"/>
                    <a:gd name="T8" fmla="*/ 321 w 641"/>
                    <a:gd name="T9" fmla="*/ 0 h 947"/>
                    <a:gd name="T10" fmla="*/ 2 w 641"/>
                    <a:gd name="T11" fmla="*/ 428 h 947"/>
                  </a:gdLst>
                  <a:ahLst/>
                  <a:cxnLst>
                    <a:cxn ang="0">
                      <a:pos x="T0" y="T1"/>
                    </a:cxn>
                    <a:cxn ang="0">
                      <a:pos x="T2" y="T3"/>
                    </a:cxn>
                    <a:cxn ang="0">
                      <a:pos x="T4" y="T5"/>
                    </a:cxn>
                    <a:cxn ang="0">
                      <a:pos x="T6" y="T7"/>
                    </a:cxn>
                    <a:cxn ang="0">
                      <a:pos x="T8" y="T9"/>
                    </a:cxn>
                    <a:cxn ang="0">
                      <a:pos x="T10" y="T11"/>
                    </a:cxn>
                  </a:cxnLst>
                  <a:rect l="0" t="0" r="r" b="b"/>
                  <a:pathLst>
                    <a:path w="641" h="947">
                      <a:moveTo>
                        <a:pt x="2" y="428"/>
                      </a:moveTo>
                      <a:lnTo>
                        <a:pt x="2" y="428"/>
                      </a:lnTo>
                      <a:cubicBezTo>
                        <a:pt x="2" y="652"/>
                        <a:pt x="134" y="943"/>
                        <a:pt x="321" y="947"/>
                      </a:cubicBezTo>
                      <a:cubicBezTo>
                        <a:pt x="507" y="943"/>
                        <a:pt x="640" y="652"/>
                        <a:pt x="640" y="428"/>
                      </a:cubicBezTo>
                      <a:cubicBezTo>
                        <a:pt x="641" y="202"/>
                        <a:pt x="497" y="6"/>
                        <a:pt x="321" y="0"/>
                      </a:cubicBezTo>
                      <a:cubicBezTo>
                        <a:pt x="144" y="6"/>
                        <a:pt x="0" y="202"/>
                        <a:pt x="2" y="428"/>
                      </a:cubicBezTo>
                      <a:close/>
                    </a:path>
                  </a:pathLst>
                </a:custGeom>
                <a:solidFill>
                  <a:srgbClr val="E3BC9F"/>
                </a:solidFill>
                <a:ln w="0">
                  <a:noFill/>
                  <a:prstDash val="solid"/>
                  <a:round/>
                  <a:headEnd/>
                  <a:tailEnd/>
                </a:ln>
              </p:spPr>
              <p:txBody>
                <a:bodyPr vert="horz" wrap="square" lIns="0" tIns="0" rIns="0" bIns="0" numCol="1" anchor="t" anchorCtr="0" compatLnSpc="1">
                  <a:prstTxWarp prst="textNoShape">
                    <a:avLst/>
                  </a:prstTxWarp>
                </a:bodyPr>
                <a:lstStyle/>
                <a:p>
                  <a:endParaRPr lang="en-US" sz="1500"/>
                </a:p>
              </p:txBody>
            </p:sp>
            <p:sp>
              <p:nvSpPr>
                <p:cNvPr id="130" name="Freeform 30"/>
                <p:cNvSpPr>
                  <a:spLocks/>
                </p:cNvSpPr>
                <p:nvPr/>
              </p:nvSpPr>
              <p:spPr bwMode="auto">
                <a:xfrm>
                  <a:off x="4041166" y="2570964"/>
                  <a:ext cx="530225" cy="520700"/>
                </a:xfrm>
                <a:custGeom>
                  <a:avLst/>
                  <a:gdLst>
                    <a:gd name="T0" fmla="*/ 1019 w 1063"/>
                    <a:gd name="T1" fmla="*/ 896 h 1043"/>
                    <a:gd name="T2" fmla="*/ 1019 w 1063"/>
                    <a:gd name="T3" fmla="*/ 896 h 1043"/>
                    <a:gd name="T4" fmla="*/ 831 w 1063"/>
                    <a:gd name="T5" fmla="*/ 980 h 1043"/>
                    <a:gd name="T6" fmla="*/ 845 w 1063"/>
                    <a:gd name="T7" fmla="*/ 319 h 1043"/>
                    <a:gd name="T8" fmla="*/ 602 w 1063"/>
                    <a:gd name="T9" fmla="*/ 214 h 1043"/>
                    <a:gd name="T10" fmla="*/ 423 w 1063"/>
                    <a:gd name="T11" fmla="*/ 299 h 1043"/>
                    <a:gd name="T12" fmla="*/ 324 w 1063"/>
                    <a:gd name="T13" fmla="*/ 271 h 1043"/>
                    <a:gd name="T14" fmla="*/ 270 w 1063"/>
                    <a:gd name="T15" fmla="*/ 375 h 1043"/>
                    <a:gd name="T16" fmla="*/ 288 w 1063"/>
                    <a:gd name="T17" fmla="*/ 954 h 1043"/>
                    <a:gd name="T18" fmla="*/ 102 w 1063"/>
                    <a:gd name="T19" fmla="*/ 936 h 1043"/>
                    <a:gd name="T20" fmla="*/ 227 w 1063"/>
                    <a:gd name="T21" fmla="*/ 219 h 1043"/>
                    <a:gd name="T22" fmla="*/ 324 w 1063"/>
                    <a:gd name="T23" fmla="*/ 86 h 1043"/>
                    <a:gd name="T24" fmla="*/ 578 w 1063"/>
                    <a:gd name="T25" fmla="*/ 2 h 1043"/>
                    <a:gd name="T26" fmla="*/ 714 w 1063"/>
                    <a:gd name="T27" fmla="*/ 32 h 1043"/>
                    <a:gd name="T28" fmla="*/ 828 w 1063"/>
                    <a:gd name="T29" fmla="*/ 117 h 1043"/>
                    <a:gd name="T30" fmla="*/ 1012 w 1063"/>
                    <a:gd name="T31" fmla="*/ 548 h 1043"/>
                    <a:gd name="T32" fmla="*/ 1019 w 1063"/>
                    <a:gd name="T33" fmla="*/ 896 h 10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3" h="1043">
                      <a:moveTo>
                        <a:pt x="1019" y="896"/>
                      </a:moveTo>
                      <a:lnTo>
                        <a:pt x="1019" y="896"/>
                      </a:lnTo>
                      <a:cubicBezTo>
                        <a:pt x="980" y="1043"/>
                        <a:pt x="831" y="980"/>
                        <a:pt x="831" y="980"/>
                      </a:cubicBezTo>
                      <a:cubicBezTo>
                        <a:pt x="831" y="980"/>
                        <a:pt x="860" y="347"/>
                        <a:pt x="845" y="319"/>
                      </a:cubicBezTo>
                      <a:cubicBezTo>
                        <a:pt x="831" y="290"/>
                        <a:pt x="655" y="202"/>
                        <a:pt x="602" y="214"/>
                      </a:cubicBezTo>
                      <a:cubicBezTo>
                        <a:pt x="548" y="225"/>
                        <a:pt x="485" y="276"/>
                        <a:pt x="423" y="299"/>
                      </a:cubicBezTo>
                      <a:cubicBezTo>
                        <a:pt x="361" y="321"/>
                        <a:pt x="327" y="285"/>
                        <a:pt x="324" y="271"/>
                      </a:cubicBezTo>
                      <a:cubicBezTo>
                        <a:pt x="321" y="256"/>
                        <a:pt x="284" y="341"/>
                        <a:pt x="270" y="375"/>
                      </a:cubicBezTo>
                      <a:cubicBezTo>
                        <a:pt x="256" y="409"/>
                        <a:pt x="282" y="932"/>
                        <a:pt x="288" y="954"/>
                      </a:cubicBezTo>
                      <a:cubicBezTo>
                        <a:pt x="294" y="977"/>
                        <a:pt x="139" y="991"/>
                        <a:pt x="102" y="936"/>
                      </a:cubicBezTo>
                      <a:cubicBezTo>
                        <a:pt x="0" y="785"/>
                        <a:pt x="153" y="360"/>
                        <a:pt x="227" y="219"/>
                      </a:cubicBezTo>
                      <a:cubicBezTo>
                        <a:pt x="258" y="160"/>
                        <a:pt x="279" y="132"/>
                        <a:pt x="324" y="86"/>
                      </a:cubicBezTo>
                      <a:cubicBezTo>
                        <a:pt x="384" y="24"/>
                        <a:pt x="492" y="6"/>
                        <a:pt x="578" y="2"/>
                      </a:cubicBezTo>
                      <a:cubicBezTo>
                        <a:pt x="627" y="0"/>
                        <a:pt x="668" y="12"/>
                        <a:pt x="714" y="32"/>
                      </a:cubicBezTo>
                      <a:cubicBezTo>
                        <a:pt x="794" y="66"/>
                        <a:pt x="784" y="68"/>
                        <a:pt x="828" y="117"/>
                      </a:cubicBezTo>
                      <a:cubicBezTo>
                        <a:pt x="928" y="228"/>
                        <a:pt x="996" y="407"/>
                        <a:pt x="1012" y="548"/>
                      </a:cubicBezTo>
                      <a:cubicBezTo>
                        <a:pt x="1020" y="621"/>
                        <a:pt x="1063" y="729"/>
                        <a:pt x="1019" y="896"/>
                      </a:cubicBezTo>
                      <a:close/>
                    </a:path>
                  </a:pathLst>
                </a:custGeom>
                <a:solidFill>
                  <a:srgbClr val="753F19"/>
                </a:solidFill>
                <a:ln w="0">
                  <a:noFill/>
                  <a:prstDash val="solid"/>
                  <a:round/>
                  <a:headEnd/>
                  <a:tailEnd/>
                </a:ln>
              </p:spPr>
              <p:txBody>
                <a:bodyPr vert="horz" wrap="square" lIns="0" tIns="0" rIns="0" bIns="0" numCol="1" anchor="t" anchorCtr="0" compatLnSpc="1">
                  <a:prstTxWarp prst="textNoShape">
                    <a:avLst/>
                  </a:prstTxWarp>
                </a:bodyPr>
                <a:lstStyle/>
                <a:p>
                  <a:endParaRPr lang="en-US" sz="1500"/>
                </a:p>
              </p:txBody>
            </p:sp>
            <p:sp>
              <p:nvSpPr>
                <p:cNvPr id="131" name="Freeform 31"/>
                <p:cNvSpPr>
                  <a:spLocks noEditPoints="1"/>
                </p:cNvSpPr>
                <p:nvPr/>
              </p:nvSpPr>
              <p:spPr bwMode="auto">
                <a:xfrm>
                  <a:off x="4333266" y="2777339"/>
                  <a:ext cx="141288" cy="101600"/>
                </a:xfrm>
                <a:custGeom>
                  <a:avLst/>
                  <a:gdLst>
                    <a:gd name="T0" fmla="*/ 142 w 283"/>
                    <a:gd name="T1" fmla="*/ 182 h 204"/>
                    <a:gd name="T2" fmla="*/ 142 w 283"/>
                    <a:gd name="T3" fmla="*/ 182 h 204"/>
                    <a:gd name="T4" fmla="*/ 261 w 283"/>
                    <a:gd name="T5" fmla="*/ 102 h 204"/>
                    <a:gd name="T6" fmla="*/ 142 w 283"/>
                    <a:gd name="T7" fmla="*/ 22 h 204"/>
                    <a:gd name="T8" fmla="*/ 22 w 283"/>
                    <a:gd name="T9" fmla="*/ 102 h 204"/>
                    <a:gd name="T10" fmla="*/ 142 w 283"/>
                    <a:gd name="T11" fmla="*/ 182 h 204"/>
                    <a:gd name="T12" fmla="*/ 0 w 283"/>
                    <a:gd name="T13" fmla="*/ 102 h 204"/>
                    <a:gd name="T14" fmla="*/ 0 w 283"/>
                    <a:gd name="T15" fmla="*/ 102 h 204"/>
                    <a:gd name="T16" fmla="*/ 142 w 283"/>
                    <a:gd name="T17" fmla="*/ 0 h 204"/>
                    <a:gd name="T18" fmla="*/ 283 w 283"/>
                    <a:gd name="T19" fmla="*/ 102 h 204"/>
                    <a:gd name="T20" fmla="*/ 142 w 283"/>
                    <a:gd name="T21" fmla="*/ 204 h 204"/>
                    <a:gd name="T22" fmla="*/ 0 w 283"/>
                    <a:gd name="T23"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04">
                      <a:moveTo>
                        <a:pt x="142" y="182"/>
                      </a:moveTo>
                      <a:lnTo>
                        <a:pt x="142" y="182"/>
                      </a:lnTo>
                      <a:cubicBezTo>
                        <a:pt x="210" y="182"/>
                        <a:pt x="261" y="143"/>
                        <a:pt x="261" y="102"/>
                      </a:cubicBezTo>
                      <a:cubicBezTo>
                        <a:pt x="261" y="61"/>
                        <a:pt x="210" y="22"/>
                        <a:pt x="142" y="22"/>
                      </a:cubicBezTo>
                      <a:cubicBezTo>
                        <a:pt x="73" y="22"/>
                        <a:pt x="22" y="61"/>
                        <a:pt x="22" y="102"/>
                      </a:cubicBezTo>
                      <a:cubicBezTo>
                        <a:pt x="22" y="143"/>
                        <a:pt x="73" y="182"/>
                        <a:pt x="142" y="182"/>
                      </a:cubicBezTo>
                      <a:close/>
                      <a:moveTo>
                        <a:pt x="0" y="102"/>
                      </a:moveTo>
                      <a:lnTo>
                        <a:pt x="0" y="102"/>
                      </a:lnTo>
                      <a:cubicBezTo>
                        <a:pt x="1" y="42"/>
                        <a:pt x="66" y="0"/>
                        <a:pt x="142" y="0"/>
                      </a:cubicBezTo>
                      <a:cubicBezTo>
                        <a:pt x="217" y="0"/>
                        <a:pt x="282" y="42"/>
                        <a:pt x="283" y="102"/>
                      </a:cubicBezTo>
                      <a:cubicBezTo>
                        <a:pt x="282" y="162"/>
                        <a:pt x="217" y="204"/>
                        <a:pt x="142" y="204"/>
                      </a:cubicBezTo>
                      <a:cubicBezTo>
                        <a:pt x="66" y="204"/>
                        <a:pt x="1" y="162"/>
                        <a:pt x="0" y="102"/>
                      </a:cubicBezTo>
                      <a:close/>
                    </a:path>
                  </a:pathLst>
                </a:custGeom>
                <a:solidFill>
                  <a:srgbClr val="9D9375"/>
                </a:solidFill>
                <a:ln w="0">
                  <a:noFill/>
                  <a:prstDash val="solid"/>
                  <a:round/>
                  <a:headEnd/>
                  <a:tailEnd/>
                </a:ln>
              </p:spPr>
              <p:txBody>
                <a:bodyPr vert="horz" wrap="square" lIns="0" tIns="0" rIns="0" bIns="0" numCol="1" anchor="t" anchorCtr="0" compatLnSpc="1">
                  <a:prstTxWarp prst="textNoShape">
                    <a:avLst/>
                  </a:prstTxWarp>
                </a:bodyPr>
                <a:lstStyle/>
                <a:p>
                  <a:endParaRPr lang="en-US" sz="1500"/>
                </a:p>
              </p:txBody>
            </p:sp>
            <p:sp>
              <p:nvSpPr>
                <p:cNvPr id="132" name="Freeform 32"/>
                <p:cNvSpPr>
                  <a:spLocks noEditPoints="1"/>
                </p:cNvSpPr>
                <p:nvPr/>
              </p:nvSpPr>
              <p:spPr bwMode="auto">
                <a:xfrm>
                  <a:off x="4163403" y="2777339"/>
                  <a:ext cx="141288" cy="101600"/>
                </a:xfrm>
                <a:custGeom>
                  <a:avLst/>
                  <a:gdLst>
                    <a:gd name="T0" fmla="*/ 141 w 283"/>
                    <a:gd name="T1" fmla="*/ 182 h 204"/>
                    <a:gd name="T2" fmla="*/ 141 w 283"/>
                    <a:gd name="T3" fmla="*/ 182 h 204"/>
                    <a:gd name="T4" fmla="*/ 261 w 283"/>
                    <a:gd name="T5" fmla="*/ 102 h 204"/>
                    <a:gd name="T6" fmla="*/ 141 w 283"/>
                    <a:gd name="T7" fmla="*/ 22 h 204"/>
                    <a:gd name="T8" fmla="*/ 22 w 283"/>
                    <a:gd name="T9" fmla="*/ 102 h 204"/>
                    <a:gd name="T10" fmla="*/ 141 w 283"/>
                    <a:gd name="T11" fmla="*/ 182 h 204"/>
                    <a:gd name="T12" fmla="*/ 0 w 283"/>
                    <a:gd name="T13" fmla="*/ 102 h 204"/>
                    <a:gd name="T14" fmla="*/ 0 w 283"/>
                    <a:gd name="T15" fmla="*/ 102 h 204"/>
                    <a:gd name="T16" fmla="*/ 141 w 283"/>
                    <a:gd name="T17" fmla="*/ 0 h 204"/>
                    <a:gd name="T18" fmla="*/ 283 w 283"/>
                    <a:gd name="T19" fmla="*/ 102 h 204"/>
                    <a:gd name="T20" fmla="*/ 141 w 283"/>
                    <a:gd name="T21" fmla="*/ 204 h 204"/>
                    <a:gd name="T22" fmla="*/ 0 w 283"/>
                    <a:gd name="T23"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204">
                      <a:moveTo>
                        <a:pt x="141" y="182"/>
                      </a:moveTo>
                      <a:lnTo>
                        <a:pt x="141" y="182"/>
                      </a:lnTo>
                      <a:cubicBezTo>
                        <a:pt x="210" y="182"/>
                        <a:pt x="261" y="143"/>
                        <a:pt x="261" y="102"/>
                      </a:cubicBezTo>
                      <a:cubicBezTo>
                        <a:pt x="261" y="61"/>
                        <a:pt x="210" y="22"/>
                        <a:pt x="141" y="22"/>
                      </a:cubicBezTo>
                      <a:cubicBezTo>
                        <a:pt x="73" y="22"/>
                        <a:pt x="22" y="61"/>
                        <a:pt x="22" y="102"/>
                      </a:cubicBezTo>
                      <a:cubicBezTo>
                        <a:pt x="22" y="143"/>
                        <a:pt x="73" y="182"/>
                        <a:pt x="141" y="182"/>
                      </a:cubicBezTo>
                      <a:close/>
                      <a:moveTo>
                        <a:pt x="0" y="102"/>
                      </a:moveTo>
                      <a:lnTo>
                        <a:pt x="0" y="102"/>
                      </a:lnTo>
                      <a:cubicBezTo>
                        <a:pt x="1" y="42"/>
                        <a:pt x="66" y="0"/>
                        <a:pt x="141" y="0"/>
                      </a:cubicBezTo>
                      <a:cubicBezTo>
                        <a:pt x="217" y="0"/>
                        <a:pt x="282" y="42"/>
                        <a:pt x="283" y="102"/>
                      </a:cubicBezTo>
                      <a:cubicBezTo>
                        <a:pt x="282" y="162"/>
                        <a:pt x="217" y="204"/>
                        <a:pt x="141" y="204"/>
                      </a:cubicBezTo>
                      <a:cubicBezTo>
                        <a:pt x="66" y="204"/>
                        <a:pt x="1" y="161"/>
                        <a:pt x="0" y="102"/>
                      </a:cubicBezTo>
                      <a:close/>
                    </a:path>
                  </a:pathLst>
                </a:custGeom>
                <a:solidFill>
                  <a:srgbClr val="9D9375"/>
                </a:solidFill>
                <a:ln w="0">
                  <a:noFill/>
                  <a:prstDash val="solid"/>
                  <a:round/>
                  <a:headEnd/>
                  <a:tailEnd/>
                </a:ln>
              </p:spPr>
              <p:txBody>
                <a:bodyPr vert="horz" wrap="square" lIns="0" tIns="0" rIns="0" bIns="0" numCol="1" anchor="t" anchorCtr="0" compatLnSpc="1">
                  <a:prstTxWarp prst="textNoShape">
                    <a:avLst/>
                  </a:prstTxWarp>
                </a:bodyPr>
                <a:lstStyle/>
                <a:p>
                  <a:endParaRPr lang="en-US" sz="1500"/>
                </a:p>
              </p:txBody>
            </p:sp>
            <p:sp>
              <p:nvSpPr>
                <p:cNvPr id="133" name="Freeform 33"/>
                <p:cNvSpPr>
                  <a:spLocks/>
                </p:cNvSpPr>
                <p:nvPr/>
              </p:nvSpPr>
              <p:spPr bwMode="auto">
                <a:xfrm>
                  <a:off x="4298341" y="2817027"/>
                  <a:ext cx="39688" cy="11113"/>
                </a:xfrm>
                <a:custGeom>
                  <a:avLst/>
                  <a:gdLst>
                    <a:gd name="T0" fmla="*/ 0 w 79"/>
                    <a:gd name="T1" fmla="*/ 0 h 22"/>
                    <a:gd name="T2" fmla="*/ 0 w 79"/>
                    <a:gd name="T3" fmla="*/ 0 h 22"/>
                    <a:gd name="T4" fmla="*/ 79 w 79"/>
                    <a:gd name="T5" fmla="*/ 0 h 22"/>
                    <a:gd name="T6" fmla="*/ 79 w 79"/>
                    <a:gd name="T7" fmla="*/ 22 h 22"/>
                    <a:gd name="T8" fmla="*/ 0 w 79"/>
                    <a:gd name="T9" fmla="*/ 22 h 22"/>
                    <a:gd name="T10" fmla="*/ 0 w 79"/>
                    <a:gd name="T11" fmla="*/ 0 h 22"/>
                  </a:gdLst>
                  <a:ahLst/>
                  <a:cxnLst>
                    <a:cxn ang="0">
                      <a:pos x="T0" y="T1"/>
                    </a:cxn>
                    <a:cxn ang="0">
                      <a:pos x="T2" y="T3"/>
                    </a:cxn>
                    <a:cxn ang="0">
                      <a:pos x="T4" y="T5"/>
                    </a:cxn>
                    <a:cxn ang="0">
                      <a:pos x="T6" y="T7"/>
                    </a:cxn>
                    <a:cxn ang="0">
                      <a:pos x="T8" y="T9"/>
                    </a:cxn>
                    <a:cxn ang="0">
                      <a:pos x="T10" y="T11"/>
                    </a:cxn>
                  </a:cxnLst>
                  <a:rect l="0" t="0" r="r" b="b"/>
                  <a:pathLst>
                    <a:path w="79" h="22">
                      <a:moveTo>
                        <a:pt x="0" y="0"/>
                      </a:moveTo>
                      <a:lnTo>
                        <a:pt x="0" y="0"/>
                      </a:lnTo>
                      <a:lnTo>
                        <a:pt x="79" y="0"/>
                      </a:lnTo>
                      <a:lnTo>
                        <a:pt x="79" y="22"/>
                      </a:lnTo>
                      <a:lnTo>
                        <a:pt x="0" y="22"/>
                      </a:lnTo>
                      <a:lnTo>
                        <a:pt x="0" y="0"/>
                      </a:lnTo>
                      <a:close/>
                    </a:path>
                  </a:pathLst>
                </a:custGeom>
                <a:solidFill>
                  <a:srgbClr val="9D9375"/>
                </a:solidFill>
                <a:ln w="0">
                  <a:noFill/>
                  <a:prstDash val="solid"/>
                  <a:round/>
                  <a:headEnd/>
                  <a:tailEnd/>
                </a:ln>
              </p:spPr>
              <p:txBody>
                <a:bodyPr vert="horz" wrap="square" lIns="0" tIns="0" rIns="0" bIns="0" numCol="1" anchor="t" anchorCtr="0" compatLnSpc="1">
                  <a:prstTxWarp prst="textNoShape">
                    <a:avLst/>
                  </a:prstTxWarp>
                </a:bodyPr>
                <a:lstStyle/>
                <a:p>
                  <a:endParaRPr lang="en-US" sz="1500"/>
                </a:p>
              </p:txBody>
            </p:sp>
          </p:grpSp>
        </p:grpSp>
      </p:grpSp>
      <p:cxnSp>
        <p:nvCxnSpPr>
          <p:cNvPr id="146" name="Straight Connector 145"/>
          <p:cNvCxnSpPr/>
          <p:nvPr/>
        </p:nvCxnSpPr>
        <p:spPr>
          <a:xfrm>
            <a:off x="6096000" y="1330126"/>
            <a:ext cx="0" cy="4546800"/>
          </a:xfrm>
          <a:prstGeom prst="line">
            <a:avLst/>
          </a:prstGeom>
          <a:ln w="3175" cmpd="sng">
            <a:solidFill>
              <a:srgbClr val="00338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7029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p:cNvSpPr>
            <a:spLocks noGrp="1"/>
          </p:cNvSpPr>
          <p:nvPr>
            <p:ph type="title"/>
          </p:nvPr>
        </p:nvSpPr>
        <p:spPr>
          <a:xfrm>
            <a:off x="998400" y="431800"/>
            <a:ext cx="10195200" cy="533400"/>
          </a:xfrm>
        </p:spPr>
        <p:txBody>
          <a:bodyPr/>
          <a:lstStyle/>
          <a:p>
            <a:r>
              <a:rPr lang="en-US" dirty="0" smtClean="0"/>
              <a:t>The Importance of Capital Investment Planning</a:t>
            </a:r>
            <a:endParaRPr lang="en-US" dirty="0"/>
          </a:p>
        </p:txBody>
      </p:sp>
      <p:cxnSp>
        <p:nvCxnSpPr>
          <p:cNvPr id="5" name="Straight Connector 4"/>
          <p:cNvCxnSpPr/>
          <p:nvPr/>
        </p:nvCxnSpPr>
        <p:spPr>
          <a:xfrm>
            <a:off x="6096000" y="1330126"/>
            <a:ext cx="0" cy="4546800"/>
          </a:xfrm>
          <a:prstGeom prst="line">
            <a:avLst/>
          </a:prstGeom>
          <a:ln w="3175" cmpd="sng">
            <a:solidFill>
              <a:srgbClr val="00338D"/>
            </a:solidFill>
          </a:ln>
          <a:effectLst/>
        </p:spPr>
        <p:style>
          <a:lnRef idx="2">
            <a:schemeClr val="accent1"/>
          </a:lnRef>
          <a:fillRef idx="0">
            <a:schemeClr val="accent1"/>
          </a:fillRef>
          <a:effectRef idx="1">
            <a:schemeClr val="accent1"/>
          </a:effectRef>
          <a:fontRef idx="minor">
            <a:schemeClr val="tx1"/>
          </a:fontRef>
        </p:style>
      </p:cxnSp>
      <p:grpSp>
        <p:nvGrpSpPr>
          <p:cNvPr id="6" name="Group 5"/>
          <p:cNvGrpSpPr>
            <a:grpSpLocks noChangeAspect="1"/>
          </p:cNvGrpSpPr>
          <p:nvPr/>
        </p:nvGrpSpPr>
        <p:grpSpPr bwMode="auto">
          <a:xfrm>
            <a:off x="7061628" y="1159828"/>
            <a:ext cx="4589298" cy="4678614"/>
            <a:chOff x="755" y="-983"/>
            <a:chExt cx="6166" cy="6286"/>
          </a:xfrm>
        </p:grpSpPr>
        <p:sp>
          <p:nvSpPr>
            <p:cNvPr id="7" name="Rectangle 5"/>
            <p:cNvSpPr>
              <a:spLocks noChangeArrowheads="1"/>
            </p:cNvSpPr>
            <p:nvPr/>
          </p:nvSpPr>
          <p:spPr bwMode="auto">
            <a:xfrm>
              <a:off x="1277" y="-342"/>
              <a:ext cx="5029" cy="5028"/>
            </a:xfrm>
            <a:prstGeom prst="rect">
              <a:avLst/>
            </a:prstGeom>
            <a:solidFill>
              <a:srgbClr val="00A3A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6"/>
            <p:cNvSpPr>
              <a:spLocks/>
            </p:cNvSpPr>
            <p:nvPr/>
          </p:nvSpPr>
          <p:spPr bwMode="auto">
            <a:xfrm>
              <a:off x="4539" y="2988"/>
              <a:ext cx="1393" cy="896"/>
            </a:xfrm>
            <a:custGeom>
              <a:avLst/>
              <a:gdLst>
                <a:gd name="T0" fmla="*/ 559 w 589"/>
                <a:gd name="T1" fmla="*/ 379 h 379"/>
                <a:gd name="T2" fmla="*/ 30 w 589"/>
                <a:gd name="T3" fmla="*/ 379 h 379"/>
                <a:gd name="T4" fmla="*/ 0 w 589"/>
                <a:gd name="T5" fmla="*/ 349 h 379"/>
                <a:gd name="T6" fmla="*/ 0 w 589"/>
                <a:gd name="T7" fmla="*/ 30 h 379"/>
                <a:gd name="T8" fmla="*/ 30 w 589"/>
                <a:gd name="T9" fmla="*/ 0 h 379"/>
                <a:gd name="T10" fmla="*/ 559 w 589"/>
                <a:gd name="T11" fmla="*/ 0 h 379"/>
                <a:gd name="T12" fmla="*/ 589 w 589"/>
                <a:gd name="T13" fmla="*/ 30 h 379"/>
                <a:gd name="T14" fmla="*/ 589 w 589"/>
                <a:gd name="T15" fmla="*/ 349 h 379"/>
                <a:gd name="T16" fmla="*/ 559 w 589"/>
                <a:gd name="T17" fmla="*/ 37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9" h="379">
                  <a:moveTo>
                    <a:pt x="559" y="379"/>
                  </a:moveTo>
                  <a:cubicBezTo>
                    <a:pt x="30" y="379"/>
                    <a:pt x="30" y="379"/>
                    <a:pt x="30" y="379"/>
                  </a:cubicBezTo>
                  <a:cubicBezTo>
                    <a:pt x="13" y="379"/>
                    <a:pt x="0" y="365"/>
                    <a:pt x="0" y="349"/>
                  </a:cubicBezTo>
                  <a:cubicBezTo>
                    <a:pt x="0" y="30"/>
                    <a:pt x="0" y="30"/>
                    <a:pt x="0" y="30"/>
                  </a:cubicBezTo>
                  <a:cubicBezTo>
                    <a:pt x="0" y="14"/>
                    <a:pt x="13" y="0"/>
                    <a:pt x="30" y="0"/>
                  </a:cubicBezTo>
                  <a:cubicBezTo>
                    <a:pt x="559" y="0"/>
                    <a:pt x="559" y="0"/>
                    <a:pt x="559" y="0"/>
                  </a:cubicBezTo>
                  <a:cubicBezTo>
                    <a:pt x="575" y="0"/>
                    <a:pt x="589" y="14"/>
                    <a:pt x="589" y="30"/>
                  </a:cubicBezTo>
                  <a:cubicBezTo>
                    <a:pt x="589" y="349"/>
                    <a:pt x="589" y="349"/>
                    <a:pt x="589" y="349"/>
                  </a:cubicBezTo>
                  <a:cubicBezTo>
                    <a:pt x="589" y="365"/>
                    <a:pt x="575" y="379"/>
                    <a:pt x="559" y="379"/>
                  </a:cubicBezTo>
                  <a:close/>
                </a:path>
              </a:pathLst>
            </a:custGeom>
            <a:solidFill>
              <a:srgbClr val="E0928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7"/>
            <p:cNvSpPr>
              <a:spLocks noChangeArrowheads="1"/>
            </p:cNvSpPr>
            <p:nvPr/>
          </p:nvSpPr>
          <p:spPr bwMode="auto">
            <a:xfrm>
              <a:off x="4634" y="3021"/>
              <a:ext cx="600" cy="830"/>
            </a:xfrm>
            <a:prstGeom prst="rect">
              <a:avLst/>
            </a:prstGeom>
            <a:solidFill>
              <a:srgbClr val="E6ED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8"/>
            <p:cNvSpPr>
              <a:spLocks noChangeArrowheads="1"/>
            </p:cNvSpPr>
            <p:nvPr/>
          </p:nvSpPr>
          <p:spPr bwMode="auto">
            <a:xfrm>
              <a:off x="5234" y="3021"/>
              <a:ext cx="601" cy="830"/>
            </a:xfrm>
            <a:prstGeom prst="rect">
              <a:avLst/>
            </a:prstGeom>
            <a:solidFill>
              <a:srgbClr val="E6ED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9"/>
            <p:cNvSpPr>
              <a:spLocks noChangeArrowheads="1"/>
            </p:cNvSpPr>
            <p:nvPr/>
          </p:nvSpPr>
          <p:spPr bwMode="auto">
            <a:xfrm>
              <a:off x="4572" y="3021"/>
              <a:ext cx="62" cy="830"/>
            </a:xfrm>
            <a:prstGeom prst="rect">
              <a:avLst/>
            </a:prstGeom>
            <a:solidFill>
              <a:srgbClr val="E5C58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Rectangle 10"/>
            <p:cNvSpPr>
              <a:spLocks noChangeArrowheads="1"/>
            </p:cNvSpPr>
            <p:nvPr/>
          </p:nvSpPr>
          <p:spPr bwMode="auto">
            <a:xfrm>
              <a:off x="4591" y="3021"/>
              <a:ext cx="5" cy="830"/>
            </a:xfrm>
            <a:prstGeom prst="rect">
              <a:avLst/>
            </a:prstGeom>
            <a:solidFill>
              <a:srgbClr val="D1AE6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1"/>
            <p:cNvSpPr>
              <a:spLocks noChangeArrowheads="1"/>
            </p:cNvSpPr>
            <p:nvPr/>
          </p:nvSpPr>
          <p:spPr bwMode="auto">
            <a:xfrm>
              <a:off x="4572" y="3021"/>
              <a:ext cx="5" cy="830"/>
            </a:xfrm>
            <a:prstGeom prst="rect">
              <a:avLst/>
            </a:prstGeom>
            <a:solidFill>
              <a:srgbClr val="D1AE6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2"/>
            <p:cNvSpPr>
              <a:spLocks noChangeArrowheads="1"/>
            </p:cNvSpPr>
            <p:nvPr/>
          </p:nvSpPr>
          <p:spPr bwMode="auto">
            <a:xfrm>
              <a:off x="4610" y="3021"/>
              <a:ext cx="5" cy="830"/>
            </a:xfrm>
            <a:prstGeom prst="rect">
              <a:avLst/>
            </a:prstGeom>
            <a:solidFill>
              <a:srgbClr val="D1AE6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3"/>
            <p:cNvSpPr>
              <a:spLocks noChangeArrowheads="1"/>
            </p:cNvSpPr>
            <p:nvPr/>
          </p:nvSpPr>
          <p:spPr bwMode="auto">
            <a:xfrm>
              <a:off x="4629" y="3021"/>
              <a:ext cx="5" cy="830"/>
            </a:xfrm>
            <a:prstGeom prst="rect">
              <a:avLst/>
            </a:prstGeom>
            <a:solidFill>
              <a:srgbClr val="D1AE6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4"/>
            <p:cNvSpPr>
              <a:spLocks noChangeArrowheads="1"/>
            </p:cNvSpPr>
            <p:nvPr/>
          </p:nvSpPr>
          <p:spPr bwMode="auto">
            <a:xfrm>
              <a:off x="5835" y="3021"/>
              <a:ext cx="64" cy="830"/>
            </a:xfrm>
            <a:prstGeom prst="rect">
              <a:avLst/>
            </a:prstGeom>
            <a:solidFill>
              <a:srgbClr val="E5C583"/>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5"/>
            <p:cNvSpPr>
              <a:spLocks noChangeArrowheads="1"/>
            </p:cNvSpPr>
            <p:nvPr/>
          </p:nvSpPr>
          <p:spPr bwMode="auto">
            <a:xfrm>
              <a:off x="5854" y="3021"/>
              <a:ext cx="7" cy="830"/>
            </a:xfrm>
            <a:prstGeom prst="rect">
              <a:avLst/>
            </a:prstGeom>
            <a:solidFill>
              <a:srgbClr val="D1AE6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6"/>
            <p:cNvSpPr>
              <a:spLocks noChangeArrowheads="1"/>
            </p:cNvSpPr>
            <p:nvPr/>
          </p:nvSpPr>
          <p:spPr bwMode="auto">
            <a:xfrm>
              <a:off x="5835" y="3021"/>
              <a:ext cx="5" cy="830"/>
            </a:xfrm>
            <a:prstGeom prst="rect">
              <a:avLst/>
            </a:prstGeom>
            <a:solidFill>
              <a:srgbClr val="D1AE6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7"/>
            <p:cNvSpPr>
              <a:spLocks noChangeArrowheads="1"/>
            </p:cNvSpPr>
            <p:nvPr/>
          </p:nvSpPr>
          <p:spPr bwMode="auto">
            <a:xfrm>
              <a:off x="5873" y="3021"/>
              <a:ext cx="7" cy="830"/>
            </a:xfrm>
            <a:prstGeom prst="rect">
              <a:avLst/>
            </a:prstGeom>
            <a:solidFill>
              <a:srgbClr val="D1AE6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8"/>
            <p:cNvSpPr>
              <a:spLocks noChangeArrowheads="1"/>
            </p:cNvSpPr>
            <p:nvPr/>
          </p:nvSpPr>
          <p:spPr bwMode="auto">
            <a:xfrm>
              <a:off x="5894" y="3021"/>
              <a:ext cx="5" cy="830"/>
            </a:xfrm>
            <a:prstGeom prst="rect">
              <a:avLst/>
            </a:prstGeom>
            <a:solidFill>
              <a:srgbClr val="D1AE6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9"/>
            <p:cNvSpPr>
              <a:spLocks/>
            </p:cNvSpPr>
            <p:nvPr/>
          </p:nvSpPr>
          <p:spPr bwMode="auto">
            <a:xfrm>
              <a:off x="5156" y="3018"/>
              <a:ext cx="52" cy="779"/>
            </a:xfrm>
            <a:custGeom>
              <a:avLst/>
              <a:gdLst>
                <a:gd name="T0" fmla="*/ 52 w 52"/>
                <a:gd name="T1" fmla="*/ 779 h 779"/>
                <a:gd name="T2" fmla="*/ 26 w 52"/>
                <a:gd name="T3" fmla="*/ 752 h 779"/>
                <a:gd name="T4" fmla="*/ 0 w 52"/>
                <a:gd name="T5" fmla="*/ 779 h 779"/>
                <a:gd name="T6" fmla="*/ 0 w 52"/>
                <a:gd name="T7" fmla="*/ 0 h 779"/>
                <a:gd name="T8" fmla="*/ 52 w 52"/>
                <a:gd name="T9" fmla="*/ 0 h 779"/>
                <a:gd name="T10" fmla="*/ 52 w 52"/>
                <a:gd name="T11" fmla="*/ 779 h 779"/>
              </a:gdLst>
              <a:ahLst/>
              <a:cxnLst>
                <a:cxn ang="0">
                  <a:pos x="T0" y="T1"/>
                </a:cxn>
                <a:cxn ang="0">
                  <a:pos x="T2" y="T3"/>
                </a:cxn>
                <a:cxn ang="0">
                  <a:pos x="T4" y="T5"/>
                </a:cxn>
                <a:cxn ang="0">
                  <a:pos x="T6" y="T7"/>
                </a:cxn>
                <a:cxn ang="0">
                  <a:pos x="T8" y="T9"/>
                </a:cxn>
                <a:cxn ang="0">
                  <a:pos x="T10" y="T11"/>
                </a:cxn>
              </a:cxnLst>
              <a:rect l="0" t="0" r="r" b="b"/>
              <a:pathLst>
                <a:path w="52" h="779">
                  <a:moveTo>
                    <a:pt x="52" y="779"/>
                  </a:moveTo>
                  <a:lnTo>
                    <a:pt x="26" y="752"/>
                  </a:lnTo>
                  <a:lnTo>
                    <a:pt x="0" y="779"/>
                  </a:lnTo>
                  <a:lnTo>
                    <a:pt x="0" y="0"/>
                  </a:lnTo>
                  <a:lnTo>
                    <a:pt x="52" y="0"/>
                  </a:lnTo>
                  <a:lnTo>
                    <a:pt x="52" y="779"/>
                  </a:lnTo>
                  <a:close/>
                </a:path>
              </a:pathLst>
            </a:custGeom>
            <a:solidFill>
              <a:srgbClr val="E0928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0"/>
            <p:cNvSpPr>
              <a:spLocks/>
            </p:cNvSpPr>
            <p:nvPr/>
          </p:nvSpPr>
          <p:spPr bwMode="auto">
            <a:xfrm>
              <a:off x="5653" y="3626"/>
              <a:ext cx="232" cy="180"/>
            </a:xfrm>
            <a:custGeom>
              <a:avLst/>
              <a:gdLst>
                <a:gd name="T0" fmla="*/ 88 w 98"/>
                <a:gd name="T1" fmla="*/ 6 h 76"/>
                <a:gd name="T2" fmla="*/ 2 w 98"/>
                <a:gd name="T3" fmla="*/ 0 h 76"/>
                <a:gd name="T4" fmla="*/ 11 w 98"/>
                <a:gd name="T5" fmla="*/ 23 h 76"/>
                <a:gd name="T6" fmla="*/ 4 w 98"/>
                <a:gd name="T7" fmla="*/ 22 h 76"/>
                <a:gd name="T8" fmla="*/ 17 w 98"/>
                <a:gd name="T9" fmla="*/ 47 h 76"/>
                <a:gd name="T10" fmla="*/ 9 w 98"/>
                <a:gd name="T11" fmla="*/ 46 h 76"/>
                <a:gd name="T12" fmla="*/ 26 w 98"/>
                <a:gd name="T13" fmla="*/ 71 h 76"/>
                <a:gd name="T14" fmla="*/ 98 w 98"/>
                <a:gd name="T15" fmla="*/ 76 h 76"/>
                <a:gd name="T16" fmla="*/ 88 w 98"/>
                <a:gd name="T17" fmla="*/ 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76">
                  <a:moveTo>
                    <a:pt x="88" y="6"/>
                  </a:moveTo>
                  <a:cubicBezTo>
                    <a:pt x="2" y="0"/>
                    <a:pt x="2" y="0"/>
                    <a:pt x="2" y="0"/>
                  </a:cubicBezTo>
                  <a:cubicBezTo>
                    <a:pt x="2" y="0"/>
                    <a:pt x="0" y="16"/>
                    <a:pt x="11" y="23"/>
                  </a:cubicBezTo>
                  <a:cubicBezTo>
                    <a:pt x="4" y="22"/>
                    <a:pt x="4" y="22"/>
                    <a:pt x="4" y="22"/>
                  </a:cubicBezTo>
                  <a:cubicBezTo>
                    <a:pt x="4" y="22"/>
                    <a:pt x="1" y="43"/>
                    <a:pt x="17" y="47"/>
                  </a:cubicBezTo>
                  <a:cubicBezTo>
                    <a:pt x="9" y="46"/>
                    <a:pt x="9" y="46"/>
                    <a:pt x="9" y="46"/>
                  </a:cubicBezTo>
                  <a:cubicBezTo>
                    <a:pt x="9" y="46"/>
                    <a:pt x="5" y="71"/>
                    <a:pt x="26" y="71"/>
                  </a:cubicBezTo>
                  <a:cubicBezTo>
                    <a:pt x="98" y="76"/>
                    <a:pt x="98" y="76"/>
                    <a:pt x="98" y="76"/>
                  </a:cubicBezTo>
                  <a:lnTo>
                    <a:pt x="88" y="6"/>
                  </a:lnTo>
                  <a:close/>
                </a:path>
              </a:pathLst>
            </a:custGeom>
            <a:solidFill>
              <a:srgbClr val="DB9F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1"/>
            <p:cNvSpPr>
              <a:spLocks/>
            </p:cNvSpPr>
            <p:nvPr/>
          </p:nvSpPr>
          <p:spPr bwMode="auto">
            <a:xfrm>
              <a:off x="5700" y="3501"/>
              <a:ext cx="324" cy="686"/>
            </a:xfrm>
            <a:custGeom>
              <a:avLst/>
              <a:gdLst>
                <a:gd name="T0" fmla="*/ 130 w 137"/>
                <a:gd name="T1" fmla="*/ 131 h 290"/>
                <a:gd name="T2" fmla="*/ 118 w 137"/>
                <a:gd name="T3" fmla="*/ 106 h 290"/>
                <a:gd name="T4" fmla="*/ 103 w 137"/>
                <a:gd name="T5" fmla="*/ 85 h 290"/>
                <a:gd name="T6" fmla="*/ 99 w 137"/>
                <a:gd name="T7" fmla="*/ 51 h 290"/>
                <a:gd name="T8" fmla="*/ 34 w 137"/>
                <a:gd name="T9" fmla="*/ 0 h 290"/>
                <a:gd name="T10" fmla="*/ 28 w 137"/>
                <a:gd name="T11" fmla="*/ 28 h 290"/>
                <a:gd name="T12" fmla="*/ 59 w 137"/>
                <a:gd name="T13" fmla="*/ 58 h 290"/>
                <a:gd name="T14" fmla="*/ 70 w 137"/>
                <a:gd name="T15" fmla="*/ 100 h 290"/>
                <a:gd name="T16" fmla="*/ 45 w 137"/>
                <a:gd name="T17" fmla="*/ 133 h 290"/>
                <a:gd name="T18" fmla="*/ 37 w 137"/>
                <a:gd name="T19" fmla="*/ 131 h 290"/>
                <a:gd name="T20" fmla="*/ 0 w 137"/>
                <a:gd name="T21" fmla="*/ 192 h 290"/>
                <a:gd name="T22" fmla="*/ 21 w 137"/>
                <a:gd name="T23" fmla="*/ 236 h 290"/>
                <a:gd name="T24" fmla="*/ 21 w 137"/>
                <a:gd name="T25" fmla="*/ 290 h 290"/>
                <a:gd name="T26" fmla="*/ 107 w 137"/>
                <a:gd name="T27" fmla="*/ 290 h 290"/>
                <a:gd name="T28" fmla="*/ 107 w 137"/>
                <a:gd name="T29" fmla="*/ 222 h 290"/>
                <a:gd name="T30" fmla="*/ 137 w 137"/>
                <a:gd name="T31" fmla="*/ 145 h 290"/>
                <a:gd name="T32" fmla="*/ 130 w 137"/>
                <a:gd name="T33" fmla="*/ 131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7" h="290">
                  <a:moveTo>
                    <a:pt x="130" y="131"/>
                  </a:moveTo>
                  <a:cubicBezTo>
                    <a:pt x="130" y="131"/>
                    <a:pt x="131" y="110"/>
                    <a:pt x="118" y="106"/>
                  </a:cubicBezTo>
                  <a:cubicBezTo>
                    <a:pt x="118" y="106"/>
                    <a:pt x="118" y="88"/>
                    <a:pt x="103" y="85"/>
                  </a:cubicBezTo>
                  <a:cubicBezTo>
                    <a:pt x="99" y="51"/>
                    <a:pt x="99" y="51"/>
                    <a:pt x="99" y="51"/>
                  </a:cubicBezTo>
                  <a:cubicBezTo>
                    <a:pt x="34" y="0"/>
                    <a:pt x="34" y="0"/>
                    <a:pt x="34" y="0"/>
                  </a:cubicBezTo>
                  <a:cubicBezTo>
                    <a:pt x="34" y="0"/>
                    <a:pt x="20" y="12"/>
                    <a:pt x="28" y="28"/>
                  </a:cubicBezTo>
                  <a:cubicBezTo>
                    <a:pt x="28" y="28"/>
                    <a:pt x="41" y="45"/>
                    <a:pt x="59" y="58"/>
                  </a:cubicBezTo>
                  <a:cubicBezTo>
                    <a:pt x="59" y="58"/>
                    <a:pt x="72" y="76"/>
                    <a:pt x="70" y="100"/>
                  </a:cubicBezTo>
                  <a:cubicBezTo>
                    <a:pt x="70" y="100"/>
                    <a:pt x="66" y="129"/>
                    <a:pt x="45" y="133"/>
                  </a:cubicBezTo>
                  <a:cubicBezTo>
                    <a:pt x="45" y="133"/>
                    <a:pt x="41" y="133"/>
                    <a:pt x="37" y="131"/>
                  </a:cubicBezTo>
                  <a:cubicBezTo>
                    <a:pt x="0" y="192"/>
                    <a:pt x="0" y="192"/>
                    <a:pt x="0" y="192"/>
                  </a:cubicBezTo>
                  <a:cubicBezTo>
                    <a:pt x="21" y="236"/>
                    <a:pt x="21" y="236"/>
                    <a:pt x="21" y="236"/>
                  </a:cubicBezTo>
                  <a:cubicBezTo>
                    <a:pt x="21" y="290"/>
                    <a:pt x="21" y="290"/>
                    <a:pt x="21" y="290"/>
                  </a:cubicBezTo>
                  <a:cubicBezTo>
                    <a:pt x="107" y="290"/>
                    <a:pt x="107" y="290"/>
                    <a:pt x="107" y="290"/>
                  </a:cubicBezTo>
                  <a:cubicBezTo>
                    <a:pt x="107" y="222"/>
                    <a:pt x="107" y="222"/>
                    <a:pt x="107" y="222"/>
                  </a:cubicBezTo>
                  <a:cubicBezTo>
                    <a:pt x="137" y="145"/>
                    <a:pt x="137" y="145"/>
                    <a:pt x="137" y="145"/>
                  </a:cubicBezTo>
                  <a:cubicBezTo>
                    <a:pt x="137" y="145"/>
                    <a:pt x="137" y="135"/>
                    <a:pt x="130" y="131"/>
                  </a:cubicBezTo>
                  <a:close/>
                </a:path>
              </a:pathLst>
            </a:custGeom>
            <a:solidFill>
              <a:srgbClr val="FFC0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2"/>
            <p:cNvSpPr>
              <a:spLocks noChangeArrowheads="1"/>
            </p:cNvSpPr>
            <p:nvPr/>
          </p:nvSpPr>
          <p:spPr bwMode="auto">
            <a:xfrm>
              <a:off x="5736" y="4106"/>
              <a:ext cx="231" cy="64"/>
            </a:xfrm>
            <a:prstGeom prst="rect">
              <a:avLst/>
            </a:prstGeom>
            <a:solidFill>
              <a:srgbClr val="CBCE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23"/>
            <p:cNvSpPr>
              <a:spLocks noChangeArrowheads="1"/>
            </p:cNvSpPr>
            <p:nvPr/>
          </p:nvSpPr>
          <p:spPr bwMode="auto">
            <a:xfrm>
              <a:off x="5724" y="4170"/>
              <a:ext cx="260" cy="1086"/>
            </a:xfrm>
            <a:prstGeom prst="rect">
              <a:avLst/>
            </a:prstGeom>
            <a:solidFill>
              <a:srgbClr val="257B8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Oval 24"/>
            <p:cNvSpPr>
              <a:spLocks noChangeArrowheads="1"/>
            </p:cNvSpPr>
            <p:nvPr/>
          </p:nvSpPr>
          <p:spPr bwMode="auto">
            <a:xfrm>
              <a:off x="5762" y="4121"/>
              <a:ext cx="33" cy="35"/>
            </a:xfrm>
            <a:prstGeom prst="ellipse">
              <a:avLst/>
            </a:prstGeom>
            <a:solidFill>
              <a:srgbClr val="257B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25"/>
            <p:cNvSpPr>
              <a:spLocks noChangeArrowheads="1"/>
            </p:cNvSpPr>
            <p:nvPr/>
          </p:nvSpPr>
          <p:spPr bwMode="auto">
            <a:xfrm>
              <a:off x="5859" y="4106"/>
              <a:ext cx="108" cy="64"/>
            </a:xfrm>
            <a:prstGeom prst="rect">
              <a:avLst/>
            </a:prstGeom>
            <a:solidFill>
              <a:srgbClr val="EFEF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26"/>
            <p:cNvSpPr>
              <a:spLocks noChangeArrowheads="1"/>
            </p:cNvSpPr>
            <p:nvPr/>
          </p:nvSpPr>
          <p:spPr bwMode="auto">
            <a:xfrm>
              <a:off x="5859" y="4170"/>
              <a:ext cx="125" cy="1083"/>
            </a:xfrm>
            <a:prstGeom prst="rect">
              <a:avLst/>
            </a:prstGeom>
            <a:solidFill>
              <a:srgbClr val="21899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7"/>
            <p:cNvSpPr>
              <a:spLocks/>
            </p:cNvSpPr>
            <p:nvPr/>
          </p:nvSpPr>
          <p:spPr bwMode="auto">
            <a:xfrm>
              <a:off x="5234" y="2971"/>
              <a:ext cx="556" cy="880"/>
            </a:xfrm>
            <a:custGeom>
              <a:avLst/>
              <a:gdLst>
                <a:gd name="T0" fmla="*/ 232 w 235"/>
                <a:gd name="T1" fmla="*/ 345 h 372"/>
                <a:gd name="T2" fmla="*/ 147 w 235"/>
                <a:gd name="T3" fmla="*/ 369 h 372"/>
                <a:gd name="T4" fmla="*/ 0 w 235"/>
                <a:gd name="T5" fmla="*/ 372 h 372"/>
                <a:gd name="T6" fmla="*/ 0 w 235"/>
                <a:gd name="T7" fmla="*/ 21 h 372"/>
                <a:gd name="T8" fmla="*/ 235 w 235"/>
                <a:gd name="T9" fmla="*/ 0 h 372"/>
                <a:gd name="T10" fmla="*/ 232 w 235"/>
                <a:gd name="T11" fmla="*/ 345 h 372"/>
              </a:gdLst>
              <a:ahLst/>
              <a:cxnLst>
                <a:cxn ang="0">
                  <a:pos x="T0" y="T1"/>
                </a:cxn>
                <a:cxn ang="0">
                  <a:pos x="T2" y="T3"/>
                </a:cxn>
                <a:cxn ang="0">
                  <a:pos x="T4" y="T5"/>
                </a:cxn>
                <a:cxn ang="0">
                  <a:pos x="T6" y="T7"/>
                </a:cxn>
                <a:cxn ang="0">
                  <a:pos x="T8" y="T9"/>
                </a:cxn>
                <a:cxn ang="0">
                  <a:pos x="T10" y="T11"/>
                </a:cxn>
              </a:cxnLst>
              <a:rect l="0" t="0" r="r" b="b"/>
              <a:pathLst>
                <a:path w="235" h="372">
                  <a:moveTo>
                    <a:pt x="232" y="345"/>
                  </a:moveTo>
                  <a:cubicBezTo>
                    <a:pt x="232" y="345"/>
                    <a:pt x="195" y="366"/>
                    <a:pt x="147" y="369"/>
                  </a:cubicBezTo>
                  <a:cubicBezTo>
                    <a:pt x="112" y="371"/>
                    <a:pt x="0" y="372"/>
                    <a:pt x="0" y="372"/>
                  </a:cubicBezTo>
                  <a:cubicBezTo>
                    <a:pt x="0" y="21"/>
                    <a:pt x="0" y="21"/>
                    <a:pt x="0" y="21"/>
                  </a:cubicBezTo>
                  <a:cubicBezTo>
                    <a:pt x="235" y="0"/>
                    <a:pt x="235" y="0"/>
                    <a:pt x="235" y="0"/>
                  </a:cubicBezTo>
                  <a:lnTo>
                    <a:pt x="232" y="34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8"/>
            <p:cNvSpPr>
              <a:spLocks/>
            </p:cNvSpPr>
            <p:nvPr/>
          </p:nvSpPr>
          <p:spPr bwMode="auto">
            <a:xfrm>
              <a:off x="5667" y="3614"/>
              <a:ext cx="140" cy="341"/>
            </a:xfrm>
            <a:custGeom>
              <a:avLst/>
              <a:gdLst>
                <a:gd name="T0" fmla="*/ 51 w 59"/>
                <a:gd name="T1" fmla="*/ 83 h 144"/>
                <a:gd name="T2" fmla="*/ 51 w 59"/>
                <a:gd name="T3" fmla="*/ 83 h 144"/>
                <a:gd name="T4" fmla="*/ 39 w 59"/>
                <a:gd name="T5" fmla="*/ 61 h 144"/>
                <a:gd name="T6" fmla="*/ 51 w 59"/>
                <a:gd name="T7" fmla="*/ 33 h 144"/>
                <a:gd name="T8" fmla="*/ 35 w 59"/>
                <a:gd name="T9" fmla="*/ 0 h 144"/>
                <a:gd name="T10" fmla="*/ 9 w 59"/>
                <a:gd name="T11" fmla="*/ 59 h 144"/>
                <a:gd name="T12" fmla="*/ 0 w 59"/>
                <a:gd name="T13" fmla="*/ 115 h 144"/>
                <a:gd name="T14" fmla="*/ 14 w 59"/>
                <a:gd name="T15" fmla="*/ 144 h 144"/>
                <a:gd name="T16" fmla="*/ 51 w 59"/>
                <a:gd name="T17" fmla="*/ 8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 h="144">
                  <a:moveTo>
                    <a:pt x="51" y="83"/>
                  </a:moveTo>
                  <a:cubicBezTo>
                    <a:pt x="51" y="83"/>
                    <a:pt x="51" y="83"/>
                    <a:pt x="51" y="83"/>
                  </a:cubicBezTo>
                  <a:cubicBezTo>
                    <a:pt x="45" y="80"/>
                    <a:pt x="38" y="73"/>
                    <a:pt x="39" y="61"/>
                  </a:cubicBezTo>
                  <a:cubicBezTo>
                    <a:pt x="51" y="33"/>
                    <a:pt x="51" y="33"/>
                    <a:pt x="51" y="33"/>
                  </a:cubicBezTo>
                  <a:cubicBezTo>
                    <a:pt x="51" y="33"/>
                    <a:pt x="59" y="4"/>
                    <a:pt x="35" y="0"/>
                  </a:cubicBezTo>
                  <a:cubicBezTo>
                    <a:pt x="9" y="59"/>
                    <a:pt x="9" y="59"/>
                    <a:pt x="9" y="59"/>
                  </a:cubicBezTo>
                  <a:cubicBezTo>
                    <a:pt x="0" y="115"/>
                    <a:pt x="0" y="115"/>
                    <a:pt x="0" y="115"/>
                  </a:cubicBezTo>
                  <a:cubicBezTo>
                    <a:pt x="14" y="144"/>
                    <a:pt x="14" y="144"/>
                    <a:pt x="14" y="144"/>
                  </a:cubicBezTo>
                  <a:lnTo>
                    <a:pt x="51" y="83"/>
                  </a:lnTo>
                  <a:close/>
                </a:path>
              </a:pathLst>
            </a:custGeom>
            <a:solidFill>
              <a:srgbClr val="FFC0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9"/>
            <p:cNvSpPr>
              <a:spLocks/>
            </p:cNvSpPr>
            <p:nvPr/>
          </p:nvSpPr>
          <p:spPr bwMode="auto">
            <a:xfrm>
              <a:off x="4681" y="3517"/>
              <a:ext cx="428" cy="724"/>
            </a:xfrm>
            <a:custGeom>
              <a:avLst/>
              <a:gdLst>
                <a:gd name="T0" fmla="*/ 158 w 181"/>
                <a:gd name="T1" fmla="*/ 105 h 306"/>
                <a:gd name="T2" fmla="*/ 141 w 181"/>
                <a:gd name="T3" fmla="*/ 130 h 306"/>
                <a:gd name="T4" fmla="*/ 129 w 181"/>
                <a:gd name="T5" fmla="*/ 149 h 306"/>
                <a:gd name="T6" fmla="*/ 124 w 181"/>
                <a:gd name="T7" fmla="*/ 99 h 306"/>
                <a:gd name="T8" fmla="*/ 123 w 181"/>
                <a:gd name="T9" fmla="*/ 47 h 306"/>
                <a:gd name="T10" fmla="*/ 135 w 181"/>
                <a:gd name="T11" fmla="*/ 29 h 306"/>
                <a:gd name="T12" fmla="*/ 126 w 181"/>
                <a:gd name="T13" fmla="*/ 0 h 306"/>
                <a:gd name="T14" fmla="*/ 98 w 181"/>
                <a:gd name="T15" fmla="*/ 41 h 306"/>
                <a:gd name="T16" fmla="*/ 92 w 181"/>
                <a:gd name="T17" fmla="*/ 105 h 306"/>
                <a:gd name="T18" fmla="*/ 81 w 181"/>
                <a:gd name="T19" fmla="*/ 56 h 306"/>
                <a:gd name="T20" fmla="*/ 91 w 181"/>
                <a:gd name="T21" fmla="*/ 33 h 306"/>
                <a:gd name="T22" fmla="*/ 80 w 181"/>
                <a:gd name="T23" fmla="*/ 9 h 306"/>
                <a:gd name="T24" fmla="*/ 57 w 181"/>
                <a:gd name="T25" fmla="*/ 53 h 306"/>
                <a:gd name="T26" fmla="*/ 63 w 181"/>
                <a:gd name="T27" fmla="*/ 119 h 306"/>
                <a:gd name="T28" fmla="*/ 63 w 181"/>
                <a:gd name="T29" fmla="*/ 119 h 306"/>
                <a:gd name="T30" fmla="*/ 49 w 181"/>
                <a:gd name="T31" fmla="*/ 72 h 306"/>
                <a:gd name="T32" fmla="*/ 46 w 181"/>
                <a:gd name="T33" fmla="*/ 45 h 306"/>
                <a:gd name="T34" fmla="*/ 26 w 181"/>
                <a:gd name="T35" fmla="*/ 29 h 306"/>
                <a:gd name="T36" fmla="*/ 26 w 181"/>
                <a:gd name="T37" fmla="*/ 78 h 306"/>
                <a:gd name="T38" fmla="*/ 36 w 181"/>
                <a:gd name="T39" fmla="*/ 128 h 306"/>
                <a:gd name="T40" fmla="*/ 34 w 181"/>
                <a:gd name="T41" fmla="*/ 128 h 306"/>
                <a:gd name="T42" fmla="*/ 21 w 181"/>
                <a:gd name="T43" fmla="*/ 84 h 306"/>
                <a:gd name="T44" fmla="*/ 19 w 181"/>
                <a:gd name="T45" fmla="*/ 58 h 306"/>
                <a:gd name="T46" fmla="*/ 0 w 181"/>
                <a:gd name="T47" fmla="*/ 44 h 306"/>
                <a:gd name="T48" fmla="*/ 0 w 181"/>
                <a:gd name="T49" fmla="*/ 89 h 306"/>
                <a:gd name="T50" fmla="*/ 9 w 181"/>
                <a:gd name="T51" fmla="*/ 136 h 306"/>
                <a:gd name="T52" fmla="*/ 22 w 181"/>
                <a:gd name="T53" fmla="*/ 184 h 306"/>
                <a:gd name="T54" fmla="*/ 38 w 181"/>
                <a:gd name="T55" fmla="*/ 215 h 306"/>
                <a:gd name="T56" fmla="*/ 38 w 181"/>
                <a:gd name="T57" fmla="*/ 306 h 306"/>
                <a:gd name="T58" fmla="*/ 129 w 181"/>
                <a:gd name="T59" fmla="*/ 306 h 306"/>
                <a:gd name="T60" fmla="*/ 129 w 181"/>
                <a:gd name="T61" fmla="*/ 215 h 306"/>
                <a:gd name="T62" fmla="*/ 155 w 181"/>
                <a:gd name="T63" fmla="*/ 172 h 306"/>
                <a:gd name="T64" fmla="*/ 164 w 181"/>
                <a:gd name="T65" fmla="*/ 137 h 306"/>
                <a:gd name="T66" fmla="*/ 181 w 181"/>
                <a:gd name="T67" fmla="*/ 109 h 306"/>
                <a:gd name="T68" fmla="*/ 158 w 181"/>
                <a:gd name="T69" fmla="*/ 105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1" h="306">
                  <a:moveTo>
                    <a:pt x="158" y="105"/>
                  </a:moveTo>
                  <a:cubicBezTo>
                    <a:pt x="158" y="105"/>
                    <a:pt x="151" y="109"/>
                    <a:pt x="141" y="130"/>
                  </a:cubicBezTo>
                  <a:cubicBezTo>
                    <a:pt x="129" y="149"/>
                    <a:pt x="129" y="149"/>
                    <a:pt x="129" y="149"/>
                  </a:cubicBezTo>
                  <a:cubicBezTo>
                    <a:pt x="124" y="99"/>
                    <a:pt x="124" y="99"/>
                    <a:pt x="124" y="99"/>
                  </a:cubicBezTo>
                  <a:cubicBezTo>
                    <a:pt x="123" y="47"/>
                    <a:pt x="123" y="47"/>
                    <a:pt x="123" y="47"/>
                  </a:cubicBezTo>
                  <a:cubicBezTo>
                    <a:pt x="135" y="29"/>
                    <a:pt x="135" y="29"/>
                    <a:pt x="135" y="29"/>
                  </a:cubicBezTo>
                  <a:cubicBezTo>
                    <a:pt x="145" y="12"/>
                    <a:pt x="126" y="0"/>
                    <a:pt x="126" y="0"/>
                  </a:cubicBezTo>
                  <a:cubicBezTo>
                    <a:pt x="98" y="41"/>
                    <a:pt x="98" y="41"/>
                    <a:pt x="98" y="41"/>
                  </a:cubicBezTo>
                  <a:cubicBezTo>
                    <a:pt x="92" y="105"/>
                    <a:pt x="92" y="105"/>
                    <a:pt x="92" y="105"/>
                  </a:cubicBezTo>
                  <a:cubicBezTo>
                    <a:pt x="81" y="56"/>
                    <a:pt x="81" y="56"/>
                    <a:pt x="81" y="56"/>
                  </a:cubicBezTo>
                  <a:cubicBezTo>
                    <a:pt x="91" y="33"/>
                    <a:pt x="91" y="33"/>
                    <a:pt x="91" y="33"/>
                  </a:cubicBezTo>
                  <a:cubicBezTo>
                    <a:pt x="99" y="14"/>
                    <a:pt x="80" y="9"/>
                    <a:pt x="80" y="9"/>
                  </a:cubicBezTo>
                  <a:cubicBezTo>
                    <a:pt x="57" y="53"/>
                    <a:pt x="57" y="53"/>
                    <a:pt x="57" y="53"/>
                  </a:cubicBezTo>
                  <a:cubicBezTo>
                    <a:pt x="63" y="119"/>
                    <a:pt x="63" y="119"/>
                    <a:pt x="63" y="119"/>
                  </a:cubicBezTo>
                  <a:cubicBezTo>
                    <a:pt x="63" y="119"/>
                    <a:pt x="63" y="119"/>
                    <a:pt x="63" y="119"/>
                  </a:cubicBezTo>
                  <a:cubicBezTo>
                    <a:pt x="49" y="72"/>
                    <a:pt x="49" y="72"/>
                    <a:pt x="49" y="72"/>
                  </a:cubicBezTo>
                  <a:cubicBezTo>
                    <a:pt x="46" y="45"/>
                    <a:pt x="46" y="45"/>
                    <a:pt x="46" y="45"/>
                  </a:cubicBezTo>
                  <a:cubicBezTo>
                    <a:pt x="45" y="25"/>
                    <a:pt x="26" y="29"/>
                    <a:pt x="26" y="29"/>
                  </a:cubicBezTo>
                  <a:cubicBezTo>
                    <a:pt x="26" y="78"/>
                    <a:pt x="26" y="78"/>
                    <a:pt x="26" y="78"/>
                  </a:cubicBezTo>
                  <a:cubicBezTo>
                    <a:pt x="36" y="128"/>
                    <a:pt x="36" y="128"/>
                    <a:pt x="36" y="128"/>
                  </a:cubicBezTo>
                  <a:cubicBezTo>
                    <a:pt x="34" y="128"/>
                    <a:pt x="34" y="128"/>
                    <a:pt x="34" y="128"/>
                  </a:cubicBezTo>
                  <a:cubicBezTo>
                    <a:pt x="21" y="84"/>
                    <a:pt x="21" y="84"/>
                    <a:pt x="21" y="84"/>
                  </a:cubicBezTo>
                  <a:cubicBezTo>
                    <a:pt x="19" y="58"/>
                    <a:pt x="19" y="58"/>
                    <a:pt x="19" y="58"/>
                  </a:cubicBezTo>
                  <a:cubicBezTo>
                    <a:pt x="18" y="39"/>
                    <a:pt x="0" y="44"/>
                    <a:pt x="0" y="44"/>
                  </a:cubicBezTo>
                  <a:cubicBezTo>
                    <a:pt x="0" y="89"/>
                    <a:pt x="0" y="89"/>
                    <a:pt x="0" y="89"/>
                  </a:cubicBezTo>
                  <a:cubicBezTo>
                    <a:pt x="9" y="136"/>
                    <a:pt x="9" y="136"/>
                    <a:pt x="9" y="136"/>
                  </a:cubicBezTo>
                  <a:cubicBezTo>
                    <a:pt x="22" y="184"/>
                    <a:pt x="22" y="184"/>
                    <a:pt x="22" y="184"/>
                  </a:cubicBezTo>
                  <a:cubicBezTo>
                    <a:pt x="22" y="184"/>
                    <a:pt x="32" y="209"/>
                    <a:pt x="38" y="215"/>
                  </a:cubicBezTo>
                  <a:cubicBezTo>
                    <a:pt x="38" y="306"/>
                    <a:pt x="38" y="306"/>
                    <a:pt x="38" y="306"/>
                  </a:cubicBezTo>
                  <a:cubicBezTo>
                    <a:pt x="129" y="306"/>
                    <a:pt x="129" y="306"/>
                    <a:pt x="129" y="306"/>
                  </a:cubicBezTo>
                  <a:cubicBezTo>
                    <a:pt x="129" y="215"/>
                    <a:pt x="129" y="215"/>
                    <a:pt x="129" y="215"/>
                  </a:cubicBezTo>
                  <a:cubicBezTo>
                    <a:pt x="155" y="172"/>
                    <a:pt x="155" y="172"/>
                    <a:pt x="155" y="172"/>
                  </a:cubicBezTo>
                  <a:cubicBezTo>
                    <a:pt x="164" y="137"/>
                    <a:pt x="164" y="137"/>
                    <a:pt x="164" y="137"/>
                  </a:cubicBezTo>
                  <a:cubicBezTo>
                    <a:pt x="181" y="109"/>
                    <a:pt x="181" y="109"/>
                    <a:pt x="181" y="109"/>
                  </a:cubicBezTo>
                  <a:cubicBezTo>
                    <a:pt x="181" y="109"/>
                    <a:pt x="171" y="94"/>
                    <a:pt x="158" y="105"/>
                  </a:cubicBezTo>
                  <a:close/>
                </a:path>
              </a:pathLst>
            </a:custGeom>
            <a:solidFill>
              <a:srgbClr val="FFC0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30"/>
            <p:cNvSpPr>
              <a:spLocks noChangeArrowheads="1"/>
            </p:cNvSpPr>
            <p:nvPr/>
          </p:nvSpPr>
          <p:spPr bwMode="auto">
            <a:xfrm>
              <a:off x="4759" y="4106"/>
              <a:ext cx="232" cy="64"/>
            </a:xfrm>
            <a:prstGeom prst="rect">
              <a:avLst/>
            </a:prstGeom>
            <a:solidFill>
              <a:srgbClr val="CBCE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31"/>
            <p:cNvSpPr>
              <a:spLocks noChangeArrowheads="1"/>
            </p:cNvSpPr>
            <p:nvPr/>
          </p:nvSpPr>
          <p:spPr bwMode="auto">
            <a:xfrm>
              <a:off x="4749" y="4170"/>
              <a:ext cx="261" cy="1086"/>
            </a:xfrm>
            <a:prstGeom prst="rect">
              <a:avLst/>
            </a:prstGeom>
            <a:solidFill>
              <a:srgbClr val="257B8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Oval 32"/>
            <p:cNvSpPr>
              <a:spLocks noChangeArrowheads="1"/>
            </p:cNvSpPr>
            <p:nvPr/>
          </p:nvSpPr>
          <p:spPr bwMode="auto">
            <a:xfrm>
              <a:off x="4785" y="4121"/>
              <a:ext cx="35" cy="35"/>
            </a:xfrm>
            <a:prstGeom prst="ellipse">
              <a:avLst/>
            </a:prstGeom>
            <a:solidFill>
              <a:srgbClr val="257B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Rectangle 33"/>
            <p:cNvSpPr>
              <a:spLocks noChangeArrowheads="1"/>
            </p:cNvSpPr>
            <p:nvPr/>
          </p:nvSpPr>
          <p:spPr bwMode="auto">
            <a:xfrm>
              <a:off x="4884" y="4106"/>
              <a:ext cx="107" cy="64"/>
            </a:xfrm>
            <a:prstGeom prst="rect">
              <a:avLst/>
            </a:prstGeom>
            <a:solidFill>
              <a:srgbClr val="EFEF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34"/>
            <p:cNvSpPr>
              <a:spLocks noChangeArrowheads="1"/>
            </p:cNvSpPr>
            <p:nvPr/>
          </p:nvSpPr>
          <p:spPr bwMode="auto">
            <a:xfrm>
              <a:off x="4884" y="4170"/>
              <a:ext cx="126" cy="1083"/>
            </a:xfrm>
            <a:prstGeom prst="rect">
              <a:avLst/>
            </a:prstGeom>
            <a:solidFill>
              <a:srgbClr val="21899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5"/>
            <p:cNvSpPr>
              <a:spLocks/>
            </p:cNvSpPr>
            <p:nvPr/>
          </p:nvSpPr>
          <p:spPr bwMode="auto">
            <a:xfrm>
              <a:off x="1793" y="2976"/>
              <a:ext cx="506" cy="747"/>
            </a:xfrm>
            <a:custGeom>
              <a:avLst/>
              <a:gdLst>
                <a:gd name="T0" fmla="*/ 201 w 214"/>
                <a:gd name="T1" fmla="*/ 316 h 316"/>
                <a:gd name="T2" fmla="*/ 12 w 214"/>
                <a:gd name="T3" fmla="*/ 316 h 316"/>
                <a:gd name="T4" fmla="*/ 0 w 214"/>
                <a:gd name="T5" fmla="*/ 304 h 316"/>
                <a:gd name="T6" fmla="*/ 0 w 214"/>
                <a:gd name="T7" fmla="*/ 12 h 316"/>
                <a:gd name="T8" fmla="*/ 12 w 214"/>
                <a:gd name="T9" fmla="*/ 0 h 316"/>
                <a:gd name="T10" fmla="*/ 201 w 214"/>
                <a:gd name="T11" fmla="*/ 0 h 316"/>
                <a:gd name="T12" fmla="*/ 214 w 214"/>
                <a:gd name="T13" fmla="*/ 12 h 316"/>
                <a:gd name="T14" fmla="*/ 214 w 214"/>
                <a:gd name="T15" fmla="*/ 304 h 316"/>
                <a:gd name="T16" fmla="*/ 201 w 214"/>
                <a:gd name="T17" fmla="*/ 316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4" h="316">
                  <a:moveTo>
                    <a:pt x="201" y="316"/>
                  </a:moveTo>
                  <a:cubicBezTo>
                    <a:pt x="12" y="316"/>
                    <a:pt x="12" y="316"/>
                    <a:pt x="12" y="316"/>
                  </a:cubicBezTo>
                  <a:cubicBezTo>
                    <a:pt x="5" y="316"/>
                    <a:pt x="0" y="311"/>
                    <a:pt x="0" y="304"/>
                  </a:cubicBezTo>
                  <a:cubicBezTo>
                    <a:pt x="0" y="12"/>
                    <a:pt x="0" y="12"/>
                    <a:pt x="0" y="12"/>
                  </a:cubicBezTo>
                  <a:cubicBezTo>
                    <a:pt x="0" y="5"/>
                    <a:pt x="5" y="0"/>
                    <a:pt x="12" y="0"/>
                  </a:cubicBezTo>
                  <a:cubicBezTo>
                    <a:pt x="201" y="0"/>
                    <a:pt x="201" y="0"/>
                    <a:pt x="201" y="0"/>
                  </a:cubicBezTo>
                  <a:cubicBezTo>
                    <a:pt x="208" y="0"/>
                    <a:pt x="214" y="5"/>
                    <a:pt x="214" y="12"/>
                  </a:cubicBezTo>
                  <a:cubicBezTo>
                    <a:pt x="214" y="304"/>
                    <a:pt x="214" y="304"/>
                    <a:pt x="214" y="304"/>
                  </a:cubicBezTo>
                  <a:cubicBezTo>
                    <a:pt x="214" y="311"/>
                    <a:pt x="208" y="316"/>
                    <a:pt x="201" y="316"/>
                  </a:cubicBezTo>
                  <a:close/>
                </a:path>
              </a:pathLst>
            </a:custGeom>
            <a:solidFill>
              <a:srgbClr val="8E8B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6"/>
            <p:cNvSpPr>
              <a:spLocks/>
            </p:cNvSpPr>
            <p:nvPr/>
          </p:nvSpPr>
          <p:spPr bwMode="auto">
            <a:xfrm>
              <a:off x="2096" y="2976"/>
              <a:ext cx="203" cy="414"/>
            </a:xfrm>
            <a:custGeom>
              <a:avLst/>
              <a:gdLst>
                <a:gd name="T0" fmla="*/ 73 w 86"/>
                <a:gd name="T1" fmla="*/ 0 h 175"/>
                <a:gd name="T2" fmla="*/ 0 w 86"/>
                <a:gd name="T3" fmla="*/ 0 h 175"/>
                <a:gd name="T4" fmla="*/ 86 w 86"/>
                <a:gd name="T5" fmla="*/ 175 h 175"/>
                <a:gd name="T6" fmla="*/ 86 w 86"/>
                <a:gd name="T7" fmla="*/ 12 h 175"/>
                <a:gd name="T8" fmla="*/ 73 w 86"/>
                <a:gd name="T9" fmla="*/ 0 h 175"/>
              </a:gdLst>
              <a:ahLst/>
              <a:cxnLst>
                <a:cxn ang="0">
                  <a:pos x="T0" y="T1"/>
                </a:cxn>
                <a:cxn ang="0">
                  <a:pos x="T2" y="T3"/>
                </a:cxn>
                <a:cxn ang="0">
                  <a:pos x="T4" y="T5"/>
                </a:cxn>
                <a:cxn ang="0">
                  <a:pos x="T6" y="T7"/>
                </a:cxn>
                <a:cxn ang="0">
                  <a:pos x="T8" y="T9"/>
                </a:cxn>
              </a:cxnLst>
              <a:rect l="0" t="0" r="r" b="b"/>
              <a:pathLst>
                <a:path w="86" h="175">
                  <a:moveTo>
                    <a:pt x="73" y="0"/>
                  </a:moveTo>
                  <a:cubicBezTo>
                    <a:pt x="0" y="0"/>
                    <a:pt x="0" y="0"/>
                    <a:pt x="0" y="0"/>
                  </a:cubicBezTo>
                  <a:cubicBezTo>
                    <a:pt x="86" y="175"/>
                    <a:pt x="86" y="175"/>
                    <a:pt x="86" y="175"/>
                  </a:cubicBezTo>
                  <a:cubicBezTo>
                    <a:pt x="86" y="12"/>
                    <a:pt x="86" y="12"/>
                    <a:pt x="86" y="12"/>
                  </a:cubicBezTo>
                  <a:cubicBezTo>
                    <a:pt x="86" y="5"/>
                    <a:pt x="80" y="0"/>
                    <a:pt x="73" y="0"/>
                  </a:cubicBezTo>
                  <a:close/>
                </a:path>
              </a:pathLst>
            </a:custGeom>
            <a:solidFill>
              <a:srgbClr val="A5A2A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37"/>
            <p:cNvSpPr>
              <a:spLocks noChangeArrowheads="1"/>
            </p:cNvSpPr>
            <p:nvPr/>
          </p:nvSpPr>
          <p:spPr bwMode="auto">
            <a:xfrm>
              <a:off x="1821" y="3042"/>
              <a:ext cx="450" cy="608"/>
            </a:xfrm>
            <a:prstGeom prst="rect">
              <a:avLst/>
            </a:prstGeom>
            <a:solidFill>
              <a:srgbClr val="E0F2F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8"/>
            <p:cNvSpPr>
              <a:spLocks/>
            </p:cNvSpPr>
            <p:nvPr/>
          </p:nvSpPr>
          <p:spPr bwMode="auto">
            <a:xfrm>
              <a:off x="2129" y="3042"/>
              <a:ext cx="142" cy="291"/>
            </a:xfrm>
            <a:custGeom>
              <a:avLst/>
              <a:gdLst>
                <a:gd name="T0" fmla="*/ 142 w 142"/>
                <a:gd name="T1" fmla="*/ 291 h 291"/>
                <a:gd name="T2" fmla="*/ 142 w 142"/>
                <a:gd name="T3" fmla="*/ 0 h 291"/>
                <a:gd name="T4" fmla="*/ 0 w 142"/>
                <a:gd name="T5" fmla="*/ 0 h 291"/>
                <a:gd name="T6" fmla="*/ 142 w 142"/>
                <a:gd name="T7" fmla="*/ 291 h 291"/>
              </a:gdLst>
              <a:ahLst/>
              <a:cxnLst>
                <a:cxn ang="0">
                  <a:pos x="T0" y="T1"/>
                </a:cxn>
                <a:cxn ang="0">
                  <a:pos x="T2" y="T3"/>
                </a:cxn>
                <a:cxn ang="0">
                  <a:pos x="T4" y="T5"/>
                </a:cxn>
                <a:cxn ang="0">
                  <a:pos x="T6" y="T7"/>
                </a:cxn>
              </a:cxnLst>
              <a:rect l="0" t="0" r="r" b="b"/>
              <a:pathLst>
                <a:path w="142" h="291">
                  <a:moveTo>
                    <a:pt x="142" y="291"/>
                  </a:moveTo>
                  <a:lnTo>
                    <a:pt x="142" y="0"/>
                  </a:lnTo>
                  <a:lnTo>
                    <a:pt x="0" y="0"/>
                  </a:lnTo>
                  <a:lnTo>
                    <a:pt x="142" y="291"/>
                  </a:lnTo>
                  <a:close/>
                </a:path>
              </a:pathLst>
            </a:custGeom>
            <a:solidFill>
              <a:srgbClr val="ECF7F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Oval 39"/>
            <p:cNvSpPr>
              <a:spLocks noChangeArrowheads="1"/>
            </p:cNvSpPr>
            <p:nvPr/>
          </p:nvSpPr>
          <p:spPr bwMode="auto">
            <a:xfrm>
              <a:off x="2221" y="3002"/>
              <a:ext cx="26" cy="26"/>
            </a:xfrm>
            <a:prstGeom prst="ellipse">
              <a:avLst/>
            </a:prstGeom>
            <a:solidFill>
              <a:srgbClr val="8E8B8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0"/>
            <p:cNvSpPr>
              <a:spLocks/>
            </p:cNvSpPr>
            <p:nvPr/>
          </p:nvSpPr>
          <p:spPr bwMode="auto">
            <a:xfrm>
              <a:off x="1992" y="3674"/>
              <a:ext cx="108" cy="16"/>
            </a:xfrm>
            <a:custGeom>
              <a:avLst/>
              <a:gdLst>
                <a:gd name="T0" fmla="*/ 42 w 46"/>
                <a:gd name="T1" fmla="*/ 7 h 7"/>
                <a:gd name="T2" fmla="*/ 4 w 46"/>
                <a:gd name="T3" fmla="*/ 7 h 7"/>
                <a:gd name="T4" fmla="*/ 0 w 46"/>
                <a:gd name="T5" fmla="*/ 3 h 7"/>
                <a:gd name="T6" fmla="*/ 0 w 46"/>
                <a:gd name="T7" fmla="*/ 3 h 7"/>
                <a:gd name="T8" fmla="*/ 4 w 46"/>
                <a:gd name="T9" fmla="*/ 0 h 7"/>
                <a:gd name="T10" fmla="*/ 42 w 46"/>
                <a:gd name="T11" fmla="*/ 0 h 7"/>
                <a:gd name="T12" fmla="*/ 46 w 46"/>
                <a:gd name="T13" fmla="*/ 3 h 7"/>
                <a:gd name="T14" fmla="*/ 46 w 46"/>
                <a:gd name="T15" fmla="*/ 3 h 7"/>
                <a:gd name="T16" fmla="*/ 42 w 46"/>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7">
                  <a:moveTo>
                    <a:pt x="42" y="7"/>
                  </a:moveTo>
                  <a:cubicBezTo>
                    <a:pt x="4" y="7"/>
                    <a:pt x="4" y="7"/>
                    <a:pt x="4" y="7"/>
                  </a:cubicBezTo>
                  <a:cubicBezTo>
                    <a:pt x="2" y="7"/>
                    <a:pt x="0" y="5"/>
                    <a:pt x="0" y="3"/>
                  </a:cubicBezTo>
                  <a:cubicBezTo>
                    <a:pt x="0" y="3"/>
                    <a:pt x="0" y="3"/>
                    <a:pt x="0" y="3"/>
                  </a:cubicBezTo>
                  <a:cubicBezTo>
                    <a:pt x="0" y="1"/>
                    <a:pt x="2" y="0"/>
                    <a:pt x="4" y="0"/>
                  </a:cubicBezTo>
                  <a:cubicBezTo>
                    <a:pt x="42" y="0"/>
                    <a:pt x="42" y="0"/>
                    <a:pt x="42" y="0"/>
                  </a:cubicBezTo>
                  <a:cubicBezTo>
                    <a:pt x="44" y="0"/>
                    <a:pt x="46" y="1"/>
                    <a:pt x="46" y="3"/>
                  </a:cubicBezTo>
                  <a:cubicBezTo>
                    <a:pt x="46" y="3"/>
                    <a:pt x="46" y="3"/>
                    <a:pt x="46" y="3"/>
                  </a:cubicBezTo>
                  <a:cubicBezTo>
                    <a:pt x="46" y="5"/>
                    <a:pt x="44" y="7"/>
                    <a:pt x="42" y="7"/>
                  </a:cubicBezTo>
                  <a:close/>
                </a:path>
              </a:pathLst>
            </a:custGeom>
            <a:solidFill>
              <a:srgbClr val="E0F2F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1"/>
            <p:cNvSpPr>
              <a:spLocks/>
            </p:cNvSpPr>
            <p:nvPr/>
          </p:nvSpPr>
          <p:spPr bwMode="auto">
            <a:xfrm>
              <a:off x="1556" y="3165"/>
              <a:ext cx="407" cy="558"/>
            </a:xfrm>
            <a:custGeom>
              <a:avLst/>
              <a:gdLst>
                <a:gd name="T0" fmla="*/ 169 w 172"/>
                <a:gd name="T1" fmla="*/ 27 h 236"/>
                <a:gd name="T2" fmla="*/ 149 w 172"/>
                <a:gd name="T3" fmla="*/ 21 h 236"/>
                <a:gd name="T4" fmla="*/ 100 w 172"/>
                <a:gd name="T5" fmla="*/ 46 h 236"/>
                <a:gd name="T6" fmla="*/ 100 w 172"/>
                <a:gd name="T7" fmla="*/ 0 h 236"/>
                <a:gd name="T8" fmla="*/ 70 w 172"/>
                <a:gd name="T9" fmla="*/ 37 h 236"/>
                <a:gd name="T10" fmla="*/ 56 w 172"/>
                <a:gd name="T11" fmla="*/ 115 h 236"/>
                <a:gd name="T12" fmla="*/ 0 w 172"/>
                <a:gd name="T13" fmla="*/ 171 h 236"/>
                <a:gd name="T14" fmla="*/ 64 w 172"/>
                <a:gd name="T15" fmla="*/ 236 h 236"/>
                <a:gd name="T16" fmla="*/ 81 w 172"/>
                <a:gd name="T17" fmla="*/ 219 h 236"/>
                <a:gd name="T18" fmla="*/ 100 w 172"/>
                <a:gd name="T19" fmla="*/ 219 h 236"/>
                <a:gd name="T20" fmla="*/ 100 w 172"/>
                <a:gd name="T21" fmla="*/ 121 h 236"/>
                <a:gd name="T22" fmla="*/ 115 w 172"/>
                <a:gd name="T23" fmla="*/ 70 h 236"/>
                <a:gd name="T24" fmla="*/ 115 w 172"/>
                <a:gd name="T25" fmla="*/ 70 h 236"/>
                <a:gd name="T26" fmla="*/ 162 w 172"/>
                <a:gd name="T27" fmla="*/ 46 h 236"/>
                <a:gd name="T28" fmla="*/ 169 w 172"/>
                <a:gd name="T29" fmla="*/ 2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2" h="236">
                  <a:moveTo>
                    <a:pt x="169" y="27"/>
                  </a:moveTo>
                  <a:cubicBezTo>
                    <a:pt x="165" y="20"/>
                    <a:pt x="156" y="17"/>
                    <a:pt x="149" y="21"/>
                  </a:cubicBezTo>
                  <a:cubicBezTo>
                    <a:pt x="100" y="46"/>
                    <a:pt x="100" y="46"/>
                    <a:pt x="100" y="46"/>
                  </a:cubicBezTo>
                  <a:cubicBezTo>
                    <a:pt x="100" y="0"/>
                    <a:pt x="100" y="0"/>
                    <a:pt x="100" y="0"/>
                  </a:cubicBezTo>
                  <a:cubicBezTo>
                    <a:pt x="70" y="37"/>
                    <a:pt x="70" y="37"/>
                    <a:pt x="70" y="37"/>
                  </a:cubicBezTo>
                  <a:cubicBezTo>
                    <a:pt x="56" y="115"/>
                    <a:pt x="56" y="115"/>
                    <a:pt x="56" y="115"/>
                  </a:cubicBezTo>
                  <a:cubicBezTo>
                    <a:pt x="0" y="171"/>
                    <a:pt x="0" y="171"/>
                    <a:pt x="0" y="171"/>
                  </a:cubicBezTo>
                  <a:cubicBezTo>
                    <a:pt x="64" y="236"/>
                    <a:pt x="64" y="236"/>
                    <a:pt x="64" y="236"/>
                  </a:cubicBezTo>
                  <a:cubicBezTo>
                    <a:pt x="81" y="219"/>
                    <a:pt x="81" y="219"/>
                    <a:pt x="81" y="219"/>
                  </a:cubicBezTo>
                  <a:cubicBezTo>
                    <a:pt x="100" y="219"/>
                    <a:pt x="100" y="219"/>
                    <a:pt x="100" y="219"/>
                  </a:cubicBezTo>
                  <a:cubicBezTo>
                    <a:pt x="100" y="121"/>
                    <a:pt x="100" y="121"/>
                    <a:pt x="100" y="121"/>
                  </a:cubicBezTo>
                  <a:cubicBezTo>
                    <a:pt x="115" y="70"/>
                    <a:pt x="115" y="70"/>
                    <a:pt x="115" y="70"/>
                  </a:cubicBezTo>
                  <a:cubicBezTo>
                    <a:pt x="115" y="70"/>
                    <a:pt x="115" y="70"/>
                    <a:pt x="115" y="70"/>
                  </a:cubicBezTo>
                  <a:cubicBezTo>
                    <a:pt x="162" y="46"/>
                    <a:pt x="162" y="46"/>
                    <a:pt x="162" y="46"/>
                  </a:cubicBezTo>
                  <a:cubicBezTo>
                    <a:pt x="169" y="43"/>
                    <a:pt x="172" y="34"/>
                    <a:pt x="169" y="27"/>
                  </a:cubicBezTo>
                  <a:close/>
                </a:path>
              </a:pathLst>
            </a:custGeom>
            <a:solidFill>
              <a:srgbClr val="FFC0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2"/>
            <p:cNvSpPr>
              <a:spLocks/>
            </p:cNvSpPr>
            <p:nvPr/>
          </p:nvSpPr>
          <p:spPr bwMode="auto">
            <a:xfrm>
              <a:off x="1535" y="3534"/>
              <a:ext cx="208" cy="208"/>
            </a:xfrm>
            <a:custGeom>
              <a:avLst/>
              <a:gdLst>
                <a:gd name="T0" fmla="*/ 0 w 208"/>
                <a:gd name="T1" fmla="*/ 45 h 208"/>
                <a:gd name="T2" fmla="*/ 163 w 208"/>
                <a:gd name="T3" fmla="*/ 208 h 208"/>
                <a:gd name="T4" fmla="*/ 208 w 208"/>
                <a:gd name="T5" fmla="*/ 163 h 208"/>
                <a:gd name="T6" fmla="*/ 45 w 208"/>
                <a:gd name="T7" fmla="*/ 0 h 208"/>
                <a:gd name="T8" fmla="*/ 0 w 208"/>
                <a:gd name="T9" fmla="*/ 45 h 208"/>
              </a:gdLst>
              <a:ahLst/>
              <a:cxnLst>
                <a:cxn ang="0">
                  <a:pos x="T0" y="T1"/>
                </a:cxn>
                <a:cxn ang="0">
                  <a:pos x="T2" y="T3"/>
                </a:cxn>
                <a:cxn ang="0">
                  <a:pos x="T4" y="T5"/>
                </a:cxn>
                <a:cxn ang="0">
                  <a:pos x="T6" y="T7"/>
                </a:cxn>
                <a:cxn ang="0">
                  <a:pos x="T8" y="T9"/>
                </a:cxn>
              </a:cxnLst>
              <a:rect l="0" t="0" r="r" b="b"/>
              <a:pathLst>
                <a:path w="208" h="208">
                  <a:moveTo>
                    <a:pt x="0" y="45"/>
                  </a:moveTo>
                  <a:lnTo>
                    <a:pt x="163" y="208"/>
                  </a:lnTo>
                  <a:lnTo>
                    <a:pt x="208" y="163"/>
                  </a:lnTo>
                  <a:lnTo>
                    <a:pt x="45" y="0"/>
                  </a:lnTo>
                  <a:lnTo>
                    <a:pt x="0" y="45"/>
                  </a:lnTo>
                  <a:close/>
                </a:path>
              </a:pathLst>
            </a:custGeom>
            <a:solidFill>
              <a:srgbClr val="EFEF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3"/>
            <p:cNvSpPr>
              <a:spLocks/>
            </p:cNvSpPr>
            <p:nvPr/>
          </p:nvSpPr>
          <p:spPr bwMode="auto">
            <a:xfrm>
              <a:off x="755" y="3565"/>
              <a:ext cx="950" cy="953"/>
            </a:xfrm>
            <a:custGeom>
              <a:avLst/>
              <a:gdLst>
                <a:gd name="T0" fmla="*/ 0 w 950"/>
                <a:gd name="T1" fmla="*/ 768 h 953"/>
                <a:gd name="T2" fmla="*/ 184 w 950"/>
                <a:gd name="T3" fmla="*/ 953 h 953"/>
                <a:gd name="T4" fmla="*/ 950 w 950"/>
                <a:gd name="T5" fmla="*/ 184 h 953"/>
                <a:gd name="T6" fmla="*/ 766 w 950"/>
                <a:gd name="T7" fmla="*/ 0 h 953"/>
                <a:gd name="T8" fmla="*/ 0 w 950"/>
                <a:gd name="T9" fmla="*/ 768 h 953"/>
              </a:gdLst>
              <a:ahLst/>
              <a:cxnLst>
                <a:cxn ang="0">
                  <a:pos x="T0" y="T1"/>
                </a:cxn>
                <a:cxn ang="0">
                  <a:pos x="T2" y="T3"/>
                </a:cxn>
                <a:cxn ang="0">
                  <a:pos x="T4" y="T5"/>
                </a:cxn>
                <a:cxn ang="0">
                  <a:pos x="T6" y="T7"/>
                </a:cxn>
                <a:cxn ang="0">
                  <a:pos x="T8" y="T9"/>
                </a:cxn>
              </a:cxnLst>
              <a:rect l="0" t="0" r="r" b="b"/>
              <a:pathLst>
                <a:path w="950" h="953">
                  <a:moveTo>
                    <a:pt x="0" y="768"/>
                  </a:moveTo>
                  <a:lnTo>
                    <a:pt x="184" y="953"/>
                  </a:lnTo>
                  <a:lnTo>
                    <a:pt x="950" y="184"/>
                  </a:lnTo>
                  <a:lnTo>
                    <a:pt x="766" y="0"/>
                  </a:lnTo>
                  <a:lnTo>
                    <a:pt x="0" y="768"/>
                  </a:lnTo>
                  <a:close/>
                </a:path>
              </a:pathLst>
            </a:custGeom>
            <a:solidFill>
              <a:srgbClr val="2189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4"/>
            <p:cNvSpPr>
              <a:spLocks/>
            </p:cNvSpPr>
            <p:nvPr/>
          </p:nvSpPr>
          <p:spPr bwMode="auto">
            <a:xfrm>
              <a:off x="1672" y="3671"/>
              <a:ext cx="38" cy="38"/>
            </a:xfrm>
            <a:custGeom>
              <a:avLst/>
              <a:gdLst>
                <a:gd name="T0" fmla="*/ 3 w 16"/>
                <a:gd name="T1" fmla="*/ 3 h 16"/>
                <a:gd name="T2" fmla="*/ 3 w 16"/>
                <a:gd name="T3" fmla="*/ 13 h 16"/>
                <a:gd name="T4" fmla="*/ 13 w 16"/>
                <a:gd name="T5" fmla="*/ 13 h 16"/>
                <a:gd name="T6" fmla="*/ 13 w 16"/>
                <a:gd name="T7" fmla="*/ 3 h 16"/>
                <a:gd name="T8" fmla="*/ 3 w 16"/>
                <a:gd name="T9" fmla="*/ 3 h 16"/>
              </a:gdLst>
              <a:ahLst/>
              <a:cxnLst>
                <a:cxn ang="0">
                  <a:pos x="T0" y="T1"/>
                </a:cxn>
                <a:cxn ang="0">
                  <a:pos x="T2" y="T3"/>
                </a:cxn>
                <a:cxn ang="0">
                  <a:pos x="T4" y="T5"/>
                </a:cxn>
                <a:cxn ang="0">
                  <a:pos x="T6" y="T7"/>
                </a:cxn>
                <a:cxn ang="0">
                  <a:pos x="T8" y="T9"/>
                </a:cxn>
              </a:cxnLst>
              <a:rect l="0" t="0" r="r" b="b"/>
              <a:pathLst>
                <a:path w="16" h="16">
                  <a:moveTo>
                    <a:pt x="3" y="3"/>
                  </a:moveTo>
                  <a:cubicBezTo>
                    <a:pt x="0" y="6"/>
                    <a:pt x="0" y="10"/>
                    <a:pt x="3" y="13"/>
                  </a:cubicBezTo>
                  <a:cubicBezTo>
                    <a:pt x="5" y="16"/>
                    <a:pt x="10" y="16"/>
                    <a:pt x="13" y="13"/>
                  </a:cubicBezTo>
                  <a:cubicBezTo>
                    <a:pt x="16" y="10"/>
                    <a:pt x="16" y="6"/>
                    <a:pt x="13" y="3"/>
                  </a:cubicBezTo>
                  <a:cubicBezTo>
                    <a:pt x="10" y="0"/>
                    <a:pt x="5" y="0"/>
                    <a:pt x="3" y="3"/>
                  </a:cubicBezTo>
                  <a:close/>
                </a:path>
              </a:pathLst>
            </a:custGeom>
            <a:solidFill>
              <a:srgbClr val="2189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5"/>
            <p:cNvSpPr>
              <a:spLocks/>
            </p:cNvSpPr>
            <p:nvPr/>
          </p:nvSpPr>
          <p:spPr bwMode="auto">
            <a:xfrm>
              <a:off x="1535" y="3534"/>
              <a:ext cx="121" cy="121"/>
            </a:xfrm>
            <a:custGeom>
              <a:avLst/>
              <a:gdLst>
                <a:gd name="T0" fmla="*/ 0 w 121"/>
                <a:gd name="T1" fmla="*/ 45 h 121"/>
                <a:gd name="T2" fmla="*/ 76 w 121"/>
                <a:gd name="T3" fmla="*/ 121 h 121"/>
                <a:gd name="T4" fmla="*/ 121 w 121"/>
                <a:gd name="T5" fmla="*/ 76 h 121"/>
                <a:gd name="T6" fmla="*/ 45 w 121"/>
                <a:gd name="T7" fmla="*/ 0 h 121"/>
                <a:gd name="T8" fmla="*/ 0 w 121"/>
                <a:gd name="T9" fmla="*/ 45 h 121"/>
              </a:gdLst>
              <a:ahLst/>
              <a:cxnLst>
                <a:cxn ang="0">
                  <a:pos x="T0" y="T1"/>
                </a:cxn>
                <a:cxn ang="0">
                  <a:pos x="T2" y="T3"/>
                </a:cxn>
                <a:cxn ang="0">
                  <a:pos x="T4" y="T5"/>
                </a:cxn>
                <a:cxn ang="0">
                  <a:pos x="T6" y="T7"/>
                </a:cxn>
                <a:cxn ang="0">
                  <a:pos x="T8" y="T9"/>
                </a:cxn>
              </a:cxnLst>
              <a:rect l="0" t="0" r="r" b="b"/>
              <a:pathLst>
                <a:path w="121" h="121">
                  <a:moveTo>
                    <a:pt x="0" y="45"/>
                  </a:moveTo>
                  <a:lnTo>
                    <a:pt x="76" y="121"/>
                  </a:lnTo>
                  <a:lnTo>
                    <a:pt x="121" y="76"/>
                  </a:lnTo>
                  <a:lnTo>
                    <a:pt x="45" y="0"/>
                  </a:lnTo>
                  <a:lnTo>
                    <a:pt x="0" y="45"/>
                  </a:lnTo>
                  <a:close/>
                </a:path>
              </a:pathLst>
            </a:custGeom>
            <a:solidFill>
              <a:srgbClr val="CBCED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6"/>
            <p:cNvSpPr>
              <a:spLocks/>
            </p:cNvSpPr>
            <p:nvPr/>
          </p:nvSpPr>
          <p:spPr bwMode="auto">
            <a:xfrm>
              <a:off x="757" y="3565"/>
              <a:ext cx="854" cy="856"/>
            </a:xfrm>
            <a:custGeom>
              <a:avLst/>
              <a:gdLst>
                <a:gd name="T0" fmla="*/ 0 w 854"/>
                <a:gd name="T1" fmla="*/ 766 h 856"/>
                <a:gd name="T2" fmla="*/ 87 w 854"/>
                <a:gd name="T3" fmla="*/ 856 h 856"/>
                <a:gd name="T4" fmla="*/ 854 w 854"/>
                <a:gd name="T5" fmla="*/ 90 h 856"/>
                <a:gd name="T6" fmla="*/ 764 w 854"/>
                <a:gd name="T7" fmla="*/ 0 h 856"/>
                <a:gd name="T8" fmla="*/ 0 w 854"/>
                <a:gd name="T9" fmla="*/ 766 h 856"/>
              </a:gdLst>
              <a:ahLst/>
              <a:cxnLst>
                <a:cxn ang="0">
                  <a:pos x="T0" y="T1"/>
                </a:cxn>
                <a:cxn ang="0">
                  <a:pos x="T2" y="T3"/>
                </a:cxn>
                <a:cxn ang="0">
                  <a:pos x="T4" y="T5"/>
                </a:cxn>
                <a:cxn ang="0">
                  <a:pos x="T6" y="T7"/>
                </a:cxn>
                <a:cxn ang="0">
                  <a:pos x="T8" y="T9"/>
                </a:cxn>
              </a:cxnLst>
              <a:rect l="0" t="0" r="r" b="b"/>
              <a:pathLst>
                <a:path w="854" h="856">
                  <a:moveTo>
                    <a:pt x="0" y="766"/>
                  </a:moveTo>
                  <a:lnTo>
                    <a:pt x="87" y="856"/>
                  </a:lnTo>
                  <a:lnTo>
                    <a:pt x="854" y="90"/>
                  </a:lnTo>
                  <a:lnTo>
                    <a:pt x="764" y="0"/>
                  </a:lnTo>
                  <a:lnTo>
                    <a:pt x="0" y="766"/>
                  </a:lnTo>
                  <a:close/>
                </a:path>
              </a:pathLst>
            </a:custGeom>
            <a:solidFill>
              <a:srgbClr val="257B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7"/>
            <p:cNvSpPr>
              <a:spLocks/>
            </p:cNvSpPr>
            <p:nvPr/>
          </p:nvSpPr>
          <p:spPr bwMode="auto">
            <a:xfrm>
              <a:off x="1944" y="3591"/>
              <a:ext cx="402" cy="738"/>
            </a:xfrm>
            <a:custGeom>
              <a:avLst/>
              <a:gdLst>
                <a:gd name="T0" fmla="*/ 156 w 170"/>
                <a:gd name="T1" fmla="*/ 97 h 312"/>
                <a:gd name="T2" fmla="*/ 142 w 170"/>
                <a:gd name="T3" fmla="*/ 108 h 312"/>
                <a:gd name="T4" fmla="*/ 141 w 170"/>
                <a:gd name="T5" fmla="*/ 107 h 312"/>
                <a:gd name="T6" fmla="*/ 141 w 170"/>
                <a:gd name="T7" fmla="*/ 107 h 312"/>
                <a:gd name="T8" fmla="*/ 127 w 170"/>
                <a:gd name="T9" fmla="*/ 93 h 312"/>
                <a:gd name="T10" fmla="*/ 113 w 170"/>
                <a:gd name="T11" fmla="*/ 104 h 312"/>
                <a:gd name="T12" fmla="*/ 113 w 170"/>
                <a:gd name="T13" fmla="*/ 104 h 312"/>
                <a:gd name="T14" fmla="*/ 113 w 170"/>
                <a:gd name="T15" fmla="*/ 103 h 312"/>
                <a:gd name="T16" fmla="*/ 98 w 170"/>
                <a:gd name="T17" fmla="*/ 88 h 312"/>
                <a:gd name="T18" fmla="*/ 84 w 170"/>
                <a:gd name="T19" fmla="*/ 100 h 312"/>
                <a:gd name="T20" fmla="*/ 84 w 170"/>
                <a:gd name="T21" fmla="*/ 100 h 312"/>
                <a:gd name="T22" fmla="*/ 84 w 170"/>
                <a:gd name="T23" fmla="*/ 14 h 312"/>
                <a:gd name="T24" fmla="*/ 70 w 170"/>
                <a:gd name="T25" fmla="*/ 0 h 312"/>
                <a:gd name="T26" fmla="*/ 55 w 170"/>
                <a:gd name="T27" fmla="*/ 14 h 312"/>
                <a:gd name="T28" fmla="*/ 55 w 170"/>
                <a:gd name="T29" fmla="*/ 156 h 312"/>
                <a:gd name="T30" fmla="*/ 32 w 170"/>
                <a:gd name="T31" fmla="*/ 119 h 312"/>
                <a:gd name="T32" fmla="*/ 41 w 170"/>
                <a:gd name="T33" fmla="*/ 94 h 312"/>
                <a:gd name="T34" fmla="*/ 32 w 170"/>
                <a:gd name="T35" fmla="*/ 70 h 312"/>
                <a:gd name="T36" fmla="*/ 4 w 170"/>
                <a:gd name="T37" fmla="*/ 113 h 312"/>
                <a:gd name="T38" fmla="*/ 4 w 170"/>
                <a:gd name="T39" fmla="*/ 130 h 312"/>
                <a:gd name="T40" fmla="*/ 43 w 170"/>
                <a:gd name="T41" fmla="*/ 202 h 312"/>
                <a:gd name="T42" fmla="*/ 57 w 170"/>
                <a:gd name="T43" fmla="*/ 222 h 312"/>
                <a:gd name="T44" fmla="*/ 57 w 170"/>
                <a:gd name="T45" fmla="*/ 256 h 312"/>
                <a:gd name="T46" fmla="*/ 57 w 170"/>
                <a:gd name="T47" fmla="*/ 312 h 312"/>
                <a:gd name="T48" fmla="*/ 148 w 170"/>
                <a:gd name="T49" fmla="*/ 312 h 312"/>
                <a:gd name="T50" fmla="*/ 148 w 170"/>
                <a:gd name="T51" fmla="*/ 256 h 312"/>
                <a:gd name="T52" fmla="*/ 148 w 170"/>
                <a:gd name="T53" fmla="*/ 222 h 312"/>
                <a:gd name="T54" fmla="*/ 161 w 170"/>
                <a:gd name="T55" fmla="*/ 203 h 312"/>
                <a:gd name="T56" fmla="*/ 169 w 170"/>
                <a:gd name="T57" fmla="*/ 183 h 312"/>
                <a:gd name="T58" fmla="*/ 170 w 170"/>
                <a:gd name="T59" fmla="*/ 111 h 312"/>
                <a:gd name="T60" fmla="*/ 156 w 170"/>
                <a:gd name="T61" fmla="*/ 97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70" h="312">
                  <a:moveTo>
                    <a:pt x="156" y="97"/>
                  </a:moveTo>
                  <a:cubicBezTo>
                    <a:pt x="149" y="97"/>
                    <a:pt x="144" y="101"/>
                    <a:pt x="142" y="108"/>
                  </a:cubicBezTo>
                  <a:cubicBezTo>
                    <a:pt x="141" y="107"/>
                    <a:pt x="141" y="107"/>
                    <a:pt x="141" y="107"/>
                  </a:cubicBezTo>
                  <a:cubicBezTo>
                    <a:pt x="141" y="107"/>
                    <a:pt x="141" y="107"/>
                    <a:pt x="141" y="107"/>
                  </a:cubicBezTo>
                  <a:cubicBezTo>
                    <a:pt x="141" y="99"/>
                    <a:pt x="135" y="93"/>
                    <a:pt x="127" y="93"/>
                  </a:cubicBezTo>
                  <a:cubicBezTo>
                    <a:pt x="120" y="93"/>
                    <a:pt x="115" y="97"/>
                    <a:pt x="113" y="104"/>
                  </a:cubicBezTo>
                  <a:cubicBezTo>
                    <a:pt x="113" y="104"/>
                    <a:pt x="113" y="104"/>
                    <a:pt x="113" y="104"/>
                  </a:cubicBezTo>
                  <a:cubicBezTo>
                    <a:pt x="113" y="103"/>
                    <a:pt x="113" y="103"/>
                    <a:pt x="113" y="103"/>
                  </a:cubicBezTo>
                  <a:cubicBezTo>
                    <a:pt x="113" y="95"/>
                    <a:pt x="106" y="88"/>
                    <a:pt x="98" y="88"/>
                  </a:cubicBezTo>
                  <a:cubicBezTo>
                    <a:pt x="91" y="88"/>
                    <a:pt x="86" y="93"/>
                    <a:pt x="84" y="100"/>
                  </a:cubicBezTo>
                  <a:cubicBezTo>
                    <a:pt x="84" y="100"/>
                    <a:pt x="84" y="100"/>
                    <a:pt x="84" y="100"/>
                  </a:cubicBezTo>
                  <a:cubicBezTo>
                    <a:pt x="84" y="14"/>
                    <a:pt x="84" y="14"/>
                    <a:pt x="84" y="14"/>
                  </a:cubicBezTo>
                  <a:cubicBezTo>
                    <a:pt x="84" y="6"/>
                    <a:pt x="77" y="0"/>
                    <a:pt x="70" y="0"/>
                  </a:cubicBezTo>
                  <a:cubicBezTo>
                    <a:pt x="62" y="0"/>
                    <a:pt x="55" y="6"/>
                    <a:pt x="55" y="14"/>
                  </a:cubicBezTo>
                  <a:cubicBezTo>
                    <a:pt x="55" y="156"/>
                    <a:pt x="55" y="156"/>
                    <a:pt x="55" y="156"/>
                  </a:cubicBezTo>
                  <a:cubicBezTo>
                    <a:pt x="32" y="119"/>
                    <a:pt x="32" y="119"/>
                    <a:pt x="32" y="119"/>
                  </a:cubicBezTo>
                  <a:cubicBezTo>
                    <a:pt x="41" y="94"/>
                    <a:pt x="41" y="94"/>
                    <a:pt x="41" y="94"/>
                  </a:cubicBezTo>
                  <a:cubicBezTo>
                    <a:pt x="41" y="94"/>
                    <a:pt x="46" y="80"/>
                    <a:pt x="32" y="70"/>
                  </a:cubicBezTo>
                  <a:cubicBezTo>
                    <a:pt x="4" y="113"/>
                    <a:pt x="4" y="113"/>
                    <a:pt x="4" y="113"/>
                  </a:cubicBezTo>
                  <a:cubicBezTo>
                    <a:pt x="4" y="113"/>
                    <a:pt x="0" y="122"/>
                    <a:pt x="4" y="130"/>
                  </a:cubicBezTo>
                  <a:cubicBezTo>
                    <a:pt x="9" y="139"/>
                    <a:pt x="43" y="202"/>
                    <a:pt x="43" y="202"/>
                  </a:cubicBezTo>
                  <a:cubicBezTo>
                    <a:pt x="43" y="202"/>
                    <a:pt x="53" y="221"/>
                    <a:pt x="57" y="222"/>
                  </a:cubicBezTo>
                  <a:cubicBezTo>
                    <a:pt x="57" y="256"/>
                    <a:pt x="57" y="256"/>
                    <a:pt x="57" y="256"/>
                  </a:cubicBezTo>
                  <a:cubicBezTo>
                    <a:pt x="57" y="312"/>
                    <a:pt x="57" y="312"/>
                    <a:pt x="57" y="312"/>
                  </a:cubicBezTo>
                  <a:cubicBezTo>
                    <a:pt x="148" y="312"/>
                    <a:pt x="148" y="312"/>
                    <a:pt x="148" y="312"/>
                  </a:cubicBezTo>
                  <a:cubicBezTo>
                    <a:pt x="148" y="256"/>
                    <a:pt x="148" y="256"/>
                    <a:pt x="148" y="256"/>
                  </a:cubicBezTo>
                  <a:cubicBezTo>
                    <a:pt x="148" y="222"/>
                    <a:pt x="148" y="222"/>
                    <a:pt x="148" y="222"/>
                  </a:cubicBezTo>
                  <a:cubicBezTo>
                    <a:pt x="161" y="203"/>
                    <a:pt x="161" y="203"/>
                    <a:pt x="161" y="203"/>
                  </a:cubicBezTo>
                  <a:cubicBezTo>
                    <a:pt x="161" y="203"/>
                    <a:pt x="169" y="193"/>
                    <a:pt x="169" y="183"/>
                  </a:cubicBezTo>
                  <a:cubicBezTo>
                    <a:pt x="170" y="111"/>
                    <a:pt x="170" y="111"/>
                    <a:pt x="170" y="111"/>
                  </a:cubicBezTo>
                  <a:cubicBezTo>
                    <a:pt x="170" y="103"/>
                    <a:pt x="164" y="97"/>
                    <a:pt x="156" y="97"/>
                  </a:cubicBezTo>
                  <a:close/>
                </a:path>
              </a:pathLst>
            </a:custGeom>
            <a:solidFill>
              <a:srgbClr val="FFC0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48"/>
            <p:cNvSpPr>
              <a:spLocks noChangeArrowheads="1"/>
            </p:cNvSpPr>
            <p:nvPr/>
          </p:nvSpPr>
          <p:spPr bwMode="auto">
            <a:xfrm>
              <a:off x="2072" y="4156"/>
              <a:ext cx="232" cy="64"/>
            </a:xfrm>
            <a:prstGeom prst="rect">
              <a:avLst/>
            </a:prstGeom>
            <a:solidFill>
              <a:srgbClr val="CBCE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9"/>
            <p:cNvSpPr>
              <a:spLocks noChangeArrowheads="1"/>
            </p:cNvSpPr>
            <p:nvPr/>
          </p:nvSpPr>
          <p:spPr bwMode="auto">
            <a:xfrm>
              <a:off x="2060" y="4220"/>
              <a:ext cx="260" cy="1083"/>
            </a:xfrm>
            <a:prstGeom prst="rect">
              <a:avLst/>
            </a:prstGeom>
            <a:solidFill>
              <a:srgbClr val="257B8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Oval 50"/>
            <p:cNvSpPr>
              <a:spLocks noChangeArrowheads="1"/>
            </p:cNvSpPr>
            <p:nvPr/>
          </p:nvSpPr>
          <p:spPr bwMode="auto">
            <a:xfrm>
              <a:off x="2098" y="4170"/>
              <a:ext cx="33" cy="36"/>
            </a:xfrm>
            <a:prstGeom prst="ellipse">
              <a:avLst/>
            </a:prstGeom>
            <a:solidFill>
              <a:srgbClr val="257B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51"/>
            <p:cNvSpPr>
              <a:spLocks noChangeArrowheads="1"/>
            </p:cNvSpPr>
            <p:nvPr/>
          </p:nvSpPr>
          <p:spPr bwMode="auto">
            <a:xfrm>
              <a:off x="2195" y="4156"/>
              <a:ext cx="109" cy="64"/>
            </a:xfrm>
            <a:prstGeom prst="rect">
              <a:avLst/>
            </a:prstGeom>
            <a:solidFill>
              <a:srgbClr val="EFEF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Rectangle 52"/>
            <p:cNvSpPr>
              <a:spLocks noChangeArrowheads="1"/>
            </p:cNvSpPr>
            <p:nvPr/>
          </p:nvSpPr>
          <p:spPr bwMode="auto">
            <a:xfrm>
              <a:off x="2195" y="4220"/>
              <a:ext cx="125" cy="1083"/>
            </a:xfrm>
            <a:prstGeom prst="rect">
              <a:avLst/>
            </a:prstGeom>
            <a:solidFill>
              <a:srgbClr val="21899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3"/>
            <p:cNvSpPr>
              <a:spLocks/>
            </p:cNvSpPr>
            <p:nvPr/>
          </p:nvSpPr>
          <p:spPr bwMode="auto">
            <a:xfrm>
              <a:off x="3141" y="3430"/>
              <a:ext cx="653" cy="679"/>
            </a:xfrm>
            <a:custGeom>
              <a:avLst/>
              <a:gdLst>
                <a:gd name="T0" fmla="*/ 253 w 276"/>
                <a:gd name="T1" fmla="*/ 92 h 287"/>
                <a:gd name="T2" fmla="*/ 240 w 276"/>
                <a:gd name="T3" fmla="*/ 109 h 287"/>
                <a:gd name="T4" fmla="*/ 222 w 276"/>
                <a:gd name="T5" fmla="*/ 123 h 287"/>
                <a:gd name="T6" fmla="*/ 205 w 276"/>
                <a:gd name="T7" fmla="*/ 134 h 287"/>
                <a:gd name="T8" fmla="*/ 233 w 276"/>
                <a:gd name="T9" fmla="*/ 112 h 287"/>
                <a:gd name="T10" fmla="*/ 255 w 276"/>
                <a:gd name="T11" fmla="*/ 85 h 287"/>
                <a:gd name="T12" fmla="*/ 271 w 276"/>
                <a:gd name="T13" fmla="*/ 54 h 287"/>
                <a:gd name="T14" fmla="*/ 251 w 276"/>
                <a:gd name="T15" fmla="*/ 54 h 287"/>
                <a:gd name="T16" fmla="*/ 237 w 276"/>
                <a:gd name="T17" fmla="*/ 72 h 287"/>
                <a:gd name="T18" fmla="*/ 220 w 276"/>
                <a:gd name="T19" fmla="*/ 90 h 287"/>
                <a:gd name="T20" fmla="*/ 186 w 276"/>
                <a:gd name="T21" fmla="*/ 110 h 287"/>
                <a:gd name="T22" fmla="*/ 220 w 276"/>
                <a:gd name="T23" fmla="*/ 86 h 287"/>
                <a:gd name="T24" fmla="*/ 243 w 276"/>
                <a:gd name="T25" fmla="*/ 57 h 287"/>
                <a:gd name="T26" fmla="*/ 260 w 276"/>
                <a:gd name="T27" fmla="*/ 20 h 287"/>
                <a:gd name="T28" fmla="*/ 235 w 276"/>
                <a:gd name="T29" fmla="*/ 23 h 287"/>
                <a:gd name="T30" fmla="*/ 225 w 276"/>
                <a:gd name="T31" fmla="*/ 44 h 287"/>
                <a:gd name="T32" fmla="*/ 199 w 276"/>
                <a:gd name="T33" fmla="*/ 67 h 287"/>
                <a:gd name="T34" fmla="*/ 168 w 276"/>
                <a:gd name="T35" fmla="*/ 84 h 287"/>
                <a:gd name="T36" fmla="*/ 197 w 276"/>
                <a:gd name="T37" fmla="*/ 66 h 287"/>
                <a:gd name="T38" fmla="*/ 220 w 276"/>
                <a:gd name="T39" fmla="*/ 44 h 287"/>
                <a:gd name="T40" fmla="*/ 238 w 276"/>
                <a:gd name="T41" fmla="*/ 9 h 287"/>
                <a:gd name="T42" fmla="*/ 210 w 276"/>
                <a:gd name="T43" fmla="*/ 12 h 287"/>
                <a:gd name="T44" fmla="*/ 195 w 276"/>
                <a:gd name="T45" fmla="*/ 37 h 287"/>
                <a:gd name="T46" fmla="*/ 167 w 276"/>
                <a:gd name="T47" fmla="*/ 57 h 287"/>
                <a:gd name="T48" fmla="*/ 134 w 276"/>
                <a:gd name="T49" fmla="*/ 78 h 287"/>
                <a:gd name="T50" fmla="*/ 134 w 276"/>
                <a:gd name="T51" fmla="*/ 78 h 287"/>
                <a:gd name="T52" fmla="*/ 83 w 276"/>
                <a:gd name="T53" fmla="*/ 99 h 287"/>
                <a:gd name="T54" fmla="*/ 76 w 276"/>
                <a:gd name="T55" fmla="*/ 90 h 287"/>
                <a:gd name="T56" fmla="*/ 78 w 276"/>
                <a:gd name="T57" fmla="*/ 61 h 287"/>
                <a:gd name="T58" fmla="*/ 83 w 276"/>
                <a:gd name="T59" fmla="*/ 54 h 287"/>
                <a:gd name="T60" fmla="*/ 81 w 276"/>
                <a:gd name="T61" fmla="*/ 20 h 287"/>
                <a:gd name="T62" fmla="*/ 55 w 276"/>
                <a:gd name="T63" fmla="*/ 52 h 287"/>
                <a:gd name="T64" fmla="*/ 42 w 276"/>
                <a:gd name="T65" fmla="*/ 103 h 287"/>
                <a:gd name="T66" fmla="*/ 51 w 276"/>
                <a:gd name="T67" fmla="*/ 157 h 287"/>
                <a:gd name="T68" fmla="*/ 0 w 276"/>
                <a:gd name="T69" fmla="*/ 223 h 287"/>
                <a:gd name="T70" fmla="*/ 64 w 276"/>
                <a:gd name="T71" fmla="*/ 287 h 287"/>
                <a:gd name="T72" fmla="*/ 128 w 276"/>
                <a:gd name="T73" fmla="*/ 223 h 287"/>
                <a:gd name="T74" fmla="*/ 218 w 276"/>
                <a:gd name="T75" fmla="*/ 159 h 287"/>
                <a:gd name="T76" fmla="*/ 234 w 276"/>
                <a:gd name="T77" fmla="*/ 144 h 287"/>
                <a:gd name="T78" fmla="*/ 259 w 276"/>
                <a:gd name="T79" fmla="*/ 121 h 287"/>
                <a:gd name="T80" fmla="*/ 276 w 276"/>
                <a:gd name="T81" fmla="*/ 91 h 287"/>
                <a:gd name="T82" fmla="*/ 253 w 276"/>
                <a:gd name="T83" fmla="*/ 9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6" h="287">
                  <a:moveTo>
                    <a:pt x="253" y="92"/>
                  </a:moveTo>
                  <a:cubicBezTo>
                    <a:pt x="240" y="109"/>
                    <a:pt x="240" y="109"/>
                    <a:pt x="240" y="109"/>
                  </a:cubicBezTo>
                  <a:cubicBezTo>
                    <a:pt x="222" y="123"/>
                    <a:pt x="222" y="123"/>
                    <a:pt x="222" y="123"/>
                  </a:cubicBezTo>
                  <a:cubicBezTo>
                    <a:pt x="205" y="134"/>
                    <a:pt x="205" y="134"/>
                    <a:pt x="205" y="134"/>
                  </a:cubicBezTo>
                  <a:cubicBezTo>
                    <a:pt x="233" y="112"/>
                    <a:pt x="233" y="112"/>
                    <a:pt x="233" y="112"/>
                  </a:cubicBezTo>
                  <a:cubicBezTo>
                    <a:pt x="255" y="85"/>
                    <a:pt x="255" y="85"/>
                    <a:pt x="255" y="85"/>
                  </a:cubicBezTo>
                  <a:cubicBezTo>
                    <a:pt x="271" y="54"/>
                    <a:pt x="271" y="54"/>
                    <a:pt x="271" y="54"/>
                  </a:cubicBezTo>
                  <a:cubicBezTo>
                    <a:pt x="258" y="41"/>
                    <a:pt x="251" y="54"/>
                    <a:pt x="251" y="54"/>
                  </a:cubicBezTo>
                  <a:cubicBezTo>
                    <a:pt x="237" y="72"/>
                    <a:pt x="237" y="72"/>
                    <a:pt x="237" y="72"/>
                  </a:cubicBezTo>
                  <a:cubicBezTo>
                    <a:pt x="220" y="90"/>
                    <a:pt x="220" y="90"/>
                    <a:pt x="220" y="90"/>
                  </a:cubicBezTo>
                  <a:cubicBezTo>
                    <a:pt x="220" y="90"/>
                    <a:pt x="189" y="108"/>
                    <a:pt x="186" y="110"/>
                  </a:cubicBezTo>
                  <a:cubicBezTo>
                    <a:pt x="220" y="86"/>
                    <a:pt x="220" y="86"/>
                    <a:pt x="220" y="86"/>
                  </a:cubicBezTo>
                  <a:cubicBezTo>
                    <a:pt x="243" y="57"/>
                    <a:pt x="243" y="57"/>
                    <a:pt x="243" y="57"/>
                  </a:cubicBezTo>
                  <a:cubicBezTo>
                    <a:pt x="260" y="20"/>
                    <a:pt x="260" y="20"/>
                    <a:pt x="260" y="20"/>
                  </a:cubicBezTo>
                  <a:cubicBezTo>
                    <a:pt x="260" y="20"/>
                    <a:pt x="244" y="6"/>
                    <a:pt x="235" y="23"/>
                  </a:cubicBezTo>
                  <a:cubicBezTo>
                    <a:pt x="225" y="44"/>
                    <a:pt x="225" y="44"/>
                    <a:pt x="225" y="44"/>
                  </a:cubicBezTo>
                  <a:cubicBezTo>
                    <a:pt x="199" y="67"/>
                    <a:pt x="199" y="67"/>
                    <a:pt x="199" y="67"/>
                  </a:cubicBezTo>
                  <a:cubicBezTo>
                    <a:pt x="168" y="84"/>
                    <a:pt x="168" y="84"/>
                    <a:pt x="168" y="84"/>
                  </a:cubicBezTo>
                  <a:cubicBezTo>
                    <a:pt x="197" y="66"/>
                    <a:pt x="197" y="66"/>
                    <a:pt x="197" y="66"/>
                  </a:cubicBezTo>
                  <a:cubicBezTo>
                    <a:pt x="220" y="44"/>
                    <a:pt x="220" y="44"/>
                    <a:pt x="220" y="44"/>
                  </a:cubicBezTo>
                  <a:cubicBezTo>
                    <a:pt x="238" y="9"/>
                    <a:pt x="238" y="9"/>
                    <a:pt x="238" y="9"/>
                  </a:cubicBezTo>
                  <a:cubicBezTo>
                    <a:pt x="233" y="5"/>
                    <a:pt x="218" y="0"/>
                    <a:pt x="210" y="12"/>
                  </a:cubicBezTo>
                  <a:cubicBezTo>
                    <a:pt x="195" y="37"/>
                    <a:pt x="195" y="37"/>
                    <a:pt x="195" y="37"/>
                  </a:cubicBezTo>
                  <a:cubicBezTo>
                    <a:pt x="167" y="57"/>
                    <a:pt x="167" y="57"/>
                    <a:pt x="167" y="57"/>
                  </a:cubicBezTo>
                  <a:cubicBezTo>
                    <a:pt x="134" y="78"/>
                    <a:pt x="134" y="78"/>
                    <a:pt x="134" y="78"/>
                  </a:cubicBezTo>
                  <a:cubicBezTo>
                    <a:pt x="134" y="78"/>
                    <a:pt x="134" y="78"/>
                    <a:pt x="134" y="78"/>
                  </a:cubicBezTo>
                  <a:cubicBezTo>
                    <a:pt x="83" y="99"/>
                    <a:pt x="83" y="99"/>
                    <a:pt x="83" y="99"/>
                  </a:cubicBezTo>
                  <a:cubicBezTo>
                    <a:pt x="76" y="90"/>
                    <a:pt x="76" y="90"/>
                    <a:pt x="76" y="90"/>
                  </a:cubicBezTo>
                  <a:cubicBezTo>
                    <a:pt x="78" y="61"/>
                    <a:pt x="78" y="61"/>
                    <a:pt x="78" y="61"/>
                  </a:cubicBezTo>
                  <a:cubicBezTo>
                    <a:pt x="83" y="54"/>
                    <a:pt x="83" y="54"/>
                    <a:pt x="83" y="54"/>
                  </a:cubicBezTo>
                  <a:cubicBezTo>
                    <a:pt x="97" y="34"/>
                    <a:pt x="81" y="20"/>
                    <a:pt x="81" y="20"/>
                  </a:cubicBezTo>
                  <a:cubicBezTo>
                    <a:pt x="55" y="52"/>
                    <a:pt x="55" y="52"/>
                    <a:pt x="55" y="52"/>
                  </a:cubicBezTo>
                  <a:cubicBezTo>
                    <a:pt x="42" y="103"/>
                    <a:pt x="42" y="103"/>
                    <a:pt x="42" y="103"/>
                  </a:cubicBezTo>
                  <a:cubicBezTo>
                    <a:pt x="51" y="157"/>
                    <a:pt x="51" y="157"/>
                    <a:pt x="51" y="157"/>
                  </a:cubicBezTo>
                  <a:cubicBezTo>
                    <a:pt x="0" y="223"/>
                    <a:pt x="0" y="223"/>
                    <a:pt x="0" y="223"/>
                  </a:cubicBezTo>
                  <a:cubicBezTo>
                    <a:pt x="64" y="287"/>
                    <a:pt x="64" y="287"/>
                    <a:pt x="64" y="287"/>
                  </a:cubicBezTo>
                  <a:cubicBezTo>
                    <a:pt x="128" y="223"/>
                    <a:pt x="128" y="223"/>
                    <a:pt x="128" y="223"/>
                  </a:cubicBezTo>
                  <a:cubicBezTo>
                    <a:pt x="218" y="159"/>
                    <a:pt x="218" y="159"/>
                    <a:pt x="218" y="159"/>
                  </a:cubicBezTo>
                  <a:cubicBezTo>
                    <a:pt x="234" y="144"/>
                    <a:pt x="234" y="144"/>
                    <a:pt x="234" y="144"/>
                  </a:cubicBezTo>
                  <a:cubicBezTo>
                    <a:pt x="259" y="121"/>
                    <a:pt x="259" y="121"/>
                    <a:pt x="259" y="121"/>
                  </a:cubicBezTo>
                  <a:cubicBezTo>
                    <a:pt x="276" y="91"/>
                    <a:pt x="276" y="91"/>
                    <a:pt x="276" y="91"/>
                  </a:cubicBezTo>
                  <a:cubicBezTo>
                    <a:pt x="263" y="83"/>
                    <a:pt x="253" y="92"/>
                    <a:pt x="253" y="92"/>
                  </a:cubicBezTo>
                  <a:close/>
                </a:path>
              </a:pathLst>
            </a:custGeom>
            <a:solidFill>
              <a:srgbClr val="DB9F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4"/>
            <p:cNvSpPr>
              <a:spLocks/>
            </p:cNvSpPr>
            <p:nvPr/>
          </p:nvSpPr>
          <p:spPr bwMode="auto">
            <a:xfrm>
              <a:off x="3129" y="3908"/>
              <a:ext cx="208" cy="208"/>
            </a:xfrm>
            <a:custGeom>
              <a:avLst/>
              <a:gdLst>
                <a:gd name="T0" fmla="*/ 163 w 208"/>
                <a:gd name="T1" fmla="*/ 208 h 208"/>
                <a:gd name="T2" fmla="*/ 0 w 208"/>
                <a:gd name="T3" fmla="*/ 45 h 208"/>
                <a:gd name="T4" fmla="*/ 45 w 208"/>
                <a:gd name="T5" fmla="*/ 0 h 208"/>
                <a:gd name="T6" fmla="*/ 208 w 208"/>
                <a:gd name="T7" fmla="*/ 163 h 208"/>
                <a:gd name="T8" fmla="*/ 163 w 208"/>
                <a:gd name="T9" fmla="*/ 208 h 208"/>
              </a:gdLst>
              <a:ahLst/>
              <a:cxnLst>
                <a:cxn ang="0">
                  <a:pos x="T0" y="T1"/>
                </a:cxn>
                <a:cxn ang="0">
                  <a:pos x="T2" y="T3"/>
                </a:cxn>
                <a:cxn ang="0">
                  <a:pos x="T4" y="T5"/>
                </a:cxn>
                <a:cxn ang="0">
                  <a:pos x="T6" y="T7"/>
                </a:cxn>
                <a:cxn ang="0">
                  <a:pos x="T8" y="T9"/>
                </a:cxn>
              </a:cxnLst>
              <a:rect l="0" t="0" r="r" b="b"/>
              <a:pathLst>
                <a:path w="208" h="208">
                  <a:moveTo>
                    <a:pt x="163" y="208"/>
                  </a:moveTo>
                  <a:lnTo>
                    <a:pt x="0" y="45"/>
                  </a:lnTo>
                  <a:lnTo>
                    <a:pt x="45" y="0"/>
                  </a:lnTo>
                  <a:lnTo>
                    <a:pt x="208" y="163"/>
                  </a:lnTo>
                  <a:lnTo>
                    <a:pt x="163" y="208"/>
                  </a:lnTo>
                  <a:close/>
                </a:path>
              </a:pathLst>
            </a:custGeom>
            <a:solidFill>
              <a:srgbClr val="CBCED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5"/>
            <p:cNvSpPr>
              <a:spLocks/>
            </p:cNvSpPr>
            <p:nvPr/>
          </p:nvSpPr>
          <p:spPr bwMode="auto">
            <a:xfrm>
              <a:off x="2356" y="3946"/>
              <a:ext cx="951" cy="950"/>
            </a:xfrm>
            <a:custGeom>
              <a:avLst/>
              <a:gdLst>
                <a:gd name="T0" fmla="*/ 182 w 951"/>
                <a:gd name="T1" fmla="*/ 950 h 950"/>
                <a:gd name="T2" fmla="*/ 0 w 951"/>
                <a:gd name="T3" fmla="*/ 766 h 950"/>
                <a:gd name="T4" fmla="*/ 766 w 951"/>
                <a:gd name="T5" fmla="*/ 0 h 950"/>
                <a:gd name="T6" fmla="*/ 951 w 951"/>
                <a:gd name="T7" fmla="*/ 182 h 950"/>
                <a:gd name="T8" fmla="*/ 182 w 951"/>
                <a:gd name="T9" fmla="*/ 950 h 950"/>
              </a:gdLst>
              <a:ahLst/>
              <a:cxnLst>
                <a:cxn ang="0">
                  <a:pos x="T0" y="T1"/>
                </a:cxn>
                <a:cxn ang="0">
                  <a:pos x="T2" y="T3"/>
                </a:cxn>
                <a:cxn ang="0">
                  <a:pos x="T4" y="T5"/>
                </a:cxn>
                <a:cxn ang="0">
                  <a:pos x="T6" y="T7"/>
                </a:cxn>
                <a:cxn ang="0">
                  <a:pos x="T8" y="T9"/>
                </a:cxn>
              </a:cxnLst>
              <a:rect l="0" t="0" r="r" b="b"/>
              <a:pathLst>
                <a:path w="951" h="950">
                  <a:moveTo>
                    <a:pt x="182" y="950"/>
                  </a:moveTo>
                  <a:lnTo>
                    <a:pt x="0" y="766"/>
                  </a:lnTo>
                  <a:lnTo>
                    <a:pt x="766" y="0"/>
                  </a:lnTo>
                  <a:lnTo>
                    <a:pt x="951" y="182"/>
                  </a:lnTo>
                  <a:lnTo>
                    <a:pt x="182" y="950"/>
                  </a:lnTo>
                  <a:close/>
                </a:path>
              </a:pathLst>
            </a:custGeom>
            <a:solidFill>
              <a:srgbClr val="257B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6"/>
            <p:cNvSpPr>
              <a:spLocks/>
            </p:cNvSpPr>
            <p:nvPr/>
          </p:nvSpPr>
          <p:spPr bwMode="auto">
            <a:xfrm>
              <a:off x="3162" y="3941"/>
              <a:ext cx="38" cy="38"/>
            </a:xfrm>
            <a:custGeom>
              <a:avLst/>
              <a:gdLst>
                <a:gd name="T0" fmla="*/ 13 w 16"/>
                <a:gd name="T1" fmla="*/ 13 h 16"/>
                <a:gd name="T2" fmla="*/ 3 w 16"/>
                <a:gd name="T3" fmla="*/ 13 h 16"/>
                <a:gd name="T4" fmla="*/ 3 w 16"/>
                <a:gd name="T5" fmla="*/ 3 h 16"/>
                <a:gd name="T6" fmla="*/ 13 w 16"/>
                <a:gd name="T7" fmla="*/ 3 h 16"/>
                <a:gd name="T8" fmla="*/ 13 w 16"/>
                <a:gd name="T9" fmla="*/ 13 h 16"/>
              </a:gdLst>
              <a:ahLst/>
              <a:cxnLst>
                <a:cxn ang="0">
                  <a:pos x="T0" y="T1"/>
                </a:cxn>
                <a:cxn ang="0">
                  <a:pos x="T2" y="T3"/>
                </a:cxn>
                <a:cxn ang="0">
                  <a:pos x="T4" y="T5"/>
                </a:cxn>
                <a:cxn ang="0">
                  <a:pos x="T6" y="T7"/>
                </a:cxn>
                <a:cxn ang="0">
                  <a:pos x="T8" y="T9"/>
                </a:cxn>
              </a:cxnLst>
              <a:rect l="0" t="0" r="r" b="b"/>
              <a:pathLst>
                <a:path w="16" h="16">
                  <a:moveTo>
                    <a:pt x="13" y="13"/>
                  </a:moveTo>
                  <a:cubicBezTo>
                    <a:pt x="11" y="16"/>
                    <a:pt x="6" y="16"/>
                    <a:pt x="3" y="13"/>
                  </a:cubicBezTo>
                  <a:cubicBezTo>
                    <a:pt x="0" y="11"/>
                    <a:pt x="0" y="6"/>
                    <a:pt x="3" y="3"/>
                  </a:cubicBezTo>
                  <a:cubicBezTo>
                    <a:pt x="6" y="0"/>
                    <a:pt x="11" y="0"/>
                    <a:pt x="13" y="3"/>
                  </a:cubicBezTo>
                  <a:cubicBezTo>
                    <a:pt x="16" y="6"/>
                    <a:pt x="16" y="11"/>
                    <a:pt x="13" y="13"/>
                  </a:cubicBezTo>
                  <a:close/>
                </a:path>
              </a:pathLst>
            </a:custGeom>
            <a:solidFill>
              <a:srgbClr val="257B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7"/>
            <p:cNvSpPr>
              <a:spLocks/>
            </p:cNvSpPr>
            <p:nvPr/>
          </p:nvSpPr>
          <p:spPr bwMode="auto">
            <a:xfrm>
              <a:off x="3217" y="3995"/>
              <a:ext cx="120" cy="121"/>
            </a:xfrm>
            <a:custGeom>
              <a:avLst/>
              <a:gdLst>
                <a:gd name="T0" fmla="*/ 75 w 120"/>
                <a:gd name="T1" fmla="*/ 121 h 121"/>
                <a:gd name="T2" fmla="*/ 0 w 120"/>
                <a:gd name="T3" fmla="*/ 45 h 121"/>
                <a:gd name="T4" fmla="*/ 45 w 120"/>
                <a:gd name="T5" fmla="*/ 0 h 121"/>
                <a:gd name="T6" fmla="*/ 120 w 120"/>
                <a:gd name="T7" fmla="*/ 76 h 121"/>
                <a:gd name="T8" fmla="*/ 75 w 120"/>
                <a:gd name="T9" fmla="*/ 121 h 121"/>
              </a:gdLst>
              <a:ahLst/>
              <a:cxnLst>
                <a:cxn ang="0">
                  <a:pos x="T0" y="T1"/>
                </a:cxn>
                <a:cxn ang="0">
                  <a:pos x="T2" y="T3"/>
                </a:cxn>
                <a:cxn ang="0">
                  <a:pos x="T4" y="T5"/>
                </a:cxn>
                <a:cxn ang="0">
                  <a:pos x="T6" y="T7"/>
                </a:cxn>
                <a:cxn ang="0">
                  <a:pos x="T8" y="T9"/>
                </a:cxn>
              </a:cxnLst>
              <a:rect l="0" t="0" r="r" b="b"/>
              <a:pathLst>
                <a:path w="120" h="121">
                  <a:moveTo>
                    <a:pt x="75" y="121"/>
                  </a:moveTo>
                  <a:lnTo>
                    <a:pt x="0" y="45"/>
                  </a:lnTo>
                  <a:lnTo>
                    <a:pt x="45" y="0"/>
                  </a:lnTo>
                  <a:lnTo>
                    <a:pt x="120" y="76"/>
                  </a:lnTo>
                  <a:lnTo>
                    <a:pt x="75" y="121"/>
                  </a:lnTo>
                  <a:close/>
                </a:path>
              </a:pathLst>
            </a:custGeom>
            <a:solidFill>
              <a:srgbClr val="EFEF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8"/>
            <p:cNvSpPr>
              <a:spLocks/>
            </p:cNvSpPr>
            <p:nvPr/>
          </p:nvSpPr>
          <p:spPr bwMode="auto">
            <a:xfrm>
              <a:off x="2453" y="4040"/>
              <a:ext cx="854" cy="854"/>
            </a:xfrm>
            <a:custGeom>
              <a:avLst/>
              <a:gdLst>
                <a:gd name="T0" fmla="*/ 87 w 854"/>
                <a:gd name="T1" fmla="*/ 854 h 854"/>
                <a:gd name="T2" fmla="*/ 0 w 854"/>
                <a:gd name="T3" fmla="*/ 766 h 854"/>
                <a:gd name="T4" fmla="*/ 764 w 854"/>
                <a:gd name="T5" fmla="*/ 0 h 854"/>
                <a:gd name="T6" fmla="*/ 854 w 854"/>
                <a:gd name="T7" fmla="*/ 88 h 854"/>
                <a:gd name="T8" fmla="*/ 87 w 854"/>
                <a:gd name="T9" fmla="*/ 854 h 854"/>
              </a:gdLst>
              <a:ahLst/>
              <a:cxnLst>
                <a:cxn ang="0">
                  <a:pos x="T0" y="T1"/>
                </a:cxn>
                <a:cxn ang="0">
                  <a:pos x="T2" y="T3"/>
                </a:cxn>
                <a:cxn ang="0">
                  <a:pos x="T4" y="T5"/>
                </a:cxn>
                <a:cxn ang="0">
                  <a:pos x="T6" y="T7"/>
                </a:cxn>
                <a:cxn ang="0">
                  <a:pos x="T8" y="T9"/>
                </a:cxn>
              </a:cxnLst>
              <a:rect l="0" t="0" r="r" b="b"/>
              <a:pathLst>
                <a:path w="854" h="854">
                  <a:moveTo>
                    <a:pt x="87" y="854"/>
                  </a:moveTo>
                  <a:lnTo>
                    <a:pt x="0" y="766"/>
                  </a:lnTo>
                  <a:lnTo>
                    <a:pt x="764" y="0"/>
                  </a:lnTo>
                  <a:lnTo>
                    <a:pt x="854" y="88"/>
                  </a:lnTo>
                  <a:lnTo>
                    <a:pt x="87" y="854"/>
                  </a:lnTo>
                  <a:close/>
                </a:path>
              </a:pathLst>
            </a:custGeom>
            <a:solidFill>
              <a:srgbClr val="2189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9"/>
            <p:cNvSpPr>
              <a:spLocks/>
            </p:cNvSpPr>
            <p:nvPr/>
          </p:nvSpPr>
          <p:spPr bwMode="auto">
            <a:xfrm>
              <a:off x="3326" y="3473"/>
              <a:ext cx="659" cy="645"/>
            </a:xfrm>
            <a:custGeom>
              <a:avLst/>
              <a:gdLst>
                <a:gd name="T0" fmla="*/ 100 w 279"/>
                <a:gd name="T1" fmla="*/ 2 h 273"/>
                <a:gd name="T2" fmla="*/ 99 w 279"/>
                <a:gd name="T3" fmla="*/ 23 h 273"/>
                <a:gd name="T4" fmla="*/ 113 w 279"/>
                <a:gd name="T5" fmla="*/ 37 h 273"/>
                <a:gd name="T6" fmla="*/ 127 w 279"/>
                <a:gd name="T7" fmla="*/ 52 h 273"/>
                <a:gd name="T8" fmla="*/ 135 w 279"/>
                <a:gd name="T9" fmla="*/ 68 h 273"/>
                <a:gd name="T10" fmla="*/ 118 w 279"/>
                <a:gd name="T11" fmla="*/ 45 h 273"/>
                <a:gd name="T12" fmla="*/ 92 w 279"/>
                <a:gd name="T13" fmla="*/ 22 h 273"/>
                <a:gd name="T14" fmla="*/ 62 w 279"/>
                <a:gd name="T15" fmla="*/ 0 h 273"/>
                <a:gd name="T16" fmla="*/ 58 w 279"/>
                <a:gd name="T17" fmla="*/ 21 h 273"/>
                <a:gd name="T18" fmla="*/ 77 w 279"/>
                <a:gd name="T19" fmla="*/ 37 h 273"/>
                <a:gd name="T20" fmla="*/ 94 w 279"/>
                <a:gd name="T21" fmla="*/ 56 h 273"/>
                <a:gd name="T22" fmla="*/ 109 w 279"/>
                <a:gd name="T23" fmla="*/ 82 h 273"/>
                <a:gd name="T24" fmla="*/ 91 w 279"/>
                <a:gd name="T25" fmla="*/ 55 h 273"/>
                <a:gd name="T26" fmla="*/ 59 w 279"/>
                <a:gd name="T27" fmla="*/ 28 h 273"/>
                <a:gd name="T28" fmla="*/ 26 w 279"/>
                <a:gd name="T29" fmla="*/ 5 h 273"/>
                <a:gd name="T30" fmla="*/ 26 w 279"/>
                <a:gd name="T31" fmla="*/ 33 h 273"/>
                <a:gd name="T32" fmla="*/ 46 w 279"/>
                <a:gd name="T33" fmla="*/ 49 h 273"/>
                <a:gd name="T34" fmla="*/ 68 w 279"/>
                <a:gd name="T35" fmla="*/ 70 h 273"/>
                <a:gd name="T36" fmla="*/ 88 w 279"/>
                <a:gd name="T37" fmla="*/ 101 h 273"/>
                <a:gd name="T38" fmla="*/ 67 w 279"/>
                <a:gd name="T39" fmla="*/ 73 h 273"/>
                <a:gd name="T40" fmla="*/ 48 w 279"/>
                <a:gd name="T41" fmla="*/ 54 h 273"/>
                <a:gd name="T42" fmla="*/ 13 w 279"/>
                <a:gd name="T43" fmla="*/ 35 h 273"/>
                <a:gd name="T44" fmla="*/ 15 w 279"/>
                <a:gd name="T45" fmla="*/ 62 h 273"/>
                <a:gd name="T46" fmla="*/ 34 w 279"/>
                <a:gd name="T47" fmla="*/ 76 h 273"/>
                <a:gd name="T48" fmla="*/ 54 w 279"/>
                <a:gd name="T49" fmla="*/ 100 h 273"/>
                <a:gd name="T50" fmla="*/ 76 w 279"/>
                <a:gd name="T51" fmla="*/ 130 h 273"/>
                <a:gd name="T52" fmla="*/ 83 w 279"/>
                <a:gd name="T53" fmla="*/ 143 h 273"/>
                <a:gd name="T54" fmla="*/ 66 w 279"/>
                <a:gd name="T55" fmla="*/ 146 h 273"/>
                <a:gd name="T56" fmla="*/ 42 w 279"/>
                <a:gd name="T57" fmla="*/ 130 h 273"/>
                <a:gd name="T58" fmla="*/ 38 w 279"/>
                <a:gd name="T59" fmla="*/ 122 h 273"/>
                <a:gd name="T60" fmla="*/ 7 w 279"/>
                <a:gd name="T61" fmla="*/ 108 h 273"/>
                <a:gd name="T62" fmla="*/ 23 w 279"/>
                <a:gd name="T63" fmla="*/ 146 h 273"/>
                <a:gd name="T64" fmla="*/ 61 w 279"/>
                <a:gd name="T65" fmla="*/ 181 h 273"/>
                <a:gd name="T66" fmla="*/ 150 w 279"/>
                <a:gd name="T67" fmla="*/ 208 h 273"/>
                <a:gd name="T68" fmla="*/ 214 w 279"/>
                <a:gd name="T69" fmla="*/ 273 h 273"/>
                <a:gd name="T70" fmla="*/ 279 w 279"/>
                <a:gd name="T71" fmla="*/ 208 h 273"/>
                <a:gd name="T72" fmla="*/ 214 w 279"/>
                <a:gd name="T73" fmla="*/ 144 h 273"/>
                <a:gd name="T74" fmla="*/ 169 w 279"/>
                <a:gd name="T75" fmla="*/ 68 h 273"/>
                <a:gd name="T76" fmla="*/ 153 w 279"/>
                <a:gd name="T77" fmla="*/ 45 h 273"/>
                <a:gd name="T78" fmla="*/ 128 w 279"/>
                <a:gd name="T79" fmla="*/ 22 h 273"/>
                <a:gd name="T80" fmla="*/ 100 w 279"/>
                <a:gd name="T81" fmla="*/ 2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9" h="273">
                  <a:moveTo>
                    <a:pt x="100" y="2"/>
                  </a:moveTo>
                  <a:cubicBezTo>
                    <a:pt x="91" y="14"/>
                    <a:pt x="99" y="23"/>
                    <a:pt x="99" y="23"/>
                  </a:cubicBezTo>
                  <a:cubicBezTo>
                    <a:pt x="113" y="37"/>
                    <a:pt x="113" y="37"/>
                    <a:pt x="113" y="37"/>
                  </a:cubicBezTo>
                  <a:cubicBezTo>
                    <a:pt x="127" y="52"/>
                    <a:pt x="127" y="52"/>
                    <a:pt x="127" y="52"/>
                  </a:cubicBezTo>
                  <a:cubicBezTo>
                    <a:pt x="135" y="68"/>
                    <a:pt x="135" y="68"/>
                    <a:pt x="135" y="68"/>
                  </a:cubicBezTo>
                  <a:cubicBezTo>
                    <a:pt x="118" y="45"/>
                    <a:pt x="118" y="45"/>
                    <a:pt x="118" y="45"/>
                  </a:cubicBezTo>
                  <a:cubicBezTo>
                    <a:pt x="92" y="22"/>
                    <a:pt x="92" y="22"/>
                    <a:pt x="92" y="22"/>
                  </a:cubicBezTo>
                  <a:cubicBezTo>
                    <a:pt x="62" y="0"/>
                    <a:pt x="62" y="0"/>
                    <a:pt x="62" y="0"/>
                  </a:cubicBezTo>
                  <a:cubicBezTo>
                    <a:pt x="47" y="12"/>
                    <a:pt x="58" y="21"/>
                    <a:pt x="58" y="21"/>
                  </a:cubicBezTo>
                  <a:cubicBezTo>
                    <a:pt x="77" y="37"/>
                    <a:pt x="77" y="37"/>
                    <a:pt x="77" y="37"/>
                  </a:cubicBezTo>
                  <a:cubicBezTo>
                    <a:pt x="94" y="56"/>
                    <a:pt x="94" y="56"/>
                    <a:pt x="94" y="56"/>
                  </a:cubicBezTo>
                  <a:cubicBezTo>
                    <a:pt x="94" y="56"/>
                    <a:pt x="108" y="79"/>
                    <a:pt x="109" y="82"/>
                  </a:cubicBezTo>
                  <a:cubicBezTo>
                    <a:pt x="91" y="55"/>
                    <a:pt x="91" y="55"/>
                    <a:pt x="91" y="55"/>
                  </a:cubicBezTo>
                  <a:cubicBezTo>
                    <a:pt x="59" y="28"/>
                    <a:pt x="59" y="28"/>
                    <a:pt x="59" y="28"/>
                  </a:cubicBezTo>
                  <a:cubicBezTo>
                    <a:pt x="26" y="5"/>
                    <a:pt x="26" y="5"/>
                    <a:pt x="26" y="5"/>
                  </a:cubicBezTo>
                  <a:cubicBezTo>
                    <a:pt x="26" y="5"/>
                    <a:pt x="8" y="19"/>
                    <a:pt x="26" y="33"/>
                  </a:cubicBezTo>
                  <a:cubicBezTo>
                    <a:pt x="46" y="49"/>
                    <a:pt x="46" y="49"/>
                    <a:pt x="46" y="49"/>
                  </a:cubicBezTo>
                  <a:cubicBezTo>
                    <a:pt x="68" y="70"/>
                    <a:pt x="68" y="70"/>
                    <a:pt x="68" y="70"/>
                  </a:cubicBezTo>
                  <a:cubicBezTo>
                    <a:pt x="88" y="101"/>
                    <a:pt x="88" y="101"/>
                    <a:pt x="88" y="101"/>
                  </a:cubicBezTo>
                  <a:cubicBezTo>
                    <a:pt x="67" y="73"/>
                    <a:pt x="67" y="73"/>
                    <a:pt x="67" y="73"/>
                  </a:cubicBezTo>
                  <a:cubicBezTo>
                    <a:pt x="48" y="54"/>
                    <a:pt x="48" y="54"/>
                    <a:pt x="48" y="54"/>
                  </a:cubicBezTo>
                  <a:cubicBezTo>
                    <a:pt x="13" y="35"/>
                    <a:pt x="13" y="35"/>
                    <a:pt x="13" y="35"/>
                  </a:cubicBezTo>
                  <a:cubicBezTo>
                    <a:pt x="8" y="40"/>
                    <a:pt x="0" y="54"/>
                    <a:pt x="15" y="62"/>
                  </a:cubicBezTo>
                  <a:cubicBezTo>
                    <a:pt x="34" y="76"/>
                    <a:pt x="34" y="76"/>
                    <a:pt x="34" y="76"/>
                  </a:cubicBezTo>
                  <a:cubicBezTo>
                    <a:pt x="54" y="100"/>
                    <a:pt x="54" y="100"/>
                    <a:pt x="54" y="100"/>
                  </a:cubicBezTo>
                  <a:cubicBezTo>
                    <a:pt x="76" y="130"/>
                    <a:pt x="76" y="130"/>
                    <a:pt x="76" y="130"/>
                  </a:cubicBezTo>
                  <a:cubicBezTo>
                    <a:pt x="83" y="143"/>
                    <a:pt x="83" y="143"/>
                    <a:pt x="83" y="143"/>
                  </a:cubicBezTo>
                  <a:cubicBezTo>
                    <a:pt x="66" y="146"/>
                    <a:pt x="66" y="146"/>
                    <a:pt x="66" y="146"/>
                  </a:cubicBezTo>
                  <a:cubicBezTo>
                    <a:pt x="42" y="130"/>
                    <a:pt x="42" y="130"/>
                    <a:pt x="42" y="130"/>
                  </a:cubicBezTo>
                  <a:cubicBezTo>
                    <a:pt x="38" y="122"/>
                    <a:pt x="38" y="122"/>
                    <a:pt x="38" y="122"/>
                  </a:cubicBezTo>
                  <a:cubicBezTo>
                    <a:pt x="27" y="100"/>
                    <a:pt x="7" y="108"/>
                    <a:pt x="7" y="108"/>
                  </a:cubicBezTo>
                  <a:cubicBezTo>
                    <a:pt x="23" y="146"/>
                    <a:pt x="23" y="146"/>
                    <a:pt x="23" y="146"/>
                  </a:cubicBezTo>
                  <a:cubicBezTo>
                    <a:pt x="61" y="181"/>
                    <a:pt x="61" y="181"/>
                    <a:pt x="61" y="181"/>
                  </a:cubicBezTo>
                  <a:cubicBezTo>
                    <a:pt x="150" y="208"/>
                    <a:pt x="150" y="208"/>
                    <a:pt x="150" y="208"/>
                  </a:cubicBezTo>
                  <a:cubicBezTo>
                    <a:pt x="214" y="273"/>
                    <a:pt x="214" y="273"/>
                    <a:pt x="214" y="273"/>
                  </a:cubicBezTo>
                  <a:cubicBezTo>
                    <a:pt x="279" y="208"/>
                    <a:pt x="279" y="208"/>
                    <a:pt x="279" y="208"/>
                  </a:cubicBezTo>
                  <a:cubicBezTo>
                    <a:pt x="214" y="144"/>
                    <a:pt x="214" y="144"/>
                    <a:pt x="214" y="144"/>
                  </a:cubicBezTo>
                  <a:cubicBezTo>
                    <a:pt x="169" y="68"/>
                    <a:pt x="169" y="68"/>
                    <a:pt x="169" y="68"/>
                  </a:cubicBezTo>
                  <a:cubicBezTo>
                    <a:pt x="153" y="45"/>
                    <a:pt x="153" y="45"/>
                    <a:pt x="153" y="45"/>
                  </a:cubicBezTo>
                  <a:cubicBezTo>
                    <a:pt x="128" y="22"/>
                    <a:pt x="128" y="22"/>
                    <a:pt x="128" y="22"/>
                  </a:cubicBezTo>
                  <a:lnTo>
                    <a:pt x="100" y="2"/>
                  </a:lnTo>
                  <a:close/>
                </a:path>
              </a:pathLst>
            </a:custGeom>
            <a:solidFill>
              <a:srgbClr val="FFC0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0"/>
            <p:cNvSpPr>
              <a:spLocks/>
            </p:cNvSpPr>
            <p:nvPr/>
          </p:nvSpPr>
          <p:spPr bwMode="auto">
            <a:xfrm>
              <a:off x="3773" y="3908"/>
              <a:ext cx="208" cy="208"/>
            </a:xfrm>
            <a:custGeom>
              <a:avLst/>
              <a:gdLst>
                <a:gd name="T0" fmla="*/ 208 w 208"/>
                <a:gd name="T1" fmla="*/ 45 h 208"/>
                <a:gd name="T2" fmla="*/ 45 w 208"/>
                <a:gd name="T3" fmla="*/ 208 h 208"/>
                <a:gd name="T4" fmla="*/ 0 w 208"/>
                <a:gd name="T5" fmla="*/ 163 h 208"/>
                <a:gd name="T6" fmla="*/ 163 w 208"/>
                <a:gd name="T7" fmla="*/ 0 h 208"/>
                <a:gd name="T8" fmla="*/ 208 w 208"/>
                <a:gd name="T9" fmla="*/ 45 h 208"/>
              </a:gdLst>
              <a:ahLst/>
              <a:cxnLst>
                <a:cxn ang="0">
                  <a:pos x="T0" y="T1"/>
                </a:cxn>
                <a:cxn ang="0">
                  <a:pos x="T2" y="T3"/>
                </a:cxn>
                <a:cxn ang="0">
                  <a:pos x="T4" y="T5"/>
                </a:cxn>
                <a:cxn ang="0">
                  <a:pos x="T6" y="T7"/>
                </a:cxn>
                <a:cxn ang="0">
                  <a:pos x="T8" y="T9"/>
                </a:cxn>
              </a:cxnLst>
              <a:rect l="0" t="0" r="r" b="b"/>
              <a:pathLst>
                <a:path w="208" h="208">
                  <a:moveTo>
                    <a:pt x="208" y="45"/>
                  </a:moveTo>
                  <a:lnTo>
                    <a:pt x="45" y="208"/>
                  </a:lnTo>
                  <a:lnTo>
                    <a:pt x="0" y="163"/>
                  </a:lnTo>
                  <a:lnTo>
                    <a:pt x="163" y="0"/>
                  </a:lnTo>
                  <a:lnTo>
                    <a:pt x="208" y="45"/>
                  </a:lnTo>
                  <a:close/>
                </a:path>
              </a:pathLst>
            </a:custGeom>
            <a:solidFill>
              <a:srgbClr val="CBCED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1"/>
            <p:cNvSpPr>
              <a:spLocks/>
            </p:cNvSpPr>
            <p:nvPr/>
          </p:nvSpPr>
          <p:spPr bwMode="auto">
            <a:xfrm>
              <a:off x="3810" y="3941"/>
              <a:ext cx="951" cy="950"/>
            </a:xfrm>
            <a:custGeom>
              <a:avLst/>
              <a:gdLst>
                <a:gd name="T0" fmla="*/ 951 w 951"/>
                <a:gd name="T1" fmla="*/ 766 h 950"/>
                <a:gd name="T2" fmla="*/ 767 w 951"/>
                <a:gd name="T3" fmla="*/ 950 h 950"/>
                <a:gd name="T4" fmla="*/ 0 w 951"/>
                <a:gd name="T5" fmla="*/ 184 h 950"/>
                <a:gd name="T6" fmla="*/ 183 w 951"/>
                <a:gd name="T7" fmla="*/ 0 h 950"/>
                <a:gd name="T8" fmla="*/ 951 w 951"/>
                <a:gd name="T9" fmla="*/ 766 h 950"/>
              </a:gdLst>
              <a:ahLst/>
              <a:cxnLst>
                <a:cxn ang="0">
                  <a:pos x="T0" y="T1"/>
                </a:cxn>
                <a:cxn ang="0">
                  <a:pos x="T2" y="T3"/>
                </a:cxn>
                <a:cxn ang="0">
                  <a:pos x="T4" y="T5"/>
                </a:cxn>
                <a:cxn ang="0">
                  <a:pos x="T6" y="T7"/>
                </a:cxn>
                <a:cxn ang="0">
                  <a:pos x="T8" y="T9"/>
                </a:cxn>
              </a:cxnLst>
              <a:rect l="0" t="0" r="r" b="b"/>
              <a:pathLst>
                <a:path w="951" h="950">
                  <a:moveTo>
                    <a:pt x="951" y="766"/>
                  </a:moveTo>
                  <a:lnTo>
                    <a:pt x="767" y="950"/>
                  </a:lnTo>
                  <a:lnTo>
                    <a:pt x="0" y="184"/>
                  </a:lnTo>
                  <a:lnTo>
                    <a:pt x="183" y="0"/>
                  </a:lnTo>
                  <a:lnTo>
                    <a:pt x="951" y="766"/>
                  </a:lnTo>
                  <a:close/>
                </a:path>
              </a:pathLst>
            </a:custGeom>
            <a:solidFill>
              <a:srgbClr val="257B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2"/>
            <p:cNvSpPr>
              <a:spLocks/>
            </p:cNvSpPr>
            <p:nvPr/>
          </p:nvSpPr>
          <p:spPr bwMode="auto">
            <a:xfrm>
              <a:off x="3806" y="4045"/>
              <a:ext cx="38" cy="38"/>
            </a:xfrm>
            <a:custGeom>
              <a:avLst/>
              <a:gdLst>
                <a:gd name="T0" fmla="*/ 13 w 16"/>
                <a:gd name="T1" fmla="*/ 3 h 16"/>
                <a:gd name="T2" fmla="*/ 13 w 16"/>
                <a:gd name="T3" fmla="*/ 13 h 16"/>
                <a:gd name="T4" fmla="*/ 3 w 16"/>
                <a:gd name="T5" fmla="*/ 13 h 16"/>
                <a:gd name="T6" fmla="*/ 3 w 16"/>
                <a:gd name="T7" fmla="*/ 3 h 16"/>
                <a:gd name="T8" fmla="*/ 13 w 16"/>
                <a:gd name="T9" fmla="*/ 3 h 16"/>
              </a:gdLst>
              <a:ahLst/>
              <a:cxnLst>
                <a:cxn ang="0">
                  <a:pos x="T0" y="T1"/>
                </a:cxn>
                <a:cxn ang="0">
                  <a:pos x="T2" y="T3"/>
                </a:cxn>
                <a:cxn ang="0">
                  <a:pos x="T4" y="T5"/>
                </a:cxn>
                <a:cxn ang="0">
                  <a:pos x="T6" y="T7"/>
                </a:cxn>
                <a:cxn ang="0">
                  <a:pos x="T8" y="T9"/>
                </a:cxn>
              </a:cxnLst>
              <a:rect l="0" t="0" r="r" b="b"/>
              <a:pathLst>
                <a:path w="16" h="16">
                  <a:moveTo>
                    <a:pt x="13" y="3"/>
                  </a:moveTo>
                  <a:cubicBezTo>
                    <a:pt x="16" y="6"/>
                    <a:pt x="16" y="10"/>
                    <a:pt x="13" y="13"/>
                  </a:cubicBezTo>
                  <a:cubicBezTo>
                    <a:pt x="10" y="16"/>
                    <a:pt x="6" y="16"/>
                    <a:pt x="3" y="13"/>
                  </a:cubicBezTo>
                  <a:cubicBezTo>
                    <a:pt x="0" y="10"/>
                    <a:pt x="0" y="6"/>
                    <a:pt x="3" y="3"/>
                  </a:cubicBezTo>
                  <a:cubicBezTo>
                    <a:pt x="6" y="0"/>
                    <a:pt x="10" y="0"/>
                    <a:pt x="13" y="3"/>
                  </a:cubicBezTo>
                  <a:close/>
                </a:path>
              </a:pathLst>
            </a:custGeom>
            <a:solidFill>
              <a:srgbClr val="257B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3"/>
            <p:cNvSpPr>
              <a:spLocks/>
            </p:cNvSpPr>
            <p:nvPr/>
          </p:nvSpPr>
          <p:spPr bwMode="auto">
            <a:xfrm>
              <a:off x="3860" y="3908"/>
              <a:ext cx="121" cy="120"/>
            </a:xfrm>
            <a:custGeom>
              <a:avLst/>
              <a:gdLst>
                <a:gd name="T0" fmla="*/ 121 w 121"/>
                <a:gd name="T1" fmla="*/ 45 h 120"/>
                <a:gd name="T2" fmla="*/ 45 w 121"/>
                <a:gd name="T3" fmla="*/ 120 h 120"/>
                <a:gd name="T4" fmla="*/ 0 w 121"/>
                <a:gd name="T5" fmla="*/ 75 h 120"/>
                <a:gd name="T6" fmla="*/ 76 w 121"/>
                <a:gd name="T7" fmla="*/ 0 h 120"/>
                <a:gd name="T8" fmla="*/ 121 w 121"/>
                <a:gd name="T9" fmla="*/ 45 h 120"/>
              </a:gdLst>
              <a:ahLst/>
              <a:cxnLst>
                <a:cxn ang="0">
                  <a:pos x="T0" y="T1"/>
                </a:cxn>
                <a:cxn ang="0">
                  <a:pos x="T2" y="T3"/>
                </a:cxn>
                <a:cxn ang="0">
                  <a:pos x="T4" y="T5"/>
                </a:cxn>
                <a:cxn ang="0">
                  <a:pos x="T6" y="T7"/>
                </a:cxn>
                <a:cxn ang="0">
                  <a:pos x="T8" y="T9"/>
                </a:cxn>
              </a:cxnLst>
              <a:rect l="0" t="0" r="r" b="b"/>
              <a:pathLst>
                <a:path w="121" h="120">
                  <a:moveTo>
                    <a:pt x="121" y="45"/>
                  </a:moveTo>
                  <a:lnTo>
                    <a:pt x="45" y="120"/>
                  </a:lnTo>
                  <a:lnTo>
                    <a:pt x="0" y="75"/>
                  </a:lnTo>
                  <a:lnTo>
                    <a:pt x="76" y="0"/>
                  </a:lnTo>
                  <a:lnTo>
                    <a:pt x="121" y="45"/>
                  </a:lnTo>
                  <a:close/>
                </a:path>
              </a:pathLst>
            </a:custGeom>
            <a:solidFill>
              <a:srgbClr val="EFEF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4"/>
            <p:cNvSpPr>
              <a:spLocks/>
            </p:cNvSpPr>
            <p:nvPr/>
          </p:nvSpPr>
          <p:spPr bwMode="auto">
            <a:xfrm>
              <a:off x="3905" y="3941"/>
              <a:ext cx="854" cy="854"/>
            </a:xfrm>
            <a:custGeom>
              <a:avLst/>
              <a:gdLst>
                <a:gd name="T0" fmla="*/ 854 w 854"/>
                <a:gd name="T1" fmla="*/ 764 h 854"/>
                <a:gd name="T2" fmla="*/ 766 w 854"/>
                <a:gd name="T3" fmla="*/ 854 h 854"/>
                <a:gd name="T4" fmla="*/ 0 w 854"/>
                <a:gd name="T5" fmla="*/ 87 h 854"/>
                <a:gd name="T6" fmla="*/ 88 w 854"/>
                <a:gd name="T7" fmla="*/ 0 h 854"/>
                <a:gd name="T8" fmla="*/ 854 w 854"/>
                <a:gd name="T9" fmla="*/ 764 h 854"/>
              </a:gdLst>
              <a:ahLst/>
              <a:cxnLst>
                <a:cxn ang="0">
                  <a:pos x="T0" y="T1"/>
                </a:cxn>
                <a:cxn ang="0">
                  <a:pos x="T2" y="T3"/>
                </a:cxn>
                <a:cxn ang="0">
                  <a:pos x="T4" y="T5"/>
                </a:cxn>
                <a:cxn ang="0">
                  <a:pos x="T6" y="T7"/>
                </a:cxn>
                <a:cxn ang="0">
                  <a:pos x="T8" y="T9"/>
                </a:cxn>
              </a:cxnLst>
              <a:rect l="0" t="0" r="r" b="b"/>
              <a:pathLst>
                <a:path w="854" h="854">
                  <a:moveTo>
                    <a:pt x="854" y="764"/>
                  </a:moveTo>
                  <a:lnTo>
                    <a:pt x="766" y="854"/>
                  </a:lnTo>
                  <a:lnTo>
                    <a:pt x="0" y="87"/>
                  </a:lnTo>
                  <a:lnTo>
                    <a:pt x="88" y="0"/>
                  </a:lnTo>
                  <a:lnTo>
                    <a:pt x="854" y="764"/>
                  </a:lnTo>
                  <a:close/>
                </a:path>
              </a:pathLst>
            </a:custGeom>
            <a:solidFill>
              <a:srgbClr val="2189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5"/>
            <p:cNvSpPr>
              <a:spLocks/>
            </p:cNvSpPr>
            <p:nvPr/>
          </p:nvSpPr>
          <p:spPr bwMode="auto">
            <a:xfrm>
              <a:off x="4955" y="869"/>
              <a:ext cx="828" cy="335"/>
            </a:xfrm>
            <a:custGeom>
              <a:avLst/>
              <a:gdLst>
                <a:gd name="T0" fmla="*/ 56 w 350"/>
                <a:gd name="T1" fmla="*/ 2 h 142"/>
                <a:gd name="T2" fmla="*/ 48 w 350"/>
                <a:gd name="T3" fmla="*/ 0 h 142"/>
                <a:gd name="T4" fmla="*/ 34 w 350"/>
                <a:gd name="T5" fmla="*/ 15 h 142"/>
                <a:gd name="T6" fmla="*/ 42 w 350"/>
                <a:gd name="T7" fmla="*/ 28 h 142"/>
                <a:gd name="T8" fmla="*/ 97 w 350"/>
                <a:gd name="T9" fmla="*/ 63 h 142"/>
                <a:gd name="T10" fmla="*/ 19 w 350"/>
                <a:gd name="T11" fmla="*/ 34 h 142"/>
                <a:gd name="T12" fmla="*/ 19 w 350"/>
                <a:gd name="T13" fmla="*/ 34 h 142"/>
                <a:gd name="T14" fmla="*/ 14 w 350"/>
                <a:gd name="T15" fmla="*/ 33 h 142"/>
                <a:gd name="T16" fmla="*/ 0 w 350"/>
                <a:gd name="T17" fmla="*/ 47 h 142"/>
                <a:gd name="T18" fmla="*/ 7 w 350"/>
                <a:gd name="T19" fmla="*/ 59 h 142"/>
                <a:gd name="T20" fmla="*/ 7 w 350"/>
                <a:gd name="T21" fmla="*/ 59 h 142"/>
                <a:gd name="T22" fmla="*/ 7 w 350"/>
                <a:gd name="T23" fmla="*/ 60 h 142"/>
                <a:gd name="T24" fmla="*/ 10 w 350"/>
                <a:gd name="T25" fmla="*/ 61 h 142"/>
                <a:gd name="T26" fmla="*/ 88 w 350"/>
                <a:gd name="T27" fmla="*/ 95 h 142"/>
                <a:gd name="T28" fmla="*/ 148 w 350"/>
                <a:gd name="T29" fmla="*/ 142 h 142"/>
                <a:gd name="T30" fmla="*/ 199 w 350"/>
                <a:gd name="T31" fmla="*/ 142 h 142"/>
                <a:gd name="T32" fmla="*/ 259 w 350"/>
                <a:gd name="T33" fmla="*/ 126 h 142"/>
                <a:gd name="T34" fmla="*/ 350 w 350"/>
                <a:gd name="T35" fmla="*/ 126 h 142"/>
                <a:gd name="T36" fmla="*/ 350 w 350"/>
                <a:gd name="T37" fmla="*/ 35 h 142"/>
                <a:gd name="T38" fmla="*/ 259 w 350"/>
                <a:gd name="T39" fmla="*/ 35 h 142"/>
                <a:gd name="T40" fmla="*/ 161 w 350"/>
                <a:gd name="T41" fmla="*/ 5 h 142"/>
                <a:gd name="T42" fmla="*/ 145 w 350"/>
                <a:gd name="T43" fmla="*/ 26 h 142"/>
                <a:gd name="T44" fmla="*/ 117 w 350"/>
                <a:gd name="T45" fmla="*/ 7 h 142"/>
                <a:gd name="T46" fmla="*/ 107 w 350"/>
                <a:gd name="T47" fmla="*/ 32 h 142"/>
                <a:gd name="T48" fmla="*/ 56 w 350"/>
                <a:gd name="T49" fmla="*/ 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0" h="142">
                  <a:moveTo>
                    <a:pt x="56" y="2"/>
                  </a:moveTo>
                  <a:cubicBezTo>
                    <a:pt x="54" y="1"/>
                    <a:pt x="51" y="0"/>
                    <a:pt x="48" y="0"/>
                  </a:cubicBezTo>
                  <a:cubicBezTo>
                    <a:pt x="40" y="0"/>
                    <a:pt x="34" y="7"/>
                    <a:pt x="34" y="15"/>
                  </a:cubicBezTo>
                  <a:cubicBezTo>
                    <a:pt x="34" y="20"/>
                    <a:pt x="37" y="25"/>
                    <a:pt x="42" y="28"/>
                  </a:cubicBezTo>
                  <a:cubicBezTo>
                    <a:pt x="97" y="63"/>
                    <a:pt x="97" y="63"/>
                    <a:pt x="97" y="63"/>
                  </a:cubicBezTo>
                  <a:cubicBezTo>
                    <a:pt x="19" y="34"/>
                    <a:pt x="19" y="34"/>
                    <a:pt x="19" y="34"/>
                  </a:cubicBezTo>
                  <a:cubicBezTo>
                    <a:pt x="19" y="34"/>
                    <a:pt x="19" y="34"/>
                    <a:pt x="19" y="34"/>
                  </a:cubicBezTo>
                  <a:cubicBezTo>
                    <a:pt x="17" y="33"/>
                    <a:pt x="16" y="33"/>
                    <a:pt x="14" y="33"/>
                  </a:cubicBezTo>
                  <a:cubicBezTo>
                    <a:pt x="6" y="33"/>
                    <a:pt x="0" y="39"/>
                    <a:pt x="0" y="47"/>
                  </a:cubicBezTo>
                  <a:cubicBezTo>
                    <a:pt x="0" y="52"/>
                    <a:pt x="3" y="57"/>
                    <a:pt x="7" y="59"/>
                  </a:cubicBezTo>
                  <a:cubicBezTo>
                    <a:pt x="7" y="59"/>
                    <a:pt x="7" y="59"/>
                    <a:pt x="7" y="59"/>
                  </a:cubicBezTo>
                  <a:cubicBezTo>
                    <a:pt x="7" y="60"/>
                    <a:pt x="7" y="60"/>
                    <a:pt x="7" y="60"/>
                  </a:cubicBezTo>
                  <a:cubicBezTo>
                    <a:pt x="8" y="60"/>
                    <a:pt x="9" y="60"/>
                    <a:pt x="10" y="61"/>
                  </a:cubicBezTo>
                  <a:cubicBezTo>
                    <a:pt x="88" y="95"/>
                    <a:pt x="88" y="95"/>
                    <a:pt x="88" y="95"/>
                  </a:cubicBezTo>
                  <a:cubicBezTo>
                    <a:pt x="148" y="142"/>
                    <a:pt x="148" y="142"/>
                    <a:pt x="148" y="142"/>
                  </a:cubicBezTo>
                  <a:cubicBezTo>
                    <a:pt x="199" y="142"/>
                    <a:pt x="199" y="142"/>
                    <a:pt x="199" y="142"/>
                  </a:cubicBezTo>
                  <a:cubicBezTo>
                    <a:pt x="259" y="126"/>
                    <a:pt x="259" y="126"/>
                    <a:pt x="259" y="126"/>
                  </a:cubicBezTo>
                  <a:cubicBezTo>
                    <a:pt x="350" y="126"/>
                    <a:pt x="350" y="126"/>
                    <a:pt x="350" y="126"/>
                  </a:cubicBezTo>
                  <a:cubicBezTo>
                    <a:pt x="350" y="35"/>
                    <a:pt x="350" y="35"/>
                    <a:pt x="350" y="35"/>
                  </a:cubicBezTo>
                  <a:cubicBezTo>
                    <a:pt x="259" y="35"/>
                    <a:pt x="259" y="35"/>
                    <a:pt x="259" y="35"/>
                  </a:cubicBezTo>
                  <a:cubicBezTo>
                    <a:pt x="161" y="5"/>
                    <a:pt x="161" y="5"/>
                    <a:pt x="161" y="5"/>
                  </a:cubicBezTo>
                  <a:cubicBezTo>
                    <a:pt x="145" y="26"/>
                    <a:pt x="145" y="26"/>
                    <a:pt x="145" y="26"/>
                  </a:cubicBezTo>
                  <a:cubicBezTo>
                    <a:pt x="117" y="7"/>
                    <a:pt x="117" y="7"/>
                    <a:pt x="117" y="7"/>
                  </a:cubicBezTo>
                  <a:cubicBezTo>
                    <a:pt x="107" y="32"/>
                    <a:pt x="107" y="32"/>
                    <a:pt x="107" y="32"/>
                  </a:cubicBezTo>
                  <a:cubicBezTo>
                    <a:pt x="56" y="2"/>
                    <a:pt x="56" y="2"/>
                    <a:pt x="56" y="2"/>
                  </a:cubicBezTo>
                  <a:close/>
                </a:path>
              </a:pathLst>
            </a:custGeom>
            <a:solidFill>
              <a:srgbClr val="FFC0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6"/>
            <p:cNvSpPr>
              <a:spLocks/>
            </p:cNvSpPr>
            <p:nvPr/>
          </p:nvSpPr>
          <p:spPr bwMode="auto">
            <a:xfrm>
              <a:off x="5133" y="1167"/>
              <a:ext cx="435" cy="87"/>
            </a:xfrm>
            <a:custGeom>
              <a:avLst/>
              <a:gdLst>
                <a:gd name="T0" fmla="*/ 184 w 184"/>
                <a:gd name="T1" fmla="*/ 0 h 37"/>
                <a:gd name="T2" fmla="*/ 85 w 184"/>
                <a:gd name="T3" fmla="*/ 37 h 37"/>
                <a:gd name="T4" fmla="*/ 0 w 184"/>
                <a:gd name="T5" fmla="*/ 32 h 37"/>
                <a:gd name="T6" fmla="*/ 33 w 184"/>
                <a:gd name="T7" fmla="*/ 7 h 37"/>
                <a:gd name="T8" fmla="*/ 89 w 184"/>
                <a:gd name="T9" fmla="*/ 7 h 37"/>
                <a:gd name="T10" fmla="*/ 135 w 184"/>
                <a:gd name="T11" fmla="*/ 7 h 37"/>
                <a:gd name="T12" fmla="*/ 184 w 184"/>
                <a:gd name="T13" fmla="*/ 0 h 37"/>
              </a:gdLst>
              <a:ahLst/>
              <a:cxnLst>
                <a:cxn ang="0">
                  <a:pos x="T0" y="T1"/>
                </a:cxn>
                <a:cxn ang="0">
                  <a:pos x="T2" y="T3"/>
                </a:cxn>
                <a:cxn ang="0">
                  <a:pos x="T4" y="T5"/>
                </a:cxn>
                <a:cxn ang="0">
                  <a:pos x="T6" y="T7"/>
                </a:cxn>
                <a:cxn ang="0">
                  <a:pos x="T8" y="T9"/>
                </a:cxn>
                <a:cxn ang="0">
                  <a:pos x="T10" y="T11"/>
                </a:cxn>
                <a:cxn ang="0">
                  <a:pos x="T12" y="T13"/>
                </a:cxn>
              </a:cxnLst>
              <a:rect l="0" t="0" r="r" b="b"/>
              <a:pathLst>
                <a:path w="184" h="37">
                  <a:moveTo>
                    <a:pt x="184" y="0"/>
                  </a:moveTo>
                  <a:cubicBezTo>
                    <a:pt x="85" y="37"/>
                    <a:pt x="85" y="37"/>
                    <a:pt x="85" y="37"/>
                  </a:cubicBezTo>
                  <a:cubicBezTo>
                    <a:pt x="0" y="32"/>
                    <a:pt x="0" y="32"/>
                    <a:pt x="0" y="32"/>
                  </a:cubicBezTo>
                  <a:cubicBezTo>
                    <a:pt x="0" y="32"/>
                    <a:pt x="3" y="7"/>
                    <a:pt x="33" y="7"/>
                  </a:cubicBezTo>
                  <a:cubicBezTo>
                    <a:pt x="89" y="7"/>
                    <a:pt x="89" y="7"/>
                    <a:pt x="89" y="7"/>
                  </a:cubicBezTo>
                  <a:cubicBezTo>
                    <a:pt x="135" y="7"/>
                    <a:pt x="135" y="7"/>
                    <a:pt x="135" y="7"/>
                  </a:cubicBezTo>
                  <a:lnTo>
                    <a:pt x="184" y="0"/>
                  </a:lnTo>
                  <a:close/>
                </a:path>
              </a:pathLst>
            </a:custGeom>
            <a:solidFill>
              <a:srgbClr val="FFC0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67"/>
            <p:cNvSpPr>
              <a:spLocks noChangeArrowheads="1"/>
            </p:cNvSpPr>
            <p:nvPr/>
          </p:nvSpPr>
          <p:spPr bwMode="auto">
            <a:xfrm>
              <a:off x="5606" y="944"/>
              <a:ext cx="63" cy="232"/>
            </a:xfrm>
            <a:prstGeom prst="rect">
              <a:avLst/>
            </a:prstGeom>
            <a:solidFill>
              <a:srgbClr val="CBCE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68"/>
            <p:cNvSpPr>
              <a:spLocks noChangeArrowheads="1"/>
            </p:cNvSpPr>
            <p:nvPr/>
          </p:nvSpPr>
          <p:spPr bwMode="auto">
            <a:xfrm>
              <a:off x="5669" y="925"/>
              <a:ext cx="1084" cy="261"/>
            </a:xfrm>
            <a:prstGeom prst="rect">
              <a:avLst/>
            </a:prstGeom>
            <a:solidFill>
              <a:srgbClr val="257B8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Oval 69"/>
            <p:cNvSpPr>
              <a:spLocks noChangeArrowheads="1"/>
            </p:cNvSpPr>
            <p:nvPr/>
          </p:nvSpPr>
          <p:spPr bwMode="auto">
            <a:xfrm>
              <a:off x="5620" y="1115"/>
              <a:ext cx="35" cy="35"/>
            </a:xfrm>
            <a:prstGeom prst="ellipse">
              <a:avLst/>
            </a:prstGeom>
            <a:solidFill>
              <a:srgbClr val="257B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70"/>
            <p:cNvSpPr>
              <a:spLocks noChangeArrowheads="1"/>
            </p:cNvSpPr>
            <p:nvPr/>
          </p:nvSpPr>
          <p:spPr bwMode="auto">
            <a:xfrm>
              <a:off x="5606" y="944"/>
              <a:ext cx="63" cy="107"/>
            </a:xfrm>
            <a:prstGeom prst="rect">
              <a:avLst/>
            </a:prstGeom>
            <a:solidFill>
              <a:srgbClr val="EFEF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71"/>
            <p:cNvSpPr>
              <a:spLocks noChangeArrowheads="1"/>
            </p:cNvSpPr>
            <p:nvPr/>
          </p:nvSpPr>
          <p:spPr bwMode="auto">
            <a:xfrm>
              <a:off x="5669" y="925"/>
              <a:ext cx="1081" cy="126"/>
            </a:xfrm>
            <a:prstGeom prst="rect">
              <a:avLst/>
            </a:prstGeom>
            <a:solidFill>
              <a:srgbClr val="21899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2"/>
            <p:cNvSpPr>
              <a:spLocks/>
            </p:cNvSpPr>
            <p:nvPr/>
          </p:nvSpPr>
          <p:spPr bwMode="auto">
            <a:xfrm>
              <a:off x="4979" y="928"/>
              <a:ext cx="497" cy="255"/>
            </a:xfrm>
            <a:custGeom>
              <a:avLst/>
              <a:gdLst>
                <a:gd name="T0" fmla="*/ 210 w 210"/>
                <a:gd name="T1" fmla="*/ 13 h 108"/>
                <a:gd name="T2" fmla="*/ 210 w 210"/>
                <a:gd name="T3" fmla="*/ 96 h 108"/>
                <a:gd name="T4" fmla="*/ 198 w 210"/>
                <a:gd name="T5" fmla="*/ 108 h 108"/>
                <a:gd name="T6" fmla="*/ 13 w 210"/>
                <a:gd name="T7" fmla="*/ 108 h 108"/>
                <a:gd name="T8" fmla="*/ 0 w 210"/>
                <a:gd name="T9" fmla="*/ 96 h 108"/>
                <a:gd name="T10" fmla="*/ 0 w 210"/>
                <a:gd name="T11" fmla="*/ 13 h 108"/>
                <a:gd name="T12" fmla="*/ 13 w 210"/>
                <a:gd name="T13" fmla="*/ 0 h 108"/>
                <a:gd name="T14" fmla="*/ 198 w 210"/>
                <a:gd name="T15" fmla="*/ 0 h 108"/>
                <a:gd name="T16" fmla="*/ 210 w 210"/>
                <a:gd name="T17" fmla="*/ 1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108">
                  <a:moveTo>
                    <a:pt x="210" y="13"/>
                  </a:moveTo>
                  <a:cubicBezTo>
                    <a:pt x="210" y="96"/>
                    <a:pt x="210" y="96"/>
                    <a:pt x="210" y="96"/>
                  </a:cubicBezTo>
                  <a:cubicBezTo>
                    <a:pt x="210" y="103"/>
                    <a:pt x="205" y="108"/>
                    <a:pt x="198" y="108"/>
                  </a:cubicBezTo>
                  <a:cubicBezTo>
                    <a:pt x="13" y="108"/>
                    <a:pt x="13" y="108"/>
                    <a:pt x="13" y="108"/>
                  </a:cubicBezTo>
                  <a:cubicBezTo>
                    <a:pt x="6" y="108"/>
                    <a:pt x="0" y="103"/>
                    <a:pt x="0" y="96"/>
                  </a:cubicBezTo>
                  <a:cubicBezTo>
                    <a:pt x="0" y="13"/>
                    <a:pt x="0" y="13"/>
                    <a:pt x="0" y="13"/>
                  </a:cubicBezTo>
                  <a:cubicBezTo>
                    <a:pt x="0" y="6"/>
                    <a:pt x="6" y="0"/>
                    <a:pt x="13" y="0"/>
                  </a:cubicBezTo>
                  <a:cubicBezTo>
                    <a:pt x="198" y="0"/>
                    <a:pt x="198" y="0"/>
                    <a:pt x="198" y="0"/>
                  </a:cubicBezTo>
                  <a:cubicBezTo>
                    <a:pt x="205" y="0"/>
                    <a:pt x="210" y="6"/>
                    <a:pt x="210" y="13"/>
                  </a:cubicBezTo>
                  <a:close/>
                </a:path>
              </a:pathLst>
            </a:custGeom>
            <a:solidFill>
              <a:srgbClr val="53595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Rectangle 73"/>
            <p:cNvSpPr>
              <a:spLocks noChangeArrowheads="1"/>
            </p:cNvSpPr>
            <p:nvPr/>
          </p:nvSpPr>
          <p:spPr bwMode="auto">
            <a:xfrm>
              <a:off x="5021" y="944"/>
              <a:ext cx="372" cy="223"/>
            </a:xfrm>
            <a:prstGeom prst="rect">
              <a:avLst/>
            </a:prstGeom>
            <a:solidFill>
              <a:srgbClr val="BABDBD"/>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4"/>
            <p:cNvSpPr>
              <a:spLocks/>
            </p:cNvSpPr>
            <p:nvPr/>
          </p:nvSpPr>
          <p:spPr bwMode="auto">
            <a:xfrm>
              <a:off x="4979" y="928"/>
              <a:ext cx="262" cy="116"/>
            </a:xfrm>
            <a:custGeom>
              <a:avLst/>
              <a:gdLst>
                <a:gd name="T0" fmla="*/ 0 w 111"/>
                <a:gd name="T1" fmla="*/ 13 h 49"/>
                <a:gd name="T2" fmla="*/ 0 w 111"/>
                <a:gd name="T3" fmla="*/ 49 h 49"/>
                <a:gd name="T4" fmla="*/ 111 w 111"/>
                <a:gd name="T5" fmla="*/ 0 h 49"/>
                <a:gd name="T6" fmla="*/ 13 w 111"/>
                <a:gd name="T7" fmla="*/ 0 h 49"/>
                <a:gd name="T8" fmla="*/ 0 w 111"/>
                <a:gd name="T9" fmla="*/ 13 h 49"/>
              </a:gdLst>
              <a:ahLst/>
              <a:cxnLst>
                <a:cxn ang="0">
                  <a:pos x="T0" y="T1"/>
                </a:cxn>
                <a:cxn ang="0">
                  <a:pos x="T2" y="T3"/>
                </a:cxn>
                <a:cxn ang="0">
                  <a:pos x="T4" y="T5"/>
                </a:cxn>
                <a:cxn ang="0">
                  <a:pos x="T6" y="T7"/>
                </a:cxn>
                <a:cxn ang="0">
                  <a:pos x="T8" y="T9"/>
                </a:cxn>
              </a:cxnLst>
              <a:rect l="0" t="0" r="r" b="b"/>
              <a:pathLst>
                <a:path w="111" h="49">
                  <a:moveTo>
                    <a:pt x="0" y="13"/>
                  </a:moveTo>
                  <a:cubicBezTo>
                    <a:pt x="0" y="49"/>
                    <a:pt x="0" y="49"/>
                    <a:pt x="0" y="49"/>
                  </a:cubicBezTo>
                  <a:cubicBezTo>
                    <a:pt x="111" y="0"/>
                    <a:pt x="111" y="0"/>
                    <a:pt x="111" y="0"/>
                  </a:cubicBezTo>
                  <a:cubicBezTo>
                    <a:pt x="13" y="0"/>
                    <a:pt x="13" y="0"/>
                    <a:pt x="13" y="0"/>
                  </a:cubicBezTo>
                  <a:cubicBezTo>
                    <a:pt x="6" y="0"/>
                    <a:pt x="0" y="6"/>
                    <a:pt x="0" y="13"/>
                  </a:cubicBezTo>
                  <a:close/>
                </a:path>
              </a:pathLst>
            </a:custGeom>
            <a:solidFill>
              <a:srgbClr val="757A7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5"/>
            <p:cNvSpPr>
              <a:spLocks/>
            </p:cNvSpPr>
            <p:nvPr/>
          </p:nvSpPr>
          <p:spPr bwMode="auto">
            <a:xfrm>
              <a:off x="5021" y="944"/>
              <a:ext cx="185" cy="81"/>
            </a:xfrm>
            <a:custGeom>
              <a:avLst/>
              <a:gdLst>
                <a:gd name="T0" fmla="*/ 185 w 185"/>
                <a:gd name="T1" fmla="*/ 0 h 81"/>
                <a:gd name="T2" fmla="*/ 0 w 185"/>
                <a:gd name="T3" fmla="*/ 0 h 81"/>
                <a:gd name="T4" fmla="*/ 0 w 185"/>
                <a:gd name="T5" fmla="*/ 81 h 81"/>
                <a:gd name="T6" fmla="*/ 185 w 185"/>
                <a:gd name="T7" fmla="*/ 0 h 81"/>
              </a:gdLst>
              <a:ahLst/>
              <a:cxnLst>
                <a:cxn ang="0">
                  <a:pos x="T0" y="T1"/>
                </a:cxn>
                <a:cxn ang="0">
                  <a:pos x="T2" y="T3"/>
                </a:cxn>
                <a:cxn ang="0">
                  <a:pos x="T4" y="T5"/>
                </a:cxn>
                <a:cxn ang="0">
                  <a:pos x="T6" y="T7"/>
                </a:cxn>
              </a:cxnLst>
              <a:rect l="0" t="0" r="r" b="b"/>
              <a:pathLst>
                <a:path w="185" h="81">
                  <a:moveTo>
                    <a:pt x="185" y="0"/>
                  </a:moveTo>
                  <a:lnTo>
                    <a:pt x="0" y="0"/>
                  </a:lnTo>
                  <a:lnTo>
                    <a:pt x="0" y="81"/>
                  </a:lnTo>
                  <a:lnTo>
                    <a:pt x="185" y="0"/>
                  </a:lnTo>
                  <a:close/>
                </a:path>
              </a:pathLst>
            </a:custGeom>
            <a:solidFill>
              <a:srgbClr val="C8CAC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Oval 76"/>
            <p:cNvSpPr>
              <a:spLocks noChangeArrowheads="1"/>
            </p:cNvSpPr>
            <p:nvPr/>
          </p:nvSpPr>
          <p:spPr bwMode="auto">
            <a:xfrm>
              <a:off x="4993" y="961"/>
              <a:ext cx="19" cy="19"/>
            </a:xfrm>
            <a:prstGeom prst="ellipse">
              <a:avLst/>
            </a:prstGeom>
            <a:solidFill>
              <a:srgbClr val="BABD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7"/>
            <p:cNvSpPr>
              <a:spLocks/>
            </p:cNvSpPr>
            <p:nvPr/>
          </p:nvSpPr>
          <p:spPr bwMode="auto">
            <a:xfrm>
              <a:off x="5412" y="1025"/>
              <a:ext cx="11" cy="61"/>
            </a:xfrm>
            <a:custGeom>
              <a:avLst/>
              <a:gdLst>
                <a:gd name="T0" fmla="*/ 5 w 5"/>
                <a:gd name="T1" fmla="*/ 3 h 26"/>
                <a:gd name="T2" fmla="*/ 5 w 5"/>
                <a:gd name="T3" fmla="*/ 24 h 26"/>
                <a:gd name="T4" fmla="*/ 3 w 5"/>
                <a:gd name="T5" fmla="*/ 26 h 26"/>
                <a:gd name="T6" fmla="*/ 2 w 5"/>
                <a:gd name="T7" fmla="*/ 26 h 26"/>
                <a:gd name="T8" fmla="*/ 0 w 5"/>
                <a:gd name="T9" fmla="*/ 24 h 26"/>
                <a:gd name="T10" fmla="*/ 0 w 5"/>
                <a:gd name="T11" fmla="*/ 3 h 26"/>
                <a:gd name="T12" fmla="*/ 2 w 5"/>
                <a:gd name="T13" fmla="*/ 0 h 26"/>
                <a:gd name="T14" fmla="*/ 3 w 5"/>
                <a:gd name="T15" fmla="*/ 0 h 26"/>
                <a:gd name="T16" fmla="*/ 5 w 5"/>
                <a:gd name="T1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26">
                  <a:moveTo>
                    <a:pt x="5" y="3"/>
                  </a:moveTo>
                  <a:cubicBezTo>
                    <a:pt x="5" y="24"/>
                    <a:pt x="5" y="24"/>
                    <a:pt x="5" y="24"/>
                  </a:cubicBezTo>
                  <a:cubicBezTo>
                    <a:pt x="5" y="25"/>
                    <a:pt x="4" y="26"/>
                    <a:pt x="3" y="26"/>
                  </a:cubicBezTo>
                  <a:cubicBezTo>
                    <a:pt x="2" y="26"/>
                    <a:pt x="2" y="26"/>
                    <a:pt x="2" y="26"/>
                  </a:cubicBezTo>
                  <a:cubicBezTo>
                    <a:pt x="1" y="26"/>
                    <a:pt x="0" y="25"/>
                    <a:pt x="0" y="24"/>
                  </a:cubicBezTo>
                  <a:cubicBezTo>
                    <a:pt x="0" y="3"/>
                    <a:pt x="0" y="3"/>
                    <a:pt x="0" y="3"/>
                  </a:cubicBezTo>
                  <a:cubicBezTo>
                    <a:pt x="0" y="1"/>
                    <a:pt x="1" y="0"/>
                    <a:pt x="2" y="0"/>
                  </a:cubicBezTo>
                  <a:cubicBezTo>
                    <a:pt x="3" y="0"/>
                    <a:pt x="3" y="0"/>
                    <a:pt x="3" y="0"/>
                  </a:cubicBezTo>
                  <a:cubicBezTo>
                    <a:pt x="4" y="0"/>
                    <a:pt x="5" y="1"/>
                    <a:pt x="5" y="3"/>
                  </a:cubicBezTo>
                  <a:close/>
                </a:path>
              </a:pathLst>
            </a:custGeom>
            <a:solidFill>
              <a:srgbClr val="BABDB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8"/>
            <p:cNvSpPr>
              <a:spLocks/>
            </p:cNvSpPr>
            <p:nvPr/>
          </p:nvSpPr>
          <p:spPr bwMode="auto">
            <a:xfrm>
              <a:off x="5286" y="871"/>
              <a:ext cx="90" cy="116"/>
            </a:xfrm>
            <a:custGeom>
              <a:avLst/>
              <a:gdLst>
                <a:gd name="T0" fmla="*/ 9 w 38"/>
                <a:gd name="T1" fmla="*/ 3 h 49"/>
                <a:gd name="T2" fmla="*/ 2 w 38"/>
                <a:gd name="T3" fmla="*/ 19 h 49"/>
                <a:gd name="T4" fmla="*/ 2 w 38"/>
                <a:gd name="T5" fmla="*/ 19 h 49"/>
                <a:gd name="T6" fmla="*/ 12 w 38"/>
                <a:gd name="T7" fmla="*/ 40 h 49"/>
                <a:gd name="T8" fmla="*/ 29 w 38"/>
                <a:gd name="T9" fmla="*/ 46 h 49"/>
                <a:gd name="T10" fmla="*/ 35 w 38"/>
                <a:gd name="T11" fmla="*/ 29 h 49"/>
                <a:gd name="T12" fmla="*/ 26 w 38"/>
                <a:gd name="T13" fmla="*/ 8 h 49"/>
                <a:gd name="T14" fmla="*/ 26 w 38"/>
                <a:gd name="T15" fmla="*/ 8 h 49"/>
                <a:gd name="T16" fmla="*/ 9 w 38"/>
                <a:gd name="T17" fmla="*/ 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49">
                  <a:moveTo>
                    <a:pt x="9" y="3"/>
                  </a:moveTo>
                  <a:cubicBezTo>
                    <a:pt x="3" y="6"/>
                    <a:pt x="0" y="13"/>
                    <a:pt x="2" y="19"/>
                  </a:cubicBezTo>
                  <a:cubicBezTo>
                    <a:pt x="2" y="19"/>
                    <a:pt x="2" y="19"/>
                    <a:pt x="2" y="19"/>
                  </a:cubicBezTo>
                  <a:cubicBezTo>
                    <a:pt x="12" y="40"/>
                    <a:pt x="12" y="40"/>
                    <a:pt x="12" y="40"/>
                  </a:cubicBezTo>
                  <a:cubicBezTo>
                    <a:pt x="15" y="46"/>
                    <a:pt x="22" y="49"/>
                    <a:pt x="29" y="46"/>
                  </a:cubicBezTo>
                  <a:cubicBezTo>
                    <a:pt x="35" y="43"/>
                    <a:pt x="38" y="35"/>
                    <a:pt x="35" y="29"/>
                  </a:cubicBezTo>
                  <a:cubicBezTo>
                    <a:pt x="26" y="8"/>
                    <a:pt x="26" y="8"/>
                    <a:pt x="26" y="8"/>
                  </a:cubicBezTo>
                  <a:cubicBezTo>
                    <a:pt x="26" y="8"/>
                    <a:pt x="26" y="8"/>
                    <a:pt x="26" y="8"/>
                  </a:cubicBezTo>
                  <a:cubicBezTo>
                    <a:pt x="23" y="2"/>
                    <a:pt x="15" y="0"/>
                    <a:pt x="9" y="3"/>
                  </a:cubicBezTo>
                  <a:close/>
                </a:path>
              </a:pathLst>
            </a:custGeom>
            <a:solidFill>
              <a:srgbClr val="FFC0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9"/>
            <p:cNvSpPr>
              <a:spLocks/>
            </p:cNvSpPr>
            <p:nvPr/>
          </p:nvSpPr>
          <p:spPr bwMode="auto">
            <a:xfrm>
              <a:off x="5175" y="876"/>
              <a:ext cx="104" cy="101"/>
            </a:xfrm>
            <a:custGeom>
              <a:avLst/>
              <a:gdLst>
                <a:gd name="T0" fmla="*/ 5 w 44"/>
                <a:gd name="T1" fmla="*/ 5 h 43"/>
                <a:gd name="T2" fmla="*/ 5 w 44"/>
                <a:gd name="T3" fmla="*/ 22 h 43"/>
                <a:gd name="T4" fmla="*/ 5 w 44"/>
                <a:gd name="T5" fmla="*/ 22 h 43"/>
                <a:gd name="T6" fmla="*/ 21 w 44"/>
                <a:gd name="T7" fmla="*/ 38 h 43"/>
                <a:gd name="T8" fmla="*/ 39 w 44"/>
                <a:gd name="T9" fmla="*/ 38 h 43"/>
                <a:gd name="T10" fmla="*/ 39 w 44"/>
                <a:gd name="T11" fmla="*/ 20 h 43"/>
                <a:gd name="T12" fmla="*/ 23 w 44"/>
                <a:gd name="T13" fmla="*/ 4 h 43"/>
                <a:gd name="T14" fmla="*/ 23 w 44"/>
                <a:gd name="T15" fmla="*/ 4 h 43"/>
                <a:gd name="T16" fmla="*/ 5 w 44"/>
                <a:gd name="T17" fmla="*/ 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3">
                  <a:moveTo>
                    <a:pt x="5" y="5"/>
                  </a:moveTo>
                  <a:cubicBezTo>
                    <a:pt x="1" y="9"/>
                    <a:pt x="0" y="17"/>
                    <a:pt x="5" y="22"/>
                  </a:cubicBezTo>
                  <a:cubicBezTo>
                    <a:pt x="5" y="22"/>
                    <a:pt x="5" y="22"/>
                    <a:pt x="5" y="22"/>
                  </a:cubicBezTo>
                  <a:cubicBezTo>
                    <a:pt x="21" y="38"/>
                    <a:pt x="21" y="38"/>
                    <a:pt x="21" y="38"/>
                  </a:cubicBezTo>
                  <a:cubicBezTo>
                    <a:pt x="26" y="43"/>
                    <a:pt x="34" y="43"/>
                    <a:pt x="39" y="38"/>
                  </a:cubicBezTo>
                  <a:cubicBezTo>
                    <a:pt x="44" y="33"/>
                    <a:pt x="44" y="25"/>
                    <a:pt x="39" y="20"/>
                  </a:cubicBezTo>
                  <a:cubicBezTo>
                    <a:pt x="23" y="4"/>
                    <a:pt x="23" y="4"/>
                    <a:pt x="23" y="4"/>
                  </a:cubicBezTo>
                  <a:cubicBezTo>
                    <a:pt x="23" y="4"/>
                    <a:pt x="23" y="4"/>
                    <a:pt x="23" y="4"/>
                  </a:cubicBezTo>
                  <a:cubicBezTo>
                    <a:pt x="18" y="0"/>
                    <a:pt x="10" y="0"/>
                    <a:pt x="5" y="5"/>
                  </a:cubicBezTo>
                  <a:close/>
                </a:path>
              </a:pathLst>
            </a:custGeom>
            <a:solidFill>
              <a:srgbClr val="FFC0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80"/>
            <p:cNvSpPr>
              <a:spLocks/>
            </p:cNvSpPr>
            <p:nvPr/>
          </p:nvSpPr>
          <p:spPr bwMode="auto">
            <a:xfrm>
              <a:off x="1918" y="334"/>
              <a:ext cx="828" cy="336"/>
            </a:xfrm>
            <a:custGeom>
              <a:avLst/>
              <a:gdLst>
                <a:gd name="T0" fmla="*/ 294 w 350"/>
                <a:gd name="T1" fmla="*/ 140 h 142"/>
                <a:gd name="T2" fmla="*/ 301 w 350"/>
                <a:gd name="T3" fmla="*/ 142 h 142"/>
                <a:gd name="T4" fmla="*/ 316 w 350"/>
                <a:gd name="T5" fmla="*/ 128 h 142"/>
                <a:gd name="T6" fmla="*/ 307 w 350"/>
                <a:gd name="T7" fmla="*/ 115 h 142"/>
                <a:gd name="T8" fmla="*/ 253 w 350"/>
                <a:gd name="T9" fmla="*/ 80 h 142"/>
                <a:gd name="T10" fmla="*/ 331 w 350"/>
                <a:gd name="T11" fmla="*/ 109 h 142"/>
                <a:gd name="T12" fmla="*/ 331 w 350"/>
                <a:gd name="T13" fmla="*/ 109 h 142"/>
                <a:gd name="T14" fmla="*/ 336 w 350"/>
                <a:gd name="T15" fmla="*/ 110 h 142"/>
                <a:gd name="T16" fmla="*/ 350 w 350"/>
                <a:gd name="T17" fmla="*/ 95 h 142"/>
                <a:gd name="T18" fmla="*/ 343 w 350"/>
                <a:gd name="T19" fmla="*/ 83 h 142"/>
                <a:gd name="T20" fmla="*/ 343 w 350"/>
                <a:gd name="T21" fmla="*/ 83 h 142"/>
                <a:gd name="T22" fmla="*/ 343 w 350"/>
                <a:gd name="T23" fmla="*/ 83 h 142"/>
                <a:gd name="T24" fmla="*/ 340 w 350"/>
                <a:gd name="T25" fmla="*/ 82 h 142"/>
                <a:gd name="T26" fmla="*/ 262 w 350"/>
                <a:gd name="T27" fmla="*/ 47 h 142"/>
                <a:gd name="T28" fmla="*/ 202 w 350"/>
                <a:gd name="T29" fmla="*/ 0 h 142"/>
                <a:gd name="T30" fmla="*/ 150 w 350"/>
                <a:gd name="T31" fmla="*/ 0 h 142"/>
                <a:gd name="T32" fmla="*/ 91 w 350"/>
                <a:gd name="T33" fmla="*/ 16 h 142"/>
                <a:gd name="T34" fmla="*/ 0 w 350"/>
                <a:gd name="T35" fmla="*/ 16 h 142"/>
                <a:gd name="T36" fmla="*/ 0 w 350"/>
                <a:gd name="T37" fmla="*/ 107 h 142"/>
                <a:gd name="T38" fmla="*/ 91 w 350"/>
                <a:gd name="T39" fmla="*/ 107 h 142"/>
                <a:gd name="T40" fmla="*/ 188 w 350"/>
                <a:gd name="T41" fmla="*/ 138 h 142"/>
                <a:gd name="T42" fmla="*/ 204 w 350"/>
                <a:gd name="T43" fmla="*/ 116 h 142"/>
                <a:gd name="T44" fmla="*/ 233 w 350"/>
                <a:gd name="T45" fmla="*/ 135 h 142"/>
                <a:gd name="T46" fmla="*/ 243 w 350"/>
                <a:gd name="T47" fmla="*/ 110 h 142"/>
                <a:gd name="T48" fmla="*/ 294 w 350"/>
                <a:gd name="T49" fmla="*/ 140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50" h="142">
                  <a:moveTo>
                    <a:pt x="294" y="140"/>
                  </a:moveTo>
                  <a:cubicBezTo>
                    <a:pt x="296" y="142"/>
                    <a:pt x="299" y="142"/>
                    <a:pt x="301" y="142"/>
                  </a:cubicBezTo>
                  <a:cubicBezTo>
                    <a:pt x="309" y="142"/>
                    <a:pt x="316" y="136"/>
                    <a:pt x="316" y="128"/>
                  </a:cubicBezTo>
                  <a:cubicBezTo>
                    <a:pt x="316" y="122"/>
                    <a:pt x="312" y="117"/>
                    <a:pt x="307" y="115"/>
                  </a:cubicBezTo>
                  <a:cubicBezTo>
                    <a:pt x="253" y="80"/>
                    <a:pt x="253" y="80"/>
                    <a:pt x="253" y="80"/>
                  </a:cubicBezTo>
                  <a:cubicBezTo>
                    <a:pt x="331" y="109"/>
                    <a:pt x="331" y="109"/>
                    <a:pt x="331" y="109"/>
                  </a:cubicBezTo>
                  <a:cubicBezTo>
                    <a:pt x="331" y="109"/>
                    <a:pt x="331" y="109"/>
                    <a:pt x="331" y="109"/>
                  </a:cubicBezTo>
                  <a:cubicBezTo>
                    <a:pt x="332" y="109"/>
                    <a:pt x="334" y="110"/>
                    <a:pt x="336" y="110"/>
                  </a:cubicBezTo>
                  <a:cubicBezTo>
                    <a:pt x="344" y="110"/>
                    <a:pt x="350" y="103"/>
                    <a:pt x="350" y="95"/>
                  </a:cubicBezTo>
                  <a:cubicBezTo>
                    <a:pt x="350" y="90"/>
                    <a:pt x="347" y="86"/>
                    <a:pt x="343" y="83"/>
                  </a:cubicBezTo>
                  <a:cubicBezTo>
                    <a:pt x="343" y="83"/>
                    <a:pt x="343" y="83"/>
                    <a:pt x="343" y="83"/>
                  </a:cubicBezTo>
                  <a:cubicBezTo>
                    <a:pt x="343" y="83"/>
                    <a:pt x="343" y="83"/>
                    <a:pt x="343" y="83"/>
                  </a:cubicBezTo>
                  <a:cubicBezTo>
                    <a:pt x="342" y="83"/>
                    <a:pt x="341" y="82"/>
                    <a:pt x="340" y="82"/>
                  </a:cubicBezTo>
                  <a:cubicBezTo>
                    <a:pt x="262" y="47"/>
                    <a:pt x="262" y="47"/>
                    <a:pt x="262" y="47"/>
                  </a:cubicBezTo>
                  <a:cubicBezTo>
                    <a:pt x="202" y="0"/>
                    <a:pt x="202" y="0"/>
                    <a:pt x="202" y="0"/>
                  </a:cubicBezTo>
                  <a:cubicBezTo>
                    <a:pt x="150" y="0"/>
                    <a:pt x="150" y="0"/>
                    <a:pt x="150" y="0"/>
                  </a:cubicBezTo>
                  <a:cubicBezTo>
                    <a:pt x="91" y="16"/>
                    <a:pt x="91" y="16"/>
                    <a:pt x="91" y="16"/>
                  </a:cubicBezTo>
                  <a:cubicBezTo>
                    <a:pt x="0" y="16"/>
                    <a:pt x="0" y="16"/>
                    <a:pt x="0" y="16"/>
                  </a:cubicBezTo>
                  <a:cubicBezTo>
                    <a:pt x="0" y="107"/>
                    <a:pt x="0" y="107"/>
                    <a:pt x="0" y="107"/>
                  </a:cubicBezTo>
                  <a:cubicBezTo>
                    <a:pt x="91" y="107"/>
                    <a:pt x="91" y="107"/>
                    <a:pt x="91" y="107"/>
                  </a:cubicBezTo>
                  <a:cubicBezTo>
                    <a:pt x="188" y="138"/>
                    <a:pt x="188" y="138"/>
                    <a:pt x="188" y="138"/>
                  </a:cubicBezTo>
                  <a:cubicBezTo>
                    <a:pt x="204" y="116"/>
                    <a:pt x="204" y="116"/>
                    <a:pt x="204" y="116"/>
                  </a:cubicBezTo>
                  <a:cubicBezTo>
                    <a:pt x="233" y="135"/>
                    <a:pt x="233" y="135"/>
                    <a:pt x="233" y="135"/>
                  </a:cubicBezTo>
                  <a:cubicBezTo>
                    <a:pt x="243" y="110"/>
                    <a:pt x="243" y="110"/>
                    <a:pt x="243" y="110"/>
                  </a:cubicBezTo>
                  <a:cubicBezTo>
                    <a:pt x="294" y="140"/>
                    <a:pt x="294" y="140"/>
                    <a:pt x="294" y="140"/>
                  </a:cubicBezTo>
                  <a:close/>
                </a:path>
              </a:pathLst>
            </a:custGeom>
            <a:solidFill>
              <a:srgbClr val="FFC0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Rectangle 81"/>
            <p:cNvSpPr>
              <a:spLocks noChangeArrowheads="1"/>
            </p:cNvSpPr>
            <p:nvPr/>
          </p:nvSpPr>
          <p:spPr bwMode="auto">
            <a:xfrm>
              <a:off x="1980" y="370"/>
              <a:ext cx="64" cy="231"/>
            </a:xfrm>
            <a:prstGeom prst="rect">
              <a:avLst/>
            </a:prstGeom>
            <a:solidFill>
              <a:srgbClr val="CBCE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Rectangle 82"/>
            <p:cNvSpPr>
              <a:spLocks noChangeArrowheads="1"/>
            </p:cNvSpPr>
            <p:nvPr/>
          </p:nvSpPr>
          <p:spPr bwMode="auto">
            <a:xfrm>
              <a:off x="897" y="353"/>
              <a:ext cx="1083" cy="260"/>
            </a:xfrm>
            <a:prstGeom prst="rect">
              <a:avLst/>
            </a:prstGeom>
            <a:solidFill>
              <a:srgbClr val="257B8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Oval 83"/>
            <p:cNvSpPr>
              <a:spLocks noChangeArrowheads="1"/>
            </p:cNvSpPr>
            <p:nvPr/>
          </p:nvSpPr>
          <p:spPr bwMode="auto">
            <a:xfrm>
              <a:off x="1994" y="542"/>
              <a:ext cx="35" cy="33"/>
            </a:xfrm>
            <a:prstGeom prst="ellipse">
              <a:avLst/>
            </a:prstGeom>
            <a:solidFill>
              <a:srgbClr val="257B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Rectangle 84"/>
            <p:cNvSpPr>
              <a:spLocks noChangeArrowheads="1"/>
            </p:cNvSpPr>
            <p:nvPr/>
          </p:nvSpPr>
          <p:spPr bwMode="auto">
            <a:xfrm>
              <a:off x="1980" y="370"/>
              <a:ext cx="64" cy="108"/>
            </a:xfrm>
            <a:prstGeom prst="rect">
              <a:avLst/>
            </a:prstGeom>
            <a:solidFill>
              <a:srgbClr val="EFEF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Rectangle 85"/>
            <p:cNvSpPr>
              <a:spLocks noChangeArrowheads="1"/>
            </p:cNvSpPr>
            <p:nvPr/>
          </p:nvSpPr>
          <p:spPr bwMode="auto">
            <a:xfrm>
              <a:off x="897" y="353"/>
              <a:ext cx="1083" cy="123"/>
            </a:xfrm>
            <a:prstGeom prst="rect">
              <a:avLst/>
            </a:prstGeom>
            <a:solidFill>
              <a:srgbClr val="21899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6"/>
            <p:cNvSpPr>
              <a:spLocks/>
            </p:cNvSpPr>
            <p:nvPr/>
          </p:nvSpPr>
          <p:spPr bwMode="auto">
            <a:xfrm>
              <a:off x="2233" y="355"/>
              <a:ext cx="497" cy="256"/>
            </a:xfrm>
            <a:custGeom>
              <a:avLst/>
              <a:gdLst>
                <a:gd name="T0" fmla="*/ 0 w 210"/>
                <a:gd name="T1" fmla="*/ 95 h 108"/>
                <a:gd name="T2" fmla="*/ 0 w 210"/>
                <a:gd name="T3" fmla="*/ 12 h 108"/>
                <a:gd name="T4" fmla="*/ 13 w 210"/>
                <a:gd name="T5" fmla="*/ 0 h 108"/>
                <a:gd name="T6" fmla="*/ 198 w 210"/>
                <a:gd name="T7" fmla="*/ 0 h 108"/>
                <a:gd name="T8" fmla="*/ 210 w 210"/>
                <a:gd name="T9" fmla="*/ 12 h 108"/>
                <a:gd name="T10" fmla="*/ 210 w 210"/>
                <a:gd name="T11" fmla="*/ 95 h 108"/>
                <a:gd name="T12" fmla="*/ 198 w 210"/>
                <a:gd name="T13" fmla="*/ 108 h 108"/>
                <a:gd name="T14" fmla="*/ 13 w 210"/>
                <a:gd name="T15" fmla="*/ 108 h 108"/>
                <a:gd name="T16" fmla="*/ 0 w 210"/>
                <a:gd name="T17" fmla="*/ 95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0" h="108">
                  <a:moveTo>
                    <a:pt x="0" y="95"/>
                  </a:moveTo>
                  <a:cubicBezTo>
                    <a:pt x="0" y="12"/>
                    <a:pt x="0" y="12"/>
                    <a:pt x="0" y="12"/>
                  </a:cubicBezTo>
                  <a:cubicBezTo>
                    <a:pt x="0" y="5"/>
                    <a:pt x="6" y="0"/>
                    <a:pt x="13" y="0"/>
                  </a:cubicBezTo>
                  <a:cubicBezTo>
                    <a:pt x="198" y="0"/>
                    <a:pt x="198" y="0"/>
                    <a:pt x="198" y="0"/>
                  </a:cubicBezTo>
                  <a:cubicBezTo>
                    <a:pt x="205" y="0"/>
                    <a:pt x="210" y="5"/>
                    <a:pt x="210" y="12"/>
                  </a:cubicBezTo>
                  <a:cubicBezTo>
                    <a:pt x="210" y="95"/>
                    <a:pt x="210" y="95"/>
                    <a:pt x="210" y="95"/>
                  </a:cubicBezTo>
                  <a:cubicBezTo>
                    <a:pt x="210" y="102"/>
                    <a:pt x="205" y="108"/>
                    <a:pt x="198" y="108"/>
                  </a:cubicBezTo>
                  <a:cubicBezTo>
                    <a:pt x="13" y="108"/>
                    <a:pt x="13" y="108"/>
                    <a:pt x="13" y="108"/>
                  </a:cubicBezTo>
                  <a:cubicBezTo>
                    <a:pt x="6" y="108"/>
                    <a:pt x="0" y="102"/>
                    <a:pt x="0" y="95"/>
                  </a:cubicBezTo>
                  <a:close/>
                </a:path>
              </a:pathLst>
            </a:custGeom>
            <a:solidFill>
              <a:srgbClr val="E6EFF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Rectangle 87"/>
            <p:cNvSpPr>
              <a:spLocks noChangeArrowheads="1"/>
            </p:cNvSpPr>
            <p:nvPr/>
          </p:nvSpPr>
          <p:spPr bwMode="auto">
            <a:xfrm>
              <a:off x="2318" y="372"/>
              <a:ext cx="369" cy="222"/>
            </a:xfrm>
            <a:prstGeom prst="rect">
              <a:avLst/>
            </a:prstGeom>
            <a:solidFill>
              <a:srgbClr val="C2C6C5"/>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8"/>
            <p:cNvSpPr>
              <a:spLocks/>
            </p:cNvSpPr>
            <p:nvPr/>
          </p:nvSpPr>
          <p:spPr bwMode="auto">
            <a:xfrm>
              <a:off x="2467" y="495"/>
              <a:ext cx="263" cy="116"/>
            </a:xfrm>
            <a:custGeom>
              <a:avLst/>
              <a:gdLst>
                <a:gd name="T0" fmla="*/ 111 w 111"/>
                <a:gd name="T1" fmla="*/ 36 h 49"/>
                <a:gd name="T2" fmla="*/ 111 w 111"/>
                <a:gd name="T3" fmla="*/ 0 h 49"/>
                <a:gd name="T4" fmla="*/ 0 w 111"/>
                <a:gd name="T5" fmla="*/ 49 h 49"/>
                <a:gd name="T6" fmla="*/ 99 w 111"/>
                <a:gd name="T7" fmla="*/ 49 h 49"/>
                <a:gd name="T8" fmla="*/ 111 w 111"/>
                <a:gd name="T9" fmla="*/ 36 h 49"/>
              </a:gdLst>
              <a:ahLst/>
              <a:cxnLst>
                <a:cxn ang="0">
                  <a:pos x="T0" y="T1"/>
                </a:cxn>
                <a:cxn ang="0">
                  <a:pos x="T2" y="T3"/>
                </a:cxn>
                <a:cxn ang="0">
                  <a:pos x="T4" y="T5"/>
                </a:cxn>
                <a:cxn ang="0">
                  <a:pos x="T6" y="T7"/>
                </a:cxn>
                <a:cxn ang="0">
                  <a:pos x="T8" y="T9"/>
                </a:cxn>
              </a:cxnLst>
              <a:rect l="0" t="0" r="r" b="b"/>
              <a:pathLst>
                <a:path w="111" h="49">
                  <a:moveTo>
                    <a:pt x="111" y="36"/>
                  </a:moveTo>
                  <a:cubicBezTo>
                    <a:pt x="111" y="0"/>
                    <a:pt x="111" y="0"/>
                    <a:pt x="111" y="0"/>
                  </a:cubicBezTo>
                  <a:cubicBezTo>
                    <a:pt x="0" y="49"/>
                    <a:pt x="0" y="49"/>
                    <a:pt x="0" y="49"/>
                  </a:cubicBezTo>
                  <a:cubicBezTo>
                    <a:pt x="99" y="49"/>
                    <a:pt x="99" y="49"/>
                    <a:pt x="99" y="49"/>
                  </a:cubicBezTo>
                  <a:cubicBezTo>
                    <a:pt x="106" y="49"/>
                    <a:pt x="111" y="43"/>
                    <a:pt x="111" y="36"/>
                  </a:cubicBezTo>
                  <a:close/>
                </a:path>
              </a:pathLst>
            </a:custGeom>
            <a:solidFill>
              <a:srgbClr val="F2F6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9"/>
            <p:cNvSpPr>
              <a:spLocks/>
            </p:cNvSpPr>
            <p:nvPr/>
          </p:nvSpPr>
          <p:spPr bwMode="auto">
            <a:xfrm>
              <a:off x="2505" y="514"/>
              <a:ext cx="182" cy="80"/>
            </a:xfrm>
            <a:custGeom>
              <a:avLst/>
              <a:gdLst>
                <a:gd name="T0" fmla="*/ 0 w 182"/>
                <a:gd name="T1" fmla="*/ 80 h 80"/>
                <a:gd name="T2" fmla="*/ 182 w 182"/>
                <a:gd name="T3" fmla="*/ 80 h 80"/>
                <a:gd name="T4" fmla="*/ 182 w 182"/>
                <a:gd name="T5" fmla="*/ 0 h 80"/>
                <a:gd name="T6" fmla="*/ 0 w 182"/>
                <a:gd name="T7" fmla="*/ 80 h 80"/>
              </a:gdLst>
              <a:ahLst/>
              <a:cxnLst>
                <a:cxn ang="0">
                  <a:pos x="T0" y="T1"/>
                </a:cxn>
                <a:cxn ang="0">
                  <a:pos x="T2" y="T3"/>
                </a:cxn>
                <a:cxn ang="0">
                  <a:pos x="T4" y="T5"/>
                </a:cxn>
                <a:cxn ang="0">
                  <a:pos x="T6" y="T7"/>
                </a:cxn>
              </a:cxnLst>
              <a:rect l="0" t="0" r="r" b="b"/>
              <a:pathLst>
                <a:path w="182" h="80">
                  <a:moveTo>
                    <a:pt x="0" y="80"/>
                  </a:moveTo>
                  <a:lnTo>
                    <a:pt x="182" y="80"/>
                  </a:lnTo>
                  <a:lnTo>
                    <a:pt x="182" y="0"/>
                  </a:lnTo>
                  <a:lnTo>
                    <a:pt x="0" y="80"/>
                  </a:lnTo>
                  <a:close/>
                </a:path>
              </a:pathLst>
            </a:custGeom>
            <a:solidFill>
              <a:srgbClr val="E0E0E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Oval 90"/>
            <p:cNvSpPr>
              <a:spLocks noChangeArrowheads="1"/>
            </p:cNvSpPr>
            <p:nvPr/>
          </p:nvSpPr>
          <p:spPr bwMode="auto">
            <a:xfrm>
              <a:off x="2699" y="559"/>
              <a:ext cx="16" cy="19"/>
            </a:xfrm>
            <a:prstGeom prst="ellipse">
              <a:avLst/>
            </a:prstGeom>
            <a:solidFill>
              <a:srgbClr val="C2C6C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1"/>
            <p:cNvSpPr>
              <a:spLocks/>
            </p:cNvSpPr>
            <p:nvPr/>
          </p:nvSpPr>
          <p:spPr bwMode="auto">
            <a:xfrm>
              <a:off x="2285" y="450"/>
              <a:ext cx="14" cy="64"/>
            </a:xfrm>
            <a:custGeom>
              <a:avLst/>
              <a:gdLst>
                <a:gd name="T0" fmla="*/ 0 w 6"/>
                <a:gd name="T1" fmla="*/ 24 h 27"/>
                <a:gd name="T2" fmla="*/ 0 w 6"/>
                <a:gd name="T3" fmla="*/ 3 h 27"/>
                <a:gd name="T4" fmla="*/ 3 w 6"/>
                <a:gd name="T5" fmla="*/ 0 h 27"/>
                <a:gd name="T6" fmla="*/ 3 w 6"/>
                <a:gd name="T7" fmla="*/ 0 h 27"/>
                <a:gd name="T8" fmla="*/ 6 w 6"/>
                <a:gd name="T9" fmla="*/ 3 h 27"/>
                <a:gd name="T10" fmla="*/ 6 w 6"/>
                <a:gd name="T11" fmla="*/ 24 h 27"/>
                <a:gd name="T12" fmla="*/ 3 w 6"/>
                <a:gd name="T13" fmla="*/ 27 h 27"/>
                <a:gd name="T14" fmla="*/ 3 w 6"/>
                <a:gd name="T15" fmla="*/ 27 h 27"/>
                <a:gd name="T16" fmla="*/ 0 w 6"/>
                <a:gd name="T17" fmla="*/ 2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27">
                  <a:moveTo>
                    <a:pt x="0" y="24"/>
                  </a:moveTo>
                  <a:cubicBezTo>
                    <a:pt x="0" y="3"/>
                    <a:pt x="0" y="3"/>
                    <a:pt x="0" y="3"/>
                  </a:cubicBezTo>
                  <a:cubicBezTo>
                    <a:pt x="0" y="2"/>
                    <a:pt x="2" y="0"/>
                    <a:pt x="3" y="0"/>
                  </a:cubicBezTo>
                  <a:cubicBezTo>
                    <a:pt x="3" y="0"/>
                    <a:pt x="3" y="0"/>
                    <a:pt x="3" y="0"/>
                  </a:cubicBezTo>
                  <a:cubicBezTo>
                    <a:pt x="5" y="0"/>
                    <a:pt x="6" y="2"/>
                    <a:pt x="6" y="3"/>
                  </a:cubicBezTo>
                  <a:cubicBezTo>
                    <a:pt x="6" y="24"/>
                    <a:pt x="6" y="24"/>
                    <a:pt x="6" y="24"/>
                  </a:cubicBezTo>
                  <a:cubicBezTo>
                    <a:pt x="6" y="26"/>
                    <a:pt x="5" y="27"/>
                    <a:pt x="3" y="27"/>
                  </a:cubicBezTo>
                  <a:cubicBezTo>
                    <a:pt x="3" y="27"/>
                    <a:pt x="3" y="27"/>
                    <a:pt x="3" y="27"/>
                  </a:cubicBezTo>
                  <a:cubicBezTo>
                    <a:pt x="2" y="27"/>
                    <a:pt x="0" y="26"/>
                    <a:pt x="0" y="24"/>
                  </a:cubicBezTo>
                  <a:close/>
                </a:path>
              </a:pathLst>
            </a:custGeom>
            <a:solidFill>
              <a:srgbClr val="C2C6C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92"/>
            <p:cNvSpPr>
              <a:spLocks/>
            </p:cNvSpPr>
            <p:nvPr/>
          </p:nvSpPr>
          <p:spPr bwMode="auto">
            <a:xfrm>
              <a:off x="2134" y="261"/>
              <a:ext cx="387" cy="222"/>
            </a:xfrm>
            <a:custGeom>
              <a:avLst/>
              <a:gdLst>
                <a:gd name="T0" fmla="*/ 0 w 164"/>
                <a:gd name="T1" fmla="*/ 47 h 94"/>
                <a:gd name="T2" fmla="*/ 70 w 164"/>
                <a:gd name="T3" fmla="*/ 0 h 94"/>
                <a:gd name="T4" fmla="*/ 152 w 164"/>
                <a:gd name="T5" fmla="*/ 11 h 94"/>
                <a:gd name="T6" fmla="*/ 164 w 164"/>
                <a:gd name="T7" fmla="*/ 85 h 94"/>
                <a:gd name="T8" fmla="*/ 129 w 164"/>
                <a:gd name="T9" fmla="*/ 40 h 94"/>
                <a:gd name="T10" fmla="*/ 113 w 164"/>
                <a:gd name="T11" fmla="*/ 40 h 94"/>
                <a:gd name="T12" fmla="*/ 48 w 164"/>
                <a:gd name="T13" fmla="*/ 40 h 94"/>
                <a:gd name="T14" fmla="*/ 0 w 164"/>
                <a:gd name="T15" fmla="*/ 47 h 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94">
                  <a:moveTo>
                    <a:pt x="0" y="47"/>
                  </a:moveTo>
                  <a:cubicBezTo>
                    <a:pt x="70" y="0"/>
                    <a:pt x="70" y="0"/>
                    <a:pt x="70" y="0"/>
                  </a:cubicBezTo>
                  <a:cubicBezTo>
                    <a:pt x="152" y="11"/>
                    <a:pt x="152" y="11"/>
                    <a:pt x="152" y="11"/>
                  </a:cubicBezTo>
                  <a:cubicBezTo>
                    <a:pt x="164" y="85"/>
                    <a:pt x="164" y="85"/>
                    <a:pt x="164" y="85"/>
                  </a:cubicBezTo>
                  <a:cubicBezTo>
                    <a:pt x="164" y="85"/>
                    <a:pt x="135" y="94"/>
                    <a:pt x="129" y="40"/>
                  </a:cubicBezTo>
                  <a:cubicBezTo>
                    <a:pt x="113" y="40"/>
                    <a:pt x="113" y="40"/>
                    <a:pt x="113" y="40"/>
                  </a:cubicBezTo>
                  <a:cubicBezTo>
                    <a:pt x="113" y="40"/>
                    <a:pt x="100" y="55"/>
                    <a:pt x="48" y="40"/>
                  </a:cubicBezTo>
                  <a:lnTo>
                    <a:pt x="0" y="47"/>
                  </a:lnTo>
                  <a:close/>
                </a:path>
              </a:pathLst>
            </a:custGeom>
            <a:solidFill>
              <a:srgbClr val="FFC0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3"/>
            <p:cNvSpPr>
              <a:spLocks/>
            </p:cNvSpPr>
            <p:nvPr/>
          </p:nvSpPr>
          <p:spPr bwMode="auto">
            <a:xfrm>
              <a:off x="2323" y="552"/>
              <a:ext cx="92" cy="118"/>
            </a:xfrm>
            <a:custGeom>
              <a:avLst/>
              <a:gdLst>
                <a:gd name="T0" fmla="*/ 30 w 39"/>
                <a:gd name="T1" fmla="*/ 47 h 50"/>
                <a:gd name="T2" fmla="*/ 36 w 39"/>
                <a:gd name="T3" fmla="*/ 30 h 50"/>
                <a:gd name="T4" fmla="*/ 36 w 39"/>
                <a:gd name="T5" fmla="*/ 30 h 50"/>
                <a:gd name="T6" fmla="*/ 27 w 39"/>
                <a:gd name="T7" fmla="*/ 10 h 50"/>
                <a:gd name="T8" fmla="*/ 10 w 39"/>
                <a:gd name="T9" fmla="*/ 3 h 50"/>
                <a:gd name="T10" fmla="*/ 3 w 39"/>
                <a:gd name="T11" fmla="*/ 21 h 50"/>
                <a:gd name="T12" fmla="*/ 13 w 39"/>
                <a:gd name="T13" fmla="*/ 41 h 50"/>
                <a:gd name="T14" fmla="*/ 13 w 39"/>
                <a:gd name="T15" fmla="*/ 41 h 50"/>
                <a:gd name="T16" fmla="*/ 30 w 39"/>
                <a:gd name="T17" fmla="*/ 47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 h="50">
                  <a:moveTo>
                    <a:pt x="30" y="47"/>
                  </a:moveTo>
                  <a:cubicBezTo>
                    <a:pt x="36" y="44"/>
                    <a:pt x="39" y="37"/>
                    <a:pt x="36" y="30"/>
                  </a:cubicBezTo>
                  <a:cubicBezTo>
                    <a:pt x="36" y="30"/>
                    <a:pt x="36" y="30"/>
                    <a:pt x="36" y="30"/>
                  </a:cubicBezTo>
                  <a:cubicBezTo>
                    <a:pt x="27" y="10"/>
                    <a:pt x="27" y="10"/>
                    <a:pt x="27" y="10"/>
                  </a:cubicBezTo>
                  <a:cubicBezTo>
                    <a:pt x="24" y="3"/>
                    <a:pt x="16" y="0"/>
                    <a:pt x="10" y="3"/>
                  </a:cubicBezTo>
                  <a:cubicBezTo>
                    <a:pt x="3" y="6"/>
                    <a:pt x="0" y="14"/>
                    <a:pt x="3" y="21"/>
                  </a:cubicBezTo>
                  <a:cubicBezTo>
                    <a:pt x="13" y="41"/>
                    <a:pt x="13" y="41"/>
                    <a:pt x="13" y="41"/>
                  </a:cubicBezTo>
                  <a:cubicBezTo>
                    <a:pt x="13" y="41"/>
                    <a:pt x="13" y="41"/>
                    <a:pt x="13" y="41"/>
                  </a:cubicBezTo>
                  <a:cubicBezTo>
                    <a:pt x="16" y="47"/>
                    <a:pt x="23" y="50"/>
                    <a:pt x="30" y="47"/>
                  </a:cubicBezTo>
                  <a:close/>
                </a:path>
              </a:pathLst>
            </a:custGeom>
            <a:solidFill>
              <a:srgbClr val="FFC0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4"/>
            <p:cNvSpPr>
              <a:spLocks/>
            </p:cNvSpPr>
            <p:nvPr/>
          </p:nvSpPr>
          <p:spPr bwMode="auto">
            <a:xfrm>
              <a:off x="2420" y="561"/>
              <a:ext cx="104" cy="104"/>
            </a:xfrm>
            <a:custGeom>
              <a:avLst/>
              <a:gdLst>
                <a:gd name="T0" fmla="*/ 39 w 44"/>
                <a:gd name="T1" fmla="*/ 39 h 44"/>
                <a:gd name="T2" fmla="*/ 40 w 44"/>
                <a:gd name="T3" fmla="*/ 21 h 44"/>
                <a:gd name="T4" fmla="*/ 40 w 44"/>
                <a:gd name="T5" fmla="*/ 21 h 44"/>
                <a:gd name="T6" fmla="*/ 24 w 44"/>
                <a:gd name="T7" fmla="*/ 5 h 44"/>
                <a:gd name="T8" fmla="*/ 6 w 44"/>
                <a:gd name="T9" fmla="*/ 5 h 44"/>
                <a:gd name="T10" fmla="*/ 6 w 44"/>
                <a:gd name="T11" fmla="*/ 24 h 44"/>
                <a:gd name="T12" fmla="*/ 21 w 44"/>
                <a:gd name="T13" fmla="*/ 39 h 44"/>
                <a:gd name="T14" fmla="*/ 21 w 44"/>
                <a:gd name="T15" fmla="*/ 39 h 44"/>
                <a:gd name="T16" fmla="*/ 39 w 44"/>
                <a:gd name="T17"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4">
                  <a:moveTo>
                    <a:pt x="39" y="39"/>
                  </a:moveTo>
                  <a:cubicBezTo>
                    <a:pt x="44" y="34"/>
                    <a:pt x="44" y="26"/>
                    <a:pt x="40" y="21"/>
                  </a:cubicBezTo>
                  <a:cubicBezTo>
                    <a:pt x="40" y="21"/>
                    <a:pt x="40" y="21"/>
                    <a:pt x="40" y="21"/>
                  </a:cubicBezTo>
                  <a:cubicBezTo>
                    <a:pt x="24" y="5"/>
                    <a:pt x="24" y="5"/>
                    <a:pt x="24" y="5"/>
                  </a:cubicBezTo>
                  <a:cubicBezTo>
                    <a:pt x="19" y="0"/>
                    <a:pt x="11" y="0"/>
                    <a:pt x="6" y="5"/>
                  </a:cubicBezTo>
                  <a:cubicBezTo>
                    <a:pt x="0" y="10"/>
                    <a:pt x="0" y="18"/>
                    <a:pt x="6" y="24"/>
                  </a:cubicBezTo>
                  <a:cubicBezTo>
                    <a:pt x="21" y="39"/>
                    <a:pt x="21" y="39"/>
                    <a:pt x="21" y="39"/>
                  </a:cubicBezTo>
                  <a:cubicBezTo>
                    <a:pt x="21" y="39"/>
                    <a:pt x="21" y="39"/>
                    <a:pt x="21" y="39"/>
                  </a:cubicBezTo>
                  <a:cubicBezTo>
                    <a:pt x="26" y="44"/>
                    <a:pt x="34" y="44"/>
                    <a:pt x="39" y="39"/>
                  </a:cubicBezTo>
                  <a:close/>
                </a:path>
              </a:pathLst>
            </a:custGeom>
            <a:solidFill>
              <a:srgbClr val="FFC0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95"/>
            <p:cNvSpPr>
              <a:spLocks/>
            </p:cNvSpPr>
            <p:nvPr/>
          </p:nvSpPr>
          <p:spPr bwMode="auto">
            <a:xfrm>
              <a:off x="2287" y="1446"/>
              <a:ext cx="208" cy="208"/>
            </a:xfrm>
            <a:custGeom>
              <a:avLst/>
              <a:gdLst>
                <a:gd name="T0" fmla="*/ 88 w 88"/>
                <a:gd name="T1" fmla="*/ 0 h 88"/>
                <a:gd name="T2" fmla="*/ 88 w 88"/>
                <a:gd name="T3" fmla="*/ 69 h 88"/>
                <a:gd name="T4" fmla="*/ 49 w 88"/>
                <a:gd name="T5" fmla="*/ 88 h 88"/>
                <a:gd name="T6" fmla="*/ 2 w 88"/>
                <a:gd name="T7" fmla="*/ 88 h 88"/>
                <a:gd name="T8" fmla="*/ 28 w 88"/>
                <a:gd name="T9" fmla="*/ 60 h 88"/>
                <a:gd name="T10" fmla="*/ 49 w 88"/>
                <a:gd name="T11" fmla="*/ 59 h 88"/>
                <a:gd name="T12" fmla="*/ 52 w 88"/>
                <a:gd name="T13" fmla="*/ 26 h 88"/>
                <a:gd name="T14" fmla="*/ 0 w 88"/>
                <a:gd name="T15" fmla="*/ 23 h 88"/>
                <a:gd name="T16" fmla="*/ 55 w 88"/>
                <a:gd name="T17" fmla="*/ 0 h 88"/>
                <a:gd name="T18" fmla="*/ 88 w 88"/>
                <a:gd name="T1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88">
                  <a:moveTo>
                    <a:pt x="88" y="0"/>
                  </a:moveTo>
                  <a:cubicBezTo>
                    <a:pt x="88" y="69"/>
                    <a:pt x="88" y="69"/>
                    <a:pt x="88" y="69"/>
                  </a:cubicBezTo>
                  <a:cubicBezTo>
                    <a:pt x="49" y="88"/>
                    <a:pt x="49" y="88"/>
                    <a:pt x="49" y="88"/>
                  </a:cubicBezTo>
                  <a:cubicBezTo>
                    <a:pt x="2" y="88"/>
                    <a:pt x="2" y="88"/>
                    <a:pt x="2" y="88"/>
                  </a:cubicBezTo>
                  <a:cubicBezTo>
                    <a:pt x="2" y="88"/>
                    <a:pt x="2" y="60"/>
                    <a:pt x="28" y="60"/>
                  </a:cubicBezTo>
                  <a:cubicBezTo>
                    <a:pt x="49" y="59"/>
                    <a:pt x="49" y="59"/>
                    <a:pt x="49" y="59"/>
                  </a:cubicBezTo>
                  <a:cubicBezTo>
                    <a:pt x="52" y="26"/>
                    <a:pt x="52" y="26"/>
                    <a:pt x="52" y="26"/>
                  </a:cubicBezTo>
                  <a:cubicBezTo>
                    <a:pt x="0" y="23"/>
                    <a:pt x="0" y="23"/>
                    <a:pt x="0" y="23"/>
                  </a:cubicBezTo>
                  <a:cubicBezTo>
                    <a:pt x="55" y="0"/>
                    <a:pt x="55" y="0"/>
                    <a:pt x="55" y="0"/>
                  </a:cubicBezTo>
                  <a:lnTo>
                    <a:pt x="88" y="0"/>
                  </a:lnTo>
                  <a:close/>
                </a:path>
              </a:pathLst>
            </a:custGeom>
            <a:solidFill>
              <a:srgbClr val="DB9F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6"/>
            <p:cNvSpPr>
              <a:spLocks/>
            </p:cNvSpPr>
            <p:nvPr/>
          </p:nvSpPr>
          <p:spPr bwMode="auto">
            <a:xfrm>
              <a:off x="1798" y="1346"/>
              <a:ext cx="768" cy="341"/>
            </a:xfrm>
            <a:custGeom>
              <a:avLst/>
              <a:gdLst>
                <a:gd name="T0" fmla="*/ 290 w 325"/>
                <a:gd name="T1" fmla="*/ 81 h 144"/>
                <a:gd name="T2" fmla="*/ 263 w 325"/>
                <a:gd name="T3" fmla="*/ 103 h 144"/>
                <a:gd name="T4" fmla="*/ 266 w 325"/>
                <a:gd name="T5" fmla="*/ 144 h 144"/>
                <a:gd name="T6" fmla="*/ 325 w 325"/>
                <a:gd name="T7" fmla="*/ 97 h 144"/>
                <a:gd name="T8" fmla="*/ 325 w 325"/>
                <a:gd name="T9" fmla="*/ 35 h 144"/>
                <a:gd name="T10" fmla="*/ 256 w 325"/>
                <a:gd name="T11" fmla="*/ 0 h 144"/>
                <a:gd name="T12" fmla="*/ 91 w 325"/>
                <a:gd name="T13" fmla="*/ 24 h 144"/>
                <a:gd name="T14" fmla="*/ 0 w 325"/>
                <a:gd name="T15" fmla="*/ 24 h 144"/>
                <a:gd name="T16" fmla="*/ 0 w 325"/>
                <a:gd name="T17" fmla="*/ 115 h 144"/>
                <a:gd name="T18" fmla="*/ 91 w 325"/>
                <a:gd name="T19" fmla="*/ 115 h 144"/>
                <a:gd name="T20" fmla="*/ 126 w 325"/>
                <a:gd name="T21" fmla="*/ 125 h 144"/>
                <a:gd name="T22" fmla="*/ 151 w 325"/>
                <a:gd name="T23" fmla="*/ 125 h 144"/>
                <a:gd name="T24" fmla="*/ 206 w 325"/>
                <a:gd name="T25" fmla="*/ 66 h 144"/>
                <a:gd name="T26" fmla="*/ 266 w 325"/>
                <a:gd name="T27" fmla="*/ 46 h 144"/>
                <a:gd name="T28" fmla="*/ 290 w 325"/>
                <a:gd name="T29" fmla="*/ 54 h 144"/>
                <a:gd name="T30" fmla="*/ 290 w 325"/>
                <a:gd name="T31" fmla="*/ 8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25" h="144">
                  <a:moveTo>
                    <a:pt x="290" y="81"/>
                  </a:moveTo>
                  <a:cubicBezTo>
                    <a:pt x="263" y="103"/>
                    <a:pt x="263" y="103"/>
                    <a:pt x="263" y="103"/>
                  </a:cubicBezTo>
                  <a:cubicBezTo>
                    <a:pt x="241" y="125"/>
                    <a:pt x="266" y="144"/>
                    <a:pt x="266" y="144"/>
                  </a:cubicBezTo>
                  <a:cubicBezTo>
                    <a:pt x="325" y="97"/>
                    <a:pt x="325" y="97"/>
                    <a:pt x="325" y="97"/>
                  </a:cubicBezTo>
                  <a:cubicBezTo>
                    <a:pt x="325" y="35"/>
                    <a:pt x="325" y="35"/>
                    <a:pt x="325" y="35"/>
                  </a:cubicBezTo>
                  <a:cubicBezTo>
                    <a:pt x="256" y="0"/>
                    <a:pt x="256" y="0"/>
                    <a:pt x="256" y="0"/>
                  </a:cubicBezTo>
                  <a:cubicBezTo>
                    <a:pt x="91" y="24"/>
                    <a:pt x="91" y="24"/>
                    <a:pt x="91" y="24"/>
                  </a:cubicBezTo>
                  <a:cubicBezTo>
                    <a:pt x="0" y="24"/>
                    <a:pt x="0" y="24"/>
                    <a:pt x="0" y="24"/>
                  </a:cubicBezTo>
                  <a:cubicBezTo>
                    <a:pt x="0" y="115"/>
                    <a:pt x="0" y="115"/>
                    <a:pt x="0" y="115"/>
                  </a:cubicBezTo>
                  <a:cubicBezTo>
                    <a:pt x="91" y="115"/>
                    <a:pt x="91" y="115"/>
                    <a:pt x="91" y="115"/>
                  </a:cubicBezTo>
                  <a:cubicBezTo>
                    <a:pt x="104" y="123"/>
                    <a:pt x="126" y="125"/>
                    <a:pt x="126" y="125"/>
                  </a:cubicBezTo>
                  <a:cubicBezTo>
                    <a:pt x="151" y="125"/>
                    <a:pt x="151" y="125"/>
                    <a:pt x="151" y="125"/>
                  </a:cubicBezTo>
                  <a:cubicBezTo>
                    <a:pt x="206" y="66"/>
                    <a:pt x="206" y="66"/>
                    <a:pt x="206" y="66"/>
                  </a:cubicBezTo>
                  <a:cubicBezTo>
                    <a:pt x="266" y="46"/>
                    <a:pt x="266" y="46"/>
                    <a:pt x="266" y="46"/>
                  </a:cubicBezTo>
                  <a:cubicBezTo>
                    <a:pt x="290" y="54"/>
                    <a:pt x="290" y="54"/>
                    <a:pt x="290" y="54"/>
                  </a:cubicBezTo>
                  <a:lnTo>
                    <a:pt x="290" y="81"/>
                  </a:lnTo>
                  <a:close/>
                </a:path>
              </a:pathLst>
            </a:custGeom>
            <a:solidFill>
              <a:srgbClr val="FFC0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Rectangle 97"/>
            <p:cNvSpPr>
              <a:spLocks noChangeArrowheads="1"/>
            </p:cNvSpPr>
            <p:nvPr/>
          </p:nvSpPr>
          <p:spPr bwMode="auto">
            <a:xfrm>
              <a:off x="1909" y="1394"/>
              <a:ext cx="61" cy="231"/>
            </a:xfrm>
            <a:prstGeom prst="rect">
              <a:avLst/>
            </a:prstGeom>
            <a:solidFill>
              <a:srgbClr val="CBCE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Rectangle 98"/>
            <p:cNvSpPr>
              <a:spLocks noChangeArrowheads="1"/>
            </p:cNvSpPr>
            <p:nvPr/>
          </p:nvSpPr>
          <p:spPr bwMode="auto">
            <a:xfrm>
              <a:off x="823" y="1377"/>
              <a:ext cx="1086" cy="260"/>
            </a:xfrm>
            <a:prstGeom prst="rect">
              <a:avLst/>
            </a:prstGeom>
            <a:solidFill>
              <a:srgbClr val="257B8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Oval 99"/>
            <p:cNvSpPr>
              <a:spLocks noChangeArrowheads="1"/>
            </p:cNvSpPr>
            <p:nvPr/>
          </p:nvSpPr>
          <p:spPr bwMode="auto">
            <a:xfrm>
              <a:off x="1923" y="1566"/>
              <a:ext cx="33" cy="33"/>
            </a:xfrm>
            <a:prstGeom prst="ellipse">
              <a:avLst/>
            </a:prstGeom>
            <a:solidFill>
              <a:srgbClr val="257B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Rectangle 100"/>
            <p:cNvSpPr>
              <a:spLocks noChangeArrowheads="1"/>
            </p:cNvSpPr>
            <p:nvPr/>
          </p:nvSpPr>
          <p:spPr bwMode="auto">
            <a:xfrm>
              <a:off x="1909" y="1394"/>
              <a:ext cx="64" cy="108"/>
            </a:xfrm>
            <a:prstGeom prst="rect">
              <a:avLst/>
            </a:prstGeom>
            <a:solidFill>
              <a:srgbClr val="EFEF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Rectangle 101"/>
            <p:cNvSpPr>
              <a:spLocks noChangeArrowheads="1"/>
            </p:cNvSpPr>
            <p:nvPr/>
          </p:nvSpPr>
          <p:spPr bwMode="auto">
            <a:xfrm>
              <a:off x="826" y="1377"/>
              <a:ext cx="1083" cy="125"/>
            </a:xfrm>
            <a:prstGeom prst="rect">
              <a:avLst/>
            </a:prstGeom>
            <a:solidFill>
              <a:srgbClr val="21899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2"/>
            <p:cNvSpPr>
              <a:spLocks/>
            </p:cNvSpPr>
            <p:nvPr/>
          </p:nvSpPr>
          <p:spPr bwMode="auto">
            <a:xfrm>
              <a:off x="2581" y="1330"/>
              <a:ext cx="418" cy="418"/>
            </a:xfrm>
            <a:custGeom>
              <a:avLst/>
              <a:gdLst>
                <a:gd name="T0" fmla="*/ 88 w 177"/>
                <a:gd name="T1" fmla="*/ 0 h 177"/>
                <a:gd name="T2" fmla="*/ 0 w 177"/>
                <a:gd name="T3" fmla="*/ 89 h 177"/>
                <a:gd name="T4" fmla="*/ 89 w 177"/>
                <a:gd name="T5" fmla="*/ 177 h 177"/>
                <a:gd name="T6" fmla="*/ 177 w 177"/>
                <a:gd name="T7" fmla="*/ 88 h 177"/>
                <a:gd name="T8" fmla="*/ 88 w 177"/>
                <a:gd name="T9" fmla="*/ 0 h 177"/>
              </a:gdLst>
              <a:ahLst/>
              <a:cxnLst>
                <a:cxn ang="0">
                  <a:pos x="T0" y="T1"/>
                </a:cxn>
                <a:cxn ang="0">
                  <a:pos x="T2" y="T3"/>
                </a:cxn>
                <a:cxn ang="0">
                  <a:pos x="T4" y="T5"/>
                </a:cxn>
                <a:cxn ang="0">
                  <a:pos x="T6" y="T7"/>
                </a:cxn>
                <a:cxn ang="0">
                  <a:pos x="T8" y="T9"/>
                </a:cxn>
              </a:cxnLst>
              <a:rect l="0" t="0" r="r" b="b"/>
              <a:pathLst>
                <a:path w="177" h="177">
                  <a:moveTo>
                    <a:pt x="88" y="0"/>
                  </a:moveTo>
                  <a:cubicBezTo>
                    <a:pt x="40" y="1"/>
                    <a:pt x="0" y="40"/>
                    <a:pt x="0" y="89"/>
                  </a:cubicBezTo>
                  <a:cubicBezTo>
                    <a:pt x="1" y="137"/>
                    <a:pt x="40" y="177"/>
                    <a:pt x="89" y="177"/>
                  </a:cubicBezTo>
                  <a:cubicBezTo>
                    <a:pt x="137" y="177"/>
                    <a:pt x="177" y="137"/>
                    <a:pt x="177" y="88"/>
                  </a:cubicBezTo>
                  <a:cubicBezTo>
                    <a:pt x="177" y="40"/>
                    <a:pt x="137" y="0"/>
                    <a:pt x="88" y="0"/>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3"/>
            <p:cNvSpPr>
              <a:spLocks/>
            </p:cNvSpPr>
            <p:nvPr/>
          </p:nvSpPr>
          <p:spPr bwMode="auto">
            <a:xfrm>
              <a:off x="2623" y="1372"/>
              <a:ext cx="334" cy="334"/>
            </a:xfrm>
            <a:custGeom>
              <a:avLst/>
              <a:gdLst>
                <a:gd name="T0" fmla="*/ 70 w 141"/>
                <a:gd name="T1" fmla="*/ 1 h 141"/>
                <a:gd name="T2" fmla="*/ 1 w 141"/>
                <a:gd name="T3" fmla="*/ 71 h 141"/>
                <a:gd name="T4" fmla="*/ 71 w 141"/>
                <a:gd name="T5" fmla="*/ 141 h 141"/>
                <a:gd name="T6" fmla="*/ 141 w 141"/>
                <a:gd name="T7" fmla="*/ 70 h 141"/>
                <a:gd name="T8" fmla="*/ 70 w 141"/>
                <a:gd name="T9" fmla="*/ 1 h 141"/>
              </a:gdLst>
              <a:ahLst/>
              <a:cxnLst>
                <a:cxn ang="0">
                  <a:pos x="T0" y="T1"/>
                </a:cxn>
                <a:cxn ang="0">
                  <a:pos x="T2" y="T3"/>
                </a:cxn>
                <a:cxn ang="0">
                  <a:pos x="T4" y="T5"/>
                </a:cxn>
                <a:cxn ang="0">
                  <a:pos x="T6" y="T7"/>
                </a:cxn>
                <a:cxn ang="0">
                  <a:pos x="T8" y="T9"/>
                </a:cxn>
              </a:cxnLst>
              <a:rect l="0" t="0" r="r" b="b"/>
              <a:pathLst>
                <a:path w="141" h="141">
                  <a:moveTo>
                    <a:pt x="70" y="1"/>
                  </a:moveTo>
                  <a:cubicBezTo>
                    <a:pt x="32" y="1"/>
                    <a:pt x="0" y="32"/>
                    <a:pt x="1" y="71"/>
                  </a:cubicBezTo>
                  <a:cubicBezTo>
                    <a:pt x="1" y="109"/>
                    <a:pt x="32" y="141"/>
                    <a:pt x="71" y="141"/>
                  </a:cubicBezTo>
                  <a:cubicBezTo>
                    <a:pt x="109" y="141"/>
                    <a:pt x="141" y="109"/>
                    <a:pt x="141" y="70"/>
                  </a:cubicBezTo>
                  <a:cubicBezTo>
                    <a:pt x="141" y="32"/>
                    <a:pt x="109" y="0"/>
                    <a:pt x="70" y="1"/>
                  </a:cubicBezTo>
                  <a:close/>
                </a:path>
              </a:pathLst>
            </a:custGeom>
            <a:solidFill>
              <a:srgbClr val="A0685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04"/>
            <p:cNvSpPr>
              <a:spLocks/>
            </p:cNvSpPr>
            <p:nvPr/>
          </p:nvSpPr>
          <p:spPr bwMode="auto">
            <a:xfrm>
              <a:off x="2663" y="1372"/>
              <a:ext cx="294" cy="294"/>
            </a:xfrm>
            <a:custGeom>
              <a:avLst/>
              <a:gdLst>
                <a:gd name="T0" fmla="*/ 124 w 124"/>
                <a:gd name="T1" fmla="*/ 70 h 124"/>
                <a:gd name="T2" fmla="*/ 98 w 124"/>
                <a:gd name="T3" fmla="*/ 124 h 124"/>
                <a:gd name="T4" fmla="*/ 115 w 124"/>
                <a:gd name="T5" fmla="*/ 79 h 124"/>
                <a:gd name="T6" fmla="*/ 44 w 124"/>
                <a:gd name="T7" fmla="*/ 10 h 124"/>
                <a:gd name="T8" fmla="*/ 0 w 124"/>
                <a:gd name="T9" fmla="*/ 26 h 124"/>
                <a:gd name="T10" fmla="*/ 53 w 124"/>
                <a:gd name="T11" fmla="*/ 1 h 124"/>
                <a:gd name="T12" fmla="*/ 124 w 124"/>
                <a:gd name="T13" fmla="*/ 70 h 124"/>
              </a:gdLst>
              <a:ahLst/>
              <a:cxnLst>
                <a:cxn ang="0">
                  <a:pos x="T0" y="T1"/>
                </a:cxn>
                <a:cxn ang="0">
                  <a:pos x="T2" y="T3"/>
                </a:cxn>
                <a:cxn ang="0">
                  <a:pos x="T4" y="T5"/>
                </a:cxn>
                <a:cxn ang="0">
                  <a:pos x="T6" y="T7"/>
                </a:cxn>
                <a:cxn ang="0">
                  <a:pos x="T8" y="T9"/>
                </a:cxn>
                <a:cxn ang="0">
                  <a:pos x="T10" y="T11"/>
                </a:cxn>
                <a:cxn ang="0">
                  <a:pos x="T12" y="T13"/>
                </a:cxn>
              </a:cxnLst>
              <a:rect l="0" t="0" r="r" b="b"/>
              <a:pathLst>
                <a:path w="124" h="124">
                  <a:moveTo>
                    <a:pt x="124" y="70"/>
                  </a:moveTo>
                  <a:cubicBezTo>
                    <a:pt x="124" y="92"/>
                    <a:pt x="114" y="111"/>
                    <a:pt x="98" y="124"/>
                  </a:cubicBezTo>
                  <a:cubicBezTo>
                    <a:pt x="109" y="112"/>
                    <a:pt x="115" y="97"/>
                    <a:pt x="115" y="79"/>
                  </a:cubicBezTo>
                  <a:cubicBezTo>
                    <a:pt x="115" y="41"/>
                    <a:pt x="83" y="9"/>
                    <a:pt x="44" y="10"/>
                  </a:cubicBezTo>
                  <a:cubicBezTo>
                    <a:pt x="27" y="10"/>
                    <a:pt x="12" y="16"/>
                    <a:pt x="0" y="26"/>
                  </a:cubicBezTo>
                  <a:cubicBezTo>
                    <a:pt x="12" y="10"/>
                    <a:pt x="32" y="1"/>
                    <a:pt x="53" y="1"/>
                  </a:cubicBezTo>
                  <a:cubicBezTo>
                    <a:pt x="92" y="0"/>
                    <a:pt x="124" y="32"/>
                    <a:pt x="124" y="70"/>
                  </a:cubicBezTo>
                  <a:close/>
                </a:path>
              </a:pathLst>
            </a:custGeom>
            <a:solidFill>
              <a:srgbClr val="7F4D4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5"/>
            <p:cNvSpPr>
              <a:spLocks/>
            </p:cNvSpPr>
            <p:nvPr/>
          </p:nvSpPr>
          <p:spPr bwMode="auto">
            <a:xfrm>
              <a:off x="2406" y="1507"/>
              <a:ext cx="201" cy="66"/>
            </a:xfrm>
            <a:custGeom>
              <a:avLst/>
              <a:gdLst>
                <a:gd name="T0" fmla="*/ 85 w 85"/>
                <a:gd name="T1" fmla="*/ 28 h 28"/>
                <a:gd name="T2" fmla="*/ 18 w 85"/>
                <a:gd name="T3" fmla="*/ 28 h 28"/>
                <a:gd name="T4" fmla="*/ 0 w 85"/>
                <a:gd name="T5" fmla="*/ 14 h 28"/>
                <a:gd name="T6" fmla="*/ 18 w 85"/>
                <a:gd name="T7" fmla="*/ 0 h 28"/>
                <a:gd name="T8" fmla="*/ 85 w 85"/>
                <a:gd name="T9" fmla="*/ 0 h 28"/>
                <a:gd name="T10" fmla="*/ 85 w 85"/>
                <a:gd name="T11" fmla="*/ 28 h 28"/>
              </a:gdLst>
              <a:ahLst/>
              <a:cxnLst>
                <a:cxn ang="0">
                  <a:pos x="T0" y="T1"/>
                </a:cxn>
                <a:cxn ang="0">
                  <a:pos x="T2" y="T3"/>
                </a:cxn>
                <a:cxn ang="0">
                  <a:pos x="T4" y="T5"/>
                </a:cxn>
                <a:cxn ang="0">
                  <a:pos x="T6" y="T7"/>
                </a:cxn>
                <a:cxn ang="0">
                  <a:pos x="T8" y="T9"/>
                </a:cxn>
                <a:cxn ang="0">
                  <a:pos x="T10" y="T11"/>
                </a:cxn>
              </a:cxnLst>
              <a:rect l="0" t="0" r="r" b="b"/>
              <a:pathLst>
                <a:path w="85" h="28">
                  <a:moveTo>
                    <a:pt x="85" y="28"/>
                  </a:moveTo>
                  <a:cubicBezTo>
                    <a:pt x="18" y="28"/>
                    <a:pt x="18" y="28"/>
                    <a:pt x="18" y="28"/>
                  </a:cubicBezTo>
                  <a:cubicBezTo>
                    <a:pt x="8" y="28"/>
                    <a:pt x="0" y="22"/>
                    <a:pt x="0" y="14"/>
                  </a:cubicBezTo>
                  <a:cubicBezTo>
                    <a:pt x="0" y="6"/>
                    <a:pt x="8" y="0"/>
                    <a:pt x="18" y="0"/>
                  </a:cubicBezTo>
                  <a:cubicBezTo>
                    <a:pt x="85" y="0"/>
                    <a:pt x="85" y="0"/>
                    <a:pt x="85" y="0"/>
                  </a:cubicBezTo>
                  <a:lnTo>
                    <a:pt x="85" y="28"/>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06"/>
            <p:cNvSpPr>
              <a:spLocks/>
            </p:cNvSpPr>
            <p:nvPr/>
          </p:nvSpPr>
          <p:spPr bwMode="auto">
            <a:xfrm>
              <a:off x="2406" y="1507"/>
              <a:ext cx="85" cy="66"/>
            </a:xfrm>
            <a:custGeom>
              <a:avLst/>
              <a:gdLst>
                <a:gd name="T0" fmla="*/ 18 w 36"/>
                <a:gd name="T1" fmla="*/ 14 h 28"/>
                <a:gd name="T2" fmla="*/ 36 w 36"/>
                <a:gd name="T3" fmla="*/ 28 h 28"/>
                <a:gd name="T4" fmla="*/ 18 w 36"/>
                <a:gd name="T5" fmla="*/ 28 h 28"/>
                <a:gd name="T6" fmla="*/ 0 w 36"/>
                <a:gd name="T7" fmla="*/ 14 h 28"/>
                <a:gd name="T8" fmla="*/ 18 w 36"/>
                <a:gd name="T9" fmla="*/ 0 h 28"/>
                <a:gd name="T10" fmla="*/ 36 w 36"/>
                <a:gd name="T11" fmla="*/ 0 h 28"/>
                <a:gd name="T12" fmla="*/ 18 w 36"/>
                <a:gd name="T13" fmla="*/ 14 h 28"/>
              </a:gdLst>
              <a:ahLst/>
              <a:cxnLst>
                <a:cxn ang="0">
                  <a:pos x="T0" y="T1"/>
                </a:cxn>
                <a:cxn ang="0">
                  <a:pos x="T2" y="T3"/>
                </a:cxn>
                <a:cxn ang="0">
                  <a:pos x="T4" y="T5"/>
                </a:cxn>
                <a:cxn ang="0">
                  <a:pos x="T6" y="T7"/>
                </a:cxn>
                <a:cxn ang="0">
                  <a:pos x="T8" y="T9"/>
                </a:cxn>
                <a:cxn ang="0">
                  <a:pos x="T10" y="T11"/>
                </a:cxn>
                <a:cxn ang="0">
                  <a:pos x="T12" y="T13"/>
                </a:cxn>
              </a:cxnLst>
              <a:rect l="0" t="0" r="r" b="b"/>
              <a:pathLst>
                <a:path w="36" h="28">
                  <a:moveTo>
                    <a:pt x="18" y="14"/>
                  </a:moveTo>
                  <a:cubicBezTo>
                    <a:pt x="18" y="22"/>
                    <a:pt x="26" y="28"/>
                    <a:pt x="36" y="28"/>
                  </a:cubicBezTo>
                  <a:cubicBezTo>
                    <a:pt x="18" y="28"/>
                    <a:pt x="18" y="28"/>
                    <a:pt x="18" y="28"/>
                  </a:cubicBezTo>
                  <a:cubicBezTo>
                    <a:pt x="8" y="28"/>
                    <a:pt x="0" y="22"/>
                    <a:pt x="0" y="14"/>
                  </a:cubicBezTo>
                  <a:cubicBezTo>
                    <a:pt x="0" y="6"/>
                    <a:pt x="8" y="0"/>
                    <a:pt x="18" y="0"/>
                  </a:cubicBezTo>
                  <a:cubicBezTo>
                    <a:pt x="36" y="0"/>
                    <a:pt x="36" y="0"/>
                    <a:pt x="36" y="0"/>
                  </a:cubicBezTo>
                  <a:cubicBezTo>
                    <a:pt x="26" y="0"/>
                    <a:pt x="18" y="6"/>
                    <a:pt x="18" y="14"/>
                  </a:cubicBezTo>
                  <a:close/>
                </a:path>
              </a:pathLst>
            </a:custGeom>
            <a:solidFill>
              <a:srgbClr val="E2DD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7"/>
            <p:cNvSpPr>
              <a:spLocks/>
            </p:cNvSpPr>
            <p:nvPr/>
          </p:nvSpPr>
          <p:spPr bwMode="auto">
            <a:xfrm>
              <a:off x="2533" y="1507"/>
              <a:ext cx="52" cy="66"/>
            </a:xfrm>
            <a:custGeom>
              <a:avLst/>
              <a:gdLst>
                <a:gd name="T0" fmla="*/ 20 w 22"/>
                <a:gd name="T1" fmla="*/ 14 h 28"/>
                <a:gd name="T2" fmla="*/ 22 w 22"/>
                <a:gd name="T3" fmla="*/ 27 h 28"/>
                <a:gd name="T4" fmla="*/ 18 w 22"/>
                <a:gd name="T5" fmla="*/ 28 h 28"/>
                <a:gd name="T6" fmla="*/ 0 w 22"/>
                <a:gd name="T7" fmla="*/ 28 h 28"/>
                <a:gd name="T8" fmla="*/ 18 w 22"/>
                <a:gd name="T9" fmla="*/ 14 h 28"/>
                <a:gd name="T10" fmla="*/ 0 w 22"/>
                <a:gd name="T11" fmla="*/ 0 h 28"/>
                <a:gd name="T12" fmla="*/ 18 w 22"/>
                <a:gd name="T13" fmla="*/ 0 h 28"/>
                <a:gd name="T14" fmla="*/ 22 w 22"/>
                <a:gd name="T15" fmla="*/ 0 h 28"/>
                <a:gd name="T16" fmla="*/ 20 w 22"/>
                <a:gd name="T17"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28">
                  <a:moveTo>
                    <a:pt x="20" y="14"/>
                  </a:moveTo>
                  <a:cubicBezTo>
                    <a:pt x="20" y="18"/>
                    <a:pt x="21" y="23"/>
                    <a:pt x="22" y="27"/>
                  </a:cubicBezTo>
                  <a:cubicBezTo>
                    <a:pt x="21" y="28"/>
                    <a:pt x="19" y="28"/>
                    <a:pt x="18" y="28"/>
                  </a:cubicBezTo>
                  <a:cubicBezTo>
                    <a:pt x="0" y="28"/>
                    <a:pt x="0" y="28"/>
                    <a:pt x="0" y="28"/>
                  </a:cubicBezTo>
                  <a:cubicBezTo>
                    <a:pt x="10" y="28"/>
                    <a:pt x="18" y="21"/>
                    <a:pt x="18" y="14"/>
                  </a:cubicBezTo>
                  <a:cubicBezTo>
                    <a:pt x="18" y="6"/>
                    <a:pt x="10" y="0"/>
                    <a:pt x="0" y="0"/>
                  </a:cubicBezTo>
                  <a:cubicBezTo>
                    <a:pt x="18" y="0"/>
                    <a:pt x="18" y="0"/>
                    <a:pt x="18" y="0"/>
                  </a:cubicBezTo>
                  <a:cubicBezTo>
                    <a:pt x="19" y="0"/>
                    <a:pt x="20" y="0"/>
                    <a:pt x="22" y="0"/>
                  </a:cubicBezTo>
                  <a:cubicBezTo>
                    <a:pt x="21" y="5"/>
                    <a:pt x="20" y="9"/>
                    <a:pt x="20" y="14"/>
                  </a:cubicBezTo>
                  <a:close/>
                </a:path>
              </a:pathLst>
            </a:custGeom>
            <a:solidFill>
              <a:srgbClr val="E2DDD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8"/>
            <p:cNvSpPr>
              <a:spLocks/>
            </p:cNvSpPr>
            <p:nvPr/>
          </p:nvSpPr>
          <p:spPr bwMode="auto">
            <a:xfrm>
              <a:off x="2155" y="1486"/>
              <a:ext cx="397" cy="158"/>
            </a:xfrm>
            <a:custGeom>
              <a:avLst/>
              <a:gdLst>
                <a:gd name="T0" fmla="*/ 66 w 168"/>
                <a:gd name="T1" fmla="*/ 52 h 67"/>
                <a:gd name="T2" fmla="*/ 151 w 168"/>
                <a:gd name="T3" fmla="*/ 42 h 67"/>
                <a:gd name="T4" fmla="*/ 168 w 168"/>
                <a:gd name="T5" fmla="*/ 26 h 67"/>
                <a:gd name="T6" fmla="*/ 151 w 168"/>
                <a:gd name="T7" fmla="*/ 9 h 67"/>
                <a:gd name="T8" fmla="*/ 40 w 168"/>
                <a:gd name="T9" fmla="*/ 0 h 67"/>
                <a:gd name="T10" fmla="*/ 0 w 168"/>
                <a:gd name="T11" fmla="*/ 66 h 67"/>
                <a:gd name="T12" fmla="*/ 66 w 168"/>
                <a:gd name="T13" fmla="*/ 52 h 67"/>
              </a:gdLst>
              <a:ahLst/>
              <a:cxnLst>
                <a:cxn ang="0">
                  <a:pos x="T0" y="T1"/>
                </a:cxn>
                <a:cxn ang="0">
                  <a:pos x="T2" y="T3"/>
                </a:cxn>
                <a:cxn ang="0">
                  <a:pos x="T4" y="T5"/>
                </a:cxn>
                <a:cxn ang="0">
                  <a:pos x="T6" y="T7"/>
                </a:cxn>
                <a:cxn ang="0">
                  <a:pos x="T8" y="T9"/>
                </a:cxn>
                <a:cxn ang="0">
                  <a:pos x="T10" y="T11"/>
                </a:cxn>
                <a:cxn ang="0">
                  <a:pos x="T12" y="T13"/>
                </a:cxn>
              </a:cxnLst>
              <a:rect l="0" t="0" r="r" b="b"/>
              <a:pathLst>
                <a:path w="168" h="67">
                  <a:moveTo>
                    <a:pt x="66" y="52"/>
                  </a:moveTo>
                  <a:cubicBezTo>
                    <a:pt x="151" y="42"/>
                    <a:pt x="151" y="42"/>
                    <a:pt x="151" y="42"/>
                  </a:cubicBezTo>
                  <a:cubicBezTo>
                    <a:pt x="160" y="42"/>
                    <a:pt x="168" y="35"/>
                    <a:pt x="168" y="26"/>
                  </a:cubicBezTo>
                  <a:cubicBezTo>
                    <a:pt x="168" y="16"/>
                    <a:pt x="160" y="9"/>
                    <a:pt x="151" y="9"/>
                  </a:cubicBezTo>
                  <a:cubicBezTo>
                    <a:pt x="40" y="0"/>
                    <a:pt x="40" y="0"/>
                    <a:pt x="40" y="0"/>
                  </a:cubicBezTo>
                  <a:cubicBezTo>
                    <a:pt x="0" y="66"/>
                    <a:pt x="0" y="66"/>
                    <a:pt x="0" y="66"/>
                  </a:cubicBezTo>
                  <a:cubicBezTo>
                    <a:pt x="30" y="67"/>
                    <a:pt x="66" y="52"/>
                    <a:pt x="66" y="52"/>
                  </a:cubicBezTo>
                  <a:close/>
                </a:path>
              </a:pathLst>
            </a:custGeom>
            <a:solidFill>
              <a:srgbClr val="FFC0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09"/>
            <p:cNvSpPr>
              <a:spLocks/>
            </p:cNvSpPr>
            <p:nvPr/>
          </p:nvSpPr>
          <p:spPr bwMode="auto">
            <a:xfrm>
              <a:off x="5107" y="69"/>
              <a:ext cx="340" cy="741"/>
            </a:xfrm>
            <a:custGeom>
              <a:avLst/>
              <a:gdLst>
                <a:gd name="T0" fmla="*/ 0 w 144"/>
                <a:gd name="T1" fmla="*/ 175 h 313"/>
                <a:gd name="T2" fmla="*/ 29 w 144"/>
                <a:gd name="T3" fmla="*/ 208 h 313"/>
                <a:gd name="T4" fmla="*/ 29 w 144"/>
                <a:gd name="T5" fmla="*/ 298 h 313"/>
                <a:gd name="T6" fmla="*/ 43 w 144"/>
                <a:gd name="T7" fmla="*/ 313 h 313"/>
                <a:gd name="T8" fmla="*/ 58 w 144"/>
                <a:gd name="T9" fmla="*/ 298 h 313"/>
                <a:gd name="T10" fmla="*/ 58 w 144"/>
                <a:gd name="T11" fmla="*/ 212 h 313"/>
                <a:gd name="T12" fmla="*/ 58 w 144"/>
                <a:gd name="T13" fmla="*/ 212 h 313"/>
                <a:gd name="T14" fmla="*/ 72 w 144"/>
                <a:gd name="T15" fmla="*/ 224 h 313"/>
                <a:gd name="T16" fmla="*/ 86 w 144"/>
                <a:gd name="T17" fmla="*/ 209 h 313"/>
                <a:gd name="T18" fmla="*/ 86 w 144"/>
                <a:gd name="T19" fmla="*/ 209 h 313"/>
                <a:gd name="T20" fmla="*/ 87 w 144"/>
                <a:gd name="T21" fmla="*/ 208 h 313"/>
                <a:gd name="T22" fmla="*/ 101 w 144"/>
                <a:gd name="T23" fmla="*/ 219 h 313"/>
                <a:gd name="T24" fmla="*/ 115 w 144"/>
                <a:gd name="T25" fmla="*/ 205 h 313"/>
                <a:gd name="T26" fmla="*/ 115 w 144"/>
                <a:gd name="T27" fmla="*/ 205 h 313"/>
                <a:gd name="T28" fmla="*/ 116 w 144"/>
                <a:gd name="T29" fmla="*/ 205 h 313"/>
                <a:gd name="T30" fmla="*/ 129 w 144"/>
                <a:gd name="T31" fmla="*/ 215 h 313"/>
                <a:gd name="T32" fmla="*/ 144 w 144"/>
                <a:gd name="T33" fmla="*/ 201 h 313"/>
                <a:gd name="T34" fmla="*/ 143 w 144"/>
                <a:gd name="T35" fmla="*/ 129 h 313"/>
                <a:gd name="T36" fmla="*/ 135 w 144"/>
                <a:gd name="T37" fmla="*/ 109 h 313"/>
                <a:gd name="T38" fmla="*/ 122 w 144"/>
                <a:gd name="T39" fmla="*/ 91 h 313"/>
                <a:gd name="T40" fmla="*/ 122 w 144"/>
                <a:gd name="T41" fmla="*/ 56 h 313"/>
                <a:gd name="T42" fmla="*/ 122 w 144"/>
                <a:gd name="T43" fmla="*/ 0 h 313"/>
                <a:gd name="T44" fmla="*/ 31 w 144"/>
                <a:gd name="T45" fmla="*/ 0 h 313"/>
                <a:gd name="T46" fmla="*/ 31 w 144"/>
                <a:gd name="T47" fmla="*/ 56 h 313"/>
                <a:gd name="T48" fmla="*/ 29 w 144"/>
                <a:gd name="T49" fmla="*/ 91 h 313"/>
                <a:gd name="T50" fmla="*/ 29 w 144"/>
                <a:gd name="T51" fmla="*/ 95 h 313"/>
                <a:gd name="T52" fmla="*/ 12 w 144"/>
                <a:gd name="T53" fmla="*/ 111 h 313"/>
                <a:gd name="T54" fmla="*/ 0 w 144"/>
                <a:gd name="T55" fmla="*/ 175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4" h="313">
                  <a:moveTo>
                    <a:pt x="0" y="175"/>
                  </a:moveTo>
                  <a:cubicBezTo>
                    <a:pt x="29" y="208"/>
                    <a:pt x="29" y="208"/>
                    <a:pt x="29" y="208"/>
                  </a:cubicBezTo>
                  <a:cubicBezTo>
                    <a:pt x="29" y="298"/>
                    <a:pt x="29" y="298"/>
                    <a:pt x="29" y="298"/>
                  </a:cubicBezTo>
                  <a:cubicBezTo>
                    <a:pt x="29" y="306"/>
                    <a:pt x="35" y="313"/>
                    <a:pt x="43" y="313"/>
                  </a:cubicBezTo>
                  <a:cubicBezTo>
                    <a:pt x="51" y="313"/>
                    <a:pt x="58" y="306"/>
                    <a:pt x="58" y="298"/>
                  </a:cubicBezTo>
                  <a:cubicBezTo>
                    <a:pt x="58" y="212"/>
                    <a:pt x="58" y="212"/>
                    <a:pt x="58" y="212"/>
                  </a:cubicBezTo>
                  <a:cubicBezTo>
                    <a:pt x="58" y="212"/>
                    <a:pt x="58" y="212"/>
                    <a:pt x="58" y="212"/>
                  </a:cubicBezTo>
                  <a:cubicBezTo>
                    <a:pt x="59" y="219"/>
                    <a:pt x="65" y="224"/>
                    <a:pt x="72" y="224"/>
                  </a:cubicBezTo>
                  <a:cubicBezTo>
                    <a:pt x="80" y="224"/>
                    <a:pt x="86" y="217"/>
                    <a:pt x="86" y="209"/>
                  </a:cubicBezTo>
                  <a:cubicBezTo>
                    <a:pt x="86" y="209"/>
                    <a:pt x="86" y="209"/>
                    <a:pt x="86" y="209"/>
                  </a:cubicBezTo>
                  <a:cubicBezTo>
                    <a:pt x="87" y="208"/>
                    <a:pt x="87" y="208"/>
                    <a:pt x="87" y="208"/>
                  </a:cubicBezTo>
                  <a:cubicBezTo>
                    <a:pt x="88" y="215"/>
                    <a:pt x="94" y="219"/>
                    <a:pt x="101" y="219"/>
                  </a:cubicBezTo>
                  <a:cubicBezTo>
                    <a:pt x="109" y="219"/>
                    <a:pt x="115" y="213"/>
                    <a:pt x="115" y="205"/>
                  </a:cubicBezTo>
                  <a:cubicBezTo>
                    <a:pt x="115" y="205"/>
                    <a:pt x="115" y="205"/>
                    <a:pt x="115" y="205"/>
                  </a:cubicBezTo>
                  <a:cubicBezTo>
                    <a:pt x="116" y="205"/>
                    <a:pt x="116" y="205"/>
                    <a:pt x="116" y="205"/>
                  </a:cubicBezTo>
                  <a:cubicBezTo>
                    <a:pt x="117" y="211"/>
                    <a:pt x="123" y="215"/>
                    <a:pt x="129" y="215"/>
                  </a:cubicBezTo>
                  <a:cubicBezTo>
                    <a:pt x="137" y="215"/>
                    <a:pt x="144" y="209"/>
                    <a:pt x="144" y="201"/>
                  </a:cubicBezTo>
                  <a:cubicBezTo>
                    <a:pt x="143" y="129"/>
                    <a:pt x="143" y="129"/>
                    <a:pt x="143" y="129"/>
                  </a:cubicBezTo>
                  <a:cubicBezTo>
                    <a:pt x="143" y="119"/>
                    <a:pt x="135" y="109"/>
                    <a:pt x="135" y="109"/>
                  </a:cubicBezTo>
                  <a:cubicBezTo>
                    <a:pt x="122" y="91"/>
                    <a:pt x="122" y="91"/>
                    <a:pt x="122" y="91"/>
                  </a:cubicBezTo>
                  <a:cubicBezTo>
                    <a:pt x="122" y="56"/>
                    <a:pt x="122" y="56"/>
                    <a:pt x="122" y="56"/>
                  </a:cubicBezTo>
                  <a:cubicBezTo>
                    <a:pt x="122" y="0"/>
                    <a:pt x="122" y="0"/>
                    <a:pt x="122" y="0"/>
                  </a:cubicBezTo>
                  <a:cubicBezTo>
                    <a:pt x="31" y="0"/>
                    <a:pt x="31" y="0"/>
                    <a:pt x="31" y="0"/>
                  </a:cubicBezTo>
                  <a:cubicBezTo>
                    <a:pt x="31" y="56"/>
                    <a:pt x="31" y="56"/>
                    <a:pt x="31" y="56"/>
                  </a:cubicBezTo>
                  <a:cubicBezTo>
                    <a:pt x="29" y="91"/>
                    <a:pt x="29" y="91"/>
                    <a:pt x="29" y="91"/>
                  </a:cubicBezTo>
                  <a:cubicBezTo>
                    <a:pt x="29" y="95"/>
                    <a:pt x="29" y="95"/>
                    <a:pt x="29" y="95"/>
                  </a:cubicBezTo>
                  <a:cubicBezTo>
                    <a:pt x="12" y="111"/>
                    <a:pt x="12" y="111"/>
                    <a:pt x="12" y="111"/>
                  </a:cubicBezTo>
                  <a:lnTo>
                    <a:pt x="0" y="175"/>
                  </a:lnTo>
                  <a:close/>
                </a:path>
              </a:pathLst>
            </a:custGeom>
            <a:solidFill>
              <a:srgbClr val="FFC0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10"/>
            <p:cNvSpPr>
              <a:spLocks/>
            </p:cNvSpPr>
            <p:nvPr/>
          </p:nvSpPr>
          <p:spPr bwMode="auto">
            <a:xfrm>
              <a:off x="5147" y="370"/>
              <a:ext cx="28" cy="191"/>
            </a:xfrm>
            <a:custGeom>
              <a:avLst/>
              <a:gdLst>
                <a:gd name="T0" fmla="*/ 28 w 28"/>
                <a:gd name="T1" fmla="*/ 191 h 191"/>
                <a:gd name="T2" fmla="*/ 28 w 28"/>
                <a:gd name="T3" fmla="*/ 0 h 191"/>
                <a:gd name="T4" fmla="*/ 0 w 28"/>
                <a:gd name="T5" fmla="*/ 160 h 191"/>
                <a:gd name="T6" fmla="*/ 28 w 28"/>
                <a:gd name="T7" fmla="*/ 191 h 191"/>
              </a:gdLst>
              <a:ahLst/>
              <a:cxnLst>
                <a:cxn ang="0">
                  <a:pos x="T0" y="T1"/>
                </a:cxn>
                <a:cxn ang="0">
                  <a:pos x="T2" y="T3"/>
                </a:cxn>
                <a:cxn ang="0">
                  <a:pos x="T4" y="T5"/>
                </a:cxn>
                <a:cxn ang="0">
                  <a:pos x="T6" y="T7"/>
                </a:cxn>
              </a:cxnLst>
              <a:rect l="0" t="0" r="r" b="b"/>
              <a:pathLst>
                <a:path w="28" h="191">
                  <a:moveTo>
                    <a:pt x="28" y="191"/>
                  </a:moveTo>
                  <a:lnTo>
                    <a:pt x="28" y="0"/>
                  </a:lnTo>
                  <a:lnTo>
                    <a:pt x="0" y="160"/>
                  </a:lnTo>
                  <a:lnTo>
                    <a:pt x="28" y="191"/>
                  </a:lnTo>
                  <a:close/>
                </a:path>
              </a:pathLst>
            </a:custGeom>
            <a:solidFill>
              <a:srgbClr val="DB9F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Rectangle 111"/>
            <p:cNvSpPr>
              <a:spLocks noChangeArrowheads="1"/>
            </p:cNvSpPr>
            <p:nvPr/>
          </p:nvSpPr>
          <p:spPr bwMode="auto">
            <a:xfrm>
              <a:off x="5173" y="102"/>
              <a:ext cx="232" cy="62"/>
            </a:xfrm>
            <a:prstGeom prst="rect">
              <a:avLst/>
            </a:prstGeom>
            <a:solidFill>
              <a:srgbClr val="EFEF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Rectangle 112"/>
            <p:cNvSpPr>
              <a:spLocks noChangeArrowheads="1"/>
            </p:cNvSpPr>
            <p:nvPr/>
          </p:nvSpPr>
          <p:spPr bwMode="auto">
            <a:xfrm>
              <a:off x="5156" y="-983"/>
              <a:ext cx="260" cy="1085"/>
            </a:xfrm>
            <a:prstGeom prst="rect">
              <a:avLst/>
            </a:prstGeom>
            <a:solidFill>
              <a:srgbClr val="21899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Oval 113"/>
            <p:cNvSpPr>
              <a:spLocks noChangeArrowheads="1"/>
            </p:cNvSpPr>
            <p:nvPr/>
          </p:nvSpPr>
          <p:spPr bwMode="auto">
            <a:xfrm>
              <a:off x="5345" y="117"/>
              <a:ext cx="36" cy="33"/>
            </a:xfrm>
            <a:prstGeom prst="ellipse">
              <a:avLst/>
            </a:prstGeom>
            <a:solidFill>
              <a:srgbClr val="2189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Rectangle 114"/>
            <p:cNvSpPr>
              <a:spLocks noChangeArrowheads="1"/>
            </p:cNvSpPr>
            <p:nvPr/>
          </p:nvSpPr>
          <p:spPr bwMode="auto">
            <a:xfrm>
              <a:off x="5173" y="102"/>
              <a:ext cx="109" cy="62"/>
            </a:xfrm>
            <a:prstGeom prst="rect">
              <a:avLst/>
            </a:prstGeom>
            <a:solidFill>
              <a:srgbClr val="CBCE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Rectangle 115"/>
            <p:cNvSpPr>
              <a:spLocks noChangeArrowheads="1"/>
            </p:cNvSpPr>
            <p:nvPr/>
          </p:nvSpPr>
          <p:spPr bwMode="auto">
            <a:xfrm>
              <a:off x="5156" y="-981"/>
              <a:ext cx="126" cy="1083"/>
            </a:xfrm>
            <a:prstGeom prst="rect">
              <a:avLst/>
            </a:prstGeom>
            <a:solidFill>
              <a:srgbClr val="257B8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16"/>
            <p:cNvSpPr>
              <a:spLocks/>
            </p:cNvSpPr>
            <p:nvPr/>
          </p:nvSpPr>
          <p:spPr bwMode="auto">
            <a:xfrm>
              <a:off x="2240" y="2214"/>
              <a:ext cx="459" cy="485"/>
            </a:xfrm>
            <a:custGeom>
              <a:avLst/>
              <a:gdLst>
                <a:gd name="T0" fmla="*/ 180 w 194"/>
                <a:gd name="T1" fmla="*/ 117 h 205"/>
                <a:gd name="T2" fmla="*/ 194 w 194"/>
                <a:gd name="T3" fmla="*/ 103 h 205"/>
                <a:gd name="T4" fmla="*/ 180 w 194"/>
                <a:gd name="T5" fmla="*/ 90 h 205"/>
                <a:gd name="T6" fmla="*/ 180 w 194"/>
                <a:gd name="T7" fmla="*/ 90 h 205"/>
                <a:gd name="T8" fmla="*/ 180 w 194"/>
                <a:gd name="T9" fmla="*/ 90 h 205"/>
                <a:gd name="T10" fmla="*/ 180 w 194"/>
                <a:gd name="T11" fmla="*/ 90 h 205"/>
                <a:gd name="T12" fmla="*/ 147 w 194"/>
                <a:gd name="T13" fmla="*/ 90 h 205"/>
                <a:gd name="T14" fmla="*/ 128 w 194"/>
                <a:gd name="T15" fmla="*/ 90 h 205"/>
                <a:gd name="T16" fmla="*/ 145 w 194"/>
                <a:gd name="T17" fmla="*/ 25 h 205"/>
                <a:gd name="T18" fmla="*/ 133 w 194"/>
                <a:gd name="T19" fmla="*/ 5 h 205"/>
                <a:gd name="T20" fmla="*/ 119 w 194"/>
                <a:gd name="T21" fmla="*/ 20 h 205"/>
                <a:gd name="T22" fmla="*/ 89 w 194"/>
                <a:gd name="T23" fmla="*/ 68 h 205"/>
                <a:gd name="T24" fmla="*/ 89 w 194"/>
                <a:gd name="T25" fmla="*/ 68 h 205"/>
                <a:gd name="T26" fmla="*/ 48 w 194"/>
                <a:gd name="T27" fmla="*/ 94 h 205"/>
                <a:gd name="T28" fmla="*/ 0 w 194"/>
                <a:gd name="T29" fmla="*/ 98 h 205"/>
                <a:gd name="T30" fmla="*/ 0 w 194"/>
                <a:gd name="T31" fmla="*/ 186 h 205"/>
                <a:gd name="T32" fmla="*/ 41 w 194"/>
                <a:gd name="T33" fmla="*/ 187 h 205"/>
                <a:gd name="T34" fmla="*/ 62 w 194"/>
                <a:gd name="T35" fmla="*/ 196 h 205"/>
                <a:gd name="T36" fmla="*/ 87 w 194"/>
                <a:gd name="T37" fmla="*/ 204 h 205"/>
                <a:gd name="T38" fmla="*/ 167 w 194"/>
                <a:gd name="T39" fmla="*/ 203 h 205"/>
                <a:gd name="T40" fmla="*/ 181 w 194"/>
                <a:gd name="T41" fmla="*/ 190 h 205"/>
                <a:gd name="T42" fmla="*/ 167 w 194"/>
                <a:gd name="T43" fmla="*/ 176 h 205"/>
                <a:gd name="T44" fmla="*/ 165 w 194"/>
                <a:gd name="T45" fmla="*/ 176 h 205"/>
                <a:gd name="T46" fmla="*/ 165 w 194"/>
                <a:gd name="T47" fmla="*/ 174 h 205"/>
                <a:gd name="T48" fmla="*/ 171 w 194"/>
                <a:gd name="T49" fmla="*/ 174 h 205"/>
                <a:gd name="T50" fmla="*/ 185 w 194"/>
                <a:gd name="T51" fmla="*/ 161 h 205"/>
                <a:gd name="T52" fmla="*/ 171 w 194"/>
                <a:gd name="T53" fmla="*/ 148 h 205"/>
                <a:gd name="T54" fmla="*/ 165 w 194"/>
                <a:gd name="T55" fmla="*/ 148 h 205"/>
                <a:gd name="T56" fmla="*/ 165 w 194"/>
                <a:gd name="T57" fmla="*/ 146 h 205"/>
                <a:gd name="T58" fmla="*/ 176 w 194"/>
                <a:gd name="T59" fmla="*/ 146 h 205"/>
                <a:gd name="T60" fmla="*/ 190 w 194"/>
                <a:gd name="T61" fmla="*/ 132 h 205"/>
                <a:gd name="T62" fmla="*/ 176 w 194"/>
                <a:gd name="T63" fmla="*/ 119 h 205"/>
                <a:gd name="T64" fmla="*/ 165 w 194"/>
                <a:gd name="T65" fmla="*/ 119 h 205"/>
                <a:gd name="T66" fmla="*/ 165 w 194"/>
                <a:gd name="T67" fmla="*/ 117 h 205"/>
                <a:gd name="T68" fmla="*/ 180 w 194"/>
                <a:gd name="T69" fmla="*/ 117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4" h="205">
                  <a:moveTo>
                    <a:pt x="180" y="117"/>
                  </a:moveTo>
                  <a:cubicBezTo>
                    <a:pt x="188" y="117"/>
                    <a:pt x="194" y="111"/>
                    <a:pt x="194" y="103"/>
                  </a:cubicBezTo>
                  <a:cubicBezTo>
                    <a:pt x="194" y="96"/>
                    <a:pt x="188" y="90"/>
                    <a:pt x="180" y="90"/>
                  </a:cubicBezTo>
                  <a:cubicBezTo>
                    <a:pt x="180" y="90"/>
                    <a:pt x="180" y="90"/>
                    <a:pt x="180" y="90"/>
                  </a:cubicBezTo>
                  <a:cubicBezTo>
                    <a:pt x="180" y="90"/>
                    <a:pt x="180" y="90"/>
                    <a:pt x="180" y="90"/>
                  </a:cubicBezTo>
                  <a:cubicBezTo>
                    <a:pt x="180" y="90"/>
                    <a:pt x="180" y="90"/>
                    <a:pt x="180" y="90"/>
                  </a:cubicBezTo>
                  <a:cubicBezTo>
                    <a:pt x="147" y="90"/>
                    <a:pt x="147" y="90"/>
                    <a:pt x="147" y="90"/>
                  </a:cubicBezTo>
                  <a:cubicBezTo>
                    <a:pt x="128" y="90"/>
                    <a:pt x="128" y="90"/>
                    <a:pt x="128" y="90"/>
                  </a:cubicBezTo>
                  <a:cubicBezTo>
                    <a:pt x="150" y="65"/>
                    <a:pt x="145" y="25"/>
                    <a:pt x="145" y="25"/>
                  </a:cubicBezTo>
                  <a:cubicBezTo>
                    <a:pt x="143" y="8"/>
                    <a:pt x="133" y="5"/>
                    <a:pt x="133" y="5"/>
                  </a:cubicBezTo>
                  <a:cubicBezTo>
                    <a:pt x="121" y="0"/>
                    <a:pt x="119" y="20"/>
                    <a:pt x="119" y="20"/>
                  </a:cubicBezTo>
                  <a:cubicBezTo>
                    <a:pt x="116" y="48"/>
                    <a:pt x="89" y="68"/>
                    <a:pt x="89" y="68"/>
                  </a:cubicBezTo>
                  <a:cubicBezTo>
                    <a:pt x="89" y="68"/>
                    <a:pt x="89" y="68"/>
                    <a:pt x="89" y="68"/>
                  </a:cubicBezTo>
                  <a:cubicBezTo>
                    <a:pt x="71" y="77"/>
                    <a:pt x="51" y="92"/>
                    <a:pt x="48" y="94"/>
                  </a:cubicBezTo>
                  <a:cubicBezTo>
                    <a:pt x="42" y="98"/>
                    <a:pt x="0" y="98"/>
                    <a:pt x="0" y="98"/>
                  </a:cubicBezTo>
                  <a:cubicBezTo>
                    <a:pt x="0" y="186"/>
                    <a:pt x="0" y="186"/>
                    <a:pt x="0" y="186"/>
                  </a:cubicBezTo>
                  <a:cubicBezTo>
                    <a:pt x="20" y="186"/>
                    <a:pt x="41" y="187"/>
                    <a:pt x="41" y="187"/>
                  </a:cubicBezTo>
                  <a:cubicBezTo>
                    <a:pt x="47" y="187"/>
                    <a:pt x="53" y="190"/>
                    <a:pt x="62" y="196"/>
                  </a:cubicBezTo>
                  <a:cubicBezTo>
                    <a:pt x="74" y="205"/>
                    <a:pt x="87" y="204"/>
                    <a:pt x="87" y="204"/>
                  </a:cubicBezTo>
                  <a:cubicBezTo>
                    <a:pt x="87" y="204"/>
                    <a:pt x="167" y="203"/>
                    <a:pt x="167" y="203"/>
                  </a:cubicBezTo>
                  <a:cubicBezTo>
                    <a:pt x="175" y="203"/>
                    <a:pt x="181" y="197"/>
                    <a:pt x="181" y="190"/>
                  </a:cubicBezTo>
                  <a:cubicBezTo>
                    <a:pt x="181" y="182"/>
                    <a:pt x="175" y="176"/>
                    <a:pt x="167" y="176"/>
                  </a:cubicBezTo>
                  <a:cubicBezTo>
                    <a:pt x="167" y="176"/>
                    <a:pt x="165" y="176"/>
                    <a:pt x="165" y="176"/>
                  </a:cubicBezTo>
                  <a:cubicBezTo>
                    <a:pt x="165" y="174"/>
                    <a:pt x="165" y="174"/>
                    <a:pt x="165" y="174"/>
                  </a:cubicBezTo>
                  <a:cubicBezTo>
                    <a:pt x="165" y="174"/>
                    <a:pt x="171" y="174"/>
                    <a:pt x="171" y="174"/>
                  </a:cubicBezTo>
                  <a:cubicBezTo>
                    <a:pt x="179" y="174"/>
                    <a:pt x="185" y="168"/>
                    <a:pt x="185" y="161"/>
                  </a:cubicBezTo>
                  <a:cubicBezTo>
                    <a:pt x="185" y="153"/>
                    <a:pt x="179" y="148"/>
                    <a:pt x="171" y="148"/>
                  </a:cubicBezTo>
                  <a:cubicBezTo>
                    <a:pt x="171" y="148"/>
                    <a:pt x="165" y="148"/>
                    <a:pt x="165" y="148"/>
                  </a:cubicBezTo>
                  <a:cubicBezTo>
                    <a:pt x="165" y="146"/>
                    <a:pt x="165" y="146"/>
                    <a:pt x="165" y="146"/>
                  </a:cubicBezTo>
                  <a:cubicBezTo>
                    <a:pt x="165" y="146"/>
                    <a:pt x="176" y="146"/>
                    <a:pt x="176" y="146"/>
                  </a:cubicBezTo>
                  <a:cubicBezTo>
                    <a:pt x="183" y="146"/>
                    <a:pt x="190" y="140"/>
                    <a:pt x="190" y="132"/>
                  </a:cubicBezTo>
                  <a:cubicBezTo>
                    <a:pt x="190" y="125"/>
                    <a:pt x="183" y="119"/>
                    <a:pt x="176" y="119"/>
                  </a:cubicBezTo>
                  <a:cubicBezTo>
                    <a:pt x="176" y="119"/>
                    <a:pt x="165" y="119"/>
                    <a:pt x="165" y="119"/>
                  </a:cubicBezTo>
                  <a:cubicBezTo>
                    <a:pt x="165" y="117"/>
                    <a:pt x="165" y="117"/>
                    <a:pt x="165" y="117"/>
                  </a:cubicBezTo>
                  <a:cubicBezTo>
                    <a:pt x="165" y="117"/>
                    <a:pt x="180" y="117"/>
                    <a:pt x="180" y="117"/>
                  </a:cubicBezTo>
                  <a:close/>
                </a:path>
              </a:pathLst>
            </a:custGeom>
            <a:solidFill>
              <a:srgbClr val="FFC0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Rectangle 117"/>
            <p:cNvSpPr>
              <a:spLocks noChangeArrowheads="1"/>
            </p:cNvSpPr>
            <p:nvPr/>
          </p:nvSpPr>
          <p:spPr bwMode="auto">
            <a:xfrm>
              <a:off x="2209" y="2439"/>
              <a:ext cx="62" cy="232"/>
            </a:xfrm>
            <a:prstGeom prst="rect">
              <a:avLst/>
            </a:prstGeom>
            <a:solidFill>
              <a:srgbClr val="CBCE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Rectangle 118"/>
            <p:cNvSpPr>
              <a:spLocks noChangeArrowheads="1"/>
            </p:cNvSpPr>
            <p:nvPr/>
          </p:nvSpPr>
          <p:spPr bwMode="auto">
            <a:xfrm>
              <a:off x="1124" y="2422"/>
              <a:ext cx="1085" cy="261"/>
            </a:xfrm>
            <a:prstGeom prst="rect">
              <a:avLst/>
            </a:prstGeom>
            <a:solidFill>
              <a:srgbClr val="257B8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Oval 119"/>
            <p:cNvSpPr>
              <a:spLocks noChangeArrowheads="1"/>
            </p:cNvSpPr>
            <p:nvPr/>
          </p:nvSpPr>
          <p:spPr bwMode="auto">
            <a:xfrm>
              <a:off x="2223" y="2612"/>
              <a:ext cx="34" cy="33"/>
            </a:xfrm>
            <a:prstGeom prst="ellipse">
              <a:avLst/>
            </a:prstGeom>
            <a:solidFill>
              <a:srgbClr val="257B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Rectangle 120"/>
            <p:cNvSpPr>
              <a:spLocks noChangeArrowheads="1"/>
            </p:cNvSpPr>
            <p:nvPr/>
          </p:nvSpPr>
          <p:spPr bwMode="auto">
            <a:xfrm>
              <a:off x="2209" y="2439"/>
              <a:ext cx="62" cy="109"/>
            </a:xfrm>
            <a:prstGeom prst="rect">
              <a:avLst/>
            </a:prstGeom>
            <a:solidFill>
              <a:srgbClr val="EFEF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Rectangle 121"/>
            <p:cNvSpPr>
              <a:spLocks noChangeArrowheads="1"/>
            </p:cNvSpPr>
            <p:nvPr/>
          </p:nvSpPr>
          <p:spPr bwMode="auto">
            <a:xfrm>
              <a:off x="1126" y="2422"/>
              <a:ext cx="1083" cy="126"/>
            </a:xfrm>
            <a:prstGeom prst="rect">
              <a:avLst/>
            </a:prstGeom>
            <a:solidFill>
              <a:srgbClr val="21899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22"/>
            <p:cNvSpPr>
              <a:spLocks/>
            </p:cNvSpPr>
            <p:nvPr/>
          </p:nvSpPr>
          <p:spPr bwMode="auto">
            <a:xfrm>
              <a:off x="4967" y="1384"/>
              <a:ext cx="459" cy="485"/>
            </a:xfrm>
            <a:custGeom>
              <a:avLst/>
              <a:gdLst>
                <a:gd name="T0" fmla="*/ 14 w 194"/>
                <a:gd name="T1" fmla="*/ 88 h 205"/>
                <a:gd name="T2" fmla="*/ 0 w 194"/>
                <a:gd name="T3" fmla="*/ 102 h 205"/>
                <a:gd name="T4" fmla="*/ 14 w 194"/>
                <a:gd name="T5" fmla="*/ 115 h 205"/>
                <a:gd name="T6" fmla="*/ 14 w 194"/>
                <a:gd name="T7" fmla="*/ 115 h 205"/>
                <a:gd name="T8" fmla="*/ 14 w 194"/>
                <a:gd name="T9" fmla="*/ 115 h 205"/>
                <a:gd name="T10" fmla="*/ 14 w 194"/>
                <a:gd name="T11" fmla="*/ 115 h 205"/>
                <a:gd name="T12" fmla="*/ 47 w 194"/>
                <a:gd name="T13" fmla="*/ 115 h 205"/>
                <a:gd name="T14" fmla="*/ 66 w 194"/>
                <a:gd name="T15" fmla="*/ 115 h 205"/>
                <a:gd name="T16" fmla="*/ 49 w 194"/>
                <a:gd name="T17" fmla="*/ 180 h 205"/>
                <a:gd name="T18" fmla="*/ 61 w 194"/>
                <a:gd name="T19" fmla="*/ 200 h 205"/>
                <a:gd name="T20" fmla="*/ 75 w 194"/>
                <a:gd name="T21" fmla="*/ 185 h 205"/>
                <a:gd name="T22" fmla="*/ 105 w 194"/>
                <a:gd name="T23" fmla="*/ 137 h 205"/>
                <a:gd name="T24" fmla="*/ 105 w 194"/>
                <a:gd name="T25" fmla="*/ 136 h 205"/>
                <a:gd name="T26" fmla="*/ 146 w 194"/>
                <a:gd name="T27" fmla="*/ 111 h 205"/>
                <a:gd name="T28" fmla="*/ 194 w 194"/>
                <a:gd name="T29" fmla="*/ 107 h 205"/>
                <a:gd name="T30" fmla="*/ 194 w 194"/>
                <a:gd name="T31" fmla="*/ 19 h 205"/>
                <a:gd name="T32" fmla="*/ 153 w 194"/>
                <a:gd name="T33" fmla="*/ 18 h 205"/>
                <a:gd name="T34" fmla="*/ 133 w 194"/>
                <a:gd name="T35" fmla="*/ 9 h 205"/>
                <a:gd name="T36" fmla="*/ 107 w 194"/>
                <a:gd name="T37" fmla="*/ 1 h 205"/>
                <a:gd name="T38" fmla="*/ 27 w 194"/>
                <a:gd name="T39" fmla="*/ 2 h 205"/>
                <a:gd name="T40" fmla="*/ 13 w 194"/>
                <a:gd name="T41" fmla="*/ 15 h 205"/>
                <a:gd name="T42" fmla="*/ 27 w 194"/>
                <a:gd name="T43" fmla="*/ 29 h 205"/>
                <a:gd name="T44" fmla="*/ 30 w 194"/>
                <a:gd name="T45" fmla="*/ 29 h 205"/>
                <a:gd name="T46" fmla="*/ 30 w 194"/>
                <a:gd name="T47" fmla="*/ 31 h 205"/>
                <a:gd name="T48" fmla="*/ 23 w 194"/>
                <a:gd name="T49" fmla="*/ 31 h 205"/>
                <a:gd name="T50" fmla="*/ 9 w 194"/>
                <a:gd name="T51" fmla="*/ 44 h 205"/>
                <a:gd name="T52" fmla="*/ 23 w 194"/>
                <a:gd name="T53" fmla="*/ 57 h 205"/>
                <a:gd name="T54" fmla="*/ 30 w 194"/>
                <a:gd name="T55" fmla="*/ 57 h 205"/>
                <a:gd name="T56" fmla="*/ 30 w 194"/>
                <a:gd name="T57" fmla="*/ 59 h 205"/>
                <a:gd name="T58" fmla="*/ 19 w 194"/>
                <a:gd name="T59" fmla="*/ 59 h 205"/>
                <a:gd name="T60" fmla="*/ 4 w 194"/>
                <a:gd name="T61" fmla="*/ 72 h 205"/>
                <a:gd name="T62" fmla="*/ 19 w 194"/>
                <a:gd name="T63" fmla="*/ 86 h 205"/>
                <a:gd name="T64" fmla="*/ 30 w 194"/>
                <a:gd name="T65" fmla="*/ 86 h 205"/>
                <a:gd name="T66" fmla="*/ 30 w 194"/>
                <a:gd name="T67" fmla="*/ 88 h 205"/>
                <a:gd name="T68" fmla="*/ 14 w 194"/>
                <a:gd name="T69" fmla="*/ 88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4" h="205">
                  <a:moveTo>
                    <a:pt x="14" y="88"/>
                  </a:moveTo>
                  <a:cubicBezTo>
                    <a:pt x="6" y="88"/>
                    <a:pt x="0" y="94"/>
                    <a:pt x="0" y="102"/>
                  </a:cubicBezTo>
                  <a:cubicBezTo>
                    <a:pt x="0" y="109"/>
                    <a:pt x="6" y="115"/>
                    <a:pt x="14" y="115"/>
                  </a:cubicBezTo>
                  <a:cubicBezTo>
                    <a:pt x="14" y="115"/>
                    <a:pt x="14" y="115"/>
                    <a:pt x="14" y="115"/>
                  </a:cubicBezTo>
                  <a:cubicBezTo>
                    <a:pt x="14" y="115"/>
                    <a:pt x="14" y="115"/>
                    <a:pt x="14" y="115"/>
                  </a:cubicBezTo>
                  <a:cubicBezTo>
                    <a:pt x="14" y="115"/>
                    <a:pt x="14" y="115"/>
                    <a:pt x="14" y="115"/>
                  </a:cubicBezTo>
                  <a:cubicBezTo>
                    <a:pt x="47" y="115"/>
                    <a:pt x="47" y="115"/>
                    <a:pt x="47" y="115"/>
                  </a:cubicBezTo>
                  <a:cubicBezTo>
                    <a:pt x="66" y="115"/>
                    <a:pt x="66" y="115"/>
                    <a:pt x="66" y="115"/>
                  </a:cubicBezTo>
                  <a:cubicBezTo>
                    <a:pt x="44" y="140"/>
                    <a:pt x="49" y="180"/>
                    <a:pt x="49" y="180"/>
                  </a:cubicBezTo>
                  <a:cubicBezTo>
                    <a:pt x="52" y="197"/>
                    <a:pt x="61" y="200"/>
                    <a:pt x="61" y="200"/>
                  </a:cubicBezTo>
                  <a:cubicBezTo>
                    <a:pt x="73" y="205"/>
                    <a:pt x="75" y="185"/>
                    <a:pt x="75" y="185"/>
                  </a:cubicBezTo>
                  <a:cubicBezTo>
                    <a:pt x="78" y="157"/>
                    <a:pt x="105" y="137"/>
                    <a:pt x="105" y="137"/>
                  </a:cubicBezTo>
                  <a:cubicBezTo>
                    <a:pt x="105" y="137"/>
                    <a:pt x="105" y="137"/>
                    <a:pt x="105" y="136"/>
                  </a:cubicBezTo>
                  <a:cubicBezTo>
                    <a:pt x="123" y="128"/>
                    <a:pt x="143" y="113"/>
                    <a:pt x="146" y="111"/>
                  </a:cubicBezTo>
                  <a:cubicBezTo>
                    <a:pt x="153" y="106"/>
                    <a:pt x="194" y="107"/>
                    <a:pt x="194" y="107"/>
                  </a:cubicBezTo>
                  <a:cubicBezTo>
                    <a:pt x="194" y="19"/>
                    <a:pt x="194" y="19"/>
                    <a:pt x="194" y="19"/>
                  </a:cubicBezTo>
                  <a:cubicBezTo>
                    <a:pt x="174" y="19"/>
                    <a:pt x="153" y="18"/>
                    <a:pt x="153" y="18"/>
                  </a:cubicBezTo>
                  <a:cubicBezTo>
                    <a:pt x="148" y="18"/>
                    <a:pt x="141" y="15"/>
                    <a:pt x="133" y="9"/>
                  </a:cubicBezTo>
                  <a:cubicBezTo>
                    <a:pt x="120" y="0"/>
                    <a:pt x="107" y="1"/>
                    <a:pt x="107" y="1"/>
                  </a:cubicBezTo>
                  <a:cubicBezTo>
                    <a:pt x="107" y="1"/>
                    <a:pt x="27" y="2"/>
                    <a:pt x="27" y="2"/>
                  </a:cubicBezTo>
                  <a:cubicBezTo>
                    <a:pt x="20" y="2"/>
                    <a:pt x="13" y="8"/>
                    <a:pt x="13" y="15"/>
                  </a:cubicBezTo>
                  <a:cubicBezTo>
                    <a:pt x="13" y="23"/>
                    <a:pt x="20" y="29"/>
                    <a:pt x="27" y="29"/>
                  </a:cubicBezTo>
                  <a:cubicBezTo>
                    <a:pt x="27" y="29"/>
                    <a:pt x="30" y="29"/>
                    <a:pt x="30" y="29"/>
                  </a:cubicBezTo>
                  <a:cubicBezTo>
                    <a:pt x="30" y="31"/>
                    <a:pt x="30" y="31"/>
                    <a:pt x="30" y="31"/>
                  </a:cubicBezTo>
                  <a:cubicBezTo>
                    <a:pt x="30" y="31"/>
                    <a:pt x="23" y="31"/>
                    <a:pt x="23" y="31"/>
                  </a:cubicBezTo>
                  <a:cubicBezTo>
                    <a:pt x="15" y="31"/>
                    <a:pt x="9" y="37"/>
                    <a:pt x="9" y="44"/>
                  </a:cubicBezTo>
                  <a:cubicBezTo>
                    <a:pt x="9" y="51"/>
                    <a:pt x="15" y="57"/>
                    <a:pt x="23" y="57"/>
                  </a:cubicBezTo>
                  <a:cubicBezTo>
                    <a:pt x="23" y="57"/>
                    <a:pt x="30" y="57"/>
                    <a:pt x="30" y="57"/>
                  </a:cubicBezTo>
                  <a:cubicBezTo>
                    <a:pt x="30" y="59"/>
                    <a:pt x="30" y="59"/>
                    <a:pt x="30" y="59"/>
                  </a:cubicBezTo>
                  <a:cubicBezTo>
                    <a:pt x="30" y="59"/>
                    <a:pt x="19" y="59"/>
                    <a:pt x="19" y="59"/>
                  </a:cubicBezTo>
                  <a:cubicBezTo>
                    <a:pt x="11" y="59"/>
                    <a:pt x="4" y="65"/>
                    <a:pt x="4" y="72"/>
                  </a:cubicBezTo>
                  <a:cubicBezTo>
                    <a:pt x="4" y="80"/>
                    <a:pt x="11" y="86"/>
                    <a:pt x="19" y="86"/>
                  </a:cubicBezTo>
                  <a:cubicBezTo>
                    <a:pt x="19" y="86"/>
                    <a:pt x="30" y="86"/>
                    <a:pt x="30" y="86"/>
                  </a:cubicBezTo>
                  <a:cubicBezTo>
                    <a:pt x="30" y="88"/>
                    <a:pt x="30" y="88"/>
                    <a:pt x="30" y="88"/>
                  </a:cubicBezTo>
                  <a:cubicBezTo>
                    <a:pt x="30" y="88"/>
                    <a:pt x="14" y="88"/>
                    <a:pt x="14" y="88"/>
                  </a:cubicBezTo>
                  <a:close/>
                </a:path>
              </a:pathLst>
            </a:custGeom>
            <a:solidFill>
              <a:srgbClr val="FFC0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Rectangle 123"/>
            <p:cNvSpPr>
              <a:spLocks noChangeArrowheads="1"/>
            </p:cNvSpPr>
            <p:nvPr/>
          </p:nvSpPr>
          <p:spPr bwMode="auto">
            <a:xfrm>
              <a:off x="5395" y="1424"/>
              <a:ext cx="64" cy="230"/>
            </a:xfrm>
            <a:prstGeom prst="rect">
              <a:avLst/>
            </a:prstGeom>
            <a:solidFill>
              <a:srgbClr val="CBCE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Rectangle 124"/>
            <p:cNvSpPr>
              <a:spLocks noChangeArrowheads="1"/>
            </p:cNvSpPr>
            <p:nvPr/>
          </p:nvSpPr>
          <p:spPr bwMode="auto">
            <a:xfrm>
              <a:off x="5459" y="1406"/>
              <a:ext cx="1083" cy="260"/>
            </a:xfrm>
            <a:prstGeom prst="rect">
              <a:avLst/>
            </a:prstGeom>
            <a:solidFill>
              <a:srgbClr val="257B8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Oval 125"/>
            <p:cNvSpPr>
              <a:spLocks noChangeArrowheads="1"/>
            </p:cNvSpPr>
            <p:nvPr/>
          </p:nvSpPr>
          <p:spPr bwMode="auto">
            <a:xfrm>
              <a:off x="5409" y="1595"/>
              <a:ext cx="36" cy="35"/>
            </a:xfrm>
            <a:prstGeom prst="ellipse">
              <a:avLst/>
            </a:prstGeom>
            <a:solidFill>
              <a:srgbClr val="257B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Rectangle 126"/>
            <p:cNvSpPr>
              <a:spLocks noChangeArrowheads="1"/>
            </p:cNvSpPr>
            <p:nvPr/>
          </p:nvSpPr>
          <p:spPr bwMode="auto">
            <a:xfrm>
              <a:off x="5395" y="1424"/>
              <a:ext cx="64" cy="107"/>
            </a:xfrm>
            <a:prstGeom prst="rect">
              <a:avLst/>
            </a:prstGeom>
            <a:solidFill>
              <a:srgbClr val="EFEF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Rectangle 127"/>
            <p:cNvSpPr>
              <a:spLocks noChangeArrowheads="1"/>
            </p:cNvSpPr>
            <p:nvPr/>
          </p:nvSpPr>
          <p:spPr bwMode="auto">
            <a:xfrm>
              <a:off x="5459" y="1406"/>
              <a:ext cx="1081" cy="125"/>
            </a:xfrm>
            <a:prstGeom prst="rect">
              <a:avLst/>
            </a:prstGeom>
            <a:solidFill>
              <a:srgbClr val="21899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28"/>
            <p:cNvSpPr>
              <a:spLocks/>
            </p:cNvSpPr>
            <p:nvPr/>
          </p:nvSpPr>
          <p:spPr bwMode="auto">
            <a:xfrm>
              <a:off x="3810" y="469"/>
              <a:ext cx="779" cy="993"/>
            </a:xfrm>
            <a:custGeom>
              <a:avLst/>
              <a:gdLst>
                <a:gd name="T0" fmla="*/ 0 w 329"/>
                <a:gd name="T1" fmla="*/ 10 h 420"/>
                <a:gd name="T2" fmla="*/ 310 w 329"/>
                <a:gd name="T3" fmla="*/ 0 h 420"/>
                <a:gd name="T4" fmla="*/ 329 w 329"/>
                <a:gd name="T5" fmla="*/ 401 h 420"/>
                <a:gd name="T6" fmla="*/ 19 w 329"/>
                <a:gd name="T7" fmla="*/ 420 h 420"/>
                <a:gd name="T8" fmla="*/ 0 w 329"/>
                <a:gd name="T9" fmla="*/ 10 h 420"/>
              </a:gdLst>
              <a:ahLst/>
              <a:cxnLst>
                <a:cxn ang="0">
                  <a:pos x="T0" y="T1"/>
                </a:cxn>
                <a:cxn ang="0">
                  <a:pos x="T2" y="T3"/>
                </a:cxn>
                <a:cxn ang="0">
                  <a:pos x="T4" y="T5"/>
                </a:cxn>
                <a:cxn ang="0">
                  <a:pos x="T6" y="T7"/>
                </a:cxn>
                <a:cxn ang="0">
                  <a:pos x="T8" y="T9"/>
                </a:cxn>
              </a:cxnLst>
              <a:rect l="0" t="0" r="r" b="b"/>
              <a:pathLst>
                <a:path w="329" h="420">
                  <a:moveTo>
                    <a:pt x="0" y="10"/>
                  </a:moveTo>
                  <a:cubicBezTo>
                    <a:pt x="104" y="7"/>
                    <a:pt x="207" y="3"/>
                    <a:pt x="310" y="0"/>
                  </a:cubicBezTo>
                  <a:cubicBezTo>
                    <a:pt x="302" y="134"/>
                    <a:pt x="308" y="269"/>
                    <a:pt x="329" y="401"/>
                  </a:cubicBezTo>
                  <a:cubicBezTo>
                    <a:pt x="226" y="407"/>
                    <a:pt x="123" y="414"/>
                    <a:pt x="19" y="420"/>
                  </a:cubicBezTo>
                  <a:cubicBezTo>
                    <a:pt x="13" y="283"/>
                    <a:pt x="7" y="147"/>
                    <a:pt x="0" y="10"/>
                  </a:cubicBezTo>
                  <a:close/>
                </a:path>
              </a:pathLst>
            </a:custGeom>
            <a:solidFill>
              <a:srgbClr val="CCDBD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29"/>
            <p:cNvSpPr>
              <a:spLocks/>
            </p:cNvSpPr>
            <p:nvPr/>
          </p:nvSpPr>
          <p:spPr bwMode="auto">
            <a:xfrm>
              <a:off x="3777" y="481"/>
              <a:ext cx="788" cy="995"/>
            </a:xfrm>
            <a:custGeom>
              <a:avLst/>
              <a:gdLst>
                <a:gd name="T0" fmla="*/ 216 w 788"/>
                <a:gd name="T1" fmla="*/ 995 h 995"/>
                <a:gd name="T2" fmla="*/ 788 w 788"/>
                <a:gd name="T3" fmla="*/ 969 h 995"/>
                <a:gd name="T4" fmla="*/ 741 w 788"/>
                <a:gd name="T5" fmla="*/ 0 h 995"/>
                <a:gd name="T6" fmla="*/ 0 w 788"/>
                <a:gd name="T7" fmla="*/ 35 h 995"/>
                <a:gd name="T8" fmla="*/ 38 w 788"/>
                <a:gd name="T9" fmla="*/ 835 h 995"/>
                <a:gd name="T10" fmla="*/ 216 w 788"/>
                <a:gd name="T11" fmla="*/ 995 h 995"/>
              </a:gdLst>
              <a:ahLst/>
              <a:cxnLst>
                <a:cxn ang="0">
                  <a:pos x="T0" y="T1"/>
                </a:cxn>
                <a:cxn ang="0">
                  <a:pos x="T2" y="T3"/>
                </a:cxn>
                <a:cxn ang="0">
                  <a:pos x="T4" y="T5"/>
                </a:cxn>
                <a:cxn ang="0">
                  <a:pos x="T6" y="T7"/>
                </a:cxn>
                <a:cxn ang="0">
                  <a:pos x="T8" y="T9"/>
                </a:cxn>
                <a:cxn ang="0">
                  <a:pos x="T10" y="T11"/>
                </a:cxn>
              </a:cxnLst>
              <a:rect l="0" t="0" r="r" b="b"/>
              <a:pathLst>
                <a:path w="788" h="995">
                  <a:moveTo>
                    <a:pt x="216" y="995"/>
                  </a:moveTo>
                  <a:lnTo>
                    <a:pt x="788" y="969"/>
                  </a:lnTo>
                  <a:lnTo>
                    <a:pt x="741" y="0"/>
                  </a:lnTo>
                  <a:lnTo>
                    <a:pt x="0" y="35"/>
                  </a:lnTo>
                  <a:lnTo>
                    <a:pt x="38" y="835"/>
                  </a:lnTo>
                  <a:lnTo>
                    <a:pt x="216" y="995"/>
                  </a:lnTo>
                  <a:close/>
                </a:path>
              </a:pathLst>
            </a:custGeom>
            <a:solidFill>
              <a:srgbClr val="E6EDE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30"/>
            <p:cNvSpPr>
              <a:spLocks/>
            </p:cNvSpPr>
            <p:nvPr/>
          </p:nvSpPr>
          <p:spPr bwMode="auto">
            <a:xfrm>
              <a:off x="3815" y="1309"/>
              <a:ext cx="178" cy="167"/>
            </a:xfrm>
            <a:custGeom>
              <a:avLst/>
              <a:gdLst>
                <a:gd name="T0" fmla="*/ 178 w 178"/>
                <a:gd name="T1" fmla="*/ 167 h 167"/>
                <a:gd name="T2" fmla="*/ 0 w 178"/>
                <a:gd name="T3" fmla="*/ 7 h 167"/>
                <a:gd name="T4" fmla="*/ 168 w 178"/>
                <a:gd name="T5" fmla="*/ 0 h 167"/>
                <a:gd name="T6" fmla="*/ 178 w 178"/>
                <a:gd name="T7" fmla="*/ 167 h 167"/>
              </a:gdLst>
              <a:ahLst/>
              <a:cxnLst>
                <a:cxn ang="0">
                  <a:pos x="T0" y="T1"/>
                </a:cxn>
                <a:cxn ang="0">
                  <a:pos x="T2" y="T3"/>
                </a:cxn>
                <a:cxn ang="0">
                  <a:pos x="T4" y="T5"/>
                </a:cxn>
                <a:cxn ang="0">
                  <a:pos x="T6" y="T7"/>
                </a:cxn>
              </a:cxnLst>
              <a:rect l="0" t="0" r="r" b="b"/>
              <a:pathLst>
                <a:path w="178" h="167">
                  <a:moveTo>
                    <a:pt x="178" y="167"/>
                  </a:moveTo>
                  <a:lnTo>
                    <a:pt x="0" y="7"/>
                  </a:lnTo>
                  <a:lnTo>
                    <a:pt x="168" y="0"/>
                  </a:lnTo>
                  <a:lnTo>
                    <a:pt x="178" y="16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31"/>
            <p:cNvSpPr>
              <a:spLocks/>
            </p:cNvSpPr>
            <p:nvPr/>
          </p:nvSpPr>
          <p:spPr bwMode="auto">
            <a:xfrm>
              <a:off x="3808" y="1148"/>
              <a:ext cx="175" cy="168"/>
            </a:xfrm>
            <a:custGeom>
              <a:avLst/>
              <a:gdLst>
                <a:gd name="T0" fmla="*/ 74 w 74"/>
                <a:gd name="T1" fmla="*/ 68 h 71"/>
                <a:gd name="T2" fmla="*/ 0 w 74"/>
                <a:gd name="T3" fmla="*/ 1 h 71"/>
                <a:gd name="T4" fmla="*/ 4 w 74"/>
                <a:gd name="T5" fmla="*/ 71 h 71"/>
                <a:gd name="T6" fmla="*/ 74 w 74"/>
                <a:gd name="T7" fmla="*/ 68 h 71"/>
              </a:gdLst>
              <a:ahLst/>
              <a:cxnLst>
                <a:cxn ang="0">
                  <a:pos x="T0" y="T1"/>
                </a:cxn>
                <a:cxn ang="0">
                  <a:pos x="T2" y="T3"/>
                </a:cxn>
                <a:cxn ang="0">
                  <a:pos x="T4" y="T5"/>
                </a:cxn>
                <a:cxn ang="0">
                  <a:pos x="T6" y="T7"/>
                </a:cxn>
              </a:cxnLst>
              <a:rect l="0" t="0" r="r" b="b"/>
              <a:pathLst>
                <a:path w="74" h="71">
                  <a:moveTo>
                    <a:pt x="74" y="68"/>
                  </a:moveTo>
                  <a:cubicBezTo>
                    <a:pt x="74" y="68"/>
                    <a:pt x="1" y="0"/>
                    <a:pt x="0" y="1"/>
                  </a:cubicBezTo>
                  <a:cubicBezTo>
                    <a:pt x="0" y="1"/>
                    <a:pt x="4" y="71"/>
                    <a:pt x="4" y="71"/>
                  </a:cubicBezTo>
                  <a:lnTo>
                    <a:pt x="74" y="68"/>
                  </a:lnTo>
                  <a:close/>
                </a:path>
              </a:pathLst>
            </a:custGeom>
            <a:solidFill>
              <a:srgbClr val="C5D6D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32"/>
            <p:cNvSpPr>
              <a:spLocks/>
            </p:cNvSpPr>
            <p:nvPr/>
          </p:nvSpPr>
          <p:spPr bwMode="auto">
            <a:xfrm>
              <a:off x="4042" y="1380"/>
              <a:ext cx="341" cy="44"/>
            </a:xfrm>
            <a:custGeom>
              <a:avLst/>
              <a:gdLst>
                <a:gd name="T0" fmla="*/ 0 w 341"/>
                <a:gd name="T1" fmla="*/ 16 h 44"/>
                <a:gd name="T2" fmla="*/ 341 w 341"/>
                <a:gd name="T3" fmla="*/ 0 h 44"/>
                <a:gd name="T4" fmla="*/ 341 w 341"/>
                <a:gd name="T5" fmla="*/ 30 h 44"/>
                <a:gd name="T6" fmla="*/ 3 w 341"/>
                <a:gd name="T7" fmla="*/ 44 h 44"/>
                <a:gd name="T8" fmla="*/ 0 w 341"/>
                <a:gd name="T9" fmla="*/ 16 h 44"/>
              </a:gdLst>
              <a:ahLst/>
              <a:cxnLst>
                <a:cxn ang="0">
                  <a:pos x="T0" y="T1"/>
                </a:cxn>
                <a:cxn ang="0">
                  <a:pos x="T2" y="T3"/>
                </a:cxn>
                <a:cxn ang="0">
                  <a:pos x="T4" y="T5"/>
                </a:cxn>
                <a:cxn ang="0">
                  <a:pos x="T6" y="T7"/>
                </a:cxn>
                <a:cxn ang="0">
                  <a:pos x="T8" y="T9"/>
                </a:cxn>
              </a:cxnLst>
              <a:rect l="0" t="0" r="r" b="b"/>
              <a:pathLst>
                <a:path w="341" h="44">
                  <a:moveTo>
                    <a:pt x="0" y="16"/>
                  </a:moveTo>
                  <a:lnTo>
                    <a:pt x="341" y="0"/>
                  </a:lnTo>
                  <a:lnTo>
                    <a:pt x="341" y="30"/>
                  </a:lnTo>
                  <a:lnTo>
                    <a:pt x="3" y="44"/>
                  </a:lnTo>
                  <a:lnTo>
                    <a:pt x="0" y="16"/>
                  </a:lnTo>
                  <a:close/>
                </a:path>
              </a:pathLst>
            </a:custGeom>
            <a:solidFill>
              <a:srgbClr val="E2CF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33"/>
            <p:cNvSpPr>
              <a:spLocks/>
            </p:cNvSpPr>
            <p:nvPr/>
          </p:nvSpPr>
          <p:spPr bwMode="auto">
            <a:xfrm>
              <a:off x="4097" y="1323"/>
              <a:ext cx="283" cy="40"/>
            </a:xfrm>
            <a:custGeom>
              <a:avLst/>
              <a:gdLst>
                <a:gd name="T0" fmla="*/ 0 w 283"/>
                <a:gd name="T1" fmla="*/ 12 h 40"/>
                <a:gd name="T2" fmla="*/ 283 w 283"/>
                <a:gd name="T3" fmla="*/ 0 h 40"/>
                <a:gd name="T4" fmla="*/ 283 w 283"/>
                <a:gd name="T5" fmla="*/ 28 h 40"/>
                <a:gd name="T6" fmla="*/ 2 w 283"/>
                <a:gd name="T7" fmla="*/ 40 h 40"/>
                <a:gd name="T8" fmla="*/ 0 w 283"/>
                <a:gd name="T9" fmla="*/ 12 h 40"/>
              </a:gdLst>
              <a:ahLst/>
              <a:cxnLst>
                <a:cxn ang="0">
                  <a:pos x="T0" y="T1"/>
                </a:cxn>
                <a:cxn ang="0">
                  <a:pos x="T2" y="T3"/>
                </a:cxn>
                <a:cxn ang="0">
                  <a:pos x="T4" y="T5"/>
                </a:cxn>
                <a:cxn ang="0">
                  <a:pos x="T6" y="T7"/>
                </a:cxn>
                <a:cxn ang="0">
                  <a:pos x="T8" y="T9"/>
                </a:cxn>
              </a:cxnLst>
              <a:rect l="0" t="0" r="r" b="b"/>
              <a:pathLst>
                <a:path w="283" h="40">
                  <a:moveTo>
                    <a:pt x="0" y="12"/>
                  </a:moveTo>
                  <a:lnTo>
                    <a:pt x="283" y="0"/>
                  </a:lnTo>
                  <a:lnTo>
                    <a:pt x="283" y="28"/>
                  </a:lnTo>
                  <a:lnTo>
                    <a:pt x="2" y="40"/>
                  </a:lnTo>
                  <a:lnTo>
                    <a:pt x="0" y="12"/>
                  </a:lnTo>
                  <a:close/>
                </a:path>
              </a:pathLst>
            </a:custGeom>
            <a:solidFill>
              <a:srgbClr val="E2CFA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134"/>
            <p:cNvSpPr>
              <a:spLocks/>
            </p:cNvSpPr>
            <p:nvPr/>
          </p:nvSpPr>
          <p:spPr bwMode="auto">
            <a:xfrm>
              <a:off x="3945" y="1039"/>
              <a:ext cx="435" cy="196"/>
            </a:xfrm>
            <a:custGeom>
              <a:avLst/>
              <a:gdLst>
                <a:gd name="T0" fmla="*/ 0 w 435"/>
                <a:gd name="T1" fmla="*/ 19 h 196"/>
                <a:gd name="T2" fmla="*/ 426 w 435"/>
                <a:gd name="T3" fmla="*/ 0 h 196"/>
                <a:gd name="T4" fmla="*/ 435 w 435"/>
                <a:gd name="T5" fmla="*/ 196 h 196"/>
                <a:gd name="T6" fmla="*/ 424 w 435"/>
                <a:gd name="T7" fmla="*/ 196 h 196"/>
                <a:gd name="T8" fmla="*/ 417 w 435"/>
                <a:gd name="T9" fmla="*/ 12 h 196"/>
                <a:gd name="T10" fmla="*/ 0 w 435"/>
                <a:gd name="T11" fmla="*/ 31 h 196"/>
                <a:gd name="T12" fmla="*/ 0 w 435"/>
                <a:gd name="T13" fmla="*/ 19 h 196"/>
              </a:gdLst>
              <a:ahLst/>
              <a:cxnLst>
                <a:cxn ang="0">
                  <a:pos x="T0" y="T1"/>
                </a:cxn>
                <a:cxn ang="0">
                  <a:pos x="T2" y="T3"/>
                </a:cxn>
                <a:cxn ang="0">
                  <a:pos x="T4" y="T5"/>
                </a:cxn>
                <a:cxn ang="0">
                  <a:pos x="T6" y="T7"/>
                </a:cxn>
                <a:cxn ang="0">
                  <a:pos x="T8" y="T9"/>
                </a:cxn>
                <a:cxn ang="0">
                  <a:pos x="T10" y="T11"/>
                </a:cxn>
                <a:cxn ang="0">
                  <a:pos x="T12" y="T13"/>
                </a:cxn>
              </a:cxnLst>
              <a:rect l="0" t="0" r="r" b="b"/>
              <a:pathLst>
                <a:path w="435" h="196">
                  <a:moveTo>
                    <a:pt x="0" y="19"/>
                  </a:moveTo>
                  <a:lnTo>
                    <a:pt x="426" y="0"/>
                  </a:lnTo>
                  <a:lnTo>
                    <a:pt x="435" y="196"/>
                  </a:lnTo>
                  <a:lnTo>
                    <a:pt x="424" y="196"/>
                  </a:lnTo>
                  <a:lnTo>
                    <a:pt x="417" y="12"/>
                  </a:lnTo>
                  <a:lnTo>
                    <a:pt x="0" y="31"/>
                  </a:lnTo>
                  <a:lnTo>
                    <a:pt x="0" y="19"/>
                  </a:lnTo>
                  <a:close/>
                </a:path>
              </a:pathLst>
            </a:custGeom>
            <a:solidFill>
              <a:srgbClr val="AEAF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35"/>
            <p:cNvSpPr>
              <a:spLocks/>
            </p:cNvSpPr>
            <p:nvPr/>
          </p:nvSpPr>
          <p:spPr bwMode="auto">
            <a:xfrm>
              <a:off x="3981" y="1072"/>
              <a:ext cx="362" cy="182"/>
            </a:xfrm>
            <a:custGeom>
              <a:avLst/>
              <a:gdLst>
                <a:gd name="T0" fmla="*/ 2 w 153"/>
                <a:gd name="T1" fmla="*/ 57 h 77"/>
                <a:gd name="T2" fmla="*/ 0 w 153"/>
                <a:gd name="T3" fmla="*/ 77 h 77"/>
                <a:gd name="T4" fmla="*/ 17 w 153"/>
                <a:gd name="T5" fmla="*/ 67 h 77"/>
                <a:gd name="T6" fmla="*/ 12 w 153"/>
                <a:gd name="T7" fmla="*/ 63 h 77"/>
                <a:gd name="T8" fmla="*/ 30 w 153"/>
                <a:gd name="T9" fmla="*/ 35 h 77"/>
                <a:gd name="T10" fmla="*/ 32 w 153"/>
                <a:gd name="T11" fmla="*/ 36 h 77"/>
                <a:gd name="T12" fmla="*/ 35 w 153"/>
                <a:gd name="T13" fmla="*/ 35 h 77"/>
                <a:gd name="T14" fmla="*/ 55 w 153"/>
                <a:gd name="T15" fmla="*/ 48 h 77"/>
                <a:gd name="T16" fmla="*/ 55 w 153"/>
                <a:gd name="T17" fmla="*/ 49 h 77"/>
                <a:gd name="T18" fmla="*/ 61 w 153"/>
                <a:gd name="T19" fmla="*/ 54 h 77"/>
                <a:gd name="T20" fmla="*/ 66 w 153"/>
                <a:gd name="T21" fmla="*/ 48 h 77"/>
                <a:gd name="T22" fmla="*/ 65 w 153"/>
                <a:gd name="T23" fmla="*/ 47 h 77"/>
                <a:gd name="T24" fmla="*/ 80 w 153"/>
                <a:gd name="T25" fmla="*/ 25 h 77"/>
                <a:gd name="T26" fmla="*/ 80 w 153"/>
                <a:gd name="T27" fmla="*/ 25 h 77"/>
                <a:gd name="T28" fmla="*/ 84 w 153"/>
                <a:gd name="T29" fmla="*/ 23 h 77"/>
                <a:gd name="T30" fmla="*/ 115 w 153"/>
                <a:gd name="T31" fmla="*/ 32 h 77"/>
                <a:gd name="T32" fmla="*/ 120 w 153"/>
                <a:gd name="T33" fmla="*/ 36 h 77"/>
                <a:gd name="T34" fmla="*/ 125 w 153"/>
                <a:gd name="T35" fmla="*/ 30 h 77"/>
                <a:gd name="T36" fmla="*/ 125 w 153"/>
                <a:gd name="T37" fmla="*/ 29 h 77"/>
                <a:gd name="T38" fmla="*/ 146 w 153"/>
                <a:gd name="T39" fmla="*/ 11 h 77"/>
                <a:gd name="T40" fmla="*/ 148 w 153"/>
                <a:gd name="T41" fmla="*/ 11 h 77"/>
                <a:gd name="T42" fmla="*/ 153 w 153"/>
                <a:gd name="T43" fmla="*/ 5 h 77"/>
                <a:gd name="T44" fmla="*/ 148 w 153"/>
                <a:gd name="T45" fmla="*/ 0 h 77"/>
                <a:gd name="T46" fmla="*/ 142 w 153"/>
                <a:gd name="T47" fmla="*/ 6 h 77"/>
                <a:gd name="T48" fmla="*/ 143 w 153"/>
                <a:gd name="T49" fmla="*/ 7 h 77"/>
                <a:gd name="T50" fmla="*/ 121 w 153"/>
                <a:gd name="T51" fmla="*/ 26 h 77"/>
                <a:gd name="T52" fmla="*/ 120 w 153"/>
                <a:gd name="T53" fmla="*/ 25 h 77"/>
                <a:gd name="T54" fmla="*/ 116 w 153"/>
                <a:gd name="T55" fmla="*/ 27 h 77"/>
                <a:gd name="T56" fmla="*/ 85 w 153"/>
                <a:gd name="T57" fmla="*/ 18 h 77"/>
                <a:gd name="T58" fmla="*/ 80 w 153"/>
                <a:gd name="T59" fmla="*/ 14 h 77"/>
                <a:gd name="T60" fmla="*/ 75 w 153"/>
                <a:gd name="T61" fmla="*/ 20 h 77"/>
                <a:gd name="T62" fmla="*/ 75 w 153"/>
                <a:gd name="T63" fmla="*/ 22 h 77"/>
                <a:gd name="T64" fmla="*/ 61 w 153"/>
                <a:gd name="T65" fmla="*/ 43 h 77"/>
                <a:gd name="T66" fmla="*/ 60 w 153"/>
                <a:gd name="T67" fmla="*/ 43 h 77"/>
                <a:gd name="T68" fmla="*/ 58 w 153"/>
                <a:gd name="T69" fmla="*/ 44 h 77"/>
                <a:gd name="T70" fmla="*/ 37 w 153"/>
                <a:gd name="T71" fmla="*/ 30 h 77"/>
                <a:gd name="T72" fmla="*/ 37 w 153"/>
                <a:gd name="T73" fmla="*/ 30 h 77"/>
                <a:gd name="T74" fmla="*/ 31 w 153"/>
                <a:gd name="T75" fmla="*/ 25 h 77"/>
                <a:gd name="T76" fmla="*/ 26 w 153"/>
                <a:gd name="T77" fmla="*/ 31 h 77"/>
                <a:gd name="T78" fmla="*/ 27 w 153"/>
                <a:gd name="T79" fmla="*/ 32 h 77"/>
                <a:gd name="T80" fmla="*/ 7 w 153"/>
                <a:gd name="T81" fmla="*/ 60 h 77"/>
                <a:gd name="T82" fmla="*/ 2 w 153"/>
                <a:gd name="T83" fmla="*/ 5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53" h="77">
                  <a:moveTo>
                    <a:pt x="2" y="57"/>
                  </a:moveTo>
                  <a:cubicBezTo>
                    <a:pt x="0" y="77"/>
                    <a:pt x="0" y="77"/>
                    <a:pt x="0" y="77"/>
                  </a:cubicBezTo>
                  <a:cubicBezTo>
                    <a:pt x="17" y="67"/>
                    <a:pt x="17" y="67"/>
                    <a:pt x="17" y="67"/>
                  </a:cubicBezTo>
                  <a:cubicBezTo>
                    <a:pt x="12" y="63"/>
                    <a:pt x="12" y="63"/>
                    <a:pt x="12" y="63"/>
                  </a:cubicBezTo>
                  <a:cubicBezTo>
                    <a:pt x="30" y="35"/>
                    <a:pt x="30" y="35"/>
                    <a:pt x="30" y="35"/>
                  </a:cubicBezTo>
                  <a:cubicBezTo>
                    <a:pt x="31" y="36"/>
                    <a:pt x="31" y="36"/>
                    <a:pt x="32" y="36"/>
                  </a:cubicBezTo>
                  <a:cubicBezTo>
                    <a:pt x="33" y="36"/>
                    <a:pt x="34" y="35"/>
                    <a:pt x="35" y="35"/>
                  </a:cubicBezTo>
                  <a:cubicBezTo>
                    <a:pt x="55" y="48"/>
                    <a:pt x="55" y="48"/>
                    <a:pt x="55" y="48"/>
                  </a:cubicBezTo>
                  <a:cubicBezTo>
                    <a:pt x="55" y="48"/>
                    <a:pt x="55" y="49"/>
                    <a:pt x="55" y="49"/>
                  </a:cubicBezTo>
                  <a:cubicBezTo>
                    <a:pt x="55" y="52"/>
                    <a:pt x="58" y="54"/>
                    <a:pt x="61" y="54"/>
                  </a:cubicBezTo>
                  <a:cubicBezTo>
                    <a:pt x="64" y="54"/>
                    <a:pt x="66" y="51"/>
                    <a:pt x="66" y="48"/>
                  </a:cubicBezTo>
                  <a:cubicBezTo>
                    <a:pt x="66" y="48"/>
                    <a:pt x="66" y="47"/>
                    <a:pt x="65" y="47"/>
                  </a:cubicBezTo>
                  <a:cubicBezTo>
                    <a:pt x="80" y="25"/>
                    <a:pt x="80" y="25"/>
                    <a:pt x="80" y="25"/>
                  </a:cubicBezTo>
                  <a:cubicBezTo>
                    <a:pt x="80" y="25"/>
                    <a:pt x="80" y="25"/>
                    <a:pt x="80" y="25"/>
                  </a:cubicBezTo>
                  <a:cubicBezTo>
                    <a:pt x="82" y="25"/>
                    <a:pt x="83" y="24"/>
                    <a:pt x="84" y="23"/>
                  </a:cubicBezTo>
                  <a:cubicBezTo>
                    <a:pt x="115" y="32"/>
                    <a:pt x="115" y="32"/>
                    <a:pt x="115" y="32"/>
                  </a:cubicBezTo>
                  <a:cubicBezTo>
                    <a:pt x="115" y="34"/>
                    <a:pt x="118" y="36"/>
                    <a:pt x="120" y="36"/>
                  </a:cubicBezTo>
                  <a:cubicBezTo>
                    <a:pt x="123" y="36"/>
                    <a:pt x="125" y="33"/>
                    <a:pt x="125" y="30"/>
                  </a:cubicBezTo>
                  <a:cubicBezTo>
                    <a:pt x="125" y="30"/>
                    <a:pt x="125" y="30"/>
                    <a:pt x="125" y="29"/>
                  </a:cubicBezTo>
                  <a:cubicBezTo>
                    <a:pt x="146" y="11"/>
                    <a:pt x="146" y="11"/>
                    <a:pt x="146" y="11"/>
                  </a:cubicBezTo>
                  <a:cubicBezTo>
                    <a:pt x="147" y="11"/>
                    <a:pt x="147" y="11"/>
                    <a:pt x="148" y="11"/>
                  </a:cubicBezTo>
                  <a:cubicBezTo>
                    <a:pt x="151" y="11"/>
                    <a:pt x="153" y="8"/>
                    <a:pt x="153" y="5"/>
                  </a:cubicBezTo>
                  <a:cubicBezTo>
                    <a:pt x="153" y="2"/>
                    <a:pt x="151" y="0"/>
                    <a:pt x="148" y="0"/>
                  </a:cubicBezTo>
                  <a:cubicBezTo>
                    <a:pt x="145" y="0"/>
                    <a:pt x="142" y="3"/>
                    <a:pt x="142" y="6"/>
                  </a:cubicBezTo>
                  <a:cubicBezTo>
                    <a:pt x="142" y="6"/>
                    <a:pt x="143" y="6"/>
                    <a:pt x="143" y="7"/>
                  </a:cubicBezTo>
                  <a:cubicBezTo>
                    <a:pt x="121" y="26"/>
                    <a:pt x="121" y="26"/>
                    <a:pt x="121" y="26"/>
                  </a:cubicBezTo>
                  <a:cubicBezTo>
                    <a:pt x="121" y="25"/>
                    <a:pt x="120" y="25"/>
                    <a:pt x="120" y="25"/>
                  </a:cubicBezTo>
                  <a:cubicBezTo>
                    <a:pt x="118" y="25"/>
                    <a:pt x="117" y="26"/>
                    <a:pt x="116" y="27"/>
                  </a:cubicBezTo>
                  <a:cubicBezTo>
                    <a:pt x="85" y="18"/>
                    <a:pt x="85" y="18"/>
                    <a:pt x="85" y="18"/>
                  </a:cubicBezTo>
                  <a:cubicBezTo>
                    <a:pt x="84" y="16"/>
                    <a:pt x="82" y="14"/>
                    <a:pt x="80" y="14"/>
                  </a:cubicBezTo>
                  <a:cubicBezTo>
                    <a:pt x="77" y="14"/>
                    <a:pt x="75" y="17"/>
                    <a:pt x="75" y="20"/>
                  </a:cubicBezTo>
                  <a:cubicBezTo>
                    <a:pt x="75" y="20"/>
                    <a:pt x="75" y="21"/>
                    <a:pt x="75" y="22"/>
                  </a:cubicBezTo>
                  <a:cubicBezTo>
                    <a:pt x="61" y="43"/>
                    <a:pt x="61" y="43"/>
                    <a:pt x="61" y="43"/>
                  </a:cubicBezTo>
                  <a:cubicBezTo>
                    <a:pt x="61" y="43"/>
                    <a:pt x="61" y="43"/>
                    <a:pt x="60" y="43"/>
                  </a:cubicBezTo>
                  <a:cubicBezTo>
                    <a:pt x="59" y="43"/>
                    <a:pt x="58" y="43"/>
                    <a:pt x="58" y="44"/>
                  </a:cubicBezTo>
                  <a:cubicBezTo>
                    <a:pt x="37" y="30"/>
                    <a:pt x="37" y="30"/>
                    <a:pt x="37" y="30"/>
                  </a:cubicBezTo>
                  <a:cubicBezTo>
                    <a:pt x="37" y="30"/>
                    <a:pt x="37" y="30"/>
                    <a:pt x="37" y="30"/>
                  </a:cubicBezTo>
                  <a:cubicBezTo>
                    <a:pt x="37" y="27"/>
                    <a:pt x="34" y="25"/>
                    <a:pt x="31" y="25"/>
                  </a:cubicBezTo>
                  <a:cubicBezTo>
                    <a:pt x="29" y="25"/>
                    <a:pt x="26" y="28"/>
                    <a:pt x="26" y="31"/>
                  </a:cubicBezTo>
                  <a:cubicBezTo>
                    <a:pt x="26" y="31"/>
                    <a:pt x="27" y="31"/>
                    <a:pt x="27" y="32"/>
                  </a:cubicBezTo>
                  <a:cubicBezTo>
                    <a:pt x="7" y="60"/>
                    <a:pt x="7" y="60"/>
                    <a:pt x="7" y="60"/>
                  </a:cubicBezTo>
                  <a:lnTo>
                    <a:pt x="2" y="57"/>
                  </a:lnTo>
                  <a:close/>
                </a:path>
              </a:pathLst>
            </a:custGeom>
            <a:solidFill>
              <a:srgbClr val="AEAFA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36"/>
            <p:cNvSpPr>
              <a:spLocks/>
            </p:cNvSpPr>
            <p:nvPr/>
          </p:nvSpPr>
          <p:spPr bwMode="auto">
            <a:xfrm>
              <a:off x="3959" y="616"/>
              <a:ext cx="377" cy="383"/>
            </a:xfrm>
            <a:custGeom>
              <a:avLst/>
              <a:gdLst>
                <a:gd name="T0" fmla="*/ 78 w 159"/>
                <a:gd name="T1" fmla="*/ 81 h 162"/>
                <a:gd name="T2" fmla="*/ 0 w 159"/>
                <a:gd name="T3" fmla="*/ 85 h 162"/>
                <a:gd name="T4" fmla="*/ 82 w 159"/>
                <a:gd name="T5" fmla="*/ 160 h 162"/>
                <a:gd name="T6" fmla="*/ 157 w 159"/>
                <a:gd name="T7" fmla="*/ 77 h 162"/>
                <a:gd name="T8" fmla="*/ 75 w 159"/>
                <a:gd name="T9" fmla="*/ 3 h 162"/>
                <a:gd name="T10" fmla="*/ 78 w 159"/>
                <a:gd name="T11" fmla="*/ 81 h 162"/>
              </a:gdLst>
              <a:ahLst/>
              <a:cxnLst>
                <a:cxn ang="0">
                  <a:pos x="T0" y="T1"/>
                </a:cxn>
                <a:cxn ang="0">
                  <a:pos x="T2" y="T3"/>
                </a:cxn>
                <a:cxn ang="0">
                  <a:pos x="T4" y="T5"/>
                </a:cxn>
                <a:cxn ang="0">
                  <a:pos x="T6" y="T7"/>
                </a:cxn>
                <a:cxn ang="0">
                  <a:pos x="T8" y="T9"/>
                </a:cxn>
                <a:cxn ang="0">
                  <a:pos x="T10" y="T11"/>
                </a:cxn>
              </a:cxnLst>
              <a:rect l="0" t="0" r="r" b="b"/>
              <a:pathLst>
                <a:path w="159" h="162">
                  <a:moveTo>
                    <a:pt x="78" y="81"/>
                  </a:moveTo>
                  <a:cubicBezTo>
                    <a:pt x="0" y="85"/>
                    <a:pt x="0" y="85"/>
                    <a:pt x="0" y="85"/>
                  </a:cubicBezTo>
                  <a:cubicBezTo>
                    <a:pt x="2" y="128"/>
                    <a:pt x="39" y="162"/>
                    <a:pt x="82" y="160"/>
                  </a:cubicBezTo>
                  <a:cubicBezTo>
                    <a:pt x="125" y="158"/>
                    <a:pt x="159" y="121"/>
                    <a:pt x="157" y="77"/>
                  </a:cubicBezTo>
                  <a:cubicBezTo>
                    <a:pt x="155" y="34"/>
                    <a:pt x="118" y="0"/>
                    <a:pt x="75" y="3"/>
                  </a:cubicBezTo>
                  <a:lnTo>
                    <a:pt x="78" y="81"/>
                  </a:lnTo>
                  <a:close/>
                </a:path>
              </a:pathLst>
            </a:custGeom>
            <a:solidFill>
              <a:srgbClr val="E5C5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7"/>
            <p:cNvSpPr>
              <a:spLocks/>
            </p:cNvSpPr>
            <p:nvPr/>
          </p:nvSpPr>
          <p:spPr bwMode="auto">
            <a:xfrm>
              <a:off x="4137" y="616"/>
              <a:ext cx="194" cy="212"/>
            </a:xfrm>
            <a:custGeom>
              <a:avLst/>
              <a:gdLst>
                <a:gd name="T0" fmla="*/ 82 w 82"/>
                <a:gd name="T1" fmla="*/ 77 h 90"/>
                <a:gd name="T2" fmla="*/ 0 w 82"/>
                <a:gd name="T3" fmla="*/ 3 h 90"/>
                <a:gd name="T4" fmla="*/ 3 w 82"/>
                <a:gd name="T5" fmla="*/ 81 h 90"/>
                <a:gd name="T6" fmla="*/ 81 w 82"/>
                <a:gd name="T7" fmla="*/ 90 h 90"/>
                <a:gd name="T8" fmla="*/ 82 w 82"/>
                <a:gd name="T9" fmla="*/ 77 h 90"/>
              </a:gdLst>
              <a:ahLst/>
              <a:cxnLst>
                <a:cxn ang="0">
                  <a:pos x="T0" y="T1"/>
                </a:cxn>
                <a:cxn ang="0">
                  <a:pos x="T2" y="T3"/>
                </a:cxn>
                <a:cxn ang="0">
                  <a:pos x="T4" y="T5"/>
                </a:cxn>
                <a:cxn ang="0">
                  <a:pos x="T6" y="T7"/>
                </a:cxn>
                <a:cxn ang="0">
                  <a:pos x="T8" y="T9"/>
                </a:cxn>
              </a:cxnLst>
              <a:rect l="0" t="0" r="r" b="b"/>
              <a:pathLst>
                <a:path w="82" h="90">
                  <a:moveTo>
                    <a:pt x="82" y="77"/>
                  </a:moveTo>
                  <a:cubicBezTo>
                    <a:pt x="80" y="34"/>
                    <a:pt x="43" y="0"/>
                    <a:pt x="0" y="3"/>
                  </a:cubicBezTo>
                  <a:cubicBezTo>
                    <a:pt x="3" y="81"/>
                    <a:pt x="3" y="81"/>
                    <a:pt x="3" y="81"/>
                  </a:cubicBezTo>
                  <a:cubicBezTo>
                    <a:pt x="81" y="90"/>
                    <a:pt x="81" y="90"/>
                    <a:pt x="81" y="90"/>
                  </a:cubicBezTo>
                  <a:cubicBezTo>
                    <a:pt x="82" y="86"/>
                    <a:pt x="82" y="82"/>
                    <a:pt x="82" y="77"/>
                  </a:cubicBezTo>
                  <a:close/>
                </a:path>
              </a:pathLst>
            </a:custGeom>
            <a:solidFill>
              <a:srgbClr val="EFD09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38"/>
            <p:cNvSpPr>
              <a:spLocks/>
            </p:cNvSpPr>
            <p:nvPr/>
          </p:nvSpPr>
          <p:spPr bwMode="auto">
            <a:xfrm>
              <a:off x="3959" y="807"/>
              <a:ext cx="185" cy="156"/>
            </a:xfrm>
            <a:custGeom>
              <a:avLst/>
              <a:gdLst>
                <a:gd name="T0" fmla="*/ 0 w 78"/>
                <a:gd name="T1" fmla="*/ 4 h 66"/>
                <a:gd name="T2" fmla="*/ 36 w 78"/>
                <a:gd name="T3" fmla="*/ 66 h 66"/>
                <a:gd name="T4" fmla="*/ 36 w 78"/>
                <a:gd name="T5" fmla="*/ 66 h 66"/>
                <a:gd name="T6" fmla="*/ 78 w 78"/>
                <a:gd name="T7" fmla="*/ 0 h 66"/>
                <a:gd name="T8" fmla="*/ 0 w 78"/>
                <a:gd name="T9" fmla="*/ 4 h 66"/>
              </a:gdLst>
              <a:ahLst/>
              <a:cxnLst>
                <a:cxn ang="0">
                  <a:pos x="T0" y="T1"/>
                </a:cxn>
                <a:cxn ang="0">
                  <a:pos x="T2" y="T3"/>
                </a:cxn>
                <a:cxn ang="0">
                  <a:pos x="T4" y="T5"/>
                </a:cxn>
                <a:cxn ang="0">
                  <a:pos x="T6" y="T7"/>
                </a:cxn>
                <a:cxn ang="0">
                  <a:pos x="T8" y="T9"/>
                </a:cxn>
              </a:cxnLst>
              <a:rect l="0" t="0" r="r" b="b"/>
              <a:pathLst>
                <a:path w="78" h="66">
                  <a:moveTo>
                    <a:pt x="0" y="4"/>
                  </a:moveTo>
                  <a:cubicBezTo>
                    <a:pt x="1" y="30"/>
                    <a:pt x="15" y="53"/>
                    <a:pt x="36" y="66"/>
                  </a:cubicBezTo>
                  <a:cubicBezTo>
                    <a:pt x="36" y="66"/>
                    <a:pt x="36" y="66"/>
                    <a:pt x="36" y="66"/>
                  </a:cubicBezTo>
                  <a:cubicBezTo>
                    <a:pt x="78" y="0"/>
                    <a:pt x="78" y="0"/>
                    <a:pt x="78" y="0"/>
                  </a:cubicBezTo>
                  <a:lnTo>
                    <a:pt x="0" y="4"/>
                  </a:lnTo>
                  <a:close/>
                </a:path>
              </a:pathLst>
            </a:custGeom>
            <a:solidFill>
              <a:srgbClr val="77B2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39"/>
            <p:cNvSpPr>
              <a:spLocks/>
            </p:cNvSpPr>
            <p:nvPr/>
          </p:nvSpPr>
          <p:spPr bwMode="auto">
            <a:xfrm>
              <a:off x="3929" y="599"/>
              <a:ext cx="189" cy="194"/>
            </a:xfrm>
            <a:custGeom>
              <a:avLst/>
              <a:gdLst>
                <a:gd name="T0" fmla="*/ 77 w 80"/>
                <a:gd name="T1" fmla="*/ 0 h 82"/>
                <a:gd name="T2" fmla="*/ 2 w 80"/>
                <a:gd name="T3" fmla="*/ 82 h 82"/>
                <a:gd name="T4" fmla="*/ 80 w 80"/>
                <a:gd name="T5" fmla="*/ 78 h 82"/>
                <a:gd name="T6" fmla="*/ 77 w 80"/>
                <a:gd name="T7" fmla="*/ 0 h 82"/>
              </a:gdLst>
              <a:ahLst/>
              <a:cxnLst>
                <a:cxn ang="0">
                  <a:pos x="T0" y="T1"/>
                </a:cxn>
                <a:cxn ang="0">
                  <a:pos x="T2" y="T3"/>
                </a:cxn>
                <a:cxn ang="0">
                  <a:pos x="T4" y="T5"/>
                </a:cxn>
                <a:cxn ang="0">
                  <a:pos x="T6" y="T7"/>
                </a:cxn>
              </a:cxnLst>
              <a:rect l="0" t="0" r="r" b="b"/>
              <a:pathLst>
                <a:path w="80" h="82">
                  <a:moveTo>
                    <a:pt x="77" y="0"/>
                  </a:moveTo>
                  <a:cubicBezTo>
                    <a:pt x="33" y="2"/>
                    <a:pt x="0" y="38"/>
                    <a:pt x="2" y="82"/>
                  </a:cubicBezTo>
                  <a:cubicBezTo>
                    <a:pt x="80" y="78"/>
                    <a:pt x="80" y="78"/>
                    <a:pt x="80" y="78"/>
                  </a:cubicBezTo>
                  <a:lnTo>
                    <a:pt x="77" y="0"/>
                  </a:lnTo>
                  <a:close/>
                </a:path>
              </a:pathLst>
            </a:custGeom>
            <a:solidFill>
              <a:srgbClr val="E0928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40"/>
            <p:cNvSpPr>
              <a:spLocks/>
            </p:cNvSpPr>
            <p:nvPr/>
          </p:nvSpPr>
          <p:spPr bwMode="auto">
            <a:xfrm>
              <a:off x="4045" y="807"/>
              <a:ext cx="108" cy="187"/>
            </a:xfrm>
            <a:custGeom>
              <a:avLst/>
              <a:gdLst>
                <a:gd name="T0" fmla="*/ 46 w 46"/>
                <a:gd name="T1" fmla="*/ 79 h 79"/>
                <a:gd name="T2" fmla="*/ 42 w 46"/>
                <a:gd name="T3" fmla="*/ 0 h 79"/>
                <a:gd name="T4" fmla="*/ 0 w 46"/>
                <a:gd name="T5" fmla="*/ 66 h 79"/>
                <a:gd name="T6" fmla="*/ 46 w 46"/>
                <a:gd name="T7" fmla="*/ 79 h 79"/>
              </a:gdLst>
              <a:ahLst/>
              <a:cxnLst>
                <a:cxn ang="0">
                  <a:pos x="T0" y="T1"/>
                </a:cxn>
                <a:cxn ang="0">
                  <a:pos x="T2" y="T3"/>
                </a:cxn>
                <a:cxn ang="0">
                  <a:pos x="T4" y="T5"/>
                </a:cxn>
                <a:cxn ang="0">
                  <a:pos x="T6" y="T7"/>
                </a:cxn>
              </a:cxnLst>
              <a:rect l="0" t="0" r="r" b="b"/>
              <a:pathLst>
                <a:path w="46" h="79">
                  <a:moveTo>
                    <a:pt x="46" y="79"/>
                  </a:moveTo>
                  <a:cubicBezTo>
                    <a:pt x="42" y="0"/>
                    <a:pt x="42" y="0"/>
                    <a:pt x="42" y="0"/>
                  </a:cubicBezTo>
                  <a:cubicBezTo>
                    <a:pt x="0" y="66"/>
                    <a:pt x="0" y="66"/>
                    <a:pt x="0" y="66"/>
                  </a:cubicBezTo>
                  <a:cubicBezTo>
                    <a:pt x="13" y="75"/>
                    <a:pt x="29" y="79"/>
                    <a:pt x="46" y="79"/>
                  </a:cubicBezTo>
                  <a:close/>
                </a:path>
              </a:pathLst>
            </a:custGeom>
            <a:solidFill>
              <a:srgbClr val="E0928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41"/>
            <p:cNvSpPr>
              <a:spLocks/>
            </p:cNvSpPr>
            <p:nvPr/>
          </p:nvSpPr>
          <p:spPr bwMode="auto">
            <a:xfrm>
              <a:off x="3827" y="592"/>
              <a:ext cx="31" cy="28"/>
            </a:xfrm>
            <a:custGeom>
              <a:avLst/>
              <a:gdLst>
                <a:gd name="T0" fmla="*/ 0 w 31"/>
                <a:gd name="T1" fmla="*/ 0 h 28"/>
                <a:gd name="T2" fmla="*/ 28 w 31"/>
                <a:gd name="T3" fmla="*/ 0 h 28"/>
                <a:gd name="T4" fmla="*/ 31 w 31"/>
                <a:gd name="T5" fmla="*/ 28 h 28"/>
                <a:gd name="T6" fmla="*/ 2 w 31"/>
                <a:gd name="T7" fmla="*/ 28 h 28"/>
                <a:gd name="T8" fmla="*/ 0 w 31"/>
                <a:gd name="T9" fmla="*/ 0 h 28"/>
              </a:gdLst>
              <a:ahLst/>
              <a:cxnLst>
                <a:cxn ang="0">
                  <a:pos x="T0" y="T1"/>
                </a:cxn>
                <a:cxn ang="0">
                  <a:pos x="T2" y="T3"/>
                </a:cxn>
                <a:cxn ang="0">
                  <a:pos x="T4" y="T5"/>
                </a:cxn>
                <a:cxn ang="0">
                  <a:pos x="T6" y="T7"/>
                </a:cxn>
                <a:cxn ang="0">
                  <a:pos x="T8" y="T9"/>
                </a:cxn>
              </a:cxnLst>
              <a:rect l="0" t="0" r="r" b="b"/>
              <a:pathLst>
                <a:path w="31" h="28">
                  <a:moveTo>
                    <a:pt x="0" y="0"/>
                  </a:moveTo>
                  <a:lnTo>
                    <a:pt x="28" y="0"/>
                  </a:lnTo>
                  <a:lnTo>
                    <a:pt x="31" y="28"/>
                  </a:lnTo>
                  <a:lnTo>
                    <a:pt x="2" y="28"/>
                  </a:lnTo>
                  <a:lnTo>
                    <a:pt x="0" y="0"/>
                  </a:lnTo>
                  <a:close/>
                </a:path>
              </a:pathLst>
            </a:custGeom>
            <a:solidFill>
              <a:srgbClr val="E0928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42"/>
            <p:cNvSpPr>
              <a:spLocks/>
            </p:cNvSpPr>
            <p:nvPr/>
          </p:nvSpPr>
          <p:spPr bwMode="auto">
            <a:xfrm>
              <a:off x="3829" y="635"/>
              <a:ext cx="31" cy="28"/>
            </a:xfrm>
            <a:custGeom>
              <a:avLst/>
              <a:gdLst>
                <a:gd name="T0" fmla="*/ 0 w 31"/>
                <a:gd name="T1" fmla="*/ 0 h 28"/>
                <a:gd name="T2" fmla="*/ 29 w 31"/>
                <a:gd name="T3" fmla="*/ 0 h 28"/>
                <a:gd name="T4" fmla="*/ 31 w 31"/>
                <a:gd name="T5" fmla="*/ 28 h 28"/>
                <a:gd name="T6" fmla="*/ 3 w 31"/>
                <a:gd name="T7" fmla="*/ 28 h 28"/>
                <a:gd name="T8" fmla="*/ 0 w 31"/>
                <a:gd name="T9" fmla="*/ 0 h 28"/>
              </a:gdLst>
              <a:ahLst/>
              <a:cxnLst>
                <a:cxn ang="0">
                  <a:pos x="T0" y="T1"/>
                </a:cxn>
                <a:cxn ang="0">
                  <a:pos x="T2" y="T3"/>
                </a:cxn>
                <a:cxn ang="0">
                  <a:pos x="T4" y="T5"/>
                </a:cxn>
                <a:cxn ang="0">
                  <a:pos x="T6" y="T7"/>
                </a:cxn>
                <a:cxn ang="0">
                  <a:pos x="T8" y="T9"/>
                </a:cxn>
              </a:cxnLst>
              <a:rect l="0" t="0" r="r" b="b"/>
              <a:pathLst>
                <a:path w="31" h="28">
                  <a:moveTo>
                    <a:pt x="0" y="0"/>
                  </a:moveTo>
                  <a:lnTo>
                    <a:pt x="29" y="0"/>
                  </a:lnTo>
                  <a:lnTo>
                    <a:pt x="31" y="28"/>
                  </a:lnTo>
                  <a:lnTo>
                    <a:pt x="3" y="28"/>
                  </a:lnTo>
                  <a:lnTo>
                    <a:pt x="0" y="0"/>
                  </a:lnTo>
                  <a:close/>
                </a:path>
              </a:pathLst>
            </a:custGeom>
            <a:solidFill>
              <a:srgbClr val="77B27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5" name="Freeform 143"/>
            <p:cNvSpPr>
              <a:spLocks/>
            </p:cNvSpPr>
            <p:nvPr/>
          </p:nvSpPr>
          <p:spPr bwMode="auto">
            <a:xfrm>
              <a:off x="3832" y="675"/>
              <a:ext cx="28" cy="30"/>
            </a:xfrm>
            <a:custGeom>
              <a:avLst/>
              <a:gdLst>
                <a:gd name="T0" fmla="*/ 0 w 28"/>
                <a:gd name="T1" fmla="*/ 2 h 30"/>
                <a:gd name="T2" fmla="*/ 28 w 28"/>
                <a:gd name="T3" fmla="*/ 0 h 30"/>
                <a:gd name="T4" fmla="*/ 28 w 28"/>
                <a:gd name="T5" fmla="*/ 28 h 30"/>
                <a:gd name="T6" fmla="*/ 0 w 28"/>
                <a:gd name="T7" fmla="*/ 30 h 30"/>
                <a:gd name="T8" fmla="*/ 0 w 28"/>
                <a:gd name="T9" fmla="*/ 2 h 30"/>
              </a:gdLst>
              <a:ahLst/>
              <a:cxnLst>
                <a:cxn ang="0">
                  <a:pos x="T0" y="T1"/>
                </a:cxn>
                <a:cxn ang="0">
                  <a:pos x="T2" y="T3"/>
                </a:cxn>
                <a:cxn ang="0">
                  <a:pos x="T4" y="T5"/>
                </a:cxn>
                <a:cxn ang="0">
                  <a:pos x="T6" y="T7"/>
                </a:cxn>
                <a:cxn ang="0">
                  <a:pos x="T8" y="T9"/>
                </a:cxn>
              </a:cxnLst>
              <a:rect l="0" t="0" r="r" b="b"/>
              <a:pathLst>
                <a:path w="28" h="30">
                  <a:moveTo>
                    <a:pt x="0" y="2"/>
                  </a:moveTo>
                  <a:lnTo>
                    <a:pt x="28" y="0"/>
                  </a:lnTo>
                  <a:lnTo>
                    <a:pt x="28" y="28"/>
                  </a:lnTo>
                  <a:lnTo>
                    <a:pt x="0" y="30"/>
                  </a:lnTo>
                  <a:lnTo>
                    <a:pt x="0" y="2"/>
                  </a:lnTo>
                  <a:close/>
                </a:path>
              </a:pathLst>
            </a:custGeom>
            <a:solidFill>
              <a:srgbClr val="E5C5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44"/>
            <p:cNvSpPr>
              <a:spLocks/>
            </p:cNvSpPr>
            <p:nvPr/>
          </p:nvSpPr>
          <p:spPr bwMode="auto">
            <a:xfrm>
              <a:off x="3832" y="717"/>
              <a:ext cx="30" cy="31"/>
            </a:xfrm>
            <a:custGeom>
              <a:avLst/>
              <a:gdLst>
                <a:gd name="T0" fmla="*/ 0 w 30"/>
                <a:gd name="T1" fmla="*/ 3 h 31"/>
                <a:gd name="T2" fmla="*/ 28 w 30"/>
                <a:gd name="T3" fmla="*/ 0 h 31"/>
                <a:gd name="T4" fmla="*/ 30 w 30"/>
                <a:gd name="T5" fmla="*/ 29 h 31"/>
                <a:gd name="T6" fmla="*/ 2 w 30"/>
                <a:gd name="T7" fmla="*/ 31 h 31"/>
                <a:gd name="T8" fmla="*/ 0 w 30"/>
                <a:gd name="T9" fmla="*/ 3 h 31"/>
              </a:gdLst>
              <a:ahLst/>
              <a:cxnLst>
                <a:cxn ang="0">
                  <a:pos x="T0" y="T1"/>
                </a:cxn>
                <a:cxn ang="0">
                  <a:pos x="T2" y="T3"/>
                </a:cxn>
                <a:cxn ang="0">
                  <a:pos x="T4" y="T5"/>
                </a:cxn>
                <a:cxn ang="0">
                  <a:pos x="T6" y="T7"/>
                </a:cxn>
                <a:cxn ang="0">
                  <a:pos x="T8" y="T9"/>
                </a:cxn>
              </a:cxnLst>
              <a:rect l="0" t="0" r="r" b="b"/>
              <a:pathLst>
                <a:path w="30" h="31">
                  <a:moveTo>
                    <a:pt x="0" y="3"/>
                  </a:moveTo>
                  <a:lnTo>
                    <a:pt x="28" y="0"/>
                  </a:lnTo>
                  <a:lnTo>
                    <a:pt x="30" y="29"/>
                  </a:lnTo>
                  <a:lnTo>
                    <a:pt x="2" y="31"/>
                  </a:lnTo>
                  <a:lnTo>
                    <a:pt x="0" y="3"/>
                  </a:lnTo>
                  <a:close/>
                </a:path>
              </a:pathLst>
            </a:custGeom>
            <a:solidFill>
              <a:srgbClr val="EFBDB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45"/>
            <p:cNvSpPr>
              <a:spLocks/>
            </p:cNvSpPr>
            <p:nvPr/>
          </p:nvSpPr>
          <p:spPr bwMode="auto">
            <a:xfrm>
              <a:off x="4317" y="230"/>
              <a:ext cx="428" cy="721"/>
            </a:xfrm>
            <a:custGeom>
              <a:avLst/>
              <a:gdLst>
                <a:gd name="T0" fmla="*/ 24 w 181"/>
                <a:gd name="T1" fmla="*/ 201 h 305"/>
                <a:gd name="T2" fmla="*/ 40 w 181"/>
                <a:gd name="T3" fmla="*/ 176 h 305"/>
                <a:gd name="T4" fmla="*/ 52 w 181"/>
                <a:gd name="T5" fmla="*/ 156 h 305"/>
                <a:gd name="T6" fmla="*/ 58 w 181"/>
                <a:gd name="T7" fmla="*/ 206 h 305"/>
                <a:gd name="T8" fmla="*/ 59 w 181"/>
                <a:gd name="T9" fmla="*/ 258 h 305"/>
                <a:gd name="T10" fmla="*/ 46 w 181"/>
                <a:gd name="T11" fmla="*/ 277 h 305"/>
                <a:gd name="T12" fmla="*/ 55 w 181"/>
                <a:gd name="T13" fmla="*/ 305 h 305"/>
                <a:gd name="T14" fmla="*/ 83 w 181"/>
                <a:gd name="T15" fmla="*/ 264 h 305"/>
                <a:gd name="T16" fmla="*/ 89 w 181"/>
                <a:gd name="T17" fmla="*/ 200 h 305"/>
                <a:gd name="T18" fmla="*/ 100 w 181"/>
                <a:gd name="T19" fmla="*/ 249 h 305"/>
                <a:gd name="T20" fmla="*/ 90 w 181"/>
                <a:gd name="T21" fmla="*/ 273 h 305"/>
                <a:gd name="T22" fmla="*/ 101 w 181"/>
                <a:gd name="T23" fmla="*/ 296 h 305"/>
                <a:gd name="T24" fmla="*/ 124 w 181"/>
                <a:gd name="T25" fmla="*/ 252 h 305"/>
                <a:gd name="T26" fmla="*/ 119 w 181"/>
                <a:gd name="T27" fmla="*/ 187 h 305"/>
                <a:gd name="T28" fmla="*/ 119 w 181"/>
                <a:gd name="T29" fmla="*/ 187 h 305"/>
                <a:gd name="T30" fmla="*/ 133 w 181"/>
                <a:gd name="T31" fmla="*/ 233 h 305"/>
                <a:gd name="T32" fmla="*/ 135 w 181"/>
                <a:gd name="T33" fmla="*/ 261 h 305"/>
                <a:gd name="T34" fmla="*/ 155 w 181"/>
                <a:gd name="T35" fmla="*/ 276 h 305"/>
                <a:gd name="T36" fmla="*/ 155 w 181"/>
                <a:gd name="T37" fmla="*/ 228 h 305"/>
                <a:gd name="T38" fmla="*/ 146 w 181"/>
                <a:gd name="T39" fmla="*/ 178 h 305"/>
                <a:gd name="T40" fmla="*/ 147 w 181"/>
                <a:gd name="T41" fmla="*/ 177 h 305"/>
                <a:gd name="T42" fmla="*/ 160 w 181"/>
                <a:gd name="T43" fmla="*/ 221 h 305"/>
                <a:gd name="T44" fmla="*/ 162 w 181"/>
                <a:gd name="T45" fmla="*/ 247 h 305"/>
                <a:gd name="T46" fmla="*/ 181 w 181"/>
                <a:gd name="T47" fmla="*/ 262 h 305"/>
                <a:gd name="T48" fmla="*/ 181 w 181"/>
                <a:gd name="T49" fmla="*/ 216 h 305"/>
                <a:gd name="T50" fmla="*/ 172 w 181"/>
                <a:gd name="T51" fmla="*/ 169 h 305"/>
                <a:gd name="T52" fmla="*/ 160 w 181"/>
                <a:gd name="T53" fmla="*/ 121 h 305"/>
                <a:gd name="T54" fmla="*/ 143 w 181"/>
                <a:gd name="T55" fmla="*/ 91 h 305"/>
                <a:gd name="T56" fmla="*/ 143 w 181"/>
                <a:gd name="T57" fmla="*/ 0 h 305"/>
                <a:gd name="T58" fmla="*/ 52 w 181"/>
                <a:gd name="T59" fmla="*/ 0 h 305"/>
                <a:gd name="T60" fmla="*/ 52 w 181"/>
                <a:gd name="T61" fmla="*/ 91 h 305"/>
                <a:gd name="T62" fmla="*/ 26 w 181"/>
                <a:gd name="T63" fmla="*/ 133 h 305"/>
                <a:gd name="T64" fmla="*/ 17 w 181"/>
                <a:gd name="T65" fmla="*/ 169 h 305"/>
                <a:gd name="T66" fmla="*/ 0 w 181"/>
                <a:gd name="T67" fmla="*/ 197 h 305"/>
                <a:gd name="T68" fmla="*/ 24 w 181"/>
                <a:gd name="T69" fmla="*/ 201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1" h="305">
                  <a:moveTo>
                    <a:pt x="24" y="201"/>
                  </a:moveTo>
                  <a:cubicBezTo>
                    <a:pt x="24" y="201"/>
                    <a:pt x="30" y="196"/>
                    <a:pt x="40" y="176"/>
                  </a:cubicBezTo>
                  <a:cubicBezTo>
                    <a:pt x="52" y="156"/>
                    <a:pt x="52" y="156"/>
                    <a:pt x="52" y="156"/>
                  </a:cubicBezTo>
                  <a:cubicBezTo>
                    <a:pt x="58" y="206"/>
                    <a:pt x="58" y="206"/>
                    <a:pt x="58" y="206"/>
                  </a:cubicBezTo>
                  <a:cubicBezTo>
                    <a:pt x="59" y="258"/>
                    <a:pt x="59" y="258"/>
                    <a:pt x="59" y="258"/>
                  </a:cubicBezTo>
                  <a:cubicBezTo>
                    <a:pt x="46" y="277"/>
                    <a:pt x="46" y="277"/>
                    <a:pt x="46" y="277"/>
                  </a:cubicBezTo>
                  <a:cubicBezTo>
                    <a:pt x="37" y="294"/>
                    <a:pt x="55" y="305"/>
                    <a:pt x="55" y="305"/>
                  </a:cubicBezTo>
                  <a:cubicBezTo>
                    <a:pt x="83" y="264"/>
                    <a:pt x="83" y="264"/>
                    <a:pt x="83" y="264"/>
                  </a:cubicBezTo>
                  <a:cubicBezTo>
                    <a:pt x="89" y="200"/>
                    <a:pt x="89" y="200"/>
                    <a:pt x="89" y="200"/>
                  </a:cubicBezTo>
                  <a:cubicBezTo>
                    <a:pt x="100" y="249"/>
                    <a:pt x="100" y="249"/>
                    <a:pt x="100" y="249"/>
                  </a:cubicBezTo>
                  <a:cubicBezTo>
                    <a:pt x="90" y="273"/>
                    <a:pt x="90" y="273"/>
                    <a:pt x="90" y="273"/>
                  </a:cubicBezTo>
                  <a:cubicBezTo>
                    <a:pt x="82" y="292"/>
                    <a:pt x="101" y="296"/>
                    <a:pt x="101" y="296"/>
                  </a:cubicBezTo>
                  <a:cubicBezTo>
                    <a:pt x="124" y="252"/>
                    <a:pt x="124" y="252"/>
                    <a:pt x="124" y="252"/>
                  </a:cubicBezTo>
                  <a:cubicBezTo>
                    <a:pt x="119" y="187"/>
                    <a:pt x="119" y="187"/>
                    <a:pt x="119" y="187"/>
                  </a:cubicBezTo>
                  <a:cubicBezTo>
                    <a:pt x="119" y="187"/>
                    <a:pt x="119" y="187"/>
                    <a:pt x="119" y="187"/>
                  </a:cubicBezTo>
                  <a:cubicBezTo>
                    <a:pt x="133" y="233"/>
                    <a:pt x="133" y="233"/>
                    <a:pt x="133" y="233"/>
                  </a:cubicBezTo>
                  <a:cubicBezTo>
                    <a:pt x="135" y="261"/>
                    <a:pt x="135" y="261"/>
                    <a:pt x="135" y="261"/>
                  </a:cubicBezTo>
                  <a:cubicBezTo>
                    <a:pt x="136" y="281"/>
                    <a:pt x="155" y="276"/>
                    <a:pt x="155" y="276"/>
                  </a:cubicBezTo>
                  <a:cubicBezTo>
                    <a:pt x="155" y="228"/>
                    <a:pt x="155" y="228"/>
                    <a:pt x="155" y="228"/>
                  </a:cubicBezTo>
                  <a:cubicBezTo>
                    <a:pt x="146" y="178"/>
                    <a:pt x="146" y="178"/>
                    <a:pt x="146" y="178"/>
                  </a:cubicBezTo>
                  <a:cubicBezTo>
                    <a:pt x="147" y="177"/>
                    <a:pt x="147" y="177"/>
                    <a:pt x="147" y="177"/>
                  </a:cubicBezTo>
                  <a:cubicBezTo>
                    <a:pt x="160" y="221"/>
                    <a:pt x="160" y="221"/>
                    <a:pt x="160" y="221"/>
                  </a:cubicBezTo>
                  <a:cubicBezTo>
                    <a:pt x="162" y="247"/>
                    <a:pt x="162" y="247"/>
                    <a:pt x="162" y="247"/>
                  </a:cubicBezTo>
                  <a:cubicBezTo>
                    <a:pt x="164" y="266"/>
                    <a:pt x="181" y="262"/>
                    <a:pt x="181" y="262"/>
                  </a:cubicBezTo>
                  <a:cubicBezTo>
                    <a:pt x="181" y="216"/>
                    <a:pt x="181" y="216"/>
                    <a:pt x="181" y="216"/>
                  </a:cubicBezTo>
                  <a:cubicBezTo>
                    <a:pt x="172" y="169"/>
                    <a:pt x="172" y="169"/>
                    <a:pt x="172" y="169"/>
                  </a:cubicBezTo>
                  <a:cubicBezTo>
                    <a:pt x="160" y="121"/>
                    <a:pt x="160" y="121"/>
                    <a:pt x="160" y="121"/>
                  </a:cubicBezTo>
                  <a:cubicBezTo>
                    <a:pt x="160" y="121"/>
                    <a:pt x="150" y="96"/>
                    <a:pt x="143" y="91"/>
                  </a:cubicBezTo>
                  <a:cubicBezTo>
                    <a:pt x="143" y="0"/>
                    <a:pt x="143" y="0"/>
                    <a:pt x="143" y="0"/>
                  </a:cubicBezTo>
                  <a:cubicBezTo>
                    <a:pt x="52" y="0"/>
                    <a:pt x="52" y="0"/>
                    <a:pt x="52" y="0"/>
                  </a:cubicBezTo>
                  <a:cubicBezTo>
                    <a:pt x="52" y="91"/>
                    <a:pt x="52" y="91"/>
                    <a:pt x="52" y="91"/>
                  </a:cubicBezTo>
                  <a:cubicBezTo>
                    <a:pt x="26" y="133"/>
                    <a:pt x="26" y="133"/>
                    <a:pt x="26" y="133"/>
                  </a:cubicBezTo>
                  <a:cubicBezTo>
                    <a:pt x="17" y="169"/>
                    <a:pt x="17" y="169"/>
                    <a:pt x="17" y="169"/>
                  </a:cubicBezTo>
                  <a:cubicBezTo>
                    <a:pt x="0" y="197"/>
                    <a:pt x="0" y="197"/>
                    <a:pt x="0" y="197"/>
                  </a:cubicBezTo>
                  <a:cubicBezTo>
                    <a:pt x="0" y="197"/>
                    <a:pt x="10" y="211"/>
                    <a:pt x="24" y="201"/>
                  </a:cubicBezTo>
                  <a:close/>
                </a:path>
              </a:pathLst>
            </a:custGeom>
            <a:solidFill>
              <a:srgbClr val="FFC0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Rectangle 146"/>
            <p:cNvSpPr>
              <a:spLocks noChangeArrowheads="1"/>
            </p:cNvSpPr>
            <p:nvPr/>
          </p:nvSpPr>
          <p:spPr bwMode="auto">
            <a:xfrm>
              <a:off x="4435" y="315"/>
              <a:ext cx="232" cy="64"/>
            </a:xfrm>
            <a:prstGeom prst="rect">
              <a:avLst/>
            </a:prstGeom>
            <a:solidFill>
              <a:srgbClr val="CBCE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Rectangle 147"/>
            <p:cNvSpPr>
              <a:spLocks noChangeArrowheads="1"/>
            </p:cNvSpPr>
            <p:nvPr/>
          </p:nvSpPr>
          <p:spPr bwMode="auto">
            <a:xfrm>
              <a:off x="4423" y="-770"/>
              <a:ext cx="260" cy="1085"/>
            </a:xfrm>
            <a:prstGeom prst="rect">
              <a:avLst/>
            </a:prstGeom>
            <a:solidFill>
              <a:srgbClr val="257B8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Oval 148"/>
            <p:cNvSpPr>
              <a:spLocks noChangeArrowheads="1"/>
            </p:cNvSpPr>
            <p:nvPr/>
          </p:nvSpPr>
          <p:spPr bwMode="auto">
            <a:xfrm>
              <a:off x="4461" y="329"/>
              <a:ext cx="33" cy="36"/>
            </a:xfrm>
            <a:prstGeom prst="ellipse">
              <a:avLst/>
            </a:prstGeom>
            <a:solidFill>
              <a:srgbClr val="257B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Rectangle 149"/>
            <p:cNvSpPr>
              <a:spLocks noChangeArrowheads="1"/>
            </p:cNvSpPr>
            <p:nvPr/>
          </p:nvSpPr>
          <p:spPr bwMode="auto">
            <a:xfrm>
              <a:off x="4558" y="315"/>
              <a:ext cx="109" cy="64"/>
            </a:xfrm>
            <a:prstGeom prst="rect">
              <a:avLst/>
            </a:prstGeom>
            <a:solidFill>
              <a:srgbClr val="EFEF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Rectangle 150"/>
            <p:cNvSpPr>
              <a:spLocks noChangeArrowheads="1"/>
            </p:cNvSpPr>
            <p:nvPr/>
          </p:nvSpPr>
          <p:spPr bwMode="auto">
            <a:xfrm>
              <a:off x="4558" y="-768"/>
              <a:ext cx="125" cy="1083"/>
            </a:xfrm>
            <a:prstGeom prst="rect">
              <a:avLst/>
            </a:prstGeom>
            <a:solidFill>
              <a:srgbClr val="21899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3" name="Freeform 151"/>
            <p:cNvSpPr>
              <a:spLocks/>
            </p:cNvSpPr>
            <p:nvPr/>
          </p:nvSpPr>
          <p:spPr bwMode="auto">
            <a:xfrm>
              <a:off x="3110" y="259"/>
              <a:ext cx="767" cy="695"/>
            </a:xfrm>
            <a:custGeom>
              <a:avLst/>
              <a:gdLst>
                <a:gd name="T0" fmla="*/ 241 w 324"/>
                <a:gd name="T1" fmla="*/ 130 h 294"/>
                <a:gd name="T2" fmla="*/ 235 w 324"/>
                <a:gd name="T3" fmla="*/ 143 h 294"/>
                <a:gd name="T4" fmla="*/ 245 w 324"/>
                <a:gd name="T5" fmla="*/ 159 h 294"/>
                <a:gd name="T6" fmla="*/ 237 w 324"/>
                <a:gd name="T7" fmla="*/ 167 h 294"/>
                <a:gd name="T8" fmla="*/ 247 w 324"/>
                <a:gd name="T9" fmla="*/ 185 h 294"/>
                <a:gd name="T10" fmla="*/ 216 w 324"/>
                <a:gd name="T11" fmla="*/ 206 h 294"/>
                <a:gd name="T12" fmla="*/ 261 w 324"/>
                <a:gd name="T13" fmla="*/ 226 h 294"/>
                <a:gd name="T14" fmla="*/ 293 w 324"/>
                <a:gd name="T15" fmla="*/ 235 h 294"/>
                <a:gd name="T16" fmla="*/ 315 w 324"/>
                <a:gd name="T17" fmla="*/ 269 h 294"/>
                <a:gd name="T18" fmla="*/ 252 w 324"/>
                <a:gd name="T19" fmla="*/ 257 h 294"/>
                <a:gd name="T20" fmla="*/ 194 w 324"/>
                <a:gd name="T21" fmla="*/ 238 h 294"/>
                <a:gd name="T22" fmla="*/ 147 w 324"/>
                <a:gd name="T23" fmla="*/ 205 h 294"/>
                <a:gd name="T24" fmla="*/ 147 w 324"/>
                <a:gd name="T25" fmla="*/ 205 h 294"/>
                <a:gd name="T26" fmla="*/ 133 w 324"/>
                <a:gd name="T27" fmla="*/ 222 h 294"/>
                <a:gd name="T28" fmla="*/ 141 w 324"/>
                <a:gd name="T29" fmla="*/ 260 h 294"/>
                <a:gd name="T30" fmla="*/ 118 w 324"/>
                <a:gd name="T31" fmla="*/ 292 h 294"/>
                <a:gd name="T32" fmla="*/ 102 w 324"/>
                <a:gd name="T33" fmla="*/ 230 h 294"/>
                <a:gd name="T34" fmla="*/ 71 w 324"/>
                <a:gd name="T35" fmla="*/ 142 h 294"/>
                <a:gd name="T36" fmla="*/ 54 w 324"/>
                <a:gd name="T37" fmla="*/ 119 h 294"/>
                <a:gd name="T38" fmla="*/ 0 w 324"/>
                <a:gd name="T39" fmla="*/ 64 h 294"/>
                <a:gd name="T40" fmla="*/ 64 w 324"/>
                <a:gd name="T41" fmla="*/ 0 h 294"/>
                <a:gd name="T42" fmla="*/ 119 w 324"/>
                <a:gd name="T43" fmla="*/ 55 h 294"/>
                <a:gd name="T44" fmla="*/ 139 w 324"/>
                <a:gd name="T45" fmla="*/ 75 h 294"/>
                <a:gd name="T46" fmla="*/ 203 w 324"/>
                <a:gd name="T47" fmla="*/ 106 h 294"/>
                <a:gd name="T48" fmla="*/ 216 w 324"/>
                <a:gd name="T49" fmla="*/ 86 h 294"/>
                <a:gd name="T50" fmla="*/ 241 w 324"/>
                <a:gd name="T51" fmla="*/ 13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24" h="294">
                  <a:moveTo>
                    <a:pt x="241" y="130"/>
                  </a:moveTo>
                  <a:cubicBezTo>
                    <a:pt x="235" y="143"/>
                    <a:pt x="235" y="143"/>
                    <a:pt x="235" y="143"/>
                  </a:cubicBezTo>
                  <a:cubicBezTo>
                    <a:pt x="245" y="159"/>
                    <a:pt x="245" y="159"/>
                    <a:pt x="245" y="159"/>
                  </a:cubicBezTo>
                  <a:cubicBezTo>
                    <a:pt x="237" y="167"/>
                    <a:pt x="237" y="167"/>
                    <a:pt x="237" y="167"/>
                  </a:cubicBezTo>
                  <a:cubicBezTo>
                    <a:pt x="247" y="185"/>
                    <a:pt x="247" y="185"/>
                    <a:pt x="247" y="185"/>
                  </a:cubicBezTo>
                  <a:cubicBezTo>
                    <a:pt x="247" y="185"/>
                    <a:pt x="226" y="198"/>
                    <a:pt x="216" y="206"/>
                  </a:cubicBezTo>
                  <a:cubicBezTo>
                    <a:pt x="261" y="226"/>
                    <a:pt x="261" y="226"/>
                    <a:pt x="261" y="226"/>
                  </a:cubicBezTo>
                  <a:cubicBezTo>
                    <a:pt x="293" y="235"/>
                    <a:pt x="293" y="235"/>
                    <a:pt x="293" y="235"/>
                  </a:cubicBezTo>
                  <a:cubicBezTo>
                    <a:pt x="324" y="244"/>
                    <a:pt x="315" y="269"/>
                    <a:pt x="315" y="269"/>
                  </a:cubicBezTo>
                  <a:cubicBezTo>
                    <a:pt x="252" y="257"/>
                    <a:pt x="252" y="257"/>
                    <a:pt x="252" y="257"/>
                  </a:cubicBezTo>
                  <a:cubicBezTo>
                    <a:pt x="194" y="238"/>
                    <a:pt x="194" y="238"/>
                    <a:pt x="194" y="238"/>
                  </a:cubicBezTo>
                  <a:cubicBezTo>
                    <a:pt x="147" y="205"/>
                    <a:pt x="147" y="205"/>
                    <a:pt x="147" y="205"/>
                  </a:cubicBezTo>
                  <a:cubicBezTo>
                    <a:pt x="147" y="205"/>
                    <a:pt x="147" y="205"/>
                    <a:pt x="147" y="205"/>
                  </a:cubicBezTo>
                  <a:cubicBezTo>
                    <a:pt x="140" y="216"/>
                    <a:pt x="133" y="222"/>
                    <a:pt x="133" y="222"/>
                  </a:cubicBezTo>
                  <a:cubicBezTo>
                    <a:pt x="141" y="260"/>
                    <a:pt x="141" y="260"/>
                    <a:pt x="141" y="260"/>
                  </a:cubicBezTo>
                  <a:cubicBezTo>
                    <a:pt x="147" y="294"/>
                    <a:pt x="118" y="292"/>
                    <a:pt x="118" y="292"/>
                  </a:cubicBezTo>
                  <a:cubicBezTo>
                    <a:pt x="102" y="230"/>
                    <a:pt x="102" y="230"/>
                    <a:pt x="102" y="230"/>
                  </a:cubicBezTo>
                  <a:cubicBezTo>
                    <a:pt x="71" y="142"/>
                    <a:pt x="71" y="142"/>
                    <a:pt x="71" y="142"/>
                  </a:cubicBezTo>
                  <a:cubicBezTo>
                    <a:pt x="54" y="119"/>
                    <a:pt x="54" y="119"/>
                    <a:pt x="54" y="119"/>
                  </a:cubicBezTo>
                  <a:cubicBezTo>
                    <a:pt x="0" y="64"/>
                    <a:pt x="0" y="64"/>
                    <a:pt x="0" y="64"/>
                  </a:cubicBezTo>
                  <a:cubicBezTo>
                    <a:pt x="64" y="0"/>
                    <a:pt x="64" y="0"/>
                    <a:pt x="64" y="0"/>
                  </a:cubicBezTo>
                  <a:cubicBezTo>
                    <a:pt x="119" y="55"/>
                    <a:pt x="119" y="55"/>
                    <a:pt x="119" y="55"/>
                  </a:cubicBezTo>
                  <a:cubicBezTo>
                    <a:pt x="139" y="75"/>
                    <a:pt x="139" y="75"/>
                    <a:pt x="139" y="75"/>
                  </a:cubicBezTo>
                  <a:cubicBezTo>
                    <a:pt x="171" y="73"/>
                    <a:pt x="203" y="106"/>
                    <a:pt x="203" y="106"/>
                  </a:cubicBezTo>
                  <a:cubicBezTo>
                    <a:pt x="198" y="88"/>
                    <a:pt x="216" y="86"/>
                    <a:pt x="216" y="86"/>
                  </a:cubicBezTo>
                  <a:lnTo>
                    <a:pt x="241" y="130"/>
                  </a:lnTo>
                  <a:close/>
                </a:path>
              </a:pathLst>
            </a:custGeom>
            <a:solidFill>
              <a:srgbClr val="FFC0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4" name="Freeform 152"/>
            <p:cNvSpPr>
              <a:spLocks/>
            </p:cNvSpPr>
            <p:nvPr/>
          </p:nvSpPr>
          <p:spPr bwMode="auto">
            <a:xfrm>
              <a:off x="3579" y="507"/>
              <a:ext cx="97" cy="189"/>
            </a:xfrm>
            <a:custGeom>
              <a:avLst/>
              <a:gdLst>
                <a:gd name="T0" fmla="*/ 37 w 41"/>
                <a:gd name="T1" fmla="*/ 38 h 80"/>
                <a:gd name="T2" fmla="*/ 38 w 41"/>
                <a:gd name="T3" fmla="*/ 38 h 80"/>
                <a:gd name="T4" fmla="*/ 38 w 41"/>
                <a:gd name="T5" fmla="*/ 38 h 80"/>
                <a:gd name="T6" fmla="*/ 18 w 41"/>
                <a:gd name="T7" fmla="*/ 3 h 80"/>
                <a:gd name="T8" fmla="*/ 5 w 41"/>
                <a:gd name="T9" fmla="*/ 13 h 80"/>
                <a:gd name="T10" fmla="*/ 9 w 41"/>
                <a:gd name="T11" fmla="*/ 29 h 80"/>
                <a:gd name="T12" fmla="*/ 20 w 41"/>
                <a:gd name="T13" fmla="*/ 24 h 80"/>
                <a:gd name="T14" fmla="*/ 21 w 41"/>
                <a:gd name="T15" fmla="*/ 24 h 80"/>
                <a:gd name="T16" fmla="*/ 41 w 41"/>
                <a:gd name="T17" fmla="*/ 60 h 80"/>
                <a:gd name="T18" fmla="*/ 39 w 41"/>
                <a:gd name="T19" fmla="*/ 62 h 80"/>
                <a:gd name="T20" fmla="*/ 39 w 41"/>
                <a:gd name="T21" fmla="*/ 62 h 80"/>
                <a:gd name="T22" fmla="*/ 39 w 41"/>
                <a:gd name="T23" fmla="*/ 62 h 80"/>
                <a:gd name="T24" fmla="*/ 20 w 41"/>
                <a:gd name="T25" fmla="*/ 27 h 80"/>
                <a:gd name="T26" fmla="*/ 6 w 41"/>
                <a:gd name="T27" fmla="*/ 37 h 80"/>
                <a:gd name="T28" fmla="*/ 6 w 41"/>
                <a:gd name="T29" fmla="*/ 48 h 80"/>
                <a:gd name="T30" fmla="*/ 16 w 41"/>
                <a:gd name="T31" fmla="*/ 72 h 80"/>
                <a:gd name="T32" fmla="*/ 2 w 41"/>
                <a:gd name="T33" fmla="*/ 80 h 80"/>
                <a:gd name="T34" fmla="*/ 0 w 41"/>
                <a:gd name="T35" fmla="*/ 78 h 80"/>
                <a:gd name="T36" fmla="*/ 13 w 41"/>
                <a:gd name="T37" fmla="*/ 71 h 80"/>
                <a:gd name="T38" fmla="*/ 3 w 41"/>
                <a:gd name="T39" fmla="*/ 49 h 80"/>
                <a:gd name="T40" fmla="*/ 3 w 41"/>
                <a:gd name="T41" fmla="*/ 36 h 80"/>
                <a:gd name="T42" fmla="*/ 6 w 41"/>
                <a:gd name="T43" fmla="*/ 31 h 80"/>
                <a:gd name="T44" fmla="*/ 3 w 41"/>
                <a:gd name="T45" fmla="*/ 12 h 80"/>
                <a:gd name="T46" fmla="*/ 6 w 41"/>
                <a:gd name="T47" fmla="*/ 6 h 80"/>
                <a:gd name="T48" fmla="*/ 18 w 41"/>
                <a:gd name="T49" fmla="*/ 0 h 80"/>
                <a:gd name="T50" fmla="*/ 19 w 41"/>
                <a:gd name="T51" fmla="*/ 0 h 80"/>
                <a:gd name="T52" fmla="*/ 39 w 41"/>
                <a:gd name="T53" fmla="*/ 35 h 80"/>
                <a:gd name="T54" fmla="*/ 37 w 41"/>
                <a:gd name="T55" fmla="*/ 3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 h="80">
                  <a:moveTo>
                    <a:pt x="37" y="38"/>
                  </a:moveTo>
                  <a:cubicBezTo>
                    <a:pt x="38" y="38"/>
                    <a:pt x="38" y="38"/>
                    <a:pt x="38" y="38"/>
                  </a:cubicBezTo>
                  <a:cubicBezTo>
                    <a:pt x="38" y="38"/>
                    <a:pt x="38" y="38"/>
                    <a:pt x="38" y="38"/>
                  </a:cubicBezTo>
                  <a:cubicBezTo>
                    <a:pt x="18" y="3"/>
                    <a:pt x="18" y="3"/>
                    <a:pt x="18" y="3"/>
                  </a:cubicBezTo>
                  <a:cubicBezTo>
                    <a:pt x="15" y="4"/>
                    <a:pt x="8" y="7"/>
                    <a:pt x="5" y="13"/>
                  </a:cubicBezTo>
                  <a:cubicBezTo>
                    <a:pt x="4" y="17"/>
                    <a:pt x="5" y="23"/>
                    <a:pt x="9" y="29"/>
                  </a:cubicBezTo>
                  <a:cubicBezTo>
                    <a:pt x="11" y="27"/>
                    <a:pt x="15" y="25"/>
                    <a:pt x="20" y="24"/>
                  </a:cubicBezTo>
                  <a:cubicBezTo>
                    <a:pt x="21" y="24"/>
                    <a:pt x="21" y="24"/>
                    <a:pt x="21" y="24"/>
                  </a:cubicBezTo>
                  <a:cubicBezTo>
                    <a:pt x="41" y="60"/>
                    <a:pt x="41" y="60"/>
                    <a:pt x="41" y="60"/>
                  </a:cubicBezTo>
                  <a:cubicBezTo>
                    <a:pt x="39" y="62"/>
                    <a:pt x="39" y="62"/>
                    <a:pt x="39" y="62"/>
                  </a:cubicBezTo>
                  <a:cubicBezTo>
                    <a:pt x="39" y="62"/>
                    <a:pt x="39" y="62"/>
                    <a:pt x="39" y="62"/>
                  </a:cubicBezTo>
                  <a:cubicBezTo>
                    <a:pt x="39" y="62"/>
                    <a:pt x="39" y="62"/>
                    <a:pt x="39" y="62"/>
                  </a:cubicBezTo>
                  <a:cubicBezTo>
                    <a:pt x="20" y="27"/>
                    <a:pt x="20" y="27"/>
                    <a:pt x="20" y="27"/>
                  </a:cubicBezTo>
                  <a:cubicBezTo>
                    <a:pt x="13" y="29"/>
                    <a:pt x="8" y="32"/>
                    <a:pt x="6" y="37"/>
                  </a:cubicBezTo>
                  <a:cubicBezTo>
                    <a:pt x="3" y="42"/>
                    <a:pt x="6" y="48"/>
                    <a:pt x="6" y="48"/>
                  </a:cubicBezTo>
                  <a:cubicBezTo>
                    <a:pt x="16" y="72"/>
                    <a:pt x="16" y="72"/>
                    <a:pt x="16" y="72"/>
                  </a:cubicBezTo>
                  <a:cubicBezTo>
                    <a:pt x="2" y="80"/>
                    <a:pt x="2" y="80"/>
                    <a:pt x="2" y="80"/>
                  </a:cubicBezTo>
                  <a:cubicBezTo>
                    <a:pt x="0" y="78"/>
                    <a:pt x="0" y="78"/>
                    <a:pt x="0" y="78"/>
                  </a:cubicBezTo>
                  <a:cubicBezTo>
                    <a:pt x="13" y="71"/>
                    <a:pt x="13" y="71"/>
                    <a:pt x="13" y="71"/>
                  </a:cubicBezTo>
                  <a:cubicBezTo>
                    <a:pt x="3" y="49"/>
                    <a:pt x="3" y="49"/>
                    <a:pt x="3" y="49"/>
                  </a:cubicBezTo>
                  <a:cubicBezTo>
                    <a:pt x="3" y="49"/>
                    <a:pt x="0" y="42"/>
                    <a:pt x="3" y="36"/>
                  </a:cubicBezTo>
                  <a:cubicBezTo>
                    <a:pt x="4" y="34"/>
                    <a:pt x="5" y="33"/>
                    <a:pt x="6" y="31"/>
                  </a:cubicBezTo>
                  <a:cubicBezTo>
                    <a:pt x="2" y="24"/>
                    <a:pt x="1" y="17"/>
                    <a:pt x="3" y="12"/>
                  </a:cubicBezTo>
                  <a:cubicBezTo>
                    <a:pt x="4" y="10"/>
                    <a:pt x="5" y="8"/>
                    <a:pt x="6" y="6"/>
                  </a:cubicBezTo>
                  <a:cubicBezTo>
                    <a:pt x="11" y="2"/>
                    <a:pt x="18" y="0"/>
                    <a:pt x="18" y="0"/>
                  </a:cubicBezTo>
                  <a:cubicBezTo>
                    <a:pt x="19" y="0"/>
                    <a:pt x="19" y="0"/>
                    <a:pt x="19" y="0"/>
                  </a:cubicBezTo>
                  <a:cubicBezTo>
                    <a:pt x="39" y="35"/>
                    <a:pt x="39" y="35"/>
                    <a:pt x="39" y="35"/>
                  </a:cubicBezTo>
                  <a:lnTo>
                    <a:pt x="37" y="38"/>
                  </a:lnTo>
                  <a:close/>
                </a:path>
              </a:pathLst>
            </a:custGeom>
            <a:solidFill>
              <a:srgbClr val="DB9F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53"/>
            <p:cNvSpPr>
              <a:spLocks/>
            </p:cNvSpPr>
            <p:nvPr/>
          </p:nvSpPr>
          <p:spPr bwMode="auto">
            <a:xfrm>
              <a:off x="3136" y="287"/>
              <a:ext cx="208" cy="206"/>
            </a:xfrm>
            <a:custGeom>
              <a:avLst/>
              <a:gdLst>
                <a:gd name="T0" fmla="*/ 164 w 208"/>
                <a:gd name="T1" fmla="*/ 0 h 206"/>
                <a:gd name="T2" fmla="*/ 0 w 208"/>
                <a:gd name="T3" fmla="*/ 163 h 206"/>
                <a:gd name="T4" fmla="*/ 45 w 208"/>
                <a:gd name="T5" fmla="*/ 206 h 206"/>
                <a:gd name="T6" fmla="*/ 208 w 208"/>
                <a:gd name="T7" fmla="*/ 42 h 206"/>
                <a:gd name="T8" fmla="*/ 164 w 208"/>
                <a:gd name="T9" fmla="*/ 0 h 206"/>
              </a:gdLst>
              <a:ahLst/>
              <a:cxnLst>
                <a:cxn ang="0">
                  <a:pos x="T0" y="T1"/>
                </a:cxn>
                <a:cxn ang="0">
                  <a:pos x="T2" y="T3"/>
                </a:cxn>
                <a:cxn ang="0">
                  <a:pos x="T4" y="T5"/>
                </a:cxn>
                <a:cxn ang="0">
                  <a:pos x="T6" y="T7"/>
                </a:cxn>
                <a:cxn ang="0">
                  <a:pos x="T8" y="T9"/>
                </a:cxn>
              </a:cxnLst>
              <a:rect l="0" t="0" r="r" b="b"/>
              <a:pathLst>
                <a:path w="208" h="206">
                  <a:moveTo>
                    <a:pt x="164" y="0"/>
                  </a:moveTo>
                  <a:lnTo>
                    <a:pt x="0" y="163"/>
                  </a:lnTo>
                  <a:lnTo>
                    <a:pt x="45" y="206"/>
                  </a:lnTo>
                  <a:lnTo>
                    <a:pt x="208" y="42"/>
                  </a:lnTo>
                  <a:lnTo>
                    <a:pt x="164" y="0"/>
                  </a:lnTo>
                  <a:close/>
                </a:path>
              </a:pathLst>
            </a:custGeom>
            <a:solidFill>
              <a:srgbClr val="CBCED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6" name="Freeform 154"/>
            <p:cNvSpPr>
              <a:spLocks/>
            </p:cNvSpPr>
            <p:nvPr/>
          </p:nvSpPr>
          <p:spPr bwMode="auto">
            <a:xfrm>
              <a:off x="2361" y="-494"/>
              <a:ext cx="950" cy="951"/>
            </a:xfrm>
            <a:custGeom>
              <a:avLst/>
              <a:gdLst>
                <a:gd name="T0" fmla="*/ 184 w 950"/>
                <a:gd name="T1" fmla="*/ 0 h 951"/>
                <a:gd name="T2" fmla="*/ 0 w 950"/>
                <a:gd name="T3" fmla="*/ 185 h 951"/>
                <a:gd name="T4" fmla="*/ 766 w 950"/>
                <a:gd name="T5" fmla="*/ 951 h 951"/>
                <a:gd name="T6" fmla="*/ 950 w 950"/>
                <a:gd name="T7" fmla="*/ 767 h 951"/>
                <a:gd name="T8" fmla="*/ 184 w 950"/>
                <a:gd name="T9" fmla="*/ 0 h 951"/>
              </a:gdLst>
              <a:ahLst/>
              <a:cxnLst>
                <a:cxn ang="0">
                  <a:pos x="T0" y="T1"/>
                </a:cxn>
                <a:cxn ang="0">
                  <a:pos x="T2" y="T3"/>
                </a:cxn>
                <a:cxn ang="0">
                  <a:pos x="T4" y="T5"/>
                </a:cxn>
                <a:cxn ang="0">
                  <a:pos x="T6" y="T7"/>
                </a:cxn>
                <a:cxn ang="0">
                  <a:pos x="T8" y="T9"/>
                </a:cxn>
              </a:cxnLst>
              <a:rect l="0" t="0" r="r" b="b"/>
              <a:pathLst>
                <a:path w="950" h="951">
                  <a:moveTo>
                    <a:pt x="184" y="0"/>
                  </a:moveTo>
                  <a:lnTo>
                    <a:pt x="0" y="185"/>
                  </a:lnTo>
                  <a:lnTo>
                    <a:pt x="766" y="951"/>
                  </a:lnTo>
                  <a:lnTo>
                    <a:pt x="950" y="767"/>
                  </a:lnTo>
                  <a:lnTo>
                    <a:pt x="184" y="0"/>
                  </a:lnTo>
                  <a:close/>
                </a:path>
              </a:pathLst>
            </a:custGeom>
            <a:solidFill>
              <a:srgbClr val="257B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55"/>
            <p:cNvSpPr>
              <a:spLocks/>
            </p:cNvSpPr>
            <p:nvPr/>
          </p:nvSpPr>
          <p:spPr bwMode="auto">
            <a:xfrm>
              <a:off x="3169" y="422"/>
              <a:ext cx="38" cy="38"/>
            </a:xfrm>
            <a:custGeom>
              <a:avLst/>
              <a:gdLst>
                <a:gd name="T0" fmla="*/ 13 w 16"/>
                <a:gd name="T1" fmla="*/ 3 h 16"/>
                <a:gd name="T2" fmla="*/ 3 w 16"/>
                <a:gd name="T3" fmla="*/ 3 h 16"/>
                <a:gd name="T4" fmla="*/ 3 w 16"/>
                <a:gd name="T5" fmla="*/ 14 h 16"/>
                <a:gd name="T6" fmla="*/ 13 w 16"/>
                <a:gd name="T7" fmla="*/ 14 h 16"/>
                <a:gd name="T8" fmla="*/ 13 w 16"/>
                <a:gd name="T9" fmla="*/ 3 h 16"/>
              </a:gdLst>
              <a:ahLst/>
              <a:cxnLst>
                <a:cxn ang="0">
                  <a:pos x="T0" y="T1"/>
                </a:cxn>
                <a:cxn ang="0">
                  <a:pos x="T2" y="T3"/>
                </a:cxn>
                <a:cxn ang="0">
                  <a:pos x="T4" y="T5"/>
                </a:cxn>
                <a:cxn ang="0">
                  <a:pos x="T6" y="T7"/>
                </a:cxn>
                <a:cxn ang="0">
                  <a:pos x="T8" y="T9"/>
                </a:cxn>
              </a:cxnLst>
              <a:rect l="0" t="0" r="r" b="b"/>
              <a:pathLst>
                <a:path w="16" h="16">
                  <a:moveTo>
                    <a:pt x="13" y="3"/>
                  </a:moveTo>
                  <a:cubicBezTo>
                    <a:pt x="10" y="0"/>
                    <a:pt x="6" y="0"/>
                    <a:pt x="3" y="3"/>
                  </a:cubicBezTo>
                  <a:cubicBezTo>
                    <a:pt x="0" y="6"/>
                    <a:pt x="0" y="11"/>
                    <a:pt x="3" y="14"/>
                  </a:cubicBezTo>
                  <a:cubicBezTo>
                    <a:pt x="6" y="16"/>
                    <a:pt x="10" y="16"/>
                    <a:pt x="13" y="14"/>
                  </a:cubicBezTo>
                  <a:cubicBezTo>
                    <a:pt x="16" y="11"/>
                    <a:pt x="16" y="6"/>
                    <a:pt x="13" y="3"/>
                  </a:cubicBezTo>
                  <a:close/>
                </a:path>
              </a:pathLst>
            </a:custGeom>
            <a:solidFill>
              <a:srgbClr val="257B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8" name="Freeform 156"/>
            <p:cNvSpPr>
              <a:spLocks/>
            </p:cNvSpPr>
            <p:nvPr/>
          </p:nvSpPr>
          <p:spPr bwMode="auto">
            <a:xfrm>
              <a:off x="3224" y="287"/>
              <a:ext cx="120" cy="120"/>
            </a:xfrm>
            <a:custGeom>
              <a:avLst/>
              <a:gdLst>
                <a:gd name="T0" fmla="*/ 76 w 120"/>
                <a:gd name="T1" fmla="*/ 0 h 120"/>
                <a:gd name="T2" fmla="*/ 0 w 120"/>
                <a:gd name="T3" fmla="*/ 76 h 120"/>
                <a:gd name="T4" fmla="*/ 45 w 120"/>
                <a:gd name="T5" fmla="*/ 120 h 120"/>
                <a:gd name="T6" fmla="*/ 120 w 120"/>
                <a:gd name="T7" fmla="*/ 42 h 120"/>
                <a:gd name="T8" fmla="*/ 76 w 120"/>
                <a:gd name="T9" fmla="*/ 0 h 120"/>
              </a:gdLst>
              <a:ahLst/>
              <a:cxnLst>
                <a:cxn ang="0">
                  <a:pos x="T0" y="T1"/>
                </a:cxn>
                <a:cxn ang="0">
                  <a:pos x="T2" y="T3"/>
                </a:cxn>
                <a:cxn ang="0">
                  <a:pos x="T4" y="T5"/>
                </a:cxn>
                <a:cxn ang="0">
                  <a:pos x="T6" y="T7"/>
                </a:cxn>
                <a:cxn ang="0">
                  <a:pos x="T8" y="T9"/>
                </a:cxn>
              </a:cxnLst>
              <a:rect l="0" t="0" r="r" b="b"/>
              <a:pathLst>
                <a:path w="120" h="120">
                  <a:moveTo>
                    <a:pt x="76" y="0"/>
                  </a:moveTo>
                  <a:lnTo>
                    <a:pt x="0" y="76"/>
                  </a:lnTo>
                  <a:lnTo>
                    <a:pt x="45" y="120"/>
                  </a:lnTo>
                  <a:lnTo>
                    <a:pt x="120" y="42"/>
                  </a:lnTo>
                  <a:lnTo>
                    <a:pt x="76" y="0"/>
                  </a:lnTo>
                  <a:close/>
                </a:path>
              </a:pathLst>
            </a:custGeom>
            <a:solidFill>
              <a:srgbClr val="EFEFE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57"/>
            <p:cNvSpPr>
              <a:spLocks/>
            </p:cNvSpPr>
            <p:nvPr/>
          </p:nvSpPr>
          <p:spPr bwMode="auto">
            <a:xfrm>
              <a:off x="2458" y="-494"/>
              <a:ext cx="853" cy="857"/>
            </a:xfrm>
            <a:custGeom>
              <a:avLst/>
              <a:gdLst>
                <a:gd name="T0" fmla="*/ 89 w 853"/>
                <a:gd name="T1" fmla="*/ 0 h 857"/>
                <a:gd name="T2" fmla="*/ 0 w 853"/>
                <a:gd name="T3" fmla="*/ 90 h 857"/>
                <a:gd name="T4" fmla="*/ 766 w 853"/>
                <a:gd name="T5" fmla="*/ 857 h 857"/>
                <a:gd name="T6" fmla="*/ 853 w 853"/>
                <a:gd name="T7" fmla="*/ 767 h 857"/>
                <a:gd name="T8" fmla="*/ 89 w 853"/>
                <a:gd name="T9" fmla="*/ 0 h 857"/>
              </a:gdLst>
              <a:ahLst/>
              <a:cxnLst>
                <a:cxn ang="0">
                  <a:pos x="T0" y="T1"/>
                </a:cxn>
                <a:cxn ang="0">
                  <a:pos x="T2" y="T3"/>
                </a:cxn>
                <a:cxn ang="0">
                  <a:pos x="T4" y="T5"/>
                </a:cxn>
                <a:cxn ang="0">
                  <a:pos x="T6" y="T7"/>
                </a:cxn>
                <a:cxn ang="0">
                  <a:pos x="T8" y="T9"/>
                </a:cxn>
              </a:cxnLst>
              <a:rect l="0" t="0" r="r" b="b"/>
              <a:pathLst>
                <a:path w="853" h="857">
                  <a:moveTo>
                    <a:pt x="89" y="0"/>
                  </a:moveTo>
                  <a:lnTo>
                    <a:pt x="0" y="90"/>
                  </a:lnTo>
                  <a:lnTo>
                    <a:pt x="766" y="857"/>
                  </a:lnTo>
                  <a:lnTo>
                    <a:pt x="853" y="767"/>
                  </a:lnTo>
                  <a:lnTo>
                    <a:pt x="89" y="0"/>
                  </a:lnTo>
                  <a:close/>
                </a:path>
              </a:pathLst>
            </a:custGeom>
            <a:solidFill>
              <a:srgbClr val="21899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Rectangle 158"/>
            <p:cNvSpPr>
              <a:spLocks noChangeArrowheads="1"/>
            </p:cNvSpPr>
            <p:nvPr/>
          </p:nvSpPr>
          <p:spPr bwMode="auto">
            <a:xfrm>
              <a:off x="4636" y="2087"/>
              <a:ext cx="1041" cy="749"/>
            </a:xfrm>
            <a:prstGeom prst="rect">
              <a:avLst/>
            </a:prstGeom>
            <a:solidFill>
              <a:srgbClr val="E8766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1" name="Rectangle 159"/>
            <p:cNvSpPr>
              <a:spLocks noChangeArrowheads="1"/>
            </p:cNvSpPr>
            <p:nvPr/>
          </p:nvSpPr>
          <p:spPr bwMode="auto">
            <a:xfrm>
              <a:off x="4719" y="2146"/>
              <a:ext cx="901" cy="629"/>
            </a:xfrm>
            <a:prstGeom prst="rect">
              <a:avLst/>
            </a:prstGeom>
            <a:solidFill>
              <a:srgbClr val="E6EDE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60"/>
            <p:cNvSpPr>
              <a:spLocks noEditPoints="1"/>
            </p:cNvSpPr>
            <p:nvPr/>
          </p:nvSpPr>
          <p:spPr bwMode="auto">
            <a:xfrm>
              <a:off x="4560" y="2290"/>
              <a:ext cx="256" cy="341"/>
            </a:xfrm>
            <a:custGeom>
              <a:avLst/>
              <a:gdLst>
                <a:gd name="T0" fmla="*/ 37 w 108"/>
                <a:gd name="T1" fmla="*/ 40 h 144"/>
                <a:gd name="T2" fmla="*/ 32 w 108"/>
                <a:gd name="T3" fmla="*/ 40 h 144"/>
                <a:gd name="T4" fmla="*/ 12 w 108"/>
                <a:gd name="T5" fmla="*/ 60 h 144"/>
                <a:gd name="T6" fmla="*/ 11 w 108"/>
                <a:gd name="T7" fmla="*/ 60 h 144"/>
                <a:gd name="T8" fmla="*/ 0 w 108"/>
                <a:gd name="T9" fmla="*/ 72 h 144"/>
                <a:gd name="T10" fmla="*/ 11 w 108"/>
                <a:gd name="T11" fmla="*/ 84 h 144"/>
                <a:gd name="T12" fmla="*/ 12 w 108"/>
                <a:gd name="T13" fmla="*/ 84 h 144"/>
                <a:gd name="T14" fmla="*/ 32 w 108"/>
                <a:gd name="T15" fmla="*/ 104 h 144"/>
                <a:gd name="T16" fmla="*/ 37 w 108"/>
                <a:gd name="T17" fmla="*/ 104 h 144"/>
                <a:gd name="T18" fmla="*/ 37 w 108"/>
                <a:gd name="T19" fmla="*/ 144 h 144"/>
                <a:gd name="T20" fmla="*/ 79 w 108"/>
                <a:gd name="T21" fmla="*/ 144 h 144"/>
                <a:gd name="T22" fmla="*/ 92 w 108"/>
                <a:gd name="T23" fmla="*/ 132 h 144"/>
                <a:gd name="T24" fmla="*/ 92 w 108"/>
                <a:gd name="T25" fmla="*/ 100 h 144"/>
                <a:gd name="T26" fmla="*/ 96 w 108"/>
                <a:gd name="T27" fmla="*/ 89 h 144"/>
                <a:gd name="T28" fmla="*/ 105 w 108"/>
                <a:gd name="T29" fmla="*/ 81 h 144"/>
                <a:gd name="T30" fmla="*/ 108 w 108"/>
                <a:gd name="T31" fmla="*/ 72 h 144"/>
                <a:gd name="T32" fmla="*/ 105 w 108"/>
                <a:gd name="T33" fmla="*/ 63 h 144"/>
                <a:gd name="T34" fmla="*/ 96 w 108"/>
                <a:gd name="T35" fmla="*/ 55 h 144"/>
                <a:gd name="T36" fmla="*/ 92 w 108"/>
                <a:gd name="T37" fmla="*/ 44 h 144"/>
                <a:gd name="T38" fmla="*/ 92 w 108"/>
                <a:gd name="T39" fmla="*/ 12 h 144"/>
                <a:gd name="T40" fmla="*/ 79 w 108"/>
                <a:gd name="T41" fmla="*/ 0 h 144"/>
                <a:gd name="T42" fmla="*/ 37 w 108"/>
                <a:gd name="T43" fmla="*/ 0 h 144"/>
                <a:gd name="T44" fmla="*/ 37 w 108"/>
                <a:gd name="T45" fmla="*/ 40 h 144"/>
                <a:gd name="T46" fmla="*/ 4 w 108"/>
                <a:gd name="T47" fmla="*/ 72 h 144"/>
                <a:gd name="T48" fmla="*/ 11 w 108"/>
                <a:gd name="T49" fmla="*/ 65 h 144"/>
                <a:gd name="T50" fmla="*/ 18 w 108"/>
                <a:gd name="T51" fmla="*/ 72 h 144"/>
                <a:gd name="T52" fmla="*/ 11 w 108"/>
                <a:gd name="T53" fmla="*/ 79 h 144"/>
                <a:gd name="T54" fmla="*/ 4 w 108"/>
                <a:gd name="T55" fmla="*/ 72 h 144"/>
                <a:gd name="T56" fmla="*/ 84 w 108"/>
                <a:gd name="T57" fmla="*/ 12 h 144"/>
                <a:gd name="T58" fmla="*/ 84 w 108"/>
                <a:gd name="T59" fmla="*/ 44 h 144"/>
                <a:gd name="T60" fmla="*/ 91 w 108"/>
                <a:gd name="T61" fmla="*/ 61 h 144"/>
                <a:gd name="T62" fmla="*/ 99 w 108"/>
                <a:gd name="T63" fmla="*/ 69 h 144"/>
                <a:gd name="T64" fmla="*/ 99 w 108"/>
                <a:gd name="T65" fmla="*/ 75 h 144"/>
                <a:gd name="T66" fmla="*/ 91 w 108"/>
                <a:gd name="T67" fmla="*/ 83 h 144"/>
                <a:gd name="T68" fmla="*/ 84 w 108"/>
                <a:gd name="T69" fmla="*/ 100 h 144"/>
                <a:gd name="T70" fmla="*/ 84 w 108"/>
                <a:gd name="T71" fmla="*/ 132 h 144"/>
                <a:gd name="T72" fmla="*/ 79 w 108"/>
                <a:gd name="T73" fmla="*/ 136 h 144"/>
                <a:gd name="T74" fmla="*/ 67 w 108"/>
                <a:gd name="T75" fmla="*/ 136 h 144"/>
                <a:gd name="T76" fmla="*/ 67 w 108"/>
                <a:gd name="T77" fmla="*/ 8 h 144"/>
                <a:gd name="T78" fmla="*/ 79 w 108"/>
                <a:gd name="T79" fmla="*/ 8 h 144"/>
                <a:gd name="T80" fmla="*/ 84 w 108"/>
                <a:gd name="T81" fmla="*/ 1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8" h="144">
                  <a:moveTo>
                    <a:pt x="37" y="40"/>
                  </a:moveTo>
                  <a:cubicBezTo>
                    <a:pt x="32" y="40"/>
                    <a:pt x="32" y="40"/>
                    <a:pt x="32" y="40"/>
                  </a:cubicBezTo>
                  <a:cubicBezTo>
                    <a:pt x="32" y="51"/>
                    <a:pt x="23" y="60"/>
                    <a:pt x="12" y="60"/>
                  </a:cubicBezTo>
                  <a:cubicBezTo>
                    <a:pt x="12" y="60"/>
                    <a:pt x="12" y="60"/>
                    <a:pt x="11" y="60"/>
                  </a:cubicBezTo>
                  <a:cubicBezTo>
                    <a:pt x="5" y="60"/>
                    <a:pt x="0" y="66"/>
                    <a:pt x="0" y="72"/>
                  </a:cubicBezTo>
                  <a:cubicBezTo>
                    <a:pt x="0" y="78"/>
                    <a:pt x="5" y="84"/>
                    <a:pt x="11" y="84"/>
                  </a:cubicBezTo>
                  <a:cubicBezTo>
                    <a:pt x="12" y="84"/>
                    <a:pt x="12" y="84"/>
                    <a:pt x="12" y="84"/>
                  </a:cubicBezTo>
                  <a:cubicBezTo>
                    <a:pt x="23" y="84"/>
                    <a:pt x="32" y="93"/>
                    <a:pt x="32" y="104"/>
                  </a:cubicBezTo>
                  <a:cubicBezTo>
                    <a:pt x="37" y="104"/>
                    <a:pt x="37" y="104"/>
                    <a:pt x="37" y="104"/>
                  </a:cubicBezTo>
                  <a:cubicBezTo>
                    <a:pt x="37" y="144"/>
                    <a:pt x="37" y="144"/>
                    <a:pt x="37" y="144"/>
                  </a:cubicBezTo>
                  <a:cubicBezTo>
                    <a:pt x="79" y="144"/>
                    <a:pt x="79" y="144"/>
                    <a:pt x="79" y="144"/>
                  </a:cubicBezTo>
                  <a:cubicBezTo>
                    <a:pt x="86" y="144"/>
                    <a:pt x="92" y="139"/>
                    <a:pt x="92" y="132"/>
                  </a:cubicBezTo>
                  <a:cubicBezTo>
                    <a:pt x="92" y="100"/>
                    <a:pt x="92" y="100"/>
                    <a:pt x="92" y="100"/>
                  </a:cubicBezTo>
                  <a:cubicBezTo>
                    <a:pt x="92" y="97"/>
                    <a:pt x="94" y="92"/>
                    <a:pt x="96" y="89"/>
                  </a:cubicBezTo>
                  <a:cubicBezTo>
                    <a:pt x="105" y="81"/>
                    <a:pt x="105" y="81"/>
                    <a:pt x="105" y="81"/>
                  </a:cubicBezTo>
                  <a:cubicBezTo>
                    <a:pt x="107" y="78"/>
                    <a:pt x="108" y="75"/>
                    <a:pt x="108" y="72"/>
                  </a:cubicBezTo>
                  <a:cubicBezTo>
                    <a:pt x="108" y="69"/>
                    <a:pt x="107" y="66"/>
                    <a:pt x="105" y="63"/>
                  </a:cubicBezTo>
                  <a:cubicBezTo>
                    <a:pt x="96" y="55"/>
                    <a:pt x="96" y="55"/>
                    <a:pt x="96" y="55"/>
                  </a:cubicBezTo>
                  <a:cubicBezTo>
                    <a:pt x="94" y="53"/>
                    <a:pt x="92" y="47"/>
                    <a:pt x="92" y="44"/>
                  </a:cubicBezTo>
                  <a:cubicBezTo>
                    <a:pt x="92" y="12"/>
                    <a:pt x="92" y="12"/>
                    <a:pt x="92" y="12"/>
                  </a:cubicBezTo>
                  <a:cubicBezTo>
                    <a:pt x="92" y="5"/>
                    <a:pt x="86" y="0"/>
                    <a:pt x="79" y="0"/>
                  </a:cubicBezTo>
                  <a:cubicBezTo>
                    <a:pt x="37" y="0"/>
                    <a:pt x="37" y="0"/>
                    <a:pt x="37" y="0"/>
                  </a:cubicBezTo>
                  <a:lnTo>
                    <a:pt x="37" y="40"/>
                  </a:lnTo>
                  <a:close/>
                  <a:moveTo>
                    <a:pt x="4" y="72"/>
                  </a:moveTo>
                  <a:cubicBezTo>
                    <a:pt x="4" y="68"/>
                    <a:pt x="8" y="65"/>
                    <a:pt x="11" y="65"/>
                  </a:cubicBezTo>
                  <a:cubicBezTo>
                    <a:pt x="15" y="65"/>
                    <a:pt x="18" y="68"/>
                    <a:pt x="18" y="72"/>
                  </a:cubicBezTo>
                  <a:cubicBezTo>
                    <a:pt x="18" y="76"/>
                    <a:pt x="15" y="79"/>
                    <a:pt x="11" y="79"/>
                  </a:cubicBezTo>
                  <a:cubicBezTo>
                    <a:pt x="8" y="79"/>
                    <a:pt x="4" y="76"/>
                    <a:pt x="4" y="72"/>
                  </a:cubicBezTo>
                  <a:close/>
                  <a:moveTo>
                    <a:pt x="84" y="12"/>
                  </a:moveTo>
                  <a:cubicBezTo>
                    <a:pt x="84" y="44"/>
                    <a:pt x="84" y="44"/>
                    <a:pt x="84" y="44"/>
                  </a:cubicBezTo>
                  <a:cubicBezTo>
                    <a:pt x="84" y="49"/>
                    <a:pt x="87" y="57"/>
                    <a:pt x="91" y="61"/>
                  </a:cubicBezTo>
                  <a:cubicBezTo>
                    <a:pt x="99" y="69"/>
                    <a:pt x="99" y="69"/>
                    <a:pt x="99" y="69"/>
                  </a:cubicBezTo>
                  <a:cubicBezTo>
                    <a:pt x="101" y="71"/>
                    <a:pt x="101" y="73"/>
                    <a:pt x="99" y="75"/>
                  </a:cubicBezTo>
                  <a:cubicBezTo>
                    <a:pt x="91" y="83"/>
                    <a:pt x="91" y="83"/>
                    <a:pt x="91" y="83"/>
                  </a:cubicBezTo>
                  <a:cubicBezTo>
                    <a:pt x="87" y="87"/>
                    <a:pt x="84" y="95"/>
                    <a:pt x="84" y="100"/>
                  </a:cubicBezTo>
                  <a:cubicBezTo>
                    <a:pt x="84" y="132"/>
                    <a:pt x="84" y="132"/>
                    <a:pt x="84" y="132"/>
                  </a:cubicBezTo>
                  <a:cubicBezTo>
                    <a:pt x="84" y="134"/>
                    <a:pt x="82" y="136"/>
                    <a:pt x="79" y="136"/>
                  </a:cubicBezTo>
                  <a:cubicBezTo>
                    <a:pt x="67" y="136"/>
                    <a:pt x="67" y="136"/>
                    <a:pt x="67" y="136"/>
                  </a:cubicBezTo>
                  <a:cubicBezTo>
                    <a:pt x="67" y="8"/>
                    <a:pt x="67" y="8"/>
                    <a:pt x="67" y="8"/>
                  </a:cubicBezTo>
                  <a:cubicBezTo>
                    <a:pt x="79" y="8"/>
                    <a:pt x="79" y="8"/>
                    <a:pt x="79" y="8"/>
                  </a:cubicBezTo>
                  <a:cubicBezTo>
                    <a:pt x="82" y="8"/>
                    <a:pt x="84" y="10"/>
                    <a:pt x="84" y="12"/>
                  </a:cubicBezTo>
                  <a:close/>
                </a:path>
              </a:pathLst>
            </a:custGeom>
            <a:solidFill>
              <a:srgbClr val="E5C58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3" name="Rectangle 161"/>
            <p:cNvSpPr>
              <a:spLocks noChangeArrowheads="1"/>
            </p:cNvSpPr>
            <p:nvPr/>
          </p:nvSpPr>
          <p:spPr bwMode="auto">
            <a:xfrm>
              <a:off x="4844" y="2255"/>
              <a:ext cx="17" cy="428"/>
            </a:xfrm>
            <a:prstGeom prst="rect">
              <a:avLst/>
            </a:prstGeom>
            <a:solidFill>
              <a:srgbClr val="D6D8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Rectangle 162"/>
            <p:cNvSpPr>
              <a:spLocks noChangeArrowheads="1"/>
            </p:cNvSpPr>
            <p:nvPr/>
          </p:nvSpPr>
          <p:spPr bwMode="auto">
            <a:xfrm>
              <a:off x="4884" y="2255"/>
              <a:ext cx="17" cy="428"/>
            </a:xfrm>
            <a:prstGeom prst="rect">
              <a:avLst/>
            </a:prstGeom>
            <a:solidFill>
              <a:srgbClr val="D6D8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5" name="Rectangle 163"/>
            <p:cNvSpPr>
              <a:spLocks noChangeArrowheads="1"/>
            </p:cNvSpPr>
            <p:nvPr/>
          </p:nvSpPr>
          <p:spPr bwMode="auto">
            <a:xfrm>
              <a:off x="4924" y="2255"/>
              <a:ext cx="17" cy="428"/>
            </a:xfrm>
            <a:prstGeom prst="rect">
              <a:avLst/>
            </a:prstGeom>
            <a:solidFill>
              <a:srgbClr val="D6D8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Rectangle 164"/>
            <p:cNvSpPr>
              <a:spLocks noChangeArrowheads="1"/>
            </p:cNvSpPr>
            <p:nvPr/>
          </p:nvSpPr>
          <p:spPr bwMode="auto">
            <a:xfrm>
              <a:off x="4965" y="2255"/>
              <a:ext cx="16" cy="428"/>
            </a:xfrm>
            <a:prstGeom prst="rect">
              <a:avLst/>
            </a:prstGeom>
            <a:solidFill>
              <a:srgbClr val="D6D8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7" name="Rectangle 165"/>
            <p:cNvSpPr>
              <a:spLocks noChangeArrowheads="1"/>
            </p:cNvSpPr>
            <p:nvPr/>
          </p:nvSpPr>
          <p:spPr bwMode="auto">
            <a:xfrm>
              <a:off x="5007" y="2255"/>
              <a:ext cx="14" cy="428"/>
            </a:xfrm>
            <a:prstGeom prst="rect">
              <a:avLst/>
            </a:prstGeom>
            <a:solidFill>
              <a:srgbClr val="D6D8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8" name="Rectangle 166"/>
            <p:cNvSpPr>
              <a:spLocks noChangeArrowheads="1"/>
            </p:cNvSpPr>
            <p:nvPr/>
          </p:nvSpPr>
          <p:spPr bwMode="auto">
            <a:xfrm>
              <a:off x="5047" y="2255"/>
              <a:ext cx="17" cy="428"/>
            </a:xfrm>
            <a:prstGeom prst="rect">
              <a:avLst/>
            </a:prstGeom>
            <a:solidFill>
              <a:srgbClr val="D6D8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9" name="Rectangle 167"/>
            <p:cNvSpPr>
              <a:spLocks noChangeArrowheads="1"/>
            </p:cNvSpPr>
            <p:nvPr/>
          </p:nvSpPr>
          <p:spPr bwMode="auto">
            <a:xfrm>
              <a:off x="5088" y="2255"/>
              <a:ext cx="16" cy="428"/>
            </a:xfrm>
            <a:prstGeom prst="rect">
              <a:avLst/>
            </a:prstGeom>
            <a:solidFill>
              <a:srgbClr val="D6D8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0" name="Rectangle 168"/>
            <p:cNvSpPr>
              <a:spLocks noChangeArrowheads="1"/>
            </p:cNvSpPr>
            <p:nvPr/>
          </p:nvSpPr>
          <p:spPr bwMode="auto">
            <a:xfrm>
              <a:off x="5128" y="2255"/>
              <a:ext cx="16" cy="428"/>
            </a:xfrm>
            <a:prstGeom prst="rect">
              <a:avLst/>
            </a:prstGeom>
            <a:solidFill>
              <a:srgbClr val="D6D8D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1" name="Freeform 169"/>
            <p:cNvSpPr>
              <a:spLocks/>
            </p:cNvSpPr>
            <p:nvPr/>
          </p:nvSpPr>
          <p:spPr bwMode="auto">
            <a:xfrm>
              <a:off x="5286" y="2127"/>
              <a:ext cx="180" cy="234"/>
            </a:xfrm>
            <a:custGeom>
              <a:avLst/>
              <a:gdLst>
                <a:gd name="T0" fmla="*/ 7 w 76"/>
                <a:gd name="T1" fmla="*/ 10 h 99"/>
                <a:gd name="T2" fmla="*/ 0 w 76"/>
                <a:gd name="T3" fmla="*/ 96 h 99"/>
                <a:gd name="T4" fmla="*/ 23 w 76"/>
                <a:gd name="T5" fmla="*/ 88 h 99"/>
                <a:gd name="T6" fmla="*/ 23 w 76"/>
                <a:gd name="T7" fmla="*/ 94 h 99"/>
                <a:gd name="T8" fmla="*/ 47 w 76"/>
                <a:gd name="T9" fmla="*/ 81 h 99"/>
                <a:gd name="T10" fmla="*/ 46 w 76"/>
                <a:gd name="T11" fmla="*/ 90 h 99"/>
                <a:gd name="T12" fmla="*/ 72 w 76"/>
                <a:gd name="T13" fmla="*/ 72 h 99"/>
                <a:gd name="T14" fmla="*/ 76 w 76"/>
                <a:gd name="T15" fmla="*/ 0 h 99"/>
                <a:gd name="T16" fmla="*/ 7 w 76"/>
                <a:gd name="T17" fmla="*/ 1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99">
                  <a:moveTo>
                    <a:pt x="7" y="10"/>
                  </a:moveTo>
                  <a:cubicBezTo>
                    <a:pt x="0" y="96"/>
                    <a:pt x="0" y="96"/>
                    <a:pt x="0" y="96"/>
                  </a:cubicBezTo>
                  <a:cubicBezTo>
                    <a:pt x="0" y="96"/>
                    <a:pt x="17" y="99"/>
                    <a:pt x="23" y="88"/>
                  </a:cubicBezTo>
                  <a:cubicBezTo>
                    <a:pt x="23" y="94"/>
                    <a:pt x="23" y="94"/>
                    <a:pt x="23" y="94"/>
                  </a:cubicBezTo>
                  <a:cubicBezTo>
                    <a:pt x="23" y="94"/>
                    <a:pt x="43" y="97"/>
                    <a:pt x="47" y="81"/>
                  </a:cubicBezTo>
                  <a:cubicBezTo>
                    <a:pt x="46" y="90"/>
                    <a:pt x="46" y="90"/>
                    <a:pt x="46" y="90"/>
                  </a:cubicBezTo>
                  <a:cubicBezTo>
                    <a:pt x="46" y="90"/>
                    <a:pt x="71" y="94"/>
                    <a:pt x="72" y="72"/>
                  </a:cubicBezTo>
                  <a:cubicBezTo>
                    <a:pt x="76" y="0"/>
                    <a:pt x="76" y="0"/>
                    <a:pt x="76" y="0"/>
                  </a:cubicBezTo>
                  <a:lnTo>
                    <a:pt x="7" y="10"/>
                  </a:lnTo>
                  <a:close/>
                </a:path>
              </a:pathLst>
            </a:custGeom>
            <a:solidFill>
              <a:srgbClr val="DB9F7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2" name="Freeform 170"/>
            <p:cNvSpPr>
              <a:spLocks/>
            </p:cNvSpPr>
            <p:nvPr/>
          </p:nvSpPr>
          <p:spPr bwMode="auto">
            <a:xfrm>
              <a:off x="5163" y="1990"/>
              <a:ext cx="684" cy="321"/>
            </a:xfrm>
            <a:custGeom>
              <a:avLst/>
              <a:gdLst>
                <a:gd name="T0" fmla="*/ 130 w 289"/>
                <a:gd name="T1" fmla="*/ 7 h 136"/>
                <a:gd name="T2" fmla="*/ 105 w 289"/>
                <a:gd name="T3" fmla="*/ 18 h 136"/>
                <a:gd name="T4" fmla="*/ 85 w 289"/>
                <a:gd name="T5" fmla="*/ 33 h 136"/>
                <a:gd name="T6" fmla="*/ 50 w 289"/>
                <a:gd name="T7" fmla="*/ 37 h 136"/>
                <a:gd name="T8" fmla="*/ 0 w 289"/>
                <a:gd name="T9" fmla="*/ 103 h 136"/>
                <a:gd name="T10" fmla="*/ 27 w 289"/>
                <a:gd name="T11" fmla="*/ 109 h 136"/>
                <a:gd name="T12" fmla="*/ 58 w 289"/>
                <a:gd name="T13" fmla="*/ 77 h 136"/>
                <a:gd name="T14" fmla="*/ 100 w 289"/>
                <a:gd name="T15" fmla="*/ 67 h 136"/>
                <a:gd name="T16" fmla="*/ 133 w 289"/>
                <a:gd name="T17" fmla="*/ 91 h 136"/>
                <a:gd name="T18" fmla="*/ 130 w 289"/>
                <a:gd name="T19" fmla="*/ 100 h 136"/>
                <a:gd name="T20" fmla="*/ 191 w 289"/>
                <a:gd name="T21" fmla="*/ 136 h 136"/>
                <a:gd name="T22" fmla="*/ 236 w 289"/>
                <a:gd name="T23" fmla="*/ 115 h 136"/>
                <a:gd name="T24" fmla="*/ 289 w 289"/>
                <a:gd name="T25" fmla="*/ 115 h 136"/>
                <a:gd name="T26" fmla="*/ 289 w 289"/>
                <a:gd name="T27" fmla="*/ 29 h 136"/>
                <a:gd name="T28" fmla="*/ 222 w 289"/>
                <a:gd name="T29" fmla="*/ 29 h 136"/>
                <a:gd name="T30" fmla="*/ 145 w 289"/>
                <a:gd name="T31" fmla="*/ 0 h 136"/>
                <a:gd name="T32" fmla="*/ 130 w 289"/>
                <a:gd name="T33" fmla="*/ 7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9" h="136">
                  <a:moveTo>
                    <a:pt x="130" y="7"/>
                  </a:moveTo>
                  <a:cubicBezTo>
                    <a:pt x="130" y="7"/>
                    <a:pt x="109" y="6"/>
                    <a:pt x="105" y="18"/>
                  </a:cubicBezTo>
                  <a:cubicBezTo>
                    <a:pt x="105" y="18"/>
                    <a:pt x="87" y="18"/>
                    <a:pt x="85" y="33"/>
                  </a:cubicBezTo>
                  <a:cubicBezTo>
                    <a:pt x="50" y="37"/>
                    <a:pt x="50" y="37"/>
                    <a:pt x="50" y="37"/>
                  </a:cubicBezTo>
                  <a:cubicBezTo>
                    <a:pt x="0" y="103"/>
                    <a:pt x="0" y="103"/>
                    <a:pt x="0" y="103"/>
                  </a:cubicBezTo>
                  <a:cubicBezTo>
                    <a:pt x="0" y="103"/>
                    <a:pt x="11" y="117"/>
                    <a:pt x="27" y="109"/>
                  </a:cubicBezTo>
                  <a:cubicBezTo>
                    <a:pt x="27" y="109"/>
                    <a:pt x="44" y="96"/>
                    <a:pt x="58" y="77"/>
                  </a:cubicBezTo>
                  <a:cubicBezTo>
                    <a:pt x="58" y="77"/>
                    <a:pt x="75" y="64"/>
                    <a:pt x="100" y="67"/>
                  </a:cubicBezTo>
                  <a:cubicBezTo>
                    <a:pt x="100" y="67"/>
                    <a:pt x="128" y="71"/>
                    <a:pt x="133" y="91"/>
                  </a:cubicBezTo>
                  <a:cubicBezTo>
                    <a:pt x="133" y="91"/>
                    <a:pt x="132" y="95"/>
                    <a:pt x="130" y="100"/>
                  </a:cubicBezTo>
                  <a:cubicBezTo>
                    <a:pt x="191" y="136"/>
                    <a:pt x="191" y="136"/>
                    <a:pt x="191" y="136"/>
                  </a:cubicBezTo>
                  <a:cubicBezTo>
                    <a:pt x="236" y="115"/>
                    <a:pt x="236" y="115"/>
                    <a:pt x="236" y="115"/>
                  </a:cubicBezTo>
                  <a:cubicBezTo>
                    <a:pt x="289" y="115"/>
                    <a:pt x="289" y="115"/>
                    <a:pt x="289" y="115"/>
                  </a:cubicBezTo>
                  <a:cubicBezTo>
                    <a:pt x="289" y="29"/>
                    <a:pt x="289" y="29"/>
                    <a:pt x="289" y="29"/>
                  </a:cubicBezTo>
                  <a:cubicBezTo>
                    <a:pt x="222" y="29"/>
                    <a:pt x="222" y="29"/>
                    <a:pt x="222" y="29"/>
                  </a:cubicBezTo>
                  <a:cubicBezTo>
                    <a:pt x="145" y="0"/>
                    <a:pt x="145" y="0"/>
                    <a:pt x="145" y="0"/>
                  </a:cubicBezTo>
                  <a:cubicBezTo>
                    <a:pt x="145" y="0"/>
                    <a:pt x="134" y="0"/>
                    <a:pt x="130" y="7"/>
                  </a:cubicBezTo>
                  <a:close/>
                </a:path>
              </a:pathLst>
            </a:custGeom>
            <a:solidFill>
              <a:srgbClr val="FFC0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3" name="Freeform 171"/>
            <p:cNvSpPr>
              <a:spLocks/>
            </p:cNvSpPr>
            <p:nvPr/>
          </p:nvSpPr>
          <p:spPr bwMode="auto">
            <a:xfrm>
              <a:off x="5175" y="2292"/>
              <a:ext cx="88" cy="116"/>
            </a:xfrm>
            <a:custGeom>
              <a:avLst/>
              <a:gdLst>
                <a:gd name="T0" fmla="*/ 37 w 37"/>
                <a:gd name="T1" fmla="*/ 14 h 49"/>
                <a:gd name="T2" fmla="*/ 16 w 37"/>
                <a:gd name="T3" fmla="*/ 0 h 49"/>
                <a:gd name="T4" fmla="*/ 13 w 37"/>
                <a:gd name="T5" fmla="*/ 10 h 49"/>
                <a:gd name="T6" fmla="*/ 1 w 37"/>
                <a:gd name="T7" fmla="*/ 43 h 49"/>
                <a:gd name="T8" fmla="*/ 5 w 37"/>
                <a:gd name="T9" fmla="*/ 45 h 49"/>
                <a:gd name="T10" fmla="*/ 37 w 37"/>
                <a:gd name="T11" fmla="*/ 14 h 49"/>
              </a:gdLst>
              <a:ahLst/>
              <a:cxnLst>
                <a:cxn ang="0">
                  <a:pos x="T0" y="T1"/>
                </a:cxn>
                <a:cxn ang="0">
                  <a:pos x="T2" y="T3"/>
                </a:cxn>
                <a:cxn ang="0">
                  <a:pos x="T4" y="T5"/>
                </a:cxn>
                <a:cxn ang="0">
                  <a:pos x="T6" y="T7"/>
                </a:cxn>
                <a:cxn ang="0">
                  <a:pos x="T8" y="T9"/>
                </a:cxn>
                <a:cxn ang="0">
                  <a:pos x="T10" y="T11"/>
                </a:cxn>
              </a:cxnLst>
              <a:rect l="0" t="0" r="r" b="b"/>
              <a:pathLst>
                <a:path w="37" h="49">
                  <a:moveTo>
                    <a:pt x="37" y="14"/>
                  </a:moveTo>
                  <a:cubicBezTo>
                    <a:pt x="16" y="0"/>
                    <a:pt x="16" y="0"/>
                    <a:pt x="16" y="0"/>
                  </a:cubicBezTo>
                  <a:cubicBezTo>
                    <a:pt x="13" y="10"/>
                    <a:pt x="13" y="10"/>
                    <a:pt x="13" y="10"/>
                  </a:cubicBezTo>
                  <a:cubicBezTo>
                    <a:pt x="1" y="43"/>
                    <a:pt x="1" y="43"/>
                    <a:pt x="1" y="43"/>
                  </a:cubicBezTo>
                  <a:cubicBezTo>
                    <a:pt x="0" y="48"/>
                    <a:pt x="1" y="49"/>
                    <a:pt x="5" y="45"/>
                  </a:cubicBezTo>
                  <a:lnTo>
                    <a:pt x="37" y="14"/>
                  </a:lnTo>
                  <a:close/>
                </a:path>
              </a:pathLst>
            </a:custGeom>
            <a:solidFill>
              <a:srgbClr val="ECF0F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4" name="Freeform 172"/>
            <p:cNvSpPr>
              <a:spLocks/>
            </p:cNvSpPr>
            <p:nvPr/>
          </p:nvSpPr>
          <p:spPr bwMode="auto">
            <a:xfrm>
              <a:off x="5178" y="2309"/>
              <a:ext cx="85" cy="97"/>
            </a:xfrm>
            <a:custGeom>
              <a:avLst/>
              <a:gdLst>
                <a:gd name="T0" fmla="*/ 0 w 36"/>
                <a:gd name="T1" fmla="*/ 40 h 41"/>
                <a:gd name="T2" fmla="*/ 4 w 36"/>
                <a:gd name="T3" fmla="*/ 38 h 41"/>
                <a:gd name="T4" fmla="*/ 36 w 36"/>
                <a:gd name="T5" fmla="*/ 7 h 41"/>
                <a:gd name="T6" fmla="*/ 25 w 36"/>
                <a:gd name="T7" fmla="*/ 0 h 41"/>
                <a:gd name="T8" fmla="*/ 0 w 36"/>
                <a:gd name="T9" fmla="*/ 40 h 41"/>
              </a:gdLst>
              <a:ahLst/>
              <a:cxnLst>
                <a:cxn ang="0">
                  <a:pos x="T0" y="T1"/>
                </a:cxn>
                <a:cxn ang="0">
                  <a:pos x="T2" y="T3"/>
                </a:cxn>
                <a:cxn ang="0">
                  <a:pos x="T4" y="T5"/>
                </a:cxn>
                <a:cxn ang="0">
                  <a:pos x="T6" y="T7"/>
                </a:cxn>
                <a:cxn ang="0">
                  <a:pos x="T8" y="T9"/>
                </a:cxn>
              </a:cxnLst>
              <a:rect l="0" t="0" r="r" b="b"/>
              <a:pathLst>
                <a:path w="36" h="41">
                  <a:moveTo>
                    <a:pt x="0" y="40"/>
                  </a:moveTo>
                  <a:cubicBezTo>
                    <a:pt x="1" y="41"/>
                    <a:pt x="2" y="40"/>
                    <a:pt x="4" y="38"/>
                  </a:cubicBezTo>
                  <a:cubicBezTo>
                    <a:pt x="36" y="7"/>
                    <a:pt x="36" y="7"/>
                    <a:pt x="36" y="7"/>
                  </a:cubicBezTo>
                  <a:cubicBezTo>
                    <a:pt x="25" y="0"/>
                    <a:pt x="25" y="0"/>
                    <a:pt x="25" y="0"/>
                  </a:cubicBezTo>
                  <a:lnTo>
                    <a:pt x="0" y="40"/>
                  </a:lnTo>
                  <a:close/>
                </a:path>
              </a:pathLst>
            </a:custGeom>
            <a:solidFill>
              <a:srgbClr val="BD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5" name="Freeform 173"/>
            <p:cNvSpPr>
              <a:spLocks/>
            </p:cNvSpPr>
            <p:nvPr/>
          </p:nvSpPr>
          <p:spPr bwMode="auto">
            <a:xfrm>
              <a:off x="5175" y="2380"/>
              <a:ext cx="21" cy="28"/>
            </a:xfrm>
            <a:custGeom>
              <a:avLst/>
              <a:gdLst>
                <a:gd name="T0" fmla="*/ 7 w 9"/>
                <a:gd name="T1" fmla="*/ 2 h 12"/>
                <a:gd name="T2" fmla="*/ 3 w 9"/>
                <a:gd name="T3" fmla="*/ 0 h 12"/>
                <a:gd name="T4" fmla="*/ 1 w 9"/>
                <a:gd name="T5" fmla="*/ 6 h 12"/>
                <a:gd name="T6" fmla="*/ 5 w 9"/>
                <a:gd name="T7" fmla="*/ 8 h 12"/>
                <a:gd name="T8" fmla="*/ 9 w 9"/>
                <a:gd name="T9" fmla="*/ 4 h 12"/>
                <a:gd name="T10" fmla="*/ 7 w 9"/>
                <a:gd name="T11" fmla="*/ 2 h 12"/>
              </a:gdLst>
              <a:ahLst/>
              <a:cxnLst>
                <a:cxn ang="0">
                  <a:pos x="T0" y="T1"/>
                </a:cxn>
                <a:cxn ang="0">
                  <a:pos x="T2" y="T3"/>
                </a:cxn>
                <a:cxn ang="0">
                  <a:pos x="T4" y="T5"/>
                </a:cxn>
                <a:cxn ang="0">
                  <a:pos x="T6" y="T7"/>
                </a:cxn>
                <a:cxn ang="0">
                  <a:pos x="T8" y="T9"/>
                </a:cxn>
                <a:cxn ang="0">
                  <a:pos x="T10" y="T11"/>
                </a:cxn>
              </a:cxnLst>
              <a:rect l="0" t="0" r="r" b="b"/>
              <a:pathLst>
                <a:path w="9" h="12">
                  <a:moveTo>
                    <a:pt x="7" y="2"/>
                  </a:moveTo>
                  <a:cubicBezTo>
                    <a:pt x="6" y="1"/>
                    <a:pt x="4" y="1"/>
                    <a:pt x="3" y="0"/>
                  </a:cubicBezTo>
                  <a:cubicBezTo>
                    <a:pt x="1" y="6"/>
                    <a:pt x="1" y="6"/>
                    <a:pt x="1" y="6"/>
                  </a:cubicBezTo>
                  <a:cubicBezTo>
                    <a:pt x="0" y="11"/>
                    <a:pt x="1" y="12"/>
                    <a:pt x="5" y="8"/>
                  </a:cubicBezTo>
                  <a:cubicBezTo>
                    <a:pt x="9" y="4"/>
                    <a:pt x="9" y="4"/>
                    <a:pt x="9" y="4"/>
                  </a:cubicBezTo>
                  <a:cubicBezTo>
                    <a:pt x="9" y="3"/>
                    <a:pt x="8" y="2"/>
                    <a:pt x="7" y="2"/>
                  </a:cubicBezTo>
                  <a:close/>
                </a:path>
              </a:pathLst>
            </a:custGeom>
            <a:solidFill>
              <a:srgbClr val="2C3E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6" name="Freeform 174"/>
            <p:cNvSpPr>
              <a:spLocks/>
            </p:cNvSpPr>
            <p:nvPr/>
          </p:nvSpPr>
          <p:spPr bwMode="auto">
            <a:xfrm>
              <a:off x="5253" y="2195"/>
              <a:ext cx="76" cy="55"/>
            </a:xfrm>
            <a:custGeom>
              <a:avLst/>
              <a:gdLst>
                <a:gd name="T0" fmla="*/ 69 w 76"/>
                <a:gd name="T1" fmla="*/ 55 h 55"/>
                <a:gd name="T2" fmla="*/ 0 w 76"/>
                <a:gd name="T3" fmla="*/ 12 h 55"/>
                <a:gd name="T4" fmla="*/ 10 w 76"/>
                <a:gd name="T5" fmla="*/ 0 h 55"/>
                <a:gd name="T6" fmla="*/ 76 w 76"/>
                <a:gd name="T7" fmla="*/ 43 h 55"/>
                <a:gd name="T8" fmla="*/ 69 w 76"/>
                <a:gd name="T9" fmla="*/ 55 h 55"/>
              </a:gdLst>
              <a:ahLst/>
              <a:cxnLst>
                <a:cxn ang="0">
                  <a:pos x="T0" y="T1"/>
                </a:cxn>
                <a:cxn ang="0">
                  <a:pos x="T2" y="T3"/>
                </a:cxn>
                <a:cxn ang="0">
                  <a:pos x="T4" y="T5"/>
                </a:cxn>
                <a:cxn ang="0">
                  <a:pos x="T6" y="T7"/>
                </a:cxn>
                <a:cxn ang="0">
                  <a:pos x="T8" y="T9"/>
                </a:cxn>
              </a:cxnLst>
              <a:rect l="0" t="0" r="r" b="b"/>
              <a:pathLst>
                <a:path w="76" h="55">
                  <a:moveTo>
                    <a:pt x="69" y="55"/>
                  </a:moveTo>
                  <a:lnTo>
                    <a:pt x="0" y="12"/>
                  </a:lnTo>
                  <a:lnTo>
                    <a:pt x="10" y="0"/>
                  </a:lnTo>
                  <a:lnTo>
                    <a:pt x="76" y="43"/>
                  </a:lnTo>
                  <a:lnTo>
                    <a:pt x="69" y="55"/>
                  </a:lnTo>
                  <a:close/>
                </a:path>
              </a:pathLst>
            </a:custGeom>
            <a:solidFill>
              <a:srgbClr val="ECF0F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7" name="Freeform 175"/>
            <p:cNvSpPr>
              <a:spLocks/>
            </p:cNvSpPr>
            <p:nvPr/>
          </p:nvSpPr>
          <p:spPr bwMode="auto">
            <a:xfrm>
              <a:off x="5286" y="2217"/>
              <a:ext cx="43" cy="33"/>
            </a:xfrm>
            <a:custGeom>
              <a:avLst/>
              <a:gdLst>
                <a:gd name="T0" fmla="*/ 36 w 43"/>
                <a:gd name="T1" fmla="*/ 33 h 33"/>
                <a:gd name="T2" fmla="*/ 0 w 43"/>
                <a:gd name="T3" fmla="*/ 12 h 33"/>
                <a:gd name="T4" fmla="*/ 10 w 43"/>
                <a:gd name="T5" fmla="*/ 0 h 33"/>
                <a:gd name="T6" fmla="*/ 43 w 43"/>
                <a:gd name="T7" fmla="*/ 21 h 33"/>
                <a:gd name="T8" fmla="*/ 36 w 43"/>
                <a:gd name="T9" fmla="*/ 33 h 33"/>
              </a:gdLst>
              <a:ahLst/>
              <a:cxnLst>
                <a:cxn ang="0">
                  <a:pos x="T0" y="T1"/>
                </a:cxn>
                <a:cxn ang="0">
                  <a:pos x="T2" y="T3"/>
                </a:cxn>
                <a:cxn ang="0">
                  <a:pos x="T4" y="T5"/>
                </a:cxn>
                <a:cxn ang="0">
                  <a:pos x="T6" y="T7"/>
                </a:cxn>
                <a:cxn ang="0">
                  <a:pos x="T8" y="T9"/>
                </a:cxn>
              </a:cxnLst>
              <a:rect l="0" t="0" r="r" b="b"/>
              <a:pathLst>
                <a:path w="43" h="33">
                  <a:moveTo>
                    <a:pt x="36" y="33"/>
                  </a:moveTo>
                  <a:lnTo>
                    <a:pt x="0" y="12"/>
                  </a:lnTo>
                  <a:lnTo>
                    <a:pt x="10" y="0"/>
                  </a:lnTo>
                  <a:lnTo>
                    <a:pt x="43" y="21"/>
                  </a:lnTo>
                  <a:lnTo>
                    <a:pt x="36" y="33"/>
                  </a:lnTo>
                  <a:close/>
                </a:path>
              </a:pathLst>
            </a:custGeom>
            <a:solidFill>
              <a:srgbClr val="BDC3C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8" name="Freeform 176"/>
            <p:cNvSpPr>
              <a:spLocks/>
            </p:cNvSpPr>
            <p:nvPr/>
          </p:nvSpPr>
          <p:spPr bwMode="auto">
            <a:xfrm>
              <a:off x="5253" y="1888"/>
              <a:ext cx="267" cy="362"/>
            </a:xfrm>
            <a:custGeom>
              <a:avLst/>
              <a:gdLst>
                <a:gd name="T0" fmla="*/ 69 w 267"/>
                <a:gd name="T1" fmla="*/ 362 h 362"/>
                <a:gd name="T2" fmla="*/ 0 w 267"/>
                <a:gd name="T3" fmla="*/ 319 h 362"/>
                <a:gd name="T4" fmla="*/ 199 w 267"/>
                <a:gd name="T5" fmla="*/ 0 h 362"/>
                <a:gd name="T6" fmla="*/ 267 w 267"/>
                <a:gd name="T7" fmla="*/ 43 h 362"/>
                <a:gd name="T8" fmla="*/ 69 w 267"/>
                <a:gd name="T9" fmla="*/ 362 h 362"/>
              </a:gdLst>
              <a:ahLst/>
              <a:cxnLst>
                <a:cxn ang="0">
                  <a:pos x="T0" y="T1"/>
                </a:cxn>
                <a:cxn ang="0">
                  <a:pos x="T2" y="T3"/>
                </a:cxn>
                <a:cxn ang="0">
                  <a:pos x="T4" y="T5"/>
                </a:cxn>
                <a:cxn ang="0">
                  <a:pos x="T6" y="T7"/>
                </a:cxn>
                <a:cxn ang="0">
                  <a:pos x="T8" y="T9"/>
                </a:cxn>
              </a:cxnLst>
              <a:rect l="0" t="0" r="r" b="b"/>
              <a:pathLst>
                <a:path w="267" h="362">
                  <a:moveTo>
                    <a:pt x="69" y="362"/>
                  </a:moveTo>
                  <a:lnTo>
                    <a:pt x="0" y="319"/>
                  </a:lnTo>
                  <a:lnTo>
                    <a:pt x="199" y="0"/>
                  </a:lnTo>
                  <a:lnTo>
                    <a:pt x="267" y="43"/>
                  </a:lnTo>
                  <a:lnTo>
                    <a:pt x="69" y="362"/>
                  </a:lnTo>
                  <a:close/>
                </a:path>
              </a:pathLst>
            </a:custGeom>
            <a:solidFill>
              <a:srgbClr val="3449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9" name="Freeform 177"/>
            <p:cNvSpPr>
              <a:spLocks/>
            </p:cNvSpPr>
            <p:nvPr/>
          </p:nvSpPr>
          <p:spPr bwMode="auto">
            <a:xfrm>
              <a:off x="5296" y="1923"/>
              <a:ext cx="215" cy="315"/>
            </a:xfrm>
            <a:custGeom>
              <a:avLst/>
              <a:gdLst>
                <a:gd name="T0" fmla="*/ 33 w 215"/>
                <a:gd name="T1" fmla="*/ 315 h 315"/>
                <a:gd name="T2" fmla="*/ 0 w 215"/>
                <a:gd name="T3" fmla="*/ 294 h 315"/>
                <a:gd name="T4" fmla="*/ 182 w 215"/>
                <a:gd name="T5" fmla="*/ 0 h 315"/>
                <a:gd name="T6" fmla="*/ 215 w 215"/>
                <a:gd name="T7" fmla="*/ 22 h 315"/>
                <a:gd name="T8" fmla="*/ 33 w 215"/>
                <a:gd name="T9" fmla="*/ 315 h 315"/>
              </a:gdLst>
              <a:ahLst/>
              <a:cxnLst>
                <a:cxn ang="0">
                  <a:pos x="T0" y="T1"/>
                </a:cxn>
                <a:cxn ang="0">
                  <a:pos x="T2" y="T3"/>
                </a:cxn>
                <a:cxn ang="0">
                  <a:pos x="T4" y="T5"/>
                </a:cxn>
                <a:cxn ang="0">
                  <a:pos x="T6" y="T7"/>
                </a:cxn>
                <a:cxn ang="0">
                  <a:pos x="T8" y="T9"/>
                </a:cxn>
              </a:cxnLst>
              <a:rect l="0" t="0" r="r" b="b"/>
              <a:pathLst>
                <a:path w="215" h="315">
                  <a:moveTo>
                    <a:pt x="33" y="315"/>
                  </a:moveTo>
                  <a:lnTo>
                    <a:pt x="0" y="294"/>
                  </a:lnTo>
                  <a:lnTo>
                    <a:pt x="182" y="0"/>
                  </a:lnTo>
                  <a:lnTo>
                    <a:pt x="215" y="22"/>
                  </a:lnTo>
                  <a:lnTo>
                    <a:pt x="33" y="315"/>
                  </a:lnTo>
                  <a:close/>
                </a:path>
              </a:pathLst>
            </a:custGeom>
            <a:solidFill>
              <a:srgbClr val="2C3E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0" name="Freeform 178"/>
            <p:cNvSpPr>
              <a:spLocks/>
            </p:cNvSpPr>
            <p:nvPr/>
          </p:nvSpPr>
          <p:spPr bwMode="auto">
            <a:xfrm>
              <a:off x="5445" y="1782"/>
              <a:ext cx="137" cy="163"/>
            </a:xfrm>
            <a:custGeom>
              <a:avLst/>
              <a:gdLst>
                <a:gd name="T0" fmla="*/ 28 w 58"/>
                <a:gd name="T1" fmla="*/ 69 h 69"/>
                <a:gd name="T2" fmla="*/ 52 w 58"/>
                <a:gd name="T3" fmla="*/ 30 h 69"/>
                <a:gd name="T4" fmla="*/ 48 w 58"/>
                <a:gd name="T5" fmla="*/ 5 h 69"/>
                <a:gd name="T6" fmla="*/ 24 w 58"/>
                <a:gd name="T7" fmla="*/ 13 h 69"/>
                <a:gd name="T8" fmla="*/ 0 w 58"/>
                <a:gd name="T9" fmla="*/ 51 h 69"/>
                <a:gd name="T10" fmla="*/ 28 w 58"/>
                <a:gd name="T11" fmla="*/ 69 h 69"/>
              </a:gdLst>
              <a:ahLst/>
              <a:cxnLst>
                <a:cxn ang="0">
                  <a:pos x="T0" y="T1"/>
                </a:cxn>
                <a:cxn ang="0">
                  <a:pos x="T2" y="T3"/>
                </a:cxn>
                <a:cxn ang="0">
                  <a:pos x="T4" y="T5"/>
                </a:cxn>
                <a:cxn ang="0">
                  <a:pos x="T6" y="T7"/>
                </a:cxn>
                <a:cxn ang="0">
                  <a:pos x="T8" y="T9"/>
                </a:cxn>
                <a:cxn ang="0">
                  <a:pos x="T10" y="T11"/>
                </a:cxn>
              </a:cxnLst>
              <a:rect l="0" t="0" r="r" b="b"/>
              <a:pathLst>
                <a:path w="58" h="69">
                  <a:moveTo>
                    <a:pt x="28" y="69"/>
                  </a:moveTo>
                  <a:cubicBezTo>
                    <a:pt x="52" y="30"/>
                    <a:pt x="52" y="30"/>
                    <a:pt x="52" y="30"/>
                  </a:cubicBezTo>
                  <a:cubicBezTo>
                    <a:pt x="58" y="21"/>
                    <a:pt x="56" y="10"/>
                    <a:pt x="48" y="5"/>
                  </a:cubicBezTo>
                  <a:cubicBezTo>
                    <a:pt x="40" y="0"/>
                    <a:pt x="29" y="3"/>
                    <a:pt x="24" y="13"/>
                  </a:cubicBezTo>
                  <a:cubicBezTo>
                    <a:pt x="0" y="51"/>
                    <a:pt x="0" y="51"/>
                    <a:pt x="0" y="51"/>
                  </a:cubicBezTo>
                  <a:lnTo>
                    <a:pt x="28" y="69"/>
                  </a:lnTo>
                  <a:close/>
                </a:path>
              </a:pathLst>
            </a:custGeom>
            <a:solidFill>
              <a:srgbClr val="3449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1" name="Freeform 179"/>
            <p:cNvSpPr>
              <a:spLocks/>
            </p:cNvSpPr>
            <p:nvPr/>
          </p:nvSpPr>
          <p:spPr bwMode="auto">
            <a:xfrm>
              <a:off x="5478" y="1793"/>
              <a:ext cx="104" cy="152"/>
            </a:xfrm>
            <a:custGeom>
              <a:avLst/>
              <a:gdLst>
                <a:gd name="T0" fmla="*/ 14 w 44"/>
                <a:gd name="T1" fmla="*/ 64 h 64"/>
                <a:gd name="T2" fmla="*/ 38 w 44"/>
                <a:gd name="T3" fmla="*/ 25 h 64"/>
                <a:gd name="T4" fmla="*/ 34 w 44"/>
                <a:gd name="T5" fmla="*/ 0 h 64"/>
                <a:gd name="T6" fmla="*/ 0 w 44"/>
                <a:gd name="T7" fmla="*/ 55 h 64"/>
                <a:gd name="T8" fmla="*/ 14 w 44"/>
                <a:gd name="T9" fmla="*/ 64 h 64"/>
              </a:gdLst>
              <a:ahLst/>
              <a:cxnLst>
                <a:cxn ang="0">
                  <a:pos x="T0" y="T1"/>
                </a:cxn>
                <a:cxn ang="0">
                  <a:pos x="T2" y="T3"/>
                </a:cxn>
                <a:cxn ang="0">
                  <a:pos x="T4" y="T5"/>
                </a:cxn>
                <a:cxn ang="0">
                  <a:pos x="T6" y="T7"/>
                </a:cxn>
                <a:cxn ang="0">
                  <a:pos x="T8" y="T9"/>
                </a:cxn>
              </a:cxnLst>
              <a:rect l="0" t="0" r="r" b="b"/>
              <a:pathLst>
                <a:path w="44" h="64">
                  <a:moveTo>
                    <a:pt x="14" y="64"/>
                  </a:moveTo>
                  <a:cubicBezTo>
                    <a:pt x="38" y="25"/>
                    <a:pt x="38" y="25"/>
                    <a:pt x="38" y="25"/>
                  </a:cubicBezTo>
                  <a:cubicBezTo>
                    <a:pt x="44" y="16"/>
                    <a:pt x="42" y="5"/>
                    <a:pt x="34" y="0"/>
                  </a:cubicBezTo>
                  <a:cubicBezTo>
                    <a:pt x="0" y="55"/>
                    <a:pt x="0" y="55"/>
                    <a:pt x="0" y="55"/>
                  </a:cubicBezTo>
                  <a:lnTo>
                    <a:pt x="14" y="64"/>
                  </a:lnTo>
                  <a:close/>
                </a:path>
              </a:pathLst>
            </a:custGeom>
            <a:solidFill>
              <a:srgbClr val="2C3E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2" name="Freeform 180"/>
            <p:cNvSpPr>
              <a:spLocks/>
            </p:cNvSpPr>
            <p:nvPr/>
          </p:nvSpPr>
          <p:spPr bwMode="auto">
            <a:xfrm>
              <a:off x="5445" y="1888"/>
              <a:ext cx="75" cy="57"/>
            </a:xfrm>
            <a:custGeom>
              <a:avLst/>
              <a:gdLst>
                <a:gd name="T0" fmla="*/ 66 w 75"/>
                <a:gd name="T1" fmla="*/ 57 h 57"/>
                <a:gd name="T2" fmla="*/ 0 w 75"/>
                <a:gd name="T3" fmla="*/ 14 h 57"/>
                <a:gd name="T4" fmla="*/ 7 w 75"/>
                <a:gd name="T5" fmla="*/ 0 h 57"/>
                <a:gd name="T6" fmla="*/ 75 w 75"/>
                <a:gd name="T7" fmla="*/ 43 h 57"/>
                <a:gd name="T8" fmla="*/ 66 w 75"/>
                <a:gd name="T9" fmla="*/ 57 h 57"/>
              </a:gdLst>
              <a:ahLst/>
              <a:cxnLst>
                <a:cxn ang="0">
                  <a:pos x="T0" y="T1"/>
                </a:cxn>
                <a:cxn ang="0">
                  <a:pos x="T2" y="T3"/>
                </a:cxn>
                <a:cxn ang="0">
                  <a:pos x="T4" y="T5"/>
                </a:cxn>
                <a:cxn ang="0">
                  <a:pos x="T6" y="T7"/>
                </a:cxn>
                <a:cxn ang="0">
                  <a:pos x="T8" y="T9"/>
                </a:cxn>
              </a:cxnLst>
              <a:rect l="0" t="0" r="r" b="b"/>
              <a:pathLst>
                <a:path w="75" h="57">
                  <a:moveTo>
                    <a:pt x="66" y="57"/>
                  </a:moveTo>
                  <a:lnTo>
                    <a:pt x="0" y="14"/>
                  </a:lnTo>
                  <a:lnTo>
                    <a:pt x="7" y="0"/>
                  </a:lnTo>
                  <a:lnTo>
                    <a:pt x="75" y="43"/>
                  </a:lnTo>
                  <a:lnTo>
                    <a:pt x="66" y="57"/>
                  </a:lnTo>
                  <a:close/>
                </a:path>
              </a:pathLst>
            </a:custGeom>
            <a:solidFill>
              <a:srgbClr val="D8DE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3" name="Freeform 181"/>
            <p:cNvSpPr>
              <a:spLocks/>
            </p:cNvSpPr>
            <p:nvPr/>
          </p:nvSpPr>
          <p:spPr bwMode="auto">
            <a:xfrm>
              <a:off x="5211" y="2096"/>
              <a:ext cx="170" cy="232"/>
            </a:xfrm>
            <a:custGeom>
              <a:avLst/>
              <a:gdLst>
                <a:gd name="T0" fmla="*/ 21 w 72"/>
                <a:gd name="T1" fmla="*/ 98 h 98"/>
                <a:gd name="T2" fmla="*/ 46 w 72"/>
                <a:gd name="T3" fmla="*/ 65 h 98"/>
                <a:gd name="T4" fmla="*/ 64 w 72"/>
                <a:gd name="T5" fmla="*/ 5 h 98"/>
                <a:gd name="T6" fmla="*/ 18 w 72"/>
                <a:gd name="T7" fmla="*/ 48 h 98"/>
                <a:gd name="T8" fmla="*/ 0 w 72"/>
                <a:gd name="T9" fmla="*/ 85 h 98"/>
                <a:gd name="T10" fmla="*/ 21 w 72"/>
                <a:gd name="T11" fmla="*/ 98 h 98"/>
              </a:gdLst>
              <a:ahLst/>
              <a:cxnLst>
                <a:cxn ang="0">
                  <a:pos x="T0" y="T1"/>
                </a:cxn>
                <a:cxn ang="0">
                  <a:pos x="T2" y="T3"/>
                </a:cxn>
                <a:cxn ang="0">
                  <a:pos x="T4" y="T5"/>
                </a:cxn>
                <a:cxn ang="0">
                  <a:pos x="T6" y="T7"/>
                </a:cxn>
                <a:cxn ang="0">
                  <a:pos x="T8" y="T9"/>
                </a:cxn>
                <a:cxn ang="0">
                  <a:pos x="T10" y="T11"/>
                </a:cxn>
              </a:cxnLst>
              <a:rect l="0" t="0" r="r" b="b"/>
              <a:pathLst>
                <a:path w="72" h="98">
                  <a:moveTo>
                    <a:pt x="21" y="98"/>
                  </a:moveTo>
                  <a:cubicBezTo>
                    <a:pt x="29" y="90"/>
                    <a:pt x="38" y="79"/>
                    <a:pt x="46" y="65"/>
                  </a:cubicBezTo>
                  <a:cubicBezTo>
                    <a:pt x="64" y="37"/>
                    <a:pt x="72" y="10"/>
                    <a:pt x="64" y="5"/>
                  </a:cubicBezTo>
                  <a:cubicBezTo>
                    <a:pt x="56" y="0"/>
                    <a:pt x="36" y="19"/>
                    <a:pt x="18" y="48"/>
                  </a:cubicBezTo>
                  <a:cubicBezTo>
                    <a:pt x="10" y="61"/>
                    <a:pt x="3" y="75"/>
                    <a:pt x="0" y="85"/>
                  </a:cubicBezTo>
                  <a:lnTo>
                    <a:pt x="21" y="98"/>
                  </a:lnTo>
                  <a:close/>
                </a:path>
              </a:pathLst>
            </a:custGeom>
            <a:solidFill>
              <a:srgbClr val="34495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4" name="Freeform 182"/>
            <p:cNvSpPr>
              <a:spLocks/>
            </p:cNvSpPr>
            <p:nvPr/>
          </p:nvSpPr>
          <p:spPr bwMode="auto">
            <a:xfrm>
              <a:off x="5234" y="2108"/>
              <a:ext cx="147" cy="220"/>
            </a:xfrm>
            <a:custGeom>
              <a:avLst/>
              <a:gdLst>
                <a:gd name="T0" fmla="*/ 11 w 62"/>
                <a:gd name="T1" fmla="*/ 93 h 93"/>
                <a:gd name="T2" fmla="*/ 36 w 62"/>
                <a:gd name="T3" fmla="*/ 60 h 93"/>
                <a:gd name="T4" fmla="*/ 54 w 62"/>
                <a:gd name="T5" fmla="*/ 0 h 93"/>
                <a:gd name="T6" fmla="*/ 0 w 62"/>
                <a:gd name="T7" fmla="*/ 87 h 93"/>
                <a:gd name="T8" fmla="*/ 11 w 62"/>
                <a:gd name="T9" fmla="*/ 93 h 93"/>
              </a:gdLst>
              <a:ahLst/>
              <a:cxnLst>
                <a:cxn ang="0">
                  <a:pos x="T0" y="T1"/>
                </a:cxn>
                <a:cxn ang="0">
                  <a:pos x="T2" y="T3"/>
                </a:cxn>
                <a:cxn ang="0">
                  <a:pos x="T4" y="T5"/>
                </a:cxn>
                <a:cxn ang="0">
                  <a:pos x="T6" y="T7"/>
                </a:cxn>
                <a:cxn ang="0">
                  <a:pos x="T8" y="T9"/>
                </a:cxn>
              </a:cxnLst>
              <a:rect l="0" t="0" r="r" b="b"/>
              <a:pathLst>
                <a:path w="62" h="93">
                  <a:moveTo>
                    <a:pt x="11" y="93"/>
                  </a:moveTo>
                  <a:cubicBezTo>
                    <a:pt x="19" y="85"/>
                    <a:pt x="28" y="74"/>
                    <a:pt x="36" y="60"/>
                  </a:cubicBezTo>
                  <a:cubicBezTo>
                    <a:pt x="54" y="32"/>
                    <a:pt x="62" y="5"/>
                    <a:pt x="54" y="0"/>
                  </a:cubicBezTo>
                  <a:cubicBezTo>
                    <a:pt x="0" y="87"/>
                    <a:pt x="0" y="87"/>
                    <a:pt x="0" y="87"/>
                  </a:cubicBezTo>
                  <a:lnTo>
                    <a:pt x="11" y="93"/>
                  </a:lnTo>
                  <a:close/>
                </a:path>
              </a:pathLst>
            </a:custGeom>
            <a:solidFill>
              <a:srgbClr val="2C3E5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5" name="Freeform 183"/>
            <p:cNvSpPr>
              <a:spLocks/>
            </p:cNvSpPr>
            <p:nvPr/>
          </p:nvSpPr>
          <p:spPr bwMode="auto">
            <a:xfrm>
              <a:off x="5317" y="1855"/>
              <a:ext cx="135" cy="201"/>
            </a:xfrm>
            <a:custGeom>
              <a:avLst/>
              <a:gdLst>
                <a:gd name="T0" fmla="*/ 17 w 135"/>
                <a:gd name="T1" fmla="*/ 201 h 201"/>
                <a:gd name="T2" fmla="*/ 0 w 135"/>
                <a:gd name="T3" fmla="*/ 189 h 201"/>
                <a:gd name="T4" fmla="*/ 118 w 135"/>
                <a:gd name="T5" fmla="*/ 0 h 201"/>
                <a:gd name="T6" fmla="*/ 135 w 135"/>
                <a:gd name="T7" fmla="*/ 12 h 201"/>
                <a:gd name="T8" fmla="*/ 17 w 135"/>
                <a:gd name="T9" fmla="*/ 201 h 201"/>
              </a:gdLst>
              <a:ahLst/>
              <a:cxnLst>
                <a:cxn ang="0">
                  <a:pos x="T0" y="T1"/>
                </a:cxn>
                <a:cxn ang="0">
                  <a:pos x="T2" y="T3"/>
                </a:cxn>
                <a:cxn ang="0">
                  <a:pos x="T4" y="T5"/>
                </a:cxn>
                <a:cxn ang="0">
                  <a:pos x="T6" y="T7"/>
                </a:cxn>
                <a:cxn ang="0">
                  <a:pos x="T8" y="T9"/>
                </a:cxn>
              </a:cxnLst>
              <a:rect l="0" t="0" r="r" b="b"/>
              <a:pathLst>
                <a:path w="135" h="201">
                  <a:moveTo>
                    <a:pt x="17" y="201"/>
                  </a:moveTo>
                  <a:lnTo>
                    <a:pt x="0" y="189"/>
                  </a:lnTo>
                  <a:lnTo>
                    <a:pt x="118" y="0"/>
                  </a:lnTo>
                  <a:lnTo>
                    <a:pt x="135" y="12"/>
                  </a:lnTo>
                  <a:lnTo>
                    <a:pt x="17" y="201"/>
                  </a:lnTo>
                  <a:close/>
                </a:path>
              </a:pathLst>
            </a:custGeom>
            <a:solidFill>
              <a:srgbClr val="D8DEE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6" name="Freeform 184"/>
            <p:cNvSpPr>
              <a:spLocks/>
            </p:cNvSpPr>
            <p:nvPr/>
          </p:nvSpPr>
          <p:spPr bwMode="auto">
            <a:xfrm>
              <a:off x="5442" y="1869"/>
              <a:ext cx="19" cy="19"/>
            </a:xfrm>
            <a:custGeom>
              <a:avLst/>
              <a:gdLst>
                <a:gd name="T0" fmla="*/ 10 w 19"/>
                <a:gd name="T1" fmla="*/ 19 h 19"/>
                <a:gd name="T2" fmla="*/ 0 w 19"/>
                <a:gd name="T3" fmla="*/ 14 h 19"/>
                <a:gd name="T4" fmla="*/ 8 w 19"/>
                <a:gd name="T5" fmla="*/ 0 h 19"/>
                <a:gd name="T6" fmla="*/ 19 w 19"/>
                <a:gd name="T7" fmla="*/ 7 h 19"/>
                <a:gd name="T8" fmla="*/ 10 w 19"/>
                <a:gd name="T9" fmla="*/ 19 h 19"/>
              </a:gdLst>
              <a:ahLst/>
              <a:cxnLst>
                <a:cxn ang="0">
                  <a:pos x="T0" y="T1"/>
                </a:cxn>
                <a:cxn ang="0">
                  <a:pos x="T2" y="T3"/>
                </a:cxn>
                <a:cxn ang="0">
                  <a:pos x="T4" y="T5"/>
                </a:cxn>
                <a:cxn ang="0">
                  <a:pos x="T6" y="T7"/>
                </a:cxn>
                <a:cxn ang="0">
                  <a:pos x="T8" y="T9"/>
                </a:cxn>
              </a:cxnLst>
              <a:rect l="0" t="0" r="r" b="b"/>
              <a:pathLst>
                <a:path w="19" h="19">
                  <a:moveTo>
                    <a:pt x="10" y="19"/>
                  </a:moveTo>
                  <a:lnTo>
                    <a:pt x="0" y="14"/>
                  </a:lnTo>
                  <a:lnTo>
                    <a:pt x="8" y="0"/>
                  </a:lnTo>
                  <a:lnTo>
                    <a:pt x="19" y="7"/>
                  </a:lnTo>
                  <a:lnTo>
                    <a:pt x="10" y="19"/>
                  </a:lnTo>
                  <a:close/>
                </a:path>
              </a:pathLst>
            </a:custGeom>
            <a:solidFill>
              <a:srgbClr val="BCC5C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7" name="Freeform 185"/>
            <p:cNvSpPr>
              <a:spLocks/>
            </p:cNvSpPr>
            <p:nvPr/>
          </p:nvSpPr>
          <p:spPr bwMode="auto">
            <a:xfrm>
              <a:off x="5478" y="1909"/>
              <a:ext cx="42" cy="36"/>
            </a:xfrm>
            <a:custGeom>
              <a:avLst/>
              <a:gdLst>
                <a:gd name="T0" fmla="*/ 33 w 42"/>
                <a:gd name="T1" fmla="*/ 36 h 36"/>
                <a:gd name="T2" fmla="*/ 0 w 42"/>
                <a:gd name="T3" fmla="*/ 14 h 36"/>
                <a:gd name="T4" fmla="*/ 7 w 42"/>
                <a:gd name="T5" fmla="*/ 0 h 36"/>
                <a:gd name="T6" fmla="*/ 42 w 42"/>
                <a:gd name="T7" fmla="*/ 22 h 36"/>
                <a:gd name="T8" fmla="*/ 33 w 42"/>
                <a:gd name="T9" fmla="*/ 36 h 36"/>
              </a:gdLst>
              <a:ahLst/>
              <a:cxnLst>
                <a:cxn ang="0">
                  <a:pos x="T0" y="T1"/>
                </a:cxn>
                <a:cxn ang="0">
                  <a:pos x="T2" y="T3"/>
                </a:cxn>
                <a:cxn ang="0">
                  <a:pos x="T4" y="T5"/>
                </a:cxn>
                <a:cxn ang="0">
                  <a:pos x="T6" y="T7"/>
                </a:cxn>
                <a:cxn ang="0">
                  <a:pos x="T8" y="T9"/>
                </a:cxn>
              </a:cxnLst>
              <a:rect l="0" t="0" r="r" b="b"/>
              <a:pathLst>
                <a:path w="42" h="36">
                  <a:moveTo>
                    <a:pt x="33" y="36"/>
                  </a:moveTo>
                  <a:lnTo>
                    <a:pt x="0" y="14"/>
                  </a:lnTo>
                  <a:lnTo>
                    <a:pt x="7" y="0"/>
                  </a:lnTo>
                  <a:lnTo>
                    <a:pt x="42" y="22"/>
                  </a:lnTo>
                  <a:lnTo>
                    <a:pt x="33" y="36"/>
                  </a:lnTo>
                  <a:close/>
                </a:path>
              </a:pathLst>
            </a:custGeom>
            <a:solidFill>
              <a:srgbClr val="BCC5C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8" name="Freeform 186"/>
            <p:cNvSpPr>
              <a:spLocks/>
            </p:cNvSpPr>
            <p:nvPr/>
          </p:nvSpPr>
          <p:spPr bwMode="auto">
            <a:xfrm>
              <a:off x="5277" y="2205"/>
              <a:ext cx="340" cy="139"/>
            </a:xfrm>
            <a:custGeom>
              <a:avLst/>
              <a:gdLst>
                <a:gd name="T0" fmla="*/ 82 w 144"/>
                <a:gd name="T1" fmla="*/ 9 h 59"/>
                <a:gd name="T2" fmla="*/ 82 w 144"/>
                <a:gd name="T3" fmla="*/ 9 h 59"/>
                <a:gd name="T4" fmla="*/ 60 w 144"/>
                <a:gd name="T5" fmla="*/ 21 h 59"/>
                <a:gd name="T6" fmla="*/ 32 w 144"/>
                <a:gd name="T7" fmla="*/ 9 h 59"/>
                <a:gd name="T8" fmla="*/ 0 w 144"/>
                <a:gd name="T9" fmla="*/ 24 h 59"/>
                <a:gd name="T10" fmla="*/ 59 w 144"/>
                <a:gd name="T11" fmla="*/ 51 h 59"/>
                <a:gd name="T12" fmla="*/ 115 w 144"/>
                <a:gd name="T13" fmla="*/ 59 h 59"/>
                <a:gd name="T14" fmla="*/ 144 w 144"/>
                <a:gd name="T15" fmla="*/ 45 h 59"/>
                <a:gd name="T16" fmla="*/ 82 w 144"/>
                <a:gd name="T17" fmla="*/ 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59">
                  <a:moveTo>
                    <a:pt x="82" y="9"/>
                  </a:moveTo>
                  <a:cubicBezTo>
                    <a:pt x="82" y="9"/>
                    <a:pt x="82" y="9"/>
                    <a:pt x="82" y="9"/>
                  </a:cubicBezTo>
                  <a:cubicBezTo>
                    <a:pt x="79" y="15"/>
                    <a:pt x="73" y="22"/>
                    <a:pt x="60" y="21"/>
                  </a:cubicBezTo>
                  <a:cubicBezTo>
                    <a:pt x="32" y="9"/>
                    <a:pt x="32" y="9"/>
                    <a:pt x="32" y="9"/>
                  </a:cubicBezTo>
                  <a:cubicBezTo>
                    <a:pt x="32" y="9"/>
                    <a:pt x="3" y="0"/>
                    <a:pt x="0" y="24"/>
                  </a:cubicBezTo>
                  <a:cubicBezTo>
                    <a:pt x="59" y="51"/>
                    <a:pt x="59" y="51"/>
                    <a:pt x="59" y="51"/>
                  </a:cubicBezTo>
                  <a:cubicBezTo>
                    <a:pt x="115" y="59"/>
                    <a:pt x="115" y="59"/>
                    <a:pt x="115" y="59"/>
                  </a:cubicBezTo>
                  <a:cubicBezTo>
                    <a:pt x="144" y="45"/>
                    <a:pt x="144" y="45"/>
                    <a:pt x="144" y="45"/>
                  </a:cubicBezTo>
                  <a:lnTo>
                    <a:pt x="82" y="9"/>
                  </a:lnTo>
                  <a:close/>
                </a:path>
              </a:pathLst>
            </a:custGeom>
            <a:solidFill>
              <a:srgbClr val="FFC08E"/>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9" name="Rectangle 187"/>
            <p:cNvSpPr>
              <a:spLocks noChangeArrowheads="1"/>
            </p:cNvSpPr>
            <p:nvPr/>
          </p:nvSpPr>
          <p:spPr bwMode="auto">
            <a:xfrm>
              <a:off x="5774" y="2051"/>
              <a:ext cx="63" cy="230"/>
            </a:xfrm>
            <a:prstGeom prst="rect">
              <a:avLst/>
            </a:prstGeom>
            <a:solidFill>
              <a:srgbClr val="CBCED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0" name="Rectangle 188"/>
            <p:cNvSpPr>
              <a:spLocks noChangeArrowheads="1"/>
            </p:cNvSpPr>
            <p:nvPr/>
          </p:nvSpPr>
          <p:spPr bwMode="auto">
            <a:xfrm>
              <a:off x="5837" y="2032"/>
              <a:ext cx="1084" cy="260"/>
            </a:xfrm>
            <a:prstGeom prst="rect">
              <a:avLst/>
            </a:prstGeom>
            <a:solidFill>
              <a:srgbClr val="257B87"/>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1" name="Oval 189"/>
            <p:cNvSpPr>
              <a:spLocks noChangeArrowheads="1"/>
            </p:cNvSpPr>
            <p:nvPr/>
          </p:nvSpPr>
          <p:spPr bwMode="auto">
            <a:xfrm>
              <a:off x="5788" y="2221"/>
              <a:ext cx="35" cy="36"/>
            </a:xfrm>
            <a:prstGeom prst="ellipse">
              <a:avLst/>
            </a:prstGeom>
            <a:solidFill>
              <a:srgbClr val="257B8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2" name="Rectangle 190"/>
            <p:cNvSpPr>
              <a:spLocks noChangeArrowheads="1"/>
            </p:cNvSpPr>
            <p:nvPr/>
          </p:nvSpPr>
          <p:spPr bwMode="auto">
            <a:xfrm>
              <a:off x="5774" y="2051"/>
              <a:ext cx="63" cy="107"/>
            </a:xfrm>
            <a:prstGeom prst="rect">
              <a:avLst/>
            </a:prstGeom>
            <a:solidFill>
              <a:srgbClr val="EFEFE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3" name="Rectangle 191"/>
            <p:cNvSpPr>
              <a:spLocks noChangeArrowheads="1"/>
            </p:cNvSpPr>
            <p:nvPr/>
          </p:nvSpPr>
          <p:spPr bwMode="auto">
            <a:xfrm>
              <a:off x="5837" y="2032"/>
              <a:ext cx="1081" cy="126"/>
            </a:xfrm>
            <a:prstGeom prst="rect">
              <a:avLst/>
            </a:prstGeom>
            <a:solidFill>
              <a:srgbClr val="21899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94" name="Straight Connector 193"/>
          <p:cNvCxnSpPr/>
          <p:nvPr/>
        </p:nvCxnSpPr>
        <p:spPr>
          <a:xfrm>
            <a:off x="1006544" y="1356649"/>
            <a:ext cx="197202" cy="0"/>
          </a:xfrm>
          <a:prstGeom prst="line">
            <a:avLst/>
          </a:prstGeom>
          <a:ln w="57150">
            <a:solidFill>
              <a:srgbClr val="00338D"/>
            </a:solidFill>
          </a:ln>
          <a:effectLst/>
        </p:spPr>
        <p:style>
          <a:lnRef idx="2">
            <a:schemeClr val="accent1"/>
          </a:lnRef>
          <a:fillRef idx="0">
            <a:schemeClr val="accent1"/>
          </a:fillRef>
          <a:effectRef idx="1">
            <a:schemeClr val="accent1"/>
          </a:effectRef>
          <a:fontRef idx="minor">
            <a:schemeClr val="tx1"/>
          </a:fontRef>
        </p:style>
      </p:cxnSp>
      <p:sp>
        <p:nvSpPr>
          <p:cNvPr id="196" name="TextBox 195"/>
          <p:cNvSpPr txBox="1"/>
          <p:nvPr/>
        </p:nvSpPr>
        <p:spPr>
          <a:xfrm>
            <a:off x="1313899" y="1851438"/>
            <a:ext cx="4458971" cy="4025488"/>
          </a:xfrm>
          <a:prstGeom prst="rect">
            <a:avLst/>
          </a:prstGeom>
          <a:noFill/>
        </p:spPr>
        <p:txBody>
          <a:bodyPr wrap="square" lIns="54610" tIns="54610" rIns="54610" bIns="54610" rtlCol="0">
            <a:noAutofit/>
          </a:bodyPr>
          <a:lstStyle/>
          <a:p>
            <a:pPr marL="285750" indent="-285750">
              <a:buFont typeface="Arial"/>
              <a:buChar char="•"/>
            </a:pPr>
            <a:r>
              <a:rPr lang="en-US" sz="1500" dirty="0">
                <a:solidFill>
                  <a:schemeClr val="tx2"/>
                </a:solidFill>
              </a:rPr>
              <a:t>Creates traceability and clear line-of-site from strategic plans </a:t>
            </a:r>
            <a:r>
              <a:rPr lang="en-US" sz="1500" dirty="0" smtClean="0">
                <a:solidFill>
                  <a:schemeClr val="tx2"/>
                </a:solidFill>
              </a:rPr>
              <a:t>to individual </a:t>
            </a:r>
            <a:r>
              <a:rPr lang="en-US" sz="1500" dirty="0">
                <a:solidFill>
                  <a:schemeClr val="tx2"/>
                </a:solidFill>
              </a:rPr>
              <a:t>project </a:t>
            </a:r>
            <a:r>
              <a:rPr lang="en-US" sz="1500" dirty="0" smtClean="0">
                <a:solidFill>
                  <a:schemeClr val="tx2"/>
                </a:solidFill>
              </a:rPr>
              <a:t>investments</a:t>
            </a:r>
          </a:p>
          <a:p>
            <a:endParaRPr lang="en-US" sz="1500" dirty="0">
              <a:solidFill>
                <a:schemeClr val="tx2"/>
              </a:solidFill>
            </a:endParaRPr>
          </a:p>
          <a:p>
            <a:pPr marL="285750" indent="-285750">
              <a:buFont typeface="Arial"/>
              <a:buChar char="•"/>
            </a:pPr>
            <a:r>
              <a:rPr lang="en-US" sz="1500" dirty="0">
                <a:solidFill>
                  <a:schemeClr val="tx2"/>
                </a:solidFill>
              </a:rPr>
              <a:t>Enables consistency in measurement of performance against project plans and </a:t>
            </a:r>
            <a:r>
              <a:rPr lang="en-US" sz="1500" dirty="0" smtClean="0">
                <a:solidFill>
                  <a:schemeClr val="tx2"/>
                </a:solidFill>
              </a:rPr>
              <a:t>goals</a:t>
            </a:r>
          </a:p>
          <a:p>
            <a:endParaRPr lang="en-US" sz="1500" dirty="0">
              <a:solidFill>
                <a:schemeClr val="tx2"/>
              </a:solidFill>
            </a:endParaRPr>
          </a:p>
          <a:p>
            <a:pPr marL="285750" indent="-285750">
              <a:buFont typeface="Arial"/>
              <a:buChar char="•"/>
            </a:pPr>
            <a:r>
              <a:rPr lang="en-US" sz="1500" dirty="0">
                <a:solidFill>
                  <a:schemeClr val="tx2"/>
                </a:solidFill>
              </a:rPr>
              <a:t>Allows the enterprise </a:t>
            </a:r>
            <a:r>
              <a:rPr lang="en-US" sz="1500" dirty="0" smtClean="0">
                <a:solidFill>
                  <a:schemeClr val="tx2"/>
                </a:solidFill>
              </a:rPr>
              <a:t>to </a:t>
            </a:r>
            <a:r>
              <a:rPr lang="en-US" sz="1500" dirty="0">
                <a:solidFill>
                  <a:schemeClr val="tx2"/>
                </a:solidFill>
              </a:rPr>
              <a:t>measure return-on-investment and protect against duplication and </a:t>
            </a:r>
            <a:r>
              <a:rPr lang="en-US" sz="1500" dirty="0" smtClean="0">
                <a:solidFill>
                  <a:schemeClr val="tx2"/>
                </a:solidFill>
              </a:rPr>
              <a:t>waste</a:t>
            </a:r>
          </a:p>
          <a:p>
            <a:endParaRPr lang="en-US" sz="1500" dirty="0">
              <a:solidFill>
                <a:schemeClr val="tx2"/>
              </a:solidFill>
            </a:endParaRPr>
          </a:p>
          <a:p>
            <a:pPr marL="285750" indent="-285750">
              <a:buFont typeface="Arial"/>
              <a:buChar char="•"/>
            </a:pPr>
            <a:r>
              <a:rPr lang="en-US" sz="1500" dirty="0">
                <a:solidFill>
                  <a:schemeClr val="tx2"/>
                </a:solidFill>
              </a:rPr>
              <a:t>Encourages business vendor and vendor accountability</a:t>
            </a:r>
          </a:p>
        </p:txBody>
      </p:sp>
    </p:spTree>
    <p:extLst>
      <p:ext uri="{BB962C8B-B14F-4D97-AF65-F5344CB8AC3E}">
        <p14:creationId xmlns:p14="http://schemas.microsoft.com/office/powerpoint/2010/main" val="2176275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The One Page Business Case - Lean Canvas</a:t>
            </a:r>
            <a:endParaRPr lang="en-US" dirty="0"/>
          </a:p>
        </p:txBody>
      </p:sp>
      <p:sp>
        <p:nvSpPr>
          <p:cNvPr id="9" name="Text Placeholder 2"/>
          <p:cNvSpPr txBox="1">
            <a:spLocks/>
          </p:cNvSpPr>
          <p:nvPr/>
        </p:nvSpPr>
        <p:spPr>
          <a:xfrm>
            <a:off x="8612188" y="207963"/>
            <a:ext cx="2587625" cy="43815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dirty="0" smtClean="0">
                <a:solidFill>
                  <a:srgbClr val="00338D"/>
                </a:solidFill>
              </a:rPr>
              <a:t>XDE Experience Design</a:t>
            </a:r>
            <a:endParaRPr lang="en-US" dirty="0">
              <a:solidFill>
                <a:srgbClr val="00338D"/>
              </a:solidFill>
            </a:endParaRPr>
          </a:p>
        </p:txBody>
      </p:sp>
      <p:sp>
        <p:nvSpPr>
          <p:cNvPr id="12" name="Text Placeholder 8"/>
          <p:cNvSpPr txBox="1">
            <a:spLocks/>
          </p:cNvSpPr>
          <p:nvPr/>
        </p:nvSpPr>
        <p:spPr>
          <a:xfrm>
            <a:off x="998400" y="1467556"/>
            <a:ext cx="10195200" cy="4409370"/>
          </a:xfrm>
          <a:prstGeom prst="rect">
            <a:avLst/>
          </a:prstGeom>
        </p:spPr>
        <p:txBody>
          <a:bodyPr lIns="0" tIns="0" rIns="0" bIns="0"/>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cxnSp>
        <p:nvCxnSpPr>
          <p:cNvPr id="13" name="Straight Connector 12"/>
          <p:cNvCxnSpPr/>
          <p:nvPr/>
        </p:nvCxnSpPr>
        <p:spPr>
          <a:xfrm>
            <a:off x="1006544" y="1356649"/>
            <a:ext cx="197202" cy="0"/>
          </a:xfrm>
          <a:prstGeom prst="line">
            <a:avLst/>
          </a:prstGeom>
          <a:ln w="57150">
            <a:solidFill>
              <a:srgbClr val="00338D"/>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376262" y="1938947"/>
            <a:ext cx="914400" cy="914400"/>
          </a:xfrm>
          <a:prstGeom prst="rect">
            <a:avLst/>
          </a:prstGeom>
          <a:noFill/>
        </p:spPr>
        <p:txBody>
          <a:bodyPr wrap="none" lIns="54610" tIns="54610" rIns="54610" bIns="54610" rtlCol="0">
            <a:noAutofit/>
          </a:bodyPr>
          <a:lstStyle/>
          <a:p>
            <a:pPr>
              <a:spcAft>
                <a:spcPts val="600"/>
              </a:spcAft>
            </a:pPr>
            <a:endParaRPr lang="en-US" sz="1500" dirty="0" err="1" smtClean="0">
              <a:solidFill>
                <a:schemeClr val="tx2"/>
              </a:solidFill>
            </a:endParaRPr>
          </a:p>
        </p:txBody>
      </p:sp>
      <p:sp>
        <p:nvSpPr>
          <p:cNvPr id="5" name="TextBox 4"/>
          <p:cNvSpPr txBox="1"/>
          <p:nvPr/>
        </p:nvSpPr>
        <p:spPr>
          <a:xfrm>
            <a:off x="1313899" y="1851438"/>
            <a:ext cx="4725402" cy="4025488"/>
          </a:xfrm>
          <a:prstGeom prst="rect">
            <a:avLst/>
          </a:prstGeom>
          <a:noFill/>
        </p:spPr>
        <p:txBody>
          <a:bodyPr wrap="square" lIns="54610" tIns="54610" rIns="54610" bIns="54610" rtlCol="0">
            <a:noAutofit/>
          </a:bodyPr>
          <a:lstStyle/>
          <a:p>
            <a:pPr marL="285750" indent="-285750">
              <a:spcAft>
                <a:spcPts val="600"/>
              </a:spcAft>
              <a:buFont typeface="Arial"/>
              <a:buChar char="•"/>
            </a:pPr>
            <a:r>
              <a:rPr lang="en-US" sz="1500" dirty="0">
                <a:solidFill>
                  <a:schemeClr val="tx2"/>
                </a:solidFill>
              </a:rPr>
              <a:t>Lean Canvas is an adaptation of Business Model Canvas </a:t>
            </a:r>
            <a:r>
              <a:rPr lang="en-US" sz="1500" dirty="0" smtClean="0">
                <a:solidFill>
                  <a:schemeClr val="tx2"/>
                </a:solidFill>
              </a:rPr>
              <a:t>created for the </a:t>
            </a:r>
            <a:r>
              <a:rPr lang="en-US" sz="1500" dirty="0">
                <a:solidFill>
                  <a:schemeClr val="tx2"/>
                </a:solidFill>
              </a:rPr>
              <a:t>Lean Startup </a:t>
            </a:r>
            <a:r>
              <a:rPr lang="en-US" sz="1500" dirty="0" smtClean="0">
                <a:solidFill>
                  <a:schemeClr val="tx2"/>
                </a:solidFill>
              </a:rPr>
              <a:t>method</a:t>
            </a:r>
          </a:p>
          <a:p>
            <a:pPr>
              <a:spcAft>
                <a:spcPts val="600"/>
              </a:spcAft>
            </a:pPr>
            <a:endParaRPr lang="en-US" sz="1500" dirty="0" smtClean="0">
              <a:solidFill>
                <a:schemeClr val="tx2"/>
              </a:solidFill>
            </a:endParaRPr>
          </a:p>
          <a:p>
            <a:pPr marL="285750" indent="-285750">
              <a:spcAft>
                <a:spcPts val="600"/>
              </a:spcAft>
              <a:buFont typeface="Arial"/>
              <a:buChar char="•"/>
            </a:pPr>
            <a:r>
              <a:rPr lang="en-US" sz="1500" dirty="0" smtClean="0">
                <a:solidFill>
                  <a:schemeClr val="tx2"/>
                </a:solidFill>
              </a:rPr>
              <a:t>Lean </a:t>
            </a:r>
            <a:r>
              <a:rPr lang="en-US" sz="1500" dirty="0">
                <a:solidFill>
                  <a:schemeClr val="tx2"/>
                </a:solidFill>
              </a:rPr>
              <a:t>Canvas promises an actionable and </a:t>
            </a:r>
            <a:r>
              <a:rPr lang="en-US" sz="1500" dirty="0" smtClean="0">
                <a:solidFill>
                  <a:schemeClr val="tx2"/>
                </a:solidFill>
              </a:rPr>
              <a:t>innovation-</a:t>
            </a:r>
            <a:r>
              <a:rPr lang="en-US" sz="1500" dirty="0">
                <a:solidFill>
                  <a:schemeClr val="tx2"/>
                </a:solidFill>
              </a:rPr>
              <a:t>focused business </a:t>
            </a:r>
            <a:r>
              <a:rPr lang="en-US" sz="1500" dirty="0" smtClean="0">
                <a:solidFill>
                  <a:schemeClr val="tx2"/>
                </a:solidFill>
              </a:rPr>
              <a:t>plan</a:t>
            </a:r>
          </a:p>
          <a:p>
            <a:pPr>
              <a:spcAft>
                <a:spcPts val="600"/>
              </a:spcAft>
            </a:pPr>
            <a:endParaRPr lang="en-US" sz="1500" dirty="0" smtClean="0">
              <a:solidFill>
                <a:schemeClr val="tx2"/>
              </a:solidFill>
            </a:endParaRPr>
          </a:p>
          <a:p>
            <a:pPr marL="285750" indent="-285750">
              <a:spcAft>
                <a:spcPts val="600"/>
              </a:spcAft>
              <a:buFont typeface="Arial"/>
              <a:buChar char="•"/>
            </a:pPr>
            <a:r>
              <a:rPr lang="en-US" sz="1500" dirty="0" smtClean="0">
                <a:solidFill>
                  <a:schemeClr val="tx2"/>
                </a:solidFill>
              </a:rPr>
              <a:t>It </a:t>
            </a:r>
            <a:r>
              <a:rPr lang="en-US" sz="1500" dirty="0">
                <a:solidFill>
                  <a:schemeClr val="tx2"/>
                </a:solidFill>
              </a:rPr>
              <a:t>focuses on problems, solutions, key metrics and competitive </a:t>
            </a:r>
            <a:r>
              <a:rPr lang="en-US" sz="1500" dirty="0" smtClean="0">
                <a:solidFill>
                  <a:schemeClr val="tx2"/>
                </a:solidFill>
              </a:rPr>
              <a:t>advantages and the people that will benefit from the solution</a:t>
            </a:r>
          </a:p>
        </p:txBody>
      </p:sp>
      <p:pic>
        <p:nvPicPr>
          <p:cNvPr id="3" name="Picture 2" descr="Lean Canva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338" y="1718913"/>
            <a:ext cx="5803720" cy="3869147"/>
          </a:xfrm>
          <a:prstGeom prst="rect">
            <a:avLst/>
          </a:prstGeom>
        </p:spPr>
      </p:pic>
      <p:cxnSp>
        <p:nvCxnSpPr>
          <p:cNvPr id="10" name="Straight Connector 9"/>
          <p:cNvCxnSpPr/>
          <p:nvPr/>
        </p:nvCxnSpPr>
        <p:spPr>
          <a:xfrm>
            <a:off x="6096000" y="1330126"/>
            <a:ext cx="0" cy="4546800"/>
          </a:xfrm>
          <a:prstGeom prst="line">
            <a:avLst/>
          </a:prstGeom>
          <a:ln w="3175" cmpd="sng">
            <a:solidFill>
              <a:srgbClr val="00338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402638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Interactive exercise </a:t>
            </a:r>
            <a:endParaRPr lang="en-US" dirty="0"/>
          </a:p>
        </p:txBody>
      </p:sp>
      <p:sp>
        <p:nvSpPr>
          <p:cNvPr id="8" name="Text Placeholder 8"/>
          <p:cNvSpPr txBox="1">
            <a:spLocks/>
          </p:cNvSpPr>
          <p:nvPr/>
        </p:nvSpPr>
        <p:spPr>
          <a:xfrm>
            <a:off x="998400" y="1467556"/>
            <a:ext cx="10195200" cy="4409370"/>
          </a:xfrm>
          <a:prstGeom prst="rect">
            <a:avLst/>
          </a:prstGeom>
        </p:spPr>
        <p:txBody>
          <a:bodyPr lIns="0" tIns="0" rIns="0" bIns="0"/>
          <a:lstStyle>
            <a:lvl1pPr marL="0" indent="0" algn="l" defTabSz="914400" rtl="0" eaLnBrk="1" latinLnBrk="0" hangingPunct="1">
              <a:lnSpc>
                <a:spcPct val="100000"/>
              </a:lnSpc>
              <a:spcBef>
                <a:spcPts val="0"/>
              </a:spcBef>
              <a:spcAft>
                <a:spcPts val="600"/>
              </a:spcAft>
              <a:buFontTx/>
              <a:buNone/>
              <a:defRPr sz="1500" b="1" kern="1200">
                <a:solidFill>
                  <a:schemeClr val="tx2"/>
                </a:solidFill>
                <a:latin typeface="+mn-lt"/>
                <a:ea typeface="+mn-ea"/>
                <a:cs typeface="+mn-cs"/>
              </a:defRPr>
            </a:lvl1pPr>
            <a:lvl2pPr marL="0" indent="0" algn="l" defTabSz="914400" rtl="0" eaLnBrk="1" latinLnBrk="0" hangingPunct="1">
              <a:lnSpc>
                <a:spcPct val="100000"/>
              </a:lnSpc>
              <a:spcBef>
                <a:spcPts val="0"/>
              </a:spcBef>
              <a:spcAft>
                <a:spcPts val="600"/>
              </a:spcAft>
              <a:buFontTx/>
              <a:buNone/>
              <a:defRPr sz="1500" kern="1200">
                <a:solidFill>
                  <a:schemeClr val="tx2"/>
                </a:solidFill>
                <a:latin typeface="+mn-lt"/>
                <a:ea typeface="+mn-ea"/>
                <a:cs typeface="+mn-cs"/>
              </a:defRPr>
            </a:lvl2pPr>
            <a:lvl3pPr marL="28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3pPr>
            <a:lvl4pPr marL="576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4pPr>
            <a:lvl5pPr marL="8244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baseline="0">
                <a:solidFill>
                  <a:schemeClr val="tx2"/>
                </a:solidFill>
                <a:latin typeface="+mn-lt"/>
                <a:ea typeface="+mn-ea"/>
                <a:cs typeface="+mn-cs"/>
              </a:defRPr>
            </a:lvl5pPr>
            <a:lvl6pPr marL="1098000" indent="-230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6pPr>
            <a:lvl7pPr marL="1371600" indent="-2844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7pPr>
            <a:lvl8pPr marL="1645200" indent="-228600" algn="l" defTabSz="914400" rtl="0" eaLnBrk="1" latinLnBrk="0" hangingPunct="1">
              <a:lnSpc>
                <a:spcPct val="100000"/>
              </a:lnSpc>
              <a:spcBef>
                <a:spcPts val="0"/>
              </a:spcBef>
              <a:spcAft>
                <a:spcPts val="600"/>
              </a:spcAft>
              <a:buClr>
                <a:schemeClr val="tx2"/>
              </a:buClr>
              <a:buFont typeface="Arial" panose="020B0604020202020204" pitchFamily="34" charset="0"/>
              <a:buChar char="-"/>
              <a:defRPr sz="1500" kern="1200">
                <a:solidFill>
                  <a:schemeClr val="tx2"/>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000" dirty="0" smtClean="0">
                <a:solidFill>
                  <a:srgbClr val="00338D"/>
                </a:solidFill>
                <a:ea typeface="KPMG Extralight" charset="0"/>
                <a:cs typeface="KPMG Extralight" charset="0"/>
              </a:rPr>
              <a:t>Let’s GO! And have fun </a:t>
            </a:r>
            <a:endParaRPr lang="en-US" sz="5000" dirty="0">
              <a:solidFill>
                <a:srgbClr val="00338D"/>
              </a:solidFill>
            </a:endParaRPr>
          </a:p>
        </p:txBody>
      </p:sp>
      <p:cxnSp>
        <p:nvCxnSpPr>
          <p:cNvPr id="9" name="Straight Connector 8"/>
          <p:cNvCxnSpPr/>
          <p:nvPr/>
        </p:nvCxnSpPr>
        <p:spPr>
          <a:xfrm>
            <a:off x="1006544" y="1356649"/>
            <a:ext cx="197202" cy="0"/>
          </a:xfrm>
          <a:prstGeom prst="line">
            <a:avLst/>
          </a:prstGeom>
          <a:ln w="57150">
            <a:solidFill>
              <a:srgbClr val="00338D"/>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2553799" y="1570274"/>
            <a:ext cx="914400" cy="914400"/>
          </a:xfrm>
          <a:prstGeom prst="rect">
            <a:avLst/>
          </a:prstGeom>
          <a:noFill/>
        </p:spPr>
        <p:txBody>
          <a:bodyPr wrap="none" lIns="54610" tIns="54610" rIns="54610" bIns="54610" rtlCol="0">
            <a:noAutofit/>
          </a:bodyPr>
          <a:lstStyle/>
          <a:p>
            <a:pPr>
              <a:spcAft>
                <a:spcPts val="600"/>
              </a:spcAft>
            </a:pPr>
            <a:endParaRPr lang="en-US" sz="1500" dirty="0" err="1" smtClean="0">
              <a:solidFill>
                <a:schemeClr val="tx2"/>
              </a:solidFill>
            </a:endParaRPr>
          </a:p>
        </p:txBody>
      </p:sp>
      <p:sp>
        <p:nvSpPr>
          <p:cNvPr id="3" name="TextBox 2"/>
          <p:cNvSpPr txBox="1"/>
          <p:nvPr/>
        </p:nvSpPr>
        <p:spPr>
          <a:xfrm>
            <a:off x="3796557" y="1870674"/>
            <a:ext cx="914400" cy="914400"/>
          </a:xfrm>
          <a:prstGeom prst="rect">
            <a:avLst/>
          </a:prstGeom>
          <a:noFill/>
        </p:spPr>
        <p:txBody>
          <a:bodyPr wrap="none" lIns="54610" tIns="54610" rIns="54610" bIns="54610" rtlCol="0">
            <a:noAutofit/>
          </a:bodyPr>
          <a:lstStyle/>
          <a:p>
            <a:pPr>
              <a:spcAft>
                <a:spcPts val="600"/>
              </a:spcAft>
            </a:pPr>
            <a:endParaRPr lang="en-US" sz="1500" dirty="0" err="1" smtClean="0">
              <a:solidFill>
                <a:schemeClr val="tx2"/>
              </a:solidFill>
            </a:endParaRPr>
          </a:p>
        </p:txBody>
      </p:sp>
      <p:grpSp>
        <p:nvGrpSpPr>
          <p:cNvPr id="213" name="Group 212"/>
          <p:cNvGrpSpPr/>
          <p:nvPr/>
        </p:nvGrpSpPr>
        <p:grpSpPr>
          <a:xfrm>
            <a:off x="2860782" y="2360294"/>
            <a:ext cx="5554795" cy="3489129"/>
            <a:chOff x="2571162" y="1564642"/>
            <a:chExt cx="1824317" cy="1216067"/>
          </a:xfrm>
        </p:grpSpPr>
        <p:sp>
          <p:nvSpPr>
            <p:cNvPr id="214" name="Freeform 339"/>
            <p:cNvSpPr>
              <a:spLocks/>
            </p:cNvSpPr>
            <p:nvPr/>
          </p:nvSpPr>
          <p:spPr bwMode="auto">
            <a:xfrm>
              <a:off x="2571162" y="1896650"/>
              <a:ext cx="341519" cy="849475"/>
            </a:xfrm>
            <a:custGeom>
              <a:avLst/>
              <a:gdLst>
                <a:gd name="T0" fmla="*/ 334 w 334"/>
                <a:gd name="T1" fmla="*/ 501 h 831"/>
                <a:gd name="T2" fmla="*/ 334 w 334"/>
                <a:gd name="T3" fmla="*/ 502 h 831"/>
                <a:gd name="T4" fmla="*/ 277 w 334"/>
                <a:gd name="T5" fmla="*/ 562 h 831"/>
                <a:gd name="T6" fmla="*/ 235 w 334"/>
                <a:gd name="T7" fmla="*/ 568 h 831"/>
                <a:gd name="T8" fmla="*/ 235 w 334"/>
                <a:gd name="T9" fmla="*/ 795 h 831"/>
                <a:gd name="T10" fmla="*/ 320 w 334"/>
                <a:gd name="T11" fmla="*/ 813 h 831"/>
                <a:gd name="T12" fmla="*/ 314 w 334"/>
                <a:gd name="T13" fmla="*/ 831 h 831"/>
                <a:gd name="T14" fmla="*/ 98 w 334"/>
                <a:gd name="T15" fmla="*/ 831 h 831"/>
                <a:gd name="T16" fmla="*/ 98 w 334"/>
                <a:gd name="T17" fmla="*/ 813 h 831"/>
                <a:gd name="T18" fmla="*/ 189 w 334"/>
                <a:gd name="T19" fmla="*/ 795 h 831"/>
                <a:gd name="T20" fmla="*/ 194 w 334"/>
                <a:gd name="T21" fmla="*/ 568 h 831"/>
                <a:gd name="T22" fmla="*/ 169 w 334"/>
                <a:gd name="T23" fmla="*/ 563 h 831"/>
                <a:gd name="T24" fmla="*/ 92 w 334"/>
                <a:gd name="T25" fmla="*/ 505 h 831"/>
                <a:gd name="T26" fmla="*/ 82 w 334"/>
                <a:gd name="T27" fmla="*/ 492 h 831"/>
                <a:gd name="T28" fmla="*/ 6 w 334"/>
                <a:gd name="T29" fmla="*/ 72 h 831"/>
                <a:gd name="T30" fmla="*/ 48 w 334"/>
                <a:gd name="T31" fmla="*/ 8 h 831"/>
                <a:gd name="T32" fmla="*/ 145 w 334"/>
                <a:gd name="T33" fmla="*/ 5 h 831"/>
                <a:gd name="T34" fmla="*/ 206 w 334"/>
                <a:gd name="T35" fmla="*/ 41 h 831"/>
                <a:gd name="T36" fmla="*/ 210 w 334"/>
                <a:gd name="T37" fmla="*/ 206 h 831"/>
                <a:gd name="T38" fmla="*/ 240 w 334"/>
                <a:gd name="T39" fmla="*/ 426 h 831"/>
                <a:gd name="T40" fmla="*/ 334 w 334"/>
                <a:gd name="T41" fmla="*/ 501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4" h="831">
                  <a:moveTo>
                    <a:pt x="334" y="501"/>
                  </a:moveTo>
                  <a:cubicBezTo>
                    <a:pt x="334" y="502"/>
                    <a:pt x="334" y="502"/>
                    <a:pt x="334" y="502"/>
                  </a:cubicBezTo>
                  <a:cubicBezTo>
                    <a:pt x="331" y="532"/>
                    <a:pt x="308" y="557"/>
                    <a:pt x="277" y="562"/>
                  </a:cubicBezTo>
                  <a:cubicBezTo>
                    <a:pt x="235" y="568"/>
                    <a:pt x="235" y="568"/>
                    <a:pt x="235" y="568"/>
                  </a:cubicBezTo>
                  <a:cubicBezTo>
                    <a:pt x="235" y="795"/>
                    <a:pt x="235" y="795"/>
                    <a:pt x="235" y="795"/>
                  </a:cubicBezTo>
                  <a:cubicBezTo>
                    <a:pt x="320" y="813"/>
                    <a:pt x="320" y="813"/>
                    <a:pt x="320" y="813"/>
                  </a:cubicBezTo>
                  <a:cubicBezTo>
                    <a:pt x="314" y="831"/>
                    <a:pt x="314" y="831"/>
                    <a:pt x="314" y="831"/>
                  </a:cubicBezTo>
                  <a:cubicBezTo>
                    <a:pt x="98" y="831"/>
                    <a:pt x="98" y="831"/>
                    <a:pt x="98" y="831"/>
                  </a:cubicBezTo>
                  <a:cubicBezTo>
                    <a:pt x="98" y="813"/>
                    <a:pt x="98" y="813"/>
                    <a:pt x="98" y="813"/>
                  </a:cubicBezTo>
                  <a:cubicBezTo>
                    <a:pt x="189" y="795"/>
                    <a:pt x="189" y="795"/>
                    <a:pt x="189" y="795"/>
                  </a:cubicBezTo>
                  <a:cubicBezTo>
                    <a:pt x="194" y="568"/>
                    <a:pt x="194" y="568"/>
                    <a:pt x="194" y="568"/>
                  </a:cubicBezTo>
                  <a:cubicBezTo>
                    <a:pt x="169" y="563"/>
                    <a:pt x="169" y="563"/>
                    <a:pt x="169" y="563"/>
                  </a:cubicBezTo>
                  <a:cubicBezTo>
                    <a:pt x="139" y="552"/>
                    <a:pt x="112" y="531"/>
                    <a:pt x="92" y="505"/>
                  </a:cubicBezTo>
                  <a:cubicBezTo>
                    <a:pt x="82" y="492"/>
                    <a:pt x="82" y="492"/>
                    <a:pt x="82" y="492"/>
                  </a:cubicBezTo>
                  <a:cubicBezTo>
                    <a:pt x="6" y="72"/>
                    <a:pt x="6" y="72"/>
                    <a:pt x="6" y="72"/>
                  </a:cubicBezTo>
                  <a:cubicBezTo>
                    <a:pt x="0" y="43"/>
                    <a:pt x="19" y="14"/>
                    <a:pt x="48" y="8"/>
                  </a:cubicBezTo>
                  <a:cubicBezTo>
                    <a:pt x="145" y="5"/>
                    <a:pt x="145" y="5"/>
                    <a:pt x="145" y="5"/>
                  </a:cubicBezTo>
                  <a:cubicBezTo>
                    <a:pt x="171" y="0"/>
                    <a:pt x="197" y="15"/>
                    <a:pt x="206" y="41"/>
                  </a:cubicBezTo>
                  <a:cubicBezTo>
                    <a:pt x="210" y="206"/>
                    <a:pt x="210" y="206"/>
                    <a:pt x="210" y="206"/>
                  </a:cubicBezTo>
                  <a:cubicBezTo>
                    <a:pt x="240" y="426"/>
                    <a:pt x="240" y="426"/>
                    <a:pt x="240" y="426"/>
                  </a:cubicBezTo>
                  <a:lnTo>
                    <a:pt x="334" y="501"/>
                  </a:lnTo>
                  <a:close/>
                </a:path>
              </a:pathLst>
            </a:custGeom>
            <a:solidFill>
              <a:srgbClr val="373B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5" name="Freeform 340"/>
            <p:cNvSpPr>
              <a:spLocks/>
            </p:cNvSpPr>
            <p:nvPr/>
          </p:nvSpPr>
          <p:spPr bwMode="auto">
            <a:xfrm>
              <a:off x="2991360" y="2663123"/>
              <a:ext cx="124503" cy="70465"/>
            </a:xfrm>
            <a:custGeom>
              <a:avLst/>
              <a:gdLst>
                <a:gd name="T0" fmla="*/ 0 w 122"/>
                <a:gd name="T1" fmla="*/ 0 h 69"/>
                <a:gd name="T2" fmla="*/ 0 w 122"/>
                <a:gd name="T3" fmla="*/ 69 h 69"/>
                <a:gd name="T4" fmla="*/ 18 w 122"/>
                <a:gd name="T5" fmla="*/ 69 h 69"/>
                <a:gd name="T6" fmla="*/ 25 w 122"/>
                <a:gd name="T7" fmla="*/ 48 h 69"/>
                <a:gd name="T8" fmla="*/ 48 w 122"/>
                <a:gd name="T9" fmla="*/ 69 h 69"/>
                <a:gd name="T10" fmla="*/ 117 w 122"/>
                <a:gd name="T11" fmla="*/ 69 h 69"/>
                <a:gd name="T12" fmla="*/ 118 w 122"/>
                <a:gd name="T13" fmla="*/ 67 h 69"/>
                <a:gd name="T14" fmla="*/ 105 w 122"/>
                <a:gd name="T15" fmla="*/ 47 h 69"/>
                <a:gd name="T16" fmla="*/ 81 w 122"/>
                <a:gd name="T17" fmla="*/ 45 h 69"/>
                <a:gd name="T18" fmla="*/ 41 w 122"/>
                <a:gd name="T19" fmla="*/ 5 h 69"/>
                <a:gd name="T20" fmla="*/ 0 w 122"/>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69">
                  <a:moveTo>
                    <a:pt x="0" y="0"/>
                  </a:moveTo>
                  <a:cubicBezTo>
                    <a:pt x="0" y="69"/>
                    <a:pt x="0" y="69"/>
                    <a:pt x="0" y="69"/>
                  </a:cubicBezTo>
                  <a:cubicBezTo>
                    <a:pt x="18" y="69"/>
                    <a:pt x="18" y="69"/>
                    <a:pt x="18" y="69"/>
                  </a:cubicBezTo>
                  <a:cubicBezTo>
                    <a:pt x="25" y="48"/>
                    <a:pt x="25" y="48"/>
                    <a:pt x="25" y="48"/>
                  </a:cubicBezTo>
                  <a:cubicBezTo>
                    <a:pt x="48" y="69"/>
                    <a:pt x="48" y="69"/>
                    <a:pt x="48" y="69"/>
                  </a:cubicBezTo>
                  <a:cubicBezTo>
                    <a:pt x="117" y="69"/>
                    <a:pt x="117" y="69"/>
                    <a:pt x="117" y="69"/>
                  </a:cubicBezTo>
                  <a:cubicBezTo>
                    <a:pt x="118" y="67"/>
                    <a:pt x="118" y="67"/>
                    <a:pt x="118" y="67"/>
                  </a:cubicBezTo>
                  <a:cubicBezTo>
                    <a:pt x="122" y="58"/>
                    <a:pt x="115" y="47"/>
                    <a:pt x="105" y="47"/>
                  </a:cubicBezTo>
                  <a:cubicBezTo>
                    <a:pt x="81" y="45"/>
                    <a:pt x="81" y="45"/>
                    <a:pt x="81" y="45"/>
                  </a:cubicBezTo>
                  <a:cubicBezTo>
                    <a:pt x="41" y="5"/>
                    <a:pt x="41" y="5"/>
                    <a:pt x="41" y="5"/>
                  </a:cubicBezTo>
                  <a:lnTo>
                    <a:pt x="0" y="0"/>
                  </a:lnTo>
                  <a:close/>
                </a:path>
              </a:pathLst>
            </a:custGeom>
            <a:solidFill>
              <a:srgbClr val="2801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6" name="Freeform 341"/>
            <p:cNvSpPr>
              <a:spLocks/>
            </p:cNvSpPr>
            <p:nvPr/>
          </p:nvSpPr>
          <p:spPr bwMode="auto">
            <a:xfrm>
              <a:off x="2945104" y="2291343"/>
              <a:ext cx="95107" cy="376968"/>
            </a:xfrm>
            <a:custGeom>
              <a:avLst/>
              <a:gdLst>
                <a:gd name="T0" fmla="*/ 93 w 93"/>
                <a:gd name="T1" fmla="*/ 69 h 369"/>
                <a:gd name="T2" fmla="*/ 87 w 93"/>
                <a:gd name="T3" fmla="*/ 369 h 369"/>
                <a:gd name="T4" fmla="*/ 44 w 93"/>
                <a:gd name="T5" fmla="*/ 364 h 369"/>
                <a:gd name="T6" fmla="*/ 0 w 93"/>
                <a:gd name="T7" fmla="*/ 2 h 369"/>
                <a:gd name="T8" fmla="*/ 93 w 93"/>
                <a:gd name="T9" fmla="*/ 69 h 369"/>
              </a:gdLst>
              <a:ahLst/>
              <a:cxnLst>
                <a:cxn ang="0">
                  <a:pos x="T0" y="T1"/>
                </a:cxn>
                <a:cxn ang="0">
                  <a:pos x="T2" y="T3"/>
                </a:cxn>
                <a:cxn ang="0">
                  <a:pos x="T4" y="T5"/>
                </a:cxn>
                <a:cxn ang="0">
                  <a:pos x="T6" y="T7"/>
                </a:cxn>
                <a:cxn ang="0">
                  <a:pos x="T8" y="T9"/>
                </a:cxn>
              </a:cxnLst>
              <a:rect l="0" t="0" r="r" b="b"/>
              <a:pathLst>
                <a:path w="93" h="369">
                  <a:moveTo>
                    <a:pt x="93" y="69"/>
                  </a:moveTo>
                  <a:cubicBezTo>
                    <a:pt x="87" y="369"/>
                    <a:pt x="87" y="369"/>
                    <a:pt x="87" y="369"/>
                  </a:cubicBezTo>
                  <a:cubicBezTo>
                    <a:pt x="44" y="364"/>
                    <a:pt x="44" y="364"/>
                    <a:pt x="44" y="364"/>
                  </a:cubicBezTo>
                  <a:cubicBezTo>
                    <a:pt x="0" y="2"/>
                    <a:pt x="0" y="2"/>
                    <a:pt x="0" y="2"/>
                  </a:cubicBezTo>
                  <a:cubicBezTo>
                    <a:pt x="0" y="2"/>
                    <a:pt x="93" y="0"/>
                    <a:pt x="93" y="69"/>
                  </a:cubicBezTo>
                  <a:close/>
                </a:path>
              </a:pathLst>
            </a:custGeom>
            <a:solidFill>
              <a:srgbClr val="EBCF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7" name="Freeform 342"/>
            <p:cNvSpPr>
              <a:spLocks/>
            </p:cNvSpPr>
            <p:nvPr/>
          </p:nvSpPr>
          <p:spPr bwMode="auto">
            <a:xfrm>
              <a:off x="2823627" y="2336302"/>
              <a:ext cx="153467" cy="393395"/>
            </a:xfrm>
            <a:custGeom>
              <a:avLst/>
              <a:gdLst>
                <a:gd name="T0" fmla="*/ 48 w 150"/>
                <a:gd name="T1" fmla="*/ 53 h 385"/>
                <a:gd name="T2" fmla="*/ 80 w 150"/>
                <a:gd name="T3" fmla="*/ 385 h 385"/>
                <a:gd name="T4" fmla="*/ 117 w 150"/>
                <a:gd name="T5" fmla="*/ 385 h 385"/>
                <a:gd name="T6" fmla="*/ 142 w 150"/>
                <a:gd name="T7" fmla="*/ 94 h 385"/>
                <a:gd name="T8" fmla="*/ 87 w 150"/>
                <a:gd name="T9" fmla="*/ 19 h 385"/>
                <a:gd name="T10" fmla="*/ 0 w 150"/>
                <a:gd name="T11" fmla="*/ 0 h 385"/>
                <a:gd name="T12" fmla="*/ 48 w 150"/>
                <a:gd name="T13" fmla="*/ 53 h 385"/>
              </a:gdLst>
              <a:ahLst/>
              <a:cxnLst>
                <a:cxn ang="0">
                  <a:pos x="T0" y="T1"/>
                </a:cxn>
                <a:cxn ang="0">
                  <a:pos x="T2" y="T3"/>
                </a:cxn>
                <a:cxn ang="0">
                  <a:pos x="T4" y="T5"/>
                </a:cxn>
                <a:cxn ang="0">
                  <a:pos x="T6" y="T7"/>
                </a:cxn>
                <a:cxn ang="0">
                  <a:pos x="T8" y="T9"/>
                </a:cxn>
                <a:cxn ang="0">
                  <a:pos x="T10" y="T11"/>
                </a:cxn>
                <a:cxn ang="0">
                  <a:pos x="T12" y="T13"/>
                </a:cxn>
              </a:cxnLst>
              <a:rect l="0" t="0" r="r" b="b"/>
              <a:pathLst>
                <a:path w="150" h="385">
                  <a:moveTo>
                    <a:pt x="48" y="53"/>
                  </a:moveTo>
                  <a:cubicBezTo>
                    <a:pt x="80" y="385"/>
                    <a:pt x="80" y="385"/>
                    <a:pt x="80" y="385"/>
                  </a:cubicBezTo>
                  <a:cubicBezTo>
                    <a:pt x="117" y="385"/>
                    <a:pt x="117" y="385"/>
                    <a:pt x="117" y="385"/>
                  </a:cubicBezTo>
                  <a:cubicBezTo>
                    <a:pt x="142" y="94"/>
                    <a:pt x="142" y="94"/>
                    <a:pt x="142" y="94"/>
                  </a:cubicBezTo>
                  <a:cubicBezTo>
                    <a:pt x="150" y="57"/>
                    <a:pt x="123" y="24"/>
                    <a:pt x="87" y="19"/>
                  </a:cubicBezTo>
                  <a:cubicBezTo>
                    <a:pt x="0" y="0"/>
                    <a:pt x="0" y="0"/>
                    <a:pt x="0" y="0"/>
                  </a:cubicBezTo>
                  <a:lnTo>
                    <a:pt x="48" y="53"/>
                  </a:lnTo>
                  <a:close/>
                </a:path>
              </a:pathLst>
            </a:custGeom>
            <a:solidFill>
              <a:srgbClr val="EBCF9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8" name="Freeform 343"/>
            <p:cNvSpPr>
              <a:spLocks/>
            </p:cNvSpPr>
            <p:nvPr/>
          </p:nvSpPr>
          <p:spPr bwMode="auto">
            <a:xfrm>
              <a:off x="2645086" y="2076488"/>
              <a:ext cx="400312" cy="378265"/>
            </a:xfrm>
            <a:custGeom>
              <a:avLst/>
              <a:gdLst>
                <a:gd name="T0" fmla="*/ 236 w 392"/>
                <a:gd name="T1" fmla="*/ 148 h 370"/>
                <a:gd name="T2" fmla="*/ 231 w 392"/>
                <a:gd name="T3" fmla="*/ 187 h 370"/>
                <a:gd name="T4" fmla="*/ 356 w 392"/>
                <a:gd name="T5" fmla="*/ 219 h 370"/>
                <a:gd name="T6" fmla="*/ 389 w 392"/>
                <a:gd name="T7" fmla="*/ 262 h 370"/>
                <a:gd name="T8" fmla="*/ 288 w 392"/>
                <a:gd name="T9" fmla="*/ 355 h 370"/>
                <a:gd name="T10" fmla="*/ 100 w 392"/>
                <a:gd name="T11" fmla="*/ 340 h 370"/>
                <a:gd name="T12" fmla="*/ 31 w 392"/>
                <a:gd name="T13" fmla="*/ 163 h 370"/>
                <a:gd name="T14" fmla="*/ 153 w 392"/>
                <a:gd name="T15" fmla="*/ 18 h 370"/>
                <a:gd name="T16" fmla="*/ 236 w 392"/>
                <a:gd name="T17" fmla="*/ 148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2" h="370">
                  <a:moveTo>
                    <a:pt x="236" y="148"/>
                  </a:moveTo>
                  <a:cubicBezTo>
                    <a:pt x="231" y="187"/>
                    <a:pt x="231" y="187"/>
                    <a:pt x="231" y="187"/>
                  </a:cubicBezTo>
                  <a:cubicBezTo>
                    <a:pt x="356" y="219"/>
                    <a:pt x="356" y="219"/>
                    <a:pt x="356" y="219"/>
                  </a:cubicBezTo>
                  <a:cubicBezTo>
                    <a:pt x="374" y="224"/>
                    <a:pt x="392" y="243"/>
                    <a:pt x="389" y="262"/>
                  </a:cubicBezTo>
                  <a:cubicBezTo>
                    <a:pt x="383" y="296"/>
                    <a:pt x="357" y="345"/>
                    <a:pt x="288" y="355"/>
                  </a:cubicBezTo>
                  <a:cubicBezTo>
                    <a:pt x="178" y="370"/>
                    <a:pt x="100" y="340"/>
                    <a:pt x="100" y="340"/>
                  </a:cubicBezTo>
                  <a:cubicBezTo>
                    <a:pt x="100" y="340"/>
                    <a:pt x="0" y="326"/>
                    <a:pt x="31" y="163"/>
                  </a:cubicBezTo>
                  <a:cubicBezTo>
                    <a:pt x="61" y="0"/>
                    <a:pt x="153" y="18"/>
                    <a:pt x="153" y="18"/>
                  </a:cubicBezTo>
                  <a:lnTo>
                    <a:pt x="236" y="148"/>
                  </a:lnTo>
                  <a:close/>
                </a:path>
              </a:pathLst>
            </a:custGeom>
            <a:solidFill>
              <a:srgbClr val="4F687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9" name="Freeform 345"/>
            <p:cNvSpPr>
              <a:spLocks/>
            </p:cNvSpPr>
            <p:nvPr/>
          </p:nvSpPr>
          <p:spPr bwMode="auto">
            <a:xfrm>
              <a:off x="2668430" y="1769985"/>
              <a:ext cx="58361" cy="100294"/>
            </a:xfrm>
            <a:custGeom>
              <a:avLst/>
              <a:gdLst>
                <a:gd name="T0" fmla="*/ 19 w 57"/>
                <a:gd name="T1" fmla="*/ 0 h 98"/>
                <a:gd name="T2" fmla="*/ 12 w 57"/>
                <a:gd name="T3" fmla="*/ 68 h 98"/>
                <a:gd name="T4" fmla="*/ 42 w 57"/>
                <a:gd name="T5" fmla="*/ 91 h 98"/>
                <a:gd name="T6" fmla="*/ 57 w 57"/>
                <a:gd name="T7" fmla="*/ 33 h 98"/>
                <a:gd name="T8" fmla="*/ 19 w 57"/>
                <a:gd name="T9" fmla="*/ 0 h 98"/>
              </a:gdLst>
              <a:ahLst/>
              <a:cxnLst>
                <a:cxn ang="0">
                  <a:pos x="T0" y="T1"/>
                </a:cxn>
                <a:cxn ang="0">
                  <a:pos x="T2" y="T3"/>
                </a:cxn>
                <a:cxn ang="0">
                  <a:pos x="T4" y="T5"/>
                </a:cxn>
                <a:cxn ang="0">
                  <a:pos x="T6" y="T7"/>
                </a:cxn>
                <a:cxn ang="0">
                  <a:pos x="T8" y="T9"/>
                </a:cxn>
              </a:cxnLst>
              <a:rect l="0" t="0" r="r" b="b"/>
              <a:pathLst>
                <a:path w="57" h="98">
                  <a:moveTo>
                    <a:pt x="19" y="0"/>
                  </a:moveTo>
                  <a:cubicBezTo>
                    <a:pt x="19" y="0"/>
                    <a:pt x="0" y="18"/>
                    <a:pt x="12" y="68"/>
                  </a:cubicBezTo>
                  <a:cubicBezTo>
                    <a:pt x="20" y="98"/>
                    <a:pt x="42" y="91"/>
                    <a:pt x="42" y="91"/>
                  </a:cubicBezTo>
                  <a:cubicBezTo>
                    <a:pt x="57" y="33"/>
                    <a:pt x="57" y="33"/>
                    <a:pt x="57" y="33"/>
                  </a:cubicBezTo>
                  <a:lnTo>
                    <a:pt x="19" y="0"/>
                  </a:lnTo>
                  <a:close/>
                </a:path>
              </a:pathLst>
            </a:custGeom>
            <a:solidFill>
              <a:srgbClr val="480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0" name="Freeform 346"/>
            <p:cNvSpPr>
              <a:spLocks/>
            </p:cNvSpPr>
            <p:nvPr/>
          </p:nvSpPr>
          <p:spPr bwMode="auto">
            <a:xfrm>
              <a:off x="2801147" y="1769985"/>
              <a:ext cx="59225" cy="100294"/>
            </a:xfrm>
            <a:custGeom>
              <a:avLst/>
              <a:gdLst>
                <a:gd name="T0" fmla="*/ 39 w 58"/>
                <a:gd name="T1" fmla="*/ 0 h 98"/>
                <a:gd name="T2" fmla="*/ 45 w 58"/>
                <a:gd name="T3" fmla="*/ 68 h 98"/>
                <a:gd name="T4" fmla="*/ 15 w 58"/>
                <a:gd name="T5" fmla="*/ 91 h 98"/>
                <a:gd name="T6" fmla="*/ 0 w 58"/>
                <a:gd name="T7" fmla="*/ 33 h 98"/>
                <a:gd name="T8" fmla="*/ 39 w 58"/>
                <a:gd name="T9" fmla="*/ 0 h 98"/>
              </a:gdLst>
              <a:ahLst/>
              <a:cxnLst>
                <a:cxn ang="0">
                  <a:pos x="T0" y="T1"/>
                </a:cxn>
                <a:cxn ang="0">
                  <a:pos x="T2" y="T3"/>
                </a:cxn>
                <a:cxn ang="0">
                  <a:pos x="T4" y="T5"/>
                </a:cxn>
                <a:cxn ang="0">
                  <a:pos x="T6" y="T7"/>
                </a:cxn>
                <a:cxn ang="0">
                  <a:pos x="T8" y="T9"/>
                </a:cxn>
              </a:cxnLst>
              <a:rect l="0" t="0" r="r" b="b"/>
              <a:pathLst>
                <a:path w="58" h="98">
                  <a:moveTo>
                    <a:pt x="39" y="0"/>
                  </a:moveTo>
                  <a:cubicBezTo>
                    <a:pt x="39" y="0"/>
                    <a:pt x="58" y="18"/>
                    <a:pt x="45" y="68"/>
                  </a:cubicBezTo>
                  <a:cubicBezTo>
                    <a:pt x="38" y="98"/>
                    <a:pt x="15" y="91"/>
                    <a:pt x="15" y="91"/>
                  </a:cubicBezTo>
                  <a:cubicBezTo>
                    <a:pt x="0" y="33"/>
                    <a:pt x="0" y="33"/>
                    <a:pt x="0" y="33"/>
                  </a:cubicBezTo>
                  <a:lnTo>
                    <a:pt x="39" y="0"/>
                  </a:lnTo>
                  <a:close/>
                </a:path>
              </a:pathLst>
            </a:custGeom>
            <a:solidFill>
              <a:srgbClr val="480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1" name="Freeform 347"/>
            <p:cNvSpPr>
              <a:spLocks/>
            </p:cNvSpPr>
            <p:nvPr/>
          </p:nvSpPr>
          <p:spPr bwMode="auto">
            <a:xfrm>
              <a:off x="2687884" y="1805866"/>
              <a:ext cx="152171" cy="44095"/>
            </a:xfrm>
            <a:custGeom>
              <a:avLst/>
              <a:gdLst>
                <a:gd name="T0" fmla="*/ 149 w 149"/>
                <a:gd name="T1" fmla="*/ 5 h 43"/>
                <a:gd name="T2" fmla="*/ 147 w 149"/>
                <a:gd name="T3" fmla="*/ 32 h 43"/>
                <a:gd name="T4" fmla="*/ 135 w 149"/>
                <a:gd name="T5" fmla="*/ 42 h 43"/>
                <a:gd name="T6" fmla="*/ 15 w 149"/>
                <a:gd name="T7" fmla="*/ 43 h 43"/>
                <a:gd name="T8" fmla="*/ 5 w 149"/>
                <a:gd name="T9" fmla="*/ 37 h 43"/>
                <a:gd name="T10" fmla="*/ 0 w 149"/>
                <a:gd name="T11" fmla="*/ 0 h 43"/>
                <a:gd name="T12" fmla="*/ 149 w 149"/>
                <a:gd name="T13" fmla="*/ 5 h 43"/>
              </a:gdLst>
              <a:ahLst/>
              <a:cxnLst>
                <a:cxn ang="0">
                  <a:pos x="T0" y="T1"/>
                </a:cxn>
                <a:cxn ang="0">
                  <a:pos x="T2" y="T3"/>
                </a:cxn>
                <a:cxn ang="0">
                  <a:pos x="T4" y="T5"/>
                </a:cxn>
                <a:cxn ang="0">
                  <a:pos x="T6" y="T7"/>
                </a:cxn>
                <a:cxn ang="0">
                  <a:pos x="T8" y="T9"/>
                </a:cxn>
                <a:cxn ang="0">
                  <a:pos x="T10" y="T11"/>
                </a:cxn>
                <a:cxn ang="0">
                  <a:pos x="T12" y="T13"/>
                </a:cxn>
              </a:cxnLst>
              <a:rect l="0" t="0" r="r" b="b"/>
              <a:pathLst>
                <a:path w="149" h="43">
                  <a:moveTo>
                    <a:pt x="149" y="5"/>
                  </a:moveTo>
                  <a:cubicBezTo>
                    <a:pt x="149" y="5"/>
                    <a:pt x="149" y="24"/>
                    <a:pt x="147" y="32"/>
                  </a:cubicBezTo>
                  <a:cubicBezTo>
                    <a:pt x="145" y="40"/>
                    <a:pt x="135" y="42"/>
                    <a:pt x="135" y="42"/>
                  </a:cubicBezTo>
                  <a:cubicBezTo>
                    <a:pt x="15" y="43"/>
                    <a:pt x="15" y="43"/>
                    <a:pt x="15" y="43"/>
                  </a:cubicBezTo>
                  <a:cubicBezTo>
                    <a:pt x="15" y="43"/>
                    <a:pt x="9" y="43"/>
                    <a:pt x="5" y="37"/>
                  </a:cubicBezTo>
                  <a:cubicBezTo>
                    <a:pt x="2" y="31"/>
                    <a:pt x="0" y="0"/>
                    <a:pt x="0" y="0"/>
                  </a:cubicBezTo>
                  <a:lnTo>
                    <a:pt x="149" y="5"/>
                  </a:lnTo>
                  <a:close/>
                </a:path>
              </a:pathLst>
            </a:custGeom>
            <a:solidFill>
              <a:srgbClr val="EFD5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2" name="Freeform 348"/>
            <p:cNvSpPr>
              <a:spLocks/>
            </p:cNvSpPr>
            <p:nvPr/>
          </p:nvSpPr>
          <p:spPr bwMode="auto">
            <a:xfrm>
              <a:off x="2686587" y="1868983"/>
              <a:ext cx="170760" cy="131852"/>
            </a:xfrm>
            <a:custGeom>
              <a:avLst/>
              <a:gdLst>
                <a:gd name="T0" fmla="*/ 0 w 167"/>
                <a:gd name="T1" fmla="*/ 84 h 129"/>
                <a:gd name="T2" fmla="*/ 41 w 167"/>
                <a:gd name="T3" fmla="*/ 66 h 129"/>
                <a:gd name="T4" fmla="*/ 41 w 167"/>
                <a:gd name="T5" fmla="*/ 2 h 129"/>
                <a:gd name="T6" fmla="*/ 117 w 167"/>
                <a:gd name="T7" fmla="*/ 0 h 129"/>
                <a:gd name="T8" fmla="*/ 117 w 167"/>
                <a:gd name="T9" fmla="*/ 66 h 129"/>
                <a:gd name="T10" fmla="*/ 156 w 167"/>
                <a:gd name="T11" fmla="*/ 81 h 129"/>
                <a:gd name="T12" fmla="*/ 99 w 167"/>
                <a:gd name="T13" fmla="*/ 128 h 129"/>
                <a:gd name="T14" fmla="*/ 0 w 167"/>
                <a:gd name="T15" fmla="*/ 84 h 1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7" h="129">
                  <a:moveTo>
                    <a:pt x="0" y="84"/>
                  </a:moveTo>
                  <a:cubicBezTo>
                    <a:pt x="41" y="66"/>
                    <a:pt x="41" y="66"/>
                    <a:pt x="41" y="66"/>
                  </a:cubicBezTo>
                  <a:cubicBezTo>
                    <a:pt x="41" y="2"/>
                    <a:pt x="41" y="2"/>
                    <a:pt x="41" y="2"/>
                  </a:cubicBezTo>
                  <a:cubicBezTo>
                    <a:pt x="117" y="0"/>
                    <a:pt x="117" y="0"/>
                    <a:pt x="117" y="0"/>
                  </a:cubicBezTo>
                  <a:cubicBezTo>
                    <a:pt x="117" y="66"/>
                    <a:pt x="117" y="66"/>
                    <a:pt x="117" y="66"/>
                  </a:cubicBezTo>
                  <a:cubicBezTo>
                    <a:pt x="156" y="81"/>
                    <a:pt x="156" y="81"/>
                    <a:pt x="156" y="81"/>
                  </a:cubicBezTo>
                  <a:cubicBezTo>
                    <a:pt x="156" y="81"/>
                    <a:pt x="167" y="127"/>
                    <a:pt x="99" y="128"/>
                  </a:cubicBezTo>
                  <a:cubicBezTo>
                    <a:pt x="17" y="129"/>
                    <a:pt x="0" y="84"/>
                    <a:pt x="0" y="84"/>
                  </a:cubicBezTo>
                  <a:close/>
                </a:path>
              </a:pathLst>
            </a:custGeom>
            <a:solidFill>
              <a:srgbClr val="EFD5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3" name="Freeform 349"/>
            <p:cNvSpPr>
              <a:spLocks/>
            </p:cNvSpPr>
            <p:nvPr/>
          </p:nvSpPr>
          <p:spPr bwMode="auto">
            <a:xfrm>
              <a:off x="2640763" y="1945933"/>
              <a:ext cx="265866" cy="353624"/>
            </a:xfrm>
            <a:custGeom>
              <a:avLst/>
              <a:gdLst>
                <a:gd name="T0" fmla="*/ 45 w 260"/>
                <a:gd name="T1" fmla="*/ 9 h 346"/>
                <a:gd name="T2" fmla="*/ 147 w 260"/>
                <a:gd name="T3" fmla="*/ 45 h 346"/>
                <a:gd name="T4" fmla="*/ 193 w 260"/>
                <a:gd name="T5" fmla="*/ 0 h 346"/>
                <a:gd name="T6" fmla="*/ 225 w 260"/>
                <a:gd name="T7" fmla="*/ 7 h 346"/>
                <a:gd name="T8" fmla="*/ 260 w 260"/>
                <a:gd name="T9" fmla="*/ 125 h 346"/>
                <a:gd name="T10" fmla="*/ 242 w 260"/>
                <a:gd name="T11" fmla="*/ 315 h 346"/>
                <a:gd name="T12" fmla="*/ 136 w 260"/>
                <a:gd name="T13" fmla="*/ 343 h 346"/>
                <a:gd name="T14" fmla="*/ 27 w 260"/>
                <a:gd name="T15" fmla="*/ 334 h 346"/>
                <a:gd name="T16" fmla="*/ 13 w 260"/>
                <a:gd name="T17" fmla="*/ 105 h 346"/>
                <a:gd name="T18" fmla="*/ 0 w 260"/>
                <a:gd name="T19" fmla="*/ 29 h 346"/>
                <a:gd name="T20" fmla="*/ 45 w 260"/>
                <a:gd name="T21" fmla="*/ 9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0" h="346">
                  <a:moveTo>
                    <a:pt x="45" y="9"/>
                  </a:moveTo>
                  <a:cubicBezTo>
                    <a:pt x="45" y="9"/>
                    <a:pt x="84" y="50"/>
                    <a:pt x="147" y="45"/>
                  </a:cubicBezTo>
                  <a:cubicBezTo>
                    <a:pt x="211" y="41"/>
                    <a:pt x="193" y="0"/>
                    <a:pt x="193" y="0"/>
                  </a:cubicBezTo>
                  <a:cubicBezTo>
                    <a:pt x="225" y="7"/>
                    <a:pt x="225" y="7"/>
                    <a:pt x="225" y="7"/>
                  </a:cubicBezTo>
                  <a:cubicBezTo>
                    <a:pt x="260" y="125"/>
                    <a:pt x="260" y="125"/>
                    <a:pt x="260" y="125"/>
                  </a:cubicBezTo>
                  <a:cubicBezTo>
                    <a:pt x="242" y="315"/>
                    <a:pt x="242" y="315"/>
                    <a:pt x="242" y="315"/>
                  </a:cubicBezTo>
                  <a:cubicBezTo>
                    <a:pt x="242" y="315"/>
                    <a:pt x="192" y="341"/>
                    <a:pt x="136" y="343"/>
                  </a:cubicBezTo>
                  <a:cubicBezTo>
                    <a:pt x="79" y="346"/>
                    <a:pt x="27" y="334"/>
                    <a:pt x="27" y="334"/>
                  </a:cubicBezTo>
                  <a:cubicBezTo>
                    <a:pt x="13" y="105"/>
                    <a:pt x="13" y="105"/>
                    <a:pt x="13" y="105"/>
                  </a:cubicBezTo>
                  <a:cubicBezTo>
                    <a:pt x="0" y="29"/>
                    <a:pt x="0" y="29"/>
                    <a:pt x="0" y="29"/>
                  </a:cubicBezTo>
                  <a:lnTo>
                    <a:pt x="45" y="9"/>
                  </a:lnTo>
                  <a:close/>
                </a:path>
              </a:pathLst>
            </a:custGeom>
            <a:solidFill>
              <a:srgbClr val="2828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4" name="Freeform 350"/>
            <p:cNvSpPr>
              <a:spLocks/>
            </p:cNvSpPr>
            <p:nvPr/>
          </p:nvSpPr>
          <p:spPr bwMode="auto">
            <a:xfrm>
              <a:off x="2681832" y="1722000"/>
              <a:ext cx="154332" cy="206641"/>
            </a:xfrm>
            <a:custGeom>
              <a:avLst/>
              <a:gdLst>
                <a:gd name="T0" fmla="*/ 151 w 151"/>
                <a:gd name="T1" fmla="*/ 61 h 202"/>
                <a:gd name="T2" fmla="*/ 142 w 151"/>
                <a:gd name="T3" fmla="*/ 147 h 202"/>
                <a:gd name="T4" fmla="*/ 79 w 151"/>
                <a:gd name="T5" fmla="*/ 197 h 202"/>
                <a:gd name="T6" fmla="*/ 22 w 151"/>
                <a:gd name="T7" fmla="*/ 135 h 202"/>
                <a:gd name="T8" fmla="*/ 11 w 151"/>
                <a:gd name="T9" fmla="*/ 76 h 202"/>
                <a:gd name="T10" fmla="*/ 75 w 151"/>
                <a:gd name="T11" fmla="*/ 3 h 202"/>
                <a:gd name="T12" fmla="*/ 151 w 151"/>
                <a:gd name="T13" fmla="*/ 61 h 202"/>
              </a:gdLst>
              <a:ahLst/>
              <a:cxnLst>
                <a:cxn ang="0">
                  <a:pos x="T0" y="T1"/>
                </a:cxn>
                <a:cxn ang="0">
                  <a:pos x="T2" y="T3"/>
                </a:cxn>
                <a:cxn ang="0">
                  <a:pos x="T4" y="T5"/>
                </a:cxn>
                <a:cxn ang="0">
                  <a:pos x="T6" y="T7"/>
                </a:cxn>
                <a:cxn ang="0">
                  <a:pos x="T8" y="T9"/>
                </a:cxn>
                <a:cxn ang="0">
                  <a:pos x="T10" y="T11"/>
                </a:cxn>
                <a:cxn ang="0">
                  <a:pos x="T12" y="T13"/>
                </a:cxn>
              </a:cxnLst>
              <a:rect l="0" t="0" r="r" b="b"/>
              <a:pathLst>
                <a:path w="151" h="202">
                  <a:moveTo>
                    <a:pt x="151" y="61"/>
                  </a:moveTo>
                  <a:cubicBezTo>
                    <a:pt x="142" y="147"/>
                    <a:pt x="142" y="147"/>
                    <a:pt x="142" y="147"/>
                  </a:cubicBezTo>
                  <a:cubicBezTo>
                    <a:pt x="142" y="147"/>
                    <a:pt x="128" y="202"/>
                    <a:pt x="79" y="197"/>
                  </a:cubicBezTo>
                  <a:cubicBezTo>
                    <a:pt x="30" y="192"/>
                    <a:pt x="25" y="156"/>
                    <a:pt x="22" y="135"/>
                  </a:cubicBezTo>
                  <a:cubicBezTo>
                    <a:pt x="19" y="114"/>
                    <a:pt x="11" y="76"/>
                    <a:pt x="11" y="76"/>
                  </a:cubicBezTo>
                  <a:cubicBezTo>
                    <a:pt x="11" y="76"/>
                    <a:pt x="0" y="5"/>
                    <a:pt x="75" y="3"/>
                  </a:cubicBezTo>
                  <a:cubicBezTo>
                    <a:pt x="150" y="0"/>
                    <a:pt x="151" y="61"/>
                    <a:pt x="151" y="61"/>
                  </a:cubicBezTo>
                  <a:close/>
                </a:path>
              </a:pathLst>
            </a:custGeom>
            <a:solidFill>
              <a:srgbClr val="EFD5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5" name="Freeform 351"/>
            <p:cNvSpPr>
              <a:spLocks/>
            </p:cNvSpPr>
            <p:nvPr/>
          </p:nvSpPr>
          <p:spPr bwMode="auto">
            <a:xfrm>
              <a:off x="2682696" y="1692603"/>
              <a:ext cx="168598" cy="141795"/>
            </a:xfrm>
            <a:custGeom>
              <a:avLst/>
              <a:gdLst>
                <a:gd name="T0" fmla="*/ 17 w 165"/>
                <a:gd name="T1" fmla="*/ 121 h 139"/>
                <a:gd name="T2" fmla="*/ 17 w 165"/>
                <a:gd name="T3" fmla="*/ 76 h 139"/>
                <a:gd name="T4" fmla="*/ 84 w 165"/>
                <a:gd name="T5" fmla="*/ 45 h 139"/>
                <a:gd name="T6" fmla="*/ 139 w 165"/>
                <a:gd name="T7" fmla="*/ 77 h 139"/>
                <a:gd name="T8" fmla="*/ 141 w 165"/>
                <a:gd name="T9" fmla="*/ 121 h 139"/>
                <a:gd name="T10" fmla="*/ 149 w 165"/>
                <a:gd name="T11" fmla="*/ 124 h 139"/>
                <a:gd name="T12" fmla="*/ 153 w 165"/>
                <a:gd name="T13" fmla="*/ 120 h 139"/>
                <a:gd name="T14" fmla="*/ 148 w 165"/>
                <a:gd name="T15" fmla="*/ 46 h 139"/>
                <a:gd name="T16" fmla="*/ 67 w 165"/>
                <a:gd name="T17" fmla="*/ 4 h 139"/>
                <a:gd name="T18" fmla="*/ 2 w 165"/>
                <a:gd name="T19" fmla="*/ 62 h 139"/>
                <a:gd name="T20" fmla="*/ 4 w 165"/>
                <a:gd name="T21" fmla="*/ 117 h 139"/>
                <a:gd name="T22" fmla="*/ 17 w 165"/>
                <a:gd name="T23" fmla="*/ 12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5" h="139">
                  <a:moveTo>
                    <a:pt x="17" y="121"/>
                  </a:moveTo>
                  <a:cubicBezTo>
                    <a:pt x="17" y="121"/>
                    <a:pt x="13" y="92"/>
                    <a:pt x="17" y="76"/>
                  </a:cubicBezTo>
                  <a:cubicBezTo>
                    <a:pt x="20" y="60"/>
                    <a:pt x="47" y="43"/>
                    <a:pt x="84" y="45"/>
                  </a:cubicBezTo>
                  <a:cubicBezTo>
                    <a:pt x="121" y="47"/>
                    <a:pt x="134" y="54"/>
                    <a:pt x="139" y="77"/>
                  </a:cubicBezTo>
                  <a:cubicBezTo>
                    <a:pt x="142" y="91"/>
                    <a:pt x="142" y="109"/>
                    <a:pt x="141" y="121"/>
                  </a:cubicBezTo>
                  <a:cubicBezTo>
                    <a:pt x="141" y="125"/>
                    <a:pt x="146" y="127"/>
                    <a:pt x="149" y="124"/>
                  </a:cubicBezTo>
                  <a:cubicBezTo>
                    <a:pt x="153" y="120"/>
                    <a:pt x="153" y="120"/>
                    <a:pt x="153" y="120"/>
                  </a:cubicBezTo>
                  <a:cubicBezTo>
                    <a:pt x="153" y="120"/>
                    <a:pt x="165" y="80"/>
                    <a:pt x="148" y="46"/>
                  </a:cubicBezTo>
                  <a:cubicBezTo>
                    <a:pt x="131" y="12"/>
                    <a:pt x="106" y="0"/>
                    <a:pt x="67" y="4"/>
                  </a:cubicBezTo>
                  <a:cubicBezTo>
                    <a:pt x="26" y="8"/>
                    <a:pt x="5" y="36"/>
                    <a:pt x="2" y="62"/>
                  </a:cubicBezTo>
                  <a:cubicBezTo>
                    <a:pt x="0" y="87"/>
                    <a:pt x="4" y="117"/>
                    <a:pt x="4" y="117"/>
                  </a:cubicBezTo>
                  <a:cubicBezTo>
                    <a:pt x="4" y="117"/>
                    <a:pt x="14" y="139"/>
                    <a:pt x="17" y="121"/>
                  </a:cubicBezTo>
                  <a:close/>
                </a:path>
              </a:pathLst>
            </a:custGeom>
            <a:solidFill>
              <a:srgbClr val="4802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6" name="Freeform 352"/>
            <p:cNvSpPr>
              <a:spLocks/>
            </p:cNvSpPr>
            <p:nvPr/>
          </p:nvSpPr>
          <p:spPr bwMode="auto">
            <a:xfrm>
              <a:off x="2870748" y="1952849"/>
              <a:ext cx="145254" cy="271918"/>
            </a:xfrm>
            <a:custGeom>
              <a:avLst/>
              <a:gdLst>
                <a:gd name="T0" fmla="*/ 142 w 142"/>
                <a:gd name="T1" fmla="*/ 240 h 266"/>
                <a:gd name="T2" fmla="*/ 131 w 142"/>
                <a:gd name="T3" fmla="*/ 197 h 266"/>
                <a:gd name="T4" fmla="*/ 66 w 142"/>
                <a:gd name="T5" fmla="*/ 203 h 266"/>
                <a:gd name="T6" fmla="*/ 49 w 142"/>
                <a:gd name="T7" fmla="*/ 65 h 266"/>
                <a:gd name="T8" fmla="*/ 21 w 142"/>
                <a:gd name="T9" fmla="*/ 6 h 266"/>
                <a:gd name="T10" fmla="*/ 0 w 142"/>
                <a:gd name="T11" fmla="*/ 0 h 266"/>
                <a:gd name="T12" fmla="*/ 28 w 142"/>
                <a:gd name="T13" fmla="*/ 120 h 266"/>
                <a:gd name="T14" fmla="*/ 18 w 142"/>
                <a:gd name="T15" fmla="*/ 244 h 266"/>
                <a:gd name="T16" fmla="*/ 40 w 142"/>
                <a:gd name="T17" fmla="*/ 264 h 266"/>
                <a:gd name="T18" fmla="*/ 142 w 142"/>
                <a:gd name="T19" fmla="*/ 24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266">
                  <a:moveTo>
                    <a:pt x="142" y="240"/>
                  </a:moveTo>
                  <a:cubicBezTo>
                    <a:pt x="131" y="197"/>
                    <a:pt x="131" y="197"/>
                    <a:pt x="131" y="197"/>
                  </a:cubicBezTo>
                  <a:cubicBezTo>
                    <a:pt x="66" y="203"/>
                    <a:pt x="66" y="203"/>
                    <a:pt x="66" y="203"/>
                  </a:cubicBezTo>
                  <a:cubicBezTo>
                    <a:pt x="49" y="65"/>
                    <a:pt x="49" y="65"/>
                    <a:pt x="49" y="65"/>
                  </a:cubicBezTo>
                  <a:cubicBezTo>
                    <a:pt x="49" y="65"/>
                    <a:pt x="42" y="16"/>
                    <a:pt x="21" y="6"/>
                  </a:cubicBezTo>
                  <a:cubicBezTo>
                    <a:pt x="12" y="2"/>
                    <a:pt x="0" y="0"/>
                    <a:pt x="0" y="0"/>
                  </a:cubicBezTo>
                  <a:cubicBezTo>
                    <a:pt x="28" y="120"/>
                    <a:pt x="28" y="120"/>
                    <a:pt x="28" y="120"/>
                  </a:cubicBezTo>
                  <a:cubicBezTo>
                    <a:pt x="18" y="244"/>
                    <a:pt x="18" y="244"/>
                    <a:pt x="18" y="244"/>
                  </a:cubicBezTo>
                  <a:cubicBezTo>
                    <a:pt x="16" y="257"/>
                    <a:pt x="28" y="266"/>
                    <a:pt x="40" y="264"/>
                  </a:cubicBezTo>
                  <a:lnTo>
                    <a:pt x="142" y="240"/>
                  </a:lnTo>
                  <a:close/>
                </a:path>
              </a:pathLst>
            </a:custGeom>
            <a:solidFill>
              <a:srgbClr val="2828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7" name="Freeform 353"/>
            <p:cNvSpPr>
              <a:spLocks/>
            </p:cNvSpPr>
            <p:nvPr/>
          </p:nvSpPr>
          <p:spPr bwMode="auto">
            <a:xfrm>
              <a:off x="2662378" y="2085999"/>
              <a:ext cx="188052" cy="52741"/>
            </a:xfrm>
            <a:custGeom>
              <a:avLst/>
              <a:gdLst>
                <a:gd name="T0" fmla="*/ 184 w 184"/>
                <a:gd name="T1" fmla="*/ 17 h 52"/>
                <a:gd name="T2" fmla="*/ 89 w 184"/>
                <a:gd name="T3" fmla="*/ 22 h 52"/>
                <a:gd name="T4" fmla="*/ 3 w 184"/>
                <a:gd name="T5" fmla="*/ 0 h 52"/>
                <a:gd name="T6" fmla="*/ 0 w 184"/>
                <a:gd name="T7" fmla="*/ 39 h 52"/>
                <a:gd name="T8" fmla="*/ 114 w 184"/>
                <a:gd name="T9" fmla="*/ 48 h 52"/>
                <a:gd name="T10" fmla="*/ 184 w 184"/>
                <a:gd name="T11" fmla="*/ 17 h 52"/>
              </a:gdLst>
              <a:ahLst/>
              <a:cxnLst>
                <a:cxn ang="0">
                  <a:pos x="T0" y="T1"/>
                </a:cxn>
                <a:cxn ang="0">
                  <a:pos x="T2" y="T3"/>
                </a:cxn>
                <a:cxn ang="0">
                  <a:pos x="T4" y="T5"/>
                </a:cxn>
                <a:cxn ang="0">
                  <a:pos x="T6" y="T7"/>
                </a:cxn>
                <a:cxn ang="0">
                  <a:pos x="T8" y="T9"/>
                </a:cxn>
                <a:cxn ang="0">
                  <a:pos x="T10" y="T11"/>
                </a:cxn>
              </a:cxnLst>
              <a:rect l="0" t="0" r="r" b="b"/>
              <a:pathLst>
                <a:path w="184" h="52">
                  <a:moveTo>
                    <a:pt x="184" y="17"/>
                  </a:moveTo>
                  <a:cubicBezTo>
                    <a:pt x="184" y="17"/>
                    <a:pt x="140" y="27"/>
                    <a:pt x="89" y="22"/>
                  </a:cubicBezTo>
                  <a:cubicBezTo>
                    <a:pt x="37" y="16"/>
                    <a:pt x="3" y="0"/>
                    <a:pt x="3" y="0"/>
                  </a:cubicBezTo>
                  <a:cubicBezTo>
                    <a:pt x="0" y="39"/>
                    <a:pt x="0" y="39"/>
                    <a:pt x="0" y="39"/>
                  </a:cubicBezTo>
                  <a:cubicBezTo>
                    <a:pt x="0" y="39"/>
                    <a:pt x="61" y="52"/>
                    <a:pt x="114" y="48"/>
                  </a:cubicBezTo>
                  <a:cubicBezTo>
                    <a:pt x="167" y="44"/>
                    <a:pt x="184" y="17"/>
                    <a:pt x="184" y="17"/>
                  </a:cubicBezTo>
                  <a:close/>
                </a:path>
              </a:pathLst>
            </a:custGeom>
            <a:solidFill>
              <a:srgbClr val="1C1C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8" name="Freeform 354"/>
            <p:cNvSpPr>
              <a:spLocks/>
            </p:cNvSpPr>
            <p:nvPr/>
          </p:nvSpPr>
          <p:spPr bwMode="auto">
            <a:xfrm>
              <a:off x="4053960" y="2042768"/>
              <a:ext cx="332008" cy="711138"/>
            </a:xfrm>
            <a:custGeom>
              <a:avLst/>
              <a:gdLst>
                <a:gd name="T0" fmla="*/ 0 w 325"/>
                <a:gd name="T1" fmla="*/ 385 h 696"/>
                <a:gd name="T2" fmla="*/ 1 w 325"/>
                <a:gd name="T3" fmla="*/ 392 h 696"/>
                <a:gd name="T4" fmla="*/ 51 w 325"/>
                <a:gd name="T5" fmla="*/ 444 h 696"/>
                <a:gd name="T6" fmla="*/ 100 w 325"/>
                <a:gd name="T7" fmla="*/ 452 h 696"/>
                <a:gd name="T8" fmla="*/ 100 w 325"/>
                <a:gd name="T9" fmla="*/ 658 h 696"/>
                <a:gd name="T10" fmla="*/ 23 w 325"/>
                <a:gd name="T11" fmla="*/ 678 h 696"/>
                <a:gd name="T12" fmla="*/ 29 w 325"/>
                <a:gd name="T13" fmla="*/ 696 h 696"/>
                <a:gd name="T14" fmla="*/ 257 w 325"/>
                <a:gd name="T15" fmla="*/ 696 h 696"/>
                <a:gd name="T16" fmla="*/ 257 w 325"/>
                <a:gd name="T17" fmla="*/ 678 h 696"/>
                <a:gd name="T18" fmla="*/ 142 w 325"/>
                <a:gd name="T19" fmla="*/ 658 h 696"/>
                <a:gd name="T20" fmla="*/ 139 w 325"/>
                <a:gd name="T21" fmla="*/ 452 h 696"/>
                <a:gd name="T22" fmla="*/ 174 w 325"/>
                <a:gd name="T23" fmla="*/ 444 h 696"/>
                <a:gd name="T24" fmla="*/ 249 w 325"/>
                <a:gd name="T25" fmla="*/ 382 h 696"/>
                <a:gd name="T26" fmla="*/ 253 w 325"/>
                <a:gd name="T27" fmla="*/ 375 h 696"/>
                <a:gd name="T28" fmla="*/ 320 w 325"/>
                <a:gd name="T29" fmla="*/ 73 h 696"/>
                <a:gd name="T30" fmla="*/ 284 w 325"/>
                <a:gd name="T31" fmla="*/ 18 h 696"/>
                <a:gd name="T32" fmla="*/ 180 w 325"/>
                <a:gd name="T33" fmla="*/ 5 h 696"/>
                <a:gd name="T34" fmla="*/ 119 w 325"/>
                <a:gd name="T35" fmla="*/ 40 h 696"/>
                <a:gd name="T36" fmla="*/ 109 w 325"/>
                <a:gd name="T37" fmla="*/ 173 h 696"/>
                <a:gd name="T38" fmla="*/ 95 w 325"/>
                <a:gd name="T39" fmla="*/ 311 h 696"/>
                <a:gd name="T40" fmla="*/ 0 w 325"/>
                <a:gd name="T41" fmla="*/ 385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25" h="696">
                  <a:moveTo>
                    <a:pt x="0" y="385"/>
                  </a:moveTo>
                  <a:cubicBezTo>
                    <a:pt x="1" y="392"/>
                    <a:pt x="1" y="392"/>
                    <a:pt x="1" y="392"/>
                  </a:cubicBezTo>
                  <a:cubicBezTo>
                    <a:pt x="4" y="419"/>
                    <a:pt x="25" y="440"/>
                    <a:pt x="51" y="444"/>
                  </a:cubicBezTo>
                  <a:cubicBezTo>
                    <a:pt x="100" y="452"/>
                    <a:pt x="100" y="452"/>
                    <a:pt x="100" y="452"/>
                  </a:cubicBezTo>
                  <a:cubicBezTo>
                    <a:pt x="100" y="658"/>
                    <a:pt x="100" y="658"/>
                    <a:pt x="100" y="658"/>
                  </a:cubicBezTo>
                  <a:cubicBezTo>
                    <a:pt x="23" y="678"/>
                    <a:pt x="23" y="678"/>
                    <a:pt x="23" y="678"/>
                  </a:cubicBezTo>
                  <a:cubicBezTo>
                    <a:pt x="29" y="696"/>
                    <a:pt x="29" y="696"/>
                    <a:pt x="29" y="696"/>
                  </a:cubicBezTo>
                  <a:cubicBezTo>
                    <a:pt x="257" y="696"/>
                    <a:pt x="257" y="696"/>
                    <a:pt x="257" y="696"/>
                  </a:cubicBezTo>
                  <a:cubicBezTo>
                    <a:pt x="257" y="678"/>
                    <a:pt x="257" y="678"/>
                    <a:pt x="257" y="678"/>
                  </a:cubicBezTo>
                  <a:cubicBezTo>
                    <a:pt x="142" y="658"/>
                    <a:pt x="142" y="658"/>
                    <a:pt x="142" y="658"/>
                  </a:cubicBezTo>
                  <a:cubicBezTo>
                    <a:pt x="139" y="452"/>
                    <a:pt x="139" y="452"/>
                    <a:pt x="139" y="452"/>
                  </a:cubicBezTo>
                  <a:cubicBezTo>
                    <a:pt x="174" y="444"/>
                    <a:pt x="174" y="444"/>
                    <a:pt x="174" y="444"/>
                  </a:cubicBezTo>
                  <a:cubicBezTo>
                    <a:pt x="206" y="433"/>
                    <a:pt x="232" y="411"/>
                    <a:pt x="249" y="382"/>
                  </a:cubicBezTo>
                  <a:cubicBezTo>
                    <a:pt x="253" y="375"/>
                    <a:pt x="253" y="375"/>
                    <a:pt x="253" y="375"/>
                  </a:cubicBezTo>
                  <a:cubicBezTo>
                    <a:pt x="320" y="73"/>
                    <a:pt x="320" y="73"/>
                    <a:pt x="320" y="73"/>
                  </a:cubicBezTo>
                  <a:cubicBezTo>
                    <a:pt x="325" y="47"/>
                    <a:pt x="309" y="23"/>
                    <a:pt x="284" y="18"/>
                  </a:cubicBezTo>
                  <a:cubicBezTo>
                    <a:pt x="180" y="5"/>
                    <a:pt x="180" y="5"/>
                    <a:pt x="180" y="5"/>
                  </a:cubicBezTo>
                  <a:cubicBezTo>
                    <a:pt x="154" y="0"/>
                    <a:pt x="128" y="15"/>
                    <a:pt x="119" y="40"/>
                  </a:cubicBezTo>
                  <a:cubicBezTo>
                    <a:pt x="109" y="173"/>
                    <a:pt x="109" y="173"/>
                    <a:pt x="109" y="173"/>
                  </a:cubicBezTo>
                  <a:cubicBezTo>
                    <a:pt x="95" y="311"/>
                    <a:pt x="95" y="311"/>
                    <a:pt x="95" y="311"/>
                  </a:cubicBezTo>
                  <a:lnTo>
                    <a:pt x="0" y="385"/>
                  </a:lnTo>
                  <a:close/>
                </a:path>
              </a:pathLst>
            </a:custGeom>
            <a:solidFill>
              <a:srgbClr val="373B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9" name="Freeform 355"/>
            <p:cNvSpPr>
              <a:spLocks/>
            </p:cNvSpPr>
            <p:nvPr/>
          </p:nvSpPr>
          <p:spPr bwMode="auto">
            <a:xfrm>
              <a:off x="3922108" y="2134849"/>
              <a:ext cx="130988" cy="89054"/>
            </a:xfrm>
            <a:custGeom>
              <a:avLst/>
              <a:gdLst>
                <a:gd name="T0" fmla="*/ 293 w 303"/>
                <a:gd name="T1" fmla="*/ 0 h 206"/>
                <a:gd name="T2" fmla="*/ 0 w 303"/>
                <a:gd name="T3" fmla="*/ 85 h 206"/>
                <a:gd name="T4" fmla="*/ 0 w 303"/>
                <a:gd name="T5" fmla="*/ 182 h 206"/>
                <a:gd name="T6" fmla="*/ 303 w 303"/>
                <a:gd name="T7" fmla="*/ 206 h 206"/>
                <a:gd name="T8" fmla="*/ 293 w 303"/>
                <a:gd name="T9" fmla="*/ 0 h 206"/>
              </a:gdLst>
              <a:ahLst/>
              <a:cxnLst>
                <a:cxn ang="0">
                  <a:pos x="T0" y="T1"/>
                </a:cxn>
                <a:cxn ang="0">
                  <a:pos x="T2" y="T3"/>
                </a:cxn>
                <a:cxn ang="0">
                  <a:pos x="T4" y="T5"/>
                </a:cxn>
                <a:cxn ang="0">
                  <a:pos x="T6" y="T7"/>
                </a:cxn>
                <a:cxn ang="0">
                  <a:pos x="T8" y="T9"/>
                </a:cxn>
              </a:cxnLst>
              <a:rect l="0" t="0" r="r" b="b"/>
              <a:pathLst>
                <a:path w="303" h="206">
                  <a:moveTo>
                    <a:pt x="293" y="0"/>
                  </a:moveTo>
                  <a:lnTo>
                    <a:pt x="0" y="85"/>
                  </a:lnTo>
                  <a:lnTo>
                    <a:pt x="0" y="182"/>
                  </a:lnTo>
                  <a:lnTo>
                    <a:pt x="303" y="206"/>
                  </a:lnTo>
                  <a:lnTo>
                    <a:pt x="293" y="0"/>
                  </a:lnTo>
                  <a:close/>
                </a:path>
              </a:pathLst>
            </a:custGeom>
            <a:solidFill>
              <a:srgbClr val="1C1C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0" name="Freeform 356"/>
            <p:cNvSpPr>
              <a:spLocks/>
            </p:cNvSpPr>
            <p:nvPr/>
          </p:nvSpPr>
          <p:spPr bwMode="auto">
            <a:xfrm>
              <a:off x="4016350" y="1961063"/>
              <a:ext cx="77382" cy="284023"/>
            </a:xfrm>
            <a:custGeom>
              <a:avLst/>
              <a:gdLst>
                <a:gd name="T0" fmla="*/ 97 w 179"/>
                <a:gd name="T1" fmla="*/ 657 h 657"/>
                <a:gd name="T2" fmla="*/ 4 w 179"/>
                <a:gd name="T3" fmla="*/ 657 h 657"/>
                <a:gd name="T4" fmla="*/ 0 w 179"/>
                <a:gd name="T5" fmla="*/ 541 h 657"/>
                <a:gd name="T6" fmla="*/ 149 w 179"/>
                <a:gd name="T7" fmla="*/ 29 h 657"/>
                <a:gd name="T8" fmla="*/ 179 w 179"/>
                <a:gd name="T9" fmla="*/ 0 h 657"/>
                <a:gd name="T10" fmla="*/ 99 w 179"/>
                <a:gd name="T11" fmla="*/ 603 h 657"/>
                <a:gd name="T12" fmla="*/ 97 w 179"/>
                <a:gd name="T13" fmla="*/ 657 h 657"/>
              </a:gdLst>
              <a:ahLst/>
              <a:cxnLst>
                <a:cxn ang="0">
                  <a:pos x="T0" y="T1"/>
                </a:cxn>
                <a:cxn ang="0">
                  <a:pos x="T2" y="T3"/>
                </a:cxn>
                <a:cxn ang="0">
                  <a:pos x="T4" y="T5"/>
                </a:cxn>
                <a:cxn ang="0">
                  <a:pos x="T6" y="T7"/>
                </a:cxn>
                <a:cxn ang="0">
                  <a:pos x="T8" y="T9"/>
                </a:cxn>
                <a:cxn ang="0">
                  <a:pos x="T10" y="T11"/>
                </a:cxn>
                <a:cxn ang="0">
                  <a:pos x="T12" y="T13"/>
                </a:cxn>
              </a:cxnLst>
              <a:rect l="0" t="0" r="r" b="b"/>
              <a:pathLst>
                <a:path w="179" h="657">
                  <a:moveTo>
                    <a:pt x="97" y="657"/>
                  </a:moveTo>
                  <a:lnTo>
                    <a:pt x="4" y="657"/>
                  </a:lnTo>
                  <a:lnTo>
                    <a:pt x="0" y="541"/>
                  </a:lnTo>
                  <a:lnTo>
                    <a:pt x="149" y="29"/>
                  </a:lnTo>
                  <a:lnTo>
                    <a:pt x="179" y="0"/>
                  </a:lnTo>
                  <a:lnTo>
                    <a:pt x="99" y="603"/>
                  </a:lnTo>
                  <a:lnTo>
                    <a:pt x="97" y="657"/>
                  </a:lnTo>
                  <a:close/>
                </a:path>
              </a:pathLst>
            </a:custGeom>
            <a:solidFill>
              <a:srgbClr val="1C1C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1" name="Freeform 357"/>
            <p:cNvSpPr>
              <a:spLocks/>
            </p:cNvSpPr>
            <p:nvPr/>
          </p:nvSpPr>
          <p:spPr bwMode="auto">
            <a:xfrm>
              <a:off x="4154254" y="1847800"/>
              <a:ext cx="90784" cy="92945"/>
            </a:xfrm>
            <a:custGeom>
              <a:avLst/>
              <a:gdLst>
                <a:gd name="T0" fmla="*/ 210 w 210"/>
                <a:gd name="T1" fmla="*/ 106 h 215"/>
                <a:gd name="T2" fmla="*/ 206 w 210"/>
                <a:gd name="T3" fmla="*/ 0 h 215"/>
                <a:gd name="T4" fmla="*/ 2 w 210"/>
                <a:gd name="T5" fmla="*/ 5 h 215"/>
                <a:gd name="T6" fmla="*/ 0 w 210"/>
                <a:gd name="T7" fmla="*/ 184 h 215"/>
                <a:gd name="T8" fmla="*/ 90 w 210"/>
                <a:gd name="T9" fmla="*/ 215 h 215"/>
                <a:gd name="T10" fmla="*/ 210 w 210"/>
                <a:gd name="T11" fmla="*/ 106 h 215"/>
              </a:gdLst>
              <a:ahLst/>
              <a:cxnLst>
                <a:cxn ang="0">
                  <a:pos x="T0" y="T1"/>
                </a:cxn>
                <a:cxn ang="0">
                  <a:pos x="T2" y="T3"/>
                </a:cxn>
                <a:cxn ang="0">
                  <a:pos x="T4" y="T5"/>
                </a:cxn>
                <a:cxn ang="0">
                  <a:pos x="T6" y="T7"/>
                </a:cxn>
                <a:cxn ang="0">
                  <a:pos x="T8" y="T9"/>
                </a:cxn>
                <a:cxn ang="0">
                  <a:pos x="T10" y="T11"/>
                </a:cxn>
              </a:cxnLst>
              <a:rect l="0" t="0" r="r" b="b"/>
              <a:pathLst>
                <a:path w="210" h="215">
                  <a:moveTo>
                    <a:pt x="210" y="106"/>
                  </a:moveTo>
                  <a:lnTo>
                    <a:pt x="206" y="0"/>
                  </a:lnTo>
                  <a:lnTo>
                    <a:pt x="2" y="5"/>
                  </a:lnTo>
                  <a:lnTo>
                    <a:pt x="0" y="184"/>
                  </a:lnTo>
                  <a:lnTo>
                    <a:pt x="90" y="215"/>
                  </a:lnTo>
                  <a:lnTo>
                    <a:pt x="210" y="106"/>
                  </a:lnTo>
                  <a:close/>
                </a:path>
              </a:pathLst>
            </a:custGeom>
            <a:solidFill>
              <a:srgbClr val="EFD5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2" name="Freeform 358"/>
            <p:cNvSpPr>
              <a:spLocks/>
            </p:cNvSpPr>
            <p:nvPr/>
          </p:nvSpPr>
          <p:spPr bwMode="auto">
            <a:xfrm>
              <a:off x="3945885" y="2687764"/>
              <a:ext cx="118451" cy="31558"/>
            </a:xfrm>
            <a:custGeom>
              <a:avLst/>
              <a:gdLst>
                <a:gd name="T0" fmla="*/ 0 w 274"/>
                <a:gd name="T1" fmla="*/ 28 h 73"/>
                <a:gd name="T2" fmla="*/ 177 w 274"/>
                <a:gd name="T3" fmla="*/ 0 h 73"/>
                <a:gd name="T4" fmla="*/ 260 w 274"/>
                <a:gd name="T5" fmla="*/ 0 h 73"/>
                <a:gd name="T6" fmla="*/ 274 w 274"/>
                <a:gd name="T7" fmla="*/ 73 h 73"/>
                <a:gd name="T8" fmla="*/ 0 w 274"/>
                <a:gd name="T9" fmla="*/ 73 h 73"/>
                <a:gd name="T10" fmla="*/ 0 w 274"/>
                <a:gd name="T11" fmla="*/ 28 h 73"/>
              </a:gdLst>
              <a:ahLst/>
              <a:cxnLst>
                <a:cxn ang="0">
                  <a:pos x="T0" y="T1"/>
                </a:cxn>
                <a:cxn ang="0">
                  <a:pos x="T2" y="T3"/>
                </a:cxn>
                <a:cxn ang="0">
                  <a:pos x="T4" y="T5"/>
                </a:cxn>
                <a:cxn ang="0">
                  <a:pos x="T6" y="T7"/>
                </a:cxn>
                <a:cxn ang="0">
                  <a:pos x="T8" y="T9"/>
                </a:cxn>
                <a:cxn ang="0">
                  <a:pos x="T10" y="T11"/>
                </a:cxn>
              </a:cxnLst>
              <a:rect l="0" t="0" r="r" b="b"/>
              <a:pathLst>
                <a:path w="274" h="73">
                  <a:moveTo>
                    <a:pt x="0" y="28"/>
                  </a:moveTo>
                  <a:lnTo>
                    <a:pt x="177" y="0"/>
                  </a:lnTo>
                  <a:lnTo>
                    <a:pt x="260" y="0"/>
                  </a:lnTo>
                  <a:lnTo>
                    <a:pt x="274" y="73"/>
                  </a:lnTo>
                  <a:lnTo>
                    <a:pt x="0" y="73"/>
                  </a:lnTo>
                  <a:lnTo>
                    <a:pt x="0" y="28"/>
                  </a:lnTo>
                  <a:close/>
                </a:path>
              </a:pathLst>
            </a:custGeom>
            <a:solidFill>
              <a:srgbClr val="2801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3" name="Freeform 359"/>
            <p:cNvSpPr>
              <a:spLocks/>
            </p:cNvSpPr>
            <p:nvPr/>
          </p:nvSpPr>
          <p:spPr bwMode="auto">
            <a:xfrm>
              <a:off x="3576698" y="1977491"/>
              <a:ext cx="84731" cy="102023"/>
            </a:xfrm>
            <a:custGeom>
              <a:avLst/>
              <a:gdLst>
                <a:gd name="T0" fmla="*/ 0 w 83"/>
                <a:gd name="T1" fmla="*/ 80 h 100"/>
                <a:gd name="T2" fmla="*/ 28 w 83"/>
                <a:gd name="T3" fmla="*/ 38 h 100"/>
                <a:gd name="T4" fmla="*/ 57 w 83"/>
                <a:gd name="T5" fmla="*/ 16 h 100"/>
                <a:gd name="T6" fmla="*/ 65 w 83"/>
                <a:gd name="T7" fmla="*/ 20 h 100"/>
                <a:gd name="T8" fmla="*/ 69 w 83"/>
                <a:gd name="T9" fmla="*/ 3 h 100"/>
                <a:gd name="T10" fmla="*/ 79 w 83"/>
                <a:gd name="T11" fmla="*/ 5 h 100"/>
                <a:gd name="T12" fmla="*/ 83 w 83"/>
                <a:gd name="T13" fmla="*/ 42 h 100"/>
                <a:gd name="T14" fmla="*/ 62 w 83"/>
                <a:gd name="T15" fmla="*/ 72 h 100"/>
                <a:gd name="T16" fmla="*/ 13 w 83"/>
                <a:gd name="T17" fmla="*/ 100 h 100"/>
                <a:gd name="T18" fmla="*/ 0 w 83"/>
                <a:gd name="T19" fmla="*/ 8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3" h="100">
                  <a:moveTo>
                    <a:pt x="0" y="80"/>
                  </a:moveTo>
                  <a:cubicBezTo>
                    <a:pt x="28" y="38"/>
                    <a:pt x="28" y="38"/>
                    <a:pt x="28" y="38"/>
                  </a:cubicBezTo>
                  <a:cubicBezTo>
                    <a:pt x="57" y="16"/>
                    <a:pt x="57" y="16"/>
                    <a:pt x="57" y="16"/>
                  </a:cubicBezTo>
                  <a:cubicBezTo>
                    <a:pt x="65" y="20"/>
                    <a:pt x="65" y="20"/>
                    <a:pt x="65" y="20"/>
                  </a:cubicBezTo>
                  <a:cubicBezTo>
                    <a:pt x="69" y="3"/>
                    <a:pt x="69" y="3"/>
                    <a:pt x="69" y="3"/>
                  </a:cubicBezTo>
                  <a:cubicBezTo>
                    <a:pt x="69" y="3"/>
                    <a:pt x="76" y="0"/>
                    <a:pt x="79" y="5"/>
                  </a:cubicBezTo>
                  <a:cubicBezTo>
                    <a:pt x="82" y="10"/>
                    <a:pt x="83" y="42"/>
                    <a:pt x="83" y="42"/>
                  </a:cubicBezTo>
                  <a:cubicBezTo>
                    <a:pt x="62" y="72"/>
                    <a:pt x="62" y="72"/>
                    <a:pt x="62" y="72"/>
                  </a:cubicBezTo>
                  <a:cubicBezTo>
                    <a:pt x="13" y="100"/>
                    <a:pt x="13" y="100"/>
                    <a:pt x="13" y="100"/>
                  </a:cubicBezTo>
                  <a:lnTo>
                    <a:pt x="0" y="80"/>
                  </a:lnTo>
                  <a:close/>
                </a:path>
              </a:pathLst>
            </a:custGeom>
            <a:solidFill>
              <a:srgbClr val="EFD5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4" name="Freeform 360"/>
            <p:cNvSpPr>
              <a:spLocks/>
            </p:cNvSpPr>
            <p:nvPr/>
          </p:nvSpPr>
          <p:spPr bwMode="auto">
            <a:xfrm>
              <a:off x="3479862" y="2047091"/>
              <a:ext cx="127529" cy="188052"/>
            </a:xfrm>
            <a:custGeom>
              <a:avLst/>
              <a:gdLst>
                <a:gd name="T0" fmla="*/ 125 w 125"/>
                <a:gd name="T1" fmla="*/ 31 h 184"/>
                <a:gd name="T2" fmla="*/ 57 w 125"/>
                <a:gd name="T3" fmla="*/ 184 h 184"/>
                <a:gd name="T4" fmla="*/ 0 w 125"/>
                <a:gd name="T5" fmla="*/ 112 h 184"/>
                <a:gd name="T6" fmla="*/ 97 w 125"/>
                <a:gd name="T7" fmla="*/ 0 h 184"/>
                <a:gd name="T8" fmla="*/ 103 w 125"/>
                <a:gd name="T9" fmla="*/ 18 h 184"/>
                <a:gd name="T10" fmla="*/ 125 w 125"/>
                <a:gd name="T11" fmla="*/ 31 h 184"/>
              </a:gdLst>
              <a:ahLst/>
              <a:cxnLst>
                <a:cxn ang="0">
                  <a:pos x="T0" y="T1"/>
                </a:cxn>
                <a:cxn ang="0">
                  <a:pos x="T2" y="T3"/>
                </a:cxn>
                <a:cxn ang="0">
                  <a:pos x="T4" y="T5"/>
                </a:cxn>
                <a:cxn ang="0">
                  <a:pos x="T6" y="T7"/>
                </a:cxn>
                <a:cxn ang="0">
                  <a:pos x="T8" y="T9"/>
                </a:cxn>
                <a:cxn ang="0">
                  <a:pos x="T10" y="T11"/>
                </a:cxn>
              </a:cxnLst>
              <a:rect l="0" t="0" r="r" b="b"/>
              <a:pathLst>
                <a:path w="125" h="184">
                  <a:moveTo>
                    <a:pt x="125" y="31"/>
                  </a:moveTo>
                  <a:cubicBezTo>
                    <a:pt x="57" y="184"/>
                    <a:pt x="57" y="184"/>
                    <a:pt x="57" y="184"/>
                  </a:cubicBezTo>
                  <a:cubicBezTo>
                    <a:pt x="0" y="112"/>
                    <a:pt x="0" y="112"/>
                    <a:pt x="0" y="112"/>
                  </a:cubicBezTo>
                  <a:cubicBezTo>
                    <a:pt x="97" y="0"/>
                    <a:pt x="97" y="0"/>
                    <a:pt x="97" y="0"/>
                  </a:cubicBezTo>
                  <a:cubicBezTo>
                    <a:pt x="97" y="3"/>
                    <a:pt x="98" y="11"/>
                    <a:pt x="103" y="18"/>
                  </a:cubicBezTo>
                  <a:cubicBezTo>
                    <a:pt x="110" y="29"/>
                    <a:pt x="123" y="31"/>
                    <a:pt x="125" y="31"/>
                  </a:cubicBezTo>
                  <a:close/>
                </a:path>
              </a:pathLst>
            </a:custGeom>
            <a:solidFill>
              <a:srgbClr val="2828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5" name="Freeform 361"/>
            <p:cNvSpPr>
              <a:spLocks/>
            </p:cNvSpPr>
            <p:nvPr/>
          </p:nvSpPr>
          <p:spPr bwMode="auto">
            <a:xfrm>
              <a:off x="3204053" y="1868118"/>
              <a:ext cx="310393" cy="783765"/>
            </a:xfrm>
            <a:custGeom>
              <a:avLst/>
              <a:gdLst>
                <a:gd name="T0" fmla="*/ 5 w 304"/>
                <a:gd name="T1" fmla="*/ 451 h 767"/>
                <a:gd name="T2" fmla="*/ 9 w 304"/>
                <a:gd name="T3" fmla="*/ 526 h 767"/>
                <a:gd name="T4" fmla="*/ 93 w 304"/>
                <a:gd name="T5" fmla="*/ 535 h 767"/>
                <a:gd name="T6" fmla="*/ 93 w 304"/>
                <a:gd name="T7" fmla="*/ 738 h 767"/>
                <a:gd name="T8" fmla="*/ 0 w 304"/>
                <a:gd name="T9" fmla="*/ 751 h 767"/>
                <a:gd name="T10" fmla="*/ 5 w 304"/>
                <a:gd name="T11" fmla="*/ 767 h 767"/>
                <a:gd name="T12" fmla="*/ 235 w 304"/>
                <a:gd name="T13" fmla="*/ 767 h 767"/>
                <a:gd name="T14" fmla="*/ 235 w 304"/>
                <a:gd name="T15" fmla="*/ 751 h 767"/>
                <a:gd name="T16" fmla="*/ 138 w 304"/>
                <a:gd name="T17" fmla="*/ 738 h 767"/>
                <a:gd name="T18" fmla="*/ 127 w 304"/>
                <a:gd name="T19" fmla="*/ 535 h 767"/>
                <a:gd name="T20" fmla="*/ 227 w 304"/>
                <a:gd name="T21" fmla="*/ 526 h 767"/>
                <a:gd name="T22" fmla="*/ 214 w 304"/>
                <a:gd name="T23" fmla="*/ 443 h 767"/>
                <a:gd name="T24" fmla="*/ 299 w 304"/>
                <a:gd name="T25" fmla="*/ 66 h 767"/>
                <a:gd name="T26" fmla="*/ 265 w 304"/>
                <a:gd name="T27" fmla="*/ 14 h 767"/>
                <a:gd name="T28" fmla="*/ 145 w 304"/>
                <a:gd name="T29" fmla="*/ 4 h 767"/>
                <a:gd name="T30" fmla="*/ 94 w 304"/>
                <a:gd name="T31" fmla="*/ 34 h 767"/>
                <a:gd name="T32" fmla="*/ 100 w 304"/>
                <a:gd name="T33" fmla="*/ 190 h 767"/>
                <a:gd name="T34" fmla="*/ 83 w 304"/>
                <a:gd name="T35" fmla="*/ 373 h 767"/>
                <a:gd name="T36" fmla="*/ 5 w 304"/>
                <a:gd name="T37" fmla="*/ 451 h 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4" h="767">
                  <a:moveTo>
                    <a:pt x="5" y="451"/>
                  </a:moveTo>
                  <a:cubicBezTo>
                    <a:pt x="9" y="526"/>
                    <a:pt x="9" y="526"/>
                    <a:pt x="9" y="526"/>
                  </a:cubicBezTo>
                  <a:cubicBezTo>
                    <a:pt x="93" y="535"/>
                    <a:pt x="93" y="535"/>
                    <a:pt x="93" y="535"/>
                  </a:cubicBezTo>
                  <a:cubicBezTo>
                    <a:pt x="93" y="738"/>
                    <a:pt x="93" y="738"/>
                    <a:pt x="93" y="738"/>
                  </a:cubicBezTo>
                  <a:cubicBezTo>
                    <a:pt x="0" y="751"/>
                    <a:pt x="0" y="751"/>
                    <a:pt x="0" y="751"/>
                  </a:cubicBezTo>
                  <a:cubicBezTo>
                    <a:pt x="5" y="767"/>
                    <a:pt x="5" y="767"/>
                    <a:pt x="5" y="767"/>
                  </a:cubicBezTo>
                  <a:cubicBezTo>
                    <a:pt x="235" y="767"/>
                    <a:pt x="235" y="767"/>
                    <a:pt x="235" y="767"/>
                  </a:cubicBezTo>
                  <a:cubicBezTo>
                    <a:pt x="235" y="751"/>
                    <a:pt x="235" y="751"/>
                    <a:pt x="235" y="751"/>
                  </a:cubicBezTo>
                  <a:cubicBezTo>
                    <a:pt x="138" y="738"/>
                    <a:pt x="138" y="738"/>
                    <a:pt x="138" y="738"/>
                  </a:cubicBezTo>
                  <a:cubicBezTo>
                    <a:pt x="127" y="535"/>
                    <a:pt x="127" y="535"/>
                    <a:pt x="127" y="535"/>
                  </a:cubicBezTo>
                  <a:cubicBezTo>
                    <a:pt x="227" y="526"/>
                    <a:pt x="227" y="526"/>
                    <a:pt x="227" y="526"/>
                  </a:cubicBezTo>
                  <a:cubicBezTo>
                    <a:pt x="214" y="443"/>
                    <a:pt x="214" y="443"/>
                    <a:pt x="214" y="443"/>
                  </a:cubicBezTo>
                  <a:cubicBezTo>
                    <a:pt x="299" y="66"/>
                    <a:pt x="299" y="66"/>
                    <a:pt x="299" y="66"/>
                  </a:cubicBezTo>
                  <a:cubicBezTo>
                    <a:pt x="304" y="42"/>
                    <a:pt x="289" y="19"/>
                    <a:pt x="265" y="14"/>
                  </a:cubicBezTo>
                  <a:cubicBezTo>
                    <a:pt x="145" y="4"/>
                    <a:pt x="145" y="4"/>
                    <a:pt x="145" y="4"/>
                  </a:cubicBezTo>
                  <a:cubicBezTo>
                    <a:pt x="123" y="0"/>
                    <a:pt x="101" y="13"/>
                    <a:pt x="94" y="34"/>
                  </a:cubicBezTo>
                  <a:cubicBezTo>
                    <a:pt x="100" y="190"/>
                    <a:pt x="100" y="190"/>
                    <a:pt x="100" y="190"/>
                  </a:cubicBezTo>
                  <a:cubicBezTo>
                    <a:pt x="83" y="373"/>
                    <a:pt x="83" y="373"/>
                    <a:pt x="83" y="373"/>
                  </a:cubicBezTo>
                  <a:lnTo>
                    <a:pt x="5" y="451"/>
                  </a:lnTo>
                  <a:close/>
                </a:path>
              </a:pathLst>
            </a:custGeom>
            <a:solidFill>
              <a:srgbClr val="373B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6" name="Freeform 362"/>
            <p:cNvSpPr>
              <a:spLocks/>
            </p:cNvSpPr>
            <p:nvPr/>
          </p:nvSpPr>
          <p:spPr bwMode="auto">
            <a:xfrm>
              <a:off x="3134453" y="2289181"/>
              <a:ext cx="402474" cy="399448"/>
            </a:xfrm>
            <a:custGeom>
              <a:avLst/>
              <a:gdLst>
                <a:gd name="T0" fmla="*/ 73 w 394"/>
                <a:gd name="T1" fmla="*/ 391 h 391"/>
                <a:gd name="T2" fmla="*/ 8 w 394"/>
                <a:gd name="T3" fmla="*/ 113 h 391"/>
                <a:gd name="T4" fmla="*/ 43 w 394"/>
                <a:gd name="T5" fmla="*/ 33 h 391"/>
                <a:gd name="T6" fmla="*/ 106 w 394"/>
                <a:gd name="T7" fmla="*/ 0 h 391"/>
                <a:gd name="T8" fmla="*/ 328 w 394"/>
                <a:gd name="T9" fmla="*/ 11 h 391"/>
                <a:gd name="T10" fmla="*/ 365 w 394"/>
                <a:gd name="T11" fmla="*/ 50 h 391"/>
                <a:gd name="T12" fmla="*/ 386 w 394"/>
                <a:gd name="T13" fmla="*/ 131 h 391"/>
                <a:gd name="T14" fmla="*/ 318 w 394"/>
                <a:gd name="T15" fmla="*/ 387 h 391"/>
                <a:gd name="T16" fmla="*/ 255 w 394"/>
                <a:gd name="T17" fmla="*/ 387 h 391"/>
                <a:gd name="T18" fmla="*/ 286 w 394"/>
                <a:gd name="T19" fmla="*/ 127 h 391"/>
                <a:gd name="T20" fmla="*/ 214 w 394"/>
                <a:gd name="T21" fmla="*/ 99 h 391"/>
                <a:gd name="T22" fmla="*/ 159 w 394"/>
                <a:gd name="T23" fmla="*/ 102 h 391"/>
                <a:gd name="T24" fmla="*/ 106 w 394"/>
                <a:gd name="T25" fmla="*/ 124 h 391"/>
                <a:gd name="T26" fmla="*/ 127 w 394"/>
                <a:gd name="T27" fmla="*/ 391 h 391"/>
                <a:gd name="T28" fmla="*/ 73 w 394"/>
                <a:gd name="T29" fmla="*/ 391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4" h="391">
                  <a:moveTo>
                    <a:pt x="73" y="391"/>
                  </a:moveTo>
                  <a:cubicBezTo>
                    <a:pt x="72" y="382"/>
                    <a:pt x="33" y="205"/>
                    <a:pt x="8" y="113"/>
                  </a:cubicBezTo>
                  <a:cubicBezTo>
                    <a:pt x="0" y="81"/>
                    <a:pt x="14" y="48"/>
                    <a:pt x="43" y="33"/>
                  </a:cubicBezTo>
                  <a:cubicBezTo>
                    <a:pt x="106" y="0"/>
                    <a:pt x="106" y="0"/>
                    <a:pt x="106" y="0"/>
                  </a:cubicBezTo>
                  <a:cubicBezTo>
                    <a:pt x="328" y="11"/>
                    <a:pt x="328" y="11"/>
                    <a:pt x="328" y="11"/>
                  </a:cubicBezTo>
                  <a:cubicBezTo>
                    <a:pt x="365" y="50"/>
                    <a:pt x="365" y="50"/>
                    <a:pt x="365" y="50"/>
                  </a:cubicBezTo>
                  <a:cubicBezTo>
                    <a:pt x="386" y="71"/>
                    <a:pt x="394" y="102"/>
                    <a:pt x="386" y="131"/>
                  </a:cubicBezTo>
                  <a:cubicBezTo>
                    <a:pt x="318" y="387"/>
                    <a:pt x="318" y="387"/>
                    <a:pt x="318" y="387"/>
                  </a:cubicBezTo>
                  <a:cubicBezTo>
                    <a:pt x="255" y="387"/>
                    <a:pt x="255" y="387"/>
                    <a:pt x="255" y="387"/>
                  </a:cubicBezTo>
                  <a:cubicBezTo>
                    <a:pt x="286" y="127"/>
                    <a:pt x="286" y="127"/>
                    <a:pt x="286" y="127"/>
                  </a:cubicBezTo>
                  <a:cubicBezTo>
                    <a:pt x="214" y="99"/>
                    <a:pt x="214" y="99"/>
                    <a:pt x="214" y="99"/>
                  </a:cubicBezTo>
                  <a:cubicBezTo>
                    <a:pt x="159" y="102"/>
                    <a:pt x="159" y="102"/>
                    <a:pt x="159" y="102"/>
                  </a:cubicBezTo>
                  <a:cubicBezTo>
                    <a:pt x="106" y="124"/>
                    <a:pt x="106" y="124"/>
                    <a:pt x="106" y="124"/>
                  </a:cubicBezTo>
                  <a:cubicBezTo>
                    <a:pt x="127" y="391"/>
                    <a:pt x="127" y="391"/>
                    <a:pt x="127" y="391"/>
                  </a:cubicBezTo>
                  <a:lnTo>
                    <a:pt x="73" y="391"/>
                  </a:lnTo>
                  <a:close/>
                </a:path>
              </a:pathLst>
            </a:custGeom>
            <a:solidFill>
              <a:srgbClr val="35353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7" name="Freeform 363"/>
            <p:cNvSpPr>
              <a:spLocks/>
            </p:cNvSpPr>
            <p:nvPr/>
          </p:nvSpPr>
          <p:spPr bwMode="auto">
            <a:xfrm>
              <a:off x="3915191" y="2322036"/>
              <a:ext cx="268460" cy="368754"/>
            </a:xfrm>
            <a:custGeom>
              <a:avLst/>
              <a:gdLst>
                <a:gd name="T0" fmla="*/ 182 w 263"/>
                <a:gd name="T1" fmla="*/ 0 h 361"/>
                <a:gd name="T2" fmla="*/ 55 w 263"/>
                <a:gd name="T3" fmla="*/ 27 h 361"/>
                <a:gd name="T4" fmla="*/ 9 w 263"/>
                <a:gd name="T5" fmla="*/ 101 h 361"/>
                <a:gd name="T6" fmla="*/ 77 w 263"/>
                <a:gd name="T7" fmla="*/ 361 h 361"/>
                <a:gd name="T8" fmla="*/ 141 w 263"/>
                <a:gd name="T9" fmla="*/ 361 h 361"/>
                <a:gd name="T10" fmla="*/ 89 w 263"/>
                <a:gd name="T11" fmla="*/ 153 h 361"/>
                <a:gd name="T12" fmla="*/ 102 w 263"/>
                <a:gd name="T13" fmla="*/ 141 h 361"/>
                <a:gd name="T14" fmla="*/ 263 w 263"/>
                <a:gd name="T15" fmla="*/ 79 h 361"/>
                <a:gd name="T16" fmla="*/ 182 w 263"/>
                <a:gd name="T17"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3" h="361">
                  <a:moveTo>
                    <a:pt x="182" y="0"/>
                  </a:moveTo>
                  <a:cubicBezTo>
                    <a:pt x="55" y="27"/>
                    <a:pt x="55" y="27"/>
                    <a:pt x="55" y="27"/>
                  </a:cubicBezTo>
                  <a:cubicBezTo>
                    <a:pt x="21" y="34"/>
                    <a:pt x="0" y="68"/>
                    <a:pt x="9" y="101"/>
                  </a:cubicBezTo>
                  <a:cubicBezTo>
                    <a:pt x="77" y="361"/>
                    <a:pt x="77" y="361"/>
                    <a:pt x="77" y="361"/>
                  </a:cubicBezTo>
                  <a:cubicBezTo>
                    <a:pt x="141" y="361"/>
                    <a:pt x="141" y="361"/>
                    <a:pt x="141" y="361"/>
                  </a:cubicBezTo>
                  <a:cubicBezTo>
                    <a:pt x="89" y="153"/>
                    <a:pt x="89" y="153"/>
                    <a:pt x="89" y="153"/>
                  </a:cubicBezTo>
                  <a:cubicBezTo>
                    <a:pt x="102" y="141"/>
                    <a:pt x="102" y="141"/>
                    <a:pt x="102" y="141"/>
                  </a:cubicBezTo>
                  <a:cubicBezTo>
                    <a:pt x="263" y="79"/>
                    <a:pt x="263" y="79"/>
                    <a:pt x="263" y="79"/>
                  </a:cubicBezTo>
                  <a:lnTo>
                    <a:pt x="182" y="0"/>
                  </a:lnTo>
                  <a:close/>
                </a:path>
              </a:pathLst>
            </a:custGeom>
            <a:solidFill>
              <a:srgbClr val="373B3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8" name="Freeform 364"/>
            <p:cNvSpPr>
              <a:spLocks/>
            </p:cNvSpPr>
            <p:nvPr/>
          </p:nvSpPr>
          <p:spPr bwMode="auto">
            <a:xfrm>
              <a:off x="3884498" y="2298259"/>
              <a:ext cx="407661" cy="453918"/>
            </a:xfrm>
            <a:custGeom>
              <a:avLst/>
              <a:gdLst>
                <a:gd name="T0" fmla="*/ 196 w 399"/>
                <a:gd name="T1" fmla="*/ 69 h 444"/>
                <a:gd name="T2" fmla="*/ 48 w 399"/>
                <a:gd name="T3" fmla="*/ 102 h 444"/>
                <a:gd name="T4" fmla="*/ 3 w 399"/>
                <a:gd name="T5" fmla="*/ 170 h 444"/>
                <a:gd name="T6" fmla="*/ 33 w 399"/>
                <a:gd name="T7" fmla="*/ 444 h 444"/>
                <a:gd name="T8" fmla="*/ 92 w 399"/>
                <a:gd name="T9" fmla="*/ 442 h 444"/>
                <a:gd name="T10" fmla="*/ 90 w 399"/>
                <a:gd name="T11" fmla="*/ 187 h 444"/>
                <a:gd name="T12" fmla="*/ 298 w 399"/>
                <a:gd name="T13" fmla="*/ 166 h 444"/>
                <a:gd name="T14" fmla="*/ 372 w 399"/>
                <a:gd name="T15" fmla="*/ 107 h 444"/>
                <a:gd name="T16" fmla="*/ 399 w 399"/>
                <a:gd name="T17" fmla="*/ 42 h 444"/>
                <a:gd name="T18" fmla="*/ 374 w 399"/>
                <a:gd name="T19" fmla="*/ 17 h 444"/>
                <a:gd name="T20" fmla="*/ 198 w 399"/>
                <a:gd name="T21" fmla="*/ 0 h 444"/>
                <a:gd name="T22" fmla="*/ 196 w 399"/>
                <a:gd name="T23" fmla="*/ 69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9" h="444">
                  <a:moveTo>
                    <a:pt x="196" y="69"/>
                  </a:moveTo>
                  <a:cubicBezTo>
                    <a:pt x="48" y="102"/>
                    <a:pt x="48" y="102"/>
                    <a:pt x="48" y="102"/>
                  </a:cubicBezTo>
                  <a:cubicBezTo>
                    <a:pt x="19" y="111"/>
                    <a:pt x="0" y="140"/>
                    <a:pt x="3" y="170"/>
                  </a:cubicBezTo>
                  <a:cubicBezTo>
                    <a:pt x="33" y="444"/>
                    <a:pt x="33" y="444"/>
                    <a:pt x="33" y="444"/>
                  </a:cubicBezTo>
                  <a:cubicBezTo>
                    <a:pt x="92" y="442"/>
                    <a:pt x="92" y="442"/>
                    <a:pt x="92" y="442"/>
                  </a:cubicBezTo>
                  <a:cubicBezTo>
                    <a:pt x="90" y="187"/>
                    <a:pt x="90" y="187"/>
                    <a:pt x="90" y="187"/>
                  </a:cubicBezTo>
                  <a:cubicBezTo>
                    <a:pt x="298" y="166"/>
                    <a:pt x="298" y="166"/>
                    <a:pt x="298" y="166"/>
                  </a:cubicBezTo>
                  <a:cubicBezTo>
                    <a:pt x="331" y="159"/>
                    <a:pt x="358" y="137"/>
                    <a:pt x="372" y="107"/>
                  </a:cubicBezTo>
                  <a:cubicBezTo>
                    <a:pt x="399" y="42"/>
                    <a:pt x="399" y="42"/>
                    <a:pt x="399" y="42"/>
                  </a:cubicBezTo>
                  <a:cubicBezTo>
                    <a:pt x="374" y="17"/>
                    <a:pt x="374" y="17"/>
                    <a:pt x="374" y="17"/>
                  </a:cubicBezTo>
                  <a:cubicBezTo>
                    <a:pt x="198" y="0"/>
                    <a:pt x="198" y="0"/>
                    <a:pt x="198" y="0"/>
                  </a:cubicBezTo>
                  <a:lnTo>
                    <a:pt x="196" y="69"/>
                  </a:lnTo>
                  <a:close/>
                </a:path>
              </a:pathLst>
            </a:custGeom>
            <a:solidFill>
              <a:srgbClr val="454A4A"/>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9" name="Freeform 365"/>
            <p:cNvSpPr>
              <a:spLocks/>
            </p:cNvSpPr>
            <p:nvPr/>
          </p:nvSpPr>
          <p:spPr bwMode="auto">
            <a:xfrm>
              <a:off x="3822246" y="2740937"/>
              <a:ext cx="158223" cy="31558"/>
            </a:xfrm>
            <a:custGeom>
              <a:avLst/>
              <a:gdLst>
                <a:gd name="T0" fmla="*/ 0 w 366"/>
                <a:gd name="T1" fmla="*/ 28 h 73"/>
                <a:gd name="T2" fmla="*/ 238 w 366"/>
                <a:gd name="T3" fmla="*/ 0 h 73"/>
                <a:gd name="T4" fmla="*/ 361 w 366"/>
                <a:gd name="T5" fmla="*/ 0 h 73"/>
                <a:gd name="T6" fmla="*/ 366 w 366"/>
                <a:gd name="T7" fmla="*/ 73 h 73"/>
                <a:gd name="T8" fmla="*/ 0 w 366"/>
                <a:gd name="T9" fmla="*/ 73 h 73"/>
                <a:gd name="T10" fmla="*/ 0 w 366"/>
                <a:gd name="T11" fmla="*/ 28 h 73"/>
              </a:gdLst>
              <a:ahLst/>
              <a:cxnLst>
                <a:cxn ang="0">
                  <a:pos x="T0" y="T1"/>
                </a:cxn>
                <a:cxn ang="0">
                  <a:pos x="T2" y="T3"/>
                </a:cxn>
                <a:cxn ang="0">
                  <a:pos x="T4" y="T5"/>
                </a:cxn>
                <a:cxn ang="0">
                  <a:pos x="T6" y="T7"/>
                </a:cxn>
                <a:cxn ang="0">
                  <a:pos x="T8" y="T9"/>
                </a:cxn>
                <a:cxn ang="0">
                  <a:pos x="T10" y="T11"/>
                </a:cxn>
              </a:cxnLst>
              <a:rect l="0" t="0" r="r" b="b"/>
              <a:pathLst>
                <a:path w="366" h="73">
                  <a:moveTo>
                    <a:pt x="0" y="28"/>
                  </a:moveTo>
                  <a:lnTo>
                    <a:pt x="238" y="0"/>
                  </a:lnTo>
                  <a:lnTo>
                    <a:pt x="361" y="0"/>
                  </a:lnTo>
                  <a:lnTo>
                    <a:pt x="366" y="73"/>
                  </a:lnTo>
                  <a:lnTo>
                    <a:pt x="0" y="73"/>
                  </a:lnTo>
                  <a:lnTo>
                    <a:pt x="0" y="28"/>
                  </a:lnTo>
                  <a:close/>
                </a:path>
              </a:pathLst>
            </a:custGeom>
            <a:solidFill>
              <a:srgbClr val="2801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0" name="Freeform 366"/>
            <p:cNvSpPr>
              <a:spLocks/>
            </p:cNvSpPr>
            <p:nvPr/>
          </p:nvSpPr>
          <p:spPr bwMode="auto">
            <a:xfrm>
              <a:off x="4081628" y="1938583"/>
              <a:ext cx="174650" cy="402906"/>
            </a:xfrm>
            <a:custGeom>
              <a:avLst/>
              <a:gdLst>
                <a:gd name="T0" fmla="*/ 113 w 404"/>
                <a:gd name="T1" fmla="*/ 38 h 932"/>
                <a:gd name="T2" fmla="*/ 201 w 404"/>
                <a:gd name="T3" fmla="*/ 0 h 932"/>
                <a:gd name="T4" fmla="*/ 404 w 404"/>
                <a:gd name="T5" fmla="*/ 0 h 932"/>
                <a:gd name="T6" fmla="*/ 329 w 404"/>
                <a:gd name="T7" fmla="*/ 932 h 932"/>
                <a:gd name="T8" fmla="*/ 0 w 404"/>
                <a:gd name="T9" fmla="*/ 887 h 932"/>
                <a:gd name="T10" fmla="*/ 113 w 404"/>
                <a:gd name="T11" fmla="*/ 38 h 932"/>
              </a:gdLst>
              <a:ahLst/>
              <a:cxnLst>
                <a:cxn ang="0">
                  <a:pos x="T0" y="T1"/>
                </a:cxn>
                <a:cxn ang="0">
                  <a:pos x="T2" y="T3"/>
                </a:cxn>
                <a:cxn ang="0">
                  <a:pos x="T4" y="T5"/>
                </a:cxn>
                <a:cxn ang="0">
                  <a:pos x="T6" y="T7"/>
                </a:cxn>
                <a:cxn ang="0">
                  <a:pos x="T8" y="T9"/>
                </a:cxn>
                <a:cxn ang="0">
                  <a:pos x="T10" y="T11"/>
                </a:cxn>
              </a:cxnLst>
              <a:rect l="0" t="0" r="r" b="b"/>
              <a:pathLst>
                <a:path w="404" h="932">
                  <a:moveTo>
                    <a:pt x="113" y="38"/>
                  </a:moveTo>
                  <a:lnTo>
                    <a:pt x="201" y="0"/>
                  </a:lnTo>
                  <a:lnTo>
                    <a:pt x="404" y="0"/>
                  </a:lnTo>
                  <a:lnTo>
                    <a:pt x="329" y="932"/>
                  </a:lnTo>
                  <a:lnTo>
                    <a:pt x="0" y="887"/>
                  </a:lnTo>
                  <a:lnTo>
                    <a:pt x="113" y="38"/>
                  </a:lnTo>
                  <a:close/>
                </a:path>
              </a:pathLst>
            </a:custGeom>
            <a:solidFill>
              <a:srgbClr val="D8E3E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1" name="Freeform 367"/>
            <p:cNvSpPr>
              <a:spLocks/>
            </p:cNvSpPr>
            <p:nvPr/>
          </p:nvSpPr>
          <p:spPr bwMode="auto">
            <a:xfrm>
              <a:off x="4027590" y="1931667"/>
              <a:ext cx="110237" cy="445272"/>
            </a:xfrm>
            <a:custGeom>
              <a:avLst/>
              <a:gdLst>
                <a:gd name="T0" fmla="*/ 0 w 108"/>
                <a:gd name="T1" fmla="*/ 394 h 436"/>
                <a:gd name="T2" fmla="*/ 71 w 108"/>
                <a:gd name="T3" fmla="*/ 383 h 436"/>
                <a:gd name="T4" fmla="*/ 102 w 108"/>
                <a:gd name="T5" fmla="*/ 257 h 436"/>
                <a:gd name="T6" fmla="*/ 108 w 108"/>
                <a:gd name="T7" fmla="*/ 0 h 436"/>
                <a:gd name="T8" fmla="*/ 65 w 108"/>
                <a:gd name="T9" fmla="*/ 29 h 436"/>
                <a:gd name="T10" fmla="*/ 41 w 108"/>
                <a:gd name="T11" fmla="*/ 132 h 436"/>
                <a:gd name="T12" fmla="*/ 0 w 108"/>
                <a:gd name="T13" fmla="*/ 394 h 436"/>
              </a:gdLst>
              <a:ahLst/>
              <a:cxnLst>
                <a:cxn ang="0">
                  <a:pos x="T0" y="T1"/>
                </a:cxn>
                <a:cxn ang="0">
                  <a:pos x="T2" y="T3"/>
                </a:cxn>
                <a:cxn ang="0">
                  <a:pos x="T4" y="T5"/>
                </a:cxn>
                <a:cxn ang="0">
                  <a:pos x="T6" y="T7"/>
                </a:cxn>
                <a:cxn ang="0">
                  <a:pos x="T8" y="T9"/>
                </a:cxn>
                <a:cxn ang="0">
                  <a:pos x="T10" y="T11"/>
                </a:cxn>
                <a:cxn ang="0">
                  <a:pos x="T12" y="T13"/>
                </a:cxn>
              </a:cxnLst>
              <a:rect l="0" t="0" r="r" b="b"/>
              <a:pathLst>
                <a:path w="108" h="436">
                  <a:moveTo>
                    <a:pt x="0" y="394"/>
                  </a:moveTo>
                  <a:cubicBezTo>
                    <a:pt x="0" y="394"/>
                    <a:pt x="54" y="436"/>
                    <a:pt x="71" y="383"/>
                  </a:cubicBezTo>
                  <a:cubicBezTo>
                    <a:pt x="87" y="329"/>
                    <a:pt x="102" y="257"/>
                    <a:pt x="102" y="257"/>
                  </a:cubicBezTo>
                  <a:cubicBezTo>
                    <a:pt x="108" y="0"/>
                    <a:pt x="108" y="0"/>
                    <a:pt x="108" y="0"/>
                  </a:cubicBezTo>
                  <a:cubicBezTo>
                    <a:pt x="65" y="29"/>
                    <a:pt x="65" y="29"/>
                    <a:pt x="65" y="29"/>
                  </a:cubicBezTo>
                  <a:cubicBezTo>
                    <a:pt x="41" y="132"/>
                    <a:pt x="41" y="132"/>
                    <a:pt x="41" y="132"/>
                  </a:cubicBezTo>
                  <a:lnTo>
                    <a:pt x="0" y="394"/>
                  </a:lnTo>
                  <a:close/>
                </a:path>
              </a:pathLst>
            </a:custGeom>
            <a:solidFill>
              <a:srgbClr val="2828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2" name="Freeform 368"/>
            <p:cNvSpPr>
              <a:spLocks/>
            </p:cNvSpPr>
            <p:nvPr/>
          </p:nvSpPr>
          <p:spPr bwMode="auto">
            <a:xfrm>
              <a:off x="4100217" y="1920427"/>
              <a:ext cx="47986" cy="273648"/>
            </a:xfrm>
            <a:custGeom>
              <a:avLst/>
              <a:gdLst>
                <a:gd name="T0" fmla="*/ 111 w 111"/>
                <a:gd name="T1" fmla="*/ 0 h 633"/>
                <a:gd name="T2" fmla="*/ 47 w 111"/>
                <a:gd name="T3" fmla="*/ 40 h 633"/>
                <a:gd name="T4" fmla="*/ 0 w 111"/>
                <a:gd name="T5" fmla="*/ 127 h 633"/>
                <a:gd name="T6" fmla="*/ 56 w 111"/>
                <a:gd name="T7" fmla="*/ 149 h 633"/>
                <a:gd name="T8" fmla="*/ 0 w 111"/>
                <a:gd name="T9" fmla="*/ 193 h 633"/>
                <a:gd name="T10" fmla="*/ 73 w 111"/>
                <a:gd name="T11" fmla="*/ 633 h 633"/>
                <a:gd name="T12" fmla="*/ 82 w 111"/>
                <a:gd name="T13" fmla="*/ 541 h 633"/>
                <a:gd name="T14" fmla="*/ 111 w 111"/>
                <a:gd name="T15" fmla="*/ 0 h 6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1" h="633">
                  <a:moveTo>
                    <a:pt x="111" y="0"/>
                  </a:moveTo>
                  <a:lnTo>
                    <a:pt x="47" y="40"/>
                  </a:lnTo>
                  <a:lnTo>
                    <a:pt x="0" y="127"/>
                  </a:lnTo>
                  <a:lnTo>
                    <a:pt x="56" y="149"/>
                  </a:lnTo>
                  <a:lnTo>
                    <a:pt x="0" y="193"/>
                  </a:lnTo>
                  <a:lnTo>
                    <a:pt x="73" y="633"/>
                  </a:lnTo>
                  <a:lnTo>
                    <a:pt x="82" y="541"/>
                  </a:lnTo>
                  <a:lnTo>
                    <a:pt x="111" y="0"/>
                  </a:lnTo>
                  <a:close/>
                </a:path>
              </a:pathLst>
            </a:custGeom>
            <a:solidFill>
              <a:srgbClr val="1C1C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3" name="Freeform 369"/>
            <p:cNvSpPr>
              <a:spLocks/>
            </p:cNvSpPr>
            <p:nvPr/>
          </p:nvSpPr>
          <p:spPr bwMode="auto">
            <a:xfrm>
              <a:off x="4124426" y="1934693"/>
              <a:ext cx="88190" cy="365728"/>
            </a:xfrm>
            <a:custGeom>
              <a:avLst/>
              <a:gdLst>
                <a:gd name="T0" fmla="*/ 69 w 204"/>
                <a:gd name="T1" fmla="*/ 846 h 846"/>
                <a:gd name="T2" fmla="*/ 159 w 204"/>
                <a:gd name="T3" fmla="*/ 780 h 846"/>
                <a:gd name="T4" fmla="*/ 187 w 204"/>
                <a:gd name="T5" fmla="*/ 198 h 846"/>
                <a:gd name="T6" fmla="*/ 159 w 204"/>
                <a:gd name="T7" fmla="*/ 73 h 846"/>
                <a:gd name="T8" fmla="*/ 204 w 204"/>
                <a:gd name="T9" fmla="*/ 30 h 846"/>
                <a:gd name="T10" fmla="*/ 178 w 204"/>
                <a:gd name="T11" fmla="*/ 0 h 846"/>
                <a:gd name="T12" fmla="*/ 130 w 204"/>
                <a:gd name="T13" fmla="*/ 0 h 846"/>
                <a:gd name="T14" fmla="*/ 83 w 204"/>
                <a:gd name="T15" fmla="*/ 21 h 846"/>
                <a:gd name="T16" fmla="*/ 118 w 204"/>
                <a:gd name="T17" fmla="*/ 73 h 846"/>
                <a:gd name="T18" fmla="*/ 83 w 204"/>
                <a:gd name="T19" fmla="*/ 201 h 846"/>
                <a:gd name="T20" fmla="*/ 0 w 204"/>
                <a:gd name="T21" fmla="*/ 763 h 846"/>
                <a:gd name="T22" fmla="*/ 69 w 204"/>
                <a:gd name="T23" fmla="*/ 846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4" h="846">
                  <a:moveTo>
                    <a:pt x="69" y="846"/>
                  </a:moveTo>
                  <a:lnTo>
                    <a:pt x="159" y="780"/>
                  </a:lnTo>
                  <a:lnTo>
                    <a:pt x="187" y="198"/>
                  </a:lnTo>
                  <a:lnTo>
                    <a:pt x="159" y="73"/>
                  </a:lnTo>
                  <a:lnTo>
                    <a:pt x="204" y="30"/>
                  </a:lnTo>
                  <a:lnTo>
                    <a:pt x="178" y="0"/>
                  </a:lnTo>
                  <a:lnTo>
                    <a:pt x="130" y="0"/>
                  </a:lnTo>
                  <a:lnTo>
                    <a:pt x="83" y="21"/>
                  </a:lnTo>
                  <a:lnTo>
                    <a:pt x="118" y="73"/>
                  </a:lnTo>
                  <a:lnTo>
                    <a:pt x="83" y="201"/>
                  </a:lnTo>
                  <a:lnTo>
                    <a:pt x="0" y="763"/>
                  </a:lnTo>
                  <a:lnTo>
                    <a:pt x="69" y="846"/>
                  </a:lnTo>
                  <a:close/>
                </a:path>
              </a:pathLst>
            </a:custGeom>
            <a:solidFill>
              <a:srgbClr val="78C1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4" name="Freeform 370"/>
            <p:cNvSpPr>
              <a:spLocks/>
            </p:cNvSpPr>
            <p:nvPr/>
          </p:nvSpPr>
          <p:spPr bwMode="auto">
            <a:xfrm>
              <a:off x="4103243" y="1699520"/>
              <a:ext cx="165572" cy="212693"/>
            </a:xfrm>
            <a:custGeom>
              <a:avLst/>
              <a:gdLst>
                <a:gd name="T0" fmla="*/ 85 w 162"/>
                <a:gd name="T1" fmla="*/ 1 h 208"/>
                <a:gd name="T2" fmla="*/ 160 w 162"/>
                <a:gd name="T3" fmla="*/ 60 h 208"/>
                <a:gd name="T4" fmla="*/ 150 w 162"/>
                <a:gd name="T5" fmla="*/ 155 h 208"/>
                <a:gd name="T6" fmla="*/ 68 w 162"/>
                <a:gd name="T7" fmla="*/ 206 h 208"/>
                <a:gd name="T8" fmla="*/ 12 w 162"/>
                <a:gd name="T9" fmla="*/ 151 h 208"/>
                <a:gd name="T10" fmla="*/ 9 w 162"/>
                <a:gd name="T11" fmla="*/ 98 h 208"/>
                <a:gd name="T12" fmla="*/ 14 w 162"/>
                <a:gd name="T13" fmla="*/ 35 h 208"/>
                <a:gd name="T14" fmla="*/ 85 w 162"/>
                <a:gd name="T15" fmla="*/ 1 h 2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208">
                  <a:moveTo>
                    <a:pt x="85" y="1"/>
                  </a:moveTo>
                  <a:cubicBezTo>
                    <a:pt x="128" y="0"/>
                    <a:pt x="158" y="33"/>
                    <a:pt x="160" y="60"/>
                  </a:cubicBezTo>
                  <a:cubicBezTo>
                    <a:pt x="162" y="86"/>
                    <a:pt x="159" y="131"/>
                    <a:pt x="150" y="155"/>
                  </a:cubicBezTo>
                  <a:cubicBezTo>
                    <a:pt x="141" y="178"/>
                    <a:pt x="101" y="208"/>
                    <a:pt x="68" y="206"/>
                  </a:cubicBezTo>
                  <a:cubicBezTo>
                    <a:pt x="36" y="204"/>
                    <a:pt x="15" y="182"/>
                    <a:pt x="12" y="151"/>
                  </a:cubicBezTo>
                  <a:cubicBezTo>
                    <a:pt x="8" y="121"/>
                    <a:pt x="11" y="107"/>
                    <a:pt x="9" y="98"/>
                  </a:cubicBezTo>
                  <a:cubicBezTo>
                    <a:pt x="7" y="89"/>
                    <a:pt x="0" y="51"/>
                    <a:pt x="14" y="35"/>
                  </a:cubicBezTo>
                  <a:cubicBezTo>
                    <a:pt x="33" y="14"/>
                    <a:pt x="46" y="2"/>
                    <a:pt x="85" y="1"/>
                  </a:cubicBezTo>
                  <a:close/>
                </a:path>
              </a:pathLst>
            </a:custGeom>
            <a:solidFill>
              <a:srgbClr val="EFD5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5" name="Freeform 371"/>
            <p:cNvSpPr>
              <a:spLocks/>
            </p:cNvSpPr>
            <p:nvPr/>
          </p:nvSpPr>
          <p:spPr bwMode="auto">
            <a:xfrm>
              <a:off x="4165494" y="1912213"/>
              <a:ext cx="197130" cy="472939"/>
            </a:xfrm>
            <a:custGeom>
              <a:avLst/>
              <a:gdLst>
                <a:gd name="T0" fmla="*/ 103 w 193"/>
                <a:gd name="T1" fmla="*/ 0 h 463"/>
                <a:gd name="T2" fmla="*/ 193 w 193"/>
                <a:gd name="T3" fmla="*/ 48 h 463"/>
                <a:gd name="T4" fmla="*/ 135 w 193"/>
                <a:gd name="T5" fmla="*/ 408 h 463"/>
                <a:gd name="T6" fmla="*/ 106 w 193"/>
                <a:gd name="T7" fmla="*/ 440 h 463"/>
                <a:gd name="T8" fmla="*/ 14 w 193"/>
                <a:gd name="T9" fmla="*/ 411 h 463"/>
                <a:gd name="T10" fmla="*/ 6 w 193"/>
                <a:gd name="T11" fmla="*/ 367 h 463"/>
                <a:gd name="T12" fmla="*/ 10 w 193"/>
                <a:gd name="T13" fmla="*/ 281 h 463"/>
                <a:gd name="T14" fmla="*/ 103 w 193"/>
                <a:gd name="T15" fmla="*/ 0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463">
                  <a:moveTo>
                    <a:pt x="103" y="0"/>
                  </a:moveTo>
                  <a:cubicBezTo>
                    <a:pt x="193" y="48"/>
                    <a:pt x="193" y="48"/>
                    <a:pt x="193" y="48"/>
                  </a:cubicBezTo>
                  <a:cubicBezTo>
                    <a:pt x="135" y="408"/>
                    <a:pt x="135" y="408"/>
                    <a:pt x="135" y="408"/>
                  </a:cubicBezTo>
                  <a:cubicBezTo>
                    <a:pt x="133" y="418"/>
                    <a:pt x="120" y="430"/>
                    <a:pt x="106" y="440"/>
                  </a:cubicBezTo>
                  <a:cubicBezTo>
                    <a:pt x="74" y="463"/>
                    <a:pt x="27" y="449"/>
                    <a:pt x="14" y="411"/>
                  </a:cubicBezTo>
                  <a:cubicBezTo>
                    <a:pt x="10" y="400"/>
                    <a:pt x="7" y="385"/>
                    <a:pt x="6" y="367"/>
                  </a:cubicBezTo>
                  <a:cubicBezTo>
                    <a:pt x="0" y="265"/>
                    <a:pt x="10" y="281"/>
                    <a:pt x="10" y="281"/>
                  </a:cubicBezTo>
                  <a:lnTo>
                    <a:pt x="103" y="0"/>
                  </a:lnTo>
                  <a:close/>
                </a:path>
              </a:pathLst>
            </a:custGeom>
            <a:solidFill>
              <a:srgbClr val="2828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6" name="Freeform 372"/>
            <p:cNvSpPr>
              <a:spLocks/>
            </p:cNvSpPr>
            <p:nvPr/>
          </p:nvSpPr>
          <p:spPr bwMode="auto">
            <a:xfrm>
              <a:off x="4175437" y="1901838"/>
              <a:ext cx="116722" cy="292237"/>
            </a:xfrm>
            <a:custGeom>
              <a:avLst/>
              <a:gdLst>
                <a:gd name="T0" fmla="*/ 0 w 270"/>
                <a:gd name="T1" fmla="*/ 676 h 676"/>
                <a:gd name="T2" fmla="*/ 270 w 270"/>
                <a:gd name="T3" fmla="*/ 180 h 676"/>
                <a:gd name="T4" fmla="*/ 220 w 270"/>
                <a:gd name="T5" fmla="*/ 149 h 676"/>
                <a:gd name="T6" fmla="*/ 256 w 270"/>
                <a:gd name="T7" fmla="*/ 123 h 676"/>
                <a:gd name="T8" fmla="*/ 244 w 270"/>
                <a:gd name="T9" fmla="*/ 36 h 676"/>
                <a:gd name="T10" fmla="*/ 173 w 270"/>
                <a:gd name="T11" fmla="*/ 0 h 676"/>
                <a:gd name="T12" fmla="*/ 17 w 270"/>
                <a:gd name="T13" fmla="*/ 593 h 676"/>
                <a:gd name="T14" fmla="*/ 0 w 270"/>
                <a:gd name="T15" fmla="*/ 676 h 6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 h="676">
                  <a:moveTo>
                    <a:pt x="0" y="676"/>
                  </a:moveTo>
                  <a:lnTo>
                    <a:pt x="270" y="180"/>
                  </a:lnTo>
                  <a:lnTo>
                    <a:pt x="220" y="149"/>
                  </a:lnTo>
                  <a:lnTo>
                    <a:pt x="256" y="123"/>
                  </a:lnTo>
                  <a:lnTo>
                    <a:pt x="244" y="36"/>
                  </a:lnTo>
                  <a:lnTo>
                    <a:pt x="173" y="0"/>
                  </a:lnTo>
                  <a:lnTo>
                    <a:pt x="17" y="593"/>
                  </a:lnTo>
                  <a:lnTo>
                    <a:pt x="0" y="676"/>
                  </a:lnTo>
                  <a:close/>
                </a:path>
              </a:pathLst>
            </a:custGeom>
            <a:solidFill>
              <a:srgbClr val="1C1C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7" name="Freeform 373"/>
            <p:cNvSpPr>
              <a:spLocks/>
            </p:cNvSpPr>
            <p:nvPr/>
          </p:nvSpPr>
          <p:spPr bwMode="auto">
            <a:xfrm>
              <a:off x="4140853" y="1893624"/>
              <a:ext cx="115425" cy="72627"/>
            </a:xfrm>
            <a:custGeom>
              <a:avLst/>
              <a:gdLst>
                <a:gd name="T0" fmla="*/ 92 w 267"/>
                <a:gd name="T1" fmla="*/ 97 h 168"/>
                <a:gd name="T2" fmla="*/ 123 w 267"/>
                <a:gd name="T3" fmla="*/ 97 h 168"/>
                <a:gd name="T4" fmla="*/ 232 w 267"/>
                <a:gd name="T5" fmla="*/ 168 h 168"/>
                <a:gd name="T6" fmla="*/ 267 w 267"/>
                <a:gd name="T7" fmla="*/ 26 h 168"/>
                <a:gd name="T8" fmla="*/ 241 w 267"/>
                <a:gd name="T9" fmla="*/ 0 h 168"/>
                <a:gd name="T10" fmla="*/ 140 w 267"/>
                <a:gd name="T11" fmla="*/ 85 h 168"/>
                <a:gd name="T12" fmla="*/ 92 w 267"/>
                <a:gd name="T13" fmla="*/ 85 h 168"/>
                <a:gd name="T14" fmla="*/ 17 w 267"/>
                <a:gd name="T15" fmla="*/ 38 h 168"/>
                <a:gd name="T16" fmla="*/ 0 w 267"/>
                <a:gd name="T17" fmla="*/ 69 h 168"/>
                <a:gd name="T18" fmla="*/ 17 w 267"/>
                <a:gd name="T19" fmla="*/ 168 h 168"/>
                <a:gd name="T20" fmla="*/ 92 w 267"/>
                <a:gd name="T21" fmla="*/ 9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7" h="168">
                  <a:moveTo>
                    <a:pt x="92" y="97"/>
                  </a:moveTo>
                  <a:lnTo>
                    <a:pt x="123" y="97"/>
                  </a:lnTo>
                  <a:lnTo>
                    <a:pt x="232" y="168"/>
                  </a:lnTo>
                  <a:lnTo>
                    <a:pt x="267" y="26"/>
                  </a:lnTo>
                  <a:lnTo>
                    <a:pt x="241" y="0"/>
                  </a:lnTo>
                  <a:lnTo>
                    <a:pt x="140" y="85"/>
                  </a:lnTo>
                  <a:lnTo>
                    <a:pt x="92" y="85"/>
                  </a:lnTo>
                  <a:lnTo>
                    <a:pt x="17" y="38"/>
                  </a:lnTo>
                  <a:lnTo>
                    <a:pt x="0" y="69"/>
                  </a:lnTo>
                  <a:lnTo>
                    <a:pt x="17" y="168"/>
                  </a:lnTo>
                  <a:lnTo>
                    <a:pt x="92" y="97"/>
                  </a:lnTo>
                  <a:close/>
                </a:path>
              </a:pathLst>
            </a:custGeom>
            <a:solidFill>
              <a:srgbClr val="F5F6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8" name="Freeform 374"/>
            <p:cNvSpPr>
              <a:spLocks/>
            </p:cNvSpPr>
            <p:nvPr/>
          </p:nvSpPr>
          <p:spPr bwMode="auto">
            <a:xfrm>
              <a:off x="4085518" y="1685254"/>
              <a:ext cx="194536" cy="124503"/>
            </a:xfrm>
            <a:custGeom>
              <a:avLst/>
              <a:gdLst>
                <a:gd name="T0" fmla="*/ 22 w 190"/>
                <a:gd name="T1" fmla="*/ 89 h 122"/>
                <a:gd name="T2" fmla="*/ 56 w 190"/>
                <a:gd name="T3" fmla="*/ 76 h 122"/>
                <a:gd name="T4" fmla="*/ 88 w 190"/>
                <a:gd name="T5" fmla="*/ 58 h 122"/>
                <a:gd name="T6" fmla="*/ 88 w 190"/>
                <a:gd name="T7" fmla="*/ 65 h 122"/>
                <a:gd name="T8" fmla="*/ 125 w 190"/>
                <a:gd name="T9" fmla="*/ 67 h 122"/>
                <a:gd name="T10" fmla="*/ 164 w 190"/>
                <a:gd name="T11" fmla="*/ 103 h 122"/>
                <a:gd name="T12" fmla="*/ 169 w 190"/>
                <a:gd name="T13" fmla="*/ 107 h 122"/>
                <a:gd name="T14" fmla="*/ 182 w 190"/>
                <a:gd name="T15" fmla="*/ 122 h 122"/>
                <a:gd name="T16" fmla="*/ 189 w 190"/>
                <a:gd name="T17" fmla="*/ 65 h 122"/>
                <a:gd name="T18" fmla="*/ 86 w 190"/>
                <a:gd name="T19" fmla="*/ 11 h 122"/>
                <a:gd name="T20" fmla="*/ 8 w 190"/>
                <a:gd name="T21" fmla="*/ 48 h 122"/>
                <a:gd name="T22" fmla="*/ 22 w 190"/>
                <a:gd name="T23" fmla="*/ 8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0" h="122">
                  <a:moveTo>
                    <a:pt x="22" y="89"/>
                  </a:moveTo>
                  <a:cubicBezTo>
                    <a:pt x="22" y="89"/>
                    <a:pt x="42" y="98"/>
                    <a:pt x="56" y="76"/>
                  </a:cubicBezTo>
                  <a:cubicBezTo>
                    <a:pt x="67" y="60"/>
                    <a:pt x="88" y="58"/>
                    <a:pt x="88" y="58"/>
                  </a:cubicBezTo>
                  <a:cubicBezTo>
                    <a:pt x="88" y="65"/>
                    <a:pt x="88" y="65"/>
                    <a:pt x="88" y="65"/>
                  </a:cubicBezTo>
                  <a:cubicBezTo>
                    <a:pt x="88" y="65"/>
                    <a:pt x="100" y="61"/>
                    <a:pt x="125" y="67"/>
                  </a:cubicBezTo>
                  <a:cubicBezTo>
                    <a:pt x="151" y="73"/>
                    <a:pt x="164" y="103"/>
                    <a:pt x="164" y="103"/>
                  </a:cubicBezTo>
                  <a:cubicBezTo>
                    <a:pt x="169" y="107"/>
                    <a:pt x="169" y="107"/>
                    <a:pt x="169" y="107"/>
                  </a:cubicBezTo>
                  <a:cubicBezTo>
                    <a:pt x="182" y="122"/>
                    <a:pt x="182" y="122"/>
                    <a:pt x="182" y="122"/>
                  </a:cubicBezTo>
                  <a:cubicBezTo>
                    <a:pt x="182" y="122"/>
                    <a:pt x="190" y="93"/>
                    <a:pt x="189" y="65"/>
                  </a:cubicBezTo>
                  <a:cubicBezTo>
                    <a:pt x="187" y="27"/>
                    <a:pt x="142" y="0"/>
                    <a:pt x="86" y="11"/>
                  </a:cubicBezTo>
                  <a:cubicBezTo>
                    <a:pt x="38" y="21"/>
                    <a:pt x="30" y="57"/>
                    <a:pt x="8" y="48"/>
                  </a:cubicBezTo>
                  <a:cubicBezTo>
                    <a:pt x="0" y="70"/>
                    <a:pt x="22" y="89"/>
                    <a:pt x="22" y="89"/>
                  </a:cubicBezTo>
                  <a:close/>
                </a:path>
              </a:pathLst>
            </a:custGeom>
            <a:solidFill>
              <a:srgbClr val="5B4936"/>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49" name="Freeform 375"/>
            <p:cNvSpPr>
              <a:spLocks/>
            </p:cNvSpPr>
            <p:nvPr/>
          </p:nvSpPr>
          <p:spPr bwMode="auto">
            <a:xfrm>
              <a:off x="4256278" y="1795491"/>
              <a:ext cx="25506" cy="52309"/>
            </a:xfrm>
            <a:custGeom>
              <a:avLst/>
              <a:gdLst>
                <a:gd name="T0" fmla="*/ 5 w 25"/>
                <a:gd name="T1" fmla="*/ 10 h 51"/>
                <a:gd name="T2" fmla="*/ 16 w 25"/>
                <a:gd name="T3" fmla="*/ 0 h 51"/>
                <a:gd name="T4" fmla="*/ 16 w 25"/>
                <a:gd name="T5" fmla="*/ 35 h 51"/>
                <a:gd name="T6" fmla="*/ 5 w 25"/>
                <a:gd name="T7" fmla="*/ 51 h 51"/>
                <a:gd name="T8" fmla="*/ 1 w 25"/>
                <a:gd name="T9" fmla="*/ 41 h 51"/>
                <a:gd name="T10" fmla="*/ 5 w 25"/>
                <a:gd name="T11" fmla="*/ 10 h 51"/>
              </a:gdLst>
              <a:ahLst/>
              <a:cxnLst>
                <a:cxn ang="0">
                  <a:pos x="T0" y="T1"/>
                </a:cxn>
                <a:cxn ang="0">
                  <a:pos x="T2" y="T3"/>
                </a:cxn>
                <a:cxn ang="0">
                  <a:pos x="T4" y="T5"/>
                </a:cxn>
                <a:cxn ang="0">
                  <a:pos x="T6" y="T7"/>
                </a:cxn>
                <a:cxn ang="0">
                  <a:pos x="T8" y="T9"/>
                </a:cxn>
                <a:cxn ang="0">
                  <a:pos x="T10" y="T11"/>
                </a:cxn>
              </a:cxnLst>
              <a:rect l="0" t="0" r="r" b="b"/>
              <a:pathLst>
                <a:path w="25" h="51">
                  <a:moveTo>
                    <a:pt x="5" y="10"/>
                  </a:moveTo>
                  <a:cubicBezTo>
                    <a:pt x="5" y="10"/>
                    <a:pt x="7" y="0"/>
                    <a:pt x="16" y="0"/>
                  </a:cubicBezTo>
                  <a:cubicBezTo>
                    <a:pt x="25" y="1"/>
                    <a:pt x="19" y="25"/>
                    <a:pt x="16" y="35"/>
                  </a:cubicBezTo>
                  <a:cubicBezTo>
                    <a:pt x="13" y="45"/>
                    <a:pt x="10" y="51"/>
                    <a:pt x="5" y="51"/>
                  </a:cubicBezTo>
                  <a:cubicBezTo>
                    <a:pt x="0" y="51"/>
                    <a:pt x="1" y="41"/>
                    <a:pt x="1" y="41"/>
                  </a:cubicBezTo>
                  <a:lnTo>
                    <a:pt x="5" y="10"/>
                  </a:lnTo>
                  <a:close/>
                </a:path>
              </a:pathLst>
            </a:custGeom>
            <a:solidFill>
              <a:srgbClr val="EFD5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0" name="Freeform 376"/>
            <p:cNvSpPr>
              <a:spLocks/>
            </p:cNvSpPr>
            <p:nvPr/>
          </p:nvSpPr>
          <p:spPr bwMode="auto">
            <a:xfrm>
              <a:off x="3290514" y="1840451"/>
              <a:ext cx="86028" cy="79976"/>
            </a:xfrm>
            <a:custGeom>
              <a:avLst/>
              <a:gdLst>
                <a:gd name="T0" fmla="*/ 199 w 199"/>
                <a:gd name="T1" fmla="*/ 95 h 185"/>
                <a:gd name="T2" fmla="*/ 199 w 199"/>
                <a:gd name="T3" fmla="*/ 0 h 185"/>
                <a:gd name="T4" fmla="*/ 0 w 199"/>
                <a:gd name="T5" fmla="*/ 0 h 185"/>
                <a:gd name="T6" fmla="*/ 0 w 199"/>
                <a:gd name="T7" fmla="*/ 85 h 185"/>
                <a:gd name="T8" fmla="*/ 112 w 199"/>
                <a:gd name="T9" fmla="*/ 185 h 185"/>
                <a:gd name="T10" fmla="*/ 199 w 199"/>
                <a:gd name="T11" fmla="*/ 95 h 185"/>
              </a:gdLst>
              <a:ahLst/>
              <a:cxnLst>
                <a:cxn ang="0">
                  <a:pos x="T0" y="T1"/>
                </a:cxn>
                <a:cxn ang="0">
                  <a:pos x="T2" y="T3"/>
                </a:cxn>
                <a:cxn ang="0">
                  <a:pos x="T4" y="T5"/>
                </a:cxn>
                <a:cxn ang="0">
                  <a:pos x="T6" y="T7"/>
                </a:cxn>
                <a:cxn ang="0">
                  <a:pos x="T8" y="T9"/>
                </a:cxn>
                <a:cxn ang="0">
                  <a:pos x="T10" y="T11"/>
                </a:cxn>
              </a:cxnLst>
              <a:rect l="0" t="0" r="r" b="b"/>
              <a:pathLst>
                <a:path w="199" h="185">
                  <a:moveTo>
                    <a:pt x="199" y="95"/>
                  </a:moveTo>
                  <a:lnTo>
                    <a:pt x="199" y="0"/>
                  </a:lnTo>
                  <a:lnTo>
                    <a:pt x="0" y="0"/>
                  </a:lnTo>
                  <a:lnTo>
                    <a:pt x="0" y="85"/>
                  </a:lnTo>
                  <a:lnTo>
                    <a:pt x="112" y="185"/>
                  </a:lnTo>
                  <a:lnTo>
                    <a:pt x="199" y="95"/>
                  </a:lnTo>
                  <a:close/>
                </a:path>
              </a:pathLst>
            </a:custGeom>
            <a:solidFill>
              <a:srgbClr val="EFD5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1" name="Freeform 377"/>
            <p:cNvSpPr>
              <a:spLocks/>
            </p:cNvSpPr>
            <p:nvPr/>
          </p:nvSpPr>
          <p:spPr bwMode="auto">
            <a:xfrm>
              <a:off x="3282732" y="1880223"/>
              <a:ext cx="110237" cy="195401"/>
            </a:xfrm>
            <a:custGeom>
              <a:avLst/>
              <a:gdLst>
                <a:gd name="T0" fmla="*/ 52 w 108"/>
                <a:gd name="T1" fmla="*/ 22 h 191"/>
                <a:gd name="T2" fmla="*/ 84 w 108"/>
                <a:gd name="T3" fmla="*/ 20 h 191"/>
                <a:gd name="T4" fmla="*/ 101 w 108"/>
                <a:gd name="T5" fmla="*/ 5 h 191"/>
                <a:gd name="T6" fmla="*/ 108 w 108"/>
                <a:gd name="T7" fmla="*/ 11 h 191"/>
                <a:gd name="T8" fmla="*/ 100 w 108"/>
                <a:gd name="T9" fmla="*/ 123 h 191"/>
                <a:gd name="T10" fmla="*/ 83 w 108"/>
                <a:gd name="T11" fmla="*/ 191 h 191"/>
                <a:gd name="T12" fmla="*/ 35 w 108"/>
                <a:gd name="T13" fmla="*/ 191 h 191"/>
                <a:gd name="T14" fmla="*/ 4 w 108"/>
                <a:gd name="T15" fmla="*/ 95 h 191"/>
                <a:gd name="T16" fmla="*/ 0 w 108"/>
                <a:gd name="T17" fmla="*/ 0 h 191"/>
                <a:gd name="T18" fmla="*/ 26 w 108"/>
                <a:gd name="T19" fmla="*/ 17 h 191"/>
                <a:gd name="T20" fmla="*/ 52 w 108"/>
                <a:gd name="T21" fmla="*/ 22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191">
                  <a:moveTo>
                    <a:pt x="52" y="22"/>
                  </a:moveTo>
                  <a:cubicBezTo>
                    <a:pt x="60" y="23"/>
                    <a:pt x="71" y="23"/>
                    <a:pt x="84" y="20"/>
                  </a:cubicBezTo>
                  <a:cubicBezTo>
                    <a:pt x="89" y="19"/>
                    <a:pt x="97" y="3"/>
                    <a:pt x="101" y="5"/>
                  </a:cubicBezTo>
                  <a:cubicBezTo>
                    <a:pt x="106" y="8"/>
                    <a:pt x="106" y="9"/>
                    <a:pt x="108" y="11"/>
                  </a:cubicBezTo>
                  <a:cubicBezTo>
                    <a:pt x="105" y="48"/>
                    <a:pt x="103" y="86"/>
                    <a:pt x="100" y="123"/>
                  </a:cubicBezTo>
                  <a:cubicBezTo>
                    <a:pt x="83" y="191"/>
                    <a:pt x="83" y="191"/>
                    <a:pt x="83" y="191"/>
                  </a:cubicBezTo>
                  <a:cubicBezTo>
                    <a:pt x="35" y="191"/>
                    <a:pt x="35" y="191"/>
                    <a:pt x="35" y="191"/>
                  </a:cubicBezTo>
                  <a:cubicBezTo>
                    <a:pt x="4" y="95"/>
                    <a:pt x="4" y="95"/>
                    <a:pt x="4" y="95"/>
                  </a:cubicBezTo>
                  <a:cubicBezTo>
                    <a:pt x="0" y="0"/>
                    <a:pt x="0" y="0"/>
                    <a:pt x="0" y="0"/>
                  </a:cubicBezTo>
                  <a:cubicBezTo>
                    <a:pt x="3" y="4"/>
                    <a:pt x="14" y="11"/>
                    <a:pt x="26" y="17"/>
                  </a:cubicBezTo>
                  <a:cubicBezTo>
                    <a:pt x="37" y="22"/>
                    <a:pt x="47" y="23"/>
                    <a:pt x="52" y="22"/>
                  </a:cubicBezTo>
                  <a:close/>
                </a:path>
              </a:pathLst>
            </a:custGeom>
            <a:solidFill>
              <a:srgbClr val="D8E3E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2" name="Freeform 378"/>
            <p:cNvSpPr>
              <a:spLocks/>
            </p:cNvSpPr>
            <p:nvPr/>
          </p:nvSpPr>
          <p:spPr bwMode="auto">
            <a:xfrm>
              <a:off x="3241664" y="1757881"/>
              <a:ext cx="36746" cy="63116"/>
            </a:xfrm>
            <a:custGeom>
              <a:avLst/>
              <a:gdLst>
                <a:gd name="T0" fmla="*/ 30 w 36"/>
                <a:gd name="T1" fmla="*/ 8 h 62"/>
                <a:gd name="T2" fmla="*/ 10 w 36"/>
                <a:gd name="T3" fmla="*/ 5 h 62"/>
                <a:gd name="T4" fmla="*/ 15 w 36"/>
                <a:gd name="T5" fmla="*/ 49 h 62"/>
                <a:gd name="T6" fmla="*/ 36 w 36"/>
                <a:gd name="T7" fmla="*/ 51 h 62"/>
                <a:gd name="T8" fmla="*/ 30 w 36"/>
                <a:gd name="T9" fmla="*/ 8 h 62"/>
              </a:gdLst>
              <a:ahLst/>
              <a:cxnLst>
                <a:cxn ang="0">
                  <a:pos x="T0" y="T1"/>
                </a:cxn>
                <a:cxn ang="0">
                  <a:pos x="T2" y="T3"/>
                </a:cxn>
                <a:cxn ang="0">
                  <a:pos x="T4" y="T5"/>
                </a:cxn>
                <a:cxn ang="0">
                  <a:pos x="T6" y="T7"/>
                </a:cxn>
                <a:cxn ang="0">
                  <a:pos x="T8" y="T9"/>
                </a:cxn>
              </a:cxnLst>
              <a:rect l="0" t="0" r="r" b="b"/>
              <a:pathLst>
                <a:path w="36" h="62">
                  <a:moveTo>
                    <a:pt x="30" y="8"/>
                  </a:moveTo>
                  <a:cubicBezTo>
                    <a:pt x="30" y="8"/>
                    <a:pt x="21" y="0"/>
                    <a:pt x="10" y="5"/>
                  </a:cubicBezTo>
                  <a:cubicBezTo>
                    <a:pt x="0" y="10"/>
                    <a:pt x="1" y="36"/>
                    <a:pt x="15" y="49"/>
                  </a:cubicBezTo>
                  <a:cubicBezTo>
                    <a:pt x="28" y="62"/>
                    <a:pt x="36" y="51"/>
                    <a:pt x="36" y="51"/>
                  </a:cubicBezTo>
                  <a:lnTo>
                    <a:pt x="30" y="8"/>
                  </a:lnTo>
                  <a:close/>
                </a:path>
              </a:pathLst>
            </a:custGeom>
            <a:solidFill>
              <a:srgbClr val="EFD5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3" name="Freeform 379"/>
            <p:cNvSpPr>
              <a:spLocks/>
            </p:cNvSpPr>
            <p:nvPr/>
          </p:nvSpPr>
          <p:spPr bwMode="auto">
            <a:xfrm>
              <a:off x="3385620" y="1757881"/>
              <a:ext cx="33720" cy="64413"/>
            </a:xfrm>
            <a:custGeom>
              <a:avLst/>
              <a:gdLst>
                <a:gd name="T0" fmla="*/ 3 w 33"/>
                <a:gd name="T1" fmla="*/ 9 h 63"/>
                <a:gd name="T2" fmla="*/ 22 w 33"/>
                <a:gd name="T3" fmla="*/ 5 h 63"/>
                <a:gd name="T4" fmla="*/ 21 w 33"/>
                <a:gd name="T5" fmla="*/ 49 h 63"/>
                <a:gd name="T6" fmla="*/ 0 w 33"/>
                <a:gd name="T7" fmla="*/ 52 h 63"/>
                <a:gd name="T8" fmla="*/ 3 w 33"/>
                <a:gd name="T9" fmla="*/ 9 h 63"/>
              </a:gdLst>
              <a:ahLst/>
              <a:cxnLst>
                <a:cxn ang="0">
                  <a:pos x="T0" y="T1"/>
                </a:cxn>
                <a:cxn ang="0">
                  <a:pos x="T2" y="T3"/>
                </a:cxn>
                <a:cxn ang="0">
                  <a:pos x="T4" y="T5"/>
                </a:cxn>
                <a:cxn ang="0">
                  <a:pos x="T6" y="T7"/>
                </a:cxn>
                <a:cxn ang="0">
                  <a:pos x="T8" y="T9"/>
                </a:cxn>
              </a:cxnLst>
              <a:rect l="0" t="0" r="r" b="b"/>
              <a:pathLst>
                <a:path w="33" h="63">
                  <a:moveTo>
                    <a:pt x="3" y="9"/>
                  </a:moveTo>
                  <a:cubicBezTo>
                    <a:pt x="3" y="9"/>
                    <a:pt x="11" y="0"/>
                    <a:pt x="22" y="5"/>
                  </a:cubicBezTo>
                  <a:cubicBezTo>
                    <a:pt x="33" y="9"/>
                    <a:pt x="33" y="35"/>
                    <a:pt x="21" y="49"/>
                  </a:cubicBezTo>
                  <a:cubicBezTo>
                    <a:pt x="8" y="63"/>
                    <a:pt x="0" y="52"/>
                    <a:pt x="0" y="52"/>
                  </a:cubicBezTo>
                  <a:lnTo>
                    <a:pt x="3" y="9"/>
                  </a:lnTo>
                  <a:close/>
                </a:path>
              </a:pathLst>
            </a:custGeom>
            <a:solidFill>
              <a:srgbClr val="EFD5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4" name="Freeform 380"/>
            <p:cNvSpPr>
              <a:spLocks/>
            </p:cNvSpPr>
            <p:nvPr/>
          </p:nvSpPr>
          <p:spPr bwMode="auto">
            <a:xfrm>
              <a:off x="3312129" y="1904864"/>
              <a:ext cx="55335" cy="202318"/>
            </a:xfrm>
            <a:custGeom>
              <a:avLst/>
              <a:gdLst>
                <a:gd name="T0" fmla="*/ 128 w 128"/>
                <a:gd name="T1" fmla="*/ 331 h 468"/>
                <a:gd name="T2" fmla="*/ 92 w 128"/>
                <a:gd name="T3" fmla="*/ 135 h 468"/>
                <a:gd name="T4" fmla="*/ 73 w 128"/>
                <a:gd name="T5" fmla="*/ 81 h 468"/>
                <a:gd name="T6" fmla="*/ 73 w 128"/>
                <a:gd name="T7" fmla="*/ 55 h 468"/>
                <a:gd name="T8" fmla="*/ 99 w 128"/>
                <a:gd name="T9" fmla="*/ 26 h 468"/>
                <a:gd name="T10" fmla="*/ 64 w 128"/>
                <a:gd name="T11" fmla="*/ 0 h 468"/>
                <a:gd name="T12" fmla="*/ 17 w 128"/>
                <a:gd name="T13" fmla="*/ 29 h 468"/>
                <a:gd name="T14" fmla="*/ 43 w 128"/>
                <a:gd name="T15" fmla="*/ 55 h 468"/>
                <a:gd name="T16" fmla="*/ 43 w 128"/>
                <a:gd name="T17" fmla="*/ 83 h 468"/>
                <a:gd name="T18" fmla="*/ 17 w 128"/>
                <a:gd name="T19" fmla="*/ 147 h 468"/>
                <a:gd name="T20" fmla="*/ 0 w 128"/>
                <a:gd name="T21" fmla="*/ 296 h 468"/>
                <a:gd name="T22" fmla="*/ 73 w 128"/>
                <a:gd name="T23" fmla="*/ 468 h 468"/>
                <a:gd name="T24" fmla="*/ 128 w 128"/>
                <a:gd name="T25" fmla="*/ 331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468">
                  <a:moveTo>
                    <a:pt x="128" y="331"/>
                  </a:moveTo>
                  <a:lnTo>
                    <a:pt x="92" y="135"/>
                  </a:lnTo>
                  <a:lnTo>
                    <a:pt x="73" y="81"/>
                  </a:lnTo>
                  <a:lnTo>
                    <a:pt x="73" y="55"/>
                  </a:lnTo>
                  <a:lnTo>
                    <a:pt x="99" y="26"/>
                  </a:lnTo>
                  <a:lnTo>
                    <a:pt x="64" y="0"/>
                  </a:lnTo>
                  <a:lnTo>
                    <a:pt x="17" y="29"/>
                  </a:lnTo>
                  <a:lnTo>
                    <a:pt x="43" y="55"/>
                  </a:lnTo>
                  <a:lnTo>
                    <a:pt x="43" y="83"/>
                  </a:lnTo>
                  <a:lnTo>
                    <a:pt x="17" y="147"/>
                  </a:lnTo>
                  <a:lnTo>
                    <a:pt x="0" y="296"/>
                  </a:lnTo>
                  <a:lnTo>
                    <a:pt x="73" y="468"/>
                  </a:lnTo>
                  <a:lnTo>
                    <a:pt x="128" y="331"/>
                  </a:lnTo>
                  <a:close/>
                </a:path>
              </a:pathLst>
            </a:custGeom>
            <a:solidFill>
              <a:srgbClr val="E21B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5" name="Freeform 381"/>
            <p:cNvSpPr>
              <a:spLocks/>
            </p:cNvSpPr>
            <p:nvPr/>
          </p:nvSpPr>
          <p:spPr bwMode="auto">
            <a:xfrm>
              <a:off x="3282732" y="1875467"/>
              <a:ext cx="102888" cy="59225"/>
            </a:xfrm>
            <a:custGeom>
              <a:avLst/>
              <a:gdLst>
                <a:gd name="T0" fmla="*/ 88 w 101"/>
                <a:gd name="T1" fmla="*/ 53 h 58"/>
                <a:gd name="T2" fmla="*/ 56 w 101"/>
                <a:gd name="T3" fmla="*/ 29 h 58"/>
                <a:gd name="T4" fmla="*/ 17 w 101"/>
                <a:gd name="T5" fmla="*/ 58 h 58"/>
                <a:gd name="T6" fmla="*/ 0 w 101"/>
                <a:gd name="T7" fmla="*/ 5 h 58"/>
                <a:gd name="T8" fmla="*/ 8 w 101"/>
                <a:gd name="T9" fmla="*/ 0 h 58"/>
                <a:gd name="T10" fmla="*/ 56 w 101"/>
                <a:gd name="T11" fmla="*/ 25 h 58"/>
                <a:gd name="T12" fmla="*/ 92 w 101"/>
                <a:gd name="T13" fmla="*/ 2 h 58"/>
                <a:gd name="T14" fmla="*/ 101 w 101"/>
                <a:gd name="T15" fmla="*/ 10 h 58"/>
                <a:gd name="T16" fmla="*/ 88 w 101"/>
                <a:gd name="T17" fmla="*/ 5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 h="58">
                  <a:moveTo>
                    <a:pt x="88" y="53"/>
                  </a:moveTo>
                  <a:cubicBezTo>
                    <a:pt x="56" y="29"/>
                    <a:pt x="56" y="29"/>
                    <a:pt x="56" y="29"/>
                  </a:cubicBezTo>
                  <a:cubicBezTo>
                    <a:pt x="17" y="58"/>
                    <a:pt x="17" y="58"/>
                    <a:pt x="17" y="58"/>
                  </a:cubicBezTo>
                  <a:cubicBezTo>
                    <a:pt x="0" y="5"/>
                    <a:pt x="0" y="5"/>
                    <a:pt x="0" y="5"/>
                  </a:cubicBezTo>
                  <a:cubicBezTo>
                    <a:pt x="8" y="0"/>
                    <a:pt x="8" y="0"/>
                    <a:pt x="8" y="0"/>
                  </a:cubicBezTo>
                  <a:cubicBezTo>
                    <a:pt x="8" y="0"/>
                    <a:pt x="33" y="30"/>
                    <a:pt x="56" y="25"/>
                  </a:cubicBezTo>
                  <a:cubicBezTo>
                    <a:pt x="80" y="20"/>
                    <a:pt x="92" y="2"/>
                    <a:pt x="92" y="2"/>
                  </a:cubicBezTo>
                  <a:cubicBezTo>
                    <a:pt x="101" y="10"/>
                    <a:pt x="101" y="10"/>
                    <a:pt x="101" y="10"/>
                  </a:cubicBezTo>
                  <a:lnTo>
                    <a:pt x="88" y="53"/>
                  </a:lnTo>
                  <a:close/>
                </a:path>
              </a:pathLst>
            </a:custGeom>
            <a:solidFill>
              <a:srgbClr val="F5F6F7"/>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6" name="Freeform 382"/>
            <p:cNvSpPr>
              <a:spLocks/>
            </p:cNvSpPr>
            <p:nvPr/>
          </p:nvSpPr>
          <p:spPr bwMode="auto">
            <a:xfrm>
              <a:off x="3435767" y="1933396"/>
              <a:ext cx="98133" cy="324227"/>
            </a:xfrm>
            <a:custGeom>
              <a:avLst/>
              <a:gdLst>
                <a:gd name="T0" fmla="*/ 31 w 96"/>
                <a:gd name="T1" fmla="*/ 277 h 317"/>
                <a:gd name="T2" fmla="*/ 0 w 96"/>
                <a:gd name="T3" fmla="*/ 160 h 317"/>
                <a:gd name="T4" fmla="*/ 26 w 96"/>
                <a:gd name="T5" fmla="*/ 80 h 317"/>
                <a:gd name="T6" fmla="*/ 52 w 96"/>
                <a:gd name="T7" fmla="*/ 0 h 317"/>
                <a:gd name="T8" fmla="*/ 62 w 96"/>
                <a:gd name="T9" fmla="*/ 12 h 317"/>
                <a:gd name="T10" fmla="*/ 92 w 96"/>
                <a:gd name="T11" fmla="*/ 214 h 317"/>
                <a:gd name="T12" fmla="*/ 96 w 96"/>
                <a:gd name="T13" fmla="*/ 283 h 317"/>
                <a:gd name="T14" fmla="*/ 85 w 96"/>
                <a:gd name="T15" fmla="*/ 303 h 317"/>
                <a:gd name="T16" fmla="*/ 31 w 96"/>
                <a:gd name="T17" fmla="*/ 277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317">
                  <a:moveTo>
                    <a:pt x="31" y="277"/>
                  </a:moveTo>
                  <a:cubicBezTo>
                    <a:pt x="0" y="160"/>
                    <a:pt x="0" y="160"/>
                    <a:pt x="0" y="160"/>
                  </a:cubicBezTo>
                  <a:cubicBezTo>
                    <a:pt x="0" y="138"/>
                    <a:pt x="20" y="111"/>
                    <a:pt x="26" y="80"/>
                  </a:cubicBezTo>
                  <a:cubicBezTo>
                    <a:pt x="33" y="48"/>
                    <a:pt x="43" y="21"/>
                    <a:pt x="52" y="0"/>
                  </a:cubicBezTo>
                  <a:cubicBezTo>
                    <a:pt x="55" y="5"/>
                    <a:pt x="58" y="11"/>
                    <a:pt x="62" y="12"/>
                  </a:cubicBezTo>
                  <a:cubicBezTo>
                    <a:pt x="76" y="73"/>
                    <a:pt x="86" y="134"/>
                    <a:pt x="92" y="214"/>
                  </a:cubicBezTo>
                  <a:cubicBezTo>
                    <a:pt x="94" y="248"/>
                    <a:pt x="96" y="266"/>
                    <a:pt x="96" y="283"/>
                  </a:cubicBezTo>
                  <a:cubicBezTo>
                    <a:pt x="96" y="292"/>
                    <a:pt x="92" y="298"/>
                    <a:pt x="85" y="303"/>
                  </a:cubicBezTo>
                  <a:cubicBezTo>
                    <a:pt x="63" y="317"/>
                    <a:pt x="34" y="302"/>
                    <a:pt x="31" y="277"/>
                  </a:cubicBezTo>
                  <a:close/>
                </a:path>
              </a:pathLst>
            </a:custGeom>
            <a:solidFill>
              <a:srgbClr val="2828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7" name="Freeform 383"/>
            <p:cNvSpPr>
              <a:spLocks/>
            </p:cNvSpPr>
            <p:nvPr/>
          </p:nvSpPr>
          <p:spPr bwMode="auto">
            <a:xfrm>
              <a:off x="3131426" y="1923453"/>
              <a:ext cx="84731" cy="284023"/>
            </a:xfrm>
            <a:custGeom>
              <a:avLst/>
              <a:gdLst>
                <a:gd name="T0" fmla="*/ 45 w 83"/>
                <a:gd name="T1" fmla="*/ 0 h 278"/>
                <a:gd name="T2" fmla="*/ 32 w 83"/>
                <a:gd name="T3" fmla="*/ 10 h 278"/>
                <a:gd name="T4" fmla="*/ 0 w 83"/>
                <a:gd name="T5" fmla="*/ 207 h 278"/>
                <a:gd name="T6" fmla="*/ 16 w 83"/>
                <a:gd name="T7" fmla="*/ 278 h 278"/>
                <a:gd name="T8" fmla="*/ 79 w 83"/>
                <a:gd name="T9" fmla="*/ 274 h 278"/>
                <a:gd name="T10" fmla="*/ 83 w 83"/>
                <a:gd name="T11" fmla="*/ 231 h 278"/>
                <a:gd name="T12" fmla="*/ 79 w 83"/>
                <a:gd name="T13" fmla="*/ 157 h 278"/>
                <a:gd name="T14" fmla="*/ 45 w 83"/>
                <a:gd name="T15" fmla="*/ 0 h 2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278">
                  <a:moveTo>
                    <a:pt x="45" y="0"/>
                  </a:moveTo>
                  <a:cubicBezTo>
                    <a:pt x="32" y="10"/>
                    <a:pt x="32" y="10"/>
                    <a:pt x="32" y="10"/>
                  </a:cubicBezTo>
                  <a:cubicBezTo>
                    <a:pt x="0" y="207"/>
                    <a:pt x="0" y="207"/>
                    <a:pt x="0" y="207"/>
                  </a:cubicBezTo>
                  <a:cubicBezTo>
                    <a:pt x="16" y="278"/>
                    <a:pt x="16" y="278"/>
                    <a:pt x="16" y="278"/>
                  </a:cubicBezTo>
                  <a:cubicBezTo>
                    <a:pt x="79" y="274"/>
                    <a:pt x="79" y="274"/>
                    <a:pt x="79" y="274"/>
                  </a:cubicBezTo>
                  <a:cubicBezTo>
                    <a:pt x="83" y="231"/>
                    <a:pt x="83" y="231"/>
                    <a:pt x="83" y="231"/>
                  </a:cubicBezTo>
                  <a:cubicBezTo>
                    <a:pt x="79" y="157"/>
                    <a:pt x="79" y="157"/>
                    <a:pt x="79" y="157"/>
                  </a:cubicBezTo>
                  <a:cubicBezTo>
                    <a:pt x="79" y="157"/>
                    <a:pt x="77" y="48"/>
                    <a:pt x="45" y="0"/>
                  </a:cubicBezTo>
                  <a:close/>
                </a:path>
              </a:pathLst>
            </a:custGeom>
            <a:solidFill>
              <a:srgbClr val="2828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8" name="Freeform 384"/>
            <p:cNvSpPr>
              <a:spLocks/>
            </p:cNvSpPr>
            <p:nvPr/>
          </p:nvSpPr>
          <p:spPr bwMode="auto">
            <a:xfrm>
              <a:off x="3163849" y="1890598"/>
              <a:ext cx="335467" cy="428412"/>
            </a:xfrm>
            <a:custGeom>
              <a:avLst/>
              <a:gdLst>
                <a:gd name="T0" fmla="*/ 170 w 328"/>
                <a:gd name="T1" fmla="*/ 351 h 419"/>
                <a:gd name="T2" fmla="*/ 151 w 328"/>
                <a:gd name="T3" fmla="*/ 410 h 419"/>
                <a:gd name="T4" fmla="*/ 67 w 328"/>
                <a:gd name="T5" fmla="*/ 413 h 419"/>
                <a:gd name="T6" fmla="*/ 39 w 328"/>
                <a:gd name="T7" fmla="*/ 383 h 419"/>
                <a:gd name="T8" fmla="*/ 39 w 328"/>
                <a:gd name="T9" fmla="*/ 341 h 419"/>
                <a:gd name="T10" fmla="*/ 47 w 328"/>
                <a:gd name="T11" fmla="*/ 251 h 419"/>
                <a:gd name="T12" fmla="*/ 0 w 328"/>
                <a:gd name="T13" fmla="*/ 42 h 419"/>
                <a:gd name="T14" fmla="*/ 13 w 328"/>
                <a:gd name="T15" fmla="*/ 32 h 419"/>
                <a:gd name="T16" fmla="*/ 115 w 328"/>
                <a:gd name="T17" fmla="*/ 0 h 419"/>
                <a:gd name="T18" fmla="*/ 128 w 328"/>
                <a:gd name="T19" fmla="*/ 90 h 419"/>
                <a:gd name="T20" fmla="*/ 176 w 328"/>
                <a:gd name="T21" fmla="*/ 212 h 419"/>
                <a:gd name="T22" fmla="*/ 224 w 328"/>
                <a:gd name="T23" fmla="*/ 103 h 419"/>
                <a:gd name="T24" fmla="*/ 230 w 328"/>
                <a:gd name="T25" fmla="*/ 12 h 419"/>
                <a:gd name="T26" fmla="*/ 318 w 328"/>
                <a:gd name="T27" fmla="*/ 42 h 419"/>
                <a:gd name="T28" fmla="*/ 328 w 328"/>
                <a:gd name="T29" fmla="*/ 54 h 419"/>
                <a:gd name="T30" fmla="*/ 287 w 328"/>
                <a:gd name="T31" fmla="*/ 233 h 419"/>
                <a:gd name="T32" fmla="*/ 284 w 328"/>
                <a:gd name="T33" fmla="*/ 309 h 419"/>
                <a:gd name="T34" fmla="*/ 304 w 328"/>
                <a:gd name="T35" fmla="*/ 385 h 419"/>
                <a:gd name="T36" fmla="*/ 279 w 328"/>
                <a:gd name="T37" fmla="*/ 416 h 419"/>
                <a:gd name="T38" fmla="*/ 224 w 328"/>
                <a:gd name="T39" fmla="*/ 416 h 419"/>
                <a:gd name="T40" fmla="*/ 176 w 328"/>
                <a:gd name="T41" fmla="*/ 352 h 419"/>
                <a:gd name="T42" fmla="*/ 170 w 328"/>
                <a:gd name="T43" fmla="*/ 351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8" h="419">
                  <a:moveTo>
                    <a:pt x="170" y="351"/>
                  </a:moveTo>
                  <a:cubicBezTo>
                    <a:pt x="170" y="351"/>
                    <a:pt x="172" y="399"/>
                    <a:pt x="151" y="410"/>
                  </a:cubicBezTo>
                  <a:cubicBezTo>
                    <a:pt x="138" y="418"/>
                    <a:pt x="96" y="416"/>
                    <a:pt x="67" y="413"/>
                  </a:cubicBezTo>
                  <a:cubicBezTo>
                    <a:pt x="51" y="412"/>
                    <a:pt x="39" y="399"/>
                    <a:pt x="39" y="383"/>
                  </a:cubicBezTo>
                  <a:cubicBezTo>
                    <a:pt x="39" y="341"/>
                    <a:pt x="39" y="341"/>
                    <a:pt x="39" y="341"/>
                  </a:cubicBezTo>
                  <a:cubicBezTo>
                    <a:pt x="47" y="251"/>
                    <a:pt x="47" y="251"/>
                    <a:pt x="47" y="251"/>
                  </a:cubicBezTo>
                  <a:cubicBezTo>
                    <a:pt x="0" y="42"/>
                    <a:pt x="0" y="42"/>
                    <a:pt x="0" y="42"/>
                  </a:cubicBezTo>
                  <a:cubicBezTo>
                    <a:pt x="13" y="32"/>
                    <a:pt x="13" y="32"/>
                    <a:pt x="13" y="32"/>
                  </a:cubicBezTo>
                  <a:cubicBezTo>
                    <a:pt x="115" y="0"/>
                    <a:pt x="115" y="0"/>
                    <a:pt x="115" y="0"/>
                  </a:cubicBezTo>
                  <a:cubicBezTo>
                    <a:pt x="115" y="0"/>
                    <a:pt x="115" y="51"/>
                    <a:pt x="128" y="90"/>
                  </a:cubicBezTo>
                  <a:cubicBezTo>
                    <a:pt x="140" y="128"/>
                    <a:pt x="176" y="212"/>
                    <a:pt x="176" y="212"/>
                  </a:cubicBezTo>
                  <a:cubicBezTo>
                    <a:pt x="176" y="212"/>
                    <a:pt x="219" y="147"/>
                    <a:pt x="224" y="103"/>
                  </a:cubicBezTo>
                  <a:cubicBezTo>
                    <a:pt x="229" y="58"/>
                    <a:pt x="230" y="12"/>
                    <a:pt x="230" y="12"/>
                  </a:cubicBezTo>
                  <a:cubicBezTo>
                    <a:pt x="318" y="42"/>
                    <a:pt x="318" y="42"/>
                    <a:pt x="318" y="42"/>
                  </a:cubicBezTo>
                  <a:cubicBezTo>
                    <a:pt x="328" y="54"/>
                    <a:pt x="328" y="54"/>
                    <a:pt x="328" y="54"/>
                  </a:cubicBezTo>
                  <a:cubicBezTo>
                    <a:pt x="287" y="233"/>
                    <a:pt x="287" y="233"/>
                    <a:pt x="287" y="233"/>
                  </a:cubicBezTo>
                  <a:cubicBezTo>
                    <a:pt x="284" y="309"/>
                    <a:pt x="284" y="309"/>
                    <a:pt x="284" y="309"/>
                  </a:cubicBezTo>
                  <a:cubicBezTo>
                    <a:pt x="304" y="385"/>
                    <a:pt x="304" y="385"/>
                    <a:pt x="304" y="385"/>
                  </a:cubicBezTo>
                  <a:cubicBezTo>
                    <a:pt x="304" y="385"/>
                    <a:pt x="308" y="415"/>
                    <a:pt x="279" y="416"/>
                  </a:cubicBezTo>
                  <a:cubicBezTo>
                    <a:pt x="249" y="416"/>
                    <a:pt x="224" y="416"/>
                    <a:pt x="224" y="416"/>
                  </a:cubicBezTo>
                  <a:cubicBezTo>
                    <a:pt x="224" y="416"/>
                    <a:pt x="174" y="419"/>
                    <a:pt x="176" y="352"/>
                  </a:cubicBezTo>
                  <a:cubicBezTo>
                    <a:pt x="175" y="352"/>
                    <a:pt x="172" y="352"/>
                    <a:pt x="170" y="351"/>
                  </a:cubicBezTo>
                  <a:close/>
                </a:path>
              </a:pathLst>
            </a:custGeom>
            <a:solidFill>
              <a:srgbClr val="2828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9" name="Freeform 385"/>
            <p:cNvSpPr>
              <a:spLocks/>
            </p:cNvSpPr>
            <p:nvPr/>
          </p:nvSpPr>
          <p:spPr bwMode="auto">
            <a:xfrm>
              <a:off x="3335473" y="1885410"/>
              <a:ext cx="100294" cy="243386"/>
            </a:xfrm>
            <a:custGeom>
              <a:avLst/>
              <a:gdLst>
                <a:gd name="T0" fmla="*/ 5 w 98"/>
                <a:gd name="T1" fmla="*/ 238 h 238"/>
                <a:gd name="T2" fmla="*/ 73 w 98"/>
                <a:gd name="T3" fmla="*/ 130 h 238"/>
                <a:gd name="T4" fmla="*/ 98 w 98"/>
                <a:gd name="T5" fmla="*/ 60 h 238"/>
                <a:gd name="T6" fmla="*/ 76 w 98"/>
                <a:gd name="T7" fmla="*/ 44 h 238"/>
                <a:gd name="T8" fmla="*/ 90 w 98"/>
                <a:gd name="T9" fmla="*/ 33 h 238"/>
                <a:gd name="T10" fmla="*/ 60 w 98"/>
                <a:gd name="T11" fmla="*/ 3 h 238"/>
                <a:gd name="T12" fmla="*/ 49 w 98"/>
                <a:gd name="T13" fmla="*/ 0 h 238"/>
                <a:gd name="T14" fmla="*/ 40 w 98"/>
                <a:gd name="T15" fmla="*/ 92 h 238"/>
                <a:gd name="T16" fmla="*/ 25 w 98"/>
                <a:gd name="T17" fmla="*/ 163 h 238"/>
                <a:gd name="T18" fmla="*/ 0 w 98"/>
                <a:gd name="T19" fmla="*/ 226 h 238"/>
                <a:gd name="T20" fmla="*/ 5 w 98"/>
                <a:gd name="T2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238">
                  <a:moveTo>
                    <a:pt x="5" y="238"/>
                  </a:moveTo>
                  <a:cubicBezTo>
                    <a:pt x="5" y="238"/>
                    <a:pt x="49" y="185"/>
                    <a:pt x="73" y="130"/>
                  </a:cubicBezTo>
                  <a:cubicBezTo>
                    <a:pt x="97" y="76"/>
                    <a:pt x="98" y="60"/>
                    <a:pt x="98" y="60"/>
                  </a:cubicBezTo>
                  <a:cubicBezTo>
                    <a:pt x="76" y="44"/>
                    <a:pt x="76" y="44"/>
                    <a:pt x="76" y="44"/>
                  </a:cubicBezTo>
                  <a:cubicBezTo>
                    <a:pt x="90" y="33"/>
                    <a:pt x="90" y="33"/>
                    <a:pt x="90" y="33"/>
                  </a:cubicBezTo>
                  <a:cubicBezTo>
                    <a:pt x="60" y="3"/>
                    <a:pt x="60" y="3"/>
                    <a:pt x="60" y="3"/>
                  </a:cubicBezTo>
                  <a:cubicBezTo>
                    <a:pt x="49" y="0"/>
                    <a:pt x="49" y="0"/>
                    <a:pt x="49" y="0"/>
                  </a:cubicBezTo>
                  <a:cubicBezTo>
                    <a:pt x="40" y="92"/>
                    <a:pt x="40" y="92"/>
                    <a:pt x="40" y="92"/>
                  </a:cubicBezTo>
                  <a:cubicBezTo>
                    <a:pt x="38" y="113"/>
                    <a:pt x="34" y="137"/>
                    <a:pt x="25" y="163"/>
                  </a:cubicBezTo>
                  <a:cubicBezTo>
                    <a:pt x="18" y="188"/>
                    <a:pt x="9" y="209"/>
                    <a:pt x="0" y="226"/>
                  </a:cubicBezTo>
                  <a:cubicBezTo>
                    <a:pt x="2" y="230"/>
                    <a:pt x="4" y="234"/>
                    <a:pt x="5" y="238"/>
                  </a:cubicBezTo>
                  <a:close/>
                </a:path>
              </a:pathLst>
            </a:custGeom>
            <a:solidFill>
              <a:srgbClr val="1C1C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0" name="Freeform 386"/>
            <p:cNvSpPr>
              <a:spLocks/>
            </p:cNvSpPr>
            <p:nvPr/>
          </p:nvSpPr>
          <p:spPr bwMode="auto">
            <a:xfrm>
              <a:off x="3241664" y="1880223"/>
              <a:ext cx="106346" cy="232147"/>
            </a:xfrm>
            <a:custGeom>
              <a:avLst/>
              <a:gdLst>
                <a:gd name="T0" fmla="*/ 40 w 104"/>
                <a:gd name="T1" fmla="*/ 0 h 227"/>
                <a:gd name="T2" fmla="*/ 62 w 104"/>
                <a:gd name="T3" fmla="*/ 108 h 227"/>
                <a:gd name="T4" fmla="*/ 104 w 104"/>
                <a:gd name="T5" fmla="*/ 216 h 227"/>
                <a:gd name="T6" fmla="*/ 96 w 104"/>
                <a:gd name="T7" fmla="*/ 227 h 227"/>
                <a:gd name="T8" fmla="*/ 47 w 104"/>
                <a:gd name="T9" fmla="*/ 157 h 227"/>
                <a:gd name="T10" fmla="*/ 0 w 104"/>
                <a:gd name="T11" fmla="*/ 62 h 227"/>
                <a:gd name="T12" fmla="*/ 21 w 104"/>
                <a:gd name="T13" fmla="*/ 45 h 227"/>
                <a:gd name="T14" fmla="*/ 0 w 104"/>
                <a:gd name="T15" fmla="*/ 32 h 227"/>
                <a:gd name="T16" fmla="*/ 30 w 104"/>
                <a:gd name="T17" fmla="*/ 4 h 227"/>
                <a:gd name="T18" fmla="*/ 40 w 104"/>
                <a:gd name="T19"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227">
                  <a:moveTo>
                    <a:pt x="40" y="0"/>
                  </a:moveTo>
                  <a:cubicBezTo>
                    <a:pt x="40" y="0"/>
                    <a:pt x="50" y="66"/>
                    <a:pt x="62" y="108"/>
                  </a:cubicBezTo>
                  <a:cubicBezTo>
                    <a:pt x="73" y="150"/>
                    <a:pt x="104" y="216"/>
                    <a:pt x="104" y="216"/>
                  </a:cubicBezTo>
                  <a:cubicBezTo>
                    <a:pt x="96" y="227"/>
                    <a:pt x="96" y="227"/>
                    <a:pt x="96" y="227"/>
                  </a:cubicBezTo>
                  <a:cubicBezTo>
                    <a:pt x="80" y="208"/>
                    <a:pt x="63" y="184"/>
                    <a:pt x="47" y="157"/>
                  </a:cubicBezTo>
                  <a:cubicBezTo>
                    <a:pt x="26" y="123"/>
                    <a:pt x="11" y="90"/>
                    <a:pt x="0" y="62"/>
                  </a:cubicBezTo>
                  <a:cubicBezTo>
                    <a:pt x="7" y="56"/>
                    <a:pt x="14" y="50"/>
                    <a:pt x="21" y="45"/>
                  </a:cubicBezTo>
                  <a:cubicBezTo>
                    <a:pt x="0" y="32"/>
                    <a:pt x="0" y="32"/>
                    <a:pt x="0" y="32"/>
                  </a:cubicBezTo>
                  <a:cubicBezTo>
                    <a:pt x="30" y="4"/>
                    <a:pt x="30" y="4"/>
                    <a:pt x="30" y="4"/>
                  </a:cubicBezTo>
                  <a:lnTo>
                    <a:pt x="40" y="0"/>
                  </a:lnTo>
                  <a:close/>
                </a:path>
              </a:pathLst>
            </a:custGeom>
            <a:solidFill>
              <a:srgbClr val="1C1C1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1" name="Freeform 387"/>
            <p:cNvSpPr>
              <a:spLocks/>
            </p:cNvSpPr>
            <p:nvPr/>
          </p:nvSpPr>
          <p:spPr bwMode="auto">
            <a:xfrm>
              <a:off x="3245554" y="1662774"/>
              <a:ext cx="160817" cy="218745"/>
            </a:xfrm>
            <a:custGeom>
              <a:avLst/>
              <a:gdLst>
                <a:gd name="T0" fmla="*/ 12 w 157"/>
                <a:gd name="T1" fmla="*/ 88 h 214"/>
                <a:gd name="T2" fmla="*/ 23 w 157"/>
                <a:gd name="T3" fmla="*/ 156 h 214"/>
                <a:gd name="T4" fmla="*/ 52 w 157"/>
                <a:gd name="T5" fmla="*/ 199 h 214"/>
                <a:gd name="T6" fmla="*/ 131 w 157"/>
                <a:gd name="T7" fmla="*/ 192 h 214"/>
                <a:gd name="T8" fmla="*/ 152 w 157"/>
                <a:gd name="T9" fmla="*/ 140 h 214"/>
                <a:gd name="T10" fmla="*/ 154 w 157"/>
                <a:gd name="T11" fmla="*/ 71 h 214"/>
                <a:gd name="T12" fmla="*/ 75 w 157"/>
                <a:gd name="T13" fmla="*/ 0 h 214"/>
                <a:gd name="T14" fmla="*/ 12 w 157"/>
                <a:gd name="T15" fmla="*/ 88 h 2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7" h="214">
                  <a:moveTo>
                    <a:pt x="12" y="88"/>
                  </a:moveTo>
                  <a:cubicBezTo>
                    <a:pt x="12" y="88"/>
                    <a:pt x="17" y="139"/>
                    <a:pt x="23" y="156"/>
                  </a:cubicBezTo>
                  <a:cubicBezTo>
                    <a:pt x="28" y="174"/>
                    <a:pt x="37" y="188"/>
                    <a:pt x="52" y="199"/>
                  </a:cubicBezTo>
                  <a:cubicBezTo>
                    <a:pt x="67" y="210"/>
                    <a:pt x="110" y="214"/>
                    <a:pt x="131" y="192"/>
                  </a:cubicBezTo>
                  <a:cubicBezTo>
                    <a:pt x="152" y="171"/>
                    <a:pt x="151" y="154"/>
                    <a:pt x="152" y="140"/>
                  </a:cubicBezTo>
                  <a:cubicBezTo>
                    <a:pt x="152" y="126"/>
                    <a:pt x="154" y="71"/>
                    <a:pt x="154" y="71"/>
                  </a:cubicBezTo>
                  <a:cubicBezTo>
                    <a:pt x="154" y="71"/>
                    <a:pt x="157" y="0"/>
                    <a:pt x="75" y="0"/>
                  </a:cubicBezTo>
                  <a:cubicBezTo>
                    <a:pt x="0" y="0"/>
                    <a:pt x="12" y="88"/>
                    <a:pt x="12" y="88"/>
                  </a:cubicBezTo>
                  <a:close/>
                </a:path>
              </a:pathLst>
            </a:custGeom>
            <a:solidFill>
              <a:srgbClr val="EFD5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2" name="Freeform 388"/>
            <p:cNvSpPr>
              <a:spLocks/>
            </p:cNvSpPr>
            <p:nvPr/>
          </p:nvSpPr>
          <p:spPr bwMode="auto">
            <a:xfrm>
              <a:off x="3243825" y="1635107"/>
              <a:ext cx="168598" cy="134014"/>
            </a:xfrm>
            <a:custGeom>
              <a:avLst/>
              <a:gdLst>
                <a:gd name="T0" fmla="*/ 21 w 165"/>
                <a:gd name="T1" fmla="*/ 131 h 131"/>
                <a:gd name="T2" fmla="*/ 21 w 165"/>
                <a:gd name="T3" fmla="*/ 81 h 131"/>
                <a:gd name="T4" fmla="*/ 52 w 165"/>
                <a:gd name="T5" fmla="*/ 60 h 131"/>
                <a:gd name="T6" fmla="*/ 79 w 165"/>
                <a:gd name="T7" fmla="*/ 67 h 131"/>
                <a:gd name="T8" fmla="*/ 133 w 165"/>
                <a:gd name="T9" fmla="*/ 57 h 131"/>
                <a:gd name="T10" fmla="*/ 150 w 165"/>
                <a:gd name="T11" fmla="*/ 88 h 131"/>
                <a:gd name="T12" fmla="*/ 150 w 165"/>
                <a:gd name="T13" fmla="*/ 131 h 131"/>
                <a:gd name="T14" fmla="*/ 156 w 165"/>
                <a:gd name="T15" fmla="*/ 131 h 131"/>
                <a:gd name="T16" fmla="*/ 162 w 165"/>
                <a:gd name="T17" fmla="*/ 83 h 131"/>
                <a:gd name="T18" fmla="*/ 111 w 165"/>
                <a:gd name="T19" fmla="*/ 11 h 131"/>
                <a:gd name="T20" fmla="*/ 15 w 165"/>
                <a:gd name="T21" fmla="*/ 43 h 131"/>
                <a:gd name="T22" fmla="*/ 10 w 165"/>
                <a:gd name="T23" fmla="*/ 122 h 131"/>
                <a:gd name="T24" fmla="*/ 21 w 165"/>
                <a:gd name="T25" fmla="*/ 131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5" h="131">
                  <a:moveTo>
                    <a:pt x="21" y="131"/>
                  </a:moveTo>
                  <a:cubicBezTo>
                    <a:pt x="21" y="81"/>
                    <a:pt x="21" y="81"/>
                    <a:pt x="21" y="81"/>
                  </a:cubicBezTo>
                  <a:cubicBezTo>
                    <a:pt x="21" y="81"/>
                    <a:pt x="37" y="61"/>
                    <a:pt x="52" y="60"/>
                  </a:cubicBezTo>
                  <a:cubicBezTo>
                    <a:pt x="66" y="59"/>
                    <a:pt x="79" y="67"/>
                    <a:pt x="79" y="67"/>
                  </a:cubicBezTo>
                  <a:cubicBezTo>
                    <a:pt x="133" y="57"/>
                    <a:pt x="133" y="57"/>
                    <a:pt x="133" y="57"/>
                  </a:cubicBezTo>
                  <a:cubicBezTo>
                    <a:pt x="133" y="57"/>
                    <a:pt x="149" y="70"/>
                    <a:pt x="150" y="88"/>
                  </a:cubicBezTo>
                  <a:cubicBezTo>
                    <a:pt x="151" y="106"/>
                    <a:pt x="150" y="131"/>
                    <a:pt x="150" y="131"/>
                  </a:cubicBezTo>
                  <a:cubicBezTo>
                    <a:pt x="156" y="131"/>
                    <a:pt x="156" y="131"/>
                    <a:pt x="156" y="131"/>
                  </a:cubicBezTo>
                  <a:cubicBezTo>
                    <a:pt x="156" y="131"/>
                    <a:pt x="165" y="110"/>
                    <a:pt x="162" y="83"/>
                  </a:cubicBezTo>
                  <a:cubicBezTo>
                    <a:pt x="159" y="57"/>
                    <a:pt x="150" y="22"/>
                    <a:pt x="111" y="11"/>
                  </a:cubicBezTo>
                  <a:cubicBezTo>
                    <a:pt x="72" y="0"/>
                    <a:pt x="30" y="13"/>
                    <a:pt x="15" y="43"/>
                  </a:cubicBezTo>
                  <a:cubicBezTo>
                    <a:pt x="0" y="73"/>
                    <a:pt x="10" y="122"/>
                    <a:pt x="10" y="122"/>
                  </a:cubicBezTo>
                  <a:lnTo>
                    <a:pt x="21" y="131"/>
                  </a:lnTo>
                  <a:close/>
                </a:path>
              </a:pathLst>
            </a:custGeom>
            <a:solidFill>
              <a:srgbClr val="3801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3" name="Oval 389"/>
            <p:cNvSpPr>
              <a:spLocks noChangeArrowheads="1"/>
            </p:cNvSpPr>
            <p:nvPr/>
          </p:nvSpPr>
          <p:spPr bwMode="auto">
            <a:xfrm>
              <a:off x="2826653" y="2198397"/>
              <a:ext cx="1282642" cy="98997"/>
            </a:xfrm>
            <a:prstGeom prst="ellipse">
              <a:avLst/>
            </a:prstGeom>
            <a:solidFill>
              <a:srgbClr val="5C90A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4" name="Freeform 390"/>
            <p:cNvSpPr>
              <a:spLocks/>
            </p:cNvSpPr>
            <p:nvPr/>
          </p:nvSpPr>
          <p:spPr bwMode="auto">
            <a:xfrm>
              <a:off x="3187626" y="2149979"/>
              <a:ext cx="84731" cy="71762"/>
            </a:xfrm>
            <a:custGeom>
              <a:avLst/>
              <a:gdLst>
                <a:gd name="T0" fmla="*/ 23 w 83"/>
                <a:gd name="T1" fmla="*/ 1 h 70"/>
                <a:gd name="T2" fmla="*/ 46 w 83"/>
                <a:gd name="T3" fmla="*/ 0 h 70"/>
                <a:gd name="T4" fmla="*/ 83 w 83"/>
                <a:gd name="T5" fmla="*/ 8 h 70"/>
                <a:gd name="T6" fmla="*/ 83 w 83"/>
                <a:gd name="T7" fmla="*/ 15 h 70"/>
                <a:gd name="T8" fmla="*/ 75 w 83"/>
                <a:gd name="T9" fmla="*/ 19 h 70"/>
                <a:gd name="T10" fmla="*/ 81 w 83"/>
                <a:gd name="T11" fmla="*/ 25 h 70"/>
                <a:gd name="T12" fmla="*/ 66 w 83"/>
                <a:gd name="T13" fmla="*/ 56 h 70"/>
                <a:gd name="T14" fmla="*/ 42 w 83"/>
                <a:gd name="T15" fmla="*/ 65 h 70"/>
                <a:gd name="T16" fmla="*/ 10 w 83"/>
                <a:gd name="T17" fmla="*/ 48 h 70"/>
                <a:gd name="T18" fmla="*/ 5 w 83"/>
                <a:gd name="T19" fmla="*/ 22 h 70"/>
                <a:gd name="T20" fmla="*/ 23 w 83"/>
                <a:gd name="T21"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3" h="70">
                  <a:moveTo>
                    <a:pt x="23" y="1"/>
                  </a:moveTo>
                  <a:cubicBezTo>
                    <a:pt x="46" y="0"/>
                    <a:pt x="46" y="0"/>
                    <a:pt x="46" y="0"/>
                  </a:cubicBezTo>
                  <a:cubicBezTo>
                    <a:pt x="83" y="8"/>
                    <a:pt x="83" y="8"/>
                    <a:pt x="83" y="8"/>
                  </a:cubicBezTo>
                  <a:cubicBezTo>
                    <a:pt x="83" y="15"/>
                    <a:pt x="83" y="15"/>
                    <a:pt x="83" y="15"/>
                  </a:cubicBezTo>
                  <a:cubicBezTo>
                    <a:pt x="75" y="19"/>
                    <a:pt x="75" y="19"/>
                    <a:pt x="75" y="19"/>
                  </a:cubicBezTo>
                  <a:cubicBezTo>
                    <a:pt x="81" y="25"/>
                    <a:pt x="81" y="25"/>
                    <a:pt x="81" y="25"/>
                  </a:cubicBezTo>
                  <a:cubicBezTo>
                    <a:pt x="81" y="25"/>
                    <a:pt x="77" y="41"/>
                    <a:pt x="66" y="56"/>
                  </a:cubicBezTo>
                  <a:cubicBezTo>
                    <a:pt x="55" y="70"/>
                    <a:pt x="42" y="65"/>
                    <a:pt x="42" y="65"/>
                  </a:cubicBezTo>
                  <a:cubicBezTo>
                    <a:pt x="10" y="48"/>
                    <a:pt x="10" y="48"/>
                    <a:pt x="10" y="48"/>
                  </a:cubicBezTo>
                  <a:cubicBezTo>
                    <a:pt x="9" y="46"/>
                    <a:pt x="0" y="38"/>
                    <a:pt x="5" y="22"/>
                  </a:cubicBezTo>
                  <a:cubicBezTo>
                    <a:pt x="9" y="9"/>
                    <a:pt x="21" y="3"/>
                    <a:pt x="23" y="1"/>
                  </a:cubicBezTo>
                  <a:close/>
                </a:path>
              </a:pathLst>
            </a:custGeom>
            <a:solidFill>
              <a:srgbClr val="EFD5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5" name="Freeform 391"/>
            <p:cNvSpPr>
              <a:spLocks/>
            </p:cNvSpPr>
            <p:nvPr/>
          </p:nvSpPr>
          <p:spPr bwMode="auto">
            <a:xfrm>
              <a:off x="3395131" y="2682576"/>
              <a:ext cx="142660" cy="33720"/>
            </a:xfrm>
            <a:custGeom>
              <a:avLst/>
              <a:gdLst>
                <a:gd name="T0" fmla="*/ 330 w 330"/>
                <a:gd name="T1" fmla="*/ 35 h 78"/>
                <a:gd name="T2" fmla="*/ 151 w 330"/>
                <a:gd name="T3" fmla="*/ 0 h 78"/>
                <a:gd name="T4" fmla="*/ 0 w 330"/>
                <a:gd name="T5" fmla="*/ 0 h 78"/>
                <a:gd name="T6" fmla="*/ 0 w 330"/>
                <a:gd name="T7" fmla="*/ 73 h 78"/>
                <a:gd name="T8" fmla="*/ 330 w 330"/>
                <a:gd name="T9" fmla="*/ 78 h 78"/>
                <a:gd name="T10" fmla="*/ 330 w 330"/>
                <a:gd name="T11" fmla="*/ 35 h 78"/>
              </a:gdLst>
              <a:ahLst/>
              <a:cxnLst>
                <a:cxn ang="0">
                  <a:pos x="T0" y="T1"/>
                </a:cxn>
                <a:cxn ang="0">
                  <a:pos x="T2" y="T3"/>
                </a:cxn>
                <a:cxn ang="0">
                  <a:pos x="T4" y="T5"/>
                </a:cxn>
                <a:cxn ang="0">
                  <a:pos x="T6" y="T7"/>
                </a:cxn>
                <a:cxn ang="0">
                  <a:pos x="T8" y="T9"/>
                </a:cxn>
                <a:cxn ang="0">
                  <a:pos x="T10" y="T11"/>
                </a:cxn>
              </a:cxnLst>
              <a:rect l="0" t="0" r="r" b="b"/>
              <a:pathLst>
                <a:path w="330" h="78">
                  <a:moveTo>
                    <a:pt x="330" y="35"/>
                  </a:moveTo>
                  <a:lnTo>
                    <a:pt x="151" y="0"/>
                  </a:lnTo>
                  <a:lnTo>
                    <a:pt x="0" y="0"/>
                  </a:lnTo>
                  <a:lnTo>
                    <a:pt x="0" y="73"/>
                  </a:lnTo>
                  <a:lnTo>
                    <a:pt x="330" y="78"/>
                  </a:lnTo>
                  <a:lnTo>
                    <a:pt x="330" y="35"/>
                  </a:lnTo>
                  <a:close/>
                </a:path>
              </a:pathLst>
            </a:custGeom>
            <a:solidFill>
              <a:srgbClr val="2801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6" name="Freeform 392"/>
            <p:cNvSpPr>
              <a:spLocks/>
            </p:cNvSpPr>
            <p:nvPr/>
          </p:nvSpPr>
          <p:spPr bwMode="auto">
            <a:xfrm>
              <a:off x="3137479" y="2682576"/>
              <a:ext cx="125800" cy="34584"/>
            </a:xfrm>
            <a:custGeom>
              <a:avLst/>
              <a:gdLst>
                <a:gd name="T0" fmla="*/ 0 w 291"/>
                <a:gd name="T1" fmla="*/ 38 h 80"/>
                <a:gd name="T2" fmla="*/ 165 w 291"/>
                <a:gd name="T3" fmla="*/ 0 h 80"/>
                <a:gd name="T4" fmla="*/ 291 w 291"/>
                <a:gd name="T5" fmla="*/ 0 h 80"/>
                <a:gd name="T6" fmla="*/ 291 w 291"/>
                <a:gd name="T7" fmla="*/ 66 h 80"/>
                <a:gd name="T8" fmla="*/ 0 w 291"/>
                <a:gd name="T9" fmla="*/ 80 h 80"/>
                <a:gd name="T10" fmla="*/ 0 w 291"/>
                <a:gd name="T11" fmla="*/ 38 h 80"/>
              </a:gdLst>
              <a:ahLst/>
              <a:cxnLst>
                <a:cxn ang="0">
                  <a:pos x="T0" y="T1"/>
                </a:cxn>
                <a:cxn ang="0">
                  <a:pos x="T2" y="T3"/>
                </a:cxn>
                <a:cxn ang="0">
                  <a:pos x="T4" y="T5"/>
                </a:cxn>
                <a:cxn ang="0">
                  <a:pos x="T6" y="T7"/>
                </a:cxn>
                <a:cxn ang="0">
                  <a:pos x="T8" y="T9"/>
                </a:cxn>
                <a:cxn ang="0">
                  <a:pos x="T10" y="T11"/>
                </a:cxn>
              </a:cxnLst>
              <a:rect l="0" t="0" r="r" b="b"/>
              <a:pathLst>
                <a:path w="291" h="80">
                  <a:moveTo>
                    <a:pt x="0" y="38"/>
                  </a:moveTo>
                  <a:lnTo>
                    <a:pt x="165" y="0"/>
                  </a:lnTo>
                  <a:lnTo>
                    <a:pt x="291" y="0"/>
                  </a:lnTo>
                  <a:lnTo>
                    <a:pt x="291" y="66"/>
                  </a:lnTo>
                  <a:lnTo>
                    <a:pt x="0" y="80"/>
                  </a:lnTo>
                  <a:lnTo>
                    <a:pt x="0" y="38"/>
                  </a:lnTo>
                  <a:close/>
                </a:path>
              </a:pathLst>
            </a:custGeom>
            <a:solidFill>
              <a:srgbClr val="2801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7" name="Freeform 393"/>
            <p:cNvSpPr>
              <a:spLocks/>
            </p:cNvSpPr>
            <p:nvPr/>
          </p:nvSpPr>
          <p:spPr bwMode="auto">
            <a:xfrm>
              <a:off x="4062174" y="1961063"/>
              <a:ext cx="316878" cy="294398"/>
            </a:xfrm>
            <a:custGeom>
              <a:avLst/>
              <a:gdLst>
                <a:gd name="T0" fmla="*/ 0 w 310"/>
                <a:gd name="T1" fmla="*/ 266 h 288"/>
                <a:gd name="T2" fmla="*/ 120 w 310"/>
                <a:gd name="T3" fmla="*/ 284 h 288"/>
                <a:gd name="T4" fmla="*/ 196 w 310"/>
                <a:gd name="T5" fmla="*/ 265 h 288"/>
                <a:gd name="T6" fmla="*/ 255 w 310"/>
                <a:gd name="T7" fmla="*/ 221 h 288"/>
                <a:gd name="T8" fmla="*/ 297 w 310"/>
                <a:gd name="T9" fmla="*/ 15 h 288"/>
                <a:gd name="T10" fmla="*/ 294 w 310"/>
                <a:gd name="T11" fmla="*/ 0 h 288"/>
                <a:gd name="T12" fmla="*/ 156 w 310"/>
                <a:gd name="T13" fmla="*/ 206 h 288"/>
                <a:gd name="T14" fmla="*/ 4 w 310"/>
                <a:gd name="T15" fmla="*/ 210 h 288"/>
                <a:gd name="T16" fmla="*/ 0 w 310"/>
                <a:gd name="T17" fmla="*/ 26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0" h="288">
                  <a:moveTo>
                    <a:pt x="0" y="266"/>
                  </a:moveTo>
                  <a:cubicBezTo>
                    <a:pt x="120" y="284"/>
                    <a:pt x="120" y="284"/>
                    <a:pt x="120" y="284"/>
                  </a:cubicBezTo>
                  <a:cubicBezTo>
                    <a:pt x="147" y="288"/>
                    <a:pt x="175" y="281"/>
                    <a:pt x="196" y="265"/>
                  </a:cubicBezTo>
                  <a:cubicBezTo>
                    <a:pt x="255" y="221"/>
                    <a:pt x="255" y="221"/>
                    <a:pt x="255" y="221"/>
                  </a:cubicBezTo>
                  <a:cubicBezTo>
                    <a:pt x="304" y="162"/>
                    <a:pt x="310" y="91"/>
                    <a:pt x="297" y="15"/>
                  </a:cubicBezTo>
                  <a:cubicBezTo>
                    <a:pt x="294" y="0"/>
                    <a:pt x="294" y="0"/>
                    <a:pt x="294" y="0"/>
                  </a:cubicBezTo>
                  <a:cubicBezTo>
                    <a:pt x="156" y="206"/>
                    <a:pt x="156" y="206"/>
                    <a:pt x="156" y="206"/>
                  </a:cubicBezTo>
                  <a:cubicBezTo>
                    <a:pt x="4" y="210"/>
                    <a:pt x="4" y="210"/>
                    <a:pt x="4" y="210"/>
                  </a:cubicBezTo>
                  <a:lnTo>
                    <a:pt x="0" y="266"/>
                  </a:lnTo>
                  <a:close/>
                </a:path>
              </a:pathLst>
            </a:custGeom>
            <a:solidFill>
              <a:srgbClr val="2828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8" name="Freeform 394"/>
            <p:cNvSpPr>
              <a:spLocks/>
            </p:cNvSpPr>
            <p:nvPr/>
          </p:nvSpPr>
          <p:spPr bwMode="auto">
            <a:xfrm>
              <a:off x="3808845" y="2174621"/>
              <a:ext cx="113263" cy="49283"/>
            </a:xfrm>
            <a:custGeom>
              <a:avLst/>
              <a:gdLst>
                <a:gd name="T0" fmla="*/ 262 w 262"/>
                <a:gd name="T1" fmla="*/ 0 h 114"/>
                <a:gd name="T2" fmla="*/ 137 w 262"/>
                <a:gd name="T3" fmla="*/ 17 h 114"/>
                <a:gd name="T4" fmla="*/ 7 w 262"/>
                <a:gd name="T5" fmla="*/ 69 h 114"/>
                <a:gd name="T6" fmla="*/ 0 w 262"/>
                <a:gd name="T7" fmla="*/ 97 h 114"/>
                <a:gd name="T8" fmla="*/ 73 w 262"/>
                <a:gd name="T9" fmla="*/ 114 h 114"/>
                <a:gd name="T10" fmla="*/ 262 w 262"/>
                <a:gd name="T11" fmla="*/ 90 h 114"/>
                <a:gd name="T12" fmla="*/ 262 w 262"/>
                <a:gd name="T13" fmla="*/ 0 h 114"/>
              </a:gdLst>
              <a:ahLst/>
              <a:cxnLst>
                <a:cxn ang="0">
                  <a:pos x="T0" y="T1"/>
                </a:cxn>
                <a:cxn ang="0">
                  <a:pos x="T2" y="T3"/>
                </a:cxn>
                <a:cxn ang="0">
                  <a:pos x="T4" y="T5"/>
                </a:cxn>
                <a:cxn ang="0">
                  <a:pos x="T6" y="T7"/>
                </a:cxn>
                <a:cxn ang="0">
                  <a:pos x="T8" y="T9"/>
                </a:cxn>
                <a:cxn ang="0">
                  <a:pos x="T10" y="T11"/>
                </a:cxn>
                <a:cxn ang="0">
                  <a:pos x="T12" y="T13"/>
                </a:cxn>
              </a:cxnLst>
              <a:rect l="0" t="0" r="r" b="b"/>
              <a:pathLst>
                <a:path w="262" h="114">
                  <a:moveTo>
                    <a:pt x="262" y="0"/>
                  </a:moveTo>
                  <a:lnTo>
                    <a:pt x="137" y="17"/>
                  </a:lnTo>
                  <a:lnTo>
                    <a:pt x="7" y="69"/>
                  </a:lnTo>
                  <a:lnTo>
                    <a:pt x="0" y="97"/>
                  </a:lnTo>
                  <a:lnTo>
                    <a:pt x="73" y="114"/>
                  </a:lnTo>
                  <a:lnTo>
                    <a:pt x="262" y="90"/>
                  </a:lnTo>
                  <a:lnTo>
                    <a:pt x="262" y="0"/>
                  </a:lnTo>
                  <a:close/>
                </a:path>
              </a:pathLst>
            </a:custGeom>
            <a:solidFill>
              <a:srgbClr val="EFD5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69" name="Freeform 395"/>
            <p:cNvSpPr>
              <a:spLocks/>
            </p:cNvSpPr>
            <p:nvPr/>
          </p:nvSpPr>
          <p:spPr bwMode="auto">
            <a:xfrm>
              <a:off x="2596668" y="1975329"/>
              <a:ext cx="268892" cy="280132"/>
            </a:xfrm>
            <a:custGeom>
              <a:avLst/>
              <a:gdLst>
                <a:gd name="T0" fmla="*/ 245 w 263"/>
                <a:gd name="T1" fmla="*/ 165 h 274"/>
                <a:gd name="T2" fmla="*/ 90 w 263"/>
                <a:gd name="T3" fmla="*/ 193 h 274"/>
                <a:gd name="T4" fmla="*/ 86 w 263"/>
                <a:gd name="T5" fmla="*/ 108 h 274"/>
                <a:gd name="T6" fmla="*/ 43 w 263"/>
                <a:gd name="T7" fmla="*/ 0 h 274"/>
                <a:gd name="T8" fmla="*/ 31 w 263"/>
                <a:gd name="T9" fmla="*/ 194 h 274"/>
                <a:gd name="T10" fmla="*/ 89 w 263"/>
                <a:gd name="T11" fmla="*/ 258 h 274"/>
                <a:gd name="T12" fmla="*/ 263 w 263"/>
                <a:gd name="T13" fmla="*/ 207 h 274"/>
                <a:gd name="T14" fmla="*/ 245 w 263"/>
                <a:gd name="T15" fmla="*/ 165 h 2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3" h="274">
                  <a:moveTo>
                    <a:pt x="245" y="165"/>
                  </a:moveTo>
                  <a:cubicBezTo>
                    <a:pt x="90" y="193"/>
                    <a:pt x="90" y="193"/>
                    <a:pt x="90" y="193"/>
                  </a:cubicBezTo>
                  <a:cubicBezTo>
                    <a:pt x="87" y="166"/>
                    <a:pt x="85" y="134"/>
                    <a:pt x="86" y="108"/>
                  </a:cubicBezTo>
                  <a:cubicBezTo>
                    <a:pt x="87" y="51"/>
                    <a:pt x="43" y="0"/>
                    <a:pt x="43" y="0"/>
                  </a:cubicBezTo>
                  <a:cubicBezTo>
                    <a:pt x="0" y="42"/>
                    <a:pt x="31" y="194"/>
                    <a:pt x="31" y="194"/>
                  </a:cubicBezTo>
                  <a:cubicBezTo>
                    <a:pt x="31" y="194"/>
                    <a:pt x="43" y="274"/>
                    <a:pt x="89" y="258"/>
                  </a:cubicBezTo>
                  <a:cubicBezTo>
                    <a:pt x="263" y="207"/>
                    <a:pt x="263" y="207"/>
                    <a:pt x="263" y="207"/>
                  </a:cubicBezTo>
                  <a:lnTo>
                    <a:pt x="245" y="165"/>
                  </a:lnTo>
                  <a:close/>
                </a:path>
              </a:pathLst>
            </a:custGeom>
            <a:solidFill>
              <a:srgbClr val="28282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0" name="Freeform 396"/>
            <p:cNvSpPr>
              <a:spLocks/>
            </p:cNvSpPr>
            <p:nvPr/>
          </p:nvSpPr>
          <p:spPr bwMode="auto">
            <a:xfrm>
              <a:off x="2878962" y="2006023"/>
              <a:ext cx="197995" cy="184161"/>
            </a:xfrm>
            <a:custGeom>
              <a:avLst/>
              <a:gdLst>
                <a:gd name="T0" fmla="*/ 54 w 458"/>
                <a:gd name="T1" fmla="*/ 274 h 426"/>
                <a:gd name="T2" fmla="*/ 179 w 458"/>
                <a:gd name="T3" fmla="*/ 0 h 426"/>
                <a:gd name="T4" fmla="*/ 458 w 458"/>
                <a:gd name="T5" fmla="*/ 109 h 426"/>
                <a:gd name="T6" fmla="*/ 314 w 458"/>
                <a:gd name="T7" fmla="*/ 390 h 426"/>
                <a:gd name="T8" fmla="*/ 137 w 458"/>
                <a:gd name="T9" fmla="*/ 426 h 426"/>
                <a:gd name="T10" fmla="*/ 0 w 458"/>
                <a:gd name="T11" fmla="*/ 364 h 426"/>
                <a:gd name="T12" fmla="*/ 54 w 458"/>
                <a:gd name="T13" fmla="*/ 274 h 426"/>
              </a:gdLst>
              <a:ahLst/>
              <a:cxnLst>
                <a:cxn ang="0">
                  <a:pos x="T0" y="T1"/>
                </a:cxn>
                <a:cxn ang="0">
                  <a:pos x="T2" y="T3"/>
                </a:cxn>
                <a:cxn ang="0">
                  <a:pos x="T4" y="T5"/>
                </a:cxn>
                <a:cxn ang="0">
                  <a:pos x="T6" y="T7"/>
                </a:cxn>
                <a:cxn ang="0">
                  <a:pos x="T8" y="T9"/>
                </a:cxn>
                <a:cxn ang="0">
                  <a:pos x="T10" y="T11"/>
                </a:cxn>
                <a:cxn ang="0">
                  <a:pos x="T12" y="T13"/>
                </a:cxn>
              </a:cxnLst>
              <a:rect l="0" t="0" r="r" b="b"/>
              <a:pathLst>
                <a:path w="458" h="426">
                  <a:moveTo>
                    <a:pt x="54" y="274"/>
                  </a:moveTo>
                  <a:lnTo>
                    <a:pt x="179" y="0"/>
                  </a:lnTo>
                  <a:lnTo>
                    <a:pt x="458" y="109"/>
                  </a:lnTo>
                  <a:lnTo>
                    <a:pt x="314" y="390"/>
                  </a:lnTo>
                  <a:lnTo>
                    <a:pt x="137" y="426"/>
                  </a:lnTo>
                  <a:lnTo>
                    <a:pt x="0" y="364"/>
                  </a:lnTo>
                  <a:lnTo>
                    <a:pt x="54" y="274"/>
                  </a:lnTo>
                  <a:close/>
                </a:path>
              </a:pathLst>
            </a:custGeom>
            <a:solidFill>
              <a:srgbClr val="78C1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1" name="Freeform 397"/>
            <p:cNvSpPr>
              <a:spLocks/>
            </p:cNvSpPr>
            <p:nvPr/>
          </p:nvSpPr>
          <p:spPr bwMode="auto">
            <a:xfrm>
              <a:off x="2847404" y="2107181"/>
              <a:ext cx="108940" cy="65278"/>
            </a:xfrm>
            <a:custGeom>
              <a:avLst/>
              <a:gdLst>
                <a:gd name="T0" fmla="*/ 0 w 252"/>
                <a:gd name="T1" fmla="*/ 85 h 151"/>
                <a:gd name="T2" fmla="*/ 137 w 252"/>
                <a:gd name="T3" fmla="*/ 12 h 151"/>
                <a:gd name="T4" fmla="*/ 210 w 252"/>
                <a:gd name="T5" fmla="*/ 0 h 151"/>
                <a:gd name="T6" fmla="*/ 252 w 252"/>
                <a:gd name="T7" fmla="*/ 59 h 151"/>
                <a:gd name="T8" fmla="*/ 182 w 252"/>
                <a:gd name="T9" fmla="*/ 123 h 151"/>
                <a:gd name="T10" fmla="*/ 28 w 252"/>
                <a:gd name="T11" fmla="*/ 151 h 151"/>
                <a:gd name="T12" fmla="*/ 0 w 252"/>
                <a:gd name="T13" fmla="*/ 85 h 151"/>
              </a:gdLst>
              <a:ahLst/>
              <a:cxnLst>
                <a:cxn ang="0">
                  <a:pos x="T0" y="T1"/>
                </a:cxn>
                <a:cxn ang="0">
                  <a:pos x="T2" y="T3"/>
                </a:cxn>
                <a:cxn ang="0">
                  <a:pos x="T4" y="T5"/>
                </a:cxn>
                <a:cxn ang="0">
                  <a:pos x="T6" y="T7"/>
                </a:cxn>
                <a:cxn ang="0">
                  <a:pos x="T8" y="T9"/>
                </a:cxn>
                <a:cxn ang="0">
                  <a:pos x="T10" y="T11"/>
                </a:cxn>
                <a:cxn ang="0">
                  <a:pos x="T12" y="T13"/>
                </a:cxn>
              </a:cxnLst>
              <a:rect l="0" t="0" r="r" b="b"/>
              <a:pathLst>
                <a:path w="252" h="151">
                  <a:moveTo>
                    <a:pt x="0" y="85"/>
                  </a:moveTo>
                  <a:lnTo>
                    <a:pt x="137" y="12"/>
                  </a:lnTo>
                  <a:lnTo>
                    <a:pt x="210" y="0"/>
                  </a:lnTo>
                  <a:lnTo>
                    <a:pt x="252" y="59"/>
                  </a:lnTo>
                  <a:lnTo>
                    <a:pt x="182" y="123"/>
                  </a:lnTo>
                  <a:lnTo>
                    <a:pt x="28" y="151"/>
                  </a:lnTo>
                  <a:lnTo>
                    <a:pt x="0" y="85"/>
                  </a:lnTo>
                  <a:close/>
                </a:path>
              </a:pathLst>
            </a:custGeom>
            <a:solidFill>
              <a:srgbClr val="EFD5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2" name="Freeform 398"/>
            <p:cNvSpPr>
              <a:spLocks/>
            </p:cNvSpPr>
            <p:nvPr/>
          </p:nvSpPr>
          <p:spPr bwMode="auto">
            <a:xfrm>
              <a:off x="3008652" y="2095077"/>
              <a:ext cx="67439" cy="95107"/>
            </a:xfrm>
            <a:custGeom>
              <a:avLst/>
              <a:gdLst>
                <a:gd name="T0" fmla="*/ 0 w 156"/>
                <a:gd name="T1" fmla="*/ 175 h 220"/>
                <a:gd name="T2" fmla="*/ 71 w 156"/>
                <a:gd name="T3" fmla="*/ 78 h 220"/>
                <a:gd name="T4" fmla="*/ 71 w 156"/>
                <a:gd name="T5" fmla="*/ 0 h 220"/>
                <a:gd name="T6" fmla="*/ 113 w 156"/>
                <a:gd name="T7" fmla="*/ 0 h 220"/>
                <a:gd name="T8" fmla="*/ 156 w 156"/>
                <a:gd name="T9" fmla="*/ 104 h 220"/>
                <a:gd name="T10" fmla="*/ 139 w 156"/>
                <a:gd name="T11" fmla="*/ 161 h 220"/>
                <a:gd name="T12" fmla="*/ 12 w 156"/>
                <a:gd name="T13" fmla="*/ 220 h 220"/>
                <a:gd name="T14" fmla="*/ 0 w 156"/>
                <a:gd name="T15" fmla="*/ 175 h 2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6" h="220">
                  <a:moveTo>
                    <a:pt x="0" y="175"/>
                  </a:moveTo>
                  <a:lnTo>
                    <a:pt x="71" y="78"/>
                  </a:lnTo>
                  <a:lnTo>
                    <a:pt x="71" y="0"/>
                  </a:lnTo>
                  <a:lnTo>
                    <a:pt x="113" y="0"/>
                  </a:lnTo>
                  <a:lnTo>
                    <a:pt x="156" y="104"/>
                  </a:lnTo>
                  <a:lnTo>
                    <a:pt x="139" y="161"/>
                  </a:lnTo>
                  <a:lnTo>
                    <a:pt x="12" y="220"/>
                  </a:lnTo>
                  <a:lnTo>
                    <a:pt x="0" y="175"/>
                  </a:lnTo>
                  <a:close/>
                </a:path>
              </a:pathLst>
            </a:custGeom>
            <a:solidFill>
              <a:srgbClr val="EFD5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3" name="Freeform 399"/>
            <p:cNvSpPr>
              <a:spLocks/>
            </p:cNvSpPr>
            <p:nvPr/>
          </p:nvSpPr>
          <p:spPr bwMode="auto">
            <a:xfrm>
              <a:off x="2901441" y="2708082"/>
              <a:ext cx="140931" cy="70465"/>
            </a:xfrm>
            <a:custGeom>
              <a:avLst/>
              <a:gdLst>
                <a:gd name="T0" fmla="*/ 2 w 138"/>
                <a:gd name="T1" fmla="*/ 0 h 69"/>
                <a:gd name="T2" fmla="*/ 0 w 138"/>
                <a:gd name="T3" fmla="*/ 69 h 69"/>
                <a:gd name="T4" fmla="*/ 18 w 138"/>
                <a:gd name="T5" fmla="*/ 69 h 69"/>
                <a:gd name="T6" fmla="*/ 25 w 138"/>
                <a:gd name="T7" fmla="*/ 48 h 69"/>
                <a:gd name="T8" fmla="*/ 59 w 138"/>
                <a:gd name="T9" fmla="*/ 69 h 69"/>
                <a:gd name="T10" fmla="*/ 134 w 138"/>
                <a:gd name="T11" fmla="*/ 69 h 69"/>
                <a:gd name="T12" fmla="*/ 134 w 138"/>
                <a:gd name="T13" fmla="*/ 69 h 69"/>
                <a:gd name="T14" fmla="*/ 120 w 138"/>
                <a:gd name="T15" fmla="*/ 46 h 69"/>
                <a:gd name="T16" fmla="*/ 102 w 138"/>
                <a:gd name="T17" fmla="*/ 44 h 69"/>
                <a:gd name="T18" fmla="*/ 43 w 138"/>
                <a:gd name="T19" fmla="*/ 0 h 69"/>
                <a:gd name="T20" fmla="*/ 2 w 138"/>
                <a:gd name="T21"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8" h="69">
                  <a:moveTo>
                    <a:pt x="2" y="0"/>
                  </a:moveTo>
                  <a:cubicBezTo>
                    <a:pt x="0" y="69"/>
                    <a:pt x="0" y="69"/>
                    <a:pt x="0" y="69"/>
                  </a:cubicBezTo>
                  <a:cubicBezTo>
                    <a:pt x="18" y="69"/>
                    <a:pt x="18" y="69"/>
                    <a:pt x="18" y="69"/>
                  </a:cubicBezTo>
                  <a:cubicBezTo>
                    <a:pt x="25" y="48"/>
                    <a:pt x="25" y="48"/>
                    <a:pt x="25" y="48"/>
                  </a:cubicBezTo>
                  <a:cubicBezTo>
                    <a:pt x="59" y="69"/>
                    <a:pt x="59" y="69"/>
                    <a:pt x="59" y="69"/>
                  </a:cubicBezTo>
                  <a:cubicBezTo>
                    <a:pt x="134" y="69"/>
                    <a:pt x="134" y="69"/>
                    <a:pt x="134" y="69"/>
                  </a:cubicBezTo>
                  <a:cubicBezTo>
                    <a:pt x="134" y="69"/>
                    <a:pt x="134" y="69"/>
                    <a:pt x="134" y="69"/>
                  </a:cubicBezTo>
                  <a:cubicBezTo>
                    <a:pt x="138" y="58"/>
                    <a:pt x="131" y="47"/>
                    <a:pt x="120" y="46"/>
                  </a:cubicBezTo>
                  <a:cubicBezTo>
                    <a:pt x="102" y="44"/>
                    <a:pt x="102" y="44"/>
                    <a:pt x="102" y="44"/>
                  </a:cubicBezTo>
                  <a:cubicBezTo>
                    <a:pt x="43" y="0"/>
                    <a:pt x="43" y="0"/>
                    <a:pt x="43" y="0"/>
                  </a:cubicBezTo>
                  <a:lnTo>
                    <a:pt x="2" y="0"/>
                  </a:lnTo>
                  <a:close/>
                </a:path>
              </a:pathLst>
            </a:custGeom>
            <a:solidFill>
              <a:srgbClr val="280101"/>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4" name="Freeform 400"/>
            <p:cNvSpPr>
              <a:spLocks/>
            </p:cNvSpPr>
            <p:nvPr/>
          </p:nvSpPr>
          <p:spPr bwMode="auto">
            <a:xfrm>
              <a:off x="4217371" y="2538620"/>
              <a:ext cx="99430" cy="37610"/>
            </a:xfrm>
            <a:custGeom>
              <a:avLst/>
              <a:gdLst>
                <a:gd name="T0" fmla="*/ 0 w 97"/>
                <a:gd name="T1" fmla="*/ 20 h 37"/>
                <a:gd name="T2" fmla="*/ 0 w 97"/>
                <a:gd name="T3" fmla="*/ 37 h 37"/>
                <a:gd name="T4" fmla="*/ 13 w 97"/>
                <a:gd name="T5" fmla="*/ 37 h 37"/>
                <a:gd name="T6" fmla="*/ 13 w 97"/>
                <a:gd name="T7" fmla="*/ 25 h 37"/>
                <a:gd name="T8" fmla="*/ 26 w 97"/>
                <a:gd name="T9" fmla="*/ 13 h 37"/>
                <a:gd name="T10" fmla="*/ 70 w 97"/>
                <a:gd name="T11" fmla="*/ 13 h 37"/>
                <a:gd name="T12" fmla="*/ 83 w 97"/>
                <a:gd name="T13" fmla="*/ 25 h 37"/>
                <a:gd name="T14" fmla="*/ 83 w 97"/>
                <a:gd name="T15" fmla="*/ 37 h 37"/>
                <a:gd name="T16" fmla="*/ 97 w 97"/>
                <a:gd name="T17" fmla="*/ 37 h 37"/>
                <a:gd name="T18" fmla="*/ 97 w 97"/>
                <a:gd name="T19" fmla="*/ 20 h 37"/>
                <a:gd name="T20" fmla="*/ 76 w 97"/>
                <a:gd name="T21" fmla="*/ 0 h 37"/>
                <a:gd name="T22" fmla="*/ 20 w 97"/>
                <a:gd name="T23" fmla="*/ 0 h 37"/>
                <a:gd name="T24" fmla="*/ 0 w 97"/>
                <a:gd name="T25" fmla="*/ 2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37">
                  <a:moveTo>
                    <a:pt x="0" y="20"/>
                  </a:moveTo>
                  <a:cubicBezTo>
                    <a:pt x="0" y="37"/>
                    <a:pt x="0" y="37"/>
                    <a:pt x="0" y="37"/>
                  </a:cubicBezTo>
                  <a:cubicBezTo>
                    <a:pt x="13" y="37"/>
                    <a:pt x="13" y="37"/>
                    <a:pt x="13" y="37"/>
                  </a:cubicBezTo>
                  <a:cubicBezTo>
                    <a:pt x="13" y="25"/>
                    <a:pt x="13" y="25"/>
                    <a:pt x="13" y="25"/>
                  </a:cubicBezTo>
                  <a:cubicBezTo>
                    <a:pt x="13" y="18"/>
                    <a:pt x="19" y="13"/>
                    <a:pt x="26" y="13"/>
                  </a:cubicBezTo>
                  <a:cubicBezTo>
                    <a:pt x="70" y="13"/>
                    <a:pt x="70" y="13"/>
                    <a:pt x="70" y="13"/>
                  </a:cubicBezTo>
                  <a:cubicBezTo>
                    <a:pt x="77" y="13"/>
                    <a:pt x="83" y="18"/>
                    <a:pt x="83" y="25"/>
                  </a:cubicBezTo>
                  <a:cubicBezTo>
                    <a:pt x="83" y="37"/>
                    <a:pt x="83" y="37"/>
                    <a:pt x="83" y="37"/>
                  </a:cubicBezTo>
                  <a:cubicBezTo>
                    <a:pt x="97" y="37"/>
                    <a:pt x="97" y="37"/>
                    <a:pt x="97" y="37"/>
                  </a:cubicBezTo>
                  <a:cubicBezTo>
                    <a:pt x="97" y="20"/>
                    <a:pt x="97" y="20"/>
                    <a:pt x="97" y="20"/>
                  </a:cubicBezTo>
                  <a:cubicBezTo>
                    <a:pt x="97" y="9"/>
                    <a:pt x="88" y="0"/>
                    <a:pt x="76" y="0"/>
                  </a:cubicBezTo>
                  <a:cubicBezTo>
                    <a:pt x="20" y="0"/>
                    <a:pt x="20" y="0"/>
                    <a:pt x="20" y="0"/>
                  </a:cubicBezTo>
                  <a:cubicBezTo>
                    <a:pt x="9" y="0"/>
                    <a:pt x="0" y="9"/>
                    <a:pt x="0" y="20"/>
                  </a:cubicBezTo>
                  <a:close/>
                </a:path>
              </a:pathLst>
            </a:custGeom>
            <a:solidFill>
              <a:srgbClr val="351B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5" name="Freeform 401"/>
            <p:cNvSpPr>
              <a:spLocks/>
            </p:cNvSpPr>
            <p:nvPr/>
          </p:nvSpPr>
          <p:spPr bwMode="auto">
            <a:xfrm>
              <a:off x="4149931" y="2634591"/>
              <a:ext cx="235173" cy="146118"/>
            </a:xfrm>
            <a:custGeom>
              <a:avLst/>
              <a:gdLst>
                <a:gd name="T0" fmla="*/ 217 w 230"/>
                <a:gd name="T1" fmla="*/ 143 h 143"/>
                <a:gd name="T2" fmla="*/ 13 w 230"/>
                <a:gd name="T3" fmla="*/ 143 h 143"/>
                <a:gd name="T4" fmla="*/ 0 w 230"/>
                <a:gd name="T5" fmla="*/ 130 h 143"/>
                <a:gd name="T6" fmla="*/ 0 w 230"/>
                <a:gd name="T7" fmla="*/ 0 h 143"/>
                <a:gd name="T8" fmla="*/ 230 w 230"/>
                <a:gd name="T9" fmla="*/ 0 h 143"/>
                <a:gd name="T10" fmla="*/ 230 w 230"/>
                <a:gd name="T11" fmla="*/ 130 h 143"/>
                <a:gd name="T12" fmla="*/ 217 w 230"/>
                <a:gd name="T13" fmla="*/ 143 h 143"/>
              </a:gdLst>
              <a:ahLst/>
              <a:cxnLst>
                <a:cxn ang="0">
                  <a:pos x="T0" y="T1"/>
                </a:cxn>
                <a:cxn ang="0">
                  <a:pos x="T2" y="T3"/>
                </a:cxn>
                <a:cxn ang="0">
                  <a:pos x="T4" y="T5"/>
                </a:cxn>
                <a:cxn ang="0">
                  <a:pos x="T6" y="T7"/>
                </a:cxn>
                <a:cxn ang="0">
                  <a:pos x="T8" y="T9"/>
                </a:cxn>
                <a:cxn ang="0">
                  <a:pos x="T10" y="T11"/>
                </a:cxn>
                <a:cxn ang="0">
                  <a:pos x="T12" y="T13"/>
                </a:cxn>
              </a:cxnLst>
              <a:rect l="0" t="0" r="r" b="b"/>
              <a:pathLst>
                <a:path w="230" h="143">
                  <a:moveTo>
                    <a:pt x="217" y="143"/>
                  </a:moveTo>
                  <a:cubicBezTo>
                    <a:pt x="13" y="143"/>
                    <a:pt x="13" y="143"/>
                    <a:pt x="13" y="143"/>
                  </a:cubicBezTo>
                  <a:cubicBezTo>
                    <a:pt x="6" y="143"/>
                    <a:pt x="0" y="137"/>
                    <a:pt x="0" y="130"/>
                  </a:cubicBezTo>
                  <a:cubicBezTo>
                    <a:pt x="0" y="0"/>
                    <a:pt x="0" y="0"/>
                    <a:pt x="0" y="0"/>
                  </a:cubicBezTo>
                  <a:cubicBezTo>
                    <a:pt x="230" y="0"/>
                    <a:pt x="230" y="0"/>
                    <a:pt x="230" y="0"/>
                  </a:cubicBezTo>
                  <a:cubicBezTo>
                    <a:pt x="230" y="130"/>
                    <a:pt x="230" y="130"/>
                    <a:pt x="230" y="130"/>
                  </a:cubicBezTo>
                  <a:cubicBezTo>
                    <a:pt x="230" y="137"/>
                    <a:pt x="224" y="143"/>
                    <a:pt x="217" y="143"/>
                  </a:cubicBezTo>
                  <a:close/>
                </a:path>
              </a:pathLst>
            </a:custGeom>
            <a:solidFill>
              <a:srgbClr val="492A1B"/>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6" name="Freeform 402"/>
            <p:cNvSpPr>
              <a:spLocks/>
            </p:cNvSpPr>
            <p:nvPr/>
          </p:nvSpPr>
          <p:spPr bwMode="auto">
            <a:xfrm>
              <a:off x="4136962" y="2566287"/>
              <a:ext cx="258517" cy="146118"/>
            </a:xfrm>
            <a:custGeom>
              <a:avLst/>
              <a:gdLst>
                <a:gd name="T0" fmla="*/ 240 w 253"/>
                <a:gd name="T1" fmla="*/ 143 h 143"/>
                <a:gd name="T2" fmla="*/ 13 w 253"/>
                <a:gd name="T3" fmla="*/ 143 h 143"/>
                <a:gd name="T4" fmla="*/ 0 w 253"/>
                <a:gd name="T5" fmla="*/ 130 h 143"/>
                <a:gd name="T6" fmla="*/ 0 w 253"/>
                <a:gd name="T7" fmla="*/ 26 h 143"/>
                <a:gd name="T8" fmla="*/ 25 w 253"/>
                <a:gd name="T9" fmla="*/ 0 h 143"/>
                <a:gd name="T10" fmla="*/ 228 w 253"/>
                <a:gd name="T11" fmla="*/ 0 h 143"/>
                <a:gd name="T12" fmla="*/ 253 w 253"/>
                <a:gd name="T13" fmla="*/ 26 h 143"/>
                <a:gd name="T14" fmla="*/ 253 w 253"/>
                <a:gd name="T15" fmla="*/ 130 h 143"/>
                <a:gd name="T16" fmla="*/ 240 w 253"/>
                <a:gd name="T17"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 h="143">
                  <a:moveTo>
                    <a:pt x="240" y="143"/>
                  </a:moveTo>
                  <a:cubicBezTo>
                    <a:pt x="13" y="143"/>
                    <a:pt x="13" y="143"/>
                    <a:pt x="13" y="143"/>
                  </a:cubicBezTo>
                  <a:cubicBezTo>
                    <a:pt x="6" y="143"/>
                    <a:pt x="0" y="137"/>
                    <a:pt x="0" y="130"/>
                  </a:cubicBezTo>
                  <a:cubicBezTo>
                    <a:pt x="0" y="26"/>
                    <a:pt x="0" y="26"/>
                    <a:pt x="0" y="26"/>
                  </a:cubicBezTo>
                  <a:cubicBezTo>
                    <a:pt x="0" y="12"/>
                    <a:pt x="11" y="0"/>
                    <a:pt x="25" y="0"/>
                  </a:cubicBezTo>
                  <a:cubicBezTo>
                    <a:pt x="228" y="0"/>
                    <a:pt x="228" y="0"/>
                    <a:pt x="228" y="0"/>
                  </a:cubicBezTo>
                  <a:cubicBezTo>
                    <a:pt x="242" y="0"/>
                    <a:pt x="253" y="12"/>
                    <a:pt x="253" y="26"/>
                  </a:cubicBezTo>
                  <a:cubicBezTo>
                    <a:pt x="253" y="130"/>
                    <a:pt x="253" y="130"/>
                    <a:pt x="253" y="130"/>
                  </a:cubicBezTo>
                  <a:cubicBezTo>
                    <a:pt x="253" y="137"/>
                    <a:pt x="248" y="143"/>
                    <a:pt x="240" y="143"/>
                  </a:cubicBezTo>
                  <a:close/>
                </a:path>
              </a:pathLst>
            </a:custGeom>
            <a:solidFill>
              <a:srgbClr val="351B0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7" name="Rectangle 403"/>
            <p:cNvSpPr>
              <a:spLocks noChangeArrowheads="1"/>
            </p:cNvSpPr>
            <p:nvPr/>
          </p:nvSpPr>
          <p:spPr bwMode="auto">
            <a:xfrm>
              <a:off x="4230772" y="2697707"/>
              <a:ext cx="71762" cy="30693"/>
            </a:xfrm>
            <a:prstGeom prst="rect">
              <a:avLst/>
            </a:prstGeom>
            <a:solidFill>
              <a:srgbClr val="351B0C"/>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8" name="Freeform 404"/>
            <p:cNvSpPr>
              <a:spLocks/>
            </p:cNvSpPr>
            <p:nvPr/>
          </p:nvSpPr>
          <p:spPr bwMode="auto">
            <a:xfrm>
              <a:off x="3346713" y="2212663"/>
              <a:ext cx="312987" cy="37610"/>
            </a:xfrm>
            <a:custGeom>
              <a:avLst/>
              <a:gdLst>
                <a:gd name="T0" fmla="*/ 145 w 724"/>
                <a:gd name="T1" fmla="*/ 87 h 87"/>
                <a:gd name="T2" fmla="*/ 0 w 724"/>
                <a:gd name="T3" fmla="*/ 7 h 87"/>
                <a:gd name="T4" fmla="*/ 0 w 724"/>
                <a:gd name="T5" fmla="*/ 0 h 87"/>
                <a:gd name="T6" fmla="*/ 575 w 724"/>
                <a:gd name="T7" fmla="*/ 7 h 87"/>
                <a:gd name="T8" fmla="*/ 724 w 724"/>
                <a:gd name="T9" fmla="*/ 87 h 87"/>
                <a:gd name="T10" fmla="*/ 145 w 724"/>
                <a:gd name="T11" fmla="*/ 87 h 87"/>
              </a:gdLst>
              <a:ahLst/>
              <a:cxnLst>
                <a:cxn ang="0">
                  <a:pos x="T0" y="T1"/>
                </a:cxn>
                <a:cxn ang="0">
                  <a:pos x="T2" y="T3"/>
                </a:cxn>
                <a:cxn ang="0">
                  <a:pos x="T4" y="T5"/>
                </a:cxn>
                <a:cxn ang="0">
                  <a:pos x="T6" y="T7"/>
                </a:cxn>
                <a:cxn ang="0">
                  <a:pos x="T8" y="T9"/>
                </a:cxn>
                <a:cxn ang="0">
                  <a:pos x="T10" y="T11"/>
                </a:cxn>
              </a:cxnLst>
              <a:rect l="0" t="0" r="r" b="b"/>
              <a:pathLst>
                <a:path w="724" h="87">
                  <a:moveTo>
                    <a:pt x="145" y="87"/>
                  </a:moveTo>
                  <a:lnTo>
                    <a:pt x="0" y="7"/>
                  </a:lnTo>
                  <a:lnTo>
                    <a:pt x="0" y="0"/>
                  </a:lnTo>
                  <a:lnTo>
                    <a:pt x="575" y="7"/>
                  </a:lnTo>
                  <a:lnTo>
                    <a:pt x="724" y="87"/>
                  </a:lnTo>
                  <a:lnTo>
                    <a:pt x="145" y="87"/>
                  </a:lnTo>
                  <a:close/>
                </a:path>
              </a:pathLst>
            </a:custGeom>
            <a:solidFill>
              <a:srgbClr val="78C1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9" name="Freeform 405"/>
            <p:cNvSpPr>
              <a:spLocks/>
            </p:cNvSpPr>
            <p:nvPr/>
          </p:nvSpPr>
          <p:spPr bwMode="auto">
            <a:xfrm>
              <a:off x="3404209" y="2120583"/>
              <a:ext cx="314716" cy="129691"/>
            </a:xfrm>
            <a:custGeom>
              <a:avLst/>
              <a:gdLst>
                <a:gd name="T0" fmla="*/ 728 w 728"/>
                <a:gd name="T1" fmla="*/ 16 h 300"/>
                <a:gd name="T2" fmla="*/ 714 w 728"/>
                <a:gd name="T3" fmla="*/ 2 h 300"/>
                <a:gd name="T4" fmla="*/ 120 w 728"/>
                <a:gd name="T5" fmla="*/ 0 h 300"/>
                <a:gd name="T6" fmla="*/ 0 w 728"/>
                <a:gd name="T7" fmla="*/ 293 h 300"/>
                <a:gd name="T8" fmla="*/ 12 w 728"/>
                <a:gd name="T9" fmla="*/ 300 h 300"/>
                <a:gd name="T10" fmla="*/ 591 w 728"/>
                <a:gd name="T11" fmla="*/ 300 h 300"/>
                <a:gd name="T12" fmla="*/ 728 w 728"/>
                <a:gd name="T13" fmla="*/ 16 h 300"/>
              </a:gdLst>
              <a:ahLst/>
              <a:cxnLst>
                <a:cxn ang="0">
                  <a:pos x="T0" y="T1"/>
                </a:cxn>
                <a:cxn ang="0">
                  <a:pos x="T2" y="T3"/>
                </a:cxn>
                <a:cxn ang="0">
                  <a:pos x="T4" y="T5"/>
                </a:cxn>
                <a:cxn ang="0">
                  <a:pos x="T6" y="T7"/>
                </a:cxn>
                <a:cxn ang="0">
                  <a:pos x="T8" y="T9"/>
                </a:cxn>
                <a:cxn ang="0">
                  <a:pos x="T10" y="T11"/>
                </a:cxn>
                <a:cxn ang="0">
                  <a:pos x="T12" y="T13"/>
                </a:cxn>
              </a:cxnLst>
              <a:rect l="0" t="0" r="r" b="b"/>
              <a:pathLst>
                <a:path w="728" h="300">
                  <a:moveTo>
                    <a:pt x="728" y="16"/>
                  </a:moveTo>
                  <a:lnTo>
                    <a:pt x="714" y="2"/>
                  </a:lnTo>
                  <a:lnTo>
                    <a:pt x="120" y="0"/>
                  </a:lnTo>
                  <a:lnTo>
                    <a:pt x="0" y="293"/>
                  </a:lnTo>
                  <a:lnTo>
                    <a:pt x="12" y="300"/>
                  </a:lnTo>
                  <a:lnTo>
                    <a:pt x="591" y="300"/>
                  </a:lnTo>
                  <a:lnTo>
                    <a:pt x="728" y="16"/>
                  </a:lnTo>
                  <a:close/>
                </a:path>
              </a:pathLst>
            </a:custGeom>
            <a:solidFill>
              <a:srgbClr val="78C1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0" name="Freeform 406"/>
            <p:cNvSpPr>
              <a:spLocks/>
            </p:cNvSpPr>
            <p:nvPr/>
          </p:nvSpPr>
          <p:spPr bwMode="auto">
            <a:xfrm>
              <a:off x="3409397" y="2127500"/>
              <a:ext cx="309529" cy="122774"/>
            </a:xfrm>
            <a:custGeom>
              <a:avLst/>
              <a:gdLst>
                <a:gd name="T0" fmla="*/ 0 w 716"/>
                <a:gd name="T1" fmla="*/ 284 h 284"/>
                <a:gd name="T2" fmla="*/ 579 w 716"/>
                <a:gd name="T3" fmla="*/ 284 h 284"/>
                <a:gd name="T4" fmla="*/ 716 w 716"/>
                <a:gd name="T5" fmla="*/ 0 h 284"/>
                <a:gd name="T6" fmla="*/ 115 w 716"/>
                <a:gd name="T7" fmla="*/ 0 h 284"/>
                <a:gd name="T8" fmla="*/ 0 w 716"/>
                <a:gd name="T9" fmla="*/ 284 h 284"/>
              </a:gdLst>
              <a:ahLst/>
              <a:cxnLst>
                <a:cxn ang="0">
                  <a:pos x="T0" y="T1"/>
                </a:cxn>
                <a:cxn ang="0">
                  <a:pos x="T2" y="T3"/>
                </a:cxn>
                <a:cxn ang="0">
                  <a:pos x="T4" y="T5"/>
                </a:cxn>
                <a:cxn ang="0">
                  <a:pos x="T6" y="T7"/>
                </a:cxn>
                <a:cxn ang="0">
                  <a:pos x="T8" y="T9"/>
                </a:cxn>
              </a:cxnLst>
              <a:rect l="0" t="0" r="r" b="b"/>
              <a:pathLst>
                <a:path w="716" h="284">
                  <a:moveTo>
                    <a:pt x="0" y="284"/>
                  </a:moveTo>
                  <a:lnTo>
                    <a:pt x="579" y="284"/>
                  </a:lnTo>
                  <a:lnTo>
                    <a:pt x="716" y="0"/>
                  </a:lnTo>
                  <a:lnTo>
                    <a:pt x="115" y="0"/>
                  </a:lnTo>
                  <a:lnTo>
                    <a:pt x="0" y="284"/>
                  </a:lnTo>
                  <a:close/>
                </a:path>
              </a:pathLst>
            </a:custGeom>
            <a:solidFill>
              <a:srgbClr val="78C1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1" name="Freeform 407"/>
            <p:cNvSpPr>
              <a:spLocks/>
            </p:cNvSpPr>
            <p:nvPr/>
          </p:nvSpPr>
          <p:spPr bwMode="auto">
            <a:xfrm>
              <a:off x="3346713" y="2212663"/>
              <a:ext cx="65710" cy="37610"/>
            </a:xfrm>
            <a:custGeom>
              <a:avLst/>
              <a:gdLst>
                <a:gd name="T0" fmla="*/ 0 w 152"/>
                <a:gd name="T1" fmla="*/ 7 h 87"/>
                <a:gd name="T2" fmla="*/ 0 w 152"/>
                <a:gd name="T3" fmla="*/ 0 h 87"/>
                <a:gd name="T4" fmla="*/ 152 w 152"/>
                <a:gd name="T5" fmla="*/ 71 h 87"/>
                <a:gd name="T6" fmla="*/ 145 w 152"/>
                <a:gd name="T7" fmla="*/ 87 h 87"/>
                <a:gd name="T8" fmla="*/ 0 w 152"/>
                <a:gd name="T9" fmla="*/ 7 h 87"/>
              </a:gdLst>
              <a:ahLst/>
              <a:cxnLst>
                <a:cxn ang="0">
                  <a:pos x="T0" y="T1"/>
                </a:cxn>
                <a:cxn ang="0">
                  <a:pos x="T2" y="T3"/>
                </a:cxn>
                <a:cxn ang="0">
                  <a:pos x="T4" y="T5"/>
                </a:cxn>
                <a:cxn ang="0">
                  <a:pos x="T6" y="T7"/>
                </a:cxn>
                <a:cxn ang="0">
                  <a:pos x="T8" y="T9"/>
                </a:cxn>
              </a:cxnLst>
              <a:rect l="0" t="0" r="r" b="b"/>
              <a:pathLst>
                <a:path w="152" h="87">
                  <a:moveTo>
                    <a:pt x="0" y="7"/>
                  </a:moveTo>
                  <a:lnTo>
                    <a:pt x="0" y="0"/>
                  </a:lnTo>
                  <a:lnTo>
                    <a:pt x="152" y="71"/>
                  </a:lnTo>
                  <a:lnTo>
                    <a:pt x="145" y="87"/>
                  </a:lnTo>
                  <a:lnTo>
                    <a:pt x="0" y="7"/>
                  </a:lnTo>
                  <a:close/>
                </a:path>
              </a:pathLst>
            </a:custGeom>
            <a:solidFill>
              <a:srgbClr val="78C1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2" name="Freeform 408"/>
            <p:cNvSpPr>
              <a:spLocks/>
            </p:cNvSpPr>
            <p:nvPr/>
          </p:nvSpPr>
          <p:spPr bwMode="auto">
            <a:xfrm>
              <a:off x="3407236" y="2120583"/>
              <a:ext cx="51876" cy="129691"/>
            </a:xfrm>
            <a:custGeom>
              <a:avLst/>
              <a:gdLst>
                <a:gd name="T0" fmla="*/ 113 w 120"/>
                <a:gd name="T1" fmla="*/ 0 h 300"/>
                <a:gd name="T2" fmla="*/ 120 w 120"/>
                <a:gd name="T3" fmla="*/ 16 h 300"/>
                <a:gd name="T4" fmla="*/ 5 w 120"/>
                <a:gd name="T5" fmla="*/ 300 h 300"/>
                <a:gd name="T6" fmla="*/ 0 w 120"/>
                <a:gd name="T7" fmla="*/ 276 h 300"/>
                <a:gd name="T8" fmla="*/ 113 w 120"/>
                <a:gd name="T9" fmla="*/ 0 h 300"/>
              </a:gdLst>
              <a:ahLst/>
              <a:cxnLst>
                <a:cxn ang="0">
                  <a:pos x="T0" y="T1"/>
                </a:cxn>
                <a:cxn ang="0">
                  <a:pos x="T2" y="T3"/>
                </a:cxn>
                <a:cxn ang="0">
                  <a:pos x="T4" y="T5"/>
                </a:cxn>
                <a:cxn ang="0">
                  <a:pos x="T6" y="T7"/>
                </a:cxn>
                <a:cxn ang="0">
                  <a:pos x="T8" y="T9"/>
                </a:cxn>
              </a:cxnLst>
              <a:rect l="0" t="0" r="r" b="b"/>
              <a:pathLst>
                <a:path w="120" h="300">
                  <a:moveTo>
                    <a:pt x="113" y="0"/>
                  </a:moveTo>
                  <a:lnTo>
                    <a:pt x="120" y="16"/>
                  </a:lnTo>
                  <a:lnTo>
                    <a:pt x="5" y="300"/>
                  </a:lnTo>
                  <a:lnTo>
                    <a:pt x="0" y="276"/>
                  </a:lnTo>
                  <a:lnTo>
                    <a:pt x="113" y="0"/>
                  </a:lnTo>
                  <a:close/>
                </a:path>
              </a:pathLst>
            </a:custGeom>
            <a:solidFill>
              <a:srgbClr val="78C1D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3" name="Freeform 409"/>
            <p:cNvSpPr>
              <a:spLocks/>
            </p:cNvSpPr>
            <p:nvPr/>
          </p:nvSpPr>
          <p:spPr bwMode="auto">
            <a:xfrm>
              <a:off x="3949775" y="2157329"/>
              <a:ext cx="123639" cy="76518"/>
            </a:xfrm>
            <a:custGeom>
              <a:avLst/>
              <a:gdLst>
                <a:gd name="T0" fmla="*/ 222 w 286"/>
                <a:gd name="T1" fmla="*/ 5 h 177"/>
                <a:gd name="T2" fmla="*/ 132 w 286"/>
                <a:gd name="T3" fmla="*/ 0 h 177"/>
                <a:gd name="T4" fmla="*/ 118 w 286"/>
                <a:gd name="T5" fmla="*/ 21 h 177"/>
                <a:gd name="T6" fmla="*/ 0 w 286"/>
                <a:gd name="T7" fmla="*/ 40 h 177"/>
                <a:gd name="T8" fmla="*/ 7 w 286"/>
                <a:gd name="T9" fmla="*/ 64 h 177"/>
                <a:gd name="T10" fmla="*/ 19 w 286"/>
                <a:gd name="T11" fmla="*/ 66 h 177"/>
                <a:gd name="T12" fmla="*/ 24 w 286"/>
                <a:gd name="T13" fmla="*/ 87 h 177"/>
                <a:gd name="T14" fmla="*/ 40 w 286"/>
                <a:gd name="T15" fmla="*/ 90 h 177"/>
                <a:gd name="T16" fmla="*/ 45 w 286"/>
                <a:gd name="T17" fmla="*/ 113 h 177"/>
                <a:gd name="T18" fmla="*/ 85 w 286"/>
                <a:gd name="T19" fmla="*/ 125 h 177"/>
                <a:gd name="T20" fmla="*/ 125 w 286"/>
                <a:gd name="T21" fmla="*/ 168 h 177"/>
                <a:gd name="T22" fmla="*/ 267 w 286"/>
                <a:gd name="T23" fmla="*/ 177 h 177"/>
                <a:gd name="T24" fmla="*/ 286 w 286"/>
                <a:gd name="T25" fmla="*/ 54 h 177"/>
                <a:gd name="T26" fmla="*/ 222 w 286"/>
                <a:gd name="T27" fmla="*/ 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6" h="177">
                  <a:moveTo>
                    <a:pt x="222" y="5"/>
                  </a:moveTo>
                  <a:lnTo>
                    <a:pt x="132" y="0"/>
                  </a:lnTo>
                  <a:lnTo>
                    <a:pt x="118" y="21"/>
                  </a:lnTo>
                  <a:lnTo>
                    <a:pt x="0" y="40"/>
                  </a:lnTo>
                  <a:lnTo>
                    <a:pt x="7" y="64"/>
                  </a:lnTo>
                  <a:lnTo>
                    <a:pt x="19" y="66"/>
                  </a:lnTo>
                  <a:lnTo>
                    <a:pt x="24" y="87"/>
                  </a:lnTo>
                  <a:lnTo>
                    <a:pt x="40" y="90"/>
                  </a:lnTo>
                  <a:lnTo>
                    <a:pt x="45" y="113"/>
                  </a:lnTo>
                  <a:lnTo>
                    <a:pt x="85" y="125"/>
                  </a:lnTo>
                  <a:lnTo>
                    <a:pt x="125" y="168"/>
                  </a:lnTo>
                  <a:lnTo>
                    <a:pt x="267" y="177"/>
                  </a:lnTo>
                  <a:lnTo>
                    <a:pt x="286" y="54"/>
                  </a:lnTo>
                  <a:lnTo>
                    <a:pt x="222" y="5"/>
                  </a:lnTo>
                  <a:close/>
                </a:path>
              </a:pathLst>
            </a:custGeom>
            <a:solidFill>
              <a:srgbClr val="EFD5A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4" name="Freeform 410"/>
            <p:cNvSpPr>
              <a:spLocks/>
            </p:cNvSpPr>
            <p:nvPr/>
          </p:nvSpPr>
          <p:spPr bwMode="auto">
            <a:xfrm>
              <a:off x="2812387" y="2335005"/>
              <a:ext cx="229985" cy="133149"/>
            </a:xfrm>
            <a:custGeom>
              <a:avLst/>
              <a:gdLst>
                <a:gd name="T0" fmla="*/ 225 w 225"/>
                <a:gd name="T1" fmla="*/ 0 h 130"/>
                <a:gd name="T2" fmla="*/ 225 w 225"/>
                <a:gd name="T3" fmla="*/ 53 h 130"/>
                <a:gd name="T4" fmla="*/ 148 w 225"/>
                <a:gd name="T5" fmla="*/ 113 h 130"/>
                <a:gd name="T6" fmla="*/ 23 w 225"/>
                <a:gd name="T7" fmla="*/ 113 h 130"/>
                <a:gd name="T8" fmla="*/ 0 w 225"/>
                <a:gd name="T9" fmla="*/ 83 h 130"/>
                <a:gd name="T10" fmla="*/ 225 w 225"/>
                <a:gd name="T11" fmla="*/ 0 h 130"/>
              </a:gdLst>
              <a:ahLst/>
              <a:cxnLst>
                <a:cxn ang="0">
                  <a:pos x="T0" y="T1"/>
                </a:cxn>
                <a:cxn ang="0">
                  <a:pos x="T2" y="T3"/>
                </a:cxn>
                <a:cxn ang="0">
                  <a:pos x="T4" y="T5"/>
                </a:cxn>
                <a:cxn ang="0">
                  <a:pos x="T6" y="T7"/>
                </a:cxn>
                <a:cxn ang="0">
                  <a:pos x="T8" y="T9"/>
                </a:cxn>
                <a:cxn ang="0">
                  <a:pos x="T10" y="T11"/>
                </a:cxn>
              </a:cxnLst>
              <a:rect l="0" t="0" r="r" b="b"/>
              <a:pathLst>
                <a:path w="225" h="130">
                  <a:moveTo>
                    <a:pt x="225" y="0"/>
                  </a:moveTo>
                  <a:cubicBezTo>
                    <a:pt x="225" y="53"/>
                    <a:pt x="225" y="53"/>
                    <a:pt x="225" y="53"/>
                  </a:cubicBezTo>
                  <a:cubicBezTo>
                    <a:pt x="225" y="53"/>
                    <a:pt x="219" y="96"/>
                    <a:pt x="148" y="113"/>
                  </a:cubicBezTo>
                  <a:cubicBezTo>
                    <a:pt x="78" y="130"/>
                    <a:pt x="23" y="113"/>
                    <a:pt x="23" y="113"/>
                  </a:cubicBezTo>
                  <a:cubicBezTo>
                    <a:pt x="0" y="83"/>
                    <a:pt x="0" y="83"/>
                    <a:pt x="0" y="83"/>
                  </a:cubicBezTo>
                  <a:lnTo>
                    <a:pt x="225" y="0"/>
                  </a:lnTo>
                  <a:close/>
                </a:path>
              </a:pathLst>
            </a:custGeom>
            <a:solidFill>
              <a:srgbClr val="4F687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5" name="Freeform 411"/>
            <p:cNvSpPr>
              <a:spLocks/>
            </p:cNvSpPr>
            <p:nvPr/>
          </p:nvSpPr>
          <p:spPr bwMode="auto">
            <a:xfrm>
              <a:off x="3830460" y="1766095"/>
              <a:ext cx="208370" cy="130555"/>
            </a:xfrm>
            <a:custGeom>
              <a:avLst/>
              <a:gdLst>
                <a:gd name="T0" fmla="*/ 22 w 204"/>
                <a:gd name="T1" fmla="*/ 0 h 128"/>
                <a:gd name="T2" fmla="*/ 182 w 204"/>
                <a:gd name="T3" fmla="*/ 0 h 128"/>
                <a:gd name="T4" fmla="*/ 204 w 204"/>
                <a:gd name="T5" fmla="*/ 22 h 128"/>
                <a:gd name="T6" fmla="*/ 204 w 204"/>
                <a:gd name="T7" fmla="*/ 107 h 128"/>
                <a:gd name="T8" fmla="*/ 182 w 204"/>
                <a:gd name="T9" fmla="*/ 128 h 128"/>
                <a:gd name="T10" fmla="*/ 22 w 204"/>
                <a:gd name="T11" fmla="*/ 128 h 128"/>
                <a:gd name="T12" fmla="*/ 0 w 204"/>
                <a:gd name="T13" fmla="*/ 107 h 128"/>
                <a:gd name="T14" fmla="*/ 0 w 204"/>
                <a:gd name="T15" fmla="*/ 22 h 128"/>
                <a:gd name="T16" fmla="*/ 22 w 204"/>
                <a:gd name="T17" fmla="*/ 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4" h="128">
                  <a:moveTo>
                    <a:pt x="22" y="0"/>
                  </a:moveTo>
                  <a:cubicBezTo>
                    <a:pt x="182" y="0"/>
                    <a:pt x="182" y="0"/>
                    <a:pt x="182" y="0"/>
                  </a:cubicBezTo>
                  <a:cubicBezTo>
                    <a:pt x="195" y="0"/>
                    <a:pt x="204" y="9"/>
                    <a:pt x="204" y="22"/>
                  </a:cubicBezTo>
                  <a:cubicBezTo>
                    <a:pt x="204" y="107"/>
                    <a:pt x="204" y="107"/>
                    <a:pt x="204" y="107"/>
                  </a:cubicBezTo>
                  <a:cubicBezTo>
                    <a:pt x="204" y="120"/>
                    <a:pt x="195" y="128"/>
                    <a:pt x="182" y="128"/>
                  </a:cubicBezTo>
                  <a:cubicBezTo>
                    <a:pt x="22" y="128"/>
                    <a:pt x="22" y="128"/>
                    <a:pt x="22" y="128"/>
                  </a:cubicBezTo>
                  <a:cubicBezTo>
                    <a:pt x="10" y="128"/>
                    <a:pt x="0" y="120"/>
                    <a:pt x="0" y="107"/>
                  </a:cubicBezTo>
                  <a:cubicBezTo>
                    <a:pt x="0" y="22"/>
                    <a:pt x="0" y="22"/>
                    <a:pt x="0" y="22"/>
                  </a:cubicBezTo>
                  <a:cubicBezTo>
                    <a:pt x="0" y="9"/>
                    <a:pt x="10" y="0"/>
                    <a:pt x="22" y="0"/>
                  </a:cubicBezTo>
                  <a:close/>
                </a:path>
              </a:pathLst>
            </a:custGeom>
            <a:solidFill>
              <a:srgbClr val="22B5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6" name="Freeform 412"/>
            <p:cNvSpPr>
              <a:spLocks/>
            </p:cNvSpPr>
            <p:nvPr/>
          </p:nvSpPr>
          <p:spPr bwMode="auto">
            <a:xfrm>
              <a:off x="3921243" y="1893624"/>
              <a:ext cx="36746" cy="73491"/>
            </a:xfrm>
            <a:custGeom>
              <a:avLst/>
              <a:gdLst>
                <a:gd name="T0" fmla="*/ 0 w 85"/>
                <a:gd name="T1" fmla="*/ 0 h 170"/>
                <a:gd name="T2" fmla="*/ 85 w 85"/>
                <a:gd name="T3" fmla="*/ 170 h 170"/>
                <a:gd name="T4" fmla="*/ 85 w 85"/>
                <a:gd name="T5" fmla="*/ 0 h 170"/>
                <a:gd name="T6" fmla="*/ 0 w 85"/>
                <a:gd name="T7" fmla="*/ 0 h 170"/>
              </a:gdLst>
              <a:ahLst/>
              <a:cxnLst>
                <a:cxn ang="0">
                  <a:pos x="T0" y="T1"/>
                </a:cxn>
                <a:cxn ang="0">
                  <a:pos x="T2" y="T3"/>
                </a:cxn>
                <a:cxn ang="0">
                  <a:pos x="T4" y="T5"/>
                </a:cxn>
                <a:cxn ang="0">
                  <a:pos x="T6" y="T7"/>
                </a:cxn>
              </a:cxnLst>
              <a:rect l="0" t="0" r="r" b="b"/>
              <a:pathLst>
                <a:path w="85" h="170">
                  <a:moveTo>
                    <a:pt x="0" y="0"/>
                  </a:moveTo>
                  <a:lnTo>
                    <a:pt x="85" y="170"/>
                  </a:lnTo>
                  <a:lnTo>
                    <a:pt x="85" y="0"/>
                  </a:lnTo>
                  <a:lnTo>
                    <a:pt x="0" y="0"/>
                  </a:lnTo>
                  <a:close/>
                </a:path>
              </a:pathLst>
            </a:custGeom>
            <a:solidFill>
              <a:srgbClr val="22B5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7" name="Oval 413"/>
            <p:cNvSpPr>
              <a:spLocks noChangeArrowheads="1"/>
            </p:cNvSpPr>
            <p:nvPr/>
          </p:nvSpPr>
          <p:spPr bwMode="auto">
            <a:xfrm>
              <a:off x="3967067" y="1820997"/>
              <a:ext cx="20751" cy="20751"/>
            </a:xfrm>
            <a:prstGeom prst="ellipse">
              <a:avLst/>
            </a:prstGeom>
            <a:solidFill>
              <a:srgbClr val="BFDB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8" name="Oval 414"/>
            <p:cNvSpPr>
              <a:spLocks noChangeArrowheads="1"/>
            </p:cNvSpPr>
            <p:nvPr/>
          </p:nvSpPr>
          <p:spPr bwMode="auto">
            <a:xfrm>
              <a:off x="3930322" y="1820997"/>
              <a:ext cx="20318" cy="20751"/>
            </a:xfrm>
            <a:prstGeom prst="ellipse">
              <a:avLst/>
            </a:prstGeom>
            <a:solidFill>
              <a:srgbClr val="BFDB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89" name="Oval 415"/>
            <p:cNvSpPr>
              <a:spLocks noChangeArrowheads="1"/>
            </p:cNvSpPr>
            <p:nvPr/>
          </p:nvSpPr>
          <p:spPr bwMode="auto">
            <a:xfrm>
              <a:off x="3891414" y="1820997"/>
              <a:ext cx="20751" cy="20751"/>
            </a:xfrm>
            <a:prstGeom prst="ellipse">
              <a:avLst/>
            </a:prstGeom>
            <a:solidFill>
              <a:srgbClr val="BFDB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0" name="Freeform 416"/>
            <p:cNvSpPr>
              <a:spLocks/>
            </p:cNvSpPr>
            <p:nvPr/>
          </p:nvSpPr>
          <p:spPr bwMode="auto">
            <a:xfrm>
              <a:off x="3488941" y="1731078"/>
              <a:ext cx="89054" cy="80841"/>
            </a:xfrm>
            <a:custGeom>
              <a:avLst/>
              <a:gdLst>
                <a:gd name="T0" fmla="*/ 206 w 206"/>
                <a:gd name="T1" fmla="*/ 57 h 187"/>
                <a:gd name="T2" fmla="*/ 0 w 206"/>
                <a:gd name="T3" fmla="*/ 187 h 187"/>
                <a:gd name="T4" fmla="*/ 111 w 206"/>
                <a:gd name="T5" fmla="*/ 0 h 187"/>
                <a:gd name="T6" fmla="*/ 206 w 206"/>
                <a:gd name="T7" fmla="*/ 57 h 187"/>
              </a:gdLst>
              <a:ahLst/>
              <a:cxnLst>
                <a:cxn ang="0">
                  <a:pos x="T0" y="T1"/>
                </a:cxn>
                <a:cxn ang="0">
                  <a:pos x="T2" y="T3"/>
                </a:cxn>
                <a:cxn ang="0">
                  <a:pos x="T4" y="T5"/>
                </a:cxn>
                <a:cxn ang="0">
                  <a:pos x="T6" y="T7"/>
                </a:cxn>
              </a:cxnLst>
              <a:rect l="0" t="0" r="r" b="b"/>
              <a:pathLst>
                <a:path w="206" h="187">
                  <a:moveTo>
                    <a:pt x="206" y="57"/>
                  </a:moveTo>
                  <a:lnTo>
                    <a:pt x="0" y="187"/>
                  </a:lnTo>
                  <a:lnTo>
                    <a:pt x="111" y="0"/>
                  </a:lnTo>
                  <a:lnTo>
                    <a:pt x="206" y="57"/>
                  </a:lnTo>
                  <a:close/>
                </a:path>
              </a:pathLst>
            </a:custGeom>
            <a:solidFill>
              <a:srgbClr val="22B5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1" name="Oval 417"/>
            <p:cNvSpPr>
              <a:spLocks noChangeArrowheads="1"/>
            </p:cNvSpPr>
            <p:nvPr/>
          </p:nvSpPr>
          <p:spPr bwMode="auto">
            <a:xfrm>
              <a:off x="3507530" y="1564642"/>
              <a:ext cx="217448" cy="216584"/>
            </a:xfrm>
            <a:prstGeom prst="ellipse">
              <a:avLst/>
            </a:prstGeom>
            <a:solidFill>
              <a:srgbClr val="22B5B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2" name="Freeform 418"/>
            <p:cNvSpPr>
              <a:spLocks noEditPoints="1"/>
            </p:cNvSpPr>
            <p:nvPr/>
          </p:nvSpPr>
          <p:spPr bwMode="auto">
            <a:xfrm>
              <a:off x="3578860" y="1603549"/>
              <a:ext cx="84731" cy="141795"/>
            </a:xfrm>
            <a:custGeom>
              <a:avLst/>
              <a:gdLst>
                <a:gd name="T0" fmla="*/ 70 w 83"/>
                <a:gd name="T1" fmla="*/ 70 h 139"/>
                <a:gd name="T2" fmla="*/ 41 w 83"/>
                <a:gd name="T3" fmla="*/ 79 h 139"/>
                <a:gd name="T4" fmla="*/ 41 w 83"/>
                <a:gd name="T5" fmla="*/ 87 h 139"/>
                <a:gd name="T6" fmla="*/ 31 w 83"/>
                <a:gd name="T7" fmla="*/ 98 h 139"/>
                <a:gd name="T8" fmla="*/ 31 w 83"/>
                <a:gd name="T9" fmla="*/ 98 h 139"/>
                <a:gd name="T10" fmla="*/ 21 w 83"/>
                <a:gd name="T11" fmla="*/ 90 h 139"/>
                <a:gd name="T12" fmla="*/ 16 w 83"/>
                <a:gd name="T13" fmla="*/ 69 h 139"/>
                <a:gd name="T14" fmla="*/ 24 w 83"/>
                <a:gd name="T15" fmla="*/ 58 h 139"/>
                <a:gd name="T16" fmla="*/ 42 w 83"/>
                <a:gd name="T17" fmla="*/ 55 h 139"/>
                <a:gd name="T18" fmla="*/ 48 w 83"/>
                <a:gd name="T19" fmla="*/ 44 h 139"/>
                <a:gd name="T20" fmla="*/ 41 w 83"/>
                <a:gd name="T21" fmla="*/ 32 h 139"/>
                <a:gd name="T22" fmla="*/ 22 w 83"/>
                <a:gd name="T23" fmla="*/ 28 h 139"/>
                <a:gd name="T24" fmla="*/ 15 w 83"/>
                <a:gd name="T25" fmla="*/ 28 h 139"/>
                <a:gd name="T26" fmla="*/ 3 w 83"/>
                <a:gd name="T27" fmla="*/ 20 h 139"/>
                <a:gd name="T28" fmla="*/ 2 w 83"/>
                <a:gd name="T29" fmla="*/ 15 h 139"/>
                <a:gd name="T30" fmla="*/ 11 w 83"/>
                <a:gd name="T31" fmla="*/ 1 h 139"/>
                <a:gd name="T32" fmla="*/ 25 w 83"/>
                <a:gd name="T33" fmla="*/ 0 h 139"/>
                <a:gd name="T34" fmla="*/ 67 w 83"/>
                <a:gd name="T35" fmla="*/ 13 h 139"/>
                <a:gd name="T36" fmla="*/ 83 w 83"/>
                <a:gd name="T37" fmla="*/ 45 h 139"/>
                <a:gd name="T38" fmla="*/ 70 w 83"/>
                <a:gd name="T39" fmla="*/ 70 h 139"/>
                <a:gd name="T40" fmla="*/ 23 w 83"/>
                <a:gd name="T41" fmla="*/ 111 h 139"/>
                <a:gd name="T42" fmla="*/ 35 w 83"/>
                <a:gd name="T43" fmla="*/ 106 h 139"/>
                <a:gd name="T44" fmla="*/ 47 w 83"/>
                <a:gd name="T45" fmla="*/ 111 h 139"/>
                <a:gd name="T46" fmla="*/ 52 w 83"/>
                <a:gd name="T47" fmla="*/ 122 h 139"/>
                <a:gd name="T48" fmla="*/ 47 w 83"/>
                <a:gd name="T49" fmla="*/ 134 h 139"/>
                <a:gd name="T50" fmla="*/ 35 w 83"/>
                <a:gd name="T51" fmla="*/ 139 h 139"/>
                <a:gd name="T52" fmla="*/ 23 w 83"/>
                <a:gd name="T53" fmla="*/ 134 h 139"/>
                <a:gd name="T54" fmla="*/ 18 w 83"/>
                <a:gd name="T55" fmla="*/ 122 h 139"/>
                <a:gd name="T56" fmla="*/ 23 w 83"/>
                <a:gd name="T57" fmla="*/ 11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3" h="139">
                  <a:moveTo>
                    <a:pt x="70" y="70"/>
                  </a:moveTo>
                  <a:cubicBezTo>
                    <a:pt x="62" y="76"/>
                    <a:pt x="52" y="79"/>
                    <a:pt x="41" y="79"/>
                  </a:cubicBezTo>
                  <a:cubicBezTo>
                    <a:pt x="41" y="87"/>
                    <a:pt x="41" y="87"/>
                    <a:pt x="41" y="87"/>
                  </a:cubicBezTo>
                  <a:cubicBezTo>
                    <a:pt x="41" y="93"/>
                    <a:pt x="37" y="98"/>
                    <a:pt x="31" y="98"/>
                  </a:cubicBezTo>
                  <a:cubicBezTo>
                    <a:pt x="31" y="98"/>
                    <a:pt x="31" y="98"/>
                    <a:pt x="31" y="98"/>
                  </a:cubicBezTo>
                  <a:cubicBezTo>
                    <a:pt x="26" y="98"/>
                    <a:pt x="22" y="95"/>
                    <a:pt x="21" y="90"/>
                  </a:cubicBezTo>
                  <a:cubicBezTo>
                    <a:pt x="16" y="69"/>
                    <a:pt x="16" y="69"/>
                    <a:pt x="16" y="69"/>
                  </a:cubicBezTo>
                  <a:cubicBezTo>
                    <a:pt x="15" y="64"/>
                    <a:pt x="18" y="59"/>
                    <a:pt x="24" y="58"/>
                  </a:cubicBezTo>
                  <a:cubicBezTo>
                    <a:pt x="31" y="58"/>
                    <a:pt x="40" y="57"/>
                    <a:pt x="42" y="55"/>
                  </a:cubicBezTo>
                  <a:cubicBezTo>
                    <a:pt x="46" y="52"/>
                    <a:pt x="48" y="49"/>
                    <a:pt x="48" y="44"/>
                  </a:cubicBezTo>
                  <a:cubicBezTo>
                    <a:pt x="48" y="39"/>
                    <a:pt x="46" y="35"/>
                    <a:pt x="41" y="32"/>
                  </a:cubicBezTo>
                  <a:cubicBezTo>
                    <a:pt x="36" y="29"/>
                    <a:pt x="30" y="28"/>
                    <a:pt x="22" y="28"/>
                  </a:cubicBezTo>
                  <a:cubicBezTo>
                    <a:pt x="19" y="28"/>
                    <a:pt x="17" y="28"/>
                    <a:pt x="15" y="28"/>
                  </a:cubicBezTo>
                  <a:cubicBezTo>
                    <a:pt x="9" y="28"/>
                    <a:pt x="4" y="25"/>
                    <a:pt x="3" y="20"/>
                  </a:cubicBezTo>
                  <a:cubicBezTo>
                    <a:pt x="2" y="15"/>
                    <a:pt x="2" y="15"/>
                    <a:pt x="2" y="15"/>
                  </a:cubicBezTo>
                  <a:cubicBezTo>
                    <a:pt x="0" y="9"/>
                    <a:pt x="4" y="2"/>
                    <a:pt x="11" y="1"/>
                  </a:cubicBezTo>
                  <a:cubicBezTo>
                    <a:pt x="16" y="1"/>
                    <a:pt x="20" y="0"/>
                    <a:pt x="25" y="0"/>
                  </a:cubicBezTo>
                  <a:cubicBezTo>
                    <a:pt x="42" y="0"/>
                    <a:pt x="56" y="5"/>
                    <a:pt x="67" y="13"/>
                  </a:cubicBezTo>
                  <a:cubicBezTo>
                    <a:pt x="77" y="21"/>
                    <a:pt x="83" y="32"/>
                    <a:pt x="83" y="45"/>
                  </a:cubicBezTo>
                  <a:cubicBezTo>
                    <a:pt x="83" y="56"/>
                    <a:pt x="79" y="64"/>
                    <a:pt x="70" y="70"/>
                  </a:cubicBezTo>
                  <a:close/>
                  <a:moveTo>
                    <a:pt x="23" y="111"/>
                  </a:moveTo>
                  <a:cubicBezTo>
                    <a:pt x="26" y="107"/>
                    <a:pt x="30" y="106"/>
                    <a:pt x="35" y="106"/>
                  </a:cubicBezTo>
                  <a:cubicBezTo>
                    <a:pt x="40" y="106"/>
                    <a:pt x="43" y="107"/>
                    <a:pt x="47" y="111"/>
                  </a:cubicBezTo>
                  <a:cubicBezTo>
                    <a:pt x="50" y="114"/>
                    <a:pt x="52" y="118"/>
                    <a:pt x="52" y="122"/>
                  </a:cubicBezTo>
                  <a:cubicBezTo>
                    <a:pt x="52" y="127"/>
                    <a:pt x="50" y="131"/>
                    <a:pt x="47" y="134"/>
                  </a:cubicBezTo>
                  <a:cubicBezTo>
                    <a:pt x="43" y="137"/>
                    <a:pt x="40" y="139"/>
                    <a:pt x="35" y="139"/>
                  </a:cubicBezTo>
                  <a:cubicBezTo>
                    <a:pt x="30" y="139"/>
                    <a:pt x="26" y="137"/>
                    <a:pt x="23" y="134"/>
                  </a:cubicBezTo>
                  <a:cubicBezTo>
                    <a:pt x="20" y="131"/>
                    <a:pt x="18" y="127"/>
                    <a:pt x="18" y="122"/>
                  </a:cubicBezTo>
                  <a:cubicBezTo>
                    <a:pt x="18" y="118"/>
                    <a:pt x="20" y="114"/>
                    <a:pt x="23" y="111"/>
                  </a:cubicBezTo>
                  <a:close/>
                </a:path>
              </a:pathLst>
            </a:custGeom>
            <a:solidFill>
              <a:srgbClr val="BFDBD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3435276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610951" y="1369806"/>
            <a:ext cx="6334628" cy="1181249"/>
          </a:xfrm>
          <a:prstGeom prst="rect">
            <a:avLst/>
          </a:prstGeom>
        </p:spPr>
        <p:txBody>
          <a:bodyPr lIns="121917" tIns="60958" rIns="121917" bIns="60958"/>
          <a:lstStyle>
            <a:lvl1pPr marL="342900" indent="-342900" algn="l" rtl="0" eaLnBrk="1" fontAlgn="base" hangingPunct="1">
              <a:spcBef>
                <a:spcPts val="1200"/>
              </a:spcBef>
              <a:spcAft>
                <a:spcPts val="1200"/>
              </a:spcAft>
              <a:buFont typeface="Franklin Gothic Book" panose="020B0503020102020204" pitchFamily="34" charset="0"/>
              <a:buChar char="—"/>
              <a:defRPr lang="en-US" sz="2400" b="0" kern="1200" dirty="0">
                <a:solidFill>
                  <a:schemeClr val="tx1"/>
                </a:solidFill>
                <a:latin typeface="Arial" panose="020B0604020202020204" pitchFamily="34" charset="0"/>
                <a:ea typeface="+mn-ea"/>
                <a:cs typeface="Arial" pitchFamily="34" charset="0"/>
              </a:defRPr>
            </a:lvl1pPr>
            <a:lvl2pPr marL="742950" indent="-285750" algn="l" rtl="0" eaLnBrk="1" fontAlgn="base" hangingPunct="1">
              <a:spcBef>
                <a:spcPts val="1200"/>
              </a:spcBef>
              <a:spcAft>
                <a:spcPct val="0"/>
              </a:spcAft>
              <a:buFont typeface="Franklin Gothic Book" panose="020B0503020102020204" pitchFamily="34" charset="0"/>
              <a:buChar char="–"/>
              <a:defRPr lang="en-US" sz="2000" kern="1200" dirty="0">
                <a:solidFill>
                  <a:schemeClr val="tx1"/>
                </a:solidFill>
                <a:latin typeface="Arial" panose="020B0604020202020204" pitchFamily="34" charset="0"/>
                <a:ea typeface="+mn-ea"/>
                <a:cs typeface="Arial" pitchFamily="34" charset="0"/>
              </a:defRPr>
            </a:lvl2pPr>
            <a:lvl3pPr marL="273050" indent="-273050" algn="l" rtl="0" eaLnBrk="1" fontAlgn="base" hangingPunct="1">
              <a:spcBef>
                <a:spcPts val="1200"/>
              </a:spcBef>
              <a:spcAft>
                <a:spcPct val="0"/>
              </a:spcAft>
              <a:buClr>
                <a:srgbClr val="97989A"/>
              </a:buClr>
              <a:buFont typeface="Arial" charset="0"/>
              <a:buChar char="■"/>
              <a:defRPr lang="en-US" sz="1600" kern="1200" dirty="0">
                <a:solidFill>
                  <a:schemeClr val="tx1"/>
                </a:solidFill>
                <a:latin typeface="+mn-lt"/>
                <a:ea typeface="+mn-ea"/>
                <a:cs typeface="Arial" pitchFamily="34" charset="0"/>
              </a:defRPr>
            </a:lvl3pPr>
            <a:lvl4pPr marL="536575" indent="-263525" algn="l" rtl="0" eaLnBrk="1" fontAlgn="base" hangingPunct="1">
              <a:spcBef>
                <a:spcPts val="1200"/>
              </a:spcBef>
              <a:spcAft>
                <a:spcPct val="0"/>
              </a:spcAft>
              <a:buClr>
                <a:srgbClr val="97989A"/>
              </a:buClr>
              <a:buFont typeface="Arial" charset="0"/>
              <a:buChar char="–"/>
              <a:defRPr lang="en-US" sz="1600" kern="1200" dirty="0">
                <a:solidFill>
                  <a:schemeClr val="tx1"/>
                </a:solidFill>
                <a:latin typeface="+mn-lt"/>
                <a:ea typeface="+mn-ea"/>
                <a:cs typeface="Arial" pitchFamily="34" charset="0"/>
              </a:defRPr>
            </a:lvl4pPr>
            <a:lvl5pPr marL="809625" indent="-271463" algn="l" rtl="0" eaLnBrk="1" fontAlgn="base" hangingPunct="1">
              <a:spcBef>
                <a:spcPts val="1200"/>
              </a:spcBef>
              <a:spcAft>
                <a:spcPct val="0"/>
              </a:spcAft>
              <a:buClr>
                <a:srgbClr val="97989A"/>
              </a:buClr>
              <a:buFont typeface="Arial" charset="0"/>
              <a:buChar char="■"/>
              <a:defRPr lang="en-GB" sz="1600" kern="1200" dirty="0">
                <a:solidFill>
                  <a:schemeClr val="tx1"/>
                </a:solidFill>
                <a:latin typeface="+mn-lt"/>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a:lstStyle>
          <a:p>
            <a:pPr marL="0" indent="0">
              <a:lnSpc>
                <a:spcPct val="130000"/>
              </a:lnSpc>
              <a:buNone/>
            </a:pPr>
            <a:r>
              <a:rPr lang="en-US" sz="1900" dirty="0" smtClean="0">
                <a:solidFill>
                  <a:srgbClr val="000000"/>
                </a:solidFill>
                <a:latin typeface="Univers for KPMG Light"/>
                <a:cs typeface="Univers for KPMG Light"/>
              </a:rPr>
              <a:t>Put yourself in the shoes of your customer and describe up to 3 problems they have today. It is the difference between your current and desired state.</a:t>
            </a:r>
            <a:endParaRPr lang="en-US" sz="1900" dirty="0">
              <a:solidFill>
                <a:srgbClr val="000000"/>
              </a:solidFill>
              <a:latin typeface="Univers for KPMG Light"/>
              <a:cs typeface="Univers for KPMG Light"/>
            </a:endParaRPr>
          </a:p>
        </p:txBody>
      </p:sp>
      <p:grpSp>
        <p:nvGrpSpPr>
          <p:cNvPr id="5" name="Group 4"/>
          <p:cNvGrpSpPr/>
          <p:nvPr/>
        </p:nvGrpSpPr>
        <p:grpSpPr>
          <a:xfrm>
            <a:off x="713884" y="3150474"/>
            <a:ext cx="2282758" cy="1813015"/>
            <a:chOff x="6604772" y="776155"/>
            <a:chExt cx="1712068" cy="1359761"/>
          </a:xfrm>
        </p:grpSpPr>
        <p:sp>
          <p:nvSpPr>
            <p:cNvPr id="6" name="Rectangle 5"/>
            <p:cNvSpPr/>
            <p:nvPr/>
          </p:nvSpPr>
          <p:spPr>
            <a:xfrm>
              <a:off x="6604772" y="776155"/>
              <a:ext cx="1712068" cy="1359761"/>
            </a:xfrm>
            <a:prstGeom prst="rect">
              <a:avLst/>
            </a:prstGeom>
            <a:solidFill>
              <a:srgbClr val="0091D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6647987" y="936111"/>
              <a:ext cx="1616431" cy="1022333"/>
              <a:chOff x="6448084" y="665631"/>
              <a:chExt cx="1616431" cy="1022333"/>
            </a:xfrm>
          </p:grpSpPr>
          <p:sp>
            <p:nvSpPr>
              <p:cNvPr id="8" name="Rectangle 7"/>
              <p:cNvSpPr/>
              <p:nvPr/>
            </p:nvSpPr>
            <p:spPr>
              <a:xfrm>
                <a:off x="6538839" y="665631"/>
                <a:ext cx="1434908" cy="253916"/>
              </a:xfrm>
              <a:prstGeom prst="rect">
                <a:avLst/>
              </a:prstGeom>
            </p:spPr>
            <p:txBody>
              <a:bodyPr wrap="square">
                <a:spAutoFit/>
              </a:bodyPr>
              <a:lstStyle/>
              <a:p>
                <a:pPr algn="ctr"/>
                <a:r>
                  <a:rPr lang="en-US" sz="1600" b="1" i="1" dirty="0" smtClean="0">
                    <a:solidFill>
                      <a:schemeClr val="bg1"/>
                    </a:solidFill>
                    <a:latin typeface="Century Schoolbook"/>
                    <a:cs typeface="Century Schoolbook"/>
                  </a:rPr>
                  <a:t>Think about</a:t>
                </a:r>
                <a:r>
                  <a:rPr lang="is-IS" sz="1600" b="1" i="1" dirty="0" smtClean="0">
                    <a:solidFill>
                      <a:schemeClr val="bg1"/>
                    </a:solidFill>
                    <a:latin typeface="Century Schoolbook"/>
                    <a:cs typeface="Century Schoolbook"/>
                  </a:rPr>
                  <a:t>…</a:t>
                </a:r>
                <a:endParaRPr lang="en-US" sz="1600" b="1" i="1" dirty="0">
                  <a:solidFill>
                    <a:schemeClr val="bg1"/>
                  </a:solidFill>
                  <a:latin typeface="Century Schoolbook"/>
                  <a:cs typeface="Century Schoolbook"/>
                </a:endParaRPr>
              </a:p>
            </p:txBody>
          </p:sp>
          <p:sp>
            <p:nvSpPr>
              <p:cNvPr id="9" name="Rectangle 8"/>
              <p:cNvSpPr/>
              <p:nvPr/>
            </p:nvSpPr>
            <p:spPr>
              <a:xfrm>
                <a:off x="6448084" y="1203216"/>
                <a:ext cx="1616431" cy="484748"/>
              </a:xfrm>
              <a:prstGeom prst="rect">
                <a:avLst/>
              </a:prstGeom>
            </p:spPr>
            <p:txBody>
              <a:bodyPr wrap="none">
                <a:spAutoFit/>
              </a:bodyPr>
              <a:lstStyle/>
              <a:p>
                <a:pPr algn="ctr"/>
                <a:r>
                  <a:rPr lang="en-US" dirty="0" smtClean="0">
                    <a:solidFill>
                      <a:srgbClr val="FFFFFF"/>
                    </a:solidFill>
                    <a:latin typeface="Univers for KPMG Cond"/>
                    <a:cs typeface="Univers for KPMG Cond"/>
                  </a:rPr>
                  <a:t>What is broken</a:t>
                </a:r>
              </a:p>
              <a:p>
                <a:pPr algn="ctr"/>
                <a:r>
                  <a:rPr lang="en-US" dirty="0" smtClean="0">
                    <a:solidFill>
                      <a:srgbClr val="FFFFFF"/>
                    </a:solidFill>
                    <a:latin typeface="Univers for KPMG Cond"/>
                    <a:cs typeface="Univers for KPMG Cond"/>
                  </a:rPr>
                  <a:t>or needs improvement?</a:t>
                </a:r>
              </a:p>
            </p:txBody>
          </p:sp>
          <p:cxnSp>
            <p:nvCxnSpPr>
              <p:cNvPr id="10" name="Straight Connector 9"/>
              <p:cNvCxnSpPr/>
              <p:nvPr/>
            </p:nvCxnSpPr>
            <p:spPr>
              <a:xfrm flipH="1">
                <a:off x="6667964" y="1163957"/>
                <a:ext cx="1176657" cy="0"/>
              </a:xfrm>
              <a:prstGeom prst="line">
                <a:avLst/>
              </a:prstGeom>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grpSp>
      <p:sp>
        <p:nvSpPr>
          <p:cNvPr id="11" name="Rectangle 10"/>
          <p:cNvSpPr/>
          <p:nvPr/>
        </p:nvSpPr>
        <p:spPr>
          <a:xfrm>
            <a:off x="598757" y="646835"/>
            <a:ext cx="8022076" cy="746354"/>
          </a:xfrm>
          <a:prstGeom prst="rect">
            <a:avLst/>
          </a:prstGeom>
        </p:spPr>
        <p:txBody>
          <a:bodyPr wrap="square" lIns="121917" tIns="60958" rIns="121917" bIns="60958">
            <a:spAutoFit/>
          </a:bodyPr>
          <a:lstStyle/>
          <a:p>
            <a:pPr>
              <a:lnSpc>
                <a:spcPct val="70000"/>
              </a:lnSpc>
            </a:pPr>
            <a:r>
              <a:rPr lang="en-US" sz="5400" dirty="0" smtClean="0">
                <a:solidFill>
                  <a:schemeClr val="tx2"/>
                </a:solidFill>
                <a:latin typeface="+mj-lt"/>
                <a:ea typeface="+mj-ea"/>
                <a:cs typeface="+mj-cs"/>
              </a:rPr>
              <a:t>What’s the Problem? (5 Minutes)</a:t>
            </a:r>
            <a:endParaRPr lang="en-US" sz="5400" dirty="0">
              <a:solidFill>
                <a:schemeClr val="tx2"/>
              </a:solidFill>
              <a:latin typeface="+mj-lt"/>
              <a:ea typeface="+mj-ea"/>
              <a:cs typeface="+mj-cs"/>
            </a:endParaRPr>
          </a:p>
        </p:txBody>
      </p:sp>
      <p:grpSp>
        <p:nvGrpSpPr>
          <p:cNvPr id="12" name="Group 11"/>
          <p:cNvGrpSpPr/>
          <p:nvPr/>
        </p:nvGrpSpPr>
        <p:grpSpPr>
          <a:xfrm>
            <a:off x="3253967" y="3150474"/>
            <a:ext cx="2282757" cy="1813015"/>
            <a:chOff x="6604772" y="776155"/>
            <a:chExt cx="1712068" cy="1359761"/>
          </a:xfrm>
          <a:solidFill>
            <a:srgbClr val="005EB8"/>
          </a:solidFill>
        </p:grpSpPr>
        <p:sp>
          <p:nvSpPr>
            <p:cNvPr id="13" name="Rectangle 12"/>
            <p:cNvSpPr/>
            <p:nvPr/>
          </p:nvSpPr>
          <p:spPr>
            <a:xfrm>
              <a:off x="6604772" y="776155"/>
              <a:ext cx="1712068" cy="1359761"/>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4" name="Group 13"/>
            <p:cNvGrpSpPr/>
            <p:nvPr/>
          </p:nvGrpSpPr>
          <p:grpSpPr>
            <a:xfrm>
              <a:off x="6676108" y="936111"/>
              <a:ext cx="1560172" cy="814584"/>
              <a:chOff x="6476205" y="665631"/>
              <a:chExt cx="1560172" cy="814584"/>
            </a:xfrm>
            <a:grpFill/>
          </p:grpSpPr>
          <p:sp>
            <p:nvSpPr>
              <p:cNvPr id="15" name="Rectangle 14"/>
              <p:cNvSpPr/>
              <p:nvPr/>
            </p:nvSpPr>
            <p:spPr>
              <a:xfrm>
                <a:off x="6538839" y="665631"/>
                <a:ext cx="1434908" cy="253916"/>
              </a:xfrm>
              <a:prstGeom prst="rect">
                <a:avLst/>
              </a:prstGeom>
              <a:grpFill/>
            </p:spPr>
            <p:txBody>
              <a:bodyPr wrap="square">
                <a:spAutoFit/>
              </a:bodyPr>
              <a:lstStyle/>
              <a:p>
                <a:pPr algn="ctr"/>
                <a:r>
                  <a:rPr lang="en-US" sz="1600" b="1" i="1" dirty="0" smtClean="0">
                    <a:solidFill>
                      <a:schemeClr val="bg1"/>
                    </a:solidFill>
                    <a:latin typeface="Century Schoolbook"/>
                    <a:cs typeface="Century Schoolbook"/>
                  </a:rPr>
                  <a:t>Think about</a:t>
                </a:r>
                <a:r>
                  <a:rPr lang="is-IS" sz="1600" b="1" i="1" dirty="0" smtClean="0">
                    <a:solidFill>
                      <a:schemeClr val="bg1"/>
                    </a:solidFill>
                    <a:latin typeface="Century Schoolbook"/>
                    <a:cs typeface="Century Schoolbook"/>
                  </a:rPr>
                  <a:t>…</a:t>
                </a:r>
                <a:endParaRPr lang="en-US" sz="1600" b="1" i="1" dirty="0">
                  <a:solidFill>
                    <a:schemeClr val="bg1"/>
                  </a:solidFill>
                  <a:latin typeface="Century Schoolbook"/>
                  <a:cs typeface="Century Schoolbook"/>
                </a:endParaRPr>
              </a:p>
            </p:txBody>
          </p:sp>
          <p:sp>
            <p:nvSpPr>
              <p:cNvPr id="16" name="Rectangle 15"/>
              <p:cNvSpPr/>
              <p:nvPr/>
            </p:nvSpPr>
            <p:spPr>
              <a:xfrm>
                <a:off x="6476205" y="1203216"/>
                <a:ext cx="1560172" cy="276999"/>
              </a:xfrm>
              <a:prstGeom prst="rect">
                <a:avLst/>
              </a:prstGeom>
              <a:grpFill/>
            </p:spPr>
            <p:txBody>
              <a:bodyPr wrap="none">
                <a:spAutoFit/>
              </a:bodyPr>
              <a:lstStyle/>
              <a:p>
                <a:pPr algn="ctr"/>
                <a:r>
                  <a:rPr lang="en-US" dirty="0" smtClean="0">
                    <a:solidFill>
                      <a:srgbClr val="FFFFFF"/>
                    </a:solidFill>
                    <a:latin typeface="Univers for KPMG Cond"/>
                    <a:cs typeface="Univers for KPMG Cond"/>
                  </a:rPr>
                  <a:t>Why this gap matters?</a:t>
                </a:r>
              </a:p>
            </p:txBody>
          </p:sp>
          <p:cxnSp>
            <p:nvCxnSpPr>
              <p:cNvPr id="17" name="Straight Connector 16"/>
              <p:cNvCxnSpPr/>
              <p:nvPr/>
            </p:nvCxnSpPr>
            <p:spPr>
              <a:xfrm flipH="1">
                <a:off x="6667964" y="1163957"/>
                <a:ext cx="1176657" cy="0"/>
              </a:xfrm>
              <a:prstGeom prst="line">
                <a:avLst/>
              </a:prstGeom>
              <a:grpFill/>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grpSp>
      <p:grpSp>
        <p:nvGrpSpPr>
          <p:cNvPr id="18" name="Group 17"/>
          <p:cNvGrpSpPr/>
          <p:nvPr/>
        </p:nvGrpSpPr>
        <p:grpSpPr>
          <a:xfrm>
            <a:off x="5794054" y="3150474"/>
            <a:ext cx="2282757" cy="1813015"/>
            <a:chOff x="6604772" y="776155"/>
            <a:chExt cx="1712068" cy="1359761"/>
          </a:xfrm>
          <a:solidFill>
            <a:srgbClr val="005EB8"/>
          </a:solidFill>
        </p:grpSpPr>
        <p:sp>
          <p:nvSpPr>
            <p:cNvPr id="19" name="Rectangle 18"/>
            <p:cNvSpPr/>
            <p:nvPr/>
          </p:nvSpPr>
          <p:spPr>
            <a:xfrm>
              <a:off x="6604772" y="776155"/>
              <a:ext cx="1712068" cy="1359761"/>
            </a:xfrm>
            <a:prstGeom prst="rect">
              <a:avLst/>
            </a:prstGeom>
            <a:solidFill>
              <a:srgbClr val="002D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6684375" y="936111"/>
              <a:ext cx="1543642" cy="1022333"/>
              <a:chOff x="6484472" y="665631"/>
              <a:chExt cx="1543642" cy="1022333"/>
            </a:xfrm>
            <a:grpFill/>
          </p:grpSpPr>
          <p:sp>
            <p:nvSpPr>
              <p:cNvPr id="21" name="Rectangle 20"/>
              <p:cNvSpPr/>
              <p:nvPr/>
            </p:nvSpPr>
            <p:spPr>
              <a:xfrm>
                <a:off x="6538839" y="665631"/>
                <a:ext cx="1434908" cy="253916"/>
              </a:xfrm>
              <a:prstGeom prst="rect">
                <a:avLst/>
              </a:prstGeom>
              <a:noFill/>
            </p:spPr>
            <p:txBody>
              <a:bodyPr wrap="square">
                <a:spAutoFit/>
              </a:bodyPr>
              <a:lstStyle/>
              <a:p>
                <a:pPr algn="ctr"/>
                <a:r>
                  <a:rPr lang="en-US" sz="1600" b="1" i="1" dirty="0" smtClean="0">
                    <a:solidFill>
                      <a:schemeClr val="bg1"/>
                    </a:solidFill>
                    <a:latin typeface="Century Schoolbook"/>
                    <a:cs typeface="Century Schoolbook"/>
                  </a:rPr>
                  <a:t>Think about</a:t>
                </a:r>
                <a:r>
                  <a:rPr lang="is-IS" sz="1600" b="1" i="1" dirty="0" smtClean="0">
                    <a:solidFill>
                      <a:schemeClr val="bg1"/>
                    </a:solidFill>
                    <a:latin typeface="Century Schoolbook"/>
                    <a:cs typeface="Century Schoolbook"/>
                  </a:rPr>
                  <a:t>…</a:t>
                </a:r>
                <a:endParaRPr lang="en-US" sz="1600" b="1" i="1" dirty="0">
                  <a:solidFill>
                    <a:schemeClr val="bg1"/>
                  </a:solidFill>
                  <a:latin typeface="Century Schoolbook"/>
                  <a:cs typeface="Century Schoolbook"/>
                </a:endParaRPr>
              </a:p>
            </p:txBody>
          </p:sp>
          <p:sp>
            <p:nvSpPr>
              <p:cNvPr id="22" name="Rectangle 21"/>
              <p:cNvSpPr/>
              <p:nvPr/>
            </p:nvSpPr>
            <p:spPr>
              <a:xfrm>
                <a:off x="6484472" y="1203216"/>
                <a:ext cx="1543642" cy="484748"/>
              </a:xfrm>
              <a:prstGeom prst="rect">
                <a:avLst/>
              </a:prstGeom>
              <a:noFill/>
            </p:spPr>
            <p:txBody>
              <a:bodyPr wrap="none">
                <a:spAutoFit/>
              </a:bodyPr>
              <a:lstStyle/>
              <a:p>
                <a:pPr algn="ctr"/>
                <a:r>
                  <a:rPr lang="en-US" dirty="0" smtClean="0">
                    <a:solidFill>
                      <a:srgbClr val="FFFFFF"/>
                    </a:solidFill>
                    <a:latin typeface="Univers for KPMG Cond"/>
                    <a:cs typeface="Univers for KPMG Cond"/>
                  </a:rPr>
                  <a:t>Are there root causes</a:t>
                </a:r>
              </a:p>
              <a:p>
                <a:pPr algn="ctr"/>
                <a:r>
                  <a:rPr lang="en-US" dirty="0" smtClean="0">
                    <a:solidFill>
                      <a:srgbClr val="FFFFFF"/>
                    </a:solidFill>
                    <a:latin typeface="Univers for KPMG Cond"/>
                    <a:cs typeface="Univers for KPMG Cond"/>
                  </a:rPr>
                  <a:t>that could be tackled?</a:t>
                </a:r>
                <a:endParaRPr lang="en-US" dirty="0">
                  <a:solidFill>
                    <a:srgbClr val="FFFFFF"/>
                  </a:solidFill>
                  <a:latin typeface="Univers for KPMG Cond"/>
                  <a:cs typeface="Univers for KPMG Cond"/>
                </a:endParaRPr>
              </a:p>
            </p:txBody>
          </p:sp>
          <p:cxnSp>
            <p:nvCxnSpPr>
              <p:cNvPr id="23" name="Straight Connector 22"/>
              <p:cNvCxnSpPr/>
              <p:nvPr/>
            </p:nvCxnSpPr>
            <p:spPr>
              <a:xfrm flipH="1">
                <a:off x="6667964" y="1163957"/>
                <a:ext cx="1176657" cy="0"/>
              </a:xfrm>
              <a:prstGeom prst="line">
                <a:avLst/>
              </a:prstGeom>
              <a:grpFill/>
              <a:ln w="9525" cmpd="sng">
                <a:solidFill>
                  <a:srgbClr val="FFFFFF"/>
                </a:solidFill>
              </a:ln>
              <a:effectLst/>
            </p:spPr>
            <p:style>
              <a:lnRef idx="2">
                <a:schemeClr val="accent1"/>
              </a:lnRef>
              <a:fillRef idx="0">
                <a:schemeClr val="accent1"/>
              </a:fillRef>
              <a:effectRef idx="1">
                <a:schemeClr val="accent1"/>
              </a:effectRef>
              <a:fontRef idx="minor">
                <a:schemeClr val="tx1"/>
              </a:fontRef>
            </p:style>
          </p:cxnSp>
        </p:grpSp>
      </p:grpSp>
      <p:grpSp>
        <p:nvGrpSpPr>
          <p:cNvPr id="24" name="Group 23"/>
          <p:cNvGrpSpPr/>
          <p:nvPr/>
        </p:nvGrpSpPr>
        <p:grpSpPr>
          <a:xfrm>
            <a:off x="8751916" y="1991284"/>
            <a:ext cx="2869663" cy="3216213"/>
            <a:chOff x="5842000" y="950864"/>
            <a:chExt cx="3097755" cy="3471850"/>
          </a:xfrm>
        </p:grpSpPr>
        <p:sp>
          <p:nvSpPr>
            <p:cNvPr id="25" name="Freeform 6"/>
            <p:cNvSpPr>
              <a:spLocks noEditPoints="1"/>
            </p:cNvSpPr>
            <p:nvPr/>
          </p:nvSpPr>
          <p:spPr bwMode="auto">
            <a:xfrm>
              <a:off x="5842000" y="950864"/>
              <a:ext cx="1667012" cy="3471850"/>
            </a:xfrm>
            <a:custGeom>
              <a:avLst/>
              <a:gdLst>
                <a:gd name="T0" fmla="*/ 173 w 215"/>
                <a:gd name="T1" fmla="*/ 294 h 447"/>
                <a:gd name="T2" fmla="*/ 215 w 215"/>
                <a:gd name="T3" fmla="*/ 252 h 447"/>
                <a:gd name="T4" fmla="*/ 215 w 215"/>
                <a:gd name="T5" fmla="*/ 42 h 447"/>
                <a:gd name="T6" fmla="*/ 173 w 215"/>
                <a:gd name="T7" fmla="*/ 0 h 447"/>
                <a:gd name="T8" fmla="*/ 42 w 215"/>
                <a:gd name="T9" fmla="*/ 0 h 447"/>
                <a:gd name="T10" fmla="*/ 0 w 215"/>
                <a:gd name="T11" fmla="*/ 42 h 447"/>
                <a:gd name="T12" fmla="*/ 0 w 215"/>
                <a:gd name="T13" fmla="*/ 252 h 447"/>
                <a:gd name="T14" fmla="*/ 42 w 215"/>
                <a:gd name="T15" fmla="*/ 294 h 447"/>
                <a:gd name="T16" fmla="*/ 52 w 215"/>
                <a:gd name="T17" fmla="*/ 294 h 447"/>
                <a:gd name="T18" fmla="*/ 57 w 215"/>
                <a:gd name="T19" fmla="*/ 294 h 447"/>
                <a:gd name="T20" fmla="*/ 9 w 215"/>
                <a:gd name="T21" fmla="*/ 447 h 447"/>
                <a:gd name="T22" fmla="*/ 32 w 215"/>
                <a:gd name="T23" fmla="*/ 447 h 447"/>
                <a:gd name="T24" fmla="*/ 52 w 215"/>
                <a:gd name="T25" fmla="*/ 380 h 447"/>
                <a:gd name="T26" fmla="*/ 166 w 215"/>
                <a:gd name="T27" fmla="*/ 380 h 447"/>
                <a:gd name="T28" fmla="*/ 187 w 215"/>
                <a:gd name="T29" fmla="*/ 447 h 447"/>
                <a:gd name="T30" fmla="*/ 209 w 215"/>
                <a:gd name="T31" fmla="*/ 447 h 447"/>
                <a:gd name="T32" fmla="*/ 161 w 215"/>
                <a:gd name="T33" fmla="*/ 294 h 447"/>
                <a:gd name="T34" fmla="*/ 163 w 215"/>
                <a:gd name="T35" fmla="*/ 294 h 447"/>
                <a:gd name="T36" fmla="*/ 173 w 215"/>
                <a:gd name="T37" fmla="*/ 294 h 447"/>
                <a:gd name="T38" fmla="*/ 159 w 215"/>
                <a:gd name="T39" fmla="*/ 359 h 447"/>
                <a:gd name="T40" fmla="*/ 59 w 215"/>
                <a:gd name="T41" fmla="*/ 359 h 447"/>
                <a:gd name="T42" fmla="*/ 79 w 215"/>
                <a:gd name="T43" fmla="*/ 294 h 447"/>
                <a:gd name="T44" fmla="*/ 139 w 215"/>
                <a:gd name="T45" fmla="*/ 294 h 447"/>
                <a:gd name="T46" fmla="*/ 139 w 215"/>
                <a:gd name="T47" fmla="*/ 294 h 447"/>
                <a:gd name="T48" fmla="*/ 159 w 215"/>
                <a:gd name="T49" fmla="*/ 359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15" h="447">
                  <a:moveTo>
                    <a:pt x="173" y="294"/>
                  </a:moveTo>
                  <a:cubicBezTo>
                    <a:pt x="196" y="294"/>
                    <a:pt x="215" y="275"/>
                    <a:pt x="215" y="252"/>
                  </a:cubicBezTo>
                  <a:cubicBezTo>
                    <a:pt x="215" y="42"/>
                    <a:pt x="215" y="42"/>
                    <a:pt x="215" y="42"/>
                  </a:cubicBezTo>
                  <a:cubicBezTo>
                    <a:pt x="215" y="19"/>
                    <a:pt x="196" y="0"/>
                    <a:pt x="173" y="0"/>
                  </a:cubicBezTo>
                  <a:cubicBezTo>
                    <a:pt x="42" y="0"/>
                    <a:pt x="42" y="0"/>
                    <a:pt x="42" y="0"/>
                  </a:cubicBezTo>
                  <a:cubicBezTo>
                    <a:pt x="19" y="0"/>
                    <a:pt x="0" y="19"/>
                    <a:pt x="0" y="42"/>
                  </a:cubicBezTo>
                  <a:cubicBezTo>
                    <a:pt x="0" y="252"/>
                    <a:pt x="0" y="252"/>
                    <a:pt x="0" y="252"/>
                  </a:cubicBezTo>
                  <a:cubicBezTo>
                    <a:pt x="0" y="275"/>
                    <a:pt x="19" y="294"/>
                    <a:pt x="42" y="294"/>
                  </a:cubicBezTo>
                  <a:cubicBezTo>
                    <a:pt x="52" y="294"/>
                    <a:pt x="52" y="294"/>
                    <a:pt x="52" y="294"/>
                  </a:cubicBezTo>
                  <a:cubicBezTo>
                    <a:pt x="57" y="294"/>
                    <a:pt x="57" y="294"/>
                    <a:pt x="57" y="294"/>
                  </a:cubicBezTo>
                  <a:cubicBezTo>
                    <a:pt x="9" y="447"/>
                    <a:pt x="9" y="447"/>
                    <a:pt x="9" y="447"/>
                  </a:cubicBezTo>
                  <a:cubicBezTo>
                    <a:pt x="32" y="447"/>
                    <a:pt x="32" y="447"/>
                    <a:pt x="32" y="447"/>
                  </a:cubicBezTo>
                  <a:cubicBezTo>
                    <a:pt x="52" y="380"/>
                    <a:pt x="52" y="380"/>
                    <a:pt x="52" y="380"/>
                  </a:cubicBezTo>
                  <a:cubicBezTo>
                    <a:pt x="166" y="380"/>
                    <a:pt x="166" y="380"/>
                    <a:pt x="166" y="380"/>
                  </a:cubicBezTo>
                  <a:cubicBezTo>
                    <a:pt x="187" y="447"/>
                    <a:pt x="187" y="447"/>
                    <a:pt x="187" y="447"/>
                  </a:cubicBezTo>
                  <a:cubicBezTo>
                    <a:pt x="209" y="447"/>
                    <a:pt x="209" y="447"/>
                    <a:pt x="209" y="447"/>
                  </a:cubicBezTo>
                  <a:cubicBezTo>
                    <a:pt x="161" y="294"/>
                    <a:pt x="161" y="294"/>
                    <a:pt x="161" y="294"/>
                  </a:cubicBezTo>
                  <a:cubicBezTo>
                    <a:pt x="163" y="294"/>
                    <a:pt x="163" y="294"/>
                    <a:pt x="163" y="294"/>
                  </a:cubicBezTo>
                  <a:lnTo>
                    <a:pt x="173" y="294"/>
                  </a:lnTo>
                  <a:close/>
                  <a:moveTo>
                    <a:pt x="159" y="359"/>
                  </a:moveTo>
                  <a:cubicBezTo>
                    <a:pt x="59" y="359"/>
                    <a:pt x="59" y="359"/>
                    <a:pt x="59" y="359"/>
                  </a:cubicBezTo>
                  <a:cubicBezTo>
                    <a:pt x="79" y="294"/>
                    <a:pt x="79" y="294"/>
                    <a:pt x="79" y="294"/>
                  </a:cubicBezTo>
                  <a:cubicBezTo>
                    <a:pt x="139" y="294"/>
                    <a:pt x="139" y="294"/>
                    <a:pt x="139" y="294"/>
                  </a:cubicBezTo>
                  <a:cubicBezTo>
                    <a:pt x="139" y="294"/>
                    <a:pt x="139" y="294"/>
                    <a:pt x="139" y="294"/>
                  </a:cubicBezTo>
                  <a:lnTo>
                    <a:pt x="159" y="359"/>
                  </a:lnTo>
                  <a:close/>
                </a:path>
              </a:pathLst>
            </a:custGeom>
            <a:solidFill>
              <a:srgbClr val="2B5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6" name="Rectangle 7"/>
            <p:cNvSpPr>
              <a:spLocks noChangeArrowheads="1"/>
            </p:cNvSpPr>
            <p:nvPr/>
          </p:nvSpPr>
          <p:spPr bwMode="auto">
            <a:xfrm>
              <a:off x="5950291" y="1216668"/>
              <a:ext cx="1450432" cy="176874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27" name="Rectangle 5"/>
            <p:cNvSpPr>
              <a:spLocks noChangeArrowheads="1"/>
            </p:cNvSpPr>
            <p:nvPr/>
          </p:nvSpPr>
          <p:spPr bwMode="auto">
            <a:xfrm>
              <a:off x="6593467" y="3234803"/>
              <a:ext cx="164075" cy="1187911"/>
            </a:xfrm>
            <a:prstGeom prst="rect">
              <a:avLst/>
            </a:prstGeom>
            <a:solidFill>
              <a:srgbClr val="20405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nvGrpSpPr>
            <p:cNvPr id="28" name="Group 27"/>
            <p:cNvGrpSpPr/>
            <p:nvPr/>
          </p:nvGrpSpPr>
          <p:grpSpPr>
            <a:xfrm>
              <a:off x="6038914" y="1609795"/>
              <a:ext cx="1296144" cy="720080"/>
              <a:chOff x="9036114" y="720795"/>
              <a:chExt cx="1296144" cy="720080"/>
            </a:xfrm>
          </p:grpSpPr>
          <p:cxnSp>
            <p:nvCxnSpPr>
              <p:cNvPr id="54" name="Straight Connector 53"/>
              <p:cNvCxnSpPr/>
              <p:nvPr/>
            </p:nvCxnSpPr>
            <p:spPr>
              <a:xfrm>
                <a:off x="9684186" y="864811"/>
                <a:ext cx="0" cy="432048"/>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9468162" y="720795"/>
                <a:ext cx="432048" cy="216024"/>
              </a:xfrm>
              <a:prstGeom prst="rect">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a:p>
            </p:txBody>
          </p:sp>
          <p:sp>
            <p:nvSpPr>
              <p:cNvPr id="56" name="Rectangle 55"/>
              <p:cNvSpPr/>
              <p:nvPr/>
            </p:nvSpPr>
            <p:spPr>
              <a:xfrm>
                <a:off x="9504166" y="1224851"/>
                <a:ext cx="360040" cy="216024"/>
              </a:xfrm>
              <a:prstGeom prst="rect">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a:p>
            </p:txBody>
          </p:sp>
          <p:cxnSp>
            <p:nvCxnSpPr>
              <p:cNvPr id="57" name="Straight Connector 56"/>
              <p:cNvCxnSpPr/>
              <p:nvPr/>
            </p:nvCxnSpPr>
            <p:spPr>
              <a:xfrm flipH="1">
                <a:off x="9226738" y="1080835"/>
                <a:ext cx="936104"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58" name="Group 57"/>
              <p:cNvGrpSpPr/>
              <p:nvPr/>
            </p:nvGrpSpPr>
            <p:grpSpPr>
              <a:xfrm>
                <a:off x="9226738" y="1080835"/>
                <a:ext cx="936104" cy="216024"/>
                <a:chOff x="3754512" y="2643758"/>
                <a:chExt cx="936104" cy="432048"/>
              </a:xfrm>
            </p:grpSpPr>
            <p:cxnSp>
              <p:nvCxnSpPr>
                <p:cNvPr id="61" name="Straight Connector 60"/>
                <p:cNvCxnSpPr/>
                <p:nvPr/>
              </p:nvCxnSpPr>
              <p:spPr>
                <a:xfrm>
                  <a:off x="3754512" y="2643758"/>
                  <a:ext cx="0" cy="432048"/>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690616" y="2643758"/>
                  <a:ext cx="0" cy="432048"/>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59" name="Rectangle 58"/>
              <p:cNvSpPr/>
              <p:nvPr/>
            </p:nvSpPr>
            <p:spPr>
              <a:xfrm>
                <a:off x="9036114" y="1224851"/>
                <a:ext cx="360040" cy="216024"/>
              </a:xfrm>
              <a:prstGeom prst="rect">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a:p>
            </p:txBody>
          </p:sp>
          <p:sp>
            <p:nvSpPr>
              <p:cNvPr id="60" name="Rectangle 59"/>
              <p:cNvSpPr/>
              <p:nvPr/>
            </p:nvSpPr>
            <p:spPr>
              <a:xfrm>
                <a:off x="9972218" y="1224851"/>
                <a:ext cx="360040" cy="216024"/>
              </a:xfrm>
              <a:prstGeom prst="rect">
                <a:avLst/>
              </a:prstGeom>
              <a:solidFill>
                <a:schemeClr val="bg1"/>
              </a:solidFill>
              <a:ln w="285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a:p>
            </p:txBody>
          </p:sp>
        </p:grpSp>
        <p:sp>
          <p:nvSpPr>
            <p:cNvPr id="29" name="Oval 18"/>
            <p:cNvSpPr>
              <a:spLocks noChangeArrowheads="1"/>
            </p:cNvSpPr>
            <p:nvPr/>
          </p:nvSpPr>
          <p:spPr bwMode="auto">
            <a:xfrm>
              <a:off x="6376887" y="1961572"/>
              <a:ext cx="3281" cy="3281"/>
            </a:xfrm>
            <a:prstGeom prst="ellipse">
              <a:avLst/>
            </a:pr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0" name="Freeform 23"/>
            <p:cNvSpPr>
              <a:spLocks/>
            </p:cNvSpPr>
            <p:nvPr/>
          </p:nvSpPr>
          <p:spPr bwMode="auto">
            <a:xfrm>
              <a:off x="6796922" y="1912351"/>
              <a:ext cx="456130" cy="459412"/>
            </a:xfrm>
            <a:custGeom>
              <a:avLst/>
              <a:gdLst>
                <a:gd name="T0" fmla="*/ 139 w 139"/>
                <a:gd name="T1" fmla="*/ 131 h 140"/>
                <a:gd name="T2" fmla="*/ 132 w 139"/>
                <a:gd name="T3" fmla="*/ 140 h 140"/>
                <a:gd name="T4" fmla="*/ 0 w 139"/>
                <a:gd name="T5" fmla="*/ 5 h 140"/>
                <a:gd name="T6" fmla="*/ 4 w 139"/>
                <a:gd name="T7" fmla="*/ 0 h 140"/>
                <a:gd name="T8" fmla="*/ 139 w 139"/>
                <a:gd name="T9" fmla="*/ 131 h 140"/>
              </a:gdLst>
              <a:ahLst/>
              <a:cxnLst>
                <a:cxn ang="0">
                  <a:pos x="T0" y="T1"/>
                </a:cxn>
                <a:cxn ang="0">
                  <a:pos x="T2" y="T3"/>
                </a:cxn>
                <a:cxn ang="0">
                  <a:pos x="T4" y="T5"/>
                </a:cxn>
                <a:cxn ang="0">
                  <a:pos x="T6" y="T7"/>
                </a:cxn>
                <a:cxn ang="0">
                  <a:pos x="T8" y="T9"/>
                </a:cxn>
              </a:cxnLst>
              <a:rect l="0" t="0" r="r" b="b"/>
              <a:pathLst>
                <a:path w="139" h="140">
                  <a:moveTo>
                    <a:pt x="139" y="131"/>
                  </a:moveTo>
                  <a:lnTo>
                    <a:pt x="132" y="140"/>
                  </a:lnTo>
                  <a:lnTo>
                    <a:pt x="0" y="5"/>
                  </a:lnTo>
                  <a:lnTo>
                    <a:pt x="4" y="0"/>
                  </a:lnTo>
                  <a:lnTo>
                    <a:pt x="139" y="131"/>
                  </a:lnTo>
                  <a:close/>
                </a:path>
              </a:pathLst>
            </a:custGeom>
            <a:solidFill>
              <a:srgbClr val="F3B38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1" name="Freeform 24"/>
            <p:cNvSpPr>
              <a:spLocks/>
            </p:cNvSpPr>
            <p:nvPr/>
          </p:nvSpPr>
          <p:spPr bwMode="auto">
            <a:xfrm>
              <a:off x="7138200" y="2240502"/>
              <a:ext cx="347842" cy="357686"/>
            </a:xfrm>
            <a:custGeom>
              <a:avLst/>
              <a:gdLst>
                <a:gd name="T0" fmla="*/ 41 w 45"/>
                <a:gd name="T1" fmla="*/ 26 h 46"/>
                <a:gd name="T2" fmla="*/ 41 w 45"/>
                <a:gd name="T3" fmla="*/ 42 h 46"/>
                <a:gd name="T4" fmla="*/ 41 w 45"/>
                <a:gd name="T5" fmla="*/ 42 h 46"/>
                <a:gd name="T6" fmla="*/ 26 w 45"/>
                <a:gd name="T7" fmla="*/ 42 h 46"/>
                <a:gd name="T8" fmla="*/ 4 w 45"/>
                <a:gd name="T9" fmla="*/ 20 h 46"/>
                <a:gd name="T10" fmla="*/ 4 w 45"/>
                <a:gd name="T11" fmla="*/ 5 h 46"/>
                <a:gd name="T12" fmla="*/ 4 w 45"/>
                <a:gd name="T13" fmla="*/ 5 h 46"/>
                <a:gd name="T14" fmla="*/ 19 w 45"/>
                <a:gd name="T15" fmla="*/ 5 h 46"/>
                <a:gd name="T16" fmla="*/ 41 w 45"/>
                <a:gd name="T17" fmla="*/ 2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46">
                  <a:moveTo>
                    <a:pt x="41" y="26"/>
                  </a:moveTo>
                  <a:cubicBezTo>
                    <a:pt x="45" y="31"/>
                    <a:pt x="45" y="38"/>
                    <a:pt x="41" y="42"/>
                  </a:cubicBezTo>
                  <a:cubicBezTo>
                    <a:pt x="41" y="42"/>
                    <a:pt x="41" y="42"/>
                    <a:pt x="41" y="42"/>
                  </a:cubicBezTo>
                  <a:cubicBezTo>
                    <a:pt x="37" y="46"/>
                    <a:pt x="30" y="46"/>
                    <a:pt x="26" y="42"/>
                  </a:cubicBezTo>
                  <a:cubicBezTo>
                    <a:pt x="4" y="20"/>
                    <a:pt x="4" y="20"/>
                    <a:pt x="4" y="20"/>
                  </a:cubicBezTo>
                  <a:cubicBezTo>
                    <a:pt x="0" y="16"/>
                    <a:pt x="0" y="9"/>
                    <a:pt x="4" y="5"/>
                  </a:cubicBezTo>
                  <a:cubicBezTo>
                    <a:pt x="4" y="5"/>
                    <a:pt x="4" y="5"/>
                    <a:pt x="4" y="5"/>
                  </a:cubicBezTo>
                  <a:cubicBezTo>
                    <a:pt x="8" y="0"/>
                    <a:pt x="15" y="0"/>
                    <a:pt x="19" y="5"/>
                  </a:cubicBezTo>
                  <a:lnTo>
                    <a:pt x="41" y="26"/>
                  </a:lnTo>
                  <a:close/>
                </a:path>
              </a:pathLst>
            </a:custGeom>
            <a:solidFill>
              <a:srgbClr val="FFCAB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2" name="Freeform 25"/>
            <p:cNvSpPr>
              <a:spLocks/>
            </p:cNvSpPr>
            <p:nvPr/>
          </p:nvSpPr>
          <p:spPr bwMode="auto">
            <a:xfrm>
              <a:off x="7200550" y="2309414"/>
              <a:ext cx="187048" cy="187048"/>
            </a:xfrm>
            <a:custGeom>
              <a:avLst/>
              <a:gdLst>
                <a:gd name="T0" fmla="*/ 38 w 57"/>
                <a:gd name="T1" fmla="*/ 0 h 57"/>
                <a:gd name="T2" fmla="*/ 57 w 57"/>
                <a:gd name="T3" fmla="*/ 21 h 57"/>
                <a:gd name="T4" fmla="*/ 21 w 57"/>
                <a:gd name="T5" fmla="*/ 57 h 57"/>
                <a:gd name="T6" fmla="*/ 0 w 57"/>
                <a:gd name="T7" fmla="*/ 36 h 57"/>
                <a:gd name="T8" fmla="*/ 38 w 57"/>
                <a:gd name="T9" fmla="*/ 0 h 57"/>
              </a:gdLst>
              <a:ahLst/>
              <a:cxnLst>
                <a:cxn ang="0">
                  <a:pos x="T0" y="T1"/>
                </a:cxn>
                <a:cxn ang="0">
                  <a:pos x="T2" y="T3"/>
                </a:cxn>
                <a:cxn ang="0">
                  <a:pos x="T4" y="T5"/>
                </a:cxn>
                <a:cxn ang="0">
                  <a:pos x="T6" y="T7"/>
                </a:cxn>
                <a:cxn ang="0">
                  <a:pos x="T8" y="T9"/>
                </a:cxn>
              </a:cxnLst>
              <a:rect l="0" t="0" r="r" b="b"/>
              <a:pathLst>
                <a:path w="57" h="57">
                  <a:moveTo>
                    <a:pt x="38" y="0"/>
                  </a:moveTo>
                  <a:lnTo>
                    <a:pt x="57" y="21"/>
                  </a:lnTo>
                  <a:lnTo>
                    <a:pt x="21" y="57"/>
                  </a:lnTo>
                  <a:lnTo>
                    <a:pt x="0" y="36"/>
                  </a:lnTo>
                  <a:lnTo>
                    <a:pt x="38" y="0"/>
                  </a:lnTo>
                  <a:close/>
                </a:path>
              </a:pathLst>
            </a:custGeom>
            <a:solidFill>
              <a:srgbClr val="70BFC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3" name="Freeform 26"/>
            <p:cNvSpPr>
              <a:spLocks/>
            </p:cNvSpPr>
            <p:nvPr/>
          </p:nvSpPr>
          <p:spPr bwMode="auto">
            <a:xfrm>
              <a:off x="8644418" y="2929622"/>
              <a:ext cx="295337" cy="413472"/>
            </a:xfrm>
            <a:custGeom>
              <a:avLst/>
              <a:gdLst>
                <a:gd name="T0" fmla="*/ 2 w 38"/>
                <a:gd name="T1" fmla="*/ 17 h 53"/>
                <a:gd name="T2" fmla="*/ 7 w 38"/>
                <a:gd name="T3" fmla="*/ 3 h 53"/>
                <a:gd name="T4" fmla="*/ 7 w 38"/>
                <a:gd name="T5" fmla="*/ 3 h 53"/>
                <a:gd name="T6" fmla="*/ 22 w 38"/>
                <a:gd name="T7" fmla="*/ 8 h 53"/>
                <a:gd name="T8" fmla="*/ 35 w 38"/>
                <a:gd name="T9" fmla="*/ 36 h 53"/>
                <a:gd name="T10" fmla="*/ 30 w 38"/>
                <a:gd name="T11" fmla="*/ 50 h 53"/>
                <a:gd name="T12" fmla="*/ 30 w 38"/>
                <a:gd name="T13" fmla="*/ 50 h 53"/>
                <a:gd name="T14" fmla="*/ 15 w 38"/>
                <a:gd name="T15" fmla="*/ 45 h 53"/>
                <a:gd name="T16" fmla="*/ 2 w 38"/>
                <a:gd name="T17" fmla="*/ 17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53">
                  <a:moveTo>
                    <a:pt x="2" y="17"/>
                  </a:moveTo>
                  <a:cubicBezTo>
                    <a:pt x="0" y="12"/>
                    <a:pt x="2" y="5"/>
                    <a:pt x="7" y="3"/>
                  </a:cubicBezTo>
                  <a:cubicBezTo>
                    <a:pt x="7" y="3"/>
                    <a:pt x="7" y="3"/>
                    <a:pt x="7" y="3"/>
                  </a:cubicBezTo>
                  <a:cubicBezTo>
                    <a:pt x="13" y="0"/>
                    <a:pt x="19" y="3"/>
                    <a:pt x="22" y="8"/>
                  </a:cubicBezTo>
                  <a:cubicBezTo>
                    <a:pt x="35" y="36"/>
                    <a:pt x="35" y="36"/>
                    <a:pt x="35" y="36"/>
                  </a:cubicBezTo>
                  <a:cubicBezTo>
                    <a:pt x="38" y="41"/>
                    <a:pt x="36" y="48"/>
                    <a:pt x="30" y="50"/>
                  </a:cubicBezTo>
                  <a:cubicBezTo>
                    <a:pt x="30" y="50"/>
                    <a:pt x="30" y="50"/>
                    <a:pt x="30" y="50"/>
                  </a:cubicBezTo>
                  <a:cubicBezTo>
                    <a:pt x="25" y="53"/>
                    <a:pt x="18" y="51"/>
                    <a:pt x="15" y="45"/>
                  </a:cubicBezTo>
                  <a:lnTo>
                    <a:pt x="2" y="17"/>
                  </a:lnTo>
                  <a:close/>
                </a:path>
              </a:pathLst>
            </a:custGeom>
            <a:solidFill>
              <a:srgbClr val="FFCAB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4" name="Freeform 27"/>
            <p:cNvSpPr>
              <a:spLocks/>
            </p:cNvSpPr>
            <p:nvPr/>
          </p:nvSpPr>
          <p:spPr bwMode="auto">
            <a:xfrm>
              <a:off x="8706768" y="3077290"/>
              <a:ext cx="193610" cy="164075"/>
            </a:xfrm>
            <a:custGeom>
              <a:avLst/>
              <a:gdLst>
                <a:gd name="T0" fmla="*/ 12 w 59"/>
                <a:gd name="T1" fmla="*/ 50 h 50"/>
                <a:gd name="T2" fmla="*/ 0 w 59"/>
                <a:gd name="T3" fmla="*/ 24 h 50"/>
                <a:gd name="T4" fmla="*/ 45 w 59"/>
                <a:gd name="T5" fmla="*/ 0 h 50"/>
                <a:gd name="T6" fmla="*/ 59 w 59"/>
                <a:gd name="T7" fmla="*/ 26 h 50"/>
                <a:gd name="T8" fmla="*/ 12 w 59"/>
                <a:gd name="T9" fmla="*/ 50 h 50"/>
              </a:gdLst>
              <a:ahLst/>
              <a:cxnLst>
                <a:cxn ang="0">
                  <a:pos x="T0" y="T1"/>
                </a:cxn>
                <a:cxn ang="0">
                  <a:pos x="T2" y="T3"/>
                </a:cxn>
                <a:cxn ang="0">
                  <a:pos x="T4" y="T5"/>
                </a:cxn>
                <a:cxn ang="0">
                  <a:pos x="T6" y="T7"/>
                </a:cxn>
                <a:cxn ang="0">
                  <a:pos x="T8" y="T9"/>
                </a:cxn>
              </a:cxnLst>
              <a:rect l="0" t="0" r="r" b="b"/>
              <a:pathLst>
                <a:path w="59" h="50">
                  <a:moveTo>
                    <a:pt x="12" y="50"/>
                  </a:moveTo>
                  <a:lnTo>
                    <a:pt x="0" y="24"/>
                  </a:lnTo>
                  <a:lnTo>
                    <a:pt x="45" y="0"/>
                  </a:lnTo>
                  <a:lnTo>
                    <a:pt x="59" y="26"/>
                  </a:lnTo>
                  <a:lnTo>
                    <a:pt x="12" y="50"/>
                  </a:lnTo>
                  <a:close/>
                </a:path>
              </a:pathLst>
            </a:custGeom>
            <a:solidFill>
              <a:srgbClr val="70BFC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5" name="Freeform 28"/>
            <p:cNvSpPr>
              <a:spLocks/>
            </p:cNvSpPr>
            <p:nvPr/>
          </p:nvSpPr>
          <p:spPr bwMode="auto">
            <a:xfrm>
              <a:off x="8162034" y="2286444"/>
              <a:ext cx="85319" cy="177201"/>
            </a:xfrm>
            <a:custGeom>
              <a:avLst/>
              <a:gdLst>
                <a:gd name="T0" fmla="*/ 26 w 26"/>
                <a:gd name="T1" fmla="*/ 26 h 54"/>
                <a:gd name="T2" fmla="*/ 0 w 26"/>
                <a:gd name="T3" fmla="*/ 0 h 54"/>
                <a:gd name="T4" fmla="*/ 14 w 26"/>
                <a:gd name="T5" fmla="*/ 54 h 54"/>
                <a:gd name="T6" fmla="*/ 26 w 26"/>
                <a:gd name="T7" fmla="*/ 26 h 54"/>
              </a:gdLst>
              <a:ahLst/>
              <a:cxnLst>
                <a:cxn ang="0">
                  <a:pos x="T0" y="T1"/>
                </a:cxn>
                <a:cxn ang="0">
                  <a:pos x="T2" y="T3"/>
                </a:cxn>
                <a:cxn ang="0">
                  <a:pos x="T4" y="T5"/>
                </a:cxn>
                <a:cxn ang="0">
                  <a:pos x="T6" y="T7"/>
                </a:cxn>
              </a:cxnLst>
              <a:rect l="0" t="0" r="r" b="b"/>
              <a:pathLst>
                <a:path w="26" h="54">
                  <a:moveTo>
                    <a:pt x="26" y="26"/>
                  </a:moveTo>
                  <a:lnTo>
                    <a:pt x="0" y="0"/>
                  </a:lnTo>
                  <a:lnTo>
                    <a:pt x="14" y="54"/>
                  </a:lnTo>
                  <a:lnTo>
                    <a:pt x="26" y="26"/>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6" name="Freeform 29"/>
            <p:cNvSpPr>
              <a:spLocks/>
            </p:cNvSpPr>
            <p:nvPr/>
          </p:nvSpPr>
          <p:spPr bwMode="auto">
            <a:xfrm>
              <a:off x="8076715" y="2286444"/>
              <a:ext cx="85319" cy="177201"/>
            </a:xfrm>
            <a:custGeom>
              <a:avLst/>
              <a:gdLst>
                <a:gd name="T0" fmla="*/ 0 w 26"/>
                <a:gd name="T1" fmla="*/ 26 h 54"/>
                <a:gd name="T2" fmla="*/ 12 w 26"/>
                <a:gd name="T3" fmla="*/ 54 h 54"/>
                <a:gd name="T4" fmla="*/ 26 w 26"/>
                <a:gd name="T5" fmla="*/ 0 h 54"/>
                <a:gd name="T6" fmla="*/ 0 w 26"/>
                <a:gd name="T7" fmla="*/ 26 h 54"/>
              </a:gdLst>
              <a:ahLst/>
              <a:cxnLst>
                <a:cxn ang="0">
                  <a:pos x="T0" y="T1"/>
                </a:cxn>
                <a:cxn ang="0">
                  <a:pos x="T2" y="T3"/>
                </a:cxn>
                <a:cxn ang="0">
                  <a:pos x="T4" y="T5"/>
                </a:cxn>
                <a:cxn ang="0">
                  <a:pos x="T6" y="T7"/>
                </a:cxn>
              </a:cxnLst>
              <a:rect l="0" t="0" r="r" b="b"/>
              <a:pathLst>
                <a:path w="26" h="54">
                  <a:moveTo>
                    <a:pt x="0" y="26"/>
                  </a:moveTo>
                  <a:lnTo>
                    <a:pt x="12" y="54"/>
                  </a:lnTo>
                  <a:lnTo>
                    <a:pt x="26" y="0"/>
                  </a:lnTo>
                  <a:lnTo>
                    <a:pt x="0" y="26"/>
                  </a:lnTo>
                  <a:close/>
                </a:path>
              </a:pathLst>
            </a:custGeom>
            <a:solidFill>
              <a:srgbClr val="70BFC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7" name="Freeform 30"/>
            <p:cNvSpPr>
              <a:spLocks/>
            </p:cNvSpPr>
            <p:nvPr/>
          </p:nvSpPr>
          <p:spPr bwMode="auto">
            <a:xfrm>
              <a:off x="8053745" y="2194559"/>
              <a:ext cx="91882" cy="91882"/>
            </a:xfrm>
            <a:custGeom>
              <a:avLst/>
              <a:gdLst>
                <a:gd name="T0" fmla="*/ 8 w 12"/>
                <a:gd name="T1" fmla="*/ 8 h 12"/>
                <a:gd name="T2" fmla="*/ 0 w 12"/>
                <a:gd name="T3" fmla="*/ 0 h 12"/>
                <a:gd name="T4" fmla="*/ 0 w 12"/>
                <a:gd name="T5" fmla="*/ 8 h 12"/>
                <a:gd name="T6" fmla="*/ 0 w 12"/>
                <a:gd name="T7" fmla="*/ 8 h 12"/>
                <a:gd name="T8" fmla="*/ 12 w 12"/>
                <a:gd name="T9" fmla="*/ 12 h 12"/>
                <a:gd name="T10" fmla="*/ 8 w 12"/>
                <a:gd name="T11" fmla="*/ 8 h 12"/>
              </a:gdLst>
              <a:ahLst/>
              <a:cxnLst>
                <a:cxn ang="0">
                  <a:pos x="T0" y="T1"/>
                </a:cxn>
                <a:cxn ang="0">
                  <a:pos x="T2" y="T3"/>
                </a:cxn>
                <a:cxn ang="0">
                  <a:pos x="T4" y="T5"/>
                </a:cxn>
                <a:cxn ang="0">
                  <a:pos x="T6" y="T7"/>
                </a:cxn>
                <a:cxn ang="0">
                  <a:pos x="T8" y="T9"/>
                </a:cxn>
                <a:cxn ang="0">
                  <a:pos x="T10" y="T11"/>
                </a:cxn>
              </a:cxnLst>
              <a:rect l="0" t="0" r="r" b="b"/>
              <a:pathLst>
                <a:path w="12" h="12">
                  <a:moveTo>
                    <a:pt x="8" y="8"/>
                  </a:moveTo>
                  <a:cubicBezTo>
                    <a:pt x="0" y="0"/>
                    <a:pt x="0" y="0"/>
                    <a:pt x="0" y="0"/>
                  </a:cubicBezTo>
                  <a:cubicBezTo>
                    <a:pt x="0" y="8"/>
                    <a:pt x="0" y="8"/>
                    <a:pt x="0" y="8"/>
                  </a:cubicBezTo>
                  <a:cubicBezTo>
                    <a:pt x="0" y="8"/>
                    <a:pt x="0" y="8"/>
                    <a:pt x="0" y="8"/>
                  </a:cubicBezTo>
                  <a:cubicBezTo>
                    <a:pt x="4" y="10"/>
                    <a:pt x="8" y="12"/>
                    <a:pt x="12" y="12"/>
                  </a:cubicBezTo>
                  <a:lnTo>
                    <a:pt x="8" y="8"/>
                  </a:lnTo>
                  <a:close/>
                </a:path>
              </a:pathLst>
            </a:custGeom>
            <a:solidFill>
              <a:srgbClr val="FFCAB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8" name="Freeform 31"/>
            <p:cNvSpPr>
              <a:spLocks/>
            </p:cNvSpPr>
            <p:nvPr/>
          </p:nvSpPr>
          <p:spPr bwMode="auto">
            <a:xfrm>
              <a:off x="8053745" y="2155182"/>
              <a:ext cx="216580" cy="131261"/>
            </a:xfrm>
            <a:custGeom>
              <a:avLst/>
              <a:gdLst>
                <a:gd name="T0" fmla="*/ 0 w 28"/>
                <a:gd name="T1" fmla="*/ 0 h 17"/>
                <a:gd name="T2" fmla="*/ 0 w 28"/>
                <a:gd name="T3" fmla="*/ 5 h 17"/>
                <a:gd name="T4" fmla="*/ 8 w 28"/>
                <a:gd name="T5" fmla="*/ 13 h 17"/>
                <a:gd name="T6" fmla="*/ 12 w 28"/>
                <a:gd name="T7" fmla="*/ 17 h 17"/>
                <a:gd name="T8" fmla="*/ 14 w 28"/>
                <a:gd name="T9" fmla="*/ 17 h 17"/>
                <a:gd name="T10" fmla="*/ 15 w 28"/>
                <a:gd name="T11" fmla="*/ 17 h 17"/>
                <a:gd name="T12" fmla="*/ 28 w 28"/>
                <a:gd name="T13" fmla="*/ 13 h 17"/>
                <a:gd name="T14" fmla="*/ 28 w 28"/>
                <a:gd name="T15" fmla="*/ 13 h 17"/>
                <a:gd name="T16" fmla="*/ 28 w 28"/>
                <a:gd name="T17" fmla="*/ 0 h 17"/>
                <a:gd name="T18" fmla="*/ 0 w 28"/>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17">
                  <a:moveTo>
                    <a:pt x="0" y="0"/>
                  </a:moveTo>
                  <a:cubicBezTo>
                    <a:pt x="0" y="5"/>
                    <a:pt x="0" y="5"/>
                    <a:pt x="0" y="5"/>
                  </a:cubicBezTo>
                  <a:cubicBezTo>
                    <a:pt x="8" y="13"/>
                    <a:pt x="8" y="13"/>
                    <a:pt x="8" y="13"/>
                  </a:cubicBezTo>
                  <a:cubicBezTo>
                    <a:pt x="12" y="17"/>
                    <a:pt x="12" y="17"/>
                    <a:pt x="12" y="17"/>
                  </a:cubicBezTo>
                  <a:cubicBezTo>
                    <a:pt x="13" y="17"/>
                    <a:pt x="13" y="17"/>
                    <a:pt x="14" y="17"/>
                  </a:cubicBezTo>
                  <a:cubicBezTo>
                    <a:pt x="14" y="17"/>
                    <a:pt x="15" y="17"/>
                    <a:pt x="15" y="17"/>
                  </a:cubicBezTo>
                  <a:cubicBezTo>
                    <a:pt x="20" y="17"/>
                    <a:pt x="24" y="15"/>
                    <a:pt x="28" y="13"/>
                  </a:cubicBezTo>
                  <a:cubicBezTo>
                    <a:pt x="28" y="13"/>
                    <a:pt x="28" y="13"/>
                    <a:pt x="28" y="13"/>
                  </a:cubicBezTo>
                  <a:cubicBezTo>
                    <a:pt x="28" y="0"/>
                    <a:pt x="28" y="0"/>
                    <a:pt x="28" y="0"/>
                  </a:cubicBezTo>
                  <a:lnTo>
                    <a:pt x="0" y="0"/>
                  </a:lnTo>
                  <a:close/>
                </a:path>
              </a:pathLst>
            </a:custGeom>
            <a:solidFill>
              <a:srgbClr val="F9B5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39" name="Freeform 32"/>
            <p:cNvSpPr>
              <a:spLocks/>
            </p:cNvSpPr>
            <p:nvPr/>
          </p:nvSpPr>
          <p:spPr bwMode="auto">
            <a:xfrm>
              <a:off x="8053745" y="2256909"/>
              <a:ext cx="108291" cy="114854"/>
            </a:xfrm>
            <a:custGeom>
              <a:avLst/>
              <a:gdLst>
                <a:gd name="T0" fmla="*/ 0 w 14"/>
                <a:gd name="T1" fmla="*/ 0 h 15"/>
                <a:gd name="T2" fmla="*/ 0 w 14"/>
                <a:gd name="T3" fmla="*/ 0 h 15"/>
                <a:gd name="T4" fmla="*/ 0 w 14"/>
                <a:gd name="T5" fmla="*/ 8 h 15"/>
                <a:gd name="T6" fmla="*/ 3 w 14"/>
                <a:gd name="T7" fmla="*/ 15 h 15"/>
                <a:gd name="T8" fmla="*/ 14 w 14"/>
                <a:gd name="T9" fmla="*/ 4 h 15"/>
                <a:gd name="T10" fmla="*/ 0 w 14"/>
                <a:gd name="T11" fmla="*/ 0 h 15"/>
              </a:gdLst>
              <a:ahLst/>
              <a:cxnLst>
                <a:cxn ang="0">
                  <a:pos x="T0" y="T1"/>
                </a:cxn>
                <a:cxn ang="0">
                  <a:pos x="T2" y="T3"/>
                </a:cxn>
                <a:cxn ang="0">
                  <a:pos x="T4" y="T5"/>
                </a:cxn>
                <a:cxn ang="0">
                  <a:pos x="T6" y="T7"/>
                </a:cxn>
                <a:cxn ang="0">
                  <a:pos x="T8" y="T9"/>
                </a:cxn>
                <a:cxn ang="0">
                  <a:pos x="T10" y="T11"/>
                </a:cxn>
              </a:cxnLst>
              <a:rect l="0" t="0" r="r" b="b"/>
              <a:pathLst>
                <a:path w="14" h="15">
                  <a:moveTo>
                    <a:pt x="0" y="0"/>
                  </a:moveTo>
                  <a:cubicBezTo>
                    <a:pt x="0" y="0"/>
                    <a:pt x="0" y="0"/>
                    <a:pt x="0" y="0"/>
                  </a:cubicBezTo>
                  <a:cubicBezTo>
                    <a:pt x="0" y="8"/>
                    <a:pt x="0" y="8"/>
                    <a:pt x="0" y="8"/>
                  </a:cubicBezTo>
                  <a:cubicBezTo>
                    <a:pt x="3" y="15"/>
                    <a:pt x="3" y="15"/>
                    <a:pt x="3" y="15"/>
                  </a:cubicBezTo>
                  <a:cubicBezTo>
                    <a:pt x="14" y="4"/>
                    <a:pt x="14" y="4"/>
                    <a:pt x="14" y="4"/>
                  </a:cubicBezTo>
                  <a:cubicBezTo>
                    <a:pt x="9" y="4"/>
                    <a:pt x="4" y="3"/>
                    <a:pt x="0" y="0"/>
                  </a:cubicBezTo>
                  <a:close/>
                </a:path>
              </a:pathLst>
            </a:custGeom>
            <a:solidFill>
              <a:srgbClr val="F8F8F9"/>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0" name="Freeform 33"/>
            <p:cNvSpPr>
              <a:spLocks/>
            </p:cNvSpPr>
            <p:nvPr/>
          </p:nvSpPr>
          <p:spPr bwMode="auto">
            <a:xfrm>
              <a:off x="8162034" y="2256909"/>
              <a:ext cx="108291" cy="114854"/>
            </a:xfrm>
            <a:custGeom>
              <a:avLst/>
              <a:gdLst>
                <a:gd name="T0" fmla="*/ 14 w 14"/>
                <a:gd name="T1" fmla="*/ 8 h 15"/>
                <a:gd name="T2" fmla="*/ 14 w 14"/>
                <a:gd name="T3" fmla="*/ 8 h 15"/>
                <a:gd name="T4" fmla="*/ 14 w 14"/>
                <a:gd name="T5" fmla="*/ 0 h 15"/>
                <a:gd name="T6" fmla="*/ 14 w 14"/>
                <a:gd name="T7" fmla="*/ 0 h 15"/>
                <a:gd name="T8" fmla="*/ 0 w 14"/>
                <a:gd name="T9" fmla="*/ 4 h 15"/>
                <a:gd name="T10" fmla="*/ 11 w 14"/>
                <a:gd name="T11" fmla="*/ 15 h 15"/>
                <a:gd name="T12" fmla="*/ 14 w 14"/>
                <a:gd name="T13" fmla="*/ 8 h 15"/>
              </a:gdLst>
              <a:ahLst/>
              <a:cxnLst>
                <a:cxn ang="0">
                  <a:pos x="T0" y="T1"/>
                </a:cxn>
                <a:cxn ang="0">
                  <a:pos x="T2" y="T3"/>
                </a:cxn>
                <a:cxn ang="0">
                  <a:pos x="T4" y="T5"/>
                </a:cxn>
                <a:cxn ang="0">
                  <a:pos x="T6" y="T7"/>
                </a:cxn>
                <a:cxn ang="0">
                  <a:pos x="T8" y="T9"/>
                </a:cxn>
                <a:cxn ang="0">
                  <a:pos x="T10" y="T11"/>
                </a:cxn>
                <a:cxn ang="0">
                  <a:pos x="T12" y="T13"/>
                </a:cxn>
              </a:cxnLst>
              <a:rect l="0" t="0" r="r" b="b"/>
              <a:pathLst>
                <a:path w="14" h="15">
                  <a:moveTo>
                    <a:pt x="14" y="8"/>
                  </a:moveTo>
                  <a:cubicBezTo>
                    <a:pt x="14" y="8"/>
                    <a:pt x="14" y="8"/>
                    <a:pt x="14" y="8"/>
                  </a:cubicBezTo>
                  <a:cubicBezTo>
                    <a:pt x="14" y="0"/>
                    <a:pt x="14" y="0"/>
                    <a:pt x="14" y="0"/>
                  </a:cubicBezTo>
                  <a:cubicBezTo>
                    <a:pt x="14" y="0"/>
                    <a:pt x="14" y="0"/>
                    <a:pt x="14" y="0"/>
                  </a:cubicBezTo>
                  <a:cubicBezTo>
                    <a:pt x="10" y="3"/>
                    <a:pt x="5" y="4"/>
                    <a:pt x="0" y="4"/>
                  </a:cubicBezTo>
                  <a:cubicBezTo>
                    <a:pt x="11" y="15"/>
                    <a:pt x="11" y="15"/>
                    <a:pt x="11" y="15"/>
                  </a:cubicBezTo>
                  <a:lnTo>
                    <a:pt x="14" y="8"/>
                  </a:lnTo>
                  <a:close/>
                </a:path>
              </a:pathLst>
            </a:custGeom>
            <a:solidFill>
              <a:srgbClr val="70BFC4"/>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1" name="Freeform 34"/>
            <p:cNvSpPr>
              <a:spLocks/>
            </p:cNvSpPr>
            <p:nvPr/>
          </p:nvSpPr>
          <p:spPr bwMode="auto">
            <a:xfrm>
              <a:off x="7991396" y="2256909"/>
              <a:ext cx="62349" cy="62349"/>
            </a:xfrm>
            <a:custGeom>
              <a:avLst/>
              <a:gdLst>
                <a:gd name="T0" fmla="*/ 19 w 19"/>
                <a:gd name="T1" fmla="*/ 0 h 19"/>
                <a:gd name="T2" fmla="*/ 0 w 19"/>
                <a:gd name="T3" fmla="*/ 0 h 19"/>
                <a:gd name="T4" fmla="*/ 19 w 19"/>
                <a:gd name="T5" fmla="*/ 19 h 19"/>
                <a:gd name="T6" fmla="*/ 19 w 19"/>
                <a:gd name="T7" fmla="*/ 0 h 19"/>
              </a:gdLst>
              <a:ahLst/>
              <a:cxnLst>
                <a:cxn ang="0">
                  <a:pos x="T0" y="T1"/>
                </a:cxn>
                <a:cxn ang="0">
                  <a:pos x="T2" y="T3"/>
                </a:cxn>
                <a:cxn ang="0">
                  <a:pos x="T4" y="T5"/>
                </a:cxn>
                <a:cxn ang="0">
                  <a:pos x="T6" y="T7"/>
                </a:cxn>
              </a:cxnLst>
              <a:rect l="0" t="0" r="r" b="b"/>
              <a:pathLst>
                <a:path w="19" h="19">
                  <a:moveTo>
                    <a:pt x="19" y="0"/>
                  </a:moveTo>
                  <a:lnTo>
                    <a:pt x="0" y="0"/>
                  </a:lnTo>
                  <a:lnTo>
                    <a:pt x="19" y="19"/>
                  </a:lnTo>
                  <a:lnTo>
                    <a:pt x="19" y="0"/>
                  </a:lnTo>
                  <a:close/>
                </a:path>
              </a:pathLst>
            </a:custGeom>
            <a:solidFill>
              <a:srgbClr val="20405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2" name="Freeform 35"/>
            <p:cNvSpPr>
              <a:spLocks/>
            </p:cNvSpPr>
            <p:nvPr/>
          </p:nvSpPr>
          <p:spPr bwMode="auto">
            <a:xfrm>
              <a:off x="8122657" y="1899223"/>
              <a:ext cx="295337" cy="331435"/>
            </a:xfrm>
            <a:custGeom>
              <a:avLst/>
              <a:gdLst>
                <a:gd name="T0" fmla="*/ 4 w 38"/>
                <a:gd name="T1" fmla="*/ 3 h 43"/>
                <a:gd name="T2" fmla="*/ 0 w 38"/>
                <a:gd name="T3" fmla="*/ 17 h 43"/>
                <a:gd name="T4" fmla="*/ 5 w 38"/>
                <a:gd name="T5" fmla="*/ 43 h 43"/>
                <a:gd name="T6" fmla="*/ 25 w 38"/>
                <a:gd name="T7" fmla="*/ 32 h 43"/>
                <a:gd name="T8" fmla="*/ 38 w 38"/>
                <a:gd name="T9" fmla="*/ 6 h 43"/>
                <a:gd name="T10" fmla="*/ 23 w 38"/>
                <a:gd name="T11" fmla="*/ 0 h 43"/>
                <a:gd name="T12" fmla="*/ 4 w 38"/>
                <a:gd name="T13" fmla="*/ 3 h 43"/>
              </a:gdLst>
              <a:ahLst/>
              <a:cxnLst>
                <a:cxn ang="0">
                  <a:pos x="T0" y="T1"/>
                </a:cxn>
                <a:cxn ang="0">
                  <a:pos x="T2" y="T3"/>
                </a:cxn>
                <a:cxn ang="0">
                  <a:pos x="T4" y="T5"/>
                </a:cxn>
                <a:cxn ang="0">
                  <a:pos x="T6" y="T7"/>
                </a:cxn>
                <a:cxn ang="0">
                  <a:pos x="T8" y="T9"/>
                </a:cxn>
                <a:cxn ang="0">
                  <a:pos x="T10" y="T11"/>
                </a:cxn>
                <a:cxn ang="0">
                  <a:pos x="T12" y="T13"/>
                </a:cxn>
              </a:cxnLst>
              <a:rect l="0" t="0" r="r" b="b"/>
              <a:pathLst>
                <a:path w="38" h="43">
                  <a:moveTo>
                    <a:pt x="4" y="3"/>
                  </a:moveTo>
                  <a:cubicBezTo>
                    <a:pt x="3" y="4"/>
                    <a:pt x="0" y="17"/>
                    <a:pt x="0" y="17"/>
                  </a:cubicBezTo>
                  <a:cubicBezTo>
                    <a:pt x="0" y="19"/>
                    <a:pt x="5" y="38"/>
                    <a:pt x="5" y="43"/>
                  </a:cubicBezTo>
                  <a:cubicBezTo>
                    <a:pt x="13" y="43"/>
                    <a:pt x="20" y="39"/>
                    <a:pt x="25" y="32"/>
                  </a:cubicBezTo>
                  <a:cubicBezTo>
                    <a:pt x="32" y="25"/>
                    <a:pt x="36" y="16"/>
                    <a:pt x="38" y="6"/>
                  </a:cubicBezTo>
                  <a:cubicBezTo>
                    <a:pt x="36" y="4"/>
                    <a:pt x="31" y="0"/>
                    <a:pt x="23" y="0"/>
                  </a:cubicBezTo>
                  <a:cubicBezTo>
                    <a:pt x="18" y="0"/>
                    <a:pt x="6" y="1"/>
                    <a:pt x="4" y="3"/>
                  </a:cubicBezTo>
                  <a:close/>
                </a:path>
              </a:pathLst>
            </a:custGeom>
            <a:solidFill>
              <a:srgbClr val="F9B59D"/>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3" name="Freeform 36"/>
            <p:cNvSpPr>
              <a:spLocks/>
            </p:cNvSpPr>
            <p:nvPr/>
          </p:nvSpPr>
          <p:spPr bwMode="auto">
            <a:xfrm>
              <a:off x="7906077" y="1666235"/>
              <a:ext cx="511917" cy="564422"/>
            </a:xfrm>
            <a:custGeom>
              <a:avLst/>
              <a:gdLst>
                <a:gd name="T0" fmla="*/ 65 w 66"/>
                <a:gd name="T1" fmla="*/ 19 h 73"/>
                <a:gd name="T2" fmla="*/ 51 w 66"/>
                <a:gd name="T3" fmla="*/ 23 h 73"/>
                <a:gd name="T4" fmla="*/ 33 w 66"/>
                <a:gd name="T5" fmla="*/ 17 h 73"/>
                <a:gd name="T6" fmla="*/ 22 w 66"/>
                <a:gd name="T7" fmla="*/ 0 h 73"/>
                <a:gd name="T8" fmla="*/ 0 w 66"/>
                <a:gd name="T9" fmla="*/ 28 h 73"/>
                <a:gd name="T10" fmla="*/ 12 w 66"/>
                <a:gd name="T11" fmla="*/ 62 h 73"/>
                <a:gd name="T12" fmla="*/ 22 w 66"/>
                <a:gd name="T13" fmla="*/ 70 h 73"/>
                <a:gd name="T14" fmla="*/ 33 w 66"/>
                <a:gd name="T15" fmla="*/ 73 h 73"/>
                <a:gd name="T16" fmla="*/ 33 w 66"/>
                <a:gd name="T17" fmla="*/ 73 h 73"/>
                <a:gd name="T18" fmla="*/ 33 w 66"/>
                <a:gd name="T19" fmla="*/ 36 h 73"/>
                <a:gd name="T20" fmla="*/ 37 w 66"/>
                <a:gd name="T21" fmla="*/ 33 h 73"/>
                <a:gd name="T22" fmla="*/ 51 w 66"/>
                <a:gd name="T23" fmla="*/ 30 h 73"/>
                <a:gd name="T24" fmla="*/ 66 w 66"/>
                <a:gd name="T25" fmla="*/ 36 h 73"/>
                <a:gd name="T26" fmla="*/ 66 w 66"/>
                <a:gd name="T27" fmla="*/ 29 h 73"/>
                <a:gd name="T28" fmla="*/ 66 w 66"/>
                <a:gd name="T29" fmla="*/ 28 h 73"/>
                <a:gd name="T30" fmla="*/ 65 w 66"/>
                <a:gd name="T31" fmla="*/ 1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6" h="73">
                  <a:moveTo>
                    <a:pt x="65" y="19"/>
                  </a:moveTo>
                  <a:cubicBezTo>
                    <a:pt x="61" y="22"/>
                    <a:pt x="56" y="23"/>
                    <a:pt x="51" y="23"/>
                  </a:cubicBezTo>
                  <a:cubicBezTo>
                    <a:pt x="44" y="23"/>
                    <a:pt x="38" y="21"/>
                    <a:pt x="33" y="17"/>
                  </a:cubicBezTo>
                  <a:cubicBezTo>
                    <a:pt x="28" y="13"/>
                    <a:pt x="24" y="7"/>
                    <a:pt x="22" y="0"/>
                  </a:cubicBezTo>
                  <a:cubicBezTo>
                    <a:pt x="9" y="3"/>
                    <a:pt x="0" y="11"/>
                    <a:pt x="0" y="28"/>
                  </a:cubicBezTo>
                  <a:cubicBezTo>
                    <a:pt x="0" y="41"/>
                    <a:pt x="5" y="53"/>
                    <a:pt x="12" y="62"/>
                  </a:cubicBezTo>
                  <a:cubicBezTo>
                    <a:pt x="15" y="65"/>
                    <a:pt x="18" y="68"/>
                    <a:pt x="22" y="70"/>
                  </a:cubicBezTo>
                  <a:cubicBezTo>
                    <a:pt x="25" y="71"/>
                    <a:pt x="29" y="73"/>
                    <a:pt x="33" y="73"/>
                  </a:cubicBezTo>
                  <a:cubicBezTo>
                    <a:pt x="33" y="73"/>
                    <a:pt x="33" y="73"/>
                    <a:pt x="33" y="73"/>
                  </a:cubicBezTo>
                  <a:cubicBezTo>
                    <a:pt x="33" y="68"/>
                    <a:pt x="33" y="37"/>
                    <a:pt x="33" y="36"/>
                  </a:cubicBezTo>
                  <a:cubicBezTo>
                    <a:pt x="33" y="36"/>
                    <a:pt x="35" y="34"/>
                    <a:pt x="37" y="33"/>
                  </a:cubicBezTo>
                  <a:cubicBezTo>
                    <a:pt x="40" y="31"/>
                    <a:pt x="46" y="30"/>
                    <a:pt x="51" y="30"/>
                  </a:cubicBezTo>
                  <a:cubicBezTo>
                    <a:pt x="59" y="30"/>
                    <a:pt x="64" y="34"/>
                    <a:pt x="66" y="36"/>
                  </a:cubicBezTo>
                  <a:cubicBezTo>
                    <a:pt x="66" y="34"/>
                    <a:pt x="66" y="31"/>
                    <a:pt x="66" y="29"/>
                  </a:cubicBezTo>
                  <a:cubicBezTo>
                    <a:pt x="66" y="28"/>
                    <a:pt x="66" y="28"/>
                    <a:pt x="66" y="28"/>
                  </a:cubicBezTo>
                  <a:cubicBezTo>
                    <a:pt x="66" y="25"/>
                    <a:pt x="66" y="22"/>
                    <a:pt x="65" y="19"/>
                  </a:cubicBezTo>
                  <a:close/>
                </a:path>
              </a:pathLst>
            </a:custGeom>
            <a:solidFill>
              <a:srgbClr val="FFCAB3"/>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4" name="Freeform 37"/>
            <p:cNvSpPr>
              <a:spLocks/>
            </p:cNvSpPr>
            <p:nvPr/>
          </p:nvSpPr>
          <p:spPr bwMode="auto">
            <a:xfrm>
              <a:off x="7781379" y="1518567"/>
              <a:ext cx="708809" cy="626771"/>
            </a:xfrm>
            <a:custGeom>
              <a:avLst/>
              <a:gdLst>
                <a:gd name="T0" fmla="*/ 90 w 91"/>
                <a:gd name="T1" fmla="*/ 31 h 81"/>
                <a:gd name="T2" fmla="*/ 49 w 91"/>
                <a:gd name="T3" fmla="*/ 0 h 81"/>
                <a:gd name="T4" fmla="*/ 42 w 91"/>
                <a:gd name="T5" fmla="*/ 0 h 81"/>
                <a:gd name="T6" fmla="*/ 10 w 91"/>
                <a:gd name="T7" fmla="*/ 55 h 81"/>
                <a:gd name="T8" fmla="*/ 28 w 91"/>
                <a:gd name="T9" fmla="*/ 81 h 81"/>
                <a:gd name="T10" fmla="*/ 16 w 91"/>
                <a:gd name="T11" fmla="*/ 47 h 81"/>
                <a:gd name="T12" fmla="*/ 22 w 91"/>
                <a:gd name="T13" fmla="*/ 28 h 81"/>
                <a:gd name="T14" fmla="*/ 32 w 91"/>
                <a:gd name="T15" fmla="*/ 24 h 81"/>
                <a:gd name="T16" fmla="*/ 42 w 91"/>
                <a:gd name="T17" fmla="*/ 28 h 81"/>
                <a:gd name="T18" fmla="*/ 67 w 91"/>
                <a:gd name="T19" fmla="*/ 42 h 81"/>
                <a:gd name="T20" fmla="*/ 81 w 91"/>
                <a:gd name="T21" fmla="*/ 38 h 81"/>
                <a:gd name="T22" fmla="*/ 81 w 91"/>
                <a:gd name="T23" fmla="*/ 38 h 81"/>
                <a:gd name="T24" fmla="*/ 82 w 91"/>
                <a:gd name="T25" fmla="*/ 47 h 81"/>
                <a:gd name="T26" fmla="*/ 69 w 91"/>
                <a:gd name="T27" fmla="*/ 81 h 81"/>
                <a:gd name="T28" fmla="*/ 87 w 91"/>
                <a:gd name="T29" fmla="*/ 55 h 81"/>
                <a:gd name="T30" fmla="*/ 90 w 91"/>
                <a:gd name="T31" fmla="*/ 3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1" h="81">
                  <a:moveTo>
                    <a:pt x="90" y="31"/>
                  </a:moveTo>
                  <a:cubicBezTo>
                    <a:pt x="86" y="13"/>
                    <a:pt x="70" y="0"/>
                    <a:pt x="49" y="0"/>
                  </a:cubicBezTo>
                  <a:cubicBezTo>
                    <a:pt x="46" y="0"/>
                    <a:pt x="44" y="0"/>
                    <a:pt x="42" y="0"/>
                  </a:cubicBezTo>
                  <a:cubicBezTo>
                    <a:pt x="17" y="4"/>
                    <a:pt x="0" y="28"/>
                    <a:pt x="10" y="55"/>
                  </a:cubicBezTo>
                  <a:cubicBezTo>
                    <a:pt x="17" y="74"/>
                    <a:pt x="22" y="80"/>
                    <a:pt x="28" y="81"/>
                  </a:cubicBezTo>
                  <a:cubicBezTo>
                    <a:pt x="21" y="72"/>
                    <a:pt x="16" y="60"/>
                    <a:pt x="16" y="47"/>
                  </a:cubicBezTo>
                  <a:cubicBezTo>
                    <a:pt x="16" y="39"/>
                    <a:pt x="18" y="32"/>
                    <a:pt x="22" y="28"/>
                  </a:cubicBezTo>
                  <a:cubicBezTo>
                    <a:pt x="24" y="26"/>
                    <a:pt x="28" y="24"/>
                    <a:pt x="32" y="24"/>
                  </a:cubicBezTo>
                  <a:cubicBezTo>
                    <a:pt x="36" y="24"/>
                    <a:pt x="39" y="26"/>
                    <a:pt x="42" y="28"/>
                  </a:cubicBezTo>
                  <a:cubicBezTo>
                    <a:pt x="47" y="37"/>
                    <a:pt x="56" y="42"/>
                    <a:pt x="67" y="42"/>
                  </a:cubicBezTo>
                  <a:cubicBezTo>
                    <a:pt x="72" y="42"/>
                    <a:pt x="77" y="41"/>
                    <a:pt x="81" y="38"/>
                  </a:cubicBezTo>
                  <a:cubicBezTo>
                    <a:pt x="81" y="38"/>
                    <a:pt x="81" y="38"/>
                    <a:pt x="81" y="38"/>
                  </a:cubicBezTo>
                  <a:cubicBezTo>
                    <a:pt x="82" y="41"/>
                    <a:pt x="82" y="44"/>
                    <a:pt x="82" y="47"/>
                  </a:cubicBezTo>
                  <a:cubicBezTo>
                    <a:pt x="82" y="60"/>
                    <a:pt x="77" y="73"/>
                    <a:pt x="69" y="81"/>
                  </a:cubicBezTo>
                  <a:cubicBezTo>
                    <a:pt x="75" y="80"/>
                    <a:pt x="80" y="74"/>
                    <a:pt x="87" y="55"/>
                  </a:cubicBezTo>
                  <a:cubicBezTo>
                    <a:pt x="91" y="46"/>
                    <a:pt x="91" y="38"/>
                    <a:pt x="90" y="31"/>
                  </a:cubicBezTo>
                  <a:close/>
                </a:path>
              </a:pathLst>
            </a:custGeom>
            <a:solidFill>
              <a:srgbClr val="351702"/>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5" name="Freeform 38"/>
            <p:cNvSpPr>
              <a:spLocks/>
            </p:cNvSpPr>
            <p:nvPr/>
          </p:nvSpPr>
          <p:spPr bwMode="auto">
            <a:xfrm>
              <a:off x="7207113" y="2256909"/>
              <a:ext cx="954922" cy="892575"/>
            </a:xfrm>
            <a:custGeom>
              <a:avLst/>
              <a:gdLst>
                <a:gd name="T0" fmla="*/ 121 w 123"/>
                <a:gd name="T1" fmla="*/ 42 h 115"/>
                <a:gd name="T2" fmla="*/ 98 w 123"/>
                <a:gd name="T3" fmla="*/ 19 h 115"/>
                <a:gd name="T4" fmla="*/ 109 w 123"/>
                <a:gd name="T5" fmla="*/ 8 h 115"/>
                <a:gd name="T6" fmla="*/ 101 w 123"/>
                <a:gd name="T7" fmla="*/ 0 h 115"/>
                <a:gd name="T8" fmla="*/ 94 w 123"/>
                <a:gd name="T9" fmla="*/ 0 h 115"/>
                <a:gd name="T10" fmla="*/ 94 w 123"/>
                <a:gd name="T11" fmla="*/ 0 h 115"/>
                <a:gd name="T12" fmla="*/ 76 w 123"/>
                <a:gd name="T13" fmla="*/ 8 h 115"/>
                <a:gd name="T14" fmla="*/ 49 w 123"/>
                <a:gd name="T15" fmla="*/ 35 h 115"/>
                <a:gd name="T16" fmla="*/ 22 w 123"/>
                <a:gd name="T17" fmla="*/ 8 h 115"/>
                <a:gd name="T18" fmla="*/ 0 w 123"/>
                <a:gd name="T19" fmla="*/ 30 h 115"/>
                <a:gd name="T20" fmla="*/ 27 w 123"/>
                <a:gd name="T21" fmla="*/ 57 h 115"/>
                <a:gd name="T22" fmla="*/ 27 w 123"/>
                <a:gd name="T23" fmla="*/ 57 h 115"/>
                <a:gd name="T24" fmla="*/ 71 w 123"/>
                <a:gd name="T25" fmla="*/ 57 h 115"/>
                <a:gd name="T26" fmla="*/ 71 w 123"/>
                <a:gd name="T27" fmla="*/ 57 h 115"/>
                <a:gd name="T28" fmla="*/ 76 w 123"/>
                <a:gd name="T29" fmla="*/ 51 h 115"/>
                <a:gd name="T30" fmla="*/ 76 w 123"/>
                <a:gd name="T31" fmla="*/ 115 h 115"/>
                <a:gd name="T32" fmla="*/ 123 w 123"/>
                <a:gd name="T33" fmla="*/ 115 h 115"/>
                <a:gd name="T34" fmla="*/ 123 w 123"/>
                <a:gd name="T35" fmla="*/ 45 h 115"/>
                <a:gd name="T36" fmla="*/ 121 w 123"/>
                <a:gd name="T37" fmla="*/ 42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3" h="115">
                  <a:moveTo>
                    <a:pt x="121" y="42"/>
                  </a:moveTo>
                  <a:cubicBezTo>
                    <a:pt x="98" y="19"/>
                    <a:pt x="98" y="19"/>
                    <a:pt x="98" y="19"/>
                  </a:cubicBezTo>
                  <a:cubicBezTo>
                    <a:pt x="109" y="8"/>
                    <a:pt x="109" y="8"/>
                    <a:pt x="109" y="8"/>
                  </a:cubicBezTo>
                  <a:cubicBezTo>
                    <a:pt x="101" y="0"/>
                    <a:pt x="101" y="0"/>
                    <a:pt x="101" y="0"/>
                  </a:cubicBezTo>
                  <a:cubicBezTo>
                    <a:pt x="94" y="0"/>
                    <a:pt x="94" y="0"/>
                    <a:pt x="94" y="0"/>
                  </a:cubicBezTo>
                  <a:cubicBezTo>
                    <a:pt x="94" y="0"/>
                    <a:pt x="94" y="0"/>
                    <a:pt x="94" y="0"/>
                  </a:cubicBezTo>
                  <a:cubicBezTo>
                    <a:pt x="87" y="0"/>
                    <a:pt x="81" y="3"/>
                    <a:pt x="76" y="8"/>
                  </a:cubicBezTo>
                  <a:cubicBezTo>
                    <a:pt x="49" y="35"/>
                    <a:pt x="49" y="35"/>
                    <a:pt x="49" y="35"/>
                  </a:cubicBezTo>
                  <a:cubicBezTo>
                    <a:pt x="22" y="8"/>
                    <a:pt x="22" y="8"/>
                    <a:pt x="22" y="8"/>
                  </a:cubicBezTo>
                  <a:cubicBezTo>
                    <a:pt x="0" y="30"/>
                    <a:pt x="0" y="30"/>
                    <a:pt x="0" y="30"/>
                  </a:cubicBezTo>
                  <a:cubicBezTo>
                    <a:pt x="27" y="57"/>
                    <a:pt x="27" y="57"/>
                    <a:pt x="27" y="57"/>
                  </a:cubicBezTo>
                  <a:cubicBezTo>
                    <a:pt x="27" y="57"/>
                    <a:pt x="27" y="57"/>
                    <a:pt x="27" y="57"/>
                  </a:cubicBezTo>
                  <a:cubicBezTo>
                    <a:pt x="48" y="78"/>
                    <a:pt x="58" y="70"/>
                    <a:pt x="71" y="57"/>
                  </a:cubicBezTo>
                  <a:cubicBezTo>
                    <a:pt x="71" y="57"/>
                    <a:pt x="71" y="57"/>
                    <a:pt x="71" y="57"/>
                  </a:cubicBezTo>
                  <a:cubicBezTo>
                    <a:pt x="76" y="51"/>
                    <a:pt x="76" y="51"/>
                    <a:pt x="76" y="51"/>
                  </a:cubicBezTo>
                  <a:cubicBezTo>
                    <a:pt x="76" y="115"/>
                    <a:pt x="76" y="115"/>
                    <a:pt x="76" y="115"/>
                  </a:cubicBezTo>
                  <a:cubicBezTo>
                    <a:pt x="123" y="115"/>
                    <a:pt x="123" y="115"/>
                    <a:pt x="123" y="115"/>
                  </a:cubicBezTo>
                  <a:cubicBezTo>
                    <a:pt x="123" y="45"/>
                    <a:pt x="123" y="45"/>
                    <a:pt x="123" y="45"/>
                  </a:cubicBezTo>
                  <a:lnTo>
                    <a:pt x="121" y="42"/>
                  </a:lnTo>
                  <a:close/>
                </a:path>
              </a:pathLst>
            </a:custGeom>
            <a:solidFill>
              <a:srgbClr val="2B5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6" name="Freeform 39"/>
            <p:cNvSpPr>
              <a:spLocks/>
            </p:cNvSpPr>
            <p:nvPr/>
          </p:nvSpPr>
          <p:spPr bwMode="auto">
            <a:xfrm>
              <a:off x="7968426" y="2256909"/>
              <a:ext cx="938515" cy="954922"/>
            </a:xfrm>
            <a:custGeom>
              <a:avLst/>
              <a:gdLst>
                <a:gd name="T0" fmla="*/ 76 w 121"/>
                <a:gd name="T1" fmla="*/ 16 h 123"/>
                <a:gd name="T2" fmla="*/ 54 w 121"/>
                <a:gd name="T3" fmla="*/ 0 h 123"/>
                <a:gd name="T4" fmla="*/ 39 w 121"/>
                <a:gd name="T5" fmla="*/ 0 h 123"/>
                <a:gd name="T6" fmla="*/ 39 w 121"/>
                <a:gd name="T7" fmla="*/ 8 h 123"/>
                <a:gd name="T8" fmla="*/ 31 w 121"/>
                <a:gd name="T9" fmla="*/ 27 h 123"/>
                <a:gd name="T10" fmla="*/ 28 w 121"/>
                <a:gd name="T11" fmla="*/ 14 h 123"/>
                <a:gd name="T12" fmla="*/ 31 w 121"/>
                <a:gd name="T13" fmla="*/ 10 h 123"/>
                <a:gd name="T14" fmla="*/ 25 w 121"/>
                <a:gd name="T15" fmla="*/ 4 h 123"/>
                <a:gd name="T16" fmla="*/ 19 w 121"/>
                <a:gd name="T17" fmla="*/ 10 h 123"/>
                <a:gd name="T18" fmla="*/ 22 w 121"/>
                <a:gd name="T19" fmla="*/ 14 h 123"/>
                <a:gd name="T20" fmla="*/ 19 w 121"/>
                <a:gd name="T21" fmla="*/ 27 h 123"/>
                <a:gd name="T22" fmla="*/ 11 w 121"/>
                <a:gd name="T23" fmla="*/ 8 h 123"/>
                <a:gd name="T24" fmla="*/ 0 w 121"/>
                <a:gd name="T25" fmla="*/ 19 h 123"/>
                <a:gd name="T26" fmla="*/ 25 w 121"/>
                <a:gd name="T27" fmla="*/ 45 h 123"/>
                <a:gd name="T28" fmla="*/ 25 w 121"/>
                <a:gd name="T29" fmla="*/ 115 h 123"/>
                <a:gd name="T30" fmla="*/ 72 w 121"/>
                <a:gd name="T31" fmla="*/ 115 h 123"/>
                <a:gd name="T32" fmla="*/ 72 w 121"/>
                <a:gd name="T33" fmla="*/ 78 h 123"/>
                <a:gd name="T34" fmla="*/ 93 w 121"/>
                <a:gd name="T35" fmla="*/ 123 h 123"/>
                <a:gd name="T36" fmla="*/ 121 w 121"/>
                <a:gd name="T37" fmla="*/ 110 h 123"/>
                <a:gd name="T38" fmla="*/ 76 w 121"/>
                <a:gd name="T39" fmla="*/ 16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1" h="123">
                  <a:moveTo>
                    <a:pt x="76" y="16"/>
                  </a:moveTo>
                  <a:cubicBezTo>
                    <a:pt x="73" y="6"/>
                    <a:pt x="64" y="0"/>
                    <a:pt x="54" y="0"/>
                  </a:cubicBezTo>
                  <a:cubicBezTo>
                    <a:pt x="39" y="0"/>
                    <a:pt x="39" y="0"/>
                    <a:pt x="39" y="0"/>
                  </a:cubicBezTo>
                  <a:cubicBezTo>
                    <a:pt x="39" y="8"/>
                    <a:pt x="39" y="8"/>
                    <a:pt x="39" y="8"/>
                  </a:cubicBezTo>
                  <a:cubicBezTo>
                    <a:pt x="31" y="27"/>
                    <a:pt x="31" y="27"/>
                    <a:pt x="31" y="27"/>
                  </a:cubicBezTo>
                  <a:cubicBezTo>
                    <a:pt x="28" y="14"/>
                    <a:pt x="28" y="14"/>
                    <a:pt x="28" y="14"/>
                  </a:cubicBezTo>
                  <a:cubicBezTo>
                    <a:pt x="31" y="10"/>
                    <a:pt x="31" y="10"/>
                    <a:pt x="31" y="10"/>
                  </a:cubicBezTo>
                  <a:cubicBezTo>
                    <a:pt x="25" y="4"/>
                    <a:pt x="25" y="4"/>
                    <a:pt x="25" y="4"/>
                  </a:cubicBezTo>
                  <a:cubicBezTo>
                    <a:pt x="19" y="10"/>
                    <a:pt x="19" y="10"/>
                    <a:pt x="19" y="10"/>
                  </a:cubicBezTo>
                  <a:cubicBezTo>
                    <a:pt x="22" y="14"/>
                    <a:pt x="22" y="14"/>
                    <a:pt x="22" y="14"/>
                  </a:cubicBezTo>
                  <a:cubicBezTo>
                    <a:pt x="19" y="27"/>
                    <a:pt x="19" y="27"/>
                    <a:pt x="19" y="27"/>
                  </a:cubicBezTo>
                  <a:cubicBezTo>
                    <a:pt x="11" y="8"/>
                    <a:pt x="11" y="8"/>
                    <a:pt x="11" y="8"/>
                  </a:cubicBezTo>
                  <a:cubicBezTo>
                    <a:pt x="0" y="19"/>
                    <a:pt x="0" y="19"/>
                    <a:pt x="0" y="19"/>
                  </a:cubicBezTo>
                  <a:cubicBezTo>
                    <a:pt x="25" y="45"/>
                    <a:pt x="25" y="45"/>
                    <a:pt x="25" y="45"/>
                  </a:cubicBezTo>
                  <a:cubicBezTo>
                    <a:pt x="25" y="115"/>
                    <a:pt x="25" y="115"/>
                    <a:pt x="25" y="115"/>
                  </a:cubicBezTo>
                  <a:cubicBezTo>
                    <a:pt x="72" y="115"/>
                    <a:pt x="72" y="115"/>
                    <a:pt x="72" y="115"/>
                  </a:cubicBezTo>
                  <a:cubicBezTo>
                    <a:pt x="72" y="78"/>
                    <a:pt x="72" y="78"/>
                    <a:pt x="72" y="78"/>
                  </a:cubicBezTo>
                  <a:cubicBezTo>
                    <a:pt x="93" y="123"/>
                    <a:pt x="93" y="123"/>
                    <a:pt x="93" y="123"/>
                  </a:cubicBezTo>
                  <a:cubicBezTo>
                    <a:pt x="121" y="110"/>
                    <a:pt x="121" y="110"/>
                    <a:pt x="121" y="110"/>
                  </a:cubicBezTo>
                  <a:lnTo>
                    <a:pt x="76" y="16"/>
                  </a:lnTo>
                  <a:close/>
                </a:path>
              </a:pathLst>
            </a:custGeom>
            <a:solidFill>
              <a:srgbClr val="20405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7" name="Rectangle 40"/>
            <p:cNvSpPr>
              <a:spLocks noChangeArrowheads="1"/>
            </p:cNvSpPr>
            <p:nvPr/>
          </p:nvSpPr>
          <p:spPr bwMode="auto">
            <a:xfrm>
              <a:off x="7797786" y="3149483"/>
              <a:ext cx="728497" cy="68912"/>
            </a:xfrm>
            <a:prstGeom prst="rect">
              <a:avLst/>
            </a:prstGeom>
            <a:solidFill>
              <a:srgbClr val="70BFC4"/>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8" name="Freeform 41"/>
            <p:cNvSpPr>
              <a:spLocks/>
            </p:cNvSpPr>
            <p:nvPr/>
          </p:nvSpPr>
          <p:spPr bwMode="auto">
            <a:xfrm>
              <a:off x="7797786" y="3218396"/>
              <a:ext cx="364249" cy="1118999"/>
            </a:xfrm>
            <a:custGeom>
              <a:avLst/>
              <a:gdLst>
                <a:gd name="T0" fmla="*/ 0 w 47"/>
                <a:gd name="T1" fmla="*/ 0 h 144"/>
                <a:gd name="T2" fmla="*/ 0 w 47"/>
                <a:gd name="T3" fmla="*/ 144 h 144"/>
                <a:gd name="T4" fmla="*/ 36 w 47"/>
                <a:gd name="T5" fmla="*/ 144 h 144"/>
                <a:gd name="T6" fmla="*/ 36 w 47"/>
                <a:gd name="T7" fmla="*/ 49 h 144"/>
                <a:gd name="T8" fmla="*/ 47 w 47"/>
                <a:gd name="T9" fmla="*/ 38 h 144"/>
                <a:gd name="T10" fmla="*/ 47 w 47"/>
                <a:gd name="T11" fmla="*/ 0 h 144"/>
                <a:gd name="T12" fmla="*/ 0 w 47"/>
                <a:gd name="T13" fmla="*/ 0 h 144"/>
              </a:gdLst>
              <a:ahLst/>
              <a:cxnLst>
                <a:cxn ang="0">
                  <a:pos x="T0" y="T1"/>
                </a:cxn>
                <a:cxn ang="0">
                  <a:pos x="T2" y="T3"/>
                </a:cxn>
                <a:cxn ang="0">
                  <a:pos x="T4" y="T5"/>
                </a:cxn>
                <a:cxn ang="0">
                  <a:pos x="T6" y="T7"/>
                </a:cxn>
                <a:cxn ang="0">
                  <a:pos x="T8" y="T9"/>
                </a:cxn>
                <a:cxn ang="0">
                  <a:pos x="T10" y="T11"/>
                </a:cxn>
                <a:cxn ang="0">
                  <a:pos x="T12" y="T13"/>
                </a:cxn>
              </a:cxnLst>
              <a:rect l="0" t="0" r="r" b="b"/>
              <a:pathLst>
                <a:path w="47" h="144">
                  <a:moveTo>
                    <a:pt x="0" y="0"/>
                  </a:moveTo>
                  <a:cubicBezTo>
                    <a:pt x="0" y="144"/>
                    <a:pt x="0" y="144"/>
                    <a:pt x="0" y="144"/>
                  </a:cubicBezTo>
                  <a:cubicBezTo>
                    <a:pt x="36" y="144"/>
                    <a:pt x="36" y="144"/>
                    <a:pt x="36" y="144"/>
                  </a:cubicBezTo>
                  <a:cubicBezTo>
                    <a:pt x="36" y="49"/>
                    <a:pt x="36" y="49"/>
                    <a:pt x="36" y="49"/>
                  </a:cubicBezTo>
                  <a:cubicBezTo>
                    <a:pt x="36" y="43"/>
                    <a:pt x="41" y="38"/>
                    <a:pt x="47" y="38"/>
                  </a:cubicBezTo>
                  <a:cubicBezTo>
                    <a:pt x="47" y="0"/>
                    <a:pt x="47" y="0"/>
                    <a:pt x="47" y="0"/>
                  </a:cubicBezTo>
                  <a:lnTo>
                    <a:pt x="0" y="0"/>
                  </a:lnTo>
                  <a:close/>
                </a:path>
              </a:pathLst>
            </a:custGeom>
            <a:solidFill>
              <a:srgbClr val="2B557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49" name="Freeform 42"/>
            <p:cNvSpPr>
              <a:spLocks/>
            </p:cNvSpPr>
            <p:nvPr/>
          </p:nvSpPr>
          <p:spPr bwMode="auto">
            <a:xfrm>
              <a:off x="8047183" y="3218396"/>
              <a:ext cx="479103" cy="1118999"/>
            </a:xfrm>
            <a:custGeom>
              <a:avLst/>
              <a:gdLst>
                <a:gd name="T0" fmla="*/ 15 w 62"/>
                <a:gd name="T1" fmla="*/ 0 h 144"/>
                <a:gd name="T2" fmla="*/ 15 w 62"/>
                <a:gd name="T3" fmla="*/ 0 h 144"/>
                <a:gd name="T4" fmla="*/ 0 w 62"/>
                <a:gd name="T5" fmla="*/ 0 h 144"/>
                <a:gd name="T6" fmla="*/ 0 w 62"/>
                <a:gd name="T7" fmla="*/ 25 h 144"/>
                <a:gd name="T8" fmla="*/ 15 w 62"/>
                <a:gd name="T9" fmla="*/ 38 h 144"/>
                <a:gd name="T10" fmla="*/ 15 w 62"/>
                <a:gd name="T11" fmla="*/ 38 h 144"/>
                <a:gd name="T12" fmla="*/ 26 w 62"/>
                <a:gd name="T13" fmla="*/ 49 h 144"/>
                <a:gd name="T14" fmla="*/ 26 w 62"/>
                <a:gd name="T15" fmla="*/ 144 h 144"/>
                <a:gd name="T16" fmla="*/ 62 w 62"/>
                <a:gd name="T17" fmla="*/ 144 h 144"/>
                <a:gd name="T18" fmla="*/ 62 w 62"/>
                <a:gd name="T19" fmla="*/ 0 h 144"/>
                <a:gd name="T20" fmla="*/ 15 w 62"/>
                <a:gd name="T2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144">
                  <a:moveTo>
                    <a:pt x="15" y="0"/>
                  </a:moveTo>
                  <a:cubicBezTo>
                    <a:pt x="15" y="0"/>
                    <a:pt x="15" y="0"/>
                    <a:pt x="15" y="0"/>
                  </a:cubicBezTo>
                  <a:cubicBezTo>
                    <a:pt x="0" y="0"/>
                    <a:pt x="0" y="0"/>
                    <a:pt x="0" y="0"/>
                  </a:cubicBezTo>
                  <a:cubicBezTo>
                    <a:pt x="0" y="25"/>
                    <a:pt x="0" y="25"/>
                    <a:pt x="0" y="25"/>
                  </a:cubicBezTo>
                  <a:cubicBezTo>
                    <a:pt x="0" y="32"/>
                    <a:pt x="7" y="38"/>
                    <a:pt x="15" y="38"/>
                  </a:cubicBezTo>
                  <a:cubicBezTo>
                    <a:pt x="15" y="38"/>
                    <a:pt x="15" y="38"/>
                    <a:pt x="15" y="38"/>
                  </a:cubicBezTo>
                  <a:cubicBezTo>
                    <a:pt x="21" y="38"/>
                    <a:pt x="26" y="43"/>
                    <a:pt x="26" y="49"/>
                  </a:cubicBezTo>
                  <a:cubicBezTo>
                    <a:pt x="26" y="144"/>
                    <a:pt x="26" y="144"/>
                    <a:pt x="26" y="144"/>
                  </a:cubicBezTo>
                  <a:cubicBezTo>
                    <a:pt x="62" y="144"/>
                    <a:pt x="62" y="144"/>
                    <a:pt x="62" y="144"/>
                  </a:cubicBezTo>
                  <a:cubicBezTo>
                    <a:pt x="62" y="0"/>
                    <a:pt x="62" y="0"/>
                    <a:pt x="62" y="0"/>
                  </a:cubicBezTo>
                  <a:lnTo>
                    <a:pt x="15" y="0"/>
                  </a:lnTo>
                  <a:close/>
                </a:path>
              </a:pathLst>
            </a:custGeom>
            <a:solidFill>
              <a:srgbClr val="204058"/>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0" name="Freeform 43"/>
            <p:cNvSpPr>
              <a:spLocks/>
            </p:cNvSpPr>
            <p:nvPr/>
          </p:nvSpPr>
          <p:spPr bwMode="auto">
            <a:xfrm>
              <a:off x="7791223" y="4202852"/>
              <a:ext cx="301899" cy="147668"/>
            </a:xfrm>
            <a:custGeom>
              <a:avLst/>
              <a:gdLst>
                <a:gd name="T0" fmla="*/ 20 w 39"/>
                <a:gd name="T1" fmla="*/ 0 h 19"/>
                <a:gd name="T2" fmla="*/ 0 w 39"/>
                <a:gd name="T3" fmla="*/ 19 h 19"/>
                <a:gd name="T4" fmla="*/ 39 w 39"/>
                <a:gd name="T5" fmla="*/ 19 h 19"/>
                <a:gd name="T6" fmla="*/ 20 w 39"/>
                <a:gd name="T7" fmla="*/ 0 h 19"/>
              </a:gdLst>
              <a:ahLst/>
              <a:cxnLst>
                <a:cxn ang="0">
                  <a:pos x="T0" y="T1"/>
                </a:cxn>
                <a:cxn ang="0">
                  <a:pos x="T2" y="T3"/>
                </a:cxn>
                <a:cxn ang="0">
                  <a:pos x="T4" y="T5"/>
                </a:cxn>
                <a:cxn ang="0">
                  <a:pos x="T6" y="T7"/>
                </a:cxn>
              </a:cxnLst>
              <a:rect l="0" t="0" r="r" b="b"/>
              <a:pathLst>
                <a:path w="39" h="19">
                  <a:moveTo>
                    <a:pt x="20" y="0"/>
                  </a:moveTo>
                  <a:cubicBezTo>
                    <a:pt x="9" y="0"/>
                    <a:pt x="0" y="8"/>
                    <a:pt x="0" y="19"/>
                  </a:cubicBezTo>
                  <a:cubicBezTo>
                    <a:pt x="39" y="19"/>
                    <a:pt x="39" y="19"/>
                    <a:pt x="39" y="19"/>
                  </a:cubicBezTo>
                  <a:cubicBezTo>
                    <a:pt x="39" y="8"/>
                    <a:pt x="30" y="0"/>
                    <a:pt x="20" y="0"/>
                  </a:cubicBezTo>
                  <a:close/>
                </a:path>
              </a:pathLst>
            </a:custGeom>
            <a:solidFill>
              <a:srgbClr val="C171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1" name="Rectangle 44"/>
            <p:cNvSpPr>
              <a:spLocks noChangeArrowheads="1"/>
            </p:cNvSpPr>
            <p:nvPr/>
          </p:nvSpPr>
          <p:spPr bwMode="auto">
            <a:xfrm>
              <a:off x="7791223" y="4350521"/>
              <a:ext cx="301899" cy="72193"/>
            </a:xfrm>
            <a:prstGeom prst="rect">
              <a:avLst/>
            </a:prstGeom>
            <a:solidFill>
              <a:srgbClr val="F3746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2" name="Freeform 45"/>
            <p:cNvSpPr>
              <a:spLocks/>
            </p:cNvSpPr>
            <p:nvPr/>
          </p:nvSpPr>
          <p:spPr bwMode="auto">
            <a:xfrm>
              <a:off x="8240793" y="4202852"/>
              <a:ext cx="295337" cy="147668"/>
            </a:xfrm>
            <a:custGeom>
              <a:avLst/>
              <a:gdLst>
                <a:gd name="T0" fmla="*/ 19 w 38"/>
                <a:gd name="T1" fmla="*/ 0 h 19"/>
                <a:gd name="T2" fmla="*/ 0 w 38"/>
                <a:gd name="T3" fmla="*/ 19 h 19"/>
                <a:gd name="T4" fmla="*/ 38 w 38"/>
                <a:gd name="T5" fmla="*/ 19 h 19"/>
                <a:gd name="T6" fmla="*/ 19 w 38"/>
                <a:gd name="T7" fmla="*/ 0 h 19"/>
              </a:gdLst>
              <a:ahLst/>
              <a:cxnLst>
                <a:cxn ang="0">
                  <a:pos x="T0" y="T1"/>
                </a:cxn>
                <a:cxn ang="0">
                  <a:pos x="T2" y="T3"/>
                </a:cxn>
                <a:cxn ang="0">
                  <a:pos x="T4" y="T5"/>
                </a:cxn>
                <a:cxn ang="0">
                  <a:pos x="T6" y="T7"/>
                </a:cxn>
              </a:cxnLst>
              <a:rect l="0" t="0" r="r" b="b"/>
              <a:pathLst>
                <a:path w="38" h="19">
                  <a:moveTo>
                    <a:pt x="19" y="0"/>
                  </a:moveTo>
                  <a:cubicBezTo>
                    <a:pt x="9" y="0"/>
                    <a:pt x="0" y="8"/>
                    <a:pt x="0" y="19"/>
                  </a:cubicBezTo>
                  <a:cubicBezTo>
                    <a:pt x="38" y="19"/>
                    <a:pt x="38" y="19"/>
                    <a:pt x="38" y="19"/>
                  </a:cubicBezTo>
                  <a:cubicBezTo>
                    <a:pt x="38" y="8"/>
                    <a:pt x="30" y="0"/>
                    <a:pt x="19" y="0"/>
                  </a:cubicBezTo>
                  <a:close/>
                </a:path>
              </a:pathLst>
            </a:custGeom>
            <a:solidFill>
              <a:srgbClr val="C1716C"/>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3" name="Rectangle 46"/>
            <p:cNvSpPr>
              <a:spLocks noChangeArrowheads="1"/>
            </p:cNvSpPr>
            <p:nvPr/>
          </p:nvSpPr>
          <p:spPr bwMode="auto">
            <a:xfrm>
              <a:off x="8240793" y="4350521"/>
              <a:ext cx="295337" cy="72193"/>
            </a:xfrm>
            <a:prstGeom prst="rect">
              <a:avLst/>
            </a:prstGeom>
            <a:solidFill>
              <a:srgbClr val="F37468"/>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3167667276"/>
      </p:ext>
    </p:extLst>
  </p:cSld>
  <p:clrMapOvr>
    <a:masterClrMapping/>
  </p:clrMapOvr>
</p:sld>
</file>

<file path=ppt/theme/theme1.xml><?xml version="1.0" encoding="utf-8"?>
<a:theme xmlns:a="http://schemas.openxmlformats.org/drawingml/2006/main" name="KPMG_Widescreen_16:9 02/02/2016">
  <a:themeElements>
    <a:clrScheme name="New KPMG Colours">
      <a:dk1>
        <a:srgbClr val="000000"/>
      </a:dk1>
      <a:lt1>
        <a:sysClr val="window" lastClr="FFFFFF"/>
      </a:lt1>
      <a:dk2>
        <a:srgbClr val="00338D"/>
      </a:dk2>
      <a:lt2>
        <a:srgbClr val="F0F0F0"/>
      </a:lt2>
      <a:accent1>
        <a:srgbClr val="0091DA"/>
      </a:accent1>
      <a:accent2>
        <a:srgbClr val="6D2077"/>
      </a:accent2>
      <a:accent3>
        <a:srgbClr val="005EB8"/>
      </a:accent3>
      <a:accent4>
        <a:srgbClr val="00A3A1"/>
      </a:accent4>
      <a:accent5>
        <a:srgbClr val="EAAA00"/>
      </a:accent5>
      <a:accent6>
        <a:srgbClr val="43B02A"/>
      </a:accent6>
      <a:hlink>
        <a:srgbClr val="0091DA"/>
      </a:hlink>
      <a:folHlink>
        <a:srgbClr val="0091DA"/>
      </a:folHlink>
    </a:clrScheme>
    <a:fontScheme name="KPMG">
      <a:majorFont>
        <a:latin typeface="KPMG Extralight"/>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54610" tIns="54610" rIns="54610" bIns="54610" rtlCol="0" anchor="ctr"/>
      <a:lstStyle>
        <a:defPPr algn="l">
          <a:defRPr sz="15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610" tIns="54610" rIns="54610" bIns="54610" rtlCol="0">
        <a:noAutofit/>
      </a:bodyPr>
      <a:lstStyle>
        <a:defPPr>
          <a:spcAft>
            <a:spcPts val="600"/>
          </a:spcAft>
          <a:defRPr sz="1500" dirty="0" err="1" smtClean="0">
            <a:solidFill>
              <a:schemeClr val="tx2"/>
            </a:solidFill>
          </a:defRPr>
        </a:defPPr>
      </a:lstStyle>
    </a:txDef>
  </a:objectDefaults>
  <a:extraClrSchemeLst/>
  <a:custClrLst>
    <a:custClr name="KPMG Blue">
      <a:srgbClr val="00338D"/>
    </a:custClr>
    <a:custClr name="Medium Blue">
      <a:srgbClr val="005EB8"/>
    </a:custClr>
    <a:custClr name="Light Blue">
      <a:srgbClr val="0091DA"/>
    </a:custClr>
    <a:custClr name="Violet">
      <a:srgbClr val="483698"/>
    </a:custClr>
    <a:custClr name="Purple">
      <a:srgbClr val="470A68"/>
    </a:custClr>
    <a:custClr name="Light Purple">
      <a:srgbClr val="6D2077"/>
    </a:custClr>
    <a:custClr name="Green">
      <a:srgbClr val="00A3A1"/>
    </a:custClr>
    <a:custClr name="Dark Green">
      <a:srgbClr val="009A44"/>
    </a:custClr>
    <a:custClr name="Light Green">
      <a:srgbClr val="43B02A"/>
    </a:custClr>
    <a:custClr name="Yellow">
      <a:srgbClr val="EAAA00"/>
    </a:custClr>
    <a:custClr name="Orange">
      <a:srgbClr val="F68D2E"/>
    </a:custClr>
    <a:custClr name="Red ">
      <a:srgbClr val="BC204B"/>
    </a:custClr>
    <a:custClr name="Pink">
      <a:srgbClr val="C6007E"/>
    </a:custClr>
    <a:custClr name="Dark Brown">
      <a:srgbClr val="753F19"/>
    </a:custClr>
    <a:custClr name="Light Brown">
      <a:srgbClr val="9B642E"/>
    </a:custClr>
    <a:custClr name="Olive">
      <a:srgbClr val="9D9375"/>
    </a:custClr>
    <a:custClr name="Beige">
      <a:srgbClr val="E3BC9F"/>
    </a:custClr>
    <a:custClr name="Light Pink">
      <a:srgbClr val="E36877"/>
    </a:custClr>
  </a:custClrLst>
  <a:extLst>
    <a:ext uri="{05A4C25C-085E-4340-85A3-A5531E510DB2}">
      <thm15:themeFamily xmlns:thm15="http://schemas.microsoft.com/office/thememl/2012/main" name="Presentation1" id="{61EBEE08-1690-442C-BA37-2C97091A8884}" vid="{EDFCE3EF-04CD-4252-863D-0EE4EEBB183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43F0C58B07F024980380EEF4AA2D918" ma:contentTypeVersion="2" ma:contentTypeDescription="Create a new document." ma:contentTypeScope="" ma:versionID="8252c6abadd8f112c17d6b259c8b73b3">
  <xsd:schema xmlns:xsd="http://www.w3.org/2001/XMLSchema" xmlns:p="http://schemas.microsoft.com/office/2006/metadata/properties" targetNamespace="http://schemas.microsoft.com/office/2006/metadata/properties" ma:root="true" ma:fieldsID="b6f4201e043724f7f61fcf644d912fe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35C713C-EE11-49C8-AC08-076258CBC534}">
  <ds:schemaRefs>
    <ds:schemaRef ds:uri="http://schemas.microsoft.com/sharepoint/v3/contenttype/forms"/>
  </ds:schemaRefs>
</ds:datastoreItem>
</file>

<file path=customXml/itemProps2.xml><?xml version="1.0" encoding="utf-8"?>
<ds:datastoreItem xmlns:ds="http://schemas.openxmlformats.org/officeDocument/2006/customXml" ds:itemID="{AA2B5B68-8BE7-4331-843C-476EE918ACB2}">
  <ds:schemaRefs>
    <ds:schemaRef ds:uri="http://www.w3.org/XML/1998/namespace"/>
    <ds:schemaRef ds:uri="http://schemas.microsoft.com/office/2006/documentManagement/types"/>
    <ds:schemaRef ds:uri="http://purl.org/dc/elements/1.1/"/>
    <ds:schemaRef ds:uri="http://purl.org/dc/terms/"/>
    <ds:schemaRef ds:uri="http://purl.org/dc/dcmityp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1F40063B-1787-4B13-A35D-F5B69AE193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KPMG Widescreen Standard Template</Template>
  <TotalTime>1557</TotalTime>
  <Words>940</Words>
  <Application>Microsoft Office PowerPoint</Application>
  <PresentationFormat>Widescreen</PresentationFormat>
  <Paragraphs>170</Paragraphs>
  <Slides>17</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17</vt:i4>
      </vt:variant>
    </vt:vector>
  </HeadingPairs>
  <TitlesOfParts>
    <vt:vector size="30" baseType="lpstr">
      <vt:lpstr>Arial</vt:lpstr>
      <vt:lpstr>Century Schoolbook</vt:lpstr>
      <vt:lpstr>Franklin Gothic Book</vt:lpstr>
      <vt:lpstr>KPMG Extralight</vt:lpstr>
      <vt:lpstr>KPMG Light</vt:lpstr>
      <vt:lpstr>KPMG Thin</vt:lpstr>
      <vt:lpstr>Univers 45 Light</vt:lpstr>
      <vt:lpstr>Univers 47 CondensedLight</vt:lpstr>
      <vt:lpstr>Univers CE 45 Light</vt:lpstr>
      <vt:lpstr>Univers for KPMG Cond</vt:lpstr>
      <vt:lpstr>Univers for KPMG Light</vt:lpstr>
      <vt:lpstr>Univers LT 57 Condensed</vt:lpstr>
      <vt:lpstr>KPMG_Widescreen_16:9 02/02/2016</vt:lpstr>
      <vt:lpstr>Workshop 4: Developing a one page business case  </vt:lpstr>
      <vt:lpstr>Agenda for today </vt:lpstr>
      <vt:lpstr>PowerPoint Presentation</vt:lpstr>
      <vt:lpstr>PowerPoint Presentation</vt:lpstr>
      <vt:lpstr>Human-centered approach </vt:lpstr>
      <vt:lpstr>The Importance of Capital Investment Planning</vt:lpstr>
      <vt:lpstr>The One Page Business Case - Lean Canvas</vt:lpstr>
      <vt:lpstr>Interactive exercise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Interactive exercise </vt:lpstr>
      <vt:lpstr>PowerPoint Presentation</vt:lpstr>
    </vt:vector>
  </TitlesOfParts>
  <Company>KPMG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Wide screen template</dc:title>
  <dc:creator>Albornoz, Raul</dc:creator>
  <cp:lastModifiedBy>KPMG</cp:lastModifiedBy>
  <cp:revision>66</cp:revision>
  <dcterms:created xsi:type="dcterms:W3CDTF">2016-10-21T19:23:20Z</dcterms:created>
  <dcterms:modified xsi:type="dcterms:W3CDTF">2017-05-03T10:30:03Z</dcterms:modified>
  <cp:category>KPMG Confidential</cp:category>
</cp:coreProperties>
</file>