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4"/>
  </p:sldMasterIdLst>
  <p:notesMasterIdLst>
    <p:notesMasterId r:id="rId29"/>
  </p:notesMasterIdLst>
  <p:handoutMasterIdLst>
    <p:handoutMasterId r:id="rId30"/>
  </p:handoutMasterIdLst>
  <p:sldIdLst>
    <p:sldId id="259" r:id="rId5"/>
    <p:sldId id="265" r:id="rId6"/>
    <p:sldId id="266" r:id="rId7"/>
    <p:sldId id="268" r:id="rId8"/>
    <p:sldId id="269" r:id="rId9"/>
    <p:sldId id="267" r:id="rId10"/>
    <p:sldId id="272" r:id="rId11"/>
    <p:sldId id="273" r:id="rId12"/>
    <p:sldId id="275" r:id="rId13"/>
    <p:sldId id="274" r:id="rId14"/>
    <p:sldId id="276" r:id="rId15"/>
    <p:sldId id="283" r:id="rId16"/>
    <p:sldId id="281" r:id="rId17"/>
    <p:sldId id="288" r:id="rId18"/>
    <p:sldId id="290" r:id="rId19"/>
    <p:sldId id="285" r:id="rId20"/>
    <p:sldId id="287" r:id="rId21"/>
    <p:sldId id="289" r:id="rId22"/>
    <p:sldId id="286" r:id="rId23"/>
    <p:sldId id="278" r:id="rId24"/>
    <p:sldId id="279" r:id="rId25"/>
    <p:sldId id="280" r:id="rId26"/>
    <p:sldId id="270" r:id="rId27"/>
    <p:sldId id="271" r:id="rId28"/>
  </p:sldIdLst>
  <p:sldSz cx="9144000" cy="6858000" type="letter"/>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1DD9"/>
    <a:srgbClr val="8CC63F"/>
    <a:srgbClr val="91343A"/>
    <a:srgbClr val="F42C49"/>
    <a:srgbClr val="1E6FA7"/>
    <a:srgbClr val="C69200"/>
    <a:srgbClr val="F4CA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1" autoAdjust="0"/>
    <p:restoredTop sz="94685" autoAdjust="0"/>
  </p:normalViewPr>
  <p:slideViewPr>
    <p:cSldViewPr>
      <p:cViewPr varScale="1">
        <p:scale>
          <a:sx n="109" d="100"/>
          <a:sy n="109" d="100"/>
        </p:scale>
        <p:origin x="148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8" d="100"/>
          <a:sy n="88" d="100"/>
        </p:scale>
        <p:origin x="38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3177" tIns="46589" rIns="93177" bIns="46589" rtlCol="0"/>
          <a:lstStyle>
            <a:lvl1pPr algn="l" eaLnBrk="1" hangingPunct="1">
              <a:defRPr sz="1200"/>
            </a:lvl1pPr>
          </a:lstStyle>
          <a:p>
            <a:pPr>
              <a:defRPr/>
            </a:pPr>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3177" tIns="46589" rIns="93177" bIns="46589" rtlCol="0"/>
          <a:lstStyle>
            <a:lvl1pPr algn="r" eaLnBrk="1" hangingPunct="1">
              <a:defRPr sz="1200"/>
            </a:lvl1pPr>
          </a:lstStyle>
          <a:p>
            <a:pPr>
              <a:defRPr/>
            </a:pPr>
            <a:fld id="{5E5F6408-C9CD-43B3-A784-68856A8C5B34}" type="datetimeFigureOut">
              <a:rPr lang="en-US"/>
              <a:pPr>
                <a:defRPr/>
              </a:pPr>
              <a:t>4/25/2017</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3177" tIns="46589" rIns="93177" bIns="46589" rtlCol="0" anchor="b"/>
          <a:lstStyle>
            <a:lvl1pPr algn="l" eaLnBrk="1" hangingPunct="1">
              <a:defRPr sz="1200"/>
            </a:lvl1pPr>
          </a:lstStyle>
          <a:p>
            <a:pPr>
              <a:defRPr/>
            </a:pPr>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3177" tIns="46589" rIns="93177" bIns="46589" rtlCol="0" anchor="b"/>
          <a:lstStyle>
            <a:lvl1pPr algn="r" eaLnBrk="1" hangingPunct="1">
              <a:defRPr sz="1200"/>
            </a:lvl1pPr>
          </a:lstStyle>
          <a:p>
            <a:pPr>
              <a:defRPr/>
            </a:pPr>
            <a:fld id="{1BCB18BB-FCD7-44EA-994C-62B21A70B640}" type="slidenum">
              <a:rPr lang="en-US"/>
              <a:pPr>
                <a:defRPr/>
              </a:pPr>
              <a:t>‹#›</a:t>
            </a:fld>
            <a:endParaRPr lang="en-US" dirty="0"/>
          </a:p>
        </p:txBody>
      </p:sp>
    </p:spTree>
    <p:extLst>
      <p:ext uri="{BB962C8B-B14F-4D97-AF65-F5344CB8AC3E}">
        <p14:creationId xmlns:p14="http://schemas.microsoft.com/office/powerpoint/2010/main" val="17384941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307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307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a:lvl1pPr>
          </a:lstStyle>
          <a:p>
            <a:pPr>
              <a:defRPr/>
            </a:pPr>
            <a:fld id="{AFFC6B9C-B45D-40C6-ACBE-02FFA4C87BEA}" type="slidenum">
              <a:rPr lang="en-US" altLang="en-US"/>
              <a:pPr>
                <a:defRPr/>
              </a:pPr>
              <a:t>‹#›</a:t>
            </a:fld>
            <a:endParaRPr lang="en-US" altLang="en-US" dirty="0"/>
          </a:p>
        </p:txBody>
      </p:sp>
    </p:spTree>
    <p:extLst>
      <p:ext uri="{BB962C8B-B14F-4D97-AF65-F5344CB8AC3E}">
        <p14:creationId xmlns:p14="http://schemas.microsoft.com/office/powerpoint/2010/main" val="9365722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194426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402408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4800" y="152400"/>
            <a:ext cx="822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Presentation Title Goes Here</a:t>
            </a:r>
          </a:p>
        </p:txBody>
      </p:sp>
      <p:sp>
        <p:nvSpPr>
          <p:cNvPr id="1027" name="Rectangle 3"/>
          <p:cNvSpPr>
            <a:spLocks noGrp="1" noChangeArrowheads="1"/>
          </p:cNvSpPr>
          <p:nvPr>
            <p:ph type="body" idx="1"/>
          </p:nvPr>
        </p:nvSpPr>
        <p:spPr bwMode="auto">
          <a:xfrm>
            <a:off x="4572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TextBox 5"/>
          <p:cNvSpPr txBox="1"/>
          <p:nvPr userDrawn="1"/>
        </p:nvSpPr>
        <p:spPr>
          <a:xfrm>
            <a:off x="136071" y="6553200"/>
            <a:ext cx="533400" cy="246221"/>
          </a:xfrm>
          <a:prstGeom prst="rect">
            <a:avLst/>
          </a:prstGeom>
          <a:noFill/>
        </p:spPr>
        <p:txBody>
          <a:bodyPr wrap="square" rtlCol="0">
            <a:spAutoFit/>
          </a:bodyPr>
          <a:lstStyle/>
          <a:p>
            <a:fld id="{C022C0EA-0894-4F2C-A380-C6FBBD33764E}" type="slidenum">
              <a:rPr lang="en-US" sz="1000" smtClean="0">
                <a:solidFill>
                  <a:srgbClr val="91343A"/>
                </a:solidFill>
                <a:latin typeface="Verdana" panose="020B0604030504040204" pitchFamily="34" charset="0"/>
                <a:ea typeface="Verdana" panose="020B0604030504040204" pitchFamily="34" charset="0"/>
                <a:cs typeface="Verdana" panose="020B0604030504040204" pitchFamily="34" charset="0"/>
              </a:rPr>
              <a:t>‹#›</a:t>
            </a:fld>
            <a:endParaRPr lang="en-US" sz="1200" dirty="0">
              <a:solidFill>
                <a:srgbClr val="91343A"/>
              </a:solidFill>
              <a:latin typeface="Verdana" panose="020B0604030504040204" pitchFamily="34" charset="0"/>
              <a:ea typeface="Verdana" panose="020B0604030504040204" pitchFamily="34" charset="0"/>
              <a:cs typeface="Verdana" panose="020B0604030504040204" pitchFamily="34" charset="0"/>
            </a:endParaRPr>
          </a:p>
        </p:txBody>
      </p:sp>
      <p:sp>
        <p:nvSpPr>
          <p:cNvPr id="2" name="Rectangle 1"/>
          <p:cNvSpPr/>
          <p:nvPr userDrawn="1"/>
        </p:nvSpPr>
        <p:spPr>
          <a:xfrm>
            <a:off x="3200400" y="6570822"/>
            <a:ext cx="5791200" cy="2285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solidFill>
                  <a:srgbClr val="91343A"/>
                </a:solidFill>
              </a:rPr>
              <a:t>http://www.oa.pa.gov/Programs/Information%20Technology/Pages/geoboard.aspx</a:t>
            </a:r>
          </a:p>
        </p:txBody>
      </p:sp>
    </p:spTree>
  </p:cSld>
  <p:clrMap bg1="lt1" tx1="dk1" bg2="lt2" tx2="dk2" accent1="accent1" accent2="accent2" accent3="accent3" accent4="accent4" accent5="accent5" accent6="accent6" hlink="hlink" folHlink="folHlink"/>
  <p:sldLayoutIdLst>
    <p:sldLayoutId id="2147483691" r:id="rId1"/>
    <p:sldLayoutId id="2147483692" r:id="rId2"/>
  </p:sldLayoutIdLst>
  <p:txStyles>
    <p:titleStyle>
      <a:lvl1pPr algn="l" rtl="0" eaLnBrk="0" fontAlgn="base" hangingPunct="0">
        <a:spcBef>
          <a:spcPct val="0"/>
        </a:spcBef>
        <a:spcAft>
          <a:spcPct val="0"/>
        </a:spcAft>
        <a:defRPr sz="3800" b="1">
          <a:solidFill>
            <a:srgbClr val="91343A"/>
          </a:solidFill>
          <a:latin typeface="+mj-lt"/>
          <a:ea typeface="+mj-ea"/>
          <a:cs typeface="+mj-cs"/>
        </a:defRPr>
      </a:lvl1pPr>
      <a:lvl2pPr algn="l" rtl="0" eaLnBrk="0" fontAlgn="base" hangingPunct="0">
        <a:spcBef>
          <a:spcPct val="0"/>
        </a:spcBef>
        <a:spcAft>
          <a:spcPct val="0"/>
        </a:spcAft>
        <a:defRPr sz="3800" b="1">
          <a:solidFill>
            <a:srgbClr val="91343A"/>
          </a:solidFill>
          <a:latin typeface="Verdana" pitchFamily="34" charset="0"/>
        </a:defRPr>
      </a:lvl2pPr>
      <a:lvl3pPr algn="l" rtl="0" eaLnBrk="0" fontAlgn="base" hangingPunct="0">
        <a:spcBef>
          <a:spcPct val="0"/>
        </a:spcBef>
        <a:spcAft>
          <a:spcPct val="0"/>
        </a:spcAft>
        <a:defRPr sz="3800" b="1">
          <a:solidFill>
            <a:srgbClr val="91343A"/>
          </a:solidFill>
          <a:latin typeface="Verdana" pitchFamily="34" charset="0"/>
        </a:defRPr>
      </a:lvl3pPr>
      <a:lvl4pPr algn="l" rtl="0" eaLnBrk="0" fontAlgn="base" hangingPunct="0">
        <a:spcBef>
          <a:spcPct val="0"/>
        </a:spcBef>
        <a:spcAft>
          <a:spcPct val="0"/>
        </a:spcAft>
        <a:defRPr sz="3800" b="1">
          <a:solidFill>
            <a:srgbClr val="91343A"/>
          </a:solidFill>
          <a:latin typeface="Verdana" pitchFamily="34" charset="0"/>
        </a:defRPr>
      </a:lvl4pPr>
      <a:lvl5pPr algn="l" rtl="0" eaLnBrk="0" fontAlgn="base" hangingPunct="0">
        <a:spcBef>
          <a:spcPct val="0"/>
        </a:spcBef>
        <a:spcAft>
          <a:spcPct val="0"/>
        </a:spcAft>
        <a:defRPr sz="3800" b="1">
          <a:solidFill>
            <a:srgbClr val="91343A"/>
          </a:solidFill>
          <a:latin typeface="Verdana" pitchFamily="34" charset="0"/>
        </a:defRPr>
      </a:lvl5pPr>
      <a:lvl6pPr marL="457200" algn="l" rtl="0" fontAlgn="base">
        <a:spcBef>
          <a:spcPct val="0"/>
        </a:spcBef>
        <a:spcAft>
          <a:spcPct val="0"/>
        </a:spcAft>
        <a:defRPr sz="3800" b="1">
          <a:solidFill>
            <a:srgbClr val="91343A"/>
          </a:solidFill>
          <a:latin typeface="Verdana" pitchFamily="34" charset="0"/>
        </a:defRPr>
      </a:lvl6pPr>
      <a:lvl7pPr marL="914400" algn="l" rtl="0" fontAlgn="base">
        <a:spcBef>
          <a:spcPct val="0"/>
        </a:spcBef>
        <a:spcAft>
          <a:spcPct val="0"/>
        </a:spcAft>
        <a:defRPr sz="3800" b="1">
          <a:solidFill>
            <a:srgbClr val="91343A"/>
          </a:solidFill>
          <a:latin typeface="Verdana" pitchFamily="34" charset="0"/>
        </a:defRPr>
      </a:lvl7pPr>
      <a:lvl8pPr marL="1371600" algn="l" rtl="0" fontAlgn="base">
        <a:spcBef>
          <a:spcPct val="0"/>
        </a:spcBef>
        <a:spcAft>
          <a:spcPct val="0"/>
        </a:spcAft>
        <a:defRPr sz="3800" b="1">
          <a:solidFill>
            <a:srgbClr val="91343A"/>
          </a:solidFill>
          <a:latin typeface="Verdana" pitchFamily="34" charset="0"/>
        </a:defRPr>
      </a:lvl8pPr>
      <a:lvl9pPr marL="1828800" algn="l" rtl="0" fontAlgn="base">
        <a:spcBef>
          <a:spcPct val="0"/>
        </a:spcBef>
        <a:spcAft>
          <a:spcPct val="0"/>
        </a:spcAft>
        <a:defRPr sz="3800" b="1">
          <a:solidFill>
            <a:srgbClr val="91343A"/>
          </a:solidFill>
          <a:latin typeface="Verdan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800">
          <a:solidFill>
            <a:schemeClr val="tx1"/>
          </a:solidFill>
          <a:latin typeface="+mn-lt"/>
        </a:defRPr>
      </a:lvl2pPr>
      <a:lvl3pPr marL="1143000" indent="-228600" algn="l" rtl="0" eaLnBrk="0" fontAlgn="base" hangingPunct="0">
        <a:spcBef>
          <a:spcPct val="20000"/>
        </a:spcBef>
        <a:spcAft>
          <a:spcPct val="0"/>
        </a:spcAft>
        <a:buFont typeface="Verdana" panose="020B0604030504040204" pitchFamily="34" charset="0"/>
        <a:buChar char="~"/>
        <a:defRPr sz="2400">
          <a:solidFill>
            <a:schemeClr val="tx1"/>
          </a:solidFill>
          <a:latin typeface="+mn-lt"/>
        </a:defRPr>
      </a:lvl3pPr>
      <a:lvl4pPr marL="1600200" indent="-228600" algn="l" rtl="0" eaLnBrk="0" fontAlgn="base" hangingPunct="0">
        <a:spcBef>
          <a:spcPct val="20000"/>
        </a:spcBef>
        <a:spcAft>
          <a:spcPct val="0"/>
        </a:spcAft>
        <a:buFont typeface="Verdana" panose="020B060403050404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Verdana" panose="020B0604030504040204" pitchFamily="34" charset="0"/>
        <a:buChar char="▫"/>
        <a:defRPr sz="2000">
          <a:solidFill>
            <a:schemeClr val="tx1"/>
          </a:solidFill>
          <a:latin typeface="+mn-lt"/>
        </a:defRPr>
      </a:lvl5pPr>
      <a:lvl6pPr marL="2514600" indent="-228600" algn="l" rtl="0" fontAlgn="base">
        <a:spcBef>
          <a:spcPct val="20000"/>
        </a:spcBef>
        <a:spcAft>
          <a:spcPct val="0"/>
        </a:spcAft>
        <a:buFont typeface="Verdana" pitchFamily="34" charset="0"/>
        <a:buChar char="▫"/>
        <a:defRPr sz="2000">
          <a:solidFill>
            <a:schemeClr val="tx1"/>
          </a:solidFill>
          <a:latin typeface="+mn-lt"/>
        </a:defRPr>
      </a:lvl6pPr>
      <a:lvl7pPr marL="2971800" indent="-228600" algn="l" rtl="0" fontAlgn="base">
        <a:spcBef>
          <a:spcPct val="20000"/>
        </a:spcBef>
        <a:spcAft>
          <a:spcPct val="0"/>
        </a:spcAft>
        <a:buFont typeface="Verdana" pitchFamily="34" charset="0"/>
        <a:buChar char="▫"/>
        <a:defRPr sz="2000">
          <a:solidFill>
            <a:schemeClr val="tx1"/>
          </a:solidFill>
          <a:latin typeface="+mn-lt"/>
        </a:defRPr>
      </a:lvl7pPr>
      <a:lvl8pPr marL="3429000" indent="-228600" algn="l" rtl="0" fontAlgn="base">
        <a:spcBef>
          <a:spcPct val="20000"/>
        </a:spcBef>
        <a:spcAft>
          <a:spcPct val="0"/>
        </a:spcAft>
        <a:buFont typeface="Verdana" pitchFamily="34" charset="0"/>
        <a:buChar char="▫"/>
        <a:defRPr sz="2000">
          <a:solidFill>
            <a:schemeClr val="tx1"/>
          </a:solidFill>
          <a:latin typeface="+mn-lt"/>
        </a:defRPr>
      </a:lvl8pPr>
      <a:lvl9pPr marL="3886200" indent="-228600" algn="l" rtl="0" fontAlgn="base">
        <a:spcBef>
          <a:spcPct val="20000"/>
        </a:spcBef>
        <a:spcAft>
          <a:spcPct val="0"/>
        </a:spcAft>
        <a:buFont typeface="Verdana" pitchFamily="34"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3" Type="http://schemas.openxmlformats.org/officeDocument/2006/relationships/tags" Target="../tags/tag13.xml"/><Relationship Id="rId18" Type="http://schemas.openxmlformats.org/officeDocument/2006/relationships/tags" Target="../tags/tag18.xml"/><Relationship Id="rId26" Type="http://schemas.openxmlformats.org/officeDocument/2006/relationships/tags" Target="../tags/tag26.xml"/><Relationship Id="rId39" Type="http://schemas.openxmlformats.org/officeDocument/2006/relationships/tags" Target="../tags/tag39.xml"/><Relationship Id="rId3" Type="http://schemas.openxmlformats.org/officeDocument/2006/relationships/tags" Target="../tags/tag3.xml"/><Relationship Id="rId21" Type="http://schemas.openxmlformats.org/officeDocument/2006/relationships/tags" Target="../tags/tag21.xml"/><Relationship Id="rId34" Type="http://schemas.openxmlformats.org/officeDocument/2006/relationships/tags" Target="../tags/tag34.xml"/><Relationship Id="rId42" Type="http://schemas.openxmlformats.org/officeDocument/2006/relationships/tags" Target="../tags/tag42.xml"/><Relationship Id="rId47" Type="http://schemas.openxmlformats.org/officeDocument/2006/relationships/tags" Target="../tags/tag47.xml"/><Relationship Id="rId50" Type="http://schemas.openxmlformats.org/officeDocument/2006/relationships/tags" Target="../tags/tag50.xml"/><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tags" Target="../tags/tag17.xml"/><Relationship Id="rId25" Type="http://schemas.openxmlformats.org/officeDocument/2006/relationships/tags" Target="../tags/tag25.xml"/><Relationship Id="rId33" Type="http://schemas.openxmlformats.org/officeDocument/2006/relationships/tags" Target="../tags/tag33.xml"/><Relationship Id="rId38" Type="http://schemas.openxmlformats.org/officeDocument/2006/relationships/tags" Target="../tags/tag38.xml"/><Relationship Id="rId46" Type="http://schemas.openxmlformats.org/officeDocument/2006/relationships/tags" Target="../tags/tag46.xml"/><Relationship Id="rId2" Type="http://schemas.openxmlformats.org/officeDocument/2006/relationships/tags" Target="../tags/tag2.xml"/><Relationship Id="rId16" Type="http://schemas.openxmlformats.org/officeDocument/2006/relationships/tags" Target="../tags/tag16.xml"/><Relationship Id="rId20" Type="http://schemas.openxmlformats.org/officeDocument/2006/relationships/tags" Target="../tags/tag20.xml"/><Relationship Id="rId29" Type="http://schemas.openxmlformats.org/officeDocument/2006/relationships/tags" Target="../tags/tag29.xml"/><Relationship Id="rId41" Type="http://schemas.openxmlformats.org/officeDocument/2006/relationships/tags" Target="../tags/tag41.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24" Type="http://schemas.openxmlformats.org/officeDocument/2006/relationships/tags" Target="../tags/tag24.xml"/><Relationship Id="rId32" Type="http://schemas.openxmlformats.org/officeDocument/2006/relationships/tags" Target="../tags/tag32.xml"/><Relationship Id="rId37" Type="http://schemas.openxmlformats.org/officeDocument/2006/relationships/tags" Target="../tags/tag37.xml"/><Relationship Id="rId40" Type="http://schemas.openxmlformats.org/officeDocument/2006/relationships/tags" Target="../tags/tag40.xml"/><Relationship Id="rId45" Type="http://schemas.openxmlformats.org/officeDocument/2006/relationships/tags" Target="../tags/tag45.xml"/><Relationship Id="rId53" Type="http://schemas.openxmlformats.org/officeDocument/2006/relationships/slideLayout" Target="../slideLayouts/slideLayout2.xml"/><Relationship Id="rId5" Type="http://schemas.openxmlformats.org/officeDocument/2006/relationships/tags" Target="../tags/tag5.xml"/><Relationship Id="rId15" Type="http://schemas.openxmlformats.org/officeDocument/2006/relationships/tags" Target="../tags/tag15.xml"/><Relationship Id="rId23" Type="http://schemas.openxmlformats.org/officeDocument/2006/relationships/tags" Target="../tags/tag23.xml"/><Relationship Id="rId28" Type="http://schemas.openxmlformats.org/officeDocument/2006/relationships/tags" Target="../tags/tag28.xml"/><Relationship Id="rId36" Type="http://schemas.openxmlformats.org/officeDocument/2006/relationships/tags" Target="../tags/tag36.xml"/><Relationship Id="rId49" Type="http://schemas.openxmlformats.org/officeDocument/2006/relationships/tags" Target="../tags/tag49.xml"/><Relationship Id="rId10" Type="http://schemas.openxmlformats.org/officeDocument/2006/relationships/tags" Target="../tags/tag10.xml"/><Relationship Id="rId19" Type="http://schemas.openxmlformats.org/officeDocument/2006/relationships/tags" Target="../tags/tag19.xml"/><Relationship Id="rId31" Type="http://schemas.openxmlformats.org/officeDocument/2006/relationships/tags" Target="../tags/tag31.xml"/><Relationship Id="rId44" Type="http://schemas.openxmlformats.org/officeDocument/2006/relationships/tags" Target="../tags/tag44.xml"/><Relationship Id="rId52" Type="http://schemas.openxmlformats.org/officeDocument/2006/relationships/tags" Target="../tags/tag52.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 Id="rId22" Type="http://schemas.openxmlformats.org/officeDocument/2006/relationships/tags" Target="../tags/tag22.xml"/><Relationship Id="rId27" Type="http://schemas.openxmlformats.org/officeDocument/2006/relationships/tags" Target="../tags/tag27.xml"/><Relationship Id="rId30" Type="http://schemas.openxmlformats.org/officeDocument/2006/relationships/tags" Target="../tags/tag30.xml"/><Relationship Id="rId35" Type="http://schemas.openxmlformats.org/officeDocument/2006/relationships/tags" Target="../tags/tag35.xml"/><Relationship Id="rId43" Type="http://schemas.openxmlformats.org/officeDocument/2006/relationships/tags" Target="../tags/tag43.xml"/><Relationship Id="rId48" Type="http://schemas.openxmlformats.org/officeDocument/2006/relationships/tags" Target="../tags/tag48.xml"/><Relationship Id="rId8" Type="http://schemas.openxmlformats.org/officeDocument/2006/relationships/tags" Target="../tags/tag8.xml"/><Relationship Id="rId51" Type="http://schemas.openxmlformats.org/officeDocument/2006/relationships/tags" Target="../tags/tag5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p:cNvSpPr>
            <a:spLocks noGrp="1"/>
          </p:cNvSpPr>
          <p:nvPr>
            <p:ph type="ctrTitle"/>
          </p:nvPr>
        </p:nvSpPr>
        <p:spPr>
          <a:xfrm>
            <a:off x="609600" y="2286000"/>
            <a:ext cx="7924800" cy="2743199"/>
          </a:xfrm>
        </p:spPr>
        <p:txBody>
          <a:bodyPr/>
          <a:lstStyle/>
          <a:p>
            <a:pPr algn="ctr"/>
            <a:r>
              <a:rPr lang="en-US" altLang="en-US" dirty="0"/>
              <a:t>Geospatial Coordinating Board</a:t>
            </a:r>
            <a:br>
              <a:rPr lang="en-US" altLang="en-US" dirty="0"/>
            </a:br>
            <a:br>
              <a:rPr lang="en-US" altLang="en-US" dirty="0"/>
            </a:br>
            <a:endParaRPr lang="en-US" altLang="en-US" sz="2800" dirty="0"/>
          </a:p>
        </p:txBody>
      </p:sp>
      <p:sp>
        <p:nvSpPr>
          <p:cNvPr id="6147" name="Subtitle 4"/>
          <p:cNvSpPr>
            <a:spLocks noGrp="1"/>
          </p:cNvSpPr>
          <p:nvPr>
            <p:ph type="subTitle" idx="1"/>
          </p:nvPr>
        </p:nvSpPr>
        <p:spPr>
          <a:xfrm>
            <a:off x="1371600" y="5181600"/>
            <a:ext cx="6400800" cy="609600"/>
          </a:xfrm>
        </p:spPr>
        <p:txBody>
          <a:bodyPr/>
          <a:lstStyle/>
          <a:p>
            <a:r>
              <a:rPr lang="en-US" altLang="en-US" sz="2400" dirty="0"/>
              <a:t>May 4, 2017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fontAlgn="auto" hangingPunct="1">
              <a:spcAft>
                <a:spcPts val="0"/>
              </a:spcAft>
              <a:defRPr/>
            </a:pPr>
            <a:r>
              <a:rPr lang="en-US" altLang="en-US"/>
              <a:t>Data Program Task Force</a:t>
            </a:r>
          </a:p>
        </p:txBody>
      </p:sp>
      <p:sp>
        <p:nvSpPr>
          <p:cNvPr id="11267" name="Content Placeholder 2"/>
          <p:cNvSpPr>
            <a:spLocks noGrp="1"/>
          </p:cNvSpPr>
          <p:nvPr>
            <p:ph idx="1"/>
          </p:nvPr>
        </p:nvSpPr>
        <p:spPr>
          <a:xfrm>
            <a:off x="304800" y="1524000"/>
            <a:ext cx="8686800" cy="4827588"/>
          </a:xfrm>
        </p:spPr>
        <p:txBody>
          <a:bodyPr/>
          <a:lstStyle/>
          <a:p>
            <a:pPr marL="0" indent="0" eaLnBrk="1" hangingPunct="1">
              <a:buFont typeface="Arial" panose="020B0604020202020204" pitchFamily="34" charset="0"/>
              <a:buNone/>
            </a:pPr>
            <a:r>
              <a:rPr lang="en-US" altLang="en-US" sz="2000" b="1" dirty="0"/>
              <a:t>Challenge</a:t>
            </a:r>
            <a:endParaRPr lang="en-US" altLang="en-US" sz="1800" dirty="0"/>
          </a:p>
          <a:p>
            <a:pPr marL="0" indent="0" eaLnBrk="1" hangingPunct="1">
              <a:buFont typeface="Arial" panose="020B0604020202020204" pitchFamily="34" charset="0"/>
              <a:buNone/>
            </a:pPr>
            <a:r>
              <a:rPr lang="en-US" altLang="en-US" sz="1800" dirty="0"/>
              <a:t>No single data sharing agreement exists between government entities with in the commonwealth</a:t>
            </a:r>
          </a:p>
          <a:p>
            <a:pPr marL="0" indent="0" eaLnBrk="1" hangingPunct="1">
              <a:buFont typeface="Arial" panose="020B0604020202020204" pitchFamily="34" charset="0"/>
              <a:buNone/>
            </a:pPr>
            <a:r>
              <a:rPr lang="en-US" altLang="en-US" sz="2000" b="1" dirty="0"/>
              <a:t>Business Rationale</a:t>
            </a:r>
            <a:endParaRPr lang="en-US" altLang="en-US" sz="1800" dirty="0"/>
          </a:p>
          <a:p>
            <a:pPr marL="0" indent="0" eaLnBrk="1" hangingPunct="1">
              <a:buFont typeface="Arial" panose="020B0604020202020204" pitchFamily="34" charset="0"/>
              <a:buNone/>
            </a:pPr>
            <a:r>
              <a:rPr lang="en-US" altLang="en-US" sz="1800" dirty="0"/>
              <a:t>A single data sharing agreement would foster over all sharing and simplify the task of ensuring that data is shared openly and in a manner that protects the interests of the data owner. </a:t>
            </a:r>
          </a:p>
          <a:p>
            <a:pPr marL="0" indent="0" eaLnBrk="1" hangingPunct="1">
              <a:buFont typeface="Arial" panose="020B0604020202020204" pitchFamily="34" charset="0"/>
              <a:buNone/>
            </a:pPr>
            <a:r>
              <a:rPr lang="en-US" altLang="en-US" sz="2000" b="1" dirty="0"/>
              <a:t>Barriers to Implementation</a:t>
            </a:r>
          </a:p>
          <a:p>
            <a:pPr marL="0" indent="0">
              <a:buFont typeface="Arial" panose="020B0604020202020204" pitchFamily="34" charset="0"/>
              <a:buNone/>
            </a:pPr>
            <a:r>
              <a:rPr lang="en-US" altLang="en-US" sz="1800" dirty="0"/>
              <a:t>Buy-in from all entities about how the agreement should be structured, legal issues, RTK issues, coordination of the collection and ownership of the data agreements  </a:t>
            </a:r>
          </a:p>
          <a:p>
            <a:pPr marL="0" indent="0" eaLnBrk="1" hangingPunct="1">
              <a:buFont typeface="Arial" panose="020B0604020202020204" pitchFamily="34" charset="0"/>
              <a:buNone/>
            </a:pPr>
            <a:r>
              <a:rPr lang="en-US" altLang="en-US" sz="2000" b="1" dirty="0"/>
              <a:t>Effort to Complete</a:t>
            </a:r>
          </a:p>
          <a:p>
            <a:pPr marL="0" indent="0">
              <a:buFont typeface="Arial" panose="020B0604020202020204" pitchFamily="34" charset="0"/>
              <a:buNone/>
            </a:pPr>
            <a:r>
              <a:rPr lang="en-US" altLang="en-US" sz="1800" dirty="0"/>
              <a:t>Review what other states have done and evaluate the fit for PA. Involve local government organizations (CCAP, Municipal League, etc..) to get feedback. Involve legal to give review and final blessing. Review a need for incentivizing the sharing of data.  </a:t>
            </a:r>
          </a:p>
        </p:txBody>
      </p:sp>
    </p:spTree>
    <p:extLst>
      <p:ext uri="{BB962C8B-B14F-4D97-AF65-F5344CB8AC3E}">
        <p14:creationId xmlns:p14="http://schemas.microsoft.com/office/powerpoint/2010/main" val="2747393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Governance Task Force</a:t>
            </a:r>
          </a:p>
        </p:txBody>
      </p:sp>
      <p:sp>
        <p:nvSpPr>
          <p:cNvPr id="5" name="Content Placeholder 2"/>
          <p:cNvSpPr txBox="1">
            <a:spLocks/>
          </p:cNvSpPr>
          <p:nvPr/>
        </p:nvSpPr>
        <p:spPr bwMode="auto">
          <a:xfrm>
            <a:off x="457200" y="1371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800">
                <a:solidFill>
                  <a:schemeClr val="tx1"/>
                </a:solidFill>
                <a:latin typeface="+mn-lt"/>
              </a:defRPr>
            </a:lvl2pPr>
            <a:lvl3pPr marL="1143000" indent="-228600" algn="l" rtl="0" eaLnBrk="0" fontAlgn="base" hangingPunct="0">
              <a:spcBef>
                <a:spcPct val="20000"/>
              </a:spcBef>
              <a:spcAft>
                <a:spcPct val="0"/>
              </a:spcAft>
              <a:buFont typeface="Verdana" panose="020B0604030504040204" pitchFamily="34" charset="0"/>
              <a:buChar char="~"/>
              <a:defRPr sz="2400">
                <a:solidFill>
                  <a:schemeClr val="tx1"/>
                </a:solidFill>
                <a:latin typeface="+mn-lt"/>
              </a:defRPr>
            </a:lvl3pPr>
            <a:lvl4pPr marL="1600200" indent="-228600" algn="l" rtl="0" eaLnBrk="0" fontAlgn="base" hangingPunct="0">
              <a:spcBef>
                <a:spcPct val="20000"/>
              </a:spcBef>
              <a:spcAft>
                <a:spcPct val="0"/>
              </a:spcAft>
              <a:buFont typeface="Verdana" panose="020B060403050404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Verdana" panose="020B0604030504040204" pitchFamily="34" charset="0"/>
              <a:buChar char="▫"/>
              <a:defRPr sz="2000">
                <a:solidFill>
                  <a:schemeClr val="tx1"/>
                </a:solidFill>
                <a:latin typeface="+mn-lt"/>
              </a:defRPr>
            </a:lvl5pPr>
            <a:lvl6pPr marL="2514600" indent="-228600" algn="l" rtl="0" fontAlgn="base">
              <a:spcBef>
                <a:spcPct val="20000"/>
              </a:spcBef>
              <a:spcAft>
                <a:spcPct val="0"/>
              </a:spcAft>
              <a:buFont typeface="Verdana" pitchFamily="34" charset="0"/>
              <a:buChar char="▫"/>
              <a:defRPr sz="2000">
                <a:solidFill>
                  <a:schemeClr val="tx1"/>
                </a:solidFill>
                <a:latin typeface="+mn-lt"/>
              </a:defRPr>
            </a:lvl6pPr>
            <a:lvl7pPr marL="2971800" indent="-228600" algn="l" rtl="0" fontAlgn="base">
              <a:spcBef>
                <a:spcPct val="20000"/>
              </a:spcBef>
              <a:spcAft>
                <a:spcPct val="0"/>
              </a:spcAft>
              <a:buFont typeface="Verdana" pitchFamily="34" charset="0"/>
              <a:buChar char="▫"/>
              <a:defRPr sz="2000">
                <a:solidFill>
                  <a:schemeClr val="tx1"/>
                </a:solidFill>
                <a:latin typeface="+mn-lt"/>
              </a:defRPr>
            </a:lvl7pPr>
            <a:lvl8pPr marL="3429000" indent="-228600" algn="l" rtl="0" fontAlgn="base">
              <a:spcBef>
                <a:spcPct val="20000"/>
              </a:spcBef>
              <a:spcAft>
                <a:spcPct val="0"/>
              </a:spcAft>
              <a:buFont typeface="Verdana" pitchFamily="34" charset="0"/>
              <a:buChar char="▫"/>
              <a:defRPr sz="2000">
                <a:solidFill>
                  <a:schemeClr val="tx1"/>
                </a:solidFill>
                <a:latin typeface="+mn-lt"/>
              </a:defRPr>
            </a:lvl8pPr>
            <a:lvl9pPr marL="3886200" indent="-228600" algn="l" rtl="0" fontAlgn="base">
              <a:spcBef>
                <a:spcPct val="20000"/>
              </a:spcBef>
              <a:spcAft>
                <a:spcPct val="0"/>
              </a:spcAft>
              <a:buFont typeface="Verdana" pitchFamily="34" charset="0"/>
              <a:buChar char="▫"/>
              <a:defRPr sz="2000">
                <a:solidFill>
                  <a:schemeClr val="tx1"/>
                </a:solidFill>
                <a:latin typeface="+mn-lt"/>
              </a:defRPr>
            </a:lvl9pPr>
          </a:lstStyle>
          <a:p>
            <a:pPr marL="0" indent="0" eaLnBrk="1" hangingPunct="1">
              <a:buFont typeface="Arial" panose="020B0604020202020204" pitchFamily="34" charset="0"/>
              <a:buNone/>
            </a:pPr>
            <a:r>
              <a:rPr lang="en-US" altLang="en-US" kern="0" dirty="0"/>
              <a:t>Mission</a:t>
            </a:r>
          </a:p>
          <a:p>
            <a:pPr marL="0" indent="0" eaLnBrk="1" hangingPunct="1">
              <a:buFont typeface="Arial" panose="020B0604020202020204" pitchFamily="34" charset="0"/>
              <a:buNone/>
            </a:pPr>
            <a:endParaRPr lang="en-US" altLang="en-US" sz="1600" kern="0" dirty="0"/>
          </a:p>
          <a:p>
            <a:pPr marL="0" indent="0" eaLnBrk="1" hangingPunct="1">
              <a:buFont typeface="Arial" panose="020B0604020202020204" pitchFamily="34" charset="0"/>
              <a:buNone/>
            </a:pPr>
            <a:r>
              <a:rPr lang="en-US" altLang="en-US" sz="2000" kern="0" dirty="0"/>
              <a:t>The mission of the governance task force is to document the geospatial governance process in the commonwealth (to include all governmental entities), establish a list of major priorities or initiatives to address the needs of the broader geospatial community, evaluate approaches to accomplishing initiatives within existing budget constraints, identify opportunities for collaboration to meet common objectives and coordinate activities across other geospatial governing bodies. </a:t>
            </a:r>
          </a:p>
          <a:p>
            <a:pPr marL="0" indent="0" eaLnBrk="1" hangingPunct="1">
              <a:buFont typeface="Arial" panose="020B0604020202020204" pitchFamily="34" charset="0"/>
              <a:buNone/>
            </a:pPr>
            <a:endParaRPr lang="en-US" altLang="en-US" sz="1600" kern="0" dirty="0"/>
          </a:p>
          <a:p>
            <a:pPr marL="0" indent="0" eaLnBrk="1" hangingPunct="1">
              <a:buFont typeface="Arial" panose="020B0604020202020204" pitchFamily="34" charset="0"/>
              <a:buNone/>
            </a:pPr>
            <a:endParaRPr lang="en-US" altLang="en-US" sz="1600" kern="0" dirty="0"/>
          </a:p>
        </p:txBody>
      </p:sp>
    </p:spTree>
    <p:extLst>
      <p:ext uri="{BB962C8B-B14F-4D97-AF65-F5344CB8AC3E}">
        <p14:creationId xmlns:p14="http://schemas.microsoft.com/office/powerpoint/2010/main" val="85382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Governance Task Force</a:t>
            </a:r>
          </a:p>
        </p:txBody>
      </p:sp>
      <p:sp>
        <p:nvSpPr>
          <p:cNvPr id="5" name="Content Placeholder 2"/>
          <p:cNvSpPr txBox="1">
            <a:spLocks/>
          </p:cNvSpPr>
          <p:nvPr/>
        </p:nvSpPr>
        <p:spPr bwMode="auto">
          <a:xfrm>
            <a:off x="457200" y="1371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2800">
                <a:solidFill>
                  <a:schemeClr val="tx1"/>
                </a:solidFill>
                <a:latin typeface="+mn-lt"/>
              </a:defRPr>
            </a:lvl2pPr>
            <a:lvl3pPr marL="1143000" indent="-228600" algn="l" rtl="0" eaLnBrk="0" fontAlgn="base" hangingPunct="0">
              <a:spcBef>
                <a:spcPct val="20000"/>
              </a:spcBef>
              <a:spcAft>
                <a:spcPct val="0"/>
              </a:spcAft>
              <a:buFont typeface="Verdana" panose="020B0604030504040204" pitchFamily="34" charset="0"/>
              <a:buChar char="~"/>
              <a:defRPr sz="2400">
                <a:solidFill>
                  <a:schemeClr val="tx1"/>
                </a:solidFill>
                <a:latin typeface="+mn-lt"/>
              </a:defRPr>
            </a:lvl3pPr>
            <a:lvl4pPr marL="1600200" indent="-228600" algn="l" rtl="0" eaLnBrk="0" fontAlgn="base" hangingPunct="0">
              <a:spcBef>
                <a:spcPct val="20000"/>
              </a:spcBef>
              <a:spcAft>
                <a:spcPct val="0"/>
              </a:spcAft>
              <a:buFont typeface="Verdana" panose="020B060403050404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Verdana" panose="020B0604030504040204" pitchFamily="34" charset="0"/>
              <a:buChar char="▫"/>
              <a:defRPr sz="2000">
                <a:solidFill>
                  <a:schemeClr val="tx1"/>
                </a:solidFill>
                <a:latin typeface="+mn-lt"/>
              </a:defRPr>
            </a:lvl5pPr>
            <a:lvl6pPr marL="2514600" indent="-228600" algn="l" rtl="0" fontAlgn="base">
              <a:spcBef>
                <a:spcPct val="20000"/>
              </a:spcBef>
              <a:spcAft>
                <a:spcPct val="0"/>
              </a:spcAft>
              <a:buFont typeface="Verdana" pitchFamily="34" charset="0"/>
              <a:buChar char="▫"/>
              <a:defRPr sz="2000">
                <a:solidFill>
                  <a:schemeClr val="tx1"/>
                </a:solidFill>
                <a:latin typeface="+mn-lt"/>
              </a:defRPr>
            </a:lvl6pPr>
            <a:lvl7pPr marL="2971800" indent="-228600" algn="l" rtl="0" fontAlgn="base">
              <a:spcBef>
                <a:spcPct val="20000"/>
              </a:spcBef>
              <a:spcAft>
                <a:spcPct val="0"/>
              </a:spcAft>
              <a:buFont typeface="Verdana" pitchFamily="34" charset="0"/>
              <a:buChar char="▫"/>
              <a:defRPr sz="2000">
                <a:solidFill>
                  <a:schemeClr val="tx1"/>
                </a:solidFill>
                <a:latin typeface="+mn-lt"/>
              </a:defRPr>
            </a:lvl7pPr>
            <a:lvl8pPr marL="3429000" indent="-228600" algn="l" rtl="0" fontAlgn="base">
              <a:spcBef>
                <a:spcPct val="20000"/>
              </a:spcBef>
              <a:spcAft>
                <a:spcPct val="0"/>
              </a:spcAft>
              <a:buFont typeface="Verdana" pitchFamily="34" charset="0"/>
              <a:buChar char="▫"/>
              <a:defRPr sz="2000">
                <a:solidFill>
                  <a:schemeClr val="tx1"/>
                </a:solidFill>
                <a:latin typeface="+mn-lt"/>
              </a:defRPr>
            </a:lvl8pPr>
            <a:lvl9pPr marL="3886200" indent="-228600" algn="l" rtl="0" fontAlgn="base">
              <a:spcBef>
                <a:spcPct val="20000"/>
              </a:spcBef>
              <a:spcAft>
                <a:spcPct val="0"/>
              </a:spcAft>
              <a:buFont typeface="Verdana" pitchFamily="34" charset="0"/>
              <a:buChar char="▫"/>
              <a:defRPr sz="2000">
                <a:solidFill>
                  <a:schemeClr val="tx1"/>
                </a:solidFill>
                <a:latin typeface="+mn-lt"/>
              </a:defRPr>
            </a:lvl9pPr>
          </a:lstStyle>
          <a:p>
            <a:pPr marL="0" indent="0" eaLnBrk="1" hangingPunct="1">
              <a:buFont typeface="Arial" panose="020B0604020202020204" pitchFamily="34" charset="0"/>
              <a:buNone/>
            </a:pPr>
            <a:r>
              <a:rPr lang="en-US" altLang="en-US" kern="0" dirty="0"/>
              <a:t>Goals</a:t>
            </a:r>
          </a:p>
          <a:p>
            <a:pPr marL="0" indent="0" eaLnBrk="1" hangingPunct="1">
              <a:buFont typeface="Arial" panose="020B0604020202020204" pitchFamily="34" charset="0"/>
              <a:buNone/>
            </a:pPr>
            <a:endParaRPr lang="en-US" altLang="en-US" sz="1600" kern="0" dirty="0"/>
          </a:p>
          <a:p>
            <a:pPr eaLnBrk="1" hangingPunct="1">
              <a:buFont typeface="Wingdings" panose="05000000000000000000" pitchFamily="2" charset="2"/>
              <a:buChar char="§"/>
            </a:pPr>
            <a:r>
              <a:rPr lang="en-US" sz="2000" dirty="0"/>
              <a:t>Evaluation of the current state of GIS in PA</a:t>
            </a:r>
          </a:p>
          <a:p>
            <a:pPr lvl="1" eaLnBrk="1" hangingPunct="1"/>
            <a:r>
              <a:rPr lang="en-US" sz="1600" dirty="0"/>
              <a:t>Must understand the status of PA’s GIS community before we can do any work</a:t>
            </a:r>
          </a:p>
          <a:p>
            <a:pPr eaLnBrk="1" hangingPunct="1">
              <a:buFont typeface="Wingdings" panose="05000000000000000000" pitchFamily="2" charset="2"/>
              <a:buChar char="§"/>
            </a:pPr>
            <a:r>
              <a:rPr lang="en-US" sz="2000" dirty="0"/>
              <a:t>Development of GIS Strategic Plan</a:t>
            </a:r>
          </a:p>
          <a:p>
            <a:pPr lvl="1" eaLnBrk="1" hangingPunct="1"/>
            <a:r>
              <a:rPr lang="en-US" altLang="en-US" sz="1600" dirty="0"/>
              <a:t>Lead the development of a commonwealth wide Geospatial strategic plan and business plan in coordination with the other task forces, existing geospatial governing bodies, other governmental entities and interested parties.</a:t>
            </a:r>
          </a:p>
          <a:p>
            <a:pPr eaLnBrk="1" hangingPunct="1">
              <a:buFont typeface="Wingdings" panose="05000000000000000000" pitchFamily="2" charset="2"/>
              <a:buChar char="§"/>
            </a:pPr>
            <a:r>
              <a:rPr lang="en-US" sz="2000" dirty="0"/>
              <a:t>Assessment of key funding opportunities and a means to disseminate the information</a:t>
            </a:r>
          </a:p>
          <a:p>
            <a:pPr lvl="1" eaLnBrk="1" hangingPunct="1"/>
            <a:r>
              <a:rPr lang="en-US" altLang="en-US" sz="1600" dirty="0"/>
              <a:t>Coordinate information technology investment strategies that may be underway so as to maximize investments. </a:t>
            </a:r>
          </a:p>
          <a:p>
            <a:pPr lvl="1" eaLnBrk="1" hangingPunct="1"/>
            <a:r>
              <a:rPr lang="en-US" altLang="en-US" sz="1600" dirty="0"/>
              <a:t>Identify and evaluate creative approaches to fund geospatial activities in the commonwealth given the current fiscal climate.  </a:t>
            </a:r>
          </a:p>
          <a:p>
            <a:pPr eaLnBrk="1" hangingPunct="1">
              <a:buFont typeface="Wingdings" panose="05000000000000000000" pitchFamily="2" charset="2"/>
              <a:buChar char="§"/>
            </a:pPr>
            <a:endParaRPr lang="en-US" altLang="en-US" sz="2000" dirty="0"/>
          </a:p>
          <a:p>
            <a:pPr eaLnBrk="1" hangingPunct="1">
              <a:buFont typeface="Wingdings" panose="05000000000000000000" pitchFamily="2" charset="2"/>
              <a:buChar char="§"/>
            </a:pPr>
            <a:endParaRPr lang="en-US" sz="2000" dirty="0"/>
          </a:p>
          <a:p>
            <a:pPr eaLnBrk="1" hangingPunct="1">
              <a:buFont typeface="Wingdings" panose="05000000000000000000" pitchFamily="2" charset="2"/>
              <a:buChar char="§"/>
            </a:pPr>
            <a:endParaRPr lang="en-US" sz="2000" dirty="0"/>
          </a:p>
          <a:p>
            <a:pPr eaLnBrk="1" hangingPunct="1">
              <a:buFont typeface="Wingdings" panose="05000000000000000000" pitchFamily="2" charset="2"/>
              <a:buChar char="§"/>
            </a:pPr>
            <a:endParaRPr lang="en-US" altLang="en-US" sz="2000" kern="0" dirty="0"/>
          </a:p>
          <a:p>
            <a:pPr marL="0" indent="0" eaLnBrk="1" hangingPunct="1">
              <a:buFont typeface="Arial" panose="020B0604020202020204" pitchFamily="34" charset="0"/>
              <a:buNone/>
            </a:pPr>
            <a:endParaRPr lang="en-US" altLang="en-US" sz="1600" kern="0" dirty="0"/>
          </a:p>
        </p:txBody>
      </p:sp>
    </p:spTree>
    <p:extLst>
      <p:ext uri="{BB962C8B-B14F-4D97-AF65-F5344CB8AC3E}">
        <p14:creationId xmlns:p14="http://schemas.microsoft.com/office/powerpoint/2010/main" val="539029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Governance Task Force</a:t>
            </a:r>
          </a:p>
        </p:txBody>
      </p:sp>
      <p:sp>
        <p:nvSpPr>
          <p:cNvPr id="6" name="Content Placeholder 2"/>
          <p:cNvSpPr>
            <a:spLocks noGrp="1"/>
          </p:cNvSpPr>
          <p:nvPr>
            <p:ph idx="1"/>
          </p:nvPr>
        </p:nvSpPr>
        <p:spPr>
          <a:xfrm>
            <a:off x="304800" y="1524000"/>
            <a:ext cx="8686800" cy="4827588"/>
          </a:xfrm>
        </p:spPr>
        <p:txBody>
          <a:bodyPr/>
          <a:lstStyle/>
          <a:p>
            <a:pPr marL="0" indent="0" eaLnBrk="1" hangingPunct="1">
              <a:buFont typeface="Arial" panose="020B0604020202020204" pitchFamily="34" charset="0"/>
              <a:buNone/>
            </a:pPr>
            <a:r>
              <a:rPr lang="en-US" altLang="en-US" sz="2000" b="1" dirty="0"/>
              <a:t>Challenge</a:t>
            </a:r>
            <a:endParaRPr lang="en-US" altLang="en-US" sz="1800" dirty="0"/>
          </a:p>
          <a:p>
            <a:pPr marL="0" indent="0" eaLnBrk="1" hangingPunct="1">
              <a:buFont typeface="Arial" panose="020B0604020202020204" pitchFamily="34" charset="0"/>
              <a:buNone/>
            </a:pPr>
            <a:r>
              <a:rPr lang="en-US" altLang="en-US" sz="1800" dirty="0"/>
              <a:t>No all encompassing statewide GIS Survey exists / occurs on a consistent basis to update state of the State in GIS.</a:t>
            </a:r>
          </a:p>
          <a:p>
            <a:pPr marL="0" indent="0" eaLnBrk="1" hangingPunct="1">
              <a:buFont typeface="Arial" panose="020B0604020202020204" pitchFamily="34" charset="0"/>
              <a:buNone/>
            </a:pPr>
            <a:r>
              <a:rPr lang="en-US" altLang="en-US" sz="2000" b="1" dirty="0"/>
              <a:t>Business Rationale</a:t>
            </a:r>
            <a:endParaRPr lang="en-US" altLang="en-US" sz="1800" dirty="0"/>
          </a:p>
          <a:p>
            <a:pPr marL="0" indent="0" eaLnBrk="1" hangingPunct="1">
              <a:buFont typeface="Arial" panose="020B0604020202020204" pitchFamily="34" charset="0"/>
              <a:buNone/>
            </a:pPr>
            <a:r>
              <a:rPr lang="en-US" altLang="en-US" sz="1800" dirty="0"/>
              <a:t>Knowing the status of GIS throughout the spectrum Commonwealth entities helps target outreach, align goals, implement collaborative projects, and provide valuable information of direction forward. </a:t>
            </a:r>
          </a:p>
          <a:p>
            <a:pPr marL="0" indent="0" eaLnBrk="1" hangingPunct="1">
              <a:buFont typeface="Arial" panose="020B0604020202020204" pitchFamily="34" charset="0"/>
              <a:buNone/>
            </a:pPr>
            <a:r>
              <a:rPr lang="en-US" altLang="en-US" sz="2000" b="1" dirty="0"/>
              <a:t>Barriers to Implementation</a:t>
            </a:r>
          </a:p>
          <a:p>
            <a:pPr marL="0" indent="0">
              <a:buFont typeface="Arial" panose="020B0604020202020204" pitchFamily="34" charset="0"/>
              <a:buNone/>
            </a:pPr>
            <a:r>
              <a:rPr lang="en-US" altLang="en-US" sz="1800" dirty="0"/>
              <a:t>Who creates / processes survey; Survey length; Entities to send survey to; Multiple iterations of survey; Industry specific questions; How often?</a:t>
            </a:r>
          </a:p>
          <a:p>
            <a:pPr marL="0" indent="0" eaLnBrk="1" hangingPunct="1">
              <a:buFont typeface="Arial" panose="020B0604020202020204" pitchFamily="34" charset="0"/>
              <a:buNone/>
            </a:pPr>
            <a:r>
              <a:rPr lang="en-US" altLang="en-US" sz="2000" b="1" dirty="0"/>
              <a:t>Effort to Complete</a:t>
            </a:r>
          </a:p>
          <a:p>
            <a:pPr marL="0" indent="0" eaLnBrk="1" hangingPunct="1">
              <a:buFont typeface="Arial" panose="020B0604020202020204" pitchFamily="34" charset="0"/>
              <a:buNone/>
            </a:pPr>
            <a:r>
              <a:rPr lang="en-US" altLang="en-US" sz="1800" dirty="0"/>
              <a:t>“State Geospatial Coordinating Board Questionnaire” joint TF developed; 8/1/2016 – 8/19/2016 addressing questions regarding goals &amp; objectives of the Geoboard. Results analyzed jointly by TF. Next survey likely dive into more detail of individual GIS operations – Yearly minimum. </a:t>
            </a:r>
          </a:p>
        </p:txBody>
      </p:sp>
      <p:sp>
        <p:nvSpPr>
          <p:cNvPr id="7" name="TextBox 6"/>
          <p:cNvSpPr txBox="1"/>
          <p:nvPr/>
        </p:nvSpPr>
        <p:spPr>
          <a:xfrm>
            <a:off x="457200" y="990600"/>
            <a:ext cx="8229600" cy="369332"/>
          </a:xfrm>
          <a:prstGeom prst="rect">
            <a:avLst/>
          </a:prstGeom>
          <a:noFill/>
        </p:spPr>
        <p:txBody>
          <a:bodyPr wrap="square" rtlCol="0">
            <a:spAutoFit/>
          </a:bodyPr>
          <a:lstStyle/>
          <a:p>
            <a:pPr algn="ctr"/>
            <a:r>
              <a:rPr lang="en-US" dirty="0">
                <a:solidFill>
                  <a:schemeClr val="bg1"/>
                </a:solidFill>
              </a:rPr>
              <a:t>Goal: Evaluation of the current state of GIS in PA</a:t>
            </a:r>
          </a:p>
        </p:txBody>
      </p:sp>
    </p:spTree>
    <p:extLst>
      <p:ext uri="{BB962C8B-B14F-4D97-AF65-F5344CB8AC3E}">
        <p14:creationId xmlns:p14="http://schemas.microsoft.com/office/powerpoint/2010/main" val="15060309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Governance Task Force</a:t>
            </a:r>
          </a:p>
        </p:txBody>
      </p:sp>
      <p:sp>
        <p:nvSpPr>
          <p:cNvPr id="7" name="TextBox 6"/>
          <p:cNvSpPr txBox="1"/>
          <p:nvPr/>
        </p:nvSpPr>
        <p:spPr>
          <a:xfrm>
            <a:off x="457200" y="990600"/>
            <a:ext cx="8229600" cy="369332"/>
          </a:xfrm>
          <a:prstGeom prst="rect">
            <a:avLst/>
          </a:prstGeom>
          <a:noFill/>
        </p:spPr>
        <p:txBody>
          <a:bodyPr wrap="square" rtlCol="0">
            <a:spAutoFit/>
          </a:bodyPr>
          <a:lstStyle/>
          <a:p>
            <a:pPr algn="ctr"/>
            <a:r>
              <a:rPr lang="en-US" dirty="0">
                <a:solidFill>
                  <a:schemeClr val="bg1"/>
                </a:solidFill>
              </a:rPr>
              <a:t>Goal: Evaluation of the current state of GIS in PA (continued)</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900785"/>
            <a:ext cx="7924800" cy="40066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309248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Governance Task Force</a:t>
            </a:r>
          </a:p>
        </p:txBody>
      </p:sp>
      <p:sp>
        <p:nvSpPr>
          <p:cNvPr id="6" name="Content Placeholder 2"/>
          <p:cNvSpPr>
            <a:spLocks noGrp="1"/>
          </p:cNvSpPr>
          <p:nvPr>
            <p:ph idx="1"/>
          </p:nvPr>
        </p:nvSpPr>
        <p:spPr>
          <a:xfrm>
            <a:off x="304800" y="1524000"/>
            <a:ext cx="8686800" cy="4827588"/>
          </a:xfrm>
        </p:spPr>
        <p:txBody>
          <a:bodyPr/>
          <a:lstStyle/>
          <a:p>
            <a:pPr marL="0" indent="0" algn="ctr">
              <a:buNone/>
            </a:pPr>
            <a:r>
              <a:rPr lang="en-US" sz="2000" b="1" dirty="0"/>
              <a:t>Questionnaire Summary</a:t>
            </a:r>
          </a:p>
          <a:p>
            <a:pPr>
              <a:buFont typeface="Wingdings" panose="05000000000000000000" pitchFamily="2" charset="2"/>
              <a:buChar char="§"/>
            </a:pPr>
            <a:r>
              <a:rPr lang="en-US" sz="1800" dirty="0"/>
              <a:t>There is a strong need for a Pennsylvania base map to support many different business related activities</a:t>
            </a:r>
          </a:p>
          <a:p>
            <a:pPr>
              <a:buFont typeface="Wingdings" panose="05000000000000000000" pitchFamily="2" charset="2"/>
              <a:buChar char="§"/>
            </a:pPr>
            <a:r>
              <a:rPr lang="en-US" sz="1800" dirty="0"/>
              <a:t>Data sharing agreement - most sharing is done with other government agencies while the private sector pays fees to acquire the data; ½ of respondents had DSA</a:t>
            </a:r>
          </a:p>
          <a:p>
            <a:pPr>
              <a:buFont typeface="Wingdings" panose="05000000000000000000" pitchFamily="2" charset="2"/>
              <a:buChar char="§"/>
            </a:pPr>
            <a:r>
              <a:rPr lang="en-US" sz="1800" dirty="0"/>
              <a:t>GIS is centralized in about half of the respondents but only a third have developed an internal strategic plan</a:t>
            </a:r>
          </a:p>
          <a:p>
            <a:pPr>
              <a:buFont typeface="Wingdings" panose="05000000000000000000" pitchFamily="2" charset="2"/>
              <a:buChar char="§"/>
            </a:pPr>
            <a:r>
              <a:rPr lang="en-US" sz="1800" dirty="0"/>
              <a:t>Respondents are largely unaware of external funding opportunities for GIS but almost a third have unmet funding needs for GIS related activities</a:t>
            </a:r>
          </a:p>
          <a:p>
            <a:pPr>
              <a:buFont typeface="Wingdings" panose="05000000000000000000" pitchFamily="2" charset="2"/>
              <a:buChar char="§"/>
            </a:pPr>
            <a:r>
              <a:rPr lang="en-US" sz="1800" dirty="0"/>
              <a:t>About half of the respondents provide some form of GIS service delivery; overwhelming majority of those services are consumed both internally and externally </a:t>
            </a:r>
          </a:p>
        </p:txBody>
      </p:sp>
      <p:sp>
        <p:nvSpPr>
          <p:cNvPr id="7" name="TextBox 6"/>
          <p:cNvSpPr txBox="1"/>
          <p:nvPr/>
        </p:nvSpPr>
        <p:spPr>
          <a:xfrm>
            <a:off x="457200" y="990600"/>
            <a:ext cx="8229600" cy="369332"/>
          </a:xfrm>
          <a:prstGeom prst="rect">
            <a:avLst/>
          </a:prstGeom>
          <a:noFill/>
        </p:spPr>
        <p:txBody>
          <a:bodyPr wrap="square" rtlCol="0">
            <a:spAutoFit/>
          </a:bodyPr>
          <a:lstStyle/>
          <a:p>
            <a:pPr algn="ctr"/>
            <a:r>
              <a:rPr lang="en-US" dirty="0">
                <a:solidFill>
                  <a:schemeClr val="bg1"/>
                </a:solidFill>
              </a:rPr>
              <a:t>Goal: Evaluation of the current state of GIS in PA</a:t>
            </a:r>
          </a:p>
        </p:txBody>
      </p:sp>
    </p:spTree>
    <p:extLst>
      <p:ext uri="{BB962C8B-B14F-4D97-AF65-F5344CB8AC3E}">
        <p14:creationId xmlns:p14="http://schemas.microsoft.com/office/powerpoint/2010/main" val="1342923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Governance Task Force</a:t>
            </a:r>
          </a:p>
        </p:txBody>
      </p:sp>
      <p:sp>
        <p:nvSpPr>
          <p:cNvPr id="6" name="Content Placeholder 2"/>
          <p:cNvSpPr>
            <a:spLocks noGrp="1"/>
          </p:cNvSpPr>
          <p:nvPr>
            <p:ph idx="1"/>
          </p:nvPr>
        </p:nvSpPr>
        <p:spPr>
          <a:xfrm>
            <a:off x="304800" y="1524000"/>
            <a:ext cx="8686800" cy="5334000"/>
          </a:xfrm>
        </p:spPr>
        <p:txBody>
          <a:bodyPr/>
          <a:lstStyle/>
          <a:p>
            <a:pPr marL="0" indent="0" eaLnBrk="1" hangingPunct="1">
              <a:buFont typeface="Arial" panose="020B0604020202020204" pitchFamily="34" charset="0"/>
              <a:buNone/>
            </a:pPr>
            <a:r>
              <a:rPr lang="en-US" altLang="en-US" sz="2000" b="1" dirty="0"/>
              <a:t>Challenge</a:t>
            </a:r>
            <a:endParaRPr lang="en-US" altLang="en-US" sz="1800" dirty="0"/>
          </a:p>
          <a:p>
            <a:pPr marL="0" indent="0" eaLnBrk="1" hangingPunct="1">
              <a:buNone/>
            </a:pPr>
            <a:r>
              <a:rPr lang="en-US" altLang="en-US" sz="1800" dirty="0"/>
              <a:t>The Commonwealth of Pennsylvania currently lacks an up to date, statewide, all encompassing, comprehensive GIS strategic plan. </a:t>
            </a:r>
            <a:r>
              <a:rPr lang="en-US" altLang="en-US" sz="2000" b="1" dirty="0"/>
              <a:t>Business Rationale</a:t>
            </a:r>
            <a:endParaRPr lang="en-US" altLang="en-US" sz="1800" dirty="0"/>
          </a:p>
          <a:p>
            <a:pPr marL="0" indent="0" eaLnBrk="1" hangingPunct="1">
              <a:buNone/>
            </a:pPr>
            <a:r>
              <a:rPr lang="en-US" altLang="en-US" sz="1800" dirty="0"/>
              <a:t>Without a strategic plan, the Commonwealth is not able to take advantage of opportunities related to funding, enhanced cooperation, and streamlined operations. A plan can provide the overarching guidance necessary to capture these opportunities and increase the efficiency of GIS within the State.</a:t>
            </a:r>
          </a:p>
          <a:p>
            <a:pPr marL="0" indent="0" eaLnBrk="1" hangingPunct="1">
              <a:buFont typeface="Arial" panose="020B0604020202020204" pitchFamily="34" charset="0"/>
              <a:buNone/>
            </a:pPr>
            <a:r>
              <a:rPr lang="en-US" altLang="en-US" sz="2000" b="1" dirty="0"/>
              <a:t>Barriers to Implementation</a:t>
            </a:r>
          </a:p>
          <a:p>
            <a:pPr marL="0" indent="0">
              <a:buFont typeface="Arial" panose="020B0604020202020204" pitchFamily="34" charset="0"/>
              <a:buNone/>
            </a:pPr>
            <a:r>
              <a:rPr lang="en-US" altLang="en-US" sz="1800" dirty="0"/>
              <a:t>Who creates / revisits / maintains plan; </a:t>
            </a:r>
            <a:r>
              <a:rPr lang="en-US" altLang="en-US" sz="1800" dirty="0" err="1"/>
              <a:t>Revisitation</a:t>
            </a:r>
            <a:r>
              <a:rPr lang="en-US" altLang="en-US" sz="1800" dirty="0"/>
              <a:t> timeline - how often?; capture needs of many entities; interaction with other plans; Feedback &amp; Revisions vital</a:t>
            </a:r>
          </a:p>
          <a:p>
            <a:pPr marL="0" indent="0" eaLnBrk="1" hangingPunct="1">
              <a:buFont typeface="Arial" panose="020B0604020202020204" pitchFamily="34" charset="0"/>
              <a:buNone/>
            </a:pPr>
            <a:r>
              <a:rPr lang="en-US" altLang="en-US" sz="2000" b="1" dirty="0"/>
              <a:t>Effort to Complete</a:t>
            </a:r>
          </a:p>
          <a:p>
            <a:pPr marL="0" indent="0" eaLnBrk="1" hangingPunct="1">
              <a:buFont typeface="Arial" panose="020B0604020202020204" pitchFamily="34" charset="0"/>
              <a:buNone/>
            </a:pPr>
            <a:r>
              <a:rPr lang="en-US" altLang="en-US" sz="1800" dirty="0"/>
              <a:t>GIS Strategic Plan is currently being drafted by the Governance Task Force. </a:t>
            </a:r>
          </a:p>
        </p:txBody>
      </p:sp>
      <p:sp>
        <p:nvSpPr>
          <p:cNvPr id="4" name="TextBox 3"/>
          <p:cNvSpPr txBox="1"/>
          <p:nvPr/>
        </p:nvSpPr>
        <p:spPr>
          <a:xfrm>
            <a:off x="457200" y="990600"/>
            <a:ext cx="8229600" cy="369332"/>
          </a:xfrm>
          <a:prstGeom prst="rect">
            <a:avLst/>
          </a:prstGeom>
          <a:noFill/>
        </p:spPr>
        <p:txBody>
          <a:bodyPr wrap="square" rtlCol="0">
            <a:spAutoFit/>
          </a:bodyPr>
          <a:lstStyle/>
          <a:p>
            <a:pPr algn="ctr"/>
            <a:r>
              <a:rPr lang="en-US" dirty="0">
                <a:solidFill>
                  <a:schemeClr val="bg1"/>
                </a:solidFill>
              </a:rPr>
              <a:t>Goal: Development of GIS Strategic Plan</a:t>
            </a:r>
          </a:p>
        </p:txBody>
      </p:sp>
    </p:spTree>
    <p:extLst>
      <p:ext uri="{BB962C8B-B14F-4D97-AF65-F5344CB8AC3E}">
        <p14:creationId xmlns:p14="http://schemas.microsoft.com/office/powerpoint/2010/main" val="280563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Governance Task Force</a:t>
            </a:r>
          </a:p>
        </p:txBody>
      </p:sp>
      <p:sp>
        <p:nvSpPr>
          <p:cNvPr id="6" name="Content Placeholder 2"/>
          <p:cNvSpPr>
            <a:spLocks noGrp="1"/>
          </p:cNvSpPr>
          <p:nvPr>
            <p:ph idx="1"/>
          </p:nvPr>
        </p:nvSpPr>
        <p:spPr>
          <a:xfrm>
            <a:off x="304800" y="1524000"/>
            <a:ext cx="8686800" cy="5334000"/>
          </a:xfrm>
        </p:spPr>
        <p:txBody>
          <a:bodyPr/>
          <a:lstStyle/>
          <a:p>
            <a:pPr marL="0" indent="0" algn="ctr" eaLnBrk="1" hangingPunct="1">
              <a:buFont typeface="Arial" panose="020B0604020202020204" pitchFamily="34" charset="0"/>
              <a:buNone/>
            </a:pPr>
            <a:r>
              <a:rPr lang="en-US" altLang="en-US" sz="2000" b="1" dirty="0"/>
              <a:t>GIS Strategic Plan Preview</a:t>
            </a:r>
          </a:p>
          <a:p>
            <a:pPr eaLnBrk="1" hangingPunct="1">
              <a:buFont typeface="Wingdings" panose="05000000000000000000" pitchFamily="2" charset="2"/>
              <a:buChar char="§"/>
            </a:pPr>
            <a:r>
              <a:rPr lang="en-US" altLang="en-US" sz="2000" dirty="0"/>
              <a:t>Key Tenets</a:t>
            </a:r>
          </a:p>
          <a:p>
            <a:pPr lvl="1" eaLnBrk="1" hangingPunct="1"/>
            <a:r>
              <a:rPr lang="en-US" altLang="en-US" sz="1600" dirty="0"/>
              <a:t>Sustainability of GIS in the Commonwealth</a:t>
            </a:r>
          </a:p>
          <a:p>
            <a:pPr lvl="2" eaLnBrk="1" hangingPunct="1"/>
            <a:r>
              <a:rPr lang="en-US" altLang="en-US" sz="1200" dirty="0"/>
              <a:t>Sustainable Funding</a:t>
            </a:r>
          </a:p>
          <a:p>
            <a:pPr lvl="2" eaLnBrk="1" hangingPunct="1"/>
            <a:r>
              <a:rPr lang="en-US" altLang="en-US" sz="1200" dirty="0"/>
              <a:t>Sustainable Personnel</a:t>
            </a:r>
          </a:p>
          <a:p>
            <a:pPr lvl="2" eaLnBrk="1" hangingPunct="1"/>
            <a:r>
              <a:rPr lang="en-US" altLang="en-US" sz="1200" dirty="0"/>
              <a:t>Sustainable Model of Governance</a:t>
            </a:r>
          </a:p>
          <a:p>
            <a:pPr lvl="1" eaLnBrk="1" hangingPunct="1"/>
            <a:r>
              <a:rPr lang="en-US" altLang="en-US" sz="1600" dirty="0"/>
              <a:t>Cooperation, Collaboration, and Coordination</a:t>
            </a:r>
          </a:p>
          <a:p>
            <a:pPr lvl="2" eaLnBrk="1" hangingPunct="1"/>
            <a:r>
              <a:rPr lang="en-US" altLang="en-US" sz="1200" dirty="0"/>
              <a:t>Cooperation Between Entities</a:t>
            </a:r>
          </a:p>
          <a:p>
            <a:pPr lvl="2" eaLnBrk="1" hangingPunct="1"/>
            <a:r>
              <a:rPr lang="en-US" altLang="en-US" sz="1200" dirty="0"/>
              <a:t>Collaboration Among Entities</a:t>
            </a:r>
          </a:p>
          <a:p>
            <a:pPr lvl="2" eaLnBrk="1" hangingPunct="1"/>
            <a:r>
              <a:rPr lang="en-US" altLang="en-US" sz="1200" dirty="0"/>
              <a:t>Coordination Across Entities</a:t>
            </a:r>
          </a:p>
          <a:p>
            <a:pPr eaLnBrk="1" hangingPunct="1">
              <a:buFont typeface="Wingdings" panose="05000000000000000000" pitchFamily="2" charset="2"/>
              <a:buChar char="§"/>
            </a:pPr>
            <a:r>
              <a:rPr lang="en-US" altLang="en-US" sz="2000" dirty="0"/>
              <a:t>Phased Approach</a:t>
            </a:r>
          </a:p>
          <a:p>
            <a:pPr lvl="1" eaLnBrk="1" hangingPunct="1"/>
            <a:r>
              <a:rPr lang="en-US" altLang="en-US" sz="1600" dirty="0"/>
              <a:t>Constructed to include objectives that have similar criteria: </a:t>
            </a:r>
          </a:p>
          <a:p>
            <a:pPr lvl="2" eaLnBrk="1" hangingPunct="1"/>
            <a:r>
              <a:rPr lang="en-US" altLang="en-US" sz="1200" dirty="0"/>
              <a:t>priority</a:t>
            </a:r>
          </a:p>
          <a:p>
            <a:pPr lvl="2" eaLnBrk="1" hangingPunct="1"/>
            <a:r>
              <a:rPr lang="en-US" altLang="en-US" sz="1200" dirty="0"/>
              <a:t>implementation time frame</a:t>
            </a:r>
          </a:p>
          <a:p>
            <a:pPr lvl="2" eaLnBrk="1" hangingPunct="1"/>
            <a:r>
              <a:rPr lang="en-US" altLang="en-US" sz="1200" dirty="0"/>
              <a:t>resource allocation</a:t>
            </a:r>
          </a:p>
          <a:p>
            <a:pPr lvl="2" eaLnBrk="1" hangingPunct="1"/>
            <a:r>
              <a:rPr lang="en-US" altLang="en-US" sz="1200" dirty="0"/>
              <a:t>pre-requisite dependencies </a:t>
            </a:r>
          </a:p>
          <a:p>
            <a:pPr lvl="1" eaLnBrk="1" hangingPunct="1"/>
            <a:r>
              <a:rPr lang="en-US" altLang="en-US" sz="1600" dirty="0"/>
              <a:t>Constructed in a chronological manner to allow for continued operations and measurements of milestone success as we the Geospatial community progress through the strategic plan</a:t>
            </a:r>
          </a:p>
          <a:p>
            <a:pPr marL="0" indent="0" eaLnBrk="1" hangingPunct="1">
              <a:buFont typeface="Arial" panose="020B0604020202020204" pitchFamily="34" charset="0"/>
              <a:buNone/>
            </a:pPr>
            <a:endParaRPr lang="en-US" altLang="en-US" sz="2000" b="1" dirty="0"/>
          </a:p>
        </p:txBody>
      </p:sp>
      <p:sp>
        <p:nvSpPr>
          <p:cNvPr id="4" name="TextBox 3"/>
          <p:cNvSpPr txBox="1"/>
          <p:nvPr/>
        </p:nvSpPr>
        <p:spPr>
          <a:xfrm>
            <a:off x="457200" y="990600"/>
            <a:ext cx="8229600" cy="369332"/>
          </a:xfrm>
          <a:prstGeom prst="rect">
            <a:avLst/>
          </a:prstGeom>
          <a:noFill/>
        </p:spPr>
        <p:txBody>
          <a:bodyPr wrap="square" rtlCol="0">
            <a:spAutoFit/>
          </a:bodyPr>
          <a:lstStyle/>
          <a:p>
            <a:pPr algn="ctr"/>
            <a:r>
              <a:rPr lang="en-US" dirty="0">
                <a:solidFill>
                  <a:schemeClr val="bg1"/>
                </a:solidFill>
              </a:rPr>
              <a:t>Goal: Development of GIS Strategic Plan (continued)</a:t>
            </a:r>
          </a:p>
        </p:txBody>
      </p:sp>
    </p:spTree>
    <p:extLst>
      <p:ext uri="{BB962C8B-B14F-4D97-AF65-F5344CB8AC3E}">
        <p14:creationId xmlns:p14="http://schemas.microsoft.com/office/powerpoint/2010/main" val="6207067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9" name="OTLSHAPE_M_9dd8ed9b66fc40c7b9eaa6cd4eb05791_Connector1"/>
          <p:cNvCxnSpPr/>
          <p:nvPr>
            <p:custDataLst>
              <p:tags r:id="rId1"/>
            </p:custDataLst>
          </p:nvPr>
        </p:nvCxnSpPr>
        <p:spPr>
          <a:xfrm>
            <a:off x="5652622" y="3432702"/>
            <a:ext cx="889" cy="344912"/>
          </a:xfrm>
          <a:prstGeom prst="line">
            <a:avLst/>
          </a:prstGeom>
          <a:ln w="9525" cap="flat" cmpd="sng" algn="ctr">
            <a:solidFill>
              <a:srgbClr val="79B22E"/>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a:t>Governance Task Force</a:t>
            </a:r>
          </a:p>
        </p:txBody>
      </p:sp>
      <p:sp>
        <p:nvSpPr>
          <p:cNvPr id="4" name="TextBox 3"/>
          <p:cNvSpPr txBox="1"/>
          <p:nvPr/>
        </p:nvSpPr>
        <p:spPr>
          <a:xfrm>
            <a:off x="457200" y="990600"/>
            <a:ext cx="8229600" cy="369332"/>
          </a:xfrm>
          <a:prstGeom prst="rect">
            <a:avLst/>
          </a:prstGeom>
          <a:noFill/>
        </p:spPr>
        <p:txBody>
          <a:bodyPr wrap="square" rtlCol="0">
            <a:spAutoFit/>
          </a:bodyPr>
          <a:lstStyle/>
          <a:p>
            <a:pPr algn="ctr"/>
            <a:r>
              <a:rPr lang="en-US" dirty="0">
                <a:solidFill>
                  <a:schemeClr val="bg1"/>
                </a:solidFill>
              </a:rPr>
              <a:t>Goal: Development of GIS Strategic Plan (continued)</a:t>
            </a:r>
          </a:p>
        </p:txBody>
      </p:sp>
      <p:cxnSp>
        <p:nvCxnSpPr>
          <p:cNvPr id="7" name="OTLSHAPE_M_250ea2be05854b80bcdbec07faaa2d69_Connector1"/>
          <p:cNvCxnSpPr/>
          <p:nvPr>
            <p:custDataLst>
              <p:tags r:id="rId2"/>
            </p:custDataLst>
          </p:nvPr>
        </p:nvCxnSpPr>
        <p:spPr>
          <a:xfrm>
            <a:off x="6031695" y="4250373"/>
            <a:ext cx="0" cy="339935"/>
          </a:xfrm>
          <a:prstGeom prst="line">
            <a:avLst/>
          </a:prstGeom>
          <a:ln w="9525" cap="flat" cmpd="sng" algn="ctr">
            <a:solidFill>
              <a:srgbClr val="96D642">
                <a:alpha val="49804"/>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 name="OTLSHAPE_M_0018691af88d4838b3ec2d1256b9eee5_Connector1"/>
          <p:cNvCxnSpPr>
            <a:stCxn id="50" idx="2"/>
          </p:cNvCxnSpPr>
          <p:nvPr>
            <p:custDataLst>
              <p:tags r:id="rId3"/>
            </p:custDataLst>
          </p:nvPr>
        </p:nvCxnSpPr>
        <p:spPr>
          <a:xfrm>
            <a:off x="7238762" y="2884790"/>
            <a:ext cx="0" cy="797048"/>
          </a:xfrm>
          <a:prstGeom prst="line">
            <a:avLst/>
          </a:prstGeom>
          <a:ln w="9525" cap="flat" cmpd="sng" algn="ctr">
            <a:solidFill>
              <a:srgbClr val="81BB34"/>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OTLSHAPE_M_9dd8ed9b66fc40c7b9eaa6cd4eb05791_Connector1"/>
          <p:cNvCxnSpPr/>
          <p:nvPr>
            <p:custDataLst>
              <p:tags r:id="rId4"/>
            </p:custDataLst>
          </p:nvPr>
        </p:nvCxnSpPr>
        <p:spPr>
          <a:xfrm>
            <a:off x="1822006" y="2971823"/>
            <a:ext cx="0" cy="766236"/>
          </a:xfrm>
          <a:prstGeom prst="line">
            <a:avLst/>
          </a:prstGeom>
          <a:ln w="9525" cap="flat" cmpd="sng" algn="ctr">
            <a:solidFill>
              <a:srgbClr val="79B22E"/>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 name="OTLSHAPE_TB_00000000000000000000000000000000_ScaleContainer"/>
          <p:cNvSpPr/>
          <p:nvPr>
            <p:custDataLst>
              <p:tags r:id="rId5"/>
            </p:custDataLst>
          </p:nvPr>
        </p:nvSpPr>
        <p:spPr>
          <a:xfrm>
            <a:off x="919417" y="3805873"/>
            <a:ext cx="7099899" cy="381000"/>
          </a:xfrm>
          <a:prstGeom prst="snip2DiagRect">
            <a:avLst>
              <a:gd name="adj1" fmla="val 100000"/>
              <a:gd name="adj2" fmla="val 16667"/>
            </a:avLst>
          </a:prstGeom>
          <a:solidFill>
            <a:srgbClr val="331DD9"/>
          </a:solidFill>
          <a:ln w="12700" cap="flat" cmpd="sng" algn="ctr">
            <a:noFill/>
            <a:prstDash val="solid"/>
            <a:miter lim="800000"/>
          </a:ln>
          <a:effectLst>
            <a:reflection blurRad="6350" stA="50000" endA="300" endPos="55500" dist="50800" dir="5400000" sy="-100000" algn="bl" rotWithShape="0"/>
          </a:effectLst>
          <a:scene3d>
            <a:camera prst="orthographicFront"/>
            <a:lightRig rig="threePt" dir="t">
              <a:rot lat="0" lon="0" rev="8700000"/>
            </a:lightRig>
          </a:scene3d>
          <a:sp3d>
            <a:bevelT w="165100" h="19050"/>
          </a:sp3d>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TLSHAPE_TB_00000000000000000000000000000000_TimescaleInterval1"/>
          <p:cNvSpPr txBox="1"/>
          <p:nvPr>
            <p:custDataLst>
              <p:tags r:id="rId6"/>
            </p:custDataLst>
          </p:nvPr>
        </p:nvSpPr>
        <p:spPr>
          <a:xfrm>
            <a:off x="1148017" y="3919010"/>
            <a:ext cx="866052" cy="186055"/>
          </a:xfrm>
          <a:prstGeom prst="rect">
            <a:avLst/>
          </a:prstGeom>
          <a:noFill/>
        </p:spPr>
        <p:txBody>
          <a:bodyPr vert="horz" wrap="none" lIns="0" tIns="0" rIns="0" bIns="0" rtlCol="0" anchor="ctr" anchorCtr="0">
            <a:noAutofit/>
          </a:bodyPr>
          <a:lstStyle/>
          <a:p>
            <a:pPr algn="ctr"/>
            <a:r>
              <a:rPr lang="en-US" sz="1200" spc="-14" dirty="0">
                <a:solidFill>
                  <a:schemeClr val="lt1"/>
                </a:solidFill>
                <a:latin typeface="Calibri" panose="020F0502020204030204" pitchFamily="34" charset="0"/>
              </a:rPr>
              <a:t>March</a:t>
            </a:r>
          </a:p>
        </p:txBody>
      </p:sp>
      <p:cxnSp>
        <p:nvCxnSpPr>
          <p:cNvPr id="18" name="OTLSHAPE_TB_00000000000000000000000000000000_Separator2"/>
          <p:cNvCxnSpPr/>
          <p:nvPr>
            <p:custDataLst>
              <p:tags r:id="rId7"/>
            </p:custDataLst>
          </p:nvPr>
        </p:nvCxnSpPr>
        <p:spPr>
          <a:xfrm>
            <a:off x="3288495" y="3885038"/>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 name="OTLSHAPE_TB_00000000000000000000000000000000_Separator3"/>
          <p:cNvCxnSpPr/>
          <p:nvPr>
            <p:custDataLst>
              <p:tags r:id="rId8"/>
            </p:custDataLst>
          </p:nvPr>
        </p:nvCxnSpPr>
        <p:spPr>
          <a:xfrm>
            <a:off x="2089337" y="3885038"/>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OTLSHAPE_TB_00000000000000000000000000000000_Separator5"/>
          <p:cNvCxnSpPr/>
          <p:nvPr>
            <p:custDataLst>
              <p:tags r:id="rId9"/>
            </p:custDataLst>
          </p:nvPr>
        </p:nvCxnSpPr>
        <p:spPr>
          <a:xfrm>
            <a:off x="4393473" y="3869373"/>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 name="OTLSHAPE_TB_00000000000000000000000000000000_Separator6"/>
          <p:cNvCxnSpPr/>
          <p:nvPr>
            <p:custDataLst>
              <p:tags r:id="rId10"/>
            </p:custDataLst>
          </p:nvPr>
        </p:nvCxnSpPr>
        <p:spPr>
          <a:xfrm>
            <a:off x="5654521" y="3869373"/>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OTLSHAPE_TB_00000000000000000000000000000000_Separator8"/>
          <p:cNvCxnSpPr/>
          <p:nvPr>
            <p:custDataLst>
              <p:tags r:id="rId11"/>
            </p:custDataLst>
          </p:nvPr>
        </p:nvCxnSpPr>
        <p:spPr>
          <a:xfrm>
            <a:off x="6793695" y="3885038"/>
            <a:ext cx="0" cy="254000"/>
          </a:xfrm>
          <a:prstGeom prst="line">
            <a:avLst/>
          </a:prstGeom>
          <a:ln w="6350" cap="flat" cmpd="sng" algn="ctr">
            <a:solidFill>
              <a:schemeClr val="lt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4" name="OTLSHAPE_M_9dd8ed9b66fc40c7b9eaa6cd4eb05791_Title"/>
          <p:cNvSpPr txBox="1"/>
          <p:nvPr>
            <p:custDataLst>
              <p:tags r:id="rId12"/>
            </p:custDataLst>
          </p:nvPr>
        </p:nvSpPr>
        <p:spPr>
          <a:xfrm>
            <a:off x="1008317" y="2230866"/>
            <a:ext cx="1625600" cy="535133"/>
          </a:xfrm>
          <a:prstGeom prst="rect">
            <a:avLst/>
          </a:prstGeom>
          <a:noFill/>
        </p:spPr>
        <p:txBody>
          <a:bodyPr vert="horz" wrap="square" lIns="0" tIns="0" rIns="0" bIns="0" rtlCol="0" anchor="ctr" anchorCtr="0">
            <a:noAutofit/>
          </a:bodyPr>
          <a:lstStyle/>
          <a:p>
            <a:pPr algn="ctr"/>
            <a:r>
              <a:rPr lang="en-US" sz="1100" b="1" spc="-6" dirty="0">
                <a:solidFill>
                  <a:srgbClr val="624332"/>
                </a:solidFill>
                <a:latin typeface="Calibri" panose="020F0502020204030204" pitchFamily="34" charset="0"/>
              </a:rPr>
              <a:t>Geoboard Vote - Accepts Annual Report </a:t>
            </a:r>
          </a:p>
        </p:txBody>
      </p:sp>
      <p:sp>
        <p:nvSpPr>
          <p:cNvPr id="35" name="OTLSHAPE_M_9dd8ed9b66fc40c7b9eaa6cd4eb05791_Date"/>
          <p:cNvSpPr txBox="1"/>
          <p:nvPr>
            <p:custDataLst>
              <p:tags r:id="rId13"/>
            </p:custDataLst>
          </p:nvPr>
        </p:nvSpPr>
        <p:spPr>
          <a:xfrm>
            <a:off x="1275722" y="2791967"/>
            <a:ext cx="1092567" cy="153888"/>
          </a:xfrm>
          <a:prstGeom prst="rect">
            <a:avLst/>
          </a:prstGeom>
          <a:noFill/>
        </p:spPr>
        <p:txBody>
          <a:bodyPr vert="horz" wrap="square" lIns="0" tIns="0" rIns="0" bIns="0" rtlCol="0" anchor="ctr" anchorCtr="0">
            <a:spAutoFit/>
          </a:bodyPr>
          <a:lstStyle/>
          <a:p>
            <a:pPr algn="ctr"/>
            <a:r>
              <a:rPr lang="en-US" sz="1000" spc="-6" dirty="0">
                <a:solidFill>
                  <a:srgbClr val="6BA51F"/>
                </a:solidFill>
                <a:latin typeface="Calibri" panose="020F0502020204030204" pitchFamily="34" charset="0"/>
              </a:rPr>
              <a:t>March 20, 2017</a:t>
            </a:r>
          </a:p>
        </p:txBody>
      </p:sp>
      <p:sp>
        <p:nvSpPr>
          <p:cNvPr id="49" name="OTLSHAPE_M_0018691af88d4838b3ec2d1256b9eee5_Title"/>
          <p:cNvSpPr txBox="1"/>
          <p:nvPr>
            <p:custDataLst>
              <p:tags r:id="rId14"/>
            </p:custDataLst>
          </p:nvPr>
        </p:nvSpPr>
        <p:spPr>
          <a:xfrm>
            <a:off x="6522045" y="1950049"/>
            <a:ext cx="1433434" cy="714989"/>
          </a:xfrm>
          <a:prstGeom prst="rect">
            <a:avLst/>
          </a:prstGeom>
          <a:noFill/>
        </p:spPr>
        <p:txBody>
          <a:bodyPr vert="horz" wrap="square" lIns="0" tIns="0" rIns="0" bIns="0" rtlCol="0" anchor="ctr" anchorCtr="0">
            <a:noAutofit/>
          </a:bodyPr>
          <a:lstStyle/>
          <a:p>
            <a:pPr algn="ctr"/>
            <a:r>
              <a:rPr lang="en-US" sz="1100" b="1" spc="-4" dirty="0">
                <a:solidFill>
                  <a:srgbClr val="624332"/>
                </a:solidFill>
                <a:latin typeface="Calibri" panose="020F0502020204030204" pitchFamily="34" charset="0"/>
              </a:rPr>
              <a:t>Geoboard Vote – Final Acceptance of GIS Strategic Plan / Phase 1 Implementation Plan </a:t>
            </a:r>
          </a:p>
        </p:txBody>
      </p:sp>
      <p:sp>
        <p:nvSpPr>
          <p:cNvPr id="50" name="OTLSHAPE_M_0018691af88d4838b3ec2d1256b9eee5_Date"/>
          <p:cNvSpPr txBox="1"/>
          <p:nvPr>
            <p:custDataLst>
              <p:tags r:id="rId15"/>
            </p:custDataLst>
          </p:nvPr>
        </p:nvSpPr>
        <p:spPr>
          <a:xfrm>
            <a:off x="6801048" y="2730902"/>
            <a:ext cx="875427" cy="153888"/>
          </a:xfrm>
          <a:prstGeom prst="rect">
            <a:avLst/>
          </a:prstGeom>
          <a:noFill/>
        </p:spPr>
        <p:txBody>
          <a:bodyPr vert="horz" wrap="square" lIns="0" tIns="0" rIns="0" bIns="0" rtlCol="0" anchor="ctr" anchorCtr="0">
            <a:spAutoFit/>
          </a:bodyPr>
          <a:lstStyle/>
          <a:p>
            <a:pPr algn="ctr"/>
            <a:r>
              <a:rPr lang="en-US" sz="1000" spc="-6" dirty="0">
                <a:solidFill>
                  <a:srgbClr val="6BA51F"/>
                </a:solidFill>
                <a:latin typeface="Calibri" panose="020F0502020204030204" pitchFamily="34" charset="0"/>
              </a:rPr>
              <a:t>August 14, 2017</a:t>
            </a:r>
          </a:p>
        </p:txBody>
      </p:sp>
      <p:sp>
        <p:nvSpPr>
          <p:cNvPr id="51" name="OTLSHAPE_M_0018691af88d4838b3ec2d1256b9eee5_Shape"/>
          <p:cNvSpPr/>
          <p:nvPr>
            <p:custDataLst>
              <p:tags r:id="rId16"/>
            </p:custDataLst>
          </p:nvPr>
        </p:nvSpPr>
        <p:spPr>
          <a:xfrm>
            <a:off x="7124462" y="3681838"/>
            <a:ext cx="228600" cy="254000"/>
          </a:xfrm>
          <a:prstGeom prst="star6">
            <a:avLst/>
          </a:prstGeom>
          <a:solidFill>
            <a:srgbClr val="81BB34"/>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TLSHAPE_M_250ea2be05854b80bcdbec07faaa2d69_Date"/>
          <p:cNvSpPr txBox="1"/>
          <p:nvPr>
            <p:custDataLst>
              <p:tags r:id="rId17"/>
            </p:custDataLst>
          </p:nvPr>
        </p:nvSpPr>
        <p:spPr>
          <a:xfrm>
            <a:off x="5592404" y="4661409"/>
            <a:ext cx="866052" cy="153888"/>
          </a:xfrm>
          <a:prstGeom prst="rect">
            <a:avLst/>
          </a:prstGeom>
          <a:noFill/>
        </p:spPr>
        <p:txBody>
          <a:bodyPr vert="horz" wrap="square" lIns="0" tIns="0" rIns="0" bIns="0" rtlCol="0" anchor="ctr" anchorCtr="0">
            <a:spAutoFit/>
          </a:bodyPr>
          <a:lstStyle/>
          <a:p>
            <a:pPr algn="ctr"/>
            <a:r>
              <a:rPr lang="en-US" sz="1000" spc="-6" dirty="0">
                <a:solidFill>
                  <a:srgbClr val="6BA51F"/>
                </a:solidFill>
                <a:latin typeface="Calibri" panose="020F0502020204030204" pitchFamily="34" charset="0"/>
              </a:rPr>
              <a:t>July 10-15, 2017</a:t>
            </a:r>
          </a:p>
        </p:txBody>
      </p:sp>
      <p:sp>
        <p:nvSpPr>
          <p:cNvPr id="60" name="OTLSHAPE_M_250ea2be05854b80bcdbec07faaa2d69_Shape"/>
          <p:cNvSpPr/>
          <p:nvPr>
            <p:custDataLst>
              <p:tags r:id="rId18"/>
            </p:custDataLst>
          </p:nvPr>
        </p:nvSpPr>
        <p:spPr>
          <a:xfrm>
            <a:off x="5917395" y="4123373"/>
            <a:ext cx="228600" cy="254000"/>
          </a:xfrm>
          <a:prstGeom prst="triangle">
            <a:avLst/>
          </a:prstGeom>
          <a:solidFill>
            <a:srgbClr val="96D642"/>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TLSHAPE_M_683ca16ec00d46a181a7b06be6420d7d_Shape"/>
          <p:cNvSpPr/>
          <p:nvPr>
            <p:custDataLst>
              <p:tags r:id="rId19"/>
            </p:custDataLst>
          </p:nvPr>
        </p:nvSpPr>
        <p:spPr>
          <a:xfrm flipV="1">
            <a:off x="1706817" y="3642468"/>
            <a:ext cx="228600" cy="254000"/>
          </a:xfrm>
          <a:prstGeom prst="triangle">
            <a:avLst/>
          </a:prstGeom>
          <a:solidFill>
            <a:srgbClr val="96D642"/>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TLSHAPE_TB_00000000000000000000000000000000_TimescaleInterval1"/>
          <p:cNvSpPr txBox="1"/>
          <p:nvPr>
            <p:custDataLst>
              <p:tags r:id="rId20"/>
            </p:custDataLst>
          </p:nvPr>
        </p:nvSpPr>
        <p:spPr>
          <a:xfrm>
            <a:off x="2281289" y="3919009"/>
            <a:ext cx="866052" cy="186055"/>
          </a:xfrm>
          <a:prstGeom prst="rect">
            <a:avLst/>
          </a:prstGeom>
          <a:noFill/>
        </p:spPr>
        <p:txBody>
          <a:bodyPr vert="horz" wrap="none" lIns="0" tIns="0" rIns="0" bIns="0" rtlCol="0" anchor="ctr" anchorCtr="0">
            <a:noAutofit/>
          </a:bodyPr>
          <a:lstStyle/>
          <a:p>
            <a:pPr algn="ctr"/>
            <a:r>
              <a:rPr lang="en-US" sz="1200" spc="-14" dirty="0">
                <a:solidFill>
                  <a:schemeClr val="lt1"/>
                </a:solidFill>
                <a:latin typeface="Calibri" panose="020F0502020204030204" pitchFamily="34" charset="0"/>
              </a:rPr>
              <a:t>April</a:t>
            </a:r>
          </a:p>
        </p:txBody>
      </p:sp>
      <p:sp>
        <p:nvSpPr>
          <p:cNvPr id="63" name="OTLSHAPE_TB_00000000000000000000000000000000_TimescaleInterval1"/>
          <p:cNvSpPr txBox="1"/>
          <p:nvPr>
            <p:custDataLst>
              <p:tags r:id="rId21"/>
            </p:custDataLst>
          </p:nvPr>
        </p:nvSpPr>
        <p:spPr>
          <a:xfrm>
            <a:off x="3450110" y="3919010"/>
            <a:ext cx="866052" cy="186055"/>
          </a:xfrm>
          <a:prstGeom prst="rect">
            <a:avLst/>
          </a:prstGeom>
          <a:noFill/>
        </p:spPr>
        <p:txBody>
          <a:bodyPr vert="horz" wrap="none" lIns="0" tIns="0" rIns="0" bIns="0" rtlCol="0" anchor="ctr" anchorCtr="0">
            <a:noAutofit/>
          </a:bodyPr>
          <a:lstStyle/>
          <a:p>
            <a:pPr algn="ctr"/>
            <a:r>
              <a:rPr lang="en-US" sz="1200" spc="-14" dirty="0">
                <a:solidFill>
                  <a:schemeClr val="lt1"/>
                </a:solidFill>
                <a:latin typeface="Calibri" panose="020F0502020204030204" pitchFamily="34" charset="0"/>
              </a:rPr>
              <a:t>May</a:t>
            </a:r>
          </a:p>
        </p:txBody>
      </p:sp>
      <p:sp>
        <p:nvSpPr>
          <p:cNvPr id="64" name="OTLSHAPE_TB_00000000000000000000000000000000_TimescaleInterval1"/>
          <p:cNvSpPr txBox="1"/>
          <p:nvPr>
            <p:custDataLst>
              <p:tags r:id="rId22"/>
            </p:custDataLst>
          </p:nvPr>
        </p:nvSpPr>
        <p:spPr>
          <a:xfrm>
            <a:off x="4631592" y="3919010"/>
            <a:ext cx="866052" cy="186055"/>
          </a:xfrm>
          <a:prstGeom prst="rect">
            <a:avLst/>
          </a:prstGeom>
          <a:noFill/>
        </p:spPr>
        <p:txBody>
          <a:bodyPr vert="horz" wrap="none" lIns="0" tIns="0" rIns="0" bIns="0" rtlCol="0" anchor="ctr" anchorCtr="0">
            <a:noAutofit/>
          </a:bodyPr>
          <a:lstStyle/>
          <a:p>
            <a:pPr algn="ctr"/>
            <a:r>
              <a:rPr lang="en-US" sz="1200" spc="-14" dirty="0">
                <a:solidFill>
                  <a:schemeClr val="lt1"/>
                </a:solidFill>
                <a:latin typeface="Calibri" panose="020F0502020204030204" pitchFamily="34" charset="0"/>
              </a:rPr>
              <a:t>June</a:t>
            </a:r>
          </a:p>
        </p:txBody>
      </p:sp>
      <p:sp>
        <p:nvSpPr>
          <p:cNvPr id="65" name="OTLSHAPE_TB_00000000000000000000000000000000_TimescaleInterval1"/>
          <p:cNvSpPr txBox="1"/>
          <p:nvPr>
            <p:custDataLst>
              <p:tags r:id="rId23"/>
            </p:custDataLst>
          </p:nvPr>
        </p:nvSpPr>
        <p:spPr>
          <a:xfrm>
            <a:off x="5780071" y="3919010"/>
            <a:ext cx="866052" cy="186055"/>
          </a:xfrm>
          <a:prstGeom prst="rect">
            <a:avLst/>
          </a:prstGeom>
          <a:noFill/>
        </p:spPr>
        <p:txBody>
          <a:bodyPr vert="horz" wrap="none" lIns="0" tIns="0" rIns="0" bIns="0" rtlCol="0" anchor="ctr" anchorCtr="0">
            <a:noAutofit/>
          </a:bodyPr>
          <a:lstStyle/>
          <a:p>
            <a:pPr algn="ctr"/>
            <a:r>
              <a:rPr lang="en-US" sz="1200" spc="-14" dirty="0">
                <a:solidFill>
                  <a:schemeClr val="lt1"/>
                </a:solidFill>
                <a:latin typeface="Calibri" panose="020F0502020204030204" pitchFamily="34" charset="0"/>
              </a:rPr>
              <a:t>July</a:t>
            </a:r>
          </a:p>
        </p:txBody>
      </p:sp>
      <p:sp>
        <p:nvSpPr>
          <p:cNvPr id="66" name="OTLSHAPE_TB_00000000000000000000000000000000_TimescaleInterval1"/>
          <p:cNvSpPr txBox="1"/>
          <p:nvPr>
            <p:custDataLst>
              <p:tags r:id="rId24"/>
            </p:custDataLst>
          </p:nvPr>
        </p:nvSpPr>
        <p:spPr>
          <a:xfrm>
            <a:off x="6942192" y="3919010"/>
            <a:ext cx="866052" cy="186055"/>
          </a:xfrm>
          <a:prstGeom prst="rect">
            <a:avLst/>
          </a:prstGeom>
          <a:noFill/>
        </p:spPr>
        <p:txBody>
          <a:bodyPr vert="horz" wrap="none" lIns="0" tIns="0" rIns="0" bIns="0" rtlCol="0" anchor="ctr" anchorCtr="0">
            <a:noAutofit/>
          </a:bodyPr>
          <a:lstStyle/>
          <a:p>
            <a:pPr algn="ctr"/>
            <a:r>
              <a:rPr lang="en-US" sz="1200" spc="-14" dirty="0">
                <a:solidFill>
                  <a:schemeClr val="lt1"/>
                </a:solidFill>
                <a:latin typeface="Calibri" panose="020F0502020204030204" pitchFamily="34" charset="0"/>
              </a:rPr>
              <a:t>August</a:t>
            </a:r>
          </a:p>
        </p:txBody>
      </p:sp>
      <p:cxnSp>
        <p:nvCxnSpPr>
          <p:cNvPr id="67" name="OTLSHAPE_M_9dd8ed9b66fc40c7b9eaa6cd4eb05791_Connector1"/>
          <p:cNvCxnSpPr/>
          <p:nvPr>
            <p:custDataLst>
              <p:tags r:id="rId25"/>
            </p:custDataLst>
          </p:nvPr>
        </p:nvCxnSpPr>
        <p:spPr>
          <a:xfrm>
            <a:off x="3558337" y="3419115"/>
            <a:ext cx="889" cy="344912"/>
          </a:xfrm>
          <a:prstGeom prst="line">
            <a:avLst/>
          </a:prstGeom>
          <a:ln w="9525" cap="flat" cmpd="sng" algn="ctr">
            <a:solidFill>
              <a:srgbClr val="79B22E"/>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8" name="OTLSHAPE_M_9dd8ed9b66fc40c7b9eaa6cd4eb05791_Title"/>
          <p:cNvSpPr txBox="1"/>
          <p:nvPr>
            <p:custDataLst>
              <p:tags r:id="rId26"/>
            </p:custDataLst>
          </p:nvPr>
        </p:nvSpPr>
        <p:spPr>
          <a:xfrm>
            <a:off x="2757610" y="2945855"/>
            <a:ext cx="1625600" cy="283125"/>
          </a:xfrm>
          <a:prstGeom prst="rect">
            <a:avLst/>
          </a:prstGeom>
          <a:noFill/>
        </p:spPr>
        <p:txBody>
          <a:bodyPr vert="horz" wrap="square" lIns="0" tIns="0" rIns="0" bIns="0" rtlCol="0" anchor="ctr" anchorCtr="0">
            <a:noAutofit/>
          </a:bodyPr>
          <a:lstStyle/>
          <a:p>
            <a:pPr algn="ctr"/>
            <a:r>
              <a:rPr lang="en-US" sz="1100" b="1" spc="-6" dirty="0">
                <a:solidFill>
                  <a:srgbClr val="624332"/>
                </a:solidFill>
                <a:latin typeface="Calibri" panose="020F0502020204030204" pitchFamily="34" charset="0"/>
              </a:rPr>
              <a:t>Geoboard Vote – Proceed / Alter Current Plan Direction </a:t>
            </a:r>
          </a:p>
        </p:txBody>
      </p:sp>
      <p:sp>
        <p:nvSpPr>
          <p:cNvPr id="69" name="OTLSHAPE_M_9dd8ed9b66fc40c7b9eaa6cd4eb05791_Date"/>
          <p:cNvSpPr txBox="1"/>
          <p:nvPr>
            <p:custDataLst>
              <p:tags r:id="rId27"/>
            </p:custDataLst>
          </p:nvPr>
        </p:nvSpPr>
        <p:spPr>
          <a:xfrm>
            <a:off x="3025015" y="3254948"/>
            <a:ext cx="1092567" cy="153888"/>
          </a:xfrm>
          <a:prstGeom prst="rect">
            <a:avLst/>
          </a:prstGeom>
          <a:noFill/>
        </p:spPr>
        <p:txBody>
          <a:bodyPr vert="horz" wrap="square" lIns="0" tIns="0" rIns="0" bIns="0" rtlCol="0" anchor="ctr" anchorCtr="0">
            <a:spAutoFit/>
          </a:bodyPr>
          <a:lstStyle/>
          <a:p>
            <a:pPr algn="ctr"/>
            <a:r>
              <a:rPr lang="en-US" sz="1000" spc="-6" dirty="0">
                <a:solidFill>
                  <a:srgbClr val="6BA51F"/>
                </a:solidFill>
                <a:latin typeface="Calibri" panose="020F0502020204030204" pitchFamily="34" charset="0"/>
              </a:rPr>
              <a:t>May 8, 2017</a:t>
            </a:r>
          </a:p>
        </p:txBody>
      </p:sp>
      <p:sp>
        <p:nvSpPr>
          <p:cNvPr id="70" name="OTLSHAPE_M_683ca16ec00d46a181a7b06be6420d7d_Shape"/>
          <p:cNvSpPr/>
          <p:nvPr>
            <p:custDataLst>
              <p:tags r:id="rId28"/>
            </p:custDataLst>
          </p:nvPr>
        </p:nvSpPr>
        <p:spPr>
          <a:xfrm flipV="1">
            <a:off x="3444037" y="3668436"/>
            <a:ext cx="228600" cy="254000"/>
          </a:xfrm>
          <a:prstGeom prst="triangle">
            <a:avLst/>
          </a:prstGeom>
          <a:solidFill>
            <a:srgbClr val="96D642"/>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4" name="OTLSHAPE_M_250ea2be05854b80bcdbec07faaa2d69_Connector1"/>
          <p:cNvCxnSpPr/>
          <p:nvPr>
            <p:custDataLst>
              <p:tags r:id="rId29"/>
            </p:custDataLst>
          </p:nvPr>
        </p:nvCxnSpPr>
        <p:spPr>
          <a:xfrm>
            <a:off x="1824503" y="4275772"/>
            <a:ext cx="0" cy="462012"/>
          </a:xfrm>
          <a:prstGeom prst="line">
            <a:avLst/>
          </a:prstGeom>
          <a:ln w="9525" cap="flat" cmpd="sng" algn="ctr">
            <a:solidFill>
              <a:srgbClr val="96D642">
                <a:alpha val="49804"/>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5" name="OTLSHAPE_M_250ea2be05854b80bcdbec07faaa2d69_Title"/>
          <p:cNvSpPr txBox="1"/>
          <p:nvPr>
            <p:custDataLst>
              <p:tags r:id="rId30"/>
            </p:custDataLst>
          </p:nvPr>
        </p:nvSpPr>
        <p:spPr>
          <a:xfrm>
            <a:off x="1043765" y="4999203"/>
            <a:ext cx="1556480" cy="938788"/>
          </a:xfrm>
          <a:prstGeom prst="rect">
            <a:avLst/>
          </a:prstGeom>
          <a:noFill/>
        </p:spPr>
        <p:txBody>
          <a:bodyPr vert="horz" wrap="square" lIns="0" tIns="0" rIns="0" bIns="0" rtlCol="0" anchor="ctr" anchorCtr="0">
            <a:noAutofit/>
          </a:bodyPr>
          <a:lstStyle/>
          <a:p>
            <a:pPr algn="ctr"/>
            <a:r>
              <a:rPr lang="en-US" sz="1100" b="1" dirty="0">
                <a:solidFill>
                  <a:srgbClr val="624332"/>
                </a:solidFill>
                <a:latin typeface="Calibri" panose="020F0502020204030204" pitchFamily="34" charset="0"/>
              </a:rPr>
              <a:t>Governance TF Given Go-Ahead to Proceed Drafting Strategic Plan Based on Previously Explored Key Tenets &amp; Goals</a:t>
            </a:r>
          </a:p>
        </p:txBody>
      </p:sp>
      <p:sp>
        <p:nvSpPr>
          <p:cNvPr id="76" name="OTLSHAPE_M_250ea2be05854b80bcdbec07faaa2d69_Date"/>
          <p:cNvSpPr txBox="1"/>
          <p:nvPr>
            <p:custDataLst>
              <p:tags r:id="rId31"/>
            </p:custDataLst>
          </p:nvPr>
        </p:nvSpPr>
        <p:spPr>
          <a:xfrm>
            <a:off x="1313294" y="4759396"/>
            <a:ext cx="1005567" cy="153888"/>
          </a:xfrm>
          <a:prstGeom prst="rect">
            <a:avLst/>
          </a:prstGeom>
          <a:noFill/>
        </p:spPr>
        <p:txBody>
          <a:bodyPr vert="horz" wrap="square" lIns="0" tIns="0" rIns="0" bIns="0" rtlCol="0" anchor="ctr" anchorCtr="0">
            <a:spAutoFit/>
          </a:bodyPr>
          <a:lstStyle/>
          <a:p>
            <a:pPr algn="ctr"/>
            <a:r>
              <a:rPr lang="en-US" sz="1000" spc="-6" dirty="0">
                <a:solidFill>
                  <a:srgbClr val="6BA51F"/>
                </a:solidFill>
                <a:latin typeface="Calibri" panose="020F0502020204030204" pitchFamily="34" charset="0"/>
              </a:rPr>
              <a:t>March 20, 2017</a:t>
            </a:r>
          </a:p>
        </p:txBody>
      </p:sp>
      <p:sp>
        <p:nvSpPr>
          <p:cNvPr id="77" name="OTLSHAPE_M_250ea2be05854b80bcdbec07faaa2d69_Shape"/>
          <p:cNvSpPr/>
          <p:nvPr>
            <p:custDataLst>
              <p:tags r:id="rId32"/>
            </p:custDataLst>
          </p:nvPr>
        </p:nvSpPr>
        <p:spPr>
          <a:xfrm>
            <a:off x="1710203" y="4148772"/>
            <a:ext cx="228600" cy="254000"/>
          </a:xfrm>
          <a:prstGeom prst="triangle">
            <a:avLst/>
          </a:prstGeom>
          <a:solidFill>
            <a:srgbClr val="96D642"/>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TLSHAPE_M_9dd8ed9b66fc40c7b9eaa6cd4eb05791_Date"/>
          <p:cNvSpPr txBox="1"/>
          <p:nvPr>
            <p:custDataLst>
              <p:tags r:id="rId33"/>
            </p:custDataLst>
          </p:nvPr>
        </p:nvSpPr>
        <p:spPr>
          <a:xfrm>
            <a:off x="5120530" y="3268535"/>
            <a:ext cx="1092567" cy="153888"/>
          </a:xfrm>
          <a:prstGeom prst="rect">
            <a:avLst/>
          </a:prstGeom>
          <a:noFill/>
        </p:spPr>
        <p:txBody>
          <a:bodyPr vert="horz" wrap="square" lIns="0" tIns="0" rIns="0" bIns="0" rtlCol="0" anchor="ctr" anchorCtr="0">
            <a:spAutoFit/>
          </a:bodyPr>
          <a:lstStyle/>
          <a:p>
            <a:pPr algn="ctr"/>
            <a:r>
              <a:rPr lang="en-US" sz="1000" spc="-6" dirty="0">
                <a:solidFill>
                  <a:srgbClr val="6BA51F"/>
                </a:solidFill>
                <a:latin typeface="Calibri" panose="020F0502020204030204" pitchFamily="34" charset="0"/>
              </a:rPr>
              <a:t>July 1 - 9, 2017</a:t>
            </a:r>
          </a:p>
        </p:txBody>
      </p:sp>
      <p:sp>
        <p:nvSpPr>
          <p:cNvPr id="81" name="OTLSHAPE_M_683ca16ec00d46a181a7b06be6420d7d_Shape"/>
          <p:cNvSpPr/>
          <p:nvPr>
            <p:custDataLst>
              <p:tags r:id="rId34"/>
            </p:custDataLst>
          </p:nvPr>
        </p:nvSpPr>
        <p:spPr>
          <a:xfrm flipV="1">
            <a:off x="5540221" y="3678873"/>
            <a:ext cx="228600" cy="254000"/>
          </a:xfrm>
          <a:prstGeom prst="triangle">
            <a:avLst/>
          </a:prstGeom>
          <a:solidFill>
            <a:srgbClr val="96D642"/>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TLSHAPE_M_33db4c9f2b2f49c0a48d6254859800a3_Title"/>
          <p:cNvSpPr txBox="1"/>
          <p:nvPr>
            <p:custDataLst>
              <p:tags r:id="rId35"/>
            </p:custDataLst>
          </p:nvPr>
        </p:nvSpPr>
        <p:spPr>
          <a:xfrm>
            <a:off x="5255757" y="2969064"/>
            <a:ext cx="797527" cy="316406"/>
          </a:xfrm>
          <a:prstGeom prst="rect">
            <a:avLst/>
          </a:prstGeom>
          <a:noFill/>
        </p:spPr>
        <p:txBody>
          <a:bodyPr vert="horz" wrap="square" lIns="0" tIns="0" rIns="0" bIns="0" rtlCol="0" anchor="ctr" anchorCtr="0">
            <a:noAutofit/>
          </a:bodyPr>
          <a:lstStyle/>
          <a:p>
            <a:pPr algn="ctr"/>
            <a:r>
              <a:rPr lang="en-US" sz="1100" b="1" spc="-14" dirty="0">
                <a:solidFill>
                  <a:srgbClr val="624332"/>
                </a:solidFill>
                <a:latin typeface="Calibri" panose="020F0502020204030204" pitchFamily="34" charset="0"/>
              </a:rPr>
              <a:t>Feedback</a:t>
            </a:r>
          </a:p>
          <a:p>
            <a:pPr algn="ctr"/>
            <a:r>
              <a:rPr lang="en-US" sz="1100" b="1" spc="-14" dirty="0">
                <a:solidFill>
                  <a:srgbClr val="624332"/>
                </a:solidFill>
                <a:latin typeface="Calibri" panose="020F0502020204030204" pitchFamily="34" charset="0"/>
              </a:rPr>
              <a:t>Round 1</a:t>
            </a:r>
          </a:p>
        </p:txBody>
      </p:sp>
      <p:sp>
        <p:nvSpPr>
          <p:cNvPr id="83" name="OTLSHAPE_M_33db4c9f2b2f49c0a48d6254859800a3_Title"/>
          <p:cNvSpPr txBox="1"/>
          <p:nvPr>
            <p:custDataLst>
              <p:tags r:id="rId36"/>
            </p:custDataLst>
          </p:nvPr>
        </p:nvSpPr>
        <p:spPr>
          <a:xfrm>
            <a:off x="5613457" y="4806649"/>
            <a:ext cx="797527" cy="316406"/>
          </a:xfrm>
          <a:prstGeom prst="rect">
            <a:avLst/>
          </a:prstGeom>
          <a:noFill/>
        </p:spPr>
        <p:txBody>
          <a:bodyPr vert="horz" wrap="square" lIns="0" tIns="0" rIns="0" bIns="0" rtlCol="0" anchor="ctr" anchorCtr="0">
            <a:noAutofit/>
          </a:bodyPr>
          <a:lstStyle/>
          <a:p>
            <a:pPr algn="ctr"/>
            <a:r>
              <a:rPr lang="en-US" sz="1100" b="1" spc="-14" dirty="0">
                <a:solidFill>
                  <a:srgbClr val="624332"/>
                </a:solidFill>
                <a:latin typeface="Calibri" panose="020F0502020204030204" pitchFamily="34" charset="0"/>
              </a:rPr>
              <a:t>Round 1 Revision</a:t>
            </a:r>
          </a:p>
        </p:txBody>
      </p:sp>
      <p:cxnSp>
        <p:nvCxnSpPr>
          <p:cNvPr id="85" name="OTLSHAPE_M_9dd8ed9b66fc40c7b9eaa6cd4eb05791_Connector1"/>
          <p:cNvCxnSpPr>
            <a:stCxn id="86" idx="2"/>
          </p:cNvCxnSpPr>
          <p:nvPr>
            <p:custDataLst>
              <p:tags r:id="rId37"/>
            </p:custDataLst>
          </p:nvPr>
        </p:nvCxnSpPr>
        <p:spPr>
          <a:xfrm>
            <a:off x="6114593" y="2923117"/>
            <a:ext cx="9863" cy="854497"/>
          </a:xfrm>
          <a:prstGeom prst="line">
            <a:avLst/>
          </a:prstGeom>
          <a:ln w="9525" cap="flat" cmpd="sng" algn="ctr">
            <a:solidFill>
              <a:srgbClr val="79B22E"/>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6" name="OTLSHAPE_M_9dd8ed9b66fc40c7b9eaa6cd4eb05791_Date"/>
          <p:cNvSpPr txBox="1"/>
          <p:nvPr>
            <p:custDataLst>
              <p:tags r:id="rId38"/>
            </p:custDataLst>
          </p:nvPr>
        </p:nvSpPr>
        <p:spPr>
          <a:xfrm>
            <a:off x="5568309" y="2769229"/>
            <a:ext cx="1092567" cy="153888"/>
          </a:xfrm>
          <a:prstGeom prst="rect">
            <a:avLst/>
          </a:prstGeom>
          <a:noFill/>
        </p:spPr>
        <p:txBody>
          <a:bodyPr vert="horz" wrap="square" lIns="0" tIns="0" rIns="0" bIns="0" rtlCol="0" anchor="ctr" anchorCtr="0">
            <a:spAutoFit/>
          </a:bodyPr>
          <a:lstStyle/>
          <a:p>
            <a:pPr algn="ctr"/>
            <a:r>
              <a:rPr lang="en-US" sz="1000" spc="-6" dirty="0">
                <a:solidFill>
                  <a:srgbClr val="6BA51F"/>
                </a:solidFill>
                <a:latin typeface="Calibri" panose="020F0502020204030204" pitchFamily="34" charset="0"/>
              </a:rPr>
              <a:t>July 15-24, 2017</a:t>
            </a:r>
          </a:p>
        </p:txBody>
      </p:sp>
      <p:sp>
        <p:nvSpPr>
          <p:cNvPr id="87" name="OTLSHAPE_M_683ca16ec00d46a181a7b06be6420d7d_Shape"/>
          <p:cNvSpPr/>
          <p:nvPr>
            <p:custDataLst>
              <p:tags r:id="rId39"/>
            </p:custDataLst>
          </p:nvPr>
        </p:nvSpPr>
        <p:spPr>
          <a:xfrm flipV="1">
            <a:off x="6011166" y="3678873"/>
            <a:ext cx="228600" cy="254000"/>
          </a:xfrm>
          <a:prstGeom prst="triangle">
            <a:avLst/>
          </a:prstGeom>
          <a:solidFill>
            <a:srgbClr val="96D642"/>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TLSHAPE_M_33db4c9f2b2f49c0a48d6254859800a3_Title"/>
          <p:cNvSpPr txBox="1"/>
          <p:nvPr>
            <p:custDataLst>
              <p:tags r:id="rId40"/>
            </p:custDataLst>
          </p:nvPr>
        </p:nvSpPr>
        <p:spPr>
          <a:xfrm>
            <a:off x="5703536" y="2469758"/>
            <a:ext cx="797527" cy="316406"/>
          </a:xfrm>
          <a:prstGeom prst="rect">
            <a:avLst/>
          </a:prstGeom>
          <a:noFill/>
        </p:spPr>
        <p:txBody>
          <a:bodyPr vert="horz" wrap="square" lIns="0" tIns="0" rIns="0" bIns="0" rtlCol="0" anchor="ctr" anchorCtr="0">
            <a:noAutofit/>
          </a:bodyPr>
          <a:lstStyle/>
          <a:p>
            <a:pPr algn="ctr"/>
            <a:r>
              <a:rPr lang="en-US" sz="1100" b="1" spc="-14" dirty="0">
                <a:solidFill>
                  <a:srgbClr val="624332"/>
                </a:solidFill>
                <a:latin typeface="Calibri" panose="020F0502020204030204" pitchFamily="34" charset="0"/>
              </a:rPr>
              <a:t>Feedback</a:t>
            </a:r>
          </a:p>
          <a:p>
            <a:pPr algn="ctr"/>
            <a:r>
              <a:rPr lang="en-US" sz="1100" b="1" spc="-14" dirty="0">
                <a:solidFill>
                  <a:srgbClr val="624332"/>
                </a:solidFill>
                <a:latin typeface="Calibri" panose="020F0502020204030204" pitchFamily="34" charset="0"/>
              </a:rPr>
              <a:t>Round 2</a:t>
            </a:r>
          </a:p>
        </p:txBody>
      </p:sp>
      <p:cxnSp>
        <p:nvCxnSpPr>
          <p:cNvPr id="91" name="OTLSHAPE_M_250ea2be05854b80bcdbec07faaa2d69_Connector1"/>
          <p:cNvCxnSpPr/>
          <p:nvPr>
            <p:custDataLst>
              <p:tags r:id="rId41"/>
            </p:custDataLst>
          </p:nvPr>
        </p:nvCxnSpPr>
        <p:spPr>
          <a:xfrm>
            <a:off x="6464296" y="4266038"/>
            <a:ext cx="0" cy="822689"/>
          </a:xfrm>
          <a:prstGeom prst="line">
            <a:avLst/>
          </a:prstGeom>
          <a:ln w="9525" cap="flat" cmpd="sng" algn="ctr">
            <a:solidFill>
              <a:srgbClr val="96D642">
                <a:alpha val="49804"/>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2" name="OTLSHAPE_M_250ea2be05854b80bcdbec07faaa2d69_Date"/>
          <p:cNvSpPr txBox="1"/>
          <p:nvPr>
            <p:custDataLst>
              <p:tags r:id="rId42"/>
            </p:custDataLst>
          </p:nvPr>
        </p:nvSpPr>
        <p:spPr>
          <a:xfrm>
            <a:off x="6047873" y="5182302"/>
            <a:ext cx="866052" cy="153888"/>
          </a:xfrm>
          <a:prstGeom prst="rect">
            <a:avLst/>
          </a:prstGeom>
          <a:noFill/>
        </p:spPr>
        <p:txBody>
          <a:bodyPr vert="horz" wrap="square" lIns="0" tIns="0" rIns="0" bIns="0" rtlCol="0" anchor="ctr" anchorCtr="0">
            <a:spAutoFit/>
          </a:bodyPr>
          <a:lstStyle/>
          <a:p>
            <a:pPr algn="ctr"/>
            <a:r>
              <a:rPr lang="en-US" sz="1000" spc="-6" dirty="0">
                <a:solidFill>
                  <a:srgbClr val="6BA51F"/>
                </a:solidFill>
                <a:latin typeface="Calibri" panose="020F0502020204030204" pitchFamily="34" charset="0"/>
              </a:rPr>
              <a:t>July 25-30, 2017</a:t>
            </a:r>
          </a:p>
        </p:txBody>
      </p:sp>
      <p:sp>
        <p:nvSpPr>
          <p:cNvPr id="93" name="OTLSHAPE_M_250ea2be05854b80bcdbec07faaa2d69_Shape"/>
          <p:cNvSpPr/>
          <p:nvPr>
            <p:custDataLst>
              <p:tags r:id="rId43"/>
            </p:custDataLst>
          </p:nvPr>
        </p:nvSpPr>
        <p:spPr>
          <a:xfrm>
            <a:off x="6349996" y="4123373"/>
            <a:ext cx="228600" cy="254000"/>
          </a:xfrm>
          <a:prstGeom prst="triangle">
            <a:avLst/>
          </a:prstGeom>
          <a:solidFill>
            <a:srgbClr val="96D642"/>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TLSHAPE_M_33db4c9f2b2f49c0a48d6254859800a3_Title"/>
          <p:cNvSpPr txBox="1"/>
          <p:nvPr>
            <p:custDataLst>
              <p:tags r:id="rId44"/>
            </p:custDataLst>
          </p:nvPr>
        </p:nvSpPr>
        <p:spPr>
          <a:xfrm>
            <a:off x="6068926" y="5327542"/>
            <a:ext cx="797527" cy="316406"/>
          </a:xfrm>
          <a:prstGeom prst="rect">
            <a:avLst/>
          </a:prstGeom>
          <a:noFill/>
        </p:spPr>
        <p:txBody>
          <a:bodyPr vert="horz" wrap="square" lIns="0" tIns="0" rIns="0" bIns="0" rtlCol="0" anchor="ctr" anchorCtr="0">
            <a:noAutofit/>
          </a:bodyPr>
          <a:lstStyle/>
          <a:p>
            <a:pPr algn="ctr"/>
            <a:r>
              <a:rPr lang="en-US" sz="1100" b="1" spc="-14" dirty="0">
                <a:solidFill>
                  <a:srgbClr val="624332"/>
                </a:solidFill>
                <a:latin typeface="Calibri" panose="020F0502020204030204" pitchFamily="34" charset="0"/>
              </a:rPr>
              <a:t>Round 2 Revision</a:t>
            </a:r>
          </a:p>
        </p:txBody>
      </p:sp>
      <p:cxnSp>
        <p:nvCxnSpPr>
          <p:cNvPr id="96" name="OTLSHAPE_M_9dd8ed9b66fc40c7b9eaa6cd4eb05791_Connector1"/>
          <p:cNvCxnSpPr/>
          <p:nvPr>
            <p:custDataLst>
              <p:tags r:id="rId45"/>
            </p:custDataLst>
          </p:nvPr>
        </p:nvCxnSpPr>
        <p:spPr>
          <a:xfrm>
            <a:off x="6709543" y="3591571"/>
            <a:ext cx="0" cy="186043"/>
          </a:xfrm>
          <a:prstGeom prst="line">
            <a:avLst/>
          </a:prstGeom>
          <a:ln w="9525" cap="flat" cmpd="sng" algn="ctr">
            <a:solidFill>
              <a:srgbClr val="79B22E"/>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7" name="OTLSHAPE_M_9dd8ed9b66fc40c7b9eaa6cd4eb05791_Date"/>
          <p:cNvSpPr txBox="1"/>
          <p:nvPr>
            <p:custDataLst>
              <p:tags r:id="rId46"/>
            </p:custDataLst>
          </p:nvPr>
        </p:nvSpPr>
        <p:spPr>
          <a:xfrm>
            <a:off x="6167177" y="3376535"/>
            <a:ext cx="1092567" cy="153888"/>
          </a:xfrm>
          <a:prstGeom prst="rect">
            <a:avLst/>
          </a:prstGeom>
          <a:noFill/>
        </p:spPr>
        <p:txBody>
          <a:bodyPr vert="horz" wrap="square" lIns="0" tIns="0" rIns="0" bIns="0" rtlCol="0" anchor="ctr" anchorCtr="0">
            <a:spAutoFit/>
          </a:bodyPr>
          <a:lstStyle/>
          <a:p>
            <a:pPr algn="ctr"/>
            <a:r>
              <a:rPr lang="en-US" sz="1000" spc="-6" dirty="0">
                <a:solidFill>
                  <a:srgbClr val="6BA51F"/>
                </a:solidFill>
                <a:latin typeface="Calibri" panose="020F0502020204030204" pitchFamily="34" charset="0"/>
              </a:rPr>
              <a:t>July 31, 2017</a:t>
            </a:r>
          </a:p>
        </p:txBody>
      </p:sp>
      <p:sp>
        <p:nvSpPr>
          <p:cNvPr id="98" name="OTLSHAPE_M_683ca16ec00d46a181a7b06be6420d7d_Shape"/>
          <p:cNvSpPr/>
          <p:nvPr>
            <p:custDataLst>
              <p:tags r:id="rId47"/>
            </p:custDataLst>
          </p:nvPr>
        </p:nvSpPr>
        <p:spPr>
          <a:xfrm flipV="1">
            <a:off x="6596253" y="3678873"/>
            <a:ext cx="228600" cy="254000"/>
          </a:xfrm>
          <a:prstGeom prst="triangle">
            <a:avLst/>
          </a:prstGeom>
          <a:solidFill>
            <a:srgbClr val="96D642"/>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TLSHAPE_M_33db4c9f2b2f49c0a48d6254859800a3_Title"/>
          <p:cNvSpPr txBox="1"/>
          <p:nvPr>
            <p:custDataLst>
              <p:tags r:id="rId48"/>
            </p:custDataLst>
          </p:nvPr>
        </p:nvSpPr>
        <p:spPr>
          <a:xfrm>
            <a:off x="6254484" y="3070777"/>
            <a:ext cx="917954" cy="316406"/>
          </a:xfrm>
          <a:prstGeom prst="rect">
            <a:avLst/>
          </a:prstGeom>
          <a:noFill/>
        </p:spPr>
        <p:txBody>
          <a:bodyPr vert="horz" wrap="square" lIns="0" tIns="0" rIns="0" bIns="0" rtlCol="0" anchor="ctr" anchorCtr="0">
            <a:noAutofit/>
          </a:bodyPr>
          <a:lstStyle/>
          <a:p>
            <a:pPr algn="ctr"/>
            <a:r>
              <a:rPr lang="en-US" sz="1100" b="1" spc="-14" dirty="0">
                <a:solidFill>
                  <a:srgbClr val="624332"/>
                </a:solidFill>
                <a:latin typeface="Calibri" panose="020F0502020204030204" pitchFamily="34" charset="0"/>
              </a:rPr>
              <a:t>Professional Writer Review</a:t>
            </a:r>
          </a:p>
        </p:txBody>
      </p:sp>
      <p:cxnSp>
        <p:nvCxnSpPr>
          <p:cNvPr id="121" name="OTLSHAPE_M_250ea2be05854b80bcdbec07faaa2d69_Connector1"/>
          <p:cNvCxnSpPr/>
          <p:nvPr>
            <p:custDataLst>
              <p:tags r:id="rId49"/>
            </p:custDataLst>
          </p:nvPr>
        </p:nvCxnSpPr>
        <p:spPr>
          <a:xfrm>
            <a:off x="6949790" y="4232065"/>
            <a:ext cx="0" cy="339935"/>
          </a:xfrm>
          <a:prstGeom prst="line">
            <a:avLst/>
          </a:prstGeom>
          <a:ln w="9525" cap="flat" cmpd="sng" algn="ctr">
            <a:solidFill>
              <a:srgbClr val="96D642">
                <a:alpha val="49804"/>
              </a:srgb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2" name="OTLSHAPE_M_250ea2be05854b80bcdbec07faaa2d69_Date"/>
          <p:cNvSpPr txBox="1"/>
          <p:nvPr>
            <p:custDataLst>
              <p:tags r:id="rId50"/>
            </p:custDataLst>
          </p:nvPr>
        </p:nvSpPr>
        <p:spPr>
          <a:xfrm>
            <a:off x="6510499" y="4643101"/>
            <a:ext cx="866052" cy="153888"/>
          </a:xfrm>
          <a:prstGeom prst="rect">
            <a:avLst/>
          </a:prstGeom>
          <a:noFill/>
        </p:spPr>
        <p:txBody>
          <a:bodyPr vert="horz" wrap="square" lIns="0" tIns="0" rIns="0" bIns="0" rtlCol="0" anchor="ctr" anchorCtr="0">
            <a:spAutoFit/>
          </a:bodyPr>
          <a:lstStyle/>
          <a:p>
            <a:pPr algn="ctr"/>
            <a:r>
              <a:rPr lang="en-US" sz="1000" spc="-6" dirty="0">
                <a:solidFill>
                  <a:srgbClr val="6BA51F"/>
                </a:solidFill>
                <a:latin typeface="Calibri" panose="020F0502020204030204" pitchFamily="34" charset="0"/>
              </a:rPr>
              <a:t>July 10-15, 2017</a:t>
            </a:r>
          </a:p>
        </p:txBody>
      </p:sp>
      <p:sp>
        <p:nvSpPr>
          <p:cNvPr id="123" name="OTLSHAPE_M_250ea2be05854b80bcdbec07faaa2d69_Shape"/>
          <p:cNvSpPr/>
          <p:nvPr>
            <p:custDataLst>
              <p:tags r:id="rId51"/>
            </p:custDataLst>
          </p:nvPr>
        </p:nvSpPr>
        <p:spPr>
          <a:xfrm>
            <a:off x="6835490" y="4105065"/>
            <a:ext cx="228600" cy="254000"/>
          </a:xfrm>
          <a:prstGeom prst="triangle">
            <a:avLst/>
          </a:prstGeom>
          <a:solidFill>
            <a:srgbClr val="96D642"/>
          </a:solidFill>
          <a:ln w="12700" cap="flat" cmpd="sng" algn="ctr">
            <a:noFill/>
            <a:prstDash val="solid"/>
            <a:miter lim="800000"/>
          </a:ln>
          <a:effectLst/>
          <a:scene3d>
            <a:camera prst="orthographicFront"/>
            <a:lightRig rig="threePt" dir="t"/>
          </a:scene3d>
          <a:sp3d>
            <a:bevelT h="12700"/>
          </a:sp3d>
          <a:extLst>
            <a:ext uri="{91240B29-F687-4F45-9708-019B960494DF}">
              <a14:hiddenLine xmlns:a14="http://schemas.microsoft.com/office/drawing/2010/main" w="12700" cap="flat" cmpd="sng" algn="ctr">
                <a:solidFill>
                  <a:schemeClr val="accent1">
                    <a:shade val="50000"/>
                  </a:schemeClr>
                </a:solidFill>
                <a:prstDash val="solid"/>
                <a:miter lim="800000"/>
              </a14:hiddenLine>
            </a:ext>
            <a:ext uri="{AF507438-7753-43E0-B8FC-AC1667EBCBE1}">
              <a14:hiddenEffects xmlns:a14="http://schemas.microsoft.com/office/drawing/2010/main">
                <a:effectLst>
                  <a:outerShdw>
                    <a:scrgbClr r="0" g="0" b="0">
                      <a:alpha val="50000"/>
                    </a:scrgbClr>
                  </a:outerShdw>
                </a:effectLst>
              </a14:hiddenEffects>
            </a:ext>
            <a:ext uri="{53640926-AAD7-44D8-BBD7-CCE9431645EC}">
              <a14:shadowObscured xmlns:a14="http://schemas.microsoft.com/office/drawing/2010/main" val="1"/>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TLSHAPE_M_33db4c9f2b2f49c0a48d6254859800a3_Title"/>
          <p:cNvSpPr txBox="1"/>
          <p:nvPr>
            <p:custDataLst>
              <p:tags r:id="rId52"/>
            </p:custDataLst>
          </p:nvPr>
        </p:nvSpPr>
        <p:spPr>
          <a:xfrm>
            <a:off x="6531552" y="4788341"/>
            <a:ext cx="797527" cy="316406"/>
          </a:xfrm>
          <a:prstGeom prst="rect">
            <a:avLst/>
          </a:prstGeom>
          <a:noFill/>
        </p:spPr>
        <p:txBody>
          <a:bodyPr vert="horz" wrap="square" lIns="0" tIns="0" rIns="0" bIns="0" rtlCol="0" anchor="ctr" anchorCtr="0">
            <a:noAutofit/>
          </a:bodyPr>
          <a:lstStyle/>
          <a:p>
            <a:pPr algn="ctr"/>
            <a:r>
              <a:rPr lang="en-US" sz="1100" b="1" spc="-14" dirty="0">
                <a:solidFill>
                  <a:srgbClr val="624332"/>
                </a:solidFill>
                <a:latin typeface="Calibri" panose="020F0502020204030204" pitchFamily="34" charset="0"/>
              </a:rPr>
              <a:t>Final review</a:t>
            </a:r>
          </a:p>
        </p:txBody>
      </p:sp>
    </p:spTree>
    <p:extLst>
      <p:ext uri="{BB962C8B-B14F-4D97-AF65-F5344CB8AC3E}">
        <p14:creationId xmlns:p14="http://schemas.microsoft.com/office/powerpoint/2010/main" val="2415618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Governance Task Force</a:t>
            </a:r>
          </a:p>
        </p:txBody>
      </p:sp>
      <p:sp>
        <p:nvSpPr>
          <p:cNvPr id="6" name="Content Placeholder 2"/>
          <p:cNvSpPr>
            <a:spLocks noGrp="1"/>
          </p:cNvSpPr>
          <p:nvPr>
            <p:ph idx="1"/>
          </p:nvPr>
        </p:nvSpPr>
        <p:spPr>
          <a:xfrm>
            <a:off x="304800" y="1524000"/>
            <a:ext cx="8686800" cy="5334000"/>
          </a:xfrm>
        </p:spPr>
        <p:txBody>
          <a:bodyPr/>
          <a:lstStyle/>
          <a:p>
            <a:pPr marL="0" indent="0" eaLnBrk="1" hangingPunct="1">
              <a:buFont typeface="Arial" panose="020B0604020202020204" pitchFamily="34" charset="0"/>
              <a:buNone/>
            </a:pPr>
            <a:r>
              <a:rPr lang="en-US" altLang="en-US" sz="2000" b="1" dirty="0"/>
              <a:t>Challenge</a:t>
            </a:r>
            <a:endParaRPr lang="en-US" altLang="en-US" sz="1800" dirty="0"/>
          </a:p>
          <a:p>
            <a:pPr marL="0" indent="0" eaLnBrk="1" hangingPunct="1">
              <a:buNone/>
            </a:pPr>
            <a:r>
              <a:rPr lang="en-US" sz="1800" dirty="0"/>
              <a:t>Budget constraints and shortfalls inevitably stifle the growth &amp; development of GIS across all sectors throughout the Commonwealth, how can PA create a more sustainable funding model for the future?</a:t>
            </a:r>
          </a:p>
          <a:p>
            <a:pPr marL="0" indent="0" eaLnBrk="1" hangingPunct="1">
              <a:buNone/>
            </a:pPr>
            <a:r>
              <a:rPr lang="en-US" altLang="en-US" sz="2000" b="1" dirty="0"/>
              <a:t>Business Rationale</a:t>
            </a:r>
            <a:endParaRPr lang="en-US" altLang="en-US" sz="1800" dirty="0"/>
          </a:p>
          <a:p>
            <a:pPr marL="0" indent="0" eaLnBrk="1" hangingPunct="1">
              <a:buNone/>
            </a:pPr>
            <a:r>
              <a:rPr lang="en-US" altLang="en-US" sz="1800" dirty="0"/>
              <a:t>Collaboration, cooperation, and coordination provide savings in resources. Using these principals to create a sustainable model of funding opportunities (and disseminating those opportunities) will allow many entities to tap into pooled resources for mutually beneficial results.</a:t>
            </a:r>
          </a:p>
          <a:p>
            <a:pPr marL="0" indent="0" eaLnBrk="1" hangingPunct="1">
              <a:buNone/>
            </a:pPr>
            <a:r>
              <a:rPr lang="en-US" altLang="en-US" sz="2000" b="1" dirty="0"/>
              <a:t>Barriers to Implementation</a:t>
            </a:r>
          </a:p>
          <a:p>
            <a:pPr marL="0" indent="0">
              <a:buFont typeface="Arial" panose="020B0604020202020204" pitchFamily="34" charset="0"/>
              <a:buNone/>
            </a:pPr>
            <a:r>
              <a:rPr lang="en-US" altLang="en-US" sz="1800" dirty="0"/>
              <a:t>Budget constraints &amp; shortfalls; earmarked budgetary items only allowed for certain uses; staffing to ensure this happens; platform non existent</a:t>
            </a:r>
          </a:p>
          <a:p>
            <a:pPr marL="0" indent="0">
              <a:buFont typeface="Arial" panose="020B0604020202020204" pitchFamily="34" charset="0"/>
              <a:buNone/>
            </a:pPr>
            <a:r>
              <a:rPr lang="en-US" altLang="en-US" sz="2000" b="1" dirty="0"/>
              <a:t>Effort to Complete</a:t>
            </a:r>
          </a:p>
          <a:p>
            <a:pPr marL="0" indent="0" eaLnBrk="1" hangingPunct="1">
              <a:buFont typeface="Arial" panose="020B0604020202020204" pitchFamily="34" charset="0"/>
              <a:buNone/>
            </a:pPr>
            <a:r>
              <a:rPr lang="en-US" altLang="en-US" sz="1800" dirty="0"/>
              <a:t>This is an effort outlined in the Draft Plan as an objective. Preliminary research has been conducted at this point but is an ongoing project.</a:t>
            </a:r>
          </a:p>
        </p:txBody>
      </p:sp>
      <p:sp>
        <p:nvSpPr>
          <p:cNvPr id="4" name="TextBox 3"/>
          <p:cNvSpPr txBox="1"/>
          <p:nvPr/>
        </p:nvSpPr>
        <p:spPr>
          <a:xfrm>
            <a:off x="152400" y="990600"/>
            <a:ext cx="8839200" cy="369332"/>
          </a:xfrm>
          <a:prstGeom prst="rect">
            <a:avLst/>
          </a:prstGeom>
          <a:noFill/>
        </p:spPr>
        <p:txBody>
          <a:bodyPr wrap="square" rtlCol="0">
            <a:spAutoFit/>
          </a:bodyPr>
          <a:lstStyle/>
          <a:p>
            <a:pPr algn="ctr"/>
            <a:r>
              <a:rPr lang="en-US" dirty="0">
                <a:solidFill>
                  <a:schemeClr val="bg1"/>
                </a:solidFill>
              </a:rPr>
              <a:t>Goal: Assessment of key funding opportunities and means to disseminate information</a:t>
            </a:r>
          </a:p>
        </p:txBody>
      </p:sp>
    </p:spTree>
    <p:extLst>
      <p:ext uri="{BB962C8B-B14F-4D97-AF65-F5344CB8AC3E}">
        <p14:creationId xmlns:p14="http://schemas.microsoft.com/office/powerpoint/2010/main" val="938380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a:t>Content</a:t>
            </a:r>
          </a:p>
        </p:txBody>
      </p:sp>
      <p:sp>
        <p:nvSpPr>
          <p:cNvPr id="15363" name="Content Placeholder 2"/>
          <p:cNvSpPr>
            <a:spLocks noGrp="1"/>
          </p:cNvSpPr>
          <p:nvPr>
            <p:ph idx="1"/>
          </p:nvPr>
        </p:nvSpPr>
        <p:spPr/>
        <p:txBody>
          <a:bodyPr/>
          <a:lstStyle/>
          <a:p>
            <a:r>
              <a:rPr lang="en-US" altLang="en-US" sz="2400" dirty="0"/>
              <a:t>Background</a:t>
            </a:r>
          </a:p>
          <a:p>
            <a:r>
              <a:rPr lang="en-US" altLang="en-US" sz="2400" dirty="0"/>
              <a:t>Approach</a:t>
            </a:r>
          </a:p>
          <a:p>
            <a:r>
              <a:rPr lang="en-US" altLang="en-US" sz="2400" dirty="0"/>
              <a:t>Coordination Framework</a:t>
            </a:r>
          </a:p>
          <a:p>
            <a:r>
              <a:rPr lang="en-US" altLang="en-US" sz="2400" dirty="0"/>
              <a:t>Task Forces</a:t>
            </a:r>
          </a:p>
          <a:p>
            <a:pPr lvl="1"/>
            <a:r>
              <a:rPr lang="en-US" altLang="en-US" sz="2000" dirty="0"/>
              <a:t>Data Program Task Force</a:t>
            </a:r>
          </a:p>
          <a:p>
            <a:pPr lvl="1"/>
            <a:r>
              <a:rPr lang="en-US" altLang="en-US" sz="2000" dirty="0"/>
              <a:t>Governance Task Force</a:t>
            </a:r>
          </a:p>
          <a:p>
            <a:pPr lvl="1"/>
            <a:r>
              <a:rPr lang="en-US" altLang="en-US" sz="2000" dirty="0"/>
              <a:t>Service Delivery Task Force</a:t>
            </a:r>
          </a:p>
          <a:p>
            <a:r>
              <a:rPr lang="en-US" altLang="en-US" sz="2400" dirty="0"/>
              <a:t>Accomplishments</a:t>
            </a:r>
          </a:p>
          <a:p>
            <a:r>
              <a:rPr lang="en-US" altLang="en-US" sz="2400" dirty="0"/>
              <a:t>2017 Goals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fontScale="90000"/>
          </a:bodyPr>
          <a:lstStyle/>
          <a:p>
            <a:pPr eaLnBrk="1" fontAlgn="auto" hangingPunct="1">
              <a:spcAft>
                <a:spcPts val="0"/>
              </a:spcAft>
              <a:defRPr/>
            </a:pPr>
            <a:r>
              <a:rPr lang="en-US" altLang="en-US" dirty="0"/>
              <a:t>Service Delivery Task Force</a:t>
            </a:r>
          </a:p>
        </p:txBody>
      </p:sp>
      <p:sp>
        <p:nvSpPr>
          <p:cNvPr id="5" name="Rectangle 4"/>
          <p:cNvSpPr/>
          <p:nvPr/>
        </p:nvSpPr>
        <p:spPr>
          <a:xfrm>
            <a:off x="228600" y="1752600"/>
            <a:ext cx="8458200" cy="3416300"/>
          </a:xfrm>
          <a:prstGeom prst="rect">
            <a:avLst/>
          </a:prstGeom>
        </p:spPr>
        <p:txBody>
          <a:bodyPr>
            <a:spAutoFit/>
          </a:bodyPr>
          <a:lstStyle/>
          <a:p>
            <a:pPr>
              <a:defRPr/>
            </a:pPr>
            <a:r>
              <a:rPr lang="en-US" sz="2400" b="1" dirty="0">
                <a:solidFill>
                  <a:srgbClr val="000000"/>
                </a:solidFill>
                <a:latin typeface="+mn-lt"/>
              </a:rPr>
              <a:t>Mission</a:t>
            </a:r>
            <a:r>
              <a:rPr lang="en-US" sz="2400" b="1" dirty="0">
                <a:solidFill>
                  <a:srgbClr val="FFFFFF"/>
                </a:solidFill>
                <a:latin typeface="+mn-lt"/>
              </a:rPr>
              <a:t>​</a:t>
            </a:r>
          </a:p>
          <a:p>
            <a:pPr>
              <a:defRPr/>
            </a:pPr>
            <a:r>
              <a:rPr lang="en-US" sz="2400" dirty="0">
                <a:solidFill>
                  <a:srgbClr val="FFFFFF"/>
                </a:solidFill>
                <a:latin typeface="+mn-lt"/>
              </a:rPr>
              <a:t>​</a:t>
            </a:r>
          </a:p>
          <a:p>
            <a:pPr>
              <a:defRPr/>
            </a:pPr>
            <a:r>
              <a:rPr lang="en-US" sz="2400" dirty="0">
                <a:solidFill>
                  <a:srgbClr val="000000"/>
                </a:solidFill>
                <a:latin typeface="+mn-lt"/>
              </a:rPr>
              <a:t>The mission of the service delivery task force is to evaluate how geospatial services are delivered today in the commonwealth, evaluate how other states and counties deliver geospatial services and identify recommendations for how geospatial services should be delivered in the commonwealth to maximize investments. </a:t>
            </a:r>
            <a:r>
              <a:rPr lang="en-US" sz="2400" dirty="0">
                <a:solidFill>
                  <a:srgbClr val="FFFFFF"/>
                </a:solidFill>
                <a:latin typeface="+mn-lt"/>
              </a:rPr>
              <a:t>​</a:t>
            </a:r>
          </a:p>
        </p:txBody>
      </p:sp>
    </p:spTree>
    <p:extLst>
      <p:ext uri="{BB962C8B-B14F-4D97-AF65-F5344CB8AC3E}">
        <p14:creationId xmlns:p14="http://schemas.microsoft.com/office/powerpoint/2010/main" val="37012915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fontScale="90000"/>
          </a:bodyPr>
          <a:lstStyle/>
          <a:p>
            <a:pPr eaLnBrk="1" fontAlgn="auto" hangingPunct="1">
              <a:spcAft>
                <a:spcPts val="0"/>
              </a:spcAft>
              <a:defRPr/>
            </a:pPr>
            <a:r>
              <a:rPr lang="en-US" altLang="en-US" dirty="0"/>
              <a:t>Service Delivery Task Force</a:t>
            </a:r>
          </a:p>
        </p:txBody>
      </p:sp>
      <p:sp>
        <p:nvSpPr>
          <p:cNvPr id="4" name="TextBox 4"/>
          <p:cNvSpPr txBox="1">
            <a:spLocks noChangeArrowheads="1"/>
          </p:cNvSpPr>
          <p:nvPr/>
        </p:nvSpPr>
        <p:spPr bwMode="auto">
          <a:xfrm>
            <a:off x="220980" y="1295400"/>
            <a:ext cx="8534400" cy="526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altLang="en-US" sz="2800" dirty="0">
                <a:latin typeface="Calibri" panose="020F0502020204030204" pitchFamily="34" charset="0"/>
              </a:rPr>
              <a:t>Focus Areas</a:t>
            </a:r>
          </a:p>
          <a:p>
            <a:pPr>
              <a:defRPr/>
            </a:pPr>
            <a:endParaRPr lang="en-US" altLang="en-US" sz="2800" dirty="0">
              <a:solidFill>
                <a:srgbClr val="000000"/>
              </a:solidFill>
              <a:latin typeface="Calibri" panose="020F0502020204030204" pitchFamily="34" charset="0"/>
            </a:endParaRPr>
          </a:p>
          <a:p>
            <a:pPr marL="514350" indent="-514350">
              <a:buFont typeface="Arial" panose="020B0604020202020204" pitchFamily="34" charset="0"/>
              <a:buChar char="•"/>
              <a:defRPr/>
            </a:pPr>
            <a:r>
              <a:rPr lang="en-US" altLang="en-US" sz="2800" dirty="0">
                <a:solidFill>
                  <a:srgbClr val="000000"/>
                </a:solidFill>
                <a:latin typeface="Calibri" panose="020F0502020204030204" pitchFamily="34" charset="0"/>
              </a:rPr>
              <a:t>Identify existing challenges and formulate recommendations to improve the current environment.</a:t>
            </a:r>
          </a:p>
          <a:p>
            <a:pPr marL="514350" indent="-514350">
              <a:buFont typeface="Arial" panose="020B0604020202020204" pitchFamily="34" charset="0"/>
              <a:buChar char="•"/>
              <a:defRPr/>
            </a:pPr>
            <a:endParaRPr lang="en-US" altLang="en-US" sz="2800" dirty="0">
              <a:solidFill>
                <a:srgbClr val="000000"/>
              </a:solidFill>
              <a:latin typeface="Calibri" panose="020F0502020204030204" pitchFamily="34" charset="0"/>
            </a:endParaRPr>
          </a:p>
          <a:p>
            <a:pPr marL="514350" indent="-514350">
              <a:buFont typeface="Arial" panose="020B0604020202020204" pitchFamily="34" charset="0"/>
              <a:buChar char="•"/>
              <a:defRPr/>
            </a:pPr>
            <a:r>
              <a:rPr lang="en-US" altLang="en-US" sz="2800" dirty="0">
                <a:solidFill>
                  <a:srgbClr val="000000"/>
                </a:solidFill>
                <a:latin typeface="Calibri" panose="020F0502020204030204" pitchFamily="34" charset="0"/>
              </a:rPr>
              <a:t>Assess existing center of excellence models to improve geospatial service delivery as cost effectively as possible</a:t>
            </a:r>
          </a:p>
          <a:p>
            <a:pPr marL="514350" indent="-514350">
              <a:buFont typeface="Arial" panose="020B0604020202020204" pitchFamily="34" charset="0"/>
              <a:buChar char="•"/>
              <a:defRPr/>
            </a:pPr>
            <a:endParaRPr lang="en-US" altLang="en-US" sz="2800" dirty="0">
              <a:solidFill>
                <a:srgbClr val="000000"/>
              </a:solidFill>
              <a:latin typeface="Calibri" panose="020F0502020204030204" pitchFamily="34" charset="0"/>
            </a:endParaRPr>
          </a:p>
          <a:p>
            <a:pPr marL="514350" indent="-514350">
              <a:buFont typeface="Arial" panose="020B0604020202020204" pitchFamily="34" charset="0"/>
              <a:buChar char="•"/>
              <a:defRPr/>
            </a:pPr>
            <a:r>
              <a:rPr lang="en-US" altLang="en-US" sz="2800" dirty="0">
                <a:solidFill>
                  <a:srgbClr val="000000"/>
                </a:solidFill>
                <a:latin typeface="Calibri" panose="020F0502020204030204" pitchFamily="34" charset="0"/>
              </a:rPr>
              <a:t>Establish a service delivery framework to improve geospatial service delivery in the commonwealth</a:t>
            </a:r>
          </a:p>
        </p:txBody>
      </p:sp>
    </p:spTree>
    <p:extLst>
      <p:ext uri="{BB962C8B-B14F-4D97-AF65-F5344CB8AC3E}">
        <p14:creationId xmlns:p14="http://schemas.microsoft.com/office/powerpoint/2010/main" val="33190811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fontScale="90000"/>
          </a:bodyPr>
          <a:lstStyle/>
          <a:p>
            <a:pPr eaLnBrk="1" fontAlgn="auto" hangingPunct="1">
              <a:spcAft>
                <a:spcPts val="0"/>
              </a:spcAft>
              <a:defRPr/>
            </a:pPr>
            <a:r>
              <a:rPr lang="en-US" altLang="en-US" dirty="0"/>
              <a:t>Service Delivery Task Force</a:t>
            </a:r>
          </a:p>
        </p:txBody>
      </p:sp>
      <p:sp>
        <p:nvSpPr>
          <p:cNvPr id="10243" name="Content Placeholder 2"/>
          <p:cNvSpPr>
            <a:spLocks noGrp="1"/>
          </p:cNvSpPr>
          <p:nvPr>
            <p:ph idx="1"/>
          </p:nvPr>
        </p:nvSpPr>
        <p:spPr>
          <a:xfrm>
            <a:off x="304800" y="1524000"/>
            <a:ext cx="8686800" cy="5257800"/>
          </a:xfrm>
        </p:spPr>
        <p:txBody>
          <a:bodyPr/>
          <a:lstStyle/>
          <a:p>
            <a:pPr marL="0" indent="0" eaLnBrk="1" hangingPunct="1">
              <a:buFont typeface="Arial" panose="020B0604020202020204" pitchFamily="34" charset="0"/>
              <a:buNone/>
            </a:pPr>
            <a:r>
              <a:rPr lang="en-US" altLang="en-US" sz="2000" b="1" dirty="0"/>
              <a:t>Challenge</a:t>
            </a:r>
          </a:p>
          <a:p>
            <a:pPr marL="0" indent="0" eaLnBrk="1" hangingPunct="1">
              <a:buFont typeface="Arial" panose="020B0604020202020204" pitchFamily="34" charset="0"/>
              <a:buNone/>
            </a:pPr>
            <a:r>
              <a:rPr lang="en-US" altLang="en-US" sz="1800" dirty="0"/>
              <a:t>Establish a service delivery framework to improve geospatial service delivery in the commonwealth</a:t>
            </a:r>
          </a:p>
          <a:p>
            <a:pPr marL="0" indent="0" eaLnBrk="1" hangingPunct="1">
              <a:buFont typeface="Arial" panose="020B0604020202020204" pitchFamily="34" charset="0"/>
              <a:buNone/>
            </a:pPr>
            <a:r>
              <a:rPr lang="en-US" altLang="en-US" sz="2000" b="1" dirty="0"/>
              <a:t>Business Rationale</a:t>
            </a:r>
          </a:p>
          <a:p>
            <a:pPr marL="0" indent="0" eaLnBrk="1" hangingPunct="1">
              <a:buFont typeface="Arial" panose="020B0604020202020204" pitchFamily="34" charset="0"/>
              <a:buNone/>
            </a:pPr>
            <a:r>
              <a:rPr lang="en-US" altLang="en-US" sz="1800" dirty="0"/>
              <a:t>Develop a “partnership culture” - Create an environment that encourages information sharing that encourages new opportunities to engage and collaborate across sectors</a:t>
            </a:r>
          </a:p>
          <a:p>
            <a:pPr marL="0" indent="0" eaLnBrk="1" hangingPunct="1">
              <a:buFont typeface="Arial" panose="020B0604020202020204" pitchFamily="34" charset="0"/>
              <a:buNone/>
            </a:pPr>
            <a:r>
              <a:rPr lang="en-US" altLang="en-US" sz="1800" dirty="0"/>
              <a:t>Avoid redundant investments</a:t>
            </a:r>
          </a:p>
          <a:p>
            <a:pPr marL="0" indent="0" eaLnBrk="1" hangingPunct="1">
              <a:buFont typeface="Arial" panose="020B0604020202020204" pitchFamily="34" charset="0"/>
              <a:buNone/>
            </a:pPr>
            <a:r>
              <a:rPr lang="en-US" altLang="en-US" sz="1800" dirty="0"/>
              <a:t>Improve the user experience </a:t>
            </a:r>
          </a:p>
          <a:p>
            <a:pPr marL="0" indent="0" eaLnBrk="1" hangingPunct="1">
              <a:buFont typeface="Arial" panose="020B0604020202020204" pitchFamily="34" charset="0"/>
              <a:buNone/>
            </a:pPr>
            <a:r>
              <a:rPr lang="en-US" altLang="en-US" sz="2000" b="1" dirty="0"/>
              <a:t>Barriers to Implementation</a:t>
            </a:r>
          </a:p>
          <a:p>
            <a:pPr marL="0" indent="0" eaLnBrk="1" hangingPunct="1">
              <a:buFont typeface="Arial" panose="020B0604020202020204" pitchFamily="34" charset="0"/>
              <a:buNone/>
            </a:pPr>
            <a:r>
              <a:rPr lang="en-US" altLang="en-US" sz="1800" dirty="0"/>
              <a:t>Resource constraints, budget limitations, desire to control</a:t>
            </a:r>
          </a:p>
          <a:p>
            <a:pPr marL="0" indent="0" eaLnBrk="1" hangingPunct="1">
              <a:buFont typeface="Arial" panose="020B0604020202020204" pitchFamily="34" charset="0"/>
              <a:buNone/>
            </a:pPr>
            <a:r>
              <a:rPr lang="en-US" altLang="en-US" sz="2000" b="1" dirty="0"/>
              <a:t>Effort to Complete</a:t>
            </a:r>
          </a:p>
          <a:p>
            <a:pPr marL="0" indent="0" eaLnBrk="1" hangingPunct="1">
              <a:buFont typeface="Arial" panose="020B0604020202020204" pitchFamily="34" charset="0"/>
              <a:buNone/>
            </a:pPr>
            <a:r>
              <a:rPr lang="en-US" altLang="en-US" sz="1800" dirty="0"/>
              <a:t>Explore new channels to better service and delivery effective data services </a:t>
            </a:r>
          </a:p>
          <a:p>
            <a:pPr marL="0" indent="0" eaLnBrk="1" hangingPunct="1">
              <a:buFont typeface="Arial" panose="020B0604020202020204" pitchFamily="34" charset="0"/>
              <a:buNone/>
            </a:pPr>
            <a:r>
              <a:rPr lang="en-US" altLang="en-US" sz="1800" dirty="0"/>
              <a:t>Continuously improve and measure performance</a:t>
            </a:r>
          </a:p>
          <a:p>
            <a:pPr marL="0" indent="0" eaLnBrk="1" hangingPunct="1">
              <a:buFont typeface="Arial" panose="020B0604020202020204" pitchFamily="34" charset="0"/>
              <a:buNone/>
            </a:pPr>
            <a:r>
              <a:rPr lang="en-US" altLang="en-US" sz="1800" dirty="0"/>
              <a:t>Focused innovation </a:t>
            </a:r>
          </a:p>
          <a:p>
            <a:pPr marL="0" indent="0" eaLnBrk="1" hangingPunct="1">
              <a:buFont typeface="Arial" panose="020B0604020202020204" pitchFamily="34" charset="0"/>
              <a:buNone/>
            </a:pPr>
            <a:endParaRPr lang="en-US" altLang="en-US" sz="1800" dirty="0"/>
          </a:p>
          <a:p>
            <a:pPr marL="0" indent="0" eaLnBrk="1" hangingPunct="1">
              <a:buFont typeface="Arial" panose="020B0604020202020204" pitchFamily="34" charset="0"/>
              <a:buNone/>
            </a:pPr>
            <a:endParaRPr lang="en-US" altLang="en-US" sz="2000" b="1" dirty="0"/>
          </a:p>
        </p:txBody>
      </p:sp>
    </p:spTree>
    <p:extLst>
      <p:ext uri="{BB962C8B-B14F-4D97-AF65-F5344CB8AC3E}">
        <p14:creationId xmlns:p14="http://schemas.microsoft.com/office/powerpoint/2010/main" val="30140833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a:t>Accomplishments</a:t>
            </a:r>
          </a:p>
        </p:txBody>
      </p:sp>
      <p:sp>
        <p:nvSpPr>
          <p:cNvPr id="15363" name="Content Placeholder 2"/>
          <p:cNvSpPr>
            <a:spLocks noGrp="1"/>
          </p:cNvSpPr>
          <p:nvPr>
            <p:ph idx="1"/>
          </p:nvPr>
        </p:nvSpPr>
        <p:spPr/>
        <p:txBody>
          <a:bodyPr/>
          <a:lstStyle/>
          <a:p>
            <a:r>
              <a:rPr lang="en-US" altLang="en-US" sz="2400" dirty="0"/>
              <a:t>Conducted four board meetings</a:t>
            </a:r>
          </a:p>
          <a:p>
            <a:r>
              <a:rPr lang="en-US" altLang="en-US" sz="2400" dirty="0"/>
              <a:t>Held task force meetings</a:t>
            </a:r>
          </a:p>
          <a:p>
            <a:r>
              <a:rPr lang="en-US" altLang="en-US" sz="2400" dirty="0"/>
              <a:t>Conducted state-wide GIS survey</a:t>
            </a:r>
          </a:p>
          <a:p>
            <a:r>
              <a:rPr lang="en-US" altLang="en-US" sz="2400" dirty="0"/>
              <a:t>Gained agreement on base map themes</a:t>
            </a:r>
          </a:p>
          <a:p>
            <a:r>
              <a:rPr lang="en-US" altLang="en-US" sz="2400" dirty="0"/>
              <a:t>Gained agreement on Annual Report</a:t>
            </a:r>
          </a:p>
        </p:txBody>
      </p:sp>
    </p:spTree>
    <p:extLst>
      <p:ext uri="{BB962C8B-B14F-4D97-AF65-F5344CB8AC3E}">
        <p14:creationId xmlns:p14="http://schemas.microsoft.com/office/powerpoint/2010/main" val="15791406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a:t>2017 Goals</a:t>
            </a:r>
          </a:p>
        </p:txBody>
      </p:sp>
      <p:sp>
        <p:nvSpPr>
          <p:cNvPr id="15363" name="Content Placeholder 2"/>
          <p:cNvSpPr>
            <a:spLocks noGrp="1"/>
          </p:cNvSpPr>
          <p:nvPr>
            <p:ph idx="1"/>
          </p:nvPr>
        </p:nvSpPr>
        <p:spPr/>
        <p:txBody>
          <a:bodyPr/>
          <a:lstStyle/>
          <a:p>
            <a:r>
              <a:rPr lang="en-US" altLang="en-US" sz="1600" dirty="0"/>
              <a:t>Advise Governor</a:t>
            </a:r>
          </a:p>
          <a:p>
            <a:r>
              <a:rPr lang="en-US" altLang="en-US" sz="1600" dirty="0"/>
              <a:t>Complete a strategic plan</a:t>
            </a:r>
          </a:p>
          <a:p>
            <a:r>
              <a:rPr lang="en-US" altLang="en-US" sz="1600" dirty="0"/>
              <a:t>Support PEMA’s upcoming remote sensing procurement preparation</a:t>
            </a:r>
          </a:p>
          <a:p>
            <a:r>
              <a:rPr lang="en-US" altLang="en-US" sz="1600" dirty="0"/>
              <a:t>Identify authoritative spatial data layers and their stewards supporting the base map themes</a:t>
            </a:r>
          </a:p>
          <a:p>
            <a:r>
              <a:rPr lang="en-US" altLang="en-US" sz="1600" dirty="0"/>
              <a:t>Decide approach to resolving local municipal boundary discrepancies</a:t>
            </a:r>
          </a:p>
          <a:p>
            <a:r>
              <a:rPr lang="en-US" altLang="en-US" sz="1600" dirty="0"/>
              <a:t>Define a single data sharing agreement that can be used throughout PA</a:t>
            </a:r>
          </a:p>
          <a:p>
            <a:r>
              <a:rPr lang="en-US" altLang="en-US" sz="1600" dirty="0"/>
              <a:t>Determine a strategy for coordinated funding of statewide GIS programs</a:t>
            </a:r>
          </a:p>
          <a:p>
            <a:r>
              <a:rPr lang="en-US" altLang="en-US" sz="1600" dirty="0"/>
              <a:t>Define the strategy for leveraging cloud-based services</a:t>
            </a:r>
          </a:p>
          <a:p>
            <a:r>
              <a:rPr lang="en-US" altLang="en-US" sz="1600" dirty="0"/>
              <a:t>Implement a GIS governance framework</a:t>
            </a:r>
          </a:p>
          <a:p>
            <a:r>
              <a:rPr lang="en-US" altLang="en-US" sz="1600" dirty="0"/>
              <a:t>Continue outreach and education at industry events</a:t>
            </a:r>
          </a:p>
        </p:txBody>
      </p:sp>
    </p:spTree>
    <p:extLst>
      <p:ext uri="{BB962C8B-B14F-4D97-AF65-F5344CB8AC3E}">
        <p14:creationId xmlns:p14="http://schemas.microsoft.com/office/powerpoint/2010/main" val="4093460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a:t>Background</a:t>
            </a:r>
          </a:p>
        </p:txBody>
      </p:sp>
      <p:sp>
        <p:nvSpPr>
          <p:cNvPr id="15363" name="Content Placeholder 2"/>
          <p:cNvSpPr>
            <a:spLocks noGrp="1"/>
          </p:cNvSpPr>
          <p:nvPr>
            <p:ph idx="1"/>
          </p:nvPr>
        </p:nvSpPr>
        <p:spPr/>
        <p:txBody>
          <a:bodyPr/>
          <a:lstStyle/>
          <a:p>
            <a:r>
              <a:rPr lang="en-US" altLang="en-US" sz="2400" dirty="0"/>
              <a:t>Established per Act 178 in October 2014</a:t>
            </a:r>
          </a:p>
          <a:p>
            <a:r>
              <a:rPr lang="en-US" altLang="en-US" sz="2400" dirty="0"/>
              <a:t>Advise and prepare recommendations for issues and data standards</a:t>
            </a:r>
          </a:p>
          <a:p>
            <a:r>
              <a:rPr lang="en-US" altLang="en-US" sz="2400" dirty="0"/>
              <a:t>Coordinate efficient policy and technology issues</a:t>
            </a:r>
          </a:p>
          <a:p>
            <a:r>
              <a:rPr lang="en-US" altLang="en-US" sz="2400" dirty="0"/>
              <a:t>Memberships from entities</a:t>
            </a:r>
          </a:p>
          <a:p>
            <a:pPr lvl="1"/>
            <a:r>
              <a:rPr lang="en-US" altLang="en-US" sz="2000" dirty="0"/>
              <a:t>Local, county and state government agencies</a:t>
            </a:r>
          </a:p>
          <a:p>
            <a:pPr lvl="1"/>
            <a:r>
              <a:rPr lang="en-US" altLang="en-US" sz="2000" dirty="0"/>
              <a:t>Academia and private sector professionals</a:t>
            </a:r>
          </a:p>
          <a:p>
            <a:r>
              <a:rPr lang="en-US" altLang="en-US" sz="2400" dirty="0"/>
              <a:t>Facilitated by Office of Administration</a:t>
            </a:r>
          </a:p>
        </p:txBody>
      </p:sp>
    </p:spTree>
    <p:extLst>
      <p:ext uri="{BB962C8B-B14F-4D97-AF65-F5344CB8AC3E}">
        <p14:creationId xmlns:p14="http://schemas.microsoft.com/office/powerpoint/2010/main" val="1804122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a:t>Approach</a:t>
            </a:r>
          </a:p>
        </p:txBody>
      </p:sp>
      <p:sp>
        <p:nvSpPr>
          <p:cNvPr id="5" name="Rectangle 4"/>
          <p:cNvSpPr/>
          <p:nvPr/>
        </p:nvSpPr>
        <p:spPr>
          <a:xfrm>
            <a:off x="525463" y="1981200"/>
            <a:ext cx="1524000" cy="3581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chemeClr val="tx1"/>
              </a:solidFill>
            </a:endParaRPr>
          </a:p>
        </p:txBody>
      </p:sp>
      <p:sp>
        <p:nvSpPr>
          <p:cNvPr id="6" name="Rectangle 5"/>
          <p:cNvSpPr/>
          <p:nvPr/>
        </p:nvSpPr>
        <p:spPr>
          <a:xfrm>
            <a:off x="2278063" y="1981200"/>
            <a:ext cx="4267200" cy="3581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7" name="Rectangle 6"/>
          <p:cNvSpPr/>
          <p:nvPr/>
        </p:nvSpPr>
        <p:spPr>
          <a:xfrm>
            <a:off x="6781800" y="1989138"/>
            <a:ext cx="1524000" cy="3573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8" name="TextBox 7"/>
          <p:cNvSpPr txBox="1">
            <a:spLocks noChangeArrowheads="1"/>
          </p:cNvSpPr>
          <p:nvPr/>
        </p:nvSpPr>
        <p:spPr bwMode="auto">
          <a:xfrm>
            <a:off x="630238" y="1608138"/>
            <a:ext cx="13128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Verdana" panose="020B060403050404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Verdana" panose="020B060403050404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Verdana" panose="020B060403050404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Verdana" panose="020B060403050404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Verdana" panose="020B060403050404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Verdana" panose="020B060403050404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Verdana" panose="020B060403050404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Verdana" panose="020B060403050404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Verdana" panose="020B0604030504040204" pitchFamily="34" charset="0"/>
              </a:defRPr>
            </a:lvl9pPr>
          </a:lstStyle>
          <a:p>
            <a:pPr eaLnBrk="1" hangingPunct="1">
              <a:lnSpc>
                <a:spcPct val="100000"/>
              </a:lnSpc>
              <a:spcBef>
                <a:spcPct val="0"/>
              </a:spcBef>
              <a:buFontTx/>
              <a:buNone/>
            </a:pPr>
            <a:r>
              <a:rPr lang="en-US" altLang="en-US" sz="1800" b="1" dirty="0">
                <a:latin typeface="Arial" panose="020B0604020202020204" pitchFamily="34" charset="0"/>
              </a:rPr>
              <a:t>CURRENT</a:t>
            </a:r>
          </a:p>
        </p:txBody>
      </p:sp>
      <p:sp>
        <p:nvSpPr>
          <p:cNvPr id="9" name="TextBox 8"/>
          <p:cNvSpPr txBox="1">
            <a:spLocks noChangeArrowheads="1"/>
          </p:cNvSpPr>
          <p:nvPr/>
        </p:nvSpPr>
        <p:spPr bwMode="auto">
          <a:xfrm>
            <a:off x="3754438" y="1608138"/>
            <a:ext cx="15303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Verdana" panose="020B060403050404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Verdana" panose="020B060403050404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Verdana" panose="020B060403050404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Verdana" panose="020B060403050404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Verdana" panose="020B060403050404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Verdana" panose="020B060403050404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Verdana" panose="020B060403050404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Verdana" panose="020B060403050404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Verdana" panose="020B0604030504040204" pitchFamily="34" charset="0"/>
              </a:defRPr>
            </a:lvl9pPr>
          </a:lstStyle>
          <a:p>
            <a:pPr eaLnBrk="1" hangingPunct="1">
              <a:lnSpc>
                <a:spcPct val="100000"/>
              </a:lnSpc>
              <a:spcBef>
                <a:spcPct val="0"/>
              </a:spcBef>
              <a:buFontTx/>
              <a:buNone/>
            </a:pPr>
            <a:r>
              <a:rPr lang="en-US" altLang="en-US" sz="1800" b="1" dirty="0">
                <a:latin typeface="Arial" panose="020B0604020202020204" pitchFamily="34" charset="0"/>
              </a:rPr>
              <a:t>EXECUTION</a:t>
            </a:r>
          </a:p>
        </p:txBody>
      </p:sp>
      <p:sp>
        <p:nvSpPr>
          <p:cNvPr id="10" name="TextBox 9"/>
          <p:cNvSpPr txBox="1">
            <a:spLocks noChangeArrowheads="1"/>
          </p:cNvSpPr>
          <p:nvPr/>
        </p:nvSpPr>
        <p:spPr bwMode="auto">
          <a:xfrm>
            <a:off x="6991350" y="1608138"/>
            <a:ext cx="11207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Verdana" panose="020B060403050404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Verdana" panose="020B060403050404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Verdana" panose="020B060403050404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Verdana" panose="020B060403050404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Verdana" panose="020B060403050404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Verdana" panose="020B060403050404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Verdana" panose="020B060403050404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Verdana" panose="020B060403050404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Verdana" panose="020B0604030504040204" pitchFamily="34" charset="0"/>
              </a:defRPr>
            </a:lvl9pPr>
          </a:lstStyle>
          <a:p>
            <a:pPr eaLnBrk="1" hangingPunct="1">
              <a:lnSpc>
                <a:spcPct val="100000"/>
              </a:lnSpc>
              <a:spcBef>
                <a:spcPct val="0"/>
              </a:spcBef>
              <a:buFontTx/>
              <a:buNone/>
            </a:pPr>
            <a:r>
              <a:rPr lang="en-US" altLang="en-US" sz="1800" b="1" dirty="0">
                <a:latin typeface="Arial" panose="020B0604020202020204" pitchFamily="34" charset="0"/>
              </a:rPr>
              <a:t>FUTURE</a:t>
            </a:r>
          </a:p>
        </p:txBody>
      </p:sp>
      <p:grpSp>
        <p:nvGrpSpPr>
          <p:cNvPr id="11" name="Group 24"/>
          <p:cNvGrpSpPr>
            <a:grpSpLocks/>
          </p:cNvGrpSpPr>
          <p:nvPr/>
        </p:nvGrpSpPr>
        <p:grpSpPr bwMode="auto">
          <a:xfrm>
            <a:off x="1257300" y="5568950"/>
            <a:ext cx="6257925" cy="457200"/>
            <a:chOff x="961297" y="5569133"/>
            <a:chExt cx="6257109" cy="457202"/>
          </a:xfrm>
        </p:grpSpPr>
        <p:cxnSp>
          <p:nvCxnSpPr>
            <p:cNvPr id="12" name="Elbow Connector 15"/>
            <p:cNvCxnSpPr/>
            <p:nvPr/>
          </p:nvCxnSpPr>
          <p:spPr>
            <a:xfrm rot="5400000">
              <a:off x="3861251" y="2669179"/>
              <a:ext cx="457202" cy="6257109"/>
            </a:xfrm>
            <a:prstGeom prst="bentConnector2">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961297" y="5569133"/>
              <a:ext cx="0" cy="45720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4" name="TextBox 25"/>
          <p:cNvSpPr txBox="1">
            <a:spLocks noChangeArrowheads="1"/>
          </p:cNvSpPr>
          <p:nvPr/>
        </p:nvSpPr>
        <p:spPr bwMode="auto">
          <a:xfrm>
            <a:off x="3490913" y="6032500"/>
            <a:ext cx="2057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Verdana" panose="020B060403050404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Verdana" panose="020B060403050404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Verdana" panose="020B060403050404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Verdana" panose="020B060403050404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Verdana" panose="020B060403050404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Verdana" panose="020B060403050404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Verdana" panose="020B060403050404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Verdana" panose="020B060403050404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Verdana" panose="020B0604030504040204" pitchFamily="34" charset="0"/>
              </a:defRPr>
            </a:lvl9pPr>
          </a:lstStyle>
          <a:p>
            <a:pPr eaLnBrk="1" hangingPunct="1">
              <a:lnSpc>
                <a:spcPct val="100000"/>
              </a:lnSpc>
              <a:spcBef>
                <a:spcPct val="0"/>
              </a:spcBef>
              <a:buFontTx/>
              <a:buNone/>
            </a:pPr>
            <a:r>
              <a:rPr lang="en-US" altLang="en-US" sz="1800" b="1" dirty="0">
                <a:latin typeface="Arial" panose="020B0604020202020204" pitchFamily="34" charset="0"/>
              </a:rPr>
              <a:t>IMPROVEMENTS</a:t>
            </a:r>
          </a:p>
        </p:txBody>
      </p:sp>
      <p:sp>
        <p:nvSpPr>
          <p:cNvPr id="15" name="Rectangle 14"/>
          <p:cNvSpPr/>
          <p:nvPr/>
        </p:nvSpPr>
        <p:spPr>
          <a:xfrm>
            <a:off x="2362200" y="2286000"/>
            <a:ext cx="2438400" cy="6096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dirty="0"/>
              <a:t>GOVERNANCE TASK FORCE</a:t>
            </a:r>
          </a:p>
        </p:txBody>
      </p:sp>
      <p:sp>
        <p:nvSpPr>
          <p:cNvPr id="16" name="Rectangle 15"/>
          <p:cNvSpPr/>
          <p:nvPr/>
        </p:nvSpPr>
        <p:spPr>
          <a:xfrm>
            <a:off x="3192463" y="3300413"/>
            <a:ext cx="2438400" cy="6096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dirty="0"/>
              <a:t>DATA PROGRAM TASK FORCE</a:t>
            </a:r>
          </a:p>
        </p:txBody>
      </p:sp>
      <p:sp>
        <p:nvSpPr>
          <p:cNvPr id="17" name="Rectangle 16"/>
          <p:cNvSpPr/>
          <p:nvPr/>
        </p:nvSpPr>
        <p:spPr>
          <a:xfrm>
            <a:off x="4065588" y="4389438"/>
            <a:ext cx="2438400" cy="6096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dirty="0"/>
              <a:t>SERVICE DELIVERY TASK FORCE</a:t>
            </a:r>
          </a:p>
        </p:txBody>
      </p:sp>
      <p:sp>
        <p:nvSpPr>
          <p:cNvPr id="18" name="Rectangle 17"/>
          <p:cNvSpPr/>
          <p:nvPr/>
        </p:nvSpPr>
        <p:spPr>
          <a:xfrm>
            <a:off x="630238" y="2209800"/>
            <a:ext cx="1312862" cy="5334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Lessons Learned</a:t>
            </a:r>
          </a:p>
        </p:txBody>
      </p:sp>
      <p:sp>
        <p:nvSpPr>
          <p:cNvPr id="19" name="Rectangle 18"/>
          <p:cNvSpPr/>
          <p:nvPr/>
        </p:nvSpPr>
        <p:spPr>
          <a:xfrm>
            <a:off x="620713" y="2949575"/>
            <a:ext cx="1322387" cy="533400"/>
          </a:xfrm>
          <a:prstGeom prst="rect">
            <a:avLst/>
          </a:prstGeom>
          <a:solidFill>
            <a:srgbClr val="8CC63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Current Challenges</a:t>
            </a:r>
          </a:p>
        </p:txBody>
      </p:sp>
      <p:sp>
        <p:nvSpPr>
          <p:cNvPr id="20" name="Rectangle 19"/>
          <p:cNvSpPr/>
          <p:nvPr/>
        </p:nvSpPr>
        <p:spPr>
          <a:xfrm>
            <a:off x="620713" y="3695700"/>
            <a:ext cx="1322387" cy="5334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Situational</a:t>
            </a:r>
          </a:p>
          <a:p>
            <a:pPr algn="ctr" eaLnBrk="1" hangingPunct="1">
              <a:defRPr/>
            </a:pPr>
            <a:r>
              <a:rPr lang="en-US" sz="1600" dirty="0">
                <a:solidFill>
                  <a:schemeClr val="tx1"/>
                </a:solidFill>
              </a:rPr>
              <a:t>Analysis</a:t>
            </a:r>
          </a:p>
        </p:txBody>
      </p:sp>
      <p:sp>
        <p:nvSpPr>
          <p:cNvPr id="21" name="Rectangle 20"/>
          <p:cNvSpPr/>
          <p:nvPr/>
        </p:nvSpPr>
        <p:spPr>
          <a:xfrm>
            <a:off x="630238" y="4465638"/>
            <a:ext cx="1322387" cy="5334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Strategy / Actions</a:t>
            </a:r>
          </a:p>
        </p:txBody>
      </p:sp>
      <p:sp>
        <p:nvSpPr>
          <p:cNvPr id="22" name="Rectangle 21"/>
          <p:cNvSpPr/>
          <p:nvPr/>
        </p:nvSpPr>
        <p:spPr>
          <a:xfrm>
            <a:off x="6853238" y="2200275"/>
            <a:ext cx="1322387" cy="5334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Refresh Base Map</a:t>
            </a:r>
          </a:p>
        </p:txBody>
      </p:sp>
      <p:sp>
        <p:nvSpPr>
          <p:cNvPr id="23" name="Rectangle 22"/>
          <p:cNvSpPr/>
          <p:nvPr/>
        </p:nvSpPr>
        <p:spPr>
          <a:xfrm>
            <a:off x="6853238" y="2938463"/>
            <a:ext cx="1352550" cy="757237"/>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Data Sharing Opt In</a:t>
            </a:r>
          </a:p>
        </p:txBody>
      </p:sp>
      <p:sp>
        <p:nvSpPr>
          <p:cNvPr id="24" name="Rectangle 23"/>
          <p:cNvSpPr/>
          <p:nvPr/>
        </p:nvSpPr>
        <p:spPr>
          <a:xfrm>
            <a:off x="6853238" y="3790950"/>
            <a:ext cx="1322387" cy="5334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Funding Coord.</a:t>
            </a:r>
          </a:p>
        </p:txBody>
      </p:sp>
      <p:sp>
        <p:nvSpPr>
          <p:cNvPr id="25" name="Rectangle 24"/>
          <p:cNvSpPr/>
          <p:nvPr/>
        </p:nvSpPr>
        <p:spPr>
          <a:xfrm>
            <a:off x="6858000" y="4487863"/>
            <a:ext cx="1322388" cy="533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600" dirty="0">
                <a:solidFill>
                  <a:schemeClr val="tx1"/>
                </a:solidFill>
              </a:rPr>
              <a:t>Strategic Plan</a:t>
            </a:r>
          </a:p>
        </p:txBody>
      </p:sp>
    </p:spTree>
    <p:extLst>
      <p:ext uri="{BB962C8B-B14F-4D97-AF65-F5344CB8AC3E}">
        <p14:creationId xmlns:p14="http://schemas.microsoft.com/office/powerpoint/2010/main" val="1821105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a:t>Coordination Framework</a:t>
            </a:r>
          </a:p>
        </p:txBody>
      </p:sp>
      <p:sp>
        <p:nvSpPr>
          <p:cNvPr id="5" name="Rectangle 4"/>
          <p:cNvSpPr/>
          <p:nvPr/>
        </p:nvSpPr>
        <p:spPr>
          <a:xfrm>
            <a:off x="451487" y="5813425"/>
            <a:ext cx="8347040" cy="457200"/>
          </a:xfrm>
          <a:prstGeom prst="rect">
            <a:avLst/>
          </a:prstGeom>
          <a:solidFill>
            <a:schemeClr val="bg1">
              <a:lumMod val="75000"/>
            </a:schemeClr>
          </a:solidFill>
          <a:ln>
            <a:solidFill>
              <a:srgbClr val="91343A"/>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lvl="0" algn="ctr" eaLnBrk="1" hangingPunct="1"/>
            <a:r>
              <a:rPr lang="en-US" altLang="en-US" b="1" dirty="0">
                <a:solidFill>
                  <a:srgbClr val="91343A"/>
                </a:solidFill>
                <a:latin typeface="Arial" panose="020B0604020202020204" pitchFamily="34" charset="0"/>
              </a:rPr>
              <a:t>Applications  &amp; Infrastructure</a:t>
            </a:r>
          </a:p>
        </p:txBody>
      </p:sp>
      <p:sp>
        <p:nvSpPr>
          <p:cNvPr id="6" name="Rectangle 5"/>
          <p:cNvSpPr/>
          <p:nvPr/>
        </p:nvSpPr>
        <p:spPr>
          <a:xfrm>
            <a:off x="451487" y="2088035"/>
            <a:ext cx="1143000" cy="3658972"/>
          </a:xfrm>
          <a:prstGeom prst="rect">
            <a:avLst/>
          </a:prstGeom>
          <a:solidFill>
            <a:schemeClr val="bg1">
              <a:lumMod val="85000"/>
            </a:schemeClr>
          </a:solidFill>
          <a:ln>
            <a:solidFill>
              <a:srgbClr val="91343A"/>
            </a:solidFill>
          </a:ln>
        </p:spPr>
        <p:style>
          <a:lnRef idx="2">
            <a:schemeClr val="accent1">
              <a:shade val="50000"/>
            </a:schemeClr>
          </a:lnRef>
          <a:fillRef idx="1">
            <a:schemeClr val="accent1"/>
          </a:fillRef>
          <a:effectRef idx="0">
            <a:schemeClr val="accent1"/>
          </a:effectRef>
          <a:fontRef idx="minor">
            <a:schemeClr val="lt1"/>
          </a:fontRef>
        </p:style>
        <p:txBody>
          <a:bodyPr vert="wordArtVert" anchor="ctr"/>
          <a:lstStyle/>
          <a:p>
            <a:pPr algn="ctr" eaLnBrk="1" hangingPunct="1">
              <a:defRPr/>
            </a:pPr>
            <a:r>
              <a:rPr lang="en-US" sz="1500" b="1" dirty="0">
                <a:solidFill>
                  <a:srgbClr val="91343A"/>
                </a:solidFill>
              </a:rPr>
              <a:t>STANDARDS</a:t>
            </a:r>
          </a:p>
        </p:txBody>
      </p:sp>
      <p:sp>
        <p:nvSpPr>
          <p:cNvPr id="7" name="Rectangle 6"/>
          <p:cNvSpPr/>
          <p:nvPr/>
        </p:nvSpPr>
        <p:spPr>
          <a:xfrm>
            <a:off x="1691307" y="2084376"/>
            <a:ext cx="5867400" cy="3662631"/>
          </a:xfrm>
          <a:prstGeom prst="rect">
            <a:avLst/>
          </a:prstGeom>
          <a:solidFill>
            <a:schemeClr val="bg1">
              <a:lumMod val="85000"/>
            </a:schemeClr>
          </a:solidFill>
          <a:ln>
            <a:solidFill>
              <a:srgbClr val="91343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8" name="Rectangle 7"/>
          <p:cNvSpPr/>
          <p:nvPr/>
        </p:nvSpPr>
        <p:spPr>
          <a:xfrm>
            <a:off x="7655527" y="2084377"/>
            <a:ext cx="1143000" cy="3662630"/>
          </a:xfrm>
          <a:prstGeom prst="rect">
            <a:avLst/>
          </a:prstGeom>
          <a:solidFill>
            <a:schemeClr val="bg1">
              <a:lumMod val="85000"/>
            </a:schemeClr>
          </a:solidFill>
          <a:ln>
            <a:solidFill>
              <a:srgbClr val="91343A"/>
            </a:solidFill>
          </a:ln>
        </p:spPr>
        <p:style>
          <a:lnRef idx="2">
            <a:schemeClr val="accent1">
              <a:shade val="50000"/>
            </a:schemeClr>
          </a:lnRef>
          <a:fillRef idx="1">
            <a:schemeClr val="accent1"/>
          </a:fillRef>
          <a:effectRef idx="0">
            <a:schemeClr val="accent1"/>
          </a:effectRef>
          <a:fontRef idx="minor">
            <a:schemeClr val="lt1"/>
          </a:fontRef>
        </p:style>
        <p:txBody>
          <a:bodyPr vert="wordArtVert" anchor="ctr"/>
          <a:lstStyle/>
          <a:p>
            <a:pPr algn="ctr" eaLnBrk="1" hangingPunct="1">
              <a:defRPr/>
            </a:pPr>
            <a:r>
              <a:rPr lang="en-US" b="1" dirty="0">
                <a:solidFill>
                  <a:srgbClr val="91343A"/>
                </a:solidFill>
              </a:rPr>
              <a:t>CONSUME</a:t>
            </a:r>
          </a:p>
        </p:txBody>
      </p:sp>
      <p:sp>
        <p:nvSpPr>
          <p:cNvPr id="9" name="TextBox 7"/>
          <p:cNvSpPr txBox="1">
            <a:spLocks noChangeArrowheads="1"/>
          </p:cNvSpPr>
          <p:nvPr/>
        </p:nvSpPr>
        <p:spPr bwMode="auto">
          <a:xfrm>
            <a:off x="1616075" y="20637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Verdana" panose="020B0604030504040204" pitchFamily="34" charset="0"/>
              </a:defRPr>
            </a:lvl1pPr>
            <a:lvl2pPr marL="742950" indent="-285750">
              <a:spcBef>
                <a:spcPct val="20000"/>
              </a:spcBef>
              <a:buFont typeface="Wingdings" panose="05000000000000000000" pitchFamily="2" charset="2"/>
              <a:buChar char="§"/>
              <a:defRPr sz="2800">
                <a:solidFill>
                  <a:schemeClr val="tx1"/>
                </a:solidFill>
                <a:latin typeface="Verdana" panose="020B0604030504040204" pitchFamily="34" charset="0"/>
              </a:defRPr>
            </a:lvl2pPr>
            <a:lvl3pPr marL="1143000" indent="-228600">
              <a:spcBef>
                <a:spcPct val="20000"/>
              </a:spcBef>
              <a:buFont typeface="Verdana" panose="020B0604030504040204" pitchFamily="34" charset="0"/>
              <a:buChar char="~"/>
              <a:defRPr sz="2400">
                <a:solidFill>
                  <a:schemeClr val="tx1"/>
                </a:solidFill>
                <a:latin typeface="Verdana" panose="020B0604030504040204" pitchFamily="34" charset="0"/>
              </a:defRPr>
            </a:lvl3pPr>
            <a:lvl4pPr marL="1600200" indent="-228600">
              <a:spcBef>
                <a:spcPct val="20000"/>
              </a:spcBef>
              <a:buFont typeface="Verdana" panose="020B0604030504040204" pitchFamily="34" charset="0"/>
              <a:buChar char="-"/>
              <a:defRPr sz="2000">
                <a:solidFill>
                  <a:schemeClr val="tx1"/>
                </a:solidFill>
                <a:latin typeface="Verdana" panose="020B0604030504040204" pitchFamily="34" charset="0"/>
              </a:defRPr>
            </a:lvl4pPr>
            <a:lvl5pPr marL="2057400" indent="-228600">
              <a:spcBef>
                <a:spcPct val="20000"/>
              </a:spcBef>
              <a:buFont typeface="Verdana" panose="020B0604030504040204" pitchFamily="34" charset="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Font typeface="Verdana" panose="020B0604030504040204" pitchFamily="34" charset="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Font typeface="Verdana" panose="020B0604030504040204" pitchFamily="34" charset="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Font typeface="Verdana" panose="020B0604030504040204" pitchFamily="34" charset="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Font typeface="Verdana" panose="020B0604030504040204" pitchFamily="34" charset="0"/>
              <a:buChar char="▫"/>
              <a:defRPr sz="2000">
                <a:solidFill>
                  <a:schemeClr val="tx1"/>
                </a:solidFill>
                <a:latin typeface="Verdana" panose="020B0604030504040204" pitchFamily="34" charset="0"/>
              </a:defRPr>
            </a:lvl9pPr>
          </a:lstStyle>
          <a:p>
            <a:pPr eaLnBrk="1" hangingPunct="1">
              <a:spcBef>
                <a:spcPct val="0"/>
              </a:spcBef>
              <a:buFontTx/>
              <a:buNone/>
            </a:pPr>
            <a:endParaRPr lang="en-US" altLang="en-US" sz="1800" b="1">
              <a:latin typeface="Arial" panose="020B0604020202020204" pitchFamily="34" charset="0"/>
            </a:endParaRPr>
          </a:p>
        </p:txBody>
      </p:sp>
      <p:sp>
        <p:nvSpPr>
          <p:cNvPr id="10" name="TextBox 9"/>
          <p:cNvSpPr txBox="1">
            <a:spLocks noChangeArrowheads="1"/>
          </p:cNvSpPr>
          <p:nvPr/>
        </p:nvSpPr>
        <p:spPr bwMode="auto">
          <a:xfrm>
            <a:off x="6386513" y="20637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Verdana" panose="020B0604030504040204" pitchFamily="34" charset="0"/>
              </a:defRPr>
            </a:lvl1pPr>
            <a:lvl2pPr marL="742950" indent="-285750">
              <a:spcBef>
                <a:spcPct val="20000"/>
              </a:spcBef>
              <a:buFont typeface="Wingdings" panose="05000000000000000000" pitchFamily="2" charset="2"/>
              <a:buChar char="§"/>
              <a:defRPr sz="2800">
                <a:solidFill>
                  <a:schemeClr val="tx1"/>
                </a:solidFill>
                <a:latin typeface="Verdana" panose="020B0604030504040204" pitchFamily="34" charset="0"/>
              </a:defRPr>
            </a:lvl2pPr>
            <a:lvl3pPr marL="1143000" indent="-228600">
              <a:spcBef>
                <a:spcPct val="20000"/>
              </a:spcBef>
              <a:buFont typeface="Verdana" panose="020B0604030504040204" pitchFamily="34" charset="0"/>
              <a:buChar char="~"/>
              <a:defRPr sz="2400">
                <a:solidFill>
                  <a:schemeClr val="tx1"/>
                </a:solidFill>
                <a:latin typeface="Verdana" panose="020B0604030504040204" pitchFamily="34" charset="0"/>
              </a:defRPr>
            </a:lvl3pPr>
            <a:lvl4pPr marL="1600200" indent="-228600">
              <a:spcBef>
                <a:spcPct val="20000"/>
              </a:spcBef>
              <a:buFont typeface="Verdana" panose="020B0604030504040204" pitchFamily="34" charset="0"/>
              <a:buChar char="-"/>
              <a:defRPr sz="2000">
                <a:solidFill>
                  <a:schemeClr val="tx1"/>
                </a:solidFill>
                <a:latin typeface="Verdana" panose="020B0604030504040204" pitchFamily="34" charset="0"/>
              </a:defRPr>
            </a:lvl4pPr>
            <a:lvl5pPr marL="2057400" indent="-228600">
              <a:spcBef>
                <a:spcPct val="20000"/>
              </a:spcBef>
              <a:buFont typeface="Verdana" panose="020B0604030504040204" pitchFamily="34" charset="0"/>
              <a:buChar char="▫"/>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Font typeface="Verdana" panose="020B0604030504040204" pitchFamily="34" charset="0"/>
              <a:buChar char="▫"/>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Font typeface="Verdana" panose="020B0604030504040204" pitchFamily="34" charset="0"/>
              <a:buChar char="▫"/>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Font typeface="Verdana" panose="020B0604030504040204" pitchFamily="34" charset="0"/>
              <a:buChar char="▫"/>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Font typeface="Verdana" panose="020B0604030504040204" pitchFamily="34" charset="0"/>
              <a:buChar char="▫"/>
              <a:defRPr sz="2000">
                <a:solidFill>
                  <a:schemeClr val="tx1"/>
                </a:solidFill>
                <a:latin typeface="Verdana" panose="020B0604030504040204" pitchFamily="34" charset="0"/>
              </a:defRPr>
            </a:lvl9pPr>
          </a:lstStyle>
          <a:p>
            <a:pPr eaLnBrk="1" hangingPunct="1">
              <a:spcBef>
                <a:spcPct val="0"/>
              </a:spcBef>
              <a:buFontTx/>
              <a:buNone/>
            </a:pPr>
            <a:endParaRPr lang="en-US" altLang="en-US" sz="1800" b="1">
              <a:latin typeface="Arial" panose="020B0604020202020204" pitchFamily="34" charset="0"/>
            </a:endParaRPr>
          </a:p>
        </p:txBody>
      </p:sp>
      <p:sp>
        <p:nvSpPr>
          <p:cNvPr id="11" name="Rectangle 10"/>
          <p:cNvSpPr/>
          <p:nvPr/>
        </p:nvSpPr>
        <p:spPr>
          <a:xfrm>
            <a:off x="457200" y="1524000"/>
            <a:ext cx="8341327" cy="493959"/>
          </a:xfrm>
          <a:prstGeom prst="rect">
            <a:avLst/>
          </a:prstGeom>
          <a:solidFill>
            <a:schemeClr val="bg1">
              <a:lumMod val="75000"/>
            </a:schemeClr>
          </a:solidFill>
          <a:ln>
            <a:solidFill>
              <a:srgbClr val="91343A"/>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lvl="0" algn="ctr" eaLnBrk="1" hangingPunct="1"/>
            <a:r>
              <a:rPr lang="en-US" altLang="en-US" b="1" dirty="0">
                <a:solidFill>
                  <a:srgbClr val="91343A"/>
                </a:solidFill>
                <a:latin typeface="Arial" panose="020B0604020202020204" pitchFamily="34" charset="0"/>
              </a:rPr>
              <a:t>Governance</a:t>
            </a:r>
          </a:p>
        </p:txBody>
      </p:sp>
      <p:sp>
        <p:nvSpPr>
          <p:cNvPr id="12" name="Pentagon 1"/>
          <p:cNvSpPr/>
          <p:nvPr/>
        </p:nvSpPr>
        <p:spPr>
          <a:xfrm>
            <a:off x="2115756" y="2569693"/>
            <a:ext cx="2007994" cy="2674086"/>
          </a:xfrm>
          <a:prstGeom prst="homePlate">
            <a:avLst>
              <a:gd name="adj" fmla="val 25658"/>
            </a:avLst>
          </a:prstGeom>
          <a:solidFill>
            <a:schemeClr val="bg1">
              <a:lumMod val="75000"/>
            </a:schemeClr>
          </a:solidFill>
          <a:ln>
            <a:solidFill>
              <a:srgbClr val="9134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solidFill>
                  <a:srgbClr val="91343A"/>
                </a:solidFill>
              </a:rPr>
              <a:t>Author</a:t>
            </a:r>
            <a:endParaRPr lang="en-US" b="1" i="1" dirty="0">
              <a:solidFill>
                <a:srgbClr val="91343A"/>
              </a:solidFill>
            </a:endParaRPr>
          </a:p>
        </p:txBody>
      </p:sp>
      <p:sp>
        <p:nvSpPr>
          <p:cNvPr id="13" name="Chevron 18"/>
          <p:cNvSpPr/>
          <p:nvPr/>
        </p:nvSpPr>
        <p:spPr>
          <a:xfrm>
            <a:off x="5451100" y="2569693"/>
            <a:ext cx="1985128" cy="2674086"/>
          </a:xfrm>
          <a:prstGeom prst="chevron">
            <a:avLst>
              <a:gd name="adj" fmla="val 24452"/>
            </a:avLst>
          </a:prstGeom>
          <a:solidFill>
            <a:schemeClr val="bg1">
              <a:lumMod val="75000"/>
            </a:schemeClr>
          </a:solidFill>
          <a:ln>
            <a:solidFill>
              <a:srgbClr val="9134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solidFill>
                  <a:srgbClr val="91343A"/>
                </a:solidFill>
              </a:rPr>
              <a:t>Publish</a:t>
            </a:r>
          </a:p>
        </p:txBody>
      </p:sp>
      <p:sp>
        <p:nvSpPr>
          <p:cNvPr id="14" name="Chevron 19"/>
          <p:cNvSpPr/>
          <p:nvPr/>
        </p:nvSpPr>
        <p:spPr>
          <a:xfrm>
            <a:off x="3771995" y="2569693"/>
            <a:ext cx="2007994" cy="2674086"/>
          </a:xfrm>
          <a:prstGeom prst="chevron">
            <a:avLst>
              <a:gd name="adj" fmla="val 24452"/>
            </a:avLst>
          </a:prstGeom>
          <a:solidFill>
            <a:schemeClr val="bg1">
              <a:lumMod val="75000"/>
            </a:schemeClr>
          </a:solidFill>
          <a:ln>
            <a:solidFill>
              <a:srgbClr val="9134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solidFill>
                  <a:srgbClr val="91343A"/>
                </a:solidFill>
              </a:rPr>
              <a:t>Approve</a:t>
            </a:r>
          </a:p>
        </p:txBody>
      </p:sp>
    </p:spTree>
    <p:extLst>
      <p:ext uri="{BB962C8B-B14F-4D97-AF65-F5344CB8AC3E}">
        <p14:creationId xmlns:p14="http://schemas.microsoft.com/office/powerpoint/2010/main" val="344972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a:t>Task Forces</a:t>
            </a:r>
          </a:p>
        </p:txBody>
      </p:sp>
      <p:graphicFrame>
        <p:nvGraphicFramePr>
          <p:cNvPr id="3" name="Table 2"/>
          <p:cNvGraphicFramePr>
            <a:graphicFrameLocks noGrp="1"/>
          </p:cNvGraphicFramePr>
          <p:nvPr>
            <p:extLst>
              <p:ext uri="{D42A27DB-BD31-4B8C-83A1-F6EECF244321}">
                <p14:modId xmlns:p14="http://schemas.microsoft.com/office/powerpoint/2010/main" val="3691612014"/>
              </p:ext>
            </p:extLst>
          </p:nvPr>
        </p:nvGraphicFramePr>
        <p:xfrm>
          <a:off x="315686" y="1600200"/>
          <a:ext cx="8599714" cy="4419601"/>
        </p:xfrm>
        <a:graphic>
          <a:graphicData uri="http://schemas.openxmlformats.org/drawingml/2006/table">
            <a:tbl>
              <a:tblPr bandRow="1">
                <a:tableStyleId>{073A0DAA-6AF3-43AB-8588-CEC1D06C72B9}</a:tableStyleId>
              </a:tblPr>
              <a:tblGrid>
                <a:gridCol w="1513114">
                  <a:extLst>
                    <a:ext uri="{9D8B030D-6E8A-4147-A177-3AD203B41FA5}">
                      <a16:colId xmlns:a16="http://schemas.microsoft.com/office/drawing/2014/main" val="3745004187"/>
                    </a:ext>
                  </a:extLst>
                </a:gridCol>
                <a:gridCol w="7086600">
                  <a:extLst>
                    <a:ext uri="{9D8B030D-6E8A-4147-A177-3AD203B41FA5}">
                      <a16:colId xmlns:a16="http://schemas.microsoft.com/office/drawing/2014/main" val="2241763878"/>
                    </a:ext>
                  </a:extLst>
                </a:gridCol>
              </a:tblGrid>
              <a:tr h="1244036">
                <a:tc>
                  <a:txBody>
                    <a:bodyPr/>
                    <a:lstStyle/>
                    <a:p>
                      <a:r>
                        <a:rPr lang="en-US" sz="1600" dirty="0"/>
                        <a:t>Service Delivery </a:t>
                      </a:r>
                    </a:p>
                  </a:txBody>
                  <a:tcPr/>
                </a:tc>
                <a:tc>
                  <a:txBody>
                    <a:bodyPr/>
                    <a:lstStyle/>
                    <a:p>
                      <a:pPr marL="171450" indent="-171450">
                        <a:buFont typeface="Arial" panose="020B0604020202020204" pitchFamily="34" charset="0"/>
                        <a:buChar char="•"/>
                      </a:pPr>
                      <a:r>
                        <a:rPr lang="en-US" sz="1400" dirty="0"/>
                        <a:t>Evaluate how geospatial services are delivered today in the commonwealth</a:t>
                      </a:r>
                    </a:p>
                    <a:p>
                      <a:pPr marL="171450" indent="-171450">
                        <a:buFont typeface="Arial" panose="020B0604020202020204" pitchFamily="34" charset="0"/>
                        <a:buChar char="•"/>
                      </a:pPr>
                      <a:r>
                        <a:rPr lang="en-US" sz="1400" dirty="0"/>
                        <a:t>Evaluate how other states and counties deliver geospatial services</a:t>
                      </a:r>
                    </a:p>
                    <a:p>
                      <a:pPr marL="171450" indent="-171450">
                        <a:buFont typeface="Arial" panose="020B0604020202020204" pitchFamily="34" charset="0"/>
                        <a:buChar char="•"/>
                      </a:pPr>
                      <a:r>
                        <a:rPr lang="en-US" sz="1400" dirty="0"/>
                        <a:t>Identify recommendations for how geospatial services should be delivered in the commonwealth to maximize investments. </a:t>
                      </a:r>
                    </a:p>
                  </a:txBody>
                  <a:tcPr/>
                </a:tc>
                <a:extLst>
                  <a:ext uri="{0D108BD9-81ED-4DB2-BD59-A6C34878D82A}">
                    <a16:rowId xmlns:a16="http://schemas.microsoft.com/office/drawing/2014/main" val="1819930417"/>
                  </a:ext>
                </a:extLst>
              </a:tr>
              <a:tr h="1244036">
                <a:tc>
                  <a:txBody>
                    <a:bodyPr/>
                    <a:lstStyle/>
                    <a:p>
                      <a:r>
                        <a:rPr lang="en-US" sz="1600" dirty="0"/>
                        <a:t>Data</a:t>
                      </a:r>
                    </a:p>
                  </a:txBody>
                  <a:tcPr/>
                </a:tc>
                <a:tc>
                  <a:txBody>
                    <a:bodyPr/>
                    <a:lstStyle/>
                    <a:p>
                      <a:pPr marL="171450" indent="-171450">
                        <a:buFont typeface="Arial" panose="020B0604020202020204" pitchFamily="34" charset="0"/>
                        <a:buChar char="•"/>
                      </a:pPr>
                      <a:r>
                        <a:rPr lang="en-US" sz="1400" dirty="0"/>
                        <a:t>Identify initiatives and approaches that remove barriers to sharing geospatial data </a:t>
                      </a:r>
                    </a:p>
                    <a:p>
                      <a:pPr marL="171450" indent="-171450">
                        <a:buFont typeface="Arial" panose="020B0604020202020204" pitchFamily="34" charset="0"/>
                        <a:buChar char="•"/>
                      </a:pPr>
                      <a:r>
                        <a:rPr lang="en-US" sz="1400" dirty="0"/>
                        <a:t>Promote cost effective approaches to data sharing. </a:t>
                      </a:r>
                    </a:p>
                    <a:p>
                      <a:pPr marL="171450" indent="-171450">
                        <a:buFont typeface="Arial" panose="020B0604020202020204" pitchFamily="34" charset="0"/>
                        <a:buChar char="•"/>
                      </a:pPr>
                      <a:r>
                        <a:rPr lang="en-US" sz="1400" dirty="0"/>
                        <a:t>Drive operational efficiencies and value-add solutions</a:t>
                      </a:r>
                    </a:p>
                    <a:p>
                      <a:pPr marL="171450" indent="-171450">
                        <a:buFont typeface="Arial" panose="020B0604020202020204" pitchFamily="34" charset="0"/>
                        <a:buChar char="•"/>
                      </a:pPr>
                      <a:r>
                        <a:rPr lang="en-US" sz="1400" dirty="0"/>
                        <a:t>Advance the delivery of geospatial services</a:t>
                      </a:r>
                    </a:p>
                  </a:txBody>
                  <a:tcPr/>
                </a:tc>
                <a:extLst>
                  <a:ext uri="{0D108BD9-81ED-4DB2-BD59-A6C34878D82A}">
                    <a16:rowId xmlns:a16="http://schemas.microsoft.com/office/drawing/2014/main" val="486578859"/>
                  </a:ext>
                </a:extLst>
              </a:tr>
              <a:tr h="1931529">
                <a:tc>
                  <a:txBody>
                    <a:bodyPr/>
                    <a:lstStyle/>
                    <a:p>
                      <a:r>
                        <a:rPr lang="en-US" sz="1600" dirty="0"/>
                        <a:t>Governance</a:t>
                      </a:r>
                    </a:p>
                  </a:txBody>
                  <a:tcPr/>
                </a:tc>
                <a:tc>
                  <a:txBody>
                    <a:bodyPr/>
                    <a:lstStyle/>
                    <a:p>
                      <a:pPr marL="171450" indent="-171450">
                        <a:buFont typeface="Arial" panose="020B0604020202020204" pitchFamily="34" charset="0"/>
                        <a:buChar char="•"/>
                      </a:pPr>
                      <a:r>
                        <a:rPr lang="en-US" sz="1400" dirty="0"/>
                        <a:t>Document the geospatial governance process in the commonwealth (to include all governmental entities)</a:t>
                      </a:r>
                    </a:p>
                    <a:p>
                      <a:pPr marL="171450" indent="-171450">
                        <a:buFont typeface="Arial" panose="020B0604020202020204" pitchFamily="34" charset="0"/>
                        <a:buChar char="•"/>
                      </a:pPr>
                      <a:r>
                        <a:rPr lang="en-US" sz="1400" dirty="0"/>
                        <a:t>Establish a list of major priorities or initiatives to address the needs of the broader geospatial community</a:t>
                      </a:r>
                    </a:p>
                    <a:p>
                      <a:pPr marL="171450" indent="-171450">
                        <a:buFont typeface="Arial" panose="020B0604020202020204" pitchFamily="34" charset="0"/>
                        <a:buChar char="•"/>
                      </a:pPr>
                      <a:r>
                        <a:rPr lang="en-US" sz="1400" dirty="0"/>
                        <a:t>Evaluate approaches to accomplishing initiatives within existing budget constraints</a:t>
                      </a:r>
                    </a:p>
                    <a:p>
                      <a:pPr marL="171450" indent="-171450">
                        <a:buFont typeface="Arial" panose="020B0604020202020204" pitchFamily="34" charset="0"/>
                        <a:buChar char="•"/>
                      </a:pPr>
                      <a:r>
                        <a:rPr lang="en-US" sz="1400" dirty="0"/>
                        <a:t>Identify opportunities for collaboration to meet common objectives</a:t>
                      </a:r>
                    </a:p>
                    <a:p>
                      <a:pPr marL="171450" indent="-171450">
                        <a:buFont typeface="Arial" panose="020B0604020202020204" pitchFamily="34" charset="0"/>
                        <a:buChar char="•"/>
                      </a:pPr>
                      <a:r>
                        <a:rPr lang="en-US" sz="1400" dirty="0"/>
                        <a:t>Coordinate activities across other geospatial governing bodies. </a:t>
                      </a:r>
                    </a:p>
                  </a:txBody>
                  <a:tcPr/>
                </a:tc>
                <a:extLst>
                  <a:ext uri="{0D108BD9-81ED-4DB2-BD59-A6C34878D82A}">
                    <a16:rowId xmlns:a16="http://schemas.microsoft.com/office/drawing/2014/main" val="2484156123"/>
                  </a:ext>
                </a:extLst>
              </a:tr>
            </a:tbl>
          </a:graphicData>
        </a:graphic>
      </p:graphicFrame>
    </p:spTree>
    <p:extLst>
      <p:ext uri="{BB962C8B-B14F-4D97-AF65-F5344CB8AC3E}">
        <p14:creationId xmlns:p14="http://schemas.microsoft.com/office/powerpoint/2010/main" val="340299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fontAlgn="auto" hangingPunct="1">
              <a:spcAft>
                <a:spcPts val="0"/>
              </a:spcAft>
              <a:defRPr/>
            </a:pPr>
            <a:r>
              <a:rPr lang="en-US" altLang="en-US"/>
              <a:t>Data Program Task Force</a:t>
            </a:r>
          </a:p>
        </p:txBody>
      </p:sp>
      <p:sp>
        <p:nvSpPr>
          <p:cNvPr id="9219" name="Content Placeholder 2"/>
          <p:cNvSpPr>
            <a:spLocks noGrp="1"/>
          </p:cNvSpPr>
          <p:nvPr>
            <p:ph idx="1"/>
          </p:nvPr>
        </p:nvSpPr>
        <p:spPr/>
        <p:txBody>
          <a:bodyPr/>
          <a:lstStyle/>
          <a:p>
            <a:pPr marL="0" indent="0" eaLnBrk="1" hangingPunct="1">
              <a:buFont typeface="Arial" panose="020B0604020202020204" pitchFamily="34" charset="0"/>
              <a:buNone/>
            </a:pPr>
            <a:r>
              <a:rPr lang="en-US" altLang="en-US" dirty="0"/>
              <a:t>Mission</a:t>
            </a:r>
          </a:p>
          <a:p>
            <a:pPr marL="0" indent="0" eaLnBrk="1" hangingPunct="1">
              <a:buFont typeface="Arial" panose="020B0604020202020204" pitchFamily="34" charset="0"/>
              <a:buNone/>
            </a:pPr>
            <a:endParaRPr lang="en-US" altLang="en-US" sz="1800" dirty="0"/>
          </a:p>
          <a:p>
            <a:pPr marL="0" indent="0" eaLnBrk="1" hangingPunct="1">
              <a:buFont typeface="Arial" panose="020B0604020202020204" pitchFamily="34" charset="0"/>
              <a:buNone/>
            </a:pPr>
            <a:r>
              <a:rPr lang="en-US" altLang="en-US" sz="1800" dirty="0"/>
              <a:t>The mission of the data program task force is to identify initiatives and approaches that remove barriers to sharing geospatial data across the commonwealth and promote cost effective approaches to data sharing. </a:t>
            </a:r>
          </a:p>
          <a:p>
            <a:pPr marL="0" indent="0" eaLnBrk="1" hangingPunct="1">
              <a:buFont typeface="Arial" panose="020B0604020202020204" pitchFamily="34" charset="0"/>
              <a:buNone/>
            </a:pPr>
            <a:r>
              <a:rPr lang="en-US" altLang="en-US" sz="1800" dirty="0"/>
              <a:t>The focus is on driving operational efficiencies and value-add solutions while advancing the commonwealth’s delivery of geospatial services</a:t>
            </a:r>
          </a:p>
        </p:txBody>
      </p:sp>
    </p:spTree>
    <p:extLst>
      <p:ext uri="{BB962C8B-B14F-4D97-AF65-F5344CB8AC3E}">
        <p14:creationId xmlns:p14="http://schemas.microsoft.com/office/powerpoint/2010/main" val="3861552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fontAlgn="auto" hangingPunct="1">
              <a:spcAft>
                <a:spcPts val="0"/>
              </a:spcAft>
              <a:defRPr/>
            </a:pPr>
            <a:r>
              <a:rPr lang="en-US" altLang="en-US"/>
              <a:t>Data Program Task Force</a:t>
            </a:r>
          </a:p>
        </p:txBody>
      </p:sp>
      <p:sp>
        <p:nvSpPr>
          <p:cNvPr id="9219" name="Content Placeholder 2"/>
          <p:cNvSpPr>
            <a:spLocks noGrp="1"/>
          </p:cNvSpPr>
          <p:nvPr>
            <p:ph idx="1"/>
          </p:nvPr>
        </p:nvSpPr>
        <p:spPr>
          <a:xfrm>
            <a:off x="304800" y="1524000"/>
            <a:ext cx="8686800" cy="4827588"/>
          </a:xfrm>
        </p:spPr>
        <p:txBody>
          <a:bodyPr/>
          <a:lstStyle/>
          <a:p>
            <a:pPr marL="0" indent="0" eaLnBrk="1" hangingPunct="1">
              <a:buFont typeface="Arial" panose="020B0604020202020204" pitchFamily="34" charset="0"/>
              <a:buNone/>
              <a:defRPr/>
            </a:pPr>
            <a:r>
              <a:rPr lang="en-US" altLang="en-US" sz="2000" b="1" dirty="0"/>
              <a:t>Challenge</a:t>
            </a:r>
            <a:endParaRPr lang="en-US" altLang="en-US" sz="1800" dirty="0"/>
          </a:p>
          <a:p>
            <a:pPr marL="0" indent="0" eaLnBrk="1" hangingPunct="1">
              <a:buFont typeface="Arial" panose="020B0604020202020204" pitchFamily="34" charset="0"/>
              <a:buNone/>
              <a:defRPr/>
            </a:pPr>
            <a:r>
              <a:rPr lang="en-US" altLang="en-US" sz="1800" dirty="0"/>
              <a:t>No official base map exists for PA </a:t>
            </a:r>
          </a:p>
          <a:p>
            <a:pPr marL="0" indent="0" eaLnBrk="1" hangingPunct="1">
              <a:buFont typeface="Arial" panose="020B0604020202020204" pitchFamily="34" charset="0"/>
              <a:buNone/>
              <a:defRPr/>
            </a:pPr>
            <a:r>
              <a:rPr lang="en-US" altLang="en-US" sz="2000" b="1" dirty="0"/>
              <a:t>Business Rationale</a:t>
            </a:r>
            <a:endParaRPr lang="en-US" altLang="en-US" sz="1800" dirty="0"/>
          </a:p>
          <a:p>
            <a:pPr marL="0" indent="0" eaLnBrk="1" hangingPunct="1">
              <a:buFont typeface="Arial" panose="020B0604020202020204" pitchFamily="34" charset="0"/>
              <a:buNone/>
              <a:defRPr/>
            </a:pPr>
            <a:r>
              <a:rPr lang="en-US" sz="1800" dirty="0"/>
              <a:t>A single base map should be created so that entities using GIS data are working from the same base data with established standards. Authoritative data ownership is needed to reduce redundant efforts and multiple copies of base data layers. Standards need to be created to ensure data consistency. </a:t>
            </a:r>
          </a:p>
          <a:p>
            <a:pPr marL="0" indent="0" eaLnBrk="1" hangingPunct="1">
              <a:buFont typeface="Arial" panose="020B0604020202020204" pitchFamily="34" charset="0"/>
              <a:buNone/>
              <a:defRPr/>
            </a:pPr>
            <a:r>
              <a:rPr lang="en-US" altLang="en-US" sz="2000" b="1" dirty="0"/>
              <a:t>Barriers to Implementation</a:t>
            </a:r>
          </a:p>
          <a:p>
            <a:pPr marL="0" indent="0" eaLnBrk="1" hangingPunct="1">
              <a:buFont typeface="Arial" panose="020B0604020202020204" pitchFamily="34" charset="0"/>
              <a:buNone/>
              <a:defRPr/>
            </a:pPr>
            <a:r>
              <a:rPr lang="en-US" sz="1800" dirty="0">
                <a:latin typeface="+mj-lt"/>
              </a:rPr>
              <a:t>Cost, ownership of technology and data, frequency of updates, service delivery methods</a:t>
            </a:r>
            <a:endParaRPr lang="en-US" altLang="en-US" sz="1800" dirty="0">
              <a:latin typeface="+mj-lt"/>
            </a:endParaRPr>
          </a:p>
          <a:p>
            <a:pPr marL="0" indent="0" eaLnBrk="1" hangingPunct="1">
              <a:buFont typeface="Arial" panose="020B0604020202020204" pitchFamily="34" charset="0"/>
              <a:buNone/>
              <a:defRPr/>
            </a:pPr>
            <a:r>
              <a:rPr lang="en-US" altLang="en-US" sz="2000" b="1" dirty="0"/>
              <a:t>Effort to Complete</a:t>
            </a:r>
          </a:p>
          <a:p>
            <a:pPr marL="0" indent="0" eaLnBrk="1" hangingPunct="1">
              <a:buFont typeface="Arial" panose="020B0604020202020204" pitchFamily="34" charset="0"/>
              <a:buNone/>
              <a:defRPr/>
            </a:pPr>
            <a:r>
              <a:rPr lang="en-US" sz="1800" dirty="0"/>
              <a:t>Coordinate the ownership of the base map technology, service delivery, and then identify the data layers that need to be included and ensure that only the authoritative source is providing updates and ownership of the specific layers. Develop data standards.</a:t>
            </a:r>
            <a:endParaRPr lang="en-US" altLang="en-US" sz="1800" b="1" dirty="0"/>
          </a:p>
        </p:txBody>
      </p:sp>
    </p:spTree>
    <p:extLst>
      <p:ext uri="{BB962C8B-B14F-4D97-AF65-F5344CB8AC3E}">
        <p14:creationId xmlns:p14="http://schemas.microsoft.com/office/powerpoint/2010/main" val="1387127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Adopted Base Map Layers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500" y="1451709"/>
            <a:ext cx="9004300" cy="5163404"/>
          </a:xfrm>
          <a:prstGeom prst="rect">
            <a:avLst/>
          </a:prstGeom>
        </p:spPr>
      </p:pic>
    </p:spTree>
    <p:extLst>
      <p:ext uri="{BB962C8B-B14F-4D97-AF65-F5344CB8AC3E}">
        <p14:creationId xmlns:p14="http://schemas.microsoft.com/office/powerpoint/2010/main" val="6948700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OTLMARKERSHAPE" val="OTL"/>
</p:tagLst>
</file>

<file path=ppt/tags/tag10.xml><?xml version="1.0" encoding="utf-8"?>
<p:tagLst xmlns:a="http://schemas.openxmlformats.org/drawingml/2006/main" xmlns:r="http://schemas.openxmlformats.org/officeDocument/2006/relationships" xmlns:p="http://schemas.openxmlformats.org/presentationml/2006/main">
  <p:tag name="OTLMARKERSHAPE" val="OTL"/>
</p:tagLst>
</file>

<file path=ppt/tags/tag11.xml><?xml version="1.0" encoding="utf-8"?>
<p:tagLst xmlns:a="http://schemas.openxmlformats.org/drawingml/2006/main" xmlns:r="http://schemas.openxmlformats.org/officeDocument/2006/relationships" xmlns:p="http://schemas.openxmlformats.org/presentationml/2006/main">
  <p:tag name="OTLMARKERSHAPE" val="OTL"/>
</p:tagLst>
</file>

<file path=ppt/tags/tag12.xml><?xml version="1.0" encoding="utf-8"?>
<p:tagLst xmlns:a="http://schemas.openxmlformats.org/drawingml/2006/main" xmlns:r="http://schemas.openxmlformats.org/officeDocument/2006/relationships" xmlns:p="http://schemas.openxmlformats.org/presentationml/2006/main">
  <p:tag name="OTLMARKERSHAPE" val="OTL"/>
</p:tagLst>
</file>

<file path=ppt/tags/tag13.xml><?xml version="1.0" encoding="utf-8"?>
<p:tagLst xmlns:a="http://schemas.openxmlformats.org/drawingml/2006/main" xmlns:r="http://schemas.openxmlformats.org/officeDocument/2006/relationships" xmlns:p="http://schemas.openxmlformats.org/presentationml/2006/main">
  <p:tag name="OTLMARKERSHAPE" val="OTL"/>
</p:tagLst>
</file>

<file path=ppt/tags/tag14.xml><?xml version="1.0" encoding="utf-8"?>
<p:tagLst xmlns:a="http://schemas.openxmlformats.org/drawingml/2006/main" xmlns:r="http://schemas.openxmlformats.org/officeDocument/2006/relationships" xmlns:p="http://schemas.openxmlformats.org/presentationml/2006/main">
  <p:tag name="OTLMARKERSHAPE" val="OTL"/>
</p:tagLst>
</file>

<file path=ppt/tags/tag15.xml><?xml version="1.0" encoding="utf-8"?>
<p:tagLst xmlns:a="http://schemas.openxmlformats.org/drawingml/2006/main" xmlns:r="http://schemas.openxmlformats.org/officeDocument/2006/relationships" xmlns:p="http://schemas.openxmlformats.org/presentationml/2006/main">
  <p:tag name="OTLMARKERSHAPE" val="OTL"/>
</p:tagLst>
</file>

<file path=ppt/tags/tag16.xml><?xml version="1.0" encoding="utf-8"?>
<p:tagLst xmlns:a="http://schemas.openxmlformats.org/drawingml/2006/main" xmlns:r="http://schemas.openxmlformats.org/officeDocument/2006/relationships" xmlns:p="http://schemas.openxmlformats.org/presentationml/2006/main">
  <p:tag name="OTLMARKERSHAPE" val="OTL"/>
</p:tagLst>
</file>

<file path=ppt/tags/tag17.xml><?xml version="1.0" encoding="utf-8"?>
<p:tagLst xmlns:a="http://schemas.openxmlformats.org/drawingml/2006/main" xmlns:r="http://schemas.openxmlformats.org/officeDocument/2006/relationships" xmlns:p="http://schemas.openxmlformats.org/presentationml/2006/main">
  <p:tag name="OTLMARKERSHAPE" val="OTL"/>
</p:tagLst>
</file>

<file path=ppt/tags/tag18.xml><?xml version="1.0" encoding="utf-8"?>
<p:tagLst xmlns:a="http://schemas.openxmlformats.org/drawingml/2006/main" xmlns:r="http://schemas.openxmlformats.org/officeDocument/2006/relationships" xmlns:p="http://schemas.openxmlformats.org/presentationml/2006/main">
  <p:tag name="OTLMARKERSHAPE" val="OTL"/>
</p:tagLst>
</file>

<file path=ppt/tags/tag19.xml><?xml version="1.0" encoding="utf-8"?>
<p:tagLst xmlns:a="http://schemas.openxmlformats.org/drawingml/2006/main" xmlns:r="http://schemas.openxmlformats.org/officeDocument/2006/relationships" xmlns:p="http://schemas.openxmlformats.org/presentationml/2006/main">
  <p:tag name="OTLMARKERSHAPE" val="OTL"/>
</p:tagLst>
</file>

<file path=ppt/tags/tag2.xml><?xml version="1.0" encoding="utf-8"?>
<p:tagLst xmlns:a="http://schemas.openxmlformats.org/drawingml/2006/main" xmlns:r="http://schemas.openxmlformats.org/officeDocument/2006/relationships" xmlns:p="http://schemas.openxmlformats.org/presentationml/2006/main">
  <p:tag name="OTLMARKERSHAPE" val="OTL"/>
</p:tagLst>
</file>

<file path=ppt/tags/tag20.xml><?xml version="1.0" encoding="utf-8"?>
<p:tagLst xmlns:a="http://schemas.openxmlformats.org/drawingml/2006/main" xmlns:r="http://schemas.openxmlformats.org/officeDocument/2006/relationships" xmlns:p="http://schemas.openxmlformats.org/presentationml/2006/main">
  <p:tag name="OTLMARKERSHAPE" val="OTL"/>
</p:tagLst>
</file>

<file path=ppt/tags/tag21.xml><?xml version="1.0" encoding="utf-8"?>
<p:tagLst xmlns:a="http://schemas.openxmlformats.org/drawingml/2006/main" xmlns:r="http://schemas.openxmlformats.org/officeDocument/2006/relationships" xmlns:p="http://schemas.openxmlformats.org/presentationml/2006/main">
  <p:tag name="OTLMARKERSHAPE" val="OTL"/>
</p:tagLst>
</file>

<file path=ppt/tags/tag22.xml><?xml version="1.0" encoding="utf-8"?>
<p:tagLst xmlns:a="http://schemas.openxmlformats.org/drawingml/2006/main" xmlns:r="http://schemas.openxmlformats.org/officeDocument/2006/relationships" xmlns:p="http://schemas.openxmlformats.org/presentationml/2006/main">
  <p:tag name="OTLMARKERSHAPE" val="OTL"/>
</p:tagLst>
</file>

<file path=ppt/tags/tag23.xml><?xml version="1.0" encoding="utf-8"?>
<p:tagLst xmlns:a="http://schemas.openxmlformats.org/drawingml/2006/main" xmlns:r="http://schemas.openxmlformats.org/officeDocument/2006/relationships" xmlns:p="http://schemas.openxmlformats.org/presentationml/2006/main">
  <p:tag name="OTLMARKERSHAPE" val="OTL"/>
</p:tagLst>
</file>

<file path=ppt/tags/tag24.xml><?xml version="1.0" encoding="utf-8"?>
<p:tagLst xmlns:a="http://schemas.openxmlformats.org/drawingml/2006/main" xmlns:r="http://schemas.openxmlformats.org/officeDocument/2006/relationships" xmlns:p="http://schemas.openxmlformats.org/presentationml/2006/main">
  <p:tag name="OTLMARKERSHAPE" val="OTL"/>
</p:tagLst>
</file>

<file path=ppt/tags/tag25.xml><?xml version="1.0" encoding="utf-8"?>
<p:tagLst xmlns:a="http://schemas.openxmlformats.org/drawingml/2006/main" xmlns:r="http://schemas.openxmlformats.org/officeDocument/2006/relationships" xmlns:p="http://schemas.openxmlformats.org/presentationml/2006/main">
  <p:tag name="OTLMARKERSHAPE" val="OTL"/>
</p:tagLst>
</file>

<file path=ppt/tags/tag26.xml><?xml version="1.0" encoding="utf-8"?>
<p:tagLst xmlns:a="http://schemas.openxmlformats.org/drawingml/2006/main" xmlns:r="http://schemas.openxmlformats.org/officeDocument/2006/relationships" xmlns:p="http://schemas.openxmlformats.org/presentationml/2006/main">
  <p:tag name="OTLMARKERSHAPE" val="OTL"/>
</p:tagLst>
</file>

<file path=ppt/tags/tag27.xml><?xml version="1.0" encoding="utf-8"?>
<p:tagLst xmlns:a="http://schemas.openxmlformats.org/drawingml/2006/main" xmlns:r="http://schemas.openxmlformats.org/officeDocument/2006/relationships" xmlns:p="http://schemas.openxmlformats.org/presentationml/2006/main">
  <p:tag name="OTLMARKERSHAPE" val="OTL"/>
</p:tagLst>
</file>

<file path=ppt/tags/tag28.xml><?xml version="1.0" encoding="utf-8"?>
<p:tagLst xmlns:a="http://schemas.openxmlformats.org/drawingml/2006/main" xmlns:r="http://schemas.openxmlformats.org/officeDocument/2006/relationships" xmlns:p="http://schemas.openxmlformats.org/presentationml/2006/main">
  <p:tag name="OTLMARKERSHAPE" val="OTL"/>
</p:tagLst>
</file>

<file path=ppt/tags/tag29.xml><?xml version="1.0" encoding="utf-8"?>
<p:tagLst xmlns:a="http://schemas.openxmlformats.org/drawingml/2006/main" xmlns:r="http://schemas.openxmlformats.org/officeDocument/2006/relationships" xmlns:p="http://schemas.openxmlformats.org/presentationml/2006/main">
  <p:tag name="OTLMARKERSHAPE" val="OTL"/>
</p:tagLst>
</file>

<file path=ppt/tags/tag3.xml><?xml version="1.0" encoding="utf-8"?>
<p:tagLst xmlns:a="http://schemas.openxmlformats.org/drawingml/2006/main" xmlns:r="http://schemas.openxmlformats.org/officeDocument/2006/relationships" xmlns:p="http://schemas.openxmlformats.org/presentationml/2006/main">
  <p:tag name="OTLMARKERSHAPE" val="OTL"/>
</p:tagLst>
</file>

<file path=ppt/tags/tag30.xml><?xml version="1.0" encoding="utf-8"?>
<p:tagLst xmlns:a="http://schemas.openxmlformats.org/drawingml/2006/main" xmlns:r="http://schemas.openxmlformats.org/officeDocument/2006/relationships" xmlns:p="http://schemas.openxmlformats.org/presentationml/2006/main">
  <p:tag name="OTLMARKERSHAPE" val="OTL"/>
</p:tagLst>
</file>

<file path=ppt/tags/tag31.xml><?xml version="1.0" encoding="utf-8"?>
<p:tagLst xmlns:a="http://schemas.openxmlformats.org/drawingml/2006/main" xmlns:r="http://schemas.openxmlformats.org/officeDocument/2006/relationships" xmlns:p="http://schemas.openxmlformats.org/presentationml/2006/main">
  <p:tag name="OTLMARKERSHAPE" val="OTL"/>
</p:tagLst>
</file>

<file path=ppt/tags/tag32.xml><?xml version="1.0" encoding="utf-8"?>
<p:tagLst xmlns:a="http://schemas.openxmlformats.org/drawingml/2006/main" xmlns:r="http://schemas.openxmlformats.org/officeDocument/2006/relationships" xmlns:p="http://schemas.openxmlformats.org/presentationml/2006/main">
  <p:tag name="OTLMARKERSHAPE" val="OTL"/>
</p:tagLst>
</file>

<file path=ppt/tags/tag33.xml><?xml version="1.0" encoding="utf-8"?>
<p:tagLst xmlns:a="http://schemas.openxmlformats.org/drawingml/2006/main" xmlns:r="http://schemas.openxmlformats.org/officeDocument/2006/relationships" xmlns:p="http://schemas.openxmlformats.org/presentationml/2006/main">
  <p:tag name="OTLMARKERSHAPE" val="OTL"/>
</p:tagLst>
</file>

<file path=ppt/tags/tag34.xml><?xml version="1.0" encoding="utf-8"?>
<p:tagLst xmlns:a="http://schemas.openxmlformats.org/drawingml/2006/main" xmlns:r="http://schemas.openxmlformats.org/officeDocument/2006/relationships" xmlns:p="http://schemas.openxmlformats.org/presentationml/2006/main">
  <p:tag name="OTLMARKERSHAPE" val="OTL"/>
</p:tagLst>
</file>

<file path=ppt/tags/tag35.xml><?xml version="1.0" encoding="utf-8"?>
<p:tagLst xmlns:a="http://schemas.openxmlformats.org/drawingml/2006/main" xmlns:r="http://schemas.openxmlformats.org/officeDocument/2006/relationships" xmlns:p="http://schemas.openxmlformats.org/presentationml/2006/main">
  <p:tag name="OTLMARKERSHAPE" val="OTL"/>
</p:tagLst>
</file>

<file path=ppt/tags/tag36.xml><?xml version="1.0" encoding="utf-8"?>
<p:tagLst xmlns:a="http://schemas.openxmlformats.org/drawingml/2006/main" xmlns:r="http://schemas.openxmlformats.org/officeDocument/2006/relationships" xmlns:p="http://schemas.openxmlformats.org/presentationml/2006/main">
  <p:tag name="OTLMARKERSHAPE" val="OTL"/>
</p:tagLst>
</file>

<file path=ppt/tags/tag37.xml><?xml version="1.0" encoding="utf-8"?>
<p:tagLst xmlns:a="http://schemas.openxmlformats.org/drawingml/2006/main" xmlns:r="http://schemas.openxmlformats.org/officeDocument/2006/relationships" xmlns:p="http://schemas.openxmlformats.org/presentationml/2006/main">
  <p:tag name="OTLMARKERSHAPE" val="OTL"/>
</p:tagLst>
</file>

<file path=ppt/tags/tag38.xml><?xml version="1.0" encoding="utf-8"?>
<p:tagLst xmlns:a="http://schemas.openxmlformats.org/drawingml/2006/main" xmlns:r="http://schemas.openxmlformats.org/officeDocument/2006/relationships" xmlns:p="http://schemas.openxmlformats.org/presentationml/2006/main">
  <p:tag name="OTLMARKERSHAPE" val="OTL"/>
</p:tagLst>
</file>

<file path=ppt/tags/tag39.xml><?xml version="1.0" encoding="utf-8"?>
<p:tagLst xmlns:a="http://schemas.openxmlformats.org/drawingml/2006/main" xmlns:r="http://schemas.openxmlformats.org/officeDocument/2006/relationships" xmlns:p="http://schemas.openxmlformats.org/presentationml/2006/main">
  <p:tag name="OTLMARKERSHAPE" val="OTL"/>
</p:tagLst>
</file>

<file path=ppt/tags/tag4.xml><?xml version="1.0" encoding="utf-8"?>
<p:tagLst xmlns:a="http://schemas.openxmlformats.org/drawingml/2006/main" xmlns:r="http://schemas.openxmlformats.org/officeDocument/2006/relationships" xmlns:p="http://schemas.openxmlformats.org/presentationml/2006/main">
  <p:tag name="OTLMARKERSHAPE" val="OTL"/>
</p:tagLst>
</file>

<file path=ppt/tags/tag40.xml><?xml version="1.0" encoding="utf-8"?>
<p:tagLst xmlns:a="http://schemas.openxmlformats.org/drawingml/2006/main" xmlns:r="http://schemas.openxmlformats.org/officeDocument/2006/relationships" xmlns:p="http://schemas.openxmlformats.org/presentationml/2006/main">
  <p:tag name="OTLMARKERSHAPE" val="OTL"/>
</p:tagLst>
</file>

<file path=ppt/tags/tag41.xml><?xml version="1.0" encoding="utf-8"?>
<p:tagLst xmlns:a="http://schemas.openxmlformats.org/drawingml/2006/main" xmlns:r="http://schemas.openxmlformats.org/officeDocument/2006/relationships" xmlns:p="http://schemas.openxmlformats.org/presentationml/2006/main">
  <p:tag name="OTLMARKERSHAPE" val="OTL"/>
</p:tagLst>
</file>

<file path=ppt/tags/tag42.xml><?xml version="1.0" encoding="utf-8"?>
<p:tagLst xmlns:a="http://schemas.openxmlformats.org/drawingml/2006/main" xmlns:r="http://schemas.openxmlformats.org/officeDocument/2006/relationships" xmlns:p="http://schemas.openxmlformats.org/presentationml/2006/main">
  <p:tag name="OTLMARKERSHAPE" val="OTL"/>
</p:tagLst>
</file>

<file path=ppt/tags/tag43.xml><?xml version="1.0" encoding="utf-8"?>
<p:tagLst xmlns:a="http://schemas.openxmlformats.org/drawingml/2006/main" xmlns:r="http://schemas.openxmlformats.org/officeDocument/2006/relationships" xmlns:p="http://schemas.openxmlformats.org/presentationml/2006/main">
  <p:tag name="OTLMARKERSHAPE" val="OTL"/>
</p:tagLst>
</file>

<file path=ppt/tags/tag44.xml><?xml version="1.0" encoding="utf-8"?>
<p:tagLst xmlns:a="http://schemas.openxmlformats.org/drawingml/2006/main" xmlns:r="http://schemas.openxmlformats.org/officeDocument/2006/relationships" xmlns:p="http://schemas.openxmlformats.org/presentationml/2006/main">
  <p:tag name="OTLMARKERSHAPE" val="OTL"/>
</p:tagLst>
</file>

<file path=ppt/tags/tag45.xml><?xml version="1.0" encoding="utf-8"?>
<p:tagLst xmlns:a="http://schemas.openxmlformats.org/drawingml/2006/main" xmlns:r="http://schemas.openxmlformats.org/officeDocument/2006/relationships" xmlns:p="http://schemas.openxmlformats.org/presentationml/2006/main">
  <p:tag name="OTLMARKERSHAPE" val="OTL"/>
</p:tagLst>
</file>

<file path=ppt/tags/tag46.xml><?xml version="1.0" encoding="utf-8"?>
<p:tagLst xmlns:a="http://schemas.openxmlformats.org/drawingml/2006/main" xmlns:r="http://schemas.openxmlformats.org/officeDocument/2006/relationships" xmlns:p="http://schemas.openxmlformats.org/presentationml/2006/main">
  <p:tag name="OTLMARKERSHAPE" val="OTL"/>
</p:tagLst>
</file>

<file path=ppt/tags/tag47.xml><?xml version="1.0" encoding="utf-8"?>
<p:tagLst xmlns:a="http://schemas.openxmlformats.org/drawingml/2006/main" xmlns:r="http://schemas.openxmlformats.org/officeDocument/2006/relationships" xmlns:p="http://schemas.openxmlformats.org/presentationml/2006/main">
  <p:tag name="OTLMARKERSHAPE" val="OTL"/>
</p:tagLst>
</file>

<file path=ppt/tags/tag48.xml><?xml version="1.0" encoding="utf-8"?>
<p:tagLst xmlns:a="http://schemas.openxmlformats.org/drawingml/2006/main" xmlns:r="http://schemas.openxmlformats.org/officeDocument/2006/relationships" xmlns:p="http://schemas.openxmlformats.org/presentationml/2006/main">
  <p:tag name="OTLMARKERSHAPE" val="OTL"/>
</p:tagLst>
</file>

<file path=ppt/tags/tag49.xml><?xml version="1.0" encoding="utf-8"?>
<p:tagLst xmlns:a="http://schemas.openxmlformats.org/drawingml/2006/main" xmlns:r="http://schemas.openxmlformats.org/officeDocument/2006/relationships" xmlns:p="http://schemas.openxmlformats.org/presentationml/2006/main">
  <p:tag name="OTLMARKERSHAPE" val="OTL"/>
</p:tagLst>
</file>

<file path=ppt/tags/tag5.xml><?xml version="1.0" encoding="utf-8"?>
<p:tagLst xmlns:a="http://schemas.openxmlformats.org/drawingml/2006/main" xmlns:r="http://schemas.openxmlformats.org/officeDocument/2006/relationships" xmlns:p="http://schemas.openxmlformats.org/presentationml/2006/main">
  <p:tag name="OTLMARKERSHAPE" val="OTL"/>
</p:tagLst>
</file>

<file path=ppt/tags/tag50.xml><?xml version="1.0" encoding="utf-8"?>
<p:tagLst xmlns:a="http://schemas.openxmlformats.org/drawingml/2006/main" xmlns:r="http://schemas.openxmlformats.org/officeDocument/2006/relationships" xmlns:p="http://schemas.openxmlformats.org/presentationml/2006/main">
  <p:tag name="OTLMARKERSHAPE" val="OTL"/>
</p:tagLst>
</file>

<file path=ppt/tags/tag51.xml><?xml version="1.0" encoding="utf-8"?>
<p:tagLst xmlns:a="http://schemas.openxmlformats.org/drawingml/2006/main" xmlns:r="http://schemas.openxmlformats.org/officeDocument/2006/relationships" xmlns:p="http://schemas.openxmlformats.org/presentationml/2006/main">
  <p:tag name="OTLMARKERSHAPE" val="OTL"/>
</p:tagLst>
</file>

<file path=ppt/tags/tag52.xml><?xml version="1.0" encoding="utf-8"?>
<p:tagLst xmlns:a="http://schemas.openxmlformats.org/drawingml/2006/main" xmlns:r="http://schemas.openxmlformats.org/officeDocument/2006/relationships" xmlns:p="http://schemas.openxmlformats.org/presentationml/2006/main">
  <p:tag name="OTLMARKERSHAPE" val="OTL"/>
</p:tagLst>
</file>

<file path=ppt/tags/tag6.xml><?xml version="1.0" encoding="utf-8"?>
<p:tagLst xmlns:a="http://schemas.openxmlformats.org/drawingml/2006/main" xmlns:r="http://schemas.openxmlformats.org/officeDocument/2006/relationships" xmlns:p="http://schemas.openxmlformats.org/presentationml/2006/main">
  <p:tag name="OTLMARKERSHAPE" val="OTL"/>
</p:tagLst>
</file>

<file path=ppt/tags/tag7.xml><?xml version="1.0" encoding="utf-8"?>
<p:tagLst xmlns:a="http://schemas.openxmlformats.org/drawingml/2006/main" xmlns:r="http://schemas.openxmlformats.org/officeDocument/2006/relationships" xmlns:p="http://schemas.openxmlformats.org/presentationml/2006/main">
  <p:tag name="OTLMARKERSHAPE" val="OTL"/>
</p:tagLst>
</file>

<file path=ppt/tags/tag8.xml><?xml version="1.0" encoding="utf-8"?>
<p:tagLst xmlns:a="http://schemas.openxmlformats.org/drawingml/2006/main" xmlns:r="http://schemas.openxmlformats.org/officeDocument/2006/relationships" xmlns:p="http://schemas.openxmlformats.org/presentationml/2006/main">
  <p:tag name="OTLMARKERSHAPE" val="OTL"/>
</p:tagLst>
</file>

<file path=ppt/tags/tag9.xml><?xml version="1.0" encoding="utf-8"?>
<p:tagLst xmlns:a="http://schemas.openxmlformats.org/drawingml/2006/main" xmlns:r="http://schemas.openxmlformats.org/officeDocument/2006/relationships" xmlns:p="http://schemas.openxmlformats.org/presentationml/2006/main">
  <p:tag name="OTLMARKERSHAPE" val="OTL"/>
</p:tagLst>
</file>

<file path=ppt/theme/theme1.xml><?xml version="1.0" encoding="utf-8"?>
<a:theme xmlns:a="http://schemas.openxmlformats.org/drawingml/2006/main" name="2_Default Design">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fault Design">
      <a:majorFont>
        <a:latin typeface="Verdana"/>
        <a:ea typeface=""/>
        <a:cs typeface=""/>
      </a:majorFont>
      <a:minorFont>
        <a:latin typeface="Verdana"/>
        <a:ea typeface=""/>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3B72AF4B2421A4EA9F6D08F92784DAC" ma:contentTypeVersion="4" ma:contentTypeDescription="Create a new document." ma:contentTypeScope="" ma:versionID="65020b79a6ed181462b21f90ec620d7b">
  <xsd:schema xmlns:xsd="http://www.w3.org/2001/XMLSchema" xmlns:xs="http://www.w3.org/2001/XMLSchema" xmlns:p="http://schemas.microsoft.com/office/2006/metadata/properties" xmlns:ns2="a51d34f7-22b3-4f28-a547-841fc86f66f1" targetNamespace="http://schemas.microsoft.com/office/2006/metadata/properties" ma:root="true" ma:fieldsID="b3acb857599b33454a699bbf9ddedebc" ns2:_="">
    <xsd:import namespace="a51d34f7-22b3-4f28-a547-841fc86f66f1"/>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1d34f7-22b3-4f28-a547-841fc86f66f1"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BC26C46-C205-428F-8309-65770E33CECA}">
  <ds:schemaRefs>
    <ds:schemaRef ds:uri="http://purl.org/dc/elements/1.1/"/>
    <ds:schemaRef ds:uri="http://schemas.microsoft.com/office/2006/metadata/properties"/>
    <ds:schemaRef ds:uri="a51d34f7-22b3-4f28-a547-841fc86f66f1"/>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B37DB2E1-138F-4F7A-BACA-C3C89CFA9AAF}">
  <ds:schemaRefs>
    <ds:schemaRef ds:uri="http://schemas.microsoft.com/sharepoint/v3/contenttype/forms"/>
  </ds:schemaRefs>
</ds:datastoreItem>
</file>

<file path=customXml/itemProps3.xml><?xml version="1.0" encoding="utf-8"?>
<ds:datastoreItem xmlns:ds="http://schemas.openxmlformats.org/officeDocument/2006/customXml" ds:itemID="{EF2F1243-D195-474E-8F82-20B0A993DA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1d34f7-22b3-4f28-a547-841fc86f66f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1333</TotalTime>
  <Words>1710</Words>
  <Application>Microsoft Office PowerPoint</Application>
  <PresentationFormat>Letter Paper (8.5x11 in)</PresentationFormat>
  <Paragraphs>232</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Verdana</vt:lpstr>
      <vt:lpstr>Wingdings</vt:lpstr>
      <vt:lpstr>2_Default Design</vt:lpstr>
      <vt:lpstr>Geospatial Coordinating Board  </vt:lpstr>
      <vt:lpstr>Content</vt:lpstr>
      <vt:lpstr>Background</vt:lpstr>
      <vt:lpstr>Approach</vt:lpstr>
      <vt:lpstr>Coordination Framework</vt:lpstr>
      <vt:lpstr>Task Forces</vt:lpstr>
      <vt:lpstr>Data Program Task Force</vt:lpstr>
      <vt:lpstr>Data Program Task Force</vt:lpstr>
      <vt:lpstr>Adopted Base Map Layers</vt:lpstr>
      <vt:lpstr>Data Program Task Force</vt:lpstr>
      <vt:lpstr>Governance Task Force</vt:lpstr>
      <vt:lpstr>Governance Task Force</vt:lpstr>
      <vt:lpstr>Governance Task Force</vt:lpstr>
      <vt:lpstr>Governance Task Force</vt:lpstr>
      <vt:lpstr>Governance Task Force</vt:lpstr>
      <vt:lpstr>Governance Task Force</vt:lpstr>
      <vt:lpstr>Governance Task Force</vt:lpstr>
      <vt:lpstr>Governance Task Force</vt:lpstr>
      <vt:lpstr>Governance Task Force</vt:lpstr>
      <vt:lpstr>Service Delivery Task Force</vt:lpstr>
      <vt:lpstr>Service Delivery Task Force</vt:lpstr>
      <vt:lpstr>Service Delivery Task Force</vt:lpstr>
      <vt:lpstr>Accomplishments</vt:lpstr>
      <vt:lpstr>2017 Goals</vt:lpstr>
    </vt:vector>
  </TitlesOfParts>
  <Company>Governors Office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Robert Eismann</dc:creator>
  <cp:lastModifiedBy>Crager, Sean</cp:lastModifiedBy>
  <cp:revision>101</cp:revision>
  <cp:lastPrinted>2017-04-04T13:28:44Z</cp:lastPrinted>
  <dcterms:created xsi:type="dcterms:W3CDTF">2008-01-04T14:54:49Z</dcterms:created>
  <dcterms:modified xsi:type="dcterms:W3CDTF">2017-04-25T20:18:56Z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0x01010083B72AF4B2421A4EA9F6D08F92784DAC</vt:lpwstr>
  </property>
</Properties>
</file>