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4" r:id="rId1"/>
    <p:sldMasterId id="2147483715" r:id="rId2"/>
    <p:sldMasterId id="2147483716" r:id="rId3"/>
    <p:sldMasterId id="2147483717" r:id="rId4"/>
    <p:sldMasterId id="2147483718" r:id="rId5"/>
    <p:sldMasterId id="2147483721" r:id="rId6"/>
    <p:sldMasterId id="2147483755" r:id="rId7"/>
    <p:sldMasterId id="2147483772" r:id="rId8"/>
  </p:sldMasterIdLst>
  <p:notesMasterIdLst>
    <p:notesMasterId r:id="rId48"/>
  </p:notesMasterIdLst>
  <p:sldIdLst>
    <p:sldId id="258" r:id="rId9"/>
    <p:sldId id="274" r:id="rId10"/>
    <p:sldId id="303" r:id="rId11"/>
    <p:sldId id="320" r:id="rId12"/>
    <p:sldId id="321" r:id="rId13"/>
    <p:sldId id="319" r:id="rId14"/>
    <p:sldId id="304" r:id="rId15"/>
    <p:sldId id="305" r:id="rId16"/>
    <p:sldId id="306" r:id="rId17"/>
    <p:sldId id="313" r:id="rId18"/>
    <p:sldId id="316" r:id="rId19"/>
    <p:sldId id="315" r:id="rId20"/>
    <p:sldId id="318" r:id="rId21"/>
    <p:sldId id="302" r:id="rId22"/>
    <p:sldId id="327" r:id="rId23"/>
    <p:sldId id="343" r:id="rId24"/>
    <p:sldId id="344" r:id="rId25"/>
    <p:sldId id="324" r:id="rId26"/>
    <p:sldId id="329" r:id="rId27"/>
    <p:sldId id="325" r:id="rId28"/>
    <p:sldId id="326" r:id="rId29"/>
    <p:sldId id="328" r:id="rId30"/>
    <p:sldId id="330" r:id="rId31"/>
    <p:sldId id="331" r:id="rId32"/>
    <p:sldId id="333" r:id="rId33"/>
    <p:sldId id="334" r:id="rId34"/>
    <p:sldId id="335" r:id="rId35"/>
    <p:sldId id="336" r:id="rId36"/>
    <p:sldId id="337" r:id="rId37"/>
    <p:sldId id="338" r:id="rId38"/>
    <p:sldId id="342" r:id="rId39"/>
    <p:sldId id="345" r:id="rId40"/>
    <p:sldId id="346" r:id="rId41"/>
    <p:sldId id="347" r:id="rId42"/>
    <p:sldId id="348" r:id="rId43"/>
    <p:sldId id="294" r:id="rId44"/>
    <p:sldId id="295" r:id="rId45"/>
    <p:sldId id="296" r:id="rId46"/>
    <p:sldId id="297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9C37685-8C31-434A-BE2B-E62452AAF14F}">
  <a:tblStyle styleId="{99C37685-8C31-434A-BE2B-E62452AAF14F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74" autoAdjust="0"/>
  </p:normalViewPr>
  <p:slideViewPr>
    <p:cSldViewPr snapToGrid="0" snapToObjects="1">
      <p:cViewPr>
        <p:scale>
          <a:sx n="99" d="100"/>
          <a:sy n="99" d="100"/>
        </p:scale>
        <p:origin x="-712" y="-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4062F-B095-6947-8646-48580E6DD742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E64286-E0CE-4041-B2B7-5477518571A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400" b="1" dirty="0" smtClean="0"/>
            <a:t>Government That Works</a:t>
          </a:r>
          <a:endParaRPr lang="en-US" sz="1400" b="1" dirty="0"/>
        </a:p>
      </dgm:t>
    </dgm:pt>
    <dgm:pt modelId="{A298303B-C9EA-7140-8B3E-6EDDCC11CE57}" type="parTrans" cxnId="{DC227450-FE33-6C44-892D-3F53C35F5BF6}">
      <dgm:prSet/>
      <dgm:spPr/>
      <dgm:t>
        <a:bodyPr/>
        <a:lstStyle/>
        <a:p>
          <a:endParaRPr lang="en-US" sz="1800"/>
        </a:p>
      </dgm:t>
    </dgm:pt>
    <dgm:pt modelId="{1DAF7487-9A0C-3441-9E4F-CA5711CDD165}" type="sibTrans" cxnId="{DC227450-FE33-6C44-892D-3F53C35F5BF6}">
      <dgm:prSet/>
      <dgm:spPr/>
      <dgm:t>
        <a:bodyPr/>
        <a:lstStyle/>
        <a:p>
          <a:endParaRPr lang="en-US" sz="1800"/>
        </a:p>
      </dgm:t>
    </dgm:pt>
    <dgm:pt modelId="{F280363F-C41F-2F45-A0D3-A95B1B0C5AC5}">
      <dgm:prSet phldrT="[Text]" custT="1"/>
      <dgm:spPr/>
      <dgm:t>
        <a:bodyPr/>
        <a:lstStyle/>
        <a:p>
          <a:r>
            <a:rPr lang="en-US" sz="1400" dirty="0" smtClean="0"/>
            <a:t>Data Analysis &amp; Program Management</a:t>
          </a:r>
          <a:endParaRPr lang="en-US" sz="1400" dirty="0"/>
        </a:p>
      </dgm:t>
    </dgm:pt>
    <dgm:pt modelId="{2FB699BF-510D-FD43-B8D8-C894CE2908D9}" type="parTrans" cxnId="{B4FCC47D-3B9D-5E4B-AAEB-10EBB7E7EB94}">
      <dgm:prSet/>
      <dgm:spPr/>
      <dgm:t>
        <a:bodyPr/>
        <a:lstStyle/>
        <a:p>
          <a:endParaRPr lang="en-US" sz="1800"/>
        </a:p>
      </dgm:t>
    </dgm:pt>
    <dgm:pt modelId="{87537CB2-8D67-3F48-8B5E-8082C92D6170}" type="sibTrans" cxnId="{B4FCC47D-3B9D-5E4B-AAEB-10EBB7E7EB94}">
      <dgm:prSet/>
      <dgm:spPr/>
      <dgm:t>
        <a:bodyPr/>
        <a:lstStyle/>
        <a:p>
          <a:endParaRPr lang="en-US" sz="1800"/>
        </a:p>
      </dgm:t>
    </dgm:pt>
    <dgm:pt modelId="{B5F9E50C-7B54-7C48-B3C1-DF2B2C06E993}">
      <dgm:prSet phldrT="[Text]" custT="1"/>
      <dgm:spPr/>
      <dgm:t>
        <a:bodyPr/>
        <a:lstStyle/>
        <a:p>
          <a:r>
            <a:rPr lang="en-US" sz="1400" dirty="0" smtClean="0"/>
            <a:t>Interactive Access</a:t>
          </a:r>
          <a:endParaRPr lang="en-US" sz="1400" dirty="0"/>
        </a:p>
      </dgm:t>
    </dgm:pt>
    <dgm:pt modelId="{8EFD0426-55A4-8140-84C9-7060F12886FF}" type="parTrans" cxnId="{FB1439D8-870E-1E48-9C48-B3200122D2CD}">
      <dgm:prSet/>
      <dgm:spPr/>
      <dgm:t>
        <a:bodyPr/>
        <a:lstStyle/>
        <a:p>
          <a:endParaRPr lang="en-US" sz="1800"/>
        </a:p>
      </dgm:t>
    </dgm:pt>
    <dgm:pt modelId="{1C383114-9075-1C45-9BBF-3F9C2318BFAE}" type="sibTrans" cxnId="{FB1439D8-870E-1E48-9C48-B3200122D2CD}">
      <dgm:prSet/>
      <dgm:spPr/>
      <dgm:t>
        <a:bodyPr/>
        <a:lstStyle/>
        <a:p>
          <a:endParaRPr lang="en-US" sz="1800"/>
        </a:p>
      </dgm:t>
    </dgm:pt>
    <dgm:pt modelId="{715D99EF-1B19-674B-A8B2-E57AE53D3B2E}">
      <dgm:prSet phldrT="[Text]" custT="1"/>
      <dgm:spPr/>
      <dgm:t>
        <a:bodyPr/>
        <a:lstStyle/>
        <a:p>
          <a:r>
            <a:rPr lang="en-US" sz="1400" dirty="0" smtClean="0"/>
            <a:t>Online Services</a:t>
          </a:r>
          <a:endParaRPr lang="en-US" sz="1400" dirty="0"/>
        </a:p>
      </dgm:t>
    </dgm:pt>
    <dgm:pt modelId="{6F21B96A-4CF7-2D4D-9371-5872F221B785}" type="parTrans" cxnId="{8FABA1FD-FBF9-3140-8DAC-FDD9D4AB1192}">
      <dgm:prSet/>
      <dgm:spPr/>
      <dgm:t>
        <a:bodyPr/>
        <a:lstStyle/>
        <a:p>
          <a:endParaRPr lang="en-US" sz="1800"/>
        </a:p>
      </dgm:t>
    </dgm:pt>
    <dgm:pt modelId="{CE2E4752-76DA-E44B-ABEA-87EED3BDCCE3}" type="sibTrans" cxnId="{8FABA1FD-FBF9-3140-8DAC-FDD9D4AB1192}">
      <dgm:prSet/>
      <dgm:spPr/>
      <dgm:t>
        <a:bodyPr/>
        <a:lstStyle/>
        <a:p>
          <a:endParaRPr lang="en-US" sz="1800"/>
        </a:p>
      </dgm:t>
    </dgm:pt>
    <dgm:pt modelId="{BF6E8798-3E57-144A-A15F-E36F1A964FB6}">
      <dgm:prSet phldrT="[Text]" custT="1"/>
      <dgm:spPr/>
      <dgm:t>
        <a:bodyPr/>
        <a:lstStyle/>
        <a:p>
          <a:r>
            <a:rPr lang="en-US" sz="1400" dirty="0" smtClean="0"/>
            <a:t>Open Data</a:t>
          </a:r>
          <a:endParaRPr lang="en-US" sz="1400" dirty="0"/>
        </a:p>
      </dgm:t>
    </dgm:pt>
    <dgm:pt modelId="{DCD52C5E-39E0-5B44-8B00-AAAD9F7A537D}" type="parTrans" cxnId="{8FDAF104-5D67-6E4B-88D1-9E425A95FAA1}">
      <dgm:prSet/>
      <dgm:spPr/>
      <dgm:t>
        <a:bodyPr/>
        <a:lstStyle/>
        <a:p>
          <a:endParaRPr lang="en-US"/>
        </a:p>
      </dgm:t>
    </dgm:pt>
    <dgm:pt modelId="{CADC71F0-D1EF-A74F-BBB2-BEA5EB5097C3}" type="sibTrans" cxnId="{8FDAF104-5D67-6E4B-88D1-9E425A95FAA1}">
      <dgm:prSet/>
      <dgm:spPr/>
      <dgm:t>
        <a:bodyPr/>
        <a:lstStyle/>
        <a:p>
          <a:endParaRPr lang="en-US"/>
        </a:p>
      </dgm:t>
    </dgm:pt>
    <dgm:pt modelId="{3559F45F-CC7A-7141-88B6-59D913886A51}">
      <dgm:prSet phldrT="[Text]" custT="1"/>
      <dgm:spPr/>
      <dgm:t>
        <a:bodyPr/>
        <a:lstStyle/>
        <a:p>
          <a:r>
            <a:rPr lang="en-US" sz="1400" dirty="0" smtClean="0"/>
            <a:t>Efficiency</a:t>
          </a:r>
          <a:endParaRPr lang="en-US" sz="1400" dirty="0"/>
        </a:p>
      </dgm:t>
    </dgm:pt>
    <dgm:pt modelId="{FC7561DA-0DFE-6841-AA15-346EDECF5891}" type="parTrans" cxnId="{0E3285EA-9704-1E45-B4FF-C0DDAAE6D2C1}">
      <dgm:prSet/>
      <dgm:spPr/>
      <dgm:t>
        <a:bodyPr/>
        <a:lstStyle/>
        <a:p>
          <a:endParaRPr lang="en-US"/>
        </a:p>
      </dgm:t>
    </dgm:pt>
    <dgm:pt modelId="{44F7FD48-52B7-614A-937A-D524EFDE86F8}" type="sibTrans" cxnId="{0E3285EA-9704-1E45-B4FF-C0DDAAE6D2C1}">
      <dgm:prSet/>
      <dgm:spPr/>
      <dgm:t>
        <a:bodyPr/>
        <a:lstStyle/>
        <a:p>
          <a:endParaRPr lang="en-US"/>
        </a:p>
      </dgm:t>
    </dgm:pt>
    <dgm:pt modelId="{752E363E-2F79-DF42-893E-D409FDCC101C}" type="pres">
      <dgm:prSet presAssocID="{CC44062F-B095-6947-8646-48580E6DD7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4D855CD-B52B-DD42-BF46-32C57A3AE7D3}" type="pres">
      <dgm:prSet presAssocID="{5FE64286-E0CE-4041-B2B7-5477518571AF}" presName="hierRoot1" presStyleCnt="0">
        <dgm:presLayoutVars>
          <dgm:hierBranch val="init"/>
        </dgm:presLayoutVars>
      </dgm:prSet>
      <dgm:spPr/>
    </dgm:pt>
    <dgm:pt modelId="{BBD6C28E-E501-2F4C-8306-0C1F6EC239AC}" type="pres">
      <dgm:prSet presAssocID="{5FE64286-E0CE-4041-B2B7-5477518571AF}" presName="rootComposite1" presStyleCnt="0"/>
      <dgm:spPr/>
    </dgm:pt>
    <dgm:pt modelId="{7272B339-FF24-B045-AEA4-7BFA79226CB2}" type="pres">
      <dgm:prSet presAssocID="{5FE64286-E0CE-4041-B2B7-5477518571AF}" presName="rootText1" presStyleLbl="node0" presStyleIdx="0" presStyleCnt="1" custScaleX="93921" custLinFactNeighborX="-378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60CA0-704F-B546-987A-840C386BC1B5}" type="pres">
      <dgm:prSet presAssocID="{5FE64286-E0CE-4041-B2B7-5477518571A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B3D9463-D943-BD44-8378-2A0E840897C4}" type="pres">
      <dgm:prSet presAssocID="{5FE64286-E0CE-4041-B2B7-5477518571AF}" presName="hierChild2" presStyleCnt="0"/>
      <dgm:spPr/>
    </dgm:pt>
    <dgm:pt modelId="{E78192DD-5C1C-0A4C-AA64-C31F3251409A}" type="pres">
      <dgm:prSet presAssocID="{2FB699BF-510D-FD43-B8D8-C894CE2908D9}" presName="Name64" presStyleLbl="parChTrans1D2" presStyleIdx="0" presStyleCnt="5"/>
      <dgm:spPr/>
      <dgm:t>
        <a:bodyPr/>
        <a:lstStyle/>
        <a:p>
          <a:endParaRPr lang="en-US"/>
        </a:p>
      </dgm:t>
    </dgm:pt>
    <dgm:pt modelId="{5D27410C-8A31-E94A-8DAB-4E1F9AF843E6}" type="pres">
      <dgm:prSet presAssocID="{F280363F-C41F-2F45-A0D3-A95B1B0C5AC5}" presName="hierRoot2" presStyleCnt="0">
        <dgm:presLayoutVars>
          <dgm:hierBranch val="init"/>
        </dgm:presLayoutVars>
      </dgm:prSet>
      <dgm:spPr/>
    </dgm:pt>
    <dgm:pt modelId="{6FF73487-BA4B-C443-9958-EBF619359AFC}" type="pres">
      <dgm:prSet presAssocID="{F280363F-C41F-2F45-A0D3-A95B1B0C5AC5}" presName="rootComposite" presStyleCnt="0"/>
      <dgm:spPr/>
    </dgm:pt>
    <dgm:pt modelId="{5EB53EDA-4E82-5847-A4A9-96DFDF8BAED3}" type="pres">
      <dgm:prSet presAssocID="{F280363F-C41F-2F45-A0D3-A95B1B0C5AC5}" presName="rootText" presStyleLbl="node2" presStyleIdx="0" presStyleCnt="5" custScaleX="140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542D21-45A5-084C-A48C-1713A1B88B17}" type="pres">
      <dgm:prSet presAssocID="{F280363F-C41F-2F45-A0D3-A95B1B0C5AC5}" presName="rootConnector" presStyleLbl="node2" presStyleIdx="0" presStyleCnt="5"/>
      <dgm:spPr/>
      <dgm:t>
        <a:bodyPr/>
        <a:lstStyle/>
        <a:p>
          <a:endParaRPr lang="en-US"/>
        </a:p>
      </dgm:t>
    </dgm:pt>
    <dgm:pt modelId="{1CEF57BC-E901-2042-9939-D01F69CD89A6}" type="pres">
      <dgm:prSet presAssocID="{F280363F-C41F-2F45-A0D3-A95B1B0C5AC5}" presName="hierChild4" presStyleCnt="0"/>
      <dgm:spPr/>
    </dgm:pt>
    <dgm:pt modelId="{85FFEFB8-DFBB-6141-B309-AC94DD4BE578}" type="pres">
      <dgm:prSet presAssocID="{F280363F-C41F-2F45-A0D3-A95B1B0C5AC5}" presName="hierChild5" presStyleCnt="0"/>
      <dgm:spPr/>
    </dgm:pt>
    <dgm:pt modelId="{A5FDEFC3-A692-904A-89F9-EA1E88BE9D6D}" type="pres">
      <dgm:prSet presAssocID="{8EFD0426-55A4-8140-84C9-7060F12886FF}" presName="Name64" presStyleLbl="parChTrans1D2" presStyleIdx="1" presStyleCnt="5"/>
      <dgm:spPr/>
      <dgm:t>
        <a:bodyPr/>
        <a:lstStyle/>
        <a:p>
          <a:endParaRPr lang="en-US"/>
        </a:p>
      </dgm:t>
    </dgm:pt>
    <dgm:pt modelId="{4F93CC0B-84FF-D648-9864-A724D39FA877}" type="pres">
      <dgm:prSet presAssocID="{B5F9E50C-7B54-7C48-B3C1-DF2B2C06E993}" presName="hierRoot2" presStyleCnt="0">
        <dgm:presLayoutVars>
          <dgm:hierBranch val="init"/>
        </dgm:presLayoutVars>
      </dgm:prSet>
      <dgm:spPr/>
    </dgm:pt>
    <dgm:pt modelId="{DB473F34-9755-F84E-817B-4D09B7287CCF}" type="pres">
      <dgm:prSet presAssocID="{B5F9E50C-7B54-7C48-B3C1-DF2B2C06E993}" presName="rootComposite" presStyleCnt="0"/>
      <dgm:spPr/>
    </dgm:pt>
    <dgm:pt modelId="{8BD3FF91-2A50-C24C-BB14-291F07306909}" type="pres">
      <dgm:prSet presAssocID="{B5F9E50C-7B54-7C48-B3C1-DF2B2C06E993}" presName="rootText" presStyleLbl="node2" presStyleIdx="1" presStyleCnt="5" custScaleX="140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080E59-C458-754B-ABE7-5737D9E0E7C4}" type="pres">
      <dgm:prSet presAssocID="{B5F9E50C-7B54-7C48-B3C1-DF2B2C06E993}" presName="rootConnector" presStyleLbl="node2" presStyleIdx="1" presStyleCnt="5"/>
      <dgm:spPr/>
      <dgm:t>
        <a:bodyPr/>
        <a:lstStyle/>
        <a:p>
          <a:endParaRPr lang="en-US"/>
        </a:p>
      </dgm:t>
    </dgm:pt>
    <dgm:pt modelId="{D87BCA97-643B-3E4F-9D9A-CEEF0E49C362}" type="pres">
      <dgm:prSet presAssocID="{B5F9E50C-7B54-7C48-B3C1-DF2B2C06E993}" presName="hierChild4" presStyleCnt="0"/>
      <dgm:spPr/>
    </dgm:pt>
    <dgm:pt modelId="{57462E9F-F822-484F-B2E5-DF888C6EF02F}" type="pres">
      <dgm:prSet presAssocID="{B5F9E50C-7B54-7C48-B3C1-DF2B2C06E993}" presName="hierChild5" presStyleCnt="0"/>
      <dgm:spPr/>
    </dgm:pt>
    <dgm:pt modelId="{B8A7353D-948F-1442-8B3D-0BC135039894}" type="pres">
      <dgm:prSet presAssocID="{6F21B96A-4CF7-2D4D-9371-5872F221B785}" presName="Name64" presStyleLbl="parChTrans1D2" presStyleIdx="2" presStyleCnt="5"/>
      <dgm:spPr/>
      <dgm:t>
        <a:bodyPr/>
        <a:lstStyle/>
        <a:p>
          <a:endParaRPr lang="en-US"/>
        </a:p>
      </dgm:t>
    </dgm:pt>
    <dgm:pt modelId="{D495D59C-84C8-7441-818C-A8C41EDF1987}" type="pres">
      <dgm:prSet presAssocID="{715D99EF-1B19-674B-A8B2-E57AE53D3B2E}" presName="hierRoot2" presStyleCnt="0">
        <dgm:presLayoutVars>
          <dgm:hierBranch val="init"/>
        </dgm:presLayoutVars>
      </dgm:prSet>
      <dgm:spPr/>
    </dgm:pt>
    <dgm:pt modelId="{145C0BC6-D96A-FC41-B114-293B192BBDEC}" type="pres">
      <dgm:prSet presAssocID="{715D99EF-1B19-674B-A8B2-E57AE53D3B2E}" presName="rootComposite" presStyleCnt="0"/>
      <dgm:spPr/>
    </dgm:pt>
    <dgm:pt modelId="{AE817310-E75A-2C41-AA80-16B4D52EF57C}" type="pres">
      <dgm:prSet presAssocID="{715D99EF-1B19-674B-A8B2-E57AE53D3B2E}" presName="rootText" presStyleLbl="node2" presStyleIdx="2" presStyleCnt="5" custScaleX="140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686CBB-6FA6-2E4C-9314-A64BAB1C2145}" type="pres">
      <dgm:prSet presAssocID="{715D99EF-1B19-674B-A8B2-E57AE53D3B2E}" presName="rootConnector" presStyleLbl="node2" presStyleIdx="2" presStyleCnt="5"/>
      <dgm:spPr/>
      <dgm:t>
        <a:bodyPr/>
        <a:lstStyle/>
        <a:p>
          <a:endParaRPr lang="en-US"/>
        </a:p>
      </dgm:t>
    </dgm:pt>
    <dgm:pt modelId="{3724D3A4-F360-EC42-8A52-5F95C1352FA7}" type="pres">
      <dgm:prSet presAssocID="{715D99EF-1B19-674B-A8B2-E57AE53D3B2E}" presName="hierChild4" presStyleCnt="0"/>
      <dgm:spPr/>
    </dgm:pt>
    <dgm:pt modelId="{BA7BF550-808E-D24F-B6D0-21DD256CFCCF}" type="pres">
      <dgm:prSet presAssocID="{715D99EF-1B19-674B-A8B2-E57AE53D3B2E}" presName="hierChild5" presStyleCnt="0"/>
      <dgm:spPr/>
    </dgm:pt>
    <dgm:pt modelId="{7D8250A4-9B17-FA4B-82E9-F9A53F581CD5}" type="pres">
      <dgm:prSet presAssocID="{DCD52C5E-39E0-5B44-8B00-AAAD9F7A537D}" presName="Name64" presStyleLbl="parChTrans1D2" presStyleIdx="3" presStyleCnt="5"/>
      <dgm:spPr/>
      <dgm:t>
        <a:bodyPr/>
        <a:lstStyle/>
        <a:p>
          <a:endParaRPr lang="en-US"/>
        </a:p>
      </dgm:t>
    </dgm:pt>
    <dgm:pt modelId="{ADF8F680-4AD8-444D-99E5-FEE20C5D66CE}" type="pres">
      <dgm:prSet presAssocID="{BF6E8798-3E57-144A-A15F-E36F1A964FB6}" presName="hierRoot2" presStyleCnt="0">
        <dgm:presLayoutVars>
          <dgm:hierBranch val="init"/>
        </dgm:presLayoutVars>
      </dgm:prSet>
      <dgm:spPr/>
    </dgm:pt>
    <dgm:pt modelId="{6E2A7422-78F8-2948-934A-AFD7D262ABCF}" type="pres">
      <dgm:prSet presAssocID="{BF6E8798-3E57-144A-A15F-E36F1A964FB6}" presName="rootComposite" presStyleCnt="0"/>
      <dgm:spPr/>
    </dgm:pt>
    <dgm:pt modelId="{8E8D8516-7B54-BE4B-B9E2-33E96C57816B}" type="pres">
      <dgm:prSet presAssocID="{BF6E8798-3E57-144A-A15F-E36F1A964FB6}" presName="rootText" presStyleLbl="node2" presStyleIdx="3" presStyleCnt="5" custScaleX="140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E1ED67-A533-BC44-94EF-F0A07EEFCA92}" type="pres">
      <dgm:prSet presAssocID="{BF6E8798-3E57-144A-A15F-E36F1A964FB6}" presName="rootConnector" presStyleLbl="node2" presStyleIdx="3" presStyleCnt="5"/>
      <dgm:spPr/>
      <dgm:t>
        <a:bodyPr/>
        <a:lstStyle/>
        <a:p>
          <a:endParaRPr lang="en-US"/>
        </a:p>
      </dgm:t>
    </dgm:pt>
    <dgm:pt modelId="{A5EC7EEF-E4CF-A84B-AA84-E76D91AD1DA2}" type="pres">
      <dgm:prSet presAssocID="{BF6E8798-3E57-144A-A15F-E36F1A964FB6}" presName="hierChild4" presStyleCnt="0"/>
      <dgm:spPr/>
    </dgm:pt>
    <dgm:pt modelId="{F653183C-9E27-0E4A-B980-E41637F7CEC6}" type="pres">
      <dgm:prSet presAssocID="{BF6E8798-3E57-144A-A15F-E36F1A964FB6}" presName="hierChild5" presStyleCnt="0"/>
      <dgm:spPr/>
    </dgm:pt>
    <dgm:pt modelId="{A69F278D-22B1-214F-8F75-EAE88210504E}" type="pres">
      <dgm:prSet presAssocID="{FC7561DA-0DFE-6841-AA15-346EDECF5891}" presName="Name64" presStyleLbl="parChTrans1D2" presStyleIdx="4" presStyleCnt="5"/>
      <dgm:spPr/>
      <dgm:t>
        <a:bodyPr/>
        <a:lstStyle/>
        <a:p>
          <a:endParaRPr lang="en-US"/>
        </a:p>
      </dgm:t>
    </dgm:pt>
    <dgm:pt modelId="{3BD378AD-970B-FD43-830C-8AD6F2306A5F}" type="pres">
      <dgm:prSet presAssocID="{3559F45F-CC7A-7141-88B6-59D913886A51}" presName="hierRoot2" presStyleCnt="0">
        <dgm:presLayoutVars>
          <dgm:hierBranch val="init"/>
        </dgm:presLayoutVars>
      </dgm:prSet>
      <dgm:spPr/>
    </dgm:pt>
    <dgm:pt modelId="{D09B2AF0-9C5D-AC4A-A8CB-26CBB5394112}" type="pres">
      <dgm:prSet presAssocID="{3559F45F-CC7A-7141-88B6-59D913886A51}" presName="rootComposite" presStyleCnt="0"/>
      <dgm:spPr/>
    </dgm:pt>
    <dgm:pt modelId="{F1B648D9-25DC-1A49-B2E2-E730DEE2D799}" type="pres">
      <dgm:prSet presAssocID="{3559F45F-CC7A-7141-88B6-59D913886A51}" presName="rootText" presStyleLbl="node2" presStyleIdx="4" presStyleCnt="5" custScaleX="140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3C8015-3714-7542-B1ED-60735610BACB}" type="pres">
      <dgm:prSet presAssocID="{3559F45F-CC7A-7141-88B6-59D913886A51}" presName="rootConnector" presStyleLbl="node2" presStyleIdx="4" presStyleCnt="5"/>
      <dgm:spPr/>
      <dgm:t>
        <a:bodyPr/>
        <a:lstStyle/>
        <a:p>
          <a:endParaRPr lang="en-US"/>
        </a:p>
      </dgm:t>
    </dgm:pt>
    <dgm:pt modelId="{1702AE84-2219-7843-B0F5-32DC2FDCD0FB}" type="pres">
      <dgm:prSet presAssocID="{3559F45F-CC7A-7141-88B6-59D913886A51}" presName="hierChild4" presStyleCnt="0"/>
      <dgm:spPr/>
    </dgm:pt>
    <dgm:pt modelId="{7CD6626C-1DAD-2B4F-8E58-22E2BBE52EDB}" type="pres">
      <dgm:prSet presAssocID="{3559F45F-CC7A-7141-88B6-59D913886A51}" presName="hierChild5" presStyleCnt="0"/>
      <dgm:spPr/>
    </dgm:pt>
    <dgm:pt modelId="{DC02689D-F8B6-C245-8254-823274338251}" type="pres">
      <dgm:prSet presAssocID="{5FE64286-E0CE-4041-B2B7-5477518571AF}" presName="hierChild3" presStyleCnt="0"/>
      <dgm:spPr/>
    </dgm:pt>
  </dgm:ptLst>
  <dgm:cxnLst>
    <dgm:cxn modelId="{574EF515-7D6D-E14C-A11B-ED50439090D0}" type="presOf" srcId="{F280363F-C41F-2F45-A0D3-A95B1B0C5AC5}" destId="{5EB53EDA-4E82-5847-A4A9-96DFDF8BAED3}" srcOrd="0" destOrd="0" presId="urn:microsoft.com/office/officeart/2009/3/layout/HorizontalOrganizationChart"/>
    <dgm:cxn modelId="{8FDAF104-5D67-6E4B-88D1-9E425A95FAA1}" srcId="{5FE64286-E0CE-4041-B2B7-5477518571AF}" destId="{BF6E8798-3E57-144A-A15F-E36F1A964FB6}" srcOrd="3" destOrd="0" parTransId="{DCD52C5E-39E0-5B44-8B00-AAAD9F7A537D}" sibTransId="{CADC71F0-D1EF-A74F-BBB2-BEA5EB5097C3}"/>
    <dgm:cxn modelId="{8FABA1FD-FBF9-3140-8DAC-FDD9D4AB1192}" srcId="{5FE64286-E0CE-4041-B2B7-5477518571AF}" destId="{715D99EF-1B19-674B-A8B2-E57AE53D3B2E}" srcOrd="2" destOrd="0" parTransId="{6F21B96A-4CF7-2D4D-9371-5872F221B785}" sibTransId="{CE2E4752-76DA-E44B-ABEA-87EED3BDCCE3}"/>
    <dgm:cxn modelId="{AE8D7DA5-AA10-D747-8D66-3B6EC1EFDF49}" type="presOf" srcId="{8EFD0426-55A4-8140-84C9-7060F12886FF}" destId="{A5FDEFC3-A692-904A-89F9-EA1E88BE9D6D}" srcOrd="0" destOrd="0" presId="urn:microsoft.com/office/officeart/2009/3/layout/HorizontalOrganizationChart"/>
    <dgm:cxn modelId="{B4FCC47D-3B9D-5E4B-AAEB-10EBB7E7EB94}" srcId="{5FE64286-E0CE-4041-B2B7-5477518571AF}" destId="{F280363F-C41F-2F45-A0D3-A95B1B0C5AC5}" srcOrd="0" destOrd="0" parTransId="{2FB699BF-510D-FD43-B8D8-C894CE2908D9}" sibTransId="{87537CB2-8D67-3F48-8B5E-8082C92D6170}"/>
    <dgm:cxn modelId="{8721FE81-9CD9-B04E-ADEB-3D6638DBBCAA}" type="presOf" srcId="{3559F45F-CC7A-7141-88B6-59D913886A51}" destId="{F1B648D9-25DC-1A49-B2E2-E730DEE2D799}" srcOrd="0" destOrd="0" presId="urn:microsoft.com/office/officeart/2009/3/layout/HorizontalOrganizationChart"/>
    <dgm:cxn modelId="{3CBBBDD3-398D-1F46-A981-740014BDF4D7}" type="presOf" srcId="{BF6E8798-3E57-144A-A15F-E36F1A964FB6}" destId="{8E8D8516-7B54-BE4B-B9E2-33E96C57816B}" srcOrd="0" destOrd="0" presId="urn:microsoft.com/office/officeart/2009/3/layout/HorizontalOrganizationChart"/>
    <dgm:cxn modelId="{0E3285EA-9704-1E45-B4FF-C0DDAAE6D2C1}" srcId="{5FE64286-E0CE-4041-B2B7-5477518571AF}" destId="{3559F45F-CC7A-7141-88B6-59D913886A51}" srcOrd="4" destOrd="0" parTransId="{FC7561DA-0DFE-6841-AA15-346EDECF5891}" sibTransId="{44F7FD48-52B7-614A-937A-D524EFDE86F8}"/>
    <dgm:cxn modelId="{D1B01CA3-A616-F04F-A011-04E97E5BE5AD}" type="presOf" srcId="{BF6E8798-3E57-144A-A15F-E36F1A964FB6}" destId="{1FE1ED67-A533-BC44-94EF-F0A07EEFCA92}" srcOrd="1" destOrd="0" presId="urn:microsoft.com/office/officeart/2009/3/layout/HorizontalOrganizationChart"/>
    <dgm:cxn modelId="{A103C992-827F-3541-8417-37DDB7E4D87A}" type="presOf" srcId="{DCD52C5E-39E0-5B44-8B00-AAAD9F7A537D}" destId="{7D8250A4-9B17-FA4B-82E9-F9A53F581CD5}" srcOrd="0" destOrd="0" presId="urn:microsoft.com/office/officeart/2009/3/layout/HorizontalOrganizationChart"/>
    <dgm:cxn modelId="{FB1439D8-870E-1E48-9C48-B3200122D2CD}" srcId="{5FE64286-E0CE-4041-B2B7-5477518571AF}" destId="{B5F9E50C-7B54-7C48-B3C1-DF2B2C06E993}" srcOrd="1" destOrd="0" parTransId="{8EFD0426-55A4-8140-84C9-7060F12886FF}" sibTransId="{1C383114-9075-1C45-9BBF-3F9C2318BFAE}"/>
    <dgm:cxn modelId="{1AB09381-DEF1-0049-950F-1882B2467ADE}" type="presOf" srcId="{2FB699BF-510D-FD43-B8D8-C894CE2908D9}" destId="{E78192DD-5C1C-0A4C-AA64-C31F3251409A}" srcOrd="0" destOrd="0" presId="urn:microsoft.com/office/officeart/2009/3/layout/HorizontalOrganizationChart"/>
    <dgm:cxn modelId="{A99E8F55-2F6F-5B40-BC82-C6B5F98656A6}" type="presOf" srcId="{FC7561DA-0DFE-6841-AA15-346EDECF5891}" destId="{A69F278D-22B1-214F-8F75-EAE88210504E}" srcOrd="0" destOrd="0" presId="urn:microsoft.com/office/officeart/2009/3/layout/HorizontalOrganizationChart"/>
    <dgm:cxn modelId="{370A6855-FF9B-564A-B6B3-B24B41A80D15}" type="presOf" srcId="{715D99EF-1B19-674B-A8B2-E57AE53D3B2E}" destId="{AE817310-E75A-2C41-AA80-16B4D52EF57C}" srcOrd="0" destOrd="0" presId="urn:microsoft.com/office/officeart/2009/3/layout/HorizontalOrganizationChart"/>
    <dgm:cxn modelId="{DC227450-FE33-6C44-892D-3F53C35F5BF6}" srcId="{CC44062F-B095-6947-8646-48580E6DD742}" destId="{5FE64286-E0CE-4041-B2B7-5477518571AF}" srcOrd="0" destOrd="0" parTransId="{A298303B-C9EA-7140-8B3E-6EDDCC11CE57}" sibTransId="{1DAF7487-9A0C-3441-9E4F-CA5711CDD165}"/>
    <dgm:cxn modelId="{4352E692-136D-374D-AB8F-82EBD671314D}" type="presOf" srcId="{CC44062F-B095-6947-8646-48580E6DD742}" destId="{752E363E-2F79-DF42-893E-D409FDCC101C}" srcOrd="0" destOrd="0" presId="urn:microsoft.com/office/officeart/2009/3/layout/HorizontalOrganizationChart"/>
    <dgm:cxn modelId="{F59B2406-CE58-4140-8606-9DA6406CD4DA}" type="presOf" srcId="{B5F9E50C-7B54-7C48-B3C1-DF2B2C06E993}" destId="{8BD3FF91-2A50-C24C-BB14-291F07306909}" srcOrd="0" destOrd="0" presId="urn:microsoft.com/office/officeart/2009/3/layout/HorizontalOrganizationChart"/>
    <dgm:cxn modelId="{CFE339F4-EBFA-FA46-893F-9359E94711D6}" type="presOf" srcId="{5FE64286-E0CE-4041-B2B7-5477518571AF}" destId="{10D60CA0-704F-B546-987A-840C386BC1B5}" srcOrd="1" destOrd="0" presId="urn:microsoft.com/office/officeart/2009/3/layout/HorizontalOrganizationChart"/>
    <dgm:cxn modelId="{E71C9A25-D9D7-E74F-B9E0-CC1DEEA5823F}" type="presOf" srcId="{6F21B96A-4CF7-2D4D-9371-5872F221B785}" destId="{B8A7353D-948F-1442-8B3D-0BC135039894}" srcOrd="0" destOrd="0" presId="urn:microsoft.com/office/officeart/2009/3/layout/HorizontalOrganizationChart"/>
    <dgm:cxn modelId="{AC3470A3-ED5F-B645-BDB3-A8CA4DAD95A3}" type="presOf" srcId="{3559F45F-CC7A-7141-88B6-59D913886A51}" destId="{CE3C8015-3714-7542-B1ED-60735610BACB}" srcOrd="1" destOrd="0" presId="urn:microsoft.com/office/officeart/2009/3/layout/HorizontalOrganizationChart"/>
    <dgm:cxn modelId="{01902CA2-FC57-C948-8B01-16FDB3E392F5}" type="presOf" srcId="{F280363F-C41F-2F45-A0D3-A95B1B0C5AC5}" destId="{A6542D21-45A5-084C-A48C-1713A1B88B17}" srcOrd="1" destOrd="0" presId="urn:microsoft.com/office/officeart/2009/3/layout/HorizontalOrganizationChart"/>
    <dgm:cxn modelId="{516E0503-EB48-894E-A8A0-10D96E0B4868}" type="presOf" srcId="{715D99EF-1B19-674B-A8B2-E57AE53D3B2E}" destId="{AC686CBB-6FA6-2E4C-9314-A64BAB1C2145}" srcOrd="1" destOrd="0" presId="urn:microsoft.com/office/officeart/2009/3/layout/HorizontalOrganizationChart"/>
    <dgm:cxn modelId="{4724718A-BA0A-F945-9239-7BCBEDE1818B}" type="presOf" srcId="{5FE64286-E0CE-4041-B2B7-5477518571AF}" destId="{7272B339-FF24-B045-AEA4-7BFA79226CB2}" srcOrd="0" destOrd="0" presId="urn:microsoft.com/office/officeart/2009/3/layout/HorizontalOrganizationChart"/>
    <dgm:cxn modelId="{18424A35-933C-E64E-8DC6-BEB0209E87B5}" type="presOf" srcId="{B5F9E50C-7B54-7C48-B3C1-DF2B2C06E993}" destId="{3B080E59-C458-754B-ABE7-5737D9E0E7C4}" srcOrd="1" destOrd="0" presId="urn:microsoft.com/office/officeart/2009/3/layout/HorizontalOrganizationChart"/>
    <dgm:cxn modelId="{8C42CA70-9F7B-0644-A0E9-6AFC1535A95F}" type="presParOf" srcId="{752E363E-2F79-DF42-893E-D409FDCC101C}" destId="{24D855CD-B52B-DD42-BF46-32C57A3AE7D3}" srcOrd="0" destOrd="0" presId="urn:microsoft.com/office/officeart/2009/3/layout/HorizontalOrganizationChart"/>
    <dgm:cxn modelId="{C6F51E6A-DF1B-2342-980D-87C39CE7CE4C}" type="presParOf" srcId="{24D855CD-B52B-DD42-BF46-32C57A3AE7D3}" destId="{BBD6C28E-E501-2F4C-8306-0C1F6EC239AC}" srcOrd="0" destOrd="0" presId="urn:microsoft.com/office/officeart/2009/3/layout/HorizontalOrganizationChart"/>
    <dgm:cxn modelId="{98FA1367-C346-1447-9BD1-E06607C113EB}" type="presParOf" srcId="{BBD6C28E-E501-2F4C-8306-0C1F6EC239AC}" destId="{7272B339-FF24-B045-AEA4-7BFA79226CB2}" srcOrd="0" destOrd="0" presId="urn:microsoft.com/office/officeart/2009/3/layout/HorizontalOrganizationChart"/>
    <dgm:cxn modelId="{F550B293-068C-A747-A05A-00025D6528B7}" type="presParOf" srcId="{BBD6C28E-E501-2F4C-8306-0C1F6EC239AC}" destId="{10D60CA0-704F-B546-987A-840C386BC1B5}" srcOrd="1" destOrd="0" presId="urn:microsoft.com/office/officeart/2009/3/layout/HorizontalOrganizationChart"/>
    <dgm:cxn modelId="{D1EA24FD-5569-004C-AF13-D9729357D78D}" type="presParOf" srcId="{24D855CD-B52B-DD42-BF46-32C57A3AE7D3}" destId="{7B3D9463-D943-BD44-8378-2A0E840897C4}" srcOrd="1" destOrd="0" presId="urn:microsoft.com/office/officeart/2009/3/layout/HorizontalOrganizationChart"/>
    <dgm:cxn modelId="{94498D7D-47CC-534E-BF64-3323D3C0506D}" type="presParOf" srcId="{7B3D9463-D943-BD44-8378-2A0E840897C4}" destId="{E78192DD-5C1C-0A4C-AA64-C31F3251409A}" srcOrd="0" destOrd="0" presId="urn:microsoft.com/office/officeart/2009/3/layout/HorizontalOrganizationChart"/>
    <dgm:cxn modelId="{4D882F6D-5633-504C-BAD5-DA75B6950AA0}" type="presParOf" srcId="{7B3D9463-D943-BD44-8378-2A0E840897C4}" destId="{5D27410C-8A31-E94A-8DAB-4E1F9AF843E6}" srcOrd="1" destOrd="0" presId="urn:microsoft.com/office/officeart/2009/3/layout/HorizontalOrganizationChart"/>
    <dgm:cxn modelId="{8553CF11-B0F7-C64B-96E5-65D6AD244F3B}" type="presParOf" srcId="{5D27410C-8A31-E94A-8DAB-4E1F9AF843E6}" destId="{6FF73487-BA4B-C443-9958-EBF619359AFC}" srcOrd="0" destOrd="0" presId="urn:microsoft.com/office/officeart/2009/3/layout/HorizontalOrganizationChart"/>
    <dgm:cxn modelId="{13AD65A8-E882-8743-9B2A-08937EBFFD51}" type="presParOf" srcId="{6FF73487-BA4B-C443-9958-EBF619359AFC}" destId="{5EB53EDA-4E82-5847-A4A9-96DFDF8BAED3}" srcOrd="0" destOrd="0" presId="urn:microsoft.com/office/officeart/2009/3/layout/HorizontalOrganizationChart"/>
    <dgm:cxn modelId="{369D1585-5401-1545-93C5-EE81D4404EA0}" type="presParOf" srcId="{6FF73487-BA4B-C443-9958-EBF619359AFC}" destId="{A6542D21-45A5-084C-A48C-1713A1B88B17}" srcOrd="1" destOrd="0" presId="urn:microsoft.com/office/officeart/2009/3/layout/HorizontalOrganizationChart"/>
    <dgm:cxn modelId="{0B05F8A7-6BC2-3C48-8A4C-1A1B5E429CCE}" type="presParOf" srcId="{5D27410C-8A31-E94A-8DAB-4E1F9AF843E6}" destId="{1CEF57BC-E901-2042-9939-D01F69CD89A6}" srcOrd="1" destOrd="0" presId="urn:microsoft.com/office/officeart/2009/3/layout/HorizontalOrganizationChart"/>
    <dgm:cxn modelId="{AF9BBCBA-5A19-E24F-87DD-5ED79828370D}" type="presParOf" srcId="{5D27410C-8A31-E94A-8DAB-4E1F9AF843E6}" destId="{85FFEFB8-DFBB-6141-B309-AC94DD4BE578}" srcOrd="2" destOrd="0" presId="urn:microsoft.com/office/officeart/2009/3/layout/HorizontalOrganizationChart"/>
    <dgm:cxn modelId="{5C69177F-55C6-8B44-9ABD-B98CC8BE7929}" type="presParOf" srcId="{7B3D9463-D943-BD44-8378-2A0E840897C4}" destId="{A5FDEFC3-A692-904A-89F9-EA1E88BE9D6D}" srcOrd="2" destOrd="0" presId="urn:microsoft.com/office/officeart/2009/3/layout/HorizontalOrganizationChart"/>
    <dgm:cxn modelId="{91B49EBE-719F-1E4B-BDA1-4BA921A77E8B}" type="presParOf" srcId="{7B3D9463-D943-BD44-8378-2A0E840897C4}" destId="{4F93CC0B-84FF-D648-9864-A724D39FA877}" srcOrd="3" destOrd="0" presId="urn:microsoft.com/office/officeart/2009/3/layout/HorizontalOrganizationChart"/>
    <dgm:cxn modelId="{E9448089-412D-3249-9733-068DFE1DAB10}" type="presParOf" srcId="{4F93CC0B-84FF-D648-9864-A724D39FA877}" destId="{DB473F34-9755-F84E-817B-4D09B7287CCF}" srcOrd="0" destOrd="0" presId="urn:microsoft.com/office/officeart/2009/3/layout/HorizontalOrganizationChart"/>
    <dgm:cxn modelId="{4B45F472-FBA6-B141-B1D4-728E07A28C18}" type="presParOf" srcId="{DB473F34-9755-F84E-817B-4D09B7287CCF}" destId="{8BD3FF91-2A50-C24C-BB14-291F07306909}" srcOrd="0" destOrd="0" presId="urn:microsoft.com/office/officeart/2009/3/layout/HorizontalOrganizationChart"/>
    <dgm:cxn modelId="{1C4F958B-6BF2-3941-8090-9F9D00A16FEA}" type="presParOf" srcId="{DB473F34-9755-F84E-817B-4D09B7287CCF}" destId="{3B080E59-C458-754B-ABE7-5737D9E0E7C4}" srcOrd="1" destOrd="0" presId="urn:microsoft.com/office/officeart/2009/3/layout/HorizontalOrganizationChart"/>
    <dgm:cxn modelId="{F512507E-A426-4C48-B5D2-0613AE952040}" type="presParOf" srcId="{4F93CC0B-84FF-D648-9864-A724D39FA877}" destId="{D87BCA97-643B-3E4F-9D9A-CEEF0E49C362}" srcOrd="1" destOrd="0" presId="urn:microsoft.com/office/officeart/2009/3/layout/HorizontalOrganizationChart"/>
    <dgm:cxn modelId="{9986D3E2-58F0-9B4A-8068-6005DE10A2D6}" type="presParOf" srcId="{4F93CC0B-84FF-D648-9864-A724D39FA877}" destId="{57462E9F-F822-484F-B2E5-DF888C6EF02F}" srcOrd="2" destOrd="0" presId="urn:microsoft.com/office/officeart/2009/3/layout/HorizontalOrganizationChart"/>
    <dgm:cxn modelId="{CE634E56-86F7-3046-AA2A-B78CFB7FAD8C}" type="presParOf" srcId="{7B3D9463-D943-BD44-8378-2A0E840897C4}" destId="{B8A7353D-948F-1442-8B3D-0BC135039894}" srcOrd="4" destOrd="0" presId="urn:microsoft.com/office/officeart/2009/3/layout/HorizontalOrganizationChart"/>
    <dgm:cxn modelId="{B34B833F-A801-CC4A-A1C9-19EB76D3FC86}" type="presParOf" srcId="{7B3D9463-D943-BD44-8378-2A0E840897C4}" destId="{D495D59C-84C8-7441-818C-A8C41EDF1987}" srcOrd="5" destOrd="0" presId="urn:microsoft.com/office/officeart/2009/3/layout/HorizontalOrganizationChart"/>
    <dgm:cxn modelId="{2B3A1643-AC04-5A48-9BC1-F9D29BBD9D5F}" type="presParOf" srcId="{D495D59C-84C8-7441-818C-A8C41EDF1987}" destId="{145C0BC6-D96A-FC41-B114-293B192BBDEC}" srcOrd="0" destOrd="0" presId="urn:microsoft.com/office/officeart/2009/3/layout/HorizontalOrganizationChart"/>
    <dgm:cxn modelId="{11B4C872-C7D4-0E47-801B-6065499DA2A8}" type="presParOf" srcId="{145C0BC6-D96A-FC41-B114-293B192BBDEC}" destId="{AE817310-E75A-2C41-AA80-16B4D52EF57C}" srcOrd="0" destOrd="0" presId="urn:microsoft.com/office/officeart/2009/3/layout/HorizontalOrganizationChart"/>
    <dgm:cxn modelId="{DF12E14B-6405-644C-B72E-B547B4465F54}" type="presParOf" srcId="{145C0BC6-D96A-FC41-B114-293B192BBDEC}" destId="{AC686CBB-6FA6-2E4C-9314-A64BAB1C2145}" srcOrd="1" destOrd="0" presId="urn:microsoft.com/office/officeart/2009/3/layout/HorizontalOrganizationChart"/>
    <dgm:cxn modelId="{0C1583DF-537A-C048-95DB-2CCEC1053FDD}" type="presParOf" srcId="{D495D59C-84C8-7441-818C-A8C41EDF1987}" destId="{3724D3A4-F360-EC42-8A52-5F95C1352FA7}" srcOrd="1" destOrd="0" presId="urn:microsoft.com/office/officeart/2009/3/layout/HorizontalOrganizationChart"/>
    <dgm:cxn modelId="{0D6EE5DC-0214-C345-BB3B-B0672B92BE83}" type="presParOf" srcId="{D495D59C-84C8-7441-818C-A8C41EDF1987}" destId="{BA7BF550-808E-D24F-B6D0-21DD256CFCCF}" srcOrd="2" destOrd="0" presId="urn:microsoft.com/office/officeart/2009/3/layout/HorizontalOrganizationChart"/>
    <dgm:cxn modelId="{96D43176-2746-A745-AFD2-0E539C9AEA1B}" type="presParOf" srcId="{7B3D9463-D943-BD44-8378-2A0E840897C4}" destId="{7D8250A4-9B17-FA4B-82E9-F9A53F581CD5}" srcOrd="6" destOrd="0" presId="urn:microsoft.com/office/officeart/2009/3/layout/HorizontalOrganizationChart"/>
    <dgm:cxn modelId="{AFBA957E-3767-7142-97F7-50AD9196568E}" type="presParOf" srcId="{7B3D9463-D943-BD44-8378-2A0E840897C4}" destId="{ADF8F680-4AD8-444D-99E5-FEE20C5D66CE}" srcOrd="7" destOrd="0" presId="urn:microsoft.com/office/officeart/2009/3/layout/HorizontalOrganizationChart"/>
    <dgm:cxn modelId="{53A96643-8C6D-F049-BC68-DC1AF981BB51}" type="presParOf" srcId="{ADF8F680-4AD8-444D-99E5-FEE20C5D66CE}" destId="{6E2A7422-78F8-2948-934A-AFD7D262ABCF}" srcOrd="0" destOrd="0" presId="urn:microsoft.com/office/officeart/2009/3/layout/HorizontalOrganizationChart"/>
    <dgm:cxn modelId="{7B1AE717-223E-ED45-8B17-3814AA16174D}" type="presParOf" srcId="{6E2A7422-78F8-2948-934A-AFD7D262ABCF}" destId="{8E8D8516-7B54-BE4B-B9E2-33E96C57816B}" srcOrd="0" destOrd="0" presId="urn:microsoft.com/office/officeart/2009/3/layout/HorizontalOrganizationChart"/>
    <dgm:cxn modelId="{C471E2EB-A5C8-8F44-95FB-C37E612317C8}" type="presParOf" srcId="{6E2A7422-78F8-2948-934A-AFD7D262ABCF}" destId="{1FE1ED67-A533-BC44-94EF-F0A07EEFCA92}" srcOrd="1" destOrd="0" presId="urn:microsoft.com/office/officeart/2009/3/layout/HorizontalOrganizationChart"/>
    <dgm:cxn modelId="{49BAFC1C-EDD2-E04E-A3AE-FF9CE39EA3F6}" type="presParOf" srcId="{ADF8F680-4AD8-444D-99E5-FEE20C5D66CE}" destId="{A5EC7EEF-E4CF-A84B-AA84-E76D91AD1DA2}" srcOrd="1" destOrd="0" presId="urn:microsoft.com/office/officeart/2009/3/layout/HorizontalOrganizationChart"/>
    <dgm:cxn modelId="{34190F29-38BC-564D-BB4F-39A5C6B6FCF4}" type="presParOf" srcId="{ADF8F680-4AD8-444D-99E5-FEE20C5D66CE}" destId="{F653183C-9E27-0E4A-B980-E41637F7CEC6}" srcOrd="2" destOrd="0" presId="urn:microsoft.com/office/officeart/2009/3/layout/HorizontalOrganizationChart"/>
    <dgm:cxn modelId="{C53F011A-87A9-7642-B0ED-E8A4E7E70A17}" type="presParOf" srcId="{7B3D9463-D943-BD44-8378-2A0E840897C4}" destId="{A69F278D-22B1-214F-8F75-EAE88210504E}" srcOrd="8" destOrd="0" presId="urn:microsoft.com/office/officeart/2009/3/layout/HorizontalOrganizationChart"/>
    <dgm:cxn modelId="{CF855BAD-6F96-5C40-96EF-739F0A3F52CF}" type="presParOf" srcId="{7B3D9463-D943-BD44-8378-2A0E840897C4}" destId="{3BD378AD-970B-FD43-830C-8AD6F2306A5F}" srcOrd="9" destOrd="0" presId="urn:microsoft.com/office/officeart/2009/3/layout/HorizontalOrganizationChart"/>
    <dgm:cxn modelId="{007B2275-C5D9-F647-A9D7-57F5FE1E04D0}" type="presParOf" srcId="{3BD378AD-970B-FD43-830C-8AD6F2306A5F}" destId="{D09B2AF0-9C5D-AC4A-A8CB-26CBB5394112}" srcOrd="0" destOrd="0" presId="urn:microsoft.com/office/officeart/2009/3/layout/HorizontalOrganizationChart"/>
    <dgm:cxn modelId="{1A9C4514-25AE-F34F-BD4D-6C5CB566B14B}" type="presParOf" srcId="{D09B2AF0-9C5D-AC4A-A8CB-26CBB5394112}" destId="{F1B648D9-25DC-1A49-B2E2-E730DEE2D799}" srcOrd="0" destOrd="0" presId="urn:microsoft.com/office/officeart/2009/3/layout/HorizontalOrganizationChart"/>
    <dgm:cxn modelId="{33F1FFE1-4B9B-434F-90B4-CA3502DD71D0}" type="presParOf" srcId="{D09B2AF0-9C5D-AC4A-A8CB-26CBB5394112}" destId="{CE3C8015-3714-7542-B1ED-60735610BACB}" srcOrd="1" destOrd="0" presId="urn:microsoft.com/office/officeart/2009/3/layout/HorizontalOrganizationChart"/>
    <dgm:cxn modelId="{C952365B-4433-984E-93B5-AF8792B30440}" type="presParOf" srcId="{3BD378AD-970B-FD43-830C-8AD6F2306A5F}" destId="{1702AE84-2219-7843-B0F5-32DC2FDCD0FB}" srcOrd="1" destOrd="0" presId="urn:microsoft.com/office/officeart/2009/3/layout/HorizontalOrganizationChart"/>
    <dgm:cxn modelId="{EAE52BEE-77F3-B64F-87E0-76C55963C508}" type="presParOf" srcId="{3BD378AD-970B-FD43-830C-8AD6F2306A5F}" destId="{7CD6626C-1DAD-2B4F-8E58-22E2BBE52EDB}" srcOrd="2" destOrd="0" presId="urn:microsoft.com/office/officeart/2009/3/layout/HorizontalOrganizationChart"/>
    <dgm:cxn modelId="{B762BD73-F3F4-A140-B1FC-644874D89953}" type="presParOf" srcId="{24D855CD-B52B-DD42-BF46-32C57A3AE7D3}" destId="{DC02689D-F8B6-C245-8254-82327433825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B9F58E-5320-B746-A88E-3F75168BA845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9D2DA-340D-0140-B0CB-17199D784C7E}">
      <dgm:prSet phldrT="[Text]" custT="1"/>
      <dgm:spPr/>
      <dgm:t>
        <a:bodyPr/>
        <a:lstStyle/>
        <a:p>
          <a:r>
            <a:rPr lang="en-US" sz="900" dirty="0" smtClean="0">
              <a:solidFill>
                <a:srgbClr val="000000"/>
              </a:solidFill>
              <a:latin typeface="Calibri"/>
              <a:cs typeface="Calibri"/>
            </a:rPr>
            <a:t>Business</a:t>
          </a:r>
        </a:p>
        <a:p>
          <a:r>
            <a:rPr lang="en-US" sz="900" dirty="0" smtClean="0">
              <a:solidFill>
                <a:srgbClr val="000000"/>
              </a:solidFill>
              <a:latin typeface="Calibri"/>
              <a:cs typeface="Calibri"/>
            </a:rPr>
            <a:t>Requirements</a:t>
          </a:r>
          <a:endParaRPr lang="en-US" sz="9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D9612485-7F4D-274D-9F04-593E39AA2CC3}" type="parTrans" cxnId="{948D3AA7-34A7-C94D-AE55-7CFD86C5BF4A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5EA5AED5-0976-8D41-9939-CBFDAB4CE4FE}" type="sibTrans" cxnId="{948D3AA7-34A7-C94D-AE55-7CFD86C5BF4A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2C2987D2-2856-1C4C-A88B-5F9FB91DA6F9}">
      <dgm:prSet phldrT="[Text]" custT="1"/>
      <dgm:spPr/>
      <dgm:t>
        <a:bodyPr/>
        <a:lstStyle/>
        <a:p>
          <a:r>
            <a:rPr lang="en-US" sz="900" dirty="0" smtClean="0">
              <a:solidFill>
                <a:srgbClr val="000000"/>
              </a:solidFill>
              <a:latin typeface="Calibri"/>
              <a:cs typeface="Calibri"/>
            </a:rPr>
            <a:t>Design</a:t>
          </a:r>
          <a:endParaRPr lang="en-US" sz="9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F247F4F4-94CF-F244-B4DE-EE97CD31AFD0}" type="parTrans" cxnId="{ADAD569E-2607-324D-8013-486F57F8D890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4D1F44A2-5B59-5B4F-A251-AACA02F4A8C1}" type="sibTrans" cxnId="{ADAD569E-2607-324D-8013-486F57F8D890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EBBDE832-3478-BB42-A706-6FEE7DD920BA}">
      <dgm:prSet phldrT="[Text]" custT="1"/>
      <dgm:spPr/>
      <dgm:t>
        <a:bodyPr/>
        <a:lstStyle/>
        <a:p>
          <a:r>
            <a:rPr lang="en-US" sz="900" dirty="0" smtClean="0">
              <a:solidFill>
                <a:srgbClr val="000000"/>
              </a:solidFill>
              <a:latin typeface="Calibri"/>
              <a:cs typeface="Calibri"/>
            </a:rPr>
            <a:t>Code</a:t>
          </a:r>
          <a:endParaRPr lang="en-US" sz="9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F2F2532F-8051-F843-8A49-789B7AD7DD59}" type="parTrans" cxnId="{B863AD59-8F91-B74F-8828-3AF9B4605AC6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69045EA7-902D-FC4B-A191-9FED84B86FC7}" type="sibTrans" cxnId="{B863AD59-8F91-B74F-8828-3AF9B4605AC6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B1056EB9-AFA2-3D47-95B1-A2B449EEC305}">
      <dgm:prSet phldrT="[Text]" custT="1"/>
      <dgm:spPr/>
      <dgm:t>
        <a:bodyPr/>
        <a:lstStyle/>
        <a:p>
          <a:r>
            <a:rPr lang="en-US" sz="900" dirty="0" smtClean="0">
              <a:solidFill>
                <a:srgbClr val="000000"/>
              </a:solidFill>
              <a:latin typeface="Calibri"/>
              <a:cs typeface="Calibri"/>
            </a:rPr>
            <a:t>Test</a:t>
          </a:r>
          <a:endParaRPr lang="en-US" sz="9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2436A218-D2C0-5045-A11E-0EB2C5B6E0DA}" type="parTrans" cxnId="{180FA90F-D548-B242-9C9A-41DC0FF890B6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8BEDCEBE-31F2-1842-A760-B0F41300FC78}" type="sibTrans" cxnId="{180FA90F-D548-B242-9C9A-41DC0FF890B6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78113DC3-5F0D-7647-905B-01D8568ECD1E}">
      <dgm:prSet phldrT="[Text]" custT="1"/>
      <dgm:spPr/>
      <dgm:t>
        <a:bodyPr/>
        <a:lstStyle/>
        <a:p>
          <a:r>
            <a:rPr lang="en-US" sz="900" dirty="0" smtClean="0">
              <a:solidFill>
                <a:srgbClr val="000000"/>
              </a:solidFill>
              <a:latin typeface="Calibri"/>
              <a:cs typeface="Calibri"/>
            </a:rPr>
            <a:t>Deploy</a:t>
          </a:r>
          <a:endParaRPr lang="en-US" sz="900" dirty="0">
            <a:solidFill>
              <a:srgbClr val="000000"/>
            </a:solidFill>
            <a:latin typeface="Calibri"/>
            <a:cs typeface="Calibri"/>
          </a:endParaRPr>
        </a:p>
      </dgm:t>
    </dgm:pt>
    <dgm:pt modelId="{E150539A-6183-7747-AF15-2BB354C86299}" type="parTrans" cxnId="{3D36892B-E2BA-944E-A38D-85B0F194A6E7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ADA40CBD-649C-884B-AC6A-EB1D37B5ADAF}" type="sibTrans" cxnId="{3D36892B-E2BA-944E-A38D-85B0F194A6E7}">
      <dgm:prSet/>
      <dgm:spPr/>
      <dgm:t>
        <a:bodyPr/>
        <a:lstStyle/>
        <a:p>
          <a:endParaRPr lang="en-US" sz="900">
            <a:latin typeface="Calibri"/>
            <a:cs typeface="Calibri"/>
          </a:endParaRPr>
        </a:p>
      </dgm:t>
    </dgm:pt>
    <dgm:pt modelId="{971C9297-9D6F-9141-B579-1A3C4B8A5F15}" type="pres">
      <dgm:prSet presAssocID="{C7B9F58E-5320-B746-A88E-3F75168BA8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68B010-6FE1-1F4F-B414-36755AB29BA0}" type="pres">
      <dgm:prSet presAssocID="{C7B9F58E-5320-B746-A88E-3F75168BA845}" presName="cycle" presStyleCnt="0"/>
      <dgm:spPr/>
    </dgm:pt>
    <dgm:pt modelId="{4A072692-87BD-D844-A020-7B48BEE70DCE}" type="pres">
      <dgm:prSet presAssocID="{2D19D2DA-340D-0140-B0CB-17199D784C7E}" presName="nodeFirstNode" presStyleLbl="node1" presStyleIdx="0" presStyleCnt="5" custScaleX="127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035E5-33F2-2B49-B5AB-3092EABF0B3F}" type="pres">
      <dgm:prSet presAssocID="{5EA5AED5-0976-8D41-9939-CBFDAB4CE4FE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FFCBF401-7F7D-9E43-833A-F3A4006E0CF3}" type="pres">
      <dgm:prSet presAssocID="{2C2987D2-2856-1C4C-A88B-5F9FB91DA6F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BFCE3-9B5D-5F45-8A38-B3A65CE0F410}" type="pres">
      <dgm:prSet presAssocID="{EBBDE832-3478-BB42-A706-6FEE7DD920BA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689F9-4CB9-2147-897E-48D493E3F70A}" type="pres">
      <dgm:prSet presAssocID="{B1056EB9-AFA2-3D47-95B1-A2B449EEC30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D0395-5EF1-1A44-AC3A-2D7A1A9F1BD6}" type="pres">
      <dgm:prSet presAssocID="{78113DC3-5F0D-7647-905B-01D8568ECD1E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483929-3A81-2E4E-A4BD-F8F89A0F988C}" type="presOf" srcId="{2C2987D2-2856-1C4C-A88B-5F9FB91DA6F9}" destId="{FFCBF401-7F7D-9E43-833A-F3A4006E0CF3}" srcOrd="0" destOrd="0" presId="urn:microsoft.com/office/officeart/2005/8/layout/cycle3"/>
    <dgm:cxn modelId="{ADAD569E-2607-324D-8013-486F57F8D890}" srcId="{C7B9F58E-5320-B746-A88E-3F75168BA845}" destId="{2C2987D2-2856-1C4C-A88B-5F9FB91DA6F9}" srcOrd="1" destOrd="0" parTransId="{F247F4F4-94CF-F244-B4DE-EE97CD31AFD0}" sibTransId="{4D1F44A2-5B59-5B4F-A251-AACA02F4A8C1}"/>
    <dgm:cxn modelId="{9E5ACBF8-23A9-B44A-A08D-21CB7BE58ACC}" type="presOf" srcId="{5EA5AED5-0976-8D41-9939-CBFDAB4CE4FE}" destId="{A95035E5-33F2-2B49-B5AB-3092EABF0B3F}" srcOrd="0" destOrd="0" presId="urn:microsoft.com/office/officeart/2005/8/layout/cycle3"/>
    <dgm:cxn modelId="{596212F8-F079-954E-B601-36EEFD2C6CD1}" type="presOf" srcId="{2D19D2DA-340D-0140-B0CB-17199D784C7E}" destId="{4A072692-87BD-D844-A020-7B48BEE70DCE}" srcOrd="0" destOrd="0" presId="urn:microsoft.com/office/officeart/2005/8/layout/cycle3"/>
    <dgm:cxn modelId="{948D3AA7-34A7-C94D-AE55-7CFD86C5BF4A}" srcId="{C7B9F58E-5320-B746-A88E-3F75168BA845}" destId="{2D19D2DA-340D-0140-B0CB-17199D784C7E}" srcOrd="0" destOrd="0" parTransId="{D9612485-7F4D-274D-9F04-593E39AA2CC3}" sibTransId="{5EA5AED5-0976-8D41-9939-CBFDAB4CE4FE}"/>
    <dgm:cxn modelId="{B863AD59-8F91-B74F-8828-3AF9B4605AC6}" srcId="{C7B9F58E-5320-B746-A88E-3F75168BA845}" destId="{EBBDE832-3478-BB42-A706-6FEE7DD920BA}" srcOrd="2" destOrd="0" parTransId="{F2F2532F-8051-F843-8A49-789B7AD7DD59}" sibTransId="{69045EA7-902D-FC4B-A191-9FED84B86FC7}"/>
    <dgm:cxn modelId="{3D36892B-E2BA-944E-A38D-85B0F194A6E7}" srcId="{C7B9F58E-5320-B746-A88E-3F75168BA845}" destId="{78113DC3-5F0D-7647-905B-01D8568ECD1E}" srcOrd="4" destOrd="0" parTransId="{E150539A-6183-7747-AF15-2BB354C86299}" sibTransId="{ADA40CBD-649C-884B-AC6A-EB1D37B5ADAF}"/>
    <dgm:cxn modelId="{6F6947C7-8C1B-6141-AF78-1E03A78EE31A}" type="presOf" srcId="{78113DC3-5F0D-7647-905B-01D8568ECD1E}" destId="{7C8D0395-5EF1-1A44-AC3A-2D7A1A9F1BD6}" srcOrd="0" destOrd="0" presId="urn:microsoft.com/office/officeart/2005/8/layout/cycle3"/>
    <dgm:cxn modelId="{39E3F80E-5721-AB47-B71D-E7374B4345AA}" type="presOf" srcId="{EBBDE832-3478-BB42-A706-6FEE7DD920BA}" destId="{B5DBFCE3-9B5D-5F45-8A38-B3A65CE0F410}" srcOrd="0" destOrd="0" presId="urn:microsoft.com/office/officeart/2005/8/layout/cycle3"/>
    <dgm:cxn modelId="{594DE5BC-1939-2B47-975D-A4F8465AE746}" type="presOf" srcId="{C7B9F58E-5320-B746-A88E-3F75168BA845}" destId="{971C9297-9D6F-9141-B579-1A3C4B8A5F15}" srcOrd="0" destOrd="0" presId="urn:microsoft.com/office/officeart/2005/8/layout/cycle3"/>
    <dgm:cxn modelId="{180FA90F-D548-B242-9C9A-41DC0FF890B6}" srcId="{C7B9F58E-5320-B746-A88E-3F75168BA845}" destId="{B1056EB9-AFA2-3D47-95B1-A2B449EEC305}" srcOrd="3" destOrd="0" parTransId="{2436A218-D2C0-5045-A11E-0EB2C5B6E0DA}" sibTransId="{8BEDCEBE-31F2-1842-A760-B0F41300FC78}"/>
    <dgm:cxn modelId="{2D4FE2E0-B21C-914F-9F5E-D0DF7EC67F95}" type="presOf" srcId="{B1056EB9-AFA2-3D47-95B1-A2B449EEC305}" destId="{44E689F9-4CB9-2147-897E-48D493E3F70A}" srcOrd="0" destOrd="0" presId="urn:microsoft.com/office/officeart/2005/8/layout/cycle3"/>
    <dgm:cxn modelId="{6F76ED86-9518-CE4F-8AAA-8AA3177AE31E}" type="presParOf" srcId="{971C9297-9D6F-9141-B579-1A3C4B8A5F15}" destId="{FB68B010-6FE1-1F4F-B414-36755AB29BA0}" srcOrd="0" destOrd="0" presId="urn:microsoft.com/office/officeart/2005/8/layout/cycle3"/>
    <dgm:cxn modelId="{977EFD4F-5150-F44D-B7CE-6FFF3E16AFBE}" type="presParOf" srcId="{FB68B010-6FE1-1F4F-B414-36755AB29BA0}" destId="{4A072692-87BD-D844-A020-7B48BEE70DCE}" srcOrd="0" destOrd="0" presId="urn:microsoft.com/office/officeart/2005/8/layout/cycle3"/>
    <dgm:cxn modelId="{40AAEDE7-01FE-E041-A1E6-1C3864501E33}" type="presParOf" srcId="{FB68B010-6FE1-1F4F-B414-36755AB29BA0}" destId="{A95035E5-33F2-2B49-B5AB-3092EABF0B3F}" srcOrd="1" destOrd="0" presId="urn:microsoft.com/office/officeart/2005/8/layout/cycle3"/>
    <dgm:cxn modelId="{EE571389-6D55-9143-9DE1-819F8C07376A}" type="presParOf" srcId="{FB68B010-6FE1-1F4F-B414-36755AB29BA0}" destId="{FFCBF401-7F7D-9E43-833A-F3A4006E0CF3}" srcOrd="2" destOrd="0" presId="urn:microsoft.com/office/officeart/2005/8/layout/cycle3"/>
    <dgm:cxn modelId="{12215AC0-1810-CB45-9634-23BD60BAD4F9}" type="presParOf" srcId="{FB68B010-6FE1-1F4F-B414-36755AB29BA0}" destId="{B5DBFCE3-9B5D-5F45-8A38-B3A65CE0F410}" srcOrd="3" destOrd="0" presId="urn:microsoft.com/office/officeart/2005/8/layout/cycle3"/>
    <dgm:cxn modelId="{9B79AEC5-4C85-D246-BDC8-1BB7B38E6986}" type="presParOf" srcId="{FB68B010-6FE1-1F4F-B414-36755AB29BA0}" destId="{44E689F9-4CB9-2147-897E-48D493E3F70A}" srcOrd="4" destOrd="0" presId="urn:microsoft.com/office/officeart/2005/8/layout/cycle3"/>
    <dgm:cxn modelId="{6E25B1D3-76BA-EC47-AB74-4565C39EFBA9}" type="presParOf" srcId="{FB68B010-6FE1-1F4F-B414-36755AB29BA0}" destId="{7C8D0395-5EF1-1A44-AC3A-2D7A1A9F1BD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F278D-22B1-214F-8F75-EAE88210504E}">
      <dsp:nvSpPr>
        <dsp:cNvPr id="0" name=""/>
        <dsp:cNvSpPr/>
      </dsp:nvSpPr>
      <dsp:spPr>
        <a:xfrm>
          <a:off x="1797842" y="1538363"/>
          <a:ext cx="878504" cy="1306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6616" y="0"/>
              </a:lnTo>
              <a:lnTo>
                <a:pt x="726616" y="1306235"/>
              </a:lnTo>
              <a:lnTo>
                <a:pt x="878504" y="13062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250A4-9B17-FA4B-82E9-F9A53F581CD5}">
      <dsp:nvSpPr>
        <dsp:cNvPr id="0" name=""/>
        <dsp:cNvSpPr/>
      </dsp:nvSpPr>
      <dsp:spPr>
        <a:xfrm>
          <a:off x="1797842" y="1538363"/>
          <a:ext cx="878504" cy="653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6616" y="0"/>
              </a:lnTo>
              <a:lnTo>
                <a:pt x="726616" y="653117"/>
              </a:lnTo>
              <a:lnTo>
                <a:pt x="878504" y="6531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7353D-948F-1442-8B3D-0BC135039894}">
      <dsp:nvSpPr>
        <dsp:cNvPr id="0" name=""/>
        <dsp:cNvSpPr/>
      </dsp:nvSpPr>
      <dsp:spPr>
        <a:xfrm>
          <a:off x="1797842" y="1492643"/>
          <a:ext cx="8785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8504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DEFC3-A692-904A-89F9-EA1E88BE9D6D}">
      <dsp:nvSpPr>
        <dsp:cNvPr id="0" name=""/>
        <dsp:cNvSpPr/>
      </dsp:nvSpPr>
      <dsp:spPr>
        <a:xfrm>
          <a:off x="1797842" y="885245"/>
          <a:ext cx="878504" cy="653117"/>
        </a:xfrm>
        <a:custGeom>
          <a:avLst/>
          <a:gdLst/>
          <a:ahLst/>
          <a:cxnLst/>
          <a:rect l="0" t="0" r="0" b="0"/>
          <a:pathLst>
            <a:path>
              <a:moveTo>
                <a:pt x="0" y="653117"/>
              </a:moveTo>
              <a:lnTo>
                <a:pt x="726616" y="653117"/>
              </a:lnTo>
              <a:lnTo>
                <a:pt x="726616" y="0"/>
              </a:lnTo>
              <a:lnTo>
                <a:pt x="87850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192DD-5C1C-0A4C-AA64-C31F3251409A}">
      <dsp:nvSpPr>
        <dsp:cNvPr id="0" name=""/>
        <dsp:cNvSpPr/>
      </dsp:nvSpPr>
      <dsp:spPr>
        <a:xfrm>
          <a:off x="1797842" y="232127"/>
          <a:ext cx="878504" cy="1306235"/>
        </a:xfrm>
        <a:custGeom>
          <a:avLst/>
          <a:gdLst/>
          <a:ahLst/>
          <a:cxnLst/>
          <a:rect l="0" t="0" r="0" b="0"/>
          <a:pathLst>
            <a:path>
              <a:moveTo>
                <a:pt x="0" y="1306235"/>
              </a:moveTo>
              <a:lnTo>
                <a:pt x="726616" y="1306235"/>
              </a:lnTo>
              <a:lnTo>
                <a:pt x="726616" y="0"/>
              </a:lnTo>
              <a:lnTo>
                <a:pt x="87850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2B339-FF24-B045-AEA4-7BFA79226CB2}">
      <dsp:nvSpPr>
        <dsp:cNvPr id="0" name=""/>
        <dsp:cNvSpPr/>
      </dsp:nvSpPr>
      <dsp:spPr>
        <a:xfrm>
          <a:off x="371296" y="1306734"/>
          <a:ext cx="1426546" cy="46325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Government That Works</a:t>
          </a:r>
          <a:endParaRPr lang="en-US" sz="1400" b="1" kern="1200" dirty="0"/>
        </a:p>
      </dsp:txBody>
      <dsp:txXfrm>
        <a:off x="371296" y="1306734"/>
        <a:ext cx="1426546" cy="463258"/>
      </dsp:txXfrm>
    </dsp:sp>
    <dsp:sp modelId="{5EB53EDA-4E82-5847-A4A9-96DFDF8BAED3}">
      <dsp:nvSpPr>
        <dsp:cNvPr id="0" name=""/>
        <dsp:cNvSpPr/>
      </dsp:nvSpPr>
      <dsp:spPr>
        <a:xfrm>
          <a:off x="2676346" y="498"/>
          <a:ext cx="2131457" cy="4632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Analysis &amp; Program Management</a:t>
          </a:r>
          <a:endParaRPr lang="en-US" sz="1400" kern="1200" dirty="0"/>
        </a:p>
      </dsp:txBody>
      <dsp:txXfrm>
        <a:off x="2676346" y="498"/>
        <a:ext cx="2131457" cy="463258"/>
      </dsp:txXfrm>
    </dsp:sp>
    <dsp:sp modelId="{8BD3FF91-2A50-C24C-BB14-291F07306909}">
      <dsp:nvSpPr>
        <dsp:cNvPr id="0" name=""/>
        <dsp:cNvSpPr/>
      </dsp:nvSpPr>
      <dsp:spPr>
        <a:xfrm>
          <a:off x="2676346" y="653616"/>
          <a:ext cx="2131457" cy="4632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Interactive Access</a:t>
          </a:r>
          <a:endParaRPr lang="en-US" sz="1400" kern="1200" dirty="0"/>
        </a:p>
      </dsp:txBody>
      <dsp:txXfrm>
        <a:off x="2676346" y="653616"/>
        <a:ext cx="2131457" cy="463258"/>
      </dsp:txXfrm>
    </dsp:sp>
    <dsp:sp modelId="{AE817310-E75A-2C41-AA80-16B4D52EF57C}">
      <dsp:nvSpPr>
        <dsp:cNvPr id="0" name=""/>
        <dsp:cNvSpPr/>
      </dsp:nvSpPr>
      <dsp:spPr>
        <a:xfrm>
          <a:off x="2676346" y="1306734"/>
          <a:ext cx="2131457" cy="4632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Online Services</a:t>
          </a:r>
          <a:endParaRPr lang="en-US" sz="1400" kern="1200" dirty="0"/>
        </a:p>
      </dsp:txBody>
      <dsp:txXfrm>
        <a:off x="2676346" y="1306734"/>
        <a:ext cx="2131457" cy="463258"/>
      </dsp:txXfrm>
    </dsp:sp>
    <dsp:sp modelId="{8E8D8516-7B54-BE4B-B9E2-33E96C57816B}">
      <dsp:nvSpPr>
        <dsp:cNvPr id="0" name=""/>
        <dsp:cNvSpPr/>
      </dsp:nvSpPr>
      <dsp:spPr>
        <a:xfrm>
          <a:off x="2676346" y="1959852"/>
          <a:ext cx="2131457" cy="4632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Open Data</a:t>
          </a:r>
          <a:endParaRPr lang="en-US" sz="1400" kern="1200" dirty="0"/>
        </a:p>
      </dsp:txBody>
      <dsp:txXfrm>
        <a:off x="2676346" y="1959852"/>
        <a:ext cx="2131457" cy="463258"/>
      </dsp:txXfrm>
    </dsp:sp>
    <dsp:sp modelId="{F1B648D9-25DC-1A49-B2E2-E730DEE2D799}">
      <dsp:nvSpPr>
        <dsp:cNvPr id="0" name=""/>
        <dsp:cNvSpPr/>
      </dsp:nvSpPr>
      <dsp:spPr>
        <a:xfrm>
          <a:off x="2676346" y="2612970"/>
          <a:ext cx="2131457" cy="4632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Efficiency</a:t>
          </a:r>
          <a:endParaRPr lang="en-US" sz="1400" kern="1200" dirty="0"/>
        </a:p>
      </dsp:txBody>
      <dsp:txXfrm>
        <a:off x="2676346" y="2612970"/>
        <a:ext cx="2131457" cy="463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035E5-33F2-2B49-B5AB-3092EABF0B3F}">
      <dsp:nvSpPr>
        <dsp:cNvPr id="0" name=""/>
        <dsp:cNvSpPr/>
      </dsp:nvSpPr>
      <dsp:spPr>
        <a:xfrm>
          <a:off x="804287" y="-71474"/>
          <a:ext cx="1623809" cy="1623809"/>
        </a:xfrm>
        <a:prstGeom prst="circularArrow">
          <a:avLst>
            <a:gd name="adj1" fmla="val 5544"/>
            <a:gd name="adj2" fmla="val 330680"/>
            <a:gd name="adj3" fmla="val 13366057"/>
            <a:gd name="adj4" fmla="val 17640782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072692-87BD-D844-A020-7B48BEE70DCE}">
      <dsp:nvSpPr>
        <dsp:cNvPr id="0" name=""/>
        <dsp:cNvSpPr/>
      </dsp:nvSpPr>
      <dsp:spPr>
        <a:xfrm>
          <a:off x="1171046" y="323"/>
          <a:ext cx="890292" cy="3480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  <a:latin typeface="Calibri"/>
              <a:cs typeface="Calibri"/>
            </a:rPr>
            <a:t>Business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  <a:latin typeface="Calibri"/>
              <a:cs typeface="Calibri"/>
            </a:rPr>
            <a:t>Requirements</a:t>
          </a:r>
          <a:endParaRPr lang="en-US" sz="9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1188035" y="17312"/>
        <a:ext cx="856314" cy="314040"/>
      </dsp:txXfrm>
    </dsp:sp>
    <dsp:sp modelId="{FFCBF401-7F7D-9E43-833A-F3A4006E0CF3}">
      <dsp:nvSpPr>
        <dsp:cNvPr id="0" name=""/>
        <dsp:cNvSpPr/>
      </dsp:nvSpPr>
      <dsp:spPr>
        <a:xfrm>
          <a:off x="1926739" y="478798"/>
          <a:ext cx="696036" cy="3480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  <a:latin typeface="Calibri"/>
              <a:cs typeface="Calibri"/>
            </a:rPr>
            <a:t>Design</a:t>
          </a:r>
          <a:endParaRPr lang="en-US" sz="9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1943728" y="495787"/>
        <a:ext cx="662058" cy="314040"/>
      </dsp:txXfrm>
    </dsp:sp>
    <dsp:sp modelId="{B5DBFCE3-9B5D-5F45-8A38-B3A65CE0F410}">
      <dsp:nvSpPr>
        <dsp:cNvPr id="0" name=""/>
        <dsp:cNvSpPr/>
      </dsp:nvSpPr>
      <dsp:spPr>
        <a:xfrm>
          <a:off x="1675189" y="1252987"/>
          <a:ext cx="696036" cy="3480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  <a:latin typeface="Calibri"/>
              <a:cs typeface="Calibri"/>
            </a:rPr>
            <a:t>Code</a:t>
          </a:r>
          <a:endParaRPr lang="en-US" sz="9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1692178" y="1269976"/>
        <a:ext cx="662058" cy="314040"/>
      </dsp:txXfrm>
    </dsp:sp>
    <dsp:sp modelId="{44E689F9-4CB9-2147-897E-48D493E3F70A}">
      <dsp:nvSpPr>
        <dsp:cNvPr id="0" name=""/>
        <dsp:cNvSpPr/>
      </dsp:nvSpPr>
      <dsp:spPr>
        <a:xfrm>
          <a:off x="861159" y="1252987"/>
          <a:ext cx="696036" cy="3480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  <a:latin typeface="Calibri"/>
              <a:cs typeface="Calibri"/>
            </a:rPr>
            <a:t>Test</a:t>
          </a:r>
          <a:endParaRPr lang="en-US" sz="9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878148" y="1269976"/>
        <a:ext cx="662058" cy="314040"/>
      </dsp:txXfrm>
    </dsp:sp>
    <dsp:sp modelId="{7C8D0395-5EF1-1A44-AC3A-2D7A1A9F1BD6}">
      <dsp:nvSpPr>
        <dsp:cNvPr id="0" name=""/>
        <dsp:cNvSpPr/>
      </dsp:nvSpPr>
      <dsp:spPr>
        <a:xfrm>
          <a:off x="609609" y="478798"/>
          <a:ext cx="696036" cy="3480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  <a:latin typeface="Calibri"/>
              <a:cs typeface="Calibri"/>
            </a:rPr>
            <a:t>Deploy</a:t>
          </a:r>
          <a:endParaRPr lang="en-US" sz="900" kern="1200" dirty="0">
            <a:solidFill>
              <a:srgbClr val="000000"/>
            </a:solidFill>
            <a:latin typeface="Calibri"/>
            <a:cs typeface="Calibri"/>
          </a:endParaRPr>
        </a:p>
      </dsp:txBody>
      <dsp:txXfrm>
        <a:off x="626598" y="495787"/>
        <a:ext cx="662058" cy="314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4783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Introduction: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Name,</a:t>
            </a:r>
            <a:r>
              <a:rPr lang="en-US" baseline="0" dirty="0" smtClean="0"/>
              <a:t> State consulting background, Agenda (company introduction, Government usage of open source, How innovation impacts state government (cost, agility, workforce, risk mitigation), benefits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&lt;&lt;Mention</a:t>
            </a:r>
            <a:r>
              <a:rPr lang="en-US" baseline="0" dirty="0" smtClean="0">
                <a:solidFill>
                  <a:schemeClr val="dk1"/>
                </a:solidFill>
              </a:rPr>
              <a:t> the goal of technology is to have common building blocks and avoid </a:t>
            </a:r>
            <a:r>
              <a:rPr lang="en-US" baseline="0" dirty="0" smtClean="0">
                <a:solidFill>
                  <a:schemeClr val="dk1"/>
                </a:solidFill>
              </a:rPr>
              <a:t>sprawl</a:t>
            </a:r>
            <a:r>
              <a:rPr lang="en-US" baseline="0" dirty="0" smtClean="0">
                <a:solidFill>
                  <a:schemeClr val="dk1"/>
                </a:solidFill>
              </a:rPr>
              <a:t>&gt;&gt;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100" b="0" i="0" u="none" strike="noStrike" cap="none" dirty="0" smtClean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&lt;number&gt;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&lt;number&gt;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&lt;number&gt;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&lt;number&gt;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r>
              <a:rPr lang="en-US" sz="1200" b="1" baseline="0" dirty="0" smtClean="0">
                <a:latin typeface="Proxima Nova"/>
                <a:ea typeface="Proxima Nova"/>
                <a:cs typeface="Proxima Nova"/>
                <a:sym typeface="Proxima Nova"/>
              </a:rPr>
              <a:t>At the lowest layer, </a:t>
            </a:r>
            <a:r>
              <a:rPr lang="en-US" sz="1200" b="1" baseline="0" dirty="0" err="1" smtClean="0">
                <a:latin typeface="Proxima Nova"/>
                <a:ea typeface="Proxima Nova"/>
                <a:cs typeface="Proxima Nova"/>
                <a:sym typeface="Proxima Nova"/>
              </a:rPr>
              <a:t>OpenShift</a:t>
            </a:r>
            <a:r>
              <a:rPr lang="en-US" sz="1200" b="1" baseline="0" dirty="0" smtClean="0">
                <a:latin typeface="Proxima Nova"/>
                <a:ea typeface="Proxima Nova"/>
                <a:cs typeface="Proxima Nova"/>
                <a:sym typeface="Proxima Nova"/>
              </a:rPr>
              <a:t> is:</a:t>
            </a:r>
            <a:endParaRPr lang="en-US" sz="1200" b="1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b="1" dirty="0" smtClean="0">
                <a:latin typeface="Proxima Nova"/>
                <a:ea typeface="Proxima Nova"/>
                <a:cs typeface="Proxima Nova"/>
                <a:sym typeface="Proxima Nova"/>
              </a:rPr>
              <a:t>Installed on Secure RHEL</a:t>
            </a:r>
            <a:r>
              <a:rPr lang="en-US" sz="1200" b="1" baseline="0" dirty="0" smtClean="0">
                <a:latin typeface="Proxima Nova"/>
                <a:ea typeface="Proxima Nova"/>
                <a:cs typeface="Proxima Nova"/>
                <a:sym typeface="Proxima Nova"/>
              </a:rPr>
              <a:t> as </a:t>
            </a:r>
            <a:r>
              <a:rPr lang="en-US" sz="1200" b="1" dirty="0" smtClean="0">
                <a:latin typeface="Proxima Nova"/>
                <a:ea typeface="Proxima Nova"/>
                <a:cs typeface="Proxima Nova"/>
                <a:sym typeface="Proxima Nova"/>
              </a:rPr>
              <a:t>the</a:t>
            </a:r>
            <a:r>
              <a:rPr lang="en-US" sz="1200" b="1" baseline="0" dirty="0" smtClean="0">
                <a:latin typeface="Proxima Nova"/>
                <a:ea typeface="Proxima Nova"/>
                <a:cs typeface="Proxima Nova"/>
                <a:sym typeface="Proxima Nova"/>
              </a:rPr>
              <a:t> host </a:t>
            </a:r>
            <a:r>
              <a:rPr lang="en" sz="1200" b="1" dirty="0" smtClean="0">
                <a:latin typeface="Proxima Nova"/>
                <a:ea typeface="Proxima Nova"/>
                <a:cs typeface="Proxima Nova"/>
                <a:sym typeface="Proxima Nova"/>
              </a:rPr>
              <a:t>Container </a:t>
            </a:r>
            <a:r>
              <a:rPr lang="en-US" sz="1200" b="1" dirty="0" smtClean="0">
                <a:latin typeface="Proxima Nova"/>
                <a:ea typeface="Proxima Nova"/>
                <a:cs typeface="Proxima Nova"/>
                <a:sym typeface="Proxima Nova"/>
              </a:rPr>
              <a:t>operating</a:t>
            </a:r>
            <a:r>
              <a:rPr lang="en-US" sz="1200" b="1" baseline="0" dirty="0" smtClean="0">
                <a:latin typeface="Proxima Nova"/>
                <a:ea typeface="Proxima Nova"/>
                <a:cs typeface="Proxima Nova"/>
                <a:sym typeface="Proxima Nova"/>
              </a:rPr>
              <a:t> system:</a:t>
            </a:r>
            <a:endParaRPr lang="en" sz="1200" b="1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rtl="0">
              <a:spcBef>
                <a:spcPts val="0"/>
              </a:spcBef>
              <a:buSzPct val="100000"/>
              <a:buFont typeface="Proxima Nova"/>
            </a:pPr>
            <a:r>
              <a:rPr lang="en" sz="1200" dirty="0" smtClean="0">
                <a:latin typeface="Proxima Nova"/>
                <a:ea typeface="Proxima Nova"/>
                <a:cs typeface="Proxima Nova"/>
                <a:sym typeface="Proxima Nova"/>
              </a:rPr>
              <a:t>In order to run linux containers you need </a:t>
            </a:r>
            <a:r>
              <a:rPr lang="en-US" sz="1200" dirty="0" smtClean="0">
                <a:latin typeface="Proxima Nova"/>
                <a:ea typeface="Proxima Nova"/>
                <a:cs typeface="Proxima Nova"/>
                <a:sym typeface="Proxima Nova"/>
              </a:rPr>
              <a:t>Red Hat’s secure</a:t>
            </a:r>
            <a:r>
              <a:rPr lang="en" sz="1200" dirty="0" smtClean="0">
                <a:latin typeface="Proxima Nova"/>
                <a:ea typeface="Proxima Nova"/>
                <a:cs typeface="Proxima Nova"/>
                <a:sym typeface="Proxima Nova"/>
              </a:rPr>
              <a:t> linux operating system</a:t>
            </a:r>
            <a:r>
              <a:rPr lang="en-US" sz="1200" dirty="0" smtClean="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lang="en" sz="1200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Clustered Container Infrastructure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</a:pPr>
            <a:r>
              <a:rPr lang="en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 order to run containers at scale you need an orchestration engine that can deploy, connect, and coordinate all of those containers in a consistent manner. 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</a:pPr>
            <a:r>
              <a:rPr lang="en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You need to be able to attach persistent storage to these containers in order to support </a:t>
            </a:r>
            <a:r>
              <a:rPr lang="en-US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government service </a:t>
            </a:r>
            <a:r>
              <a:rPr lang="en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applications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</a:pPr>
            <a:r>
              <a:rPr lang="en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And you need a way to securely manage all of these containers</a:t>
            </a:r>
            <a:r>
              <a:rPr lang="en-US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</a:t>
            </a:r>
            <a:r>
              <a:rPr lang="en-US" sz="1200" baseline="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including the contents of each container</a:t>
            </a:r>
            <a:r>
              <a:rPr lang="en" sz="1200" dirty="0" smtClean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lang="en-US" sz="1200" dirty="0" smtClean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200" b="1" dirty="0" smtClean="0">
                <a:latin typeface="Proxima Nova"/>
                <a:ea typeface="Proxima Nova"/>
                <a:cs typeface="Proxima Nova"/>
                <a:sym typeface="Proxima Nova"/>
              </a:rPr>
              <a:t>Enterprise Container Platform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Proxima Nova"/>
            </a:pPr>
            <a:r>
              <a:rPr lang="en-US" sz="1200" dirty="0" err="1" smtClean="0">
                <a:latin typeface="Proxima Nova"/>
                <a:ea typeface="Proxima Nova"/>
                <a:cs typeface="Proxima Nova"/>
                <a:sym typeface="Proxima Nova"/>
              </a:rPr>
              <a:t>OpenShift</a:t>
            </a:r>
            <a:r>
              <a:rPr lang="en-US" sz="1200" baseline="0" dirty="0" smtClean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200" dirty="0" smtClean="0">
                <a:latin typeface="Proxima Nova"/>
                <a:ea typeface="Proxima Nova"/>
                <a:cs typeface="Proxima Nova"/>
                <a:sym typeface="Proxima Nova"/>
              </a:rPr>
              <a:t>create a seamless experience for developers with all the tools and services they need. </a:t>
            </a:r>
          </a:p>
          <a:p>
            <a:pPr marL="457200" lvl="0" indent="-304800" rtl="0">
              <a:spcBef>
                <a:spcPts val="0"/>
              </a:spcBef>
              <a:buSzPct val="100000"/>
              <a:buFont typeface="Proxima Nova"/>
            </a:pPr>
            <a:r>
              <a:rPr lang="en-US" sz="1200" dirty="0" err="1" smtClean="0">
                <a:latin typeface="Proxima Nova"/>
                <a:ea typeface="Proxima Nova"/>
                <a:cs typeface="Proxima Nova"/>
                <a:sym typeface="Proxima Nova"/>
              </a:rPr>
              <a:t>OpenShift</a:t>
            </a:r>
            <a:r>
              <a:rPr lang="en-US" sz="1200" dirty="0" smtClean="0">
                <a:latin typeface="Proxima Nova"/>
                <a:ea typeface="Proxima Nova"/>
                <a:cs typeface="Proxima Nova"/>
                <a:sym typeface="Proxima Nova"/>
              </a:rPr>
              <a:t> provides</a:t>
            </a:r>
            <a:r>
              <a:rPr lang="en" sz="1200" dirty="0" smtClean="0">
                <a:latin typeface="Proxima Nova"/>
                <a:ea typeface="Proxima Nova"/>
                <a:cs typeface="Proxima Nova"/>
                <a:sym typeface="Proxima Nova"/>
              </a:rPr>
              <a:t> a way to automate the building and deploying of applications as well as an easy way to visualize where those deployments are </a:t>
            </a:r>
            <a:r>
              <a:rPr lang="en-US" sz="1200" dirty="0" smtClean="0">
                <a:latin typeface="Proxima Nova"/>
                <a:ea typeface="Proxima Nova"/>
                <a:cs typeface="Proxima Nova"/>
                <a:sym typeface="Proxima Nova"/>
              </a:rPr>
              <a:t>occurring </a:t>
            </a:r>
            <a:r>
              <a:rPr lang="en" sz="1200" dirty="0" smtClean="0">
                <a:latin typeface="Proxima Nova"/>
                <a:ea typeface="Proxima Nova"/>
                <a:cs typeface="Proxima Nova"/>
                <a:sym typeface="Proxima Nova"/>
              </a:rPr>
              <a:t>in real time. 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</a:pPr>
            <a:endParaRPr lang="en" sz="1200" dirty="0" smtClean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&lt;number&gt;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&lt;number&gt;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" sz="12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&lt;number&gt;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Shape 9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 lIns="82058" tIns="41029" rIns="82058" bIns="41029"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&lt;number&gt;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 lIns="82058" tIns="41029" rIns="82058" bIns="41029"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&lt;number&gt;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 lIns="82058" tIns="41029" rIns="82058" bIns="41029"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&lt;number&gt;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240" y="8685068"/>
            <a:ext cx="2972360" cy="457489"/>
          </a:xfrm>
          <a:prstGeom prst="rect">
            <a:avLst/>
          </a:prstGeom>
        </p:spPr>
        <p:txBody>
          <a:bodyPr lIns="82058" tIns="41029" rIns="82058" bIns="41029"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&lt;number&gt;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5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Shape 9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Shape 9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Shape 9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5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6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7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7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6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5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7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583343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2840054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826700" y="1625925"/>
            <a:ext cx="7490700" cy="264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Font typeface="Proxima Nova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top, text bottom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3543300"/>
            <a:ext cx="7772400" cy="800100"/>
          </a:xfrm>
          <a:prstGeom prst="rect">
            <a:avLst/>
          </a:prstGeom>
        </p:spPr>
        <p:txBody>
          <a:bodyPr vert="horz" lIns="182880" tIns="0" rIns="18288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above.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5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FontTx/>
              <a:buNone/>
              <a:defRPr sz="1000" cap="all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828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2971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114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257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00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7543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C468-51AF-4543-A122-159F6EC8052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011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logos r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077456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077456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410200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410200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C0E9D-48C6-4E41-94FD-BB92B873BAC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1771650"/>
            <a:ext cx="3657600" cy="685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to the right.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571750"/>
            <a:ext cx="3657600" cy="142875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458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left, text r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353056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2353056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800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85800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4F2E5-6E26-D94D-9590-9A87AE0E93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800600" y="1771650"/>
            <a:ext cx="3657600" cy="685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to the left.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800600" y="2571750"/>
            <a:ext cx="3657600" cy="142875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8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left, text r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85800" y="1714500"/>
            <a:ext cx="3200400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1000" cap="all" baseline="0">
                <a:solidFill>
                  <a:srgbClr val="4C4C4C"/>
                </a:solidFill>
                <a:latin typeface="Overpas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51FE-0E78-AC43-B09E-965F9682C81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800600" y="1771650"/>
            <a:ext cx="3657600" cy="685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8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Optional heading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800600" y="2571750"/>
            <a:ext cx="3657600" cy="14287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customer summary. Include product software. Do not exceed 40 words. 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2857500"/>
            <a:ext cx="3200400" cy="1143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“Insert customer quote”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603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ridg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85800" y="2000250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INSERT DIVIDER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2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, graphic righ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826700" y="1625925"/>
            <a:ext cx="3585000" cy="264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 left, text righ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732350" y="1625925"/>
            <a:ext cx="3585000" cy="264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, graphic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4968477" y="2753153"/>
            <a:ext cx="3348899" cy="49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4968352" y="3138578"/>
            <a:ext cx="3348899" cy="1341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ubTitle" idx="3"/>
          </p:nvPr>
        </p:nvSpPr>
        <p:spPr>
          <a:xfrm>
            <a:off x="826652" y="2753153"/>
            <a:ext cx="3348899" cy="49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4"/>
          </p:nvPr>
        </p:nvSpPr>
        <p:spPr>
          <a:xfrm>
            <a:off x="826525" y="3138578"/>
            <a:ext cx="3348899" cy="1341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ubTitle" idx="5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,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4968477" y="1867646"/>
            <a:ext cx="3348899" cy="49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4968352" y="2367376"/>
            <a:ext cx="3348899" cy="207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3"/>
          </p:nvPr>
        </p:nvSpPr>
        <p:spPr>
          <a:xfrm>
            <a:off x="826652" y="1867646"/>
            <a:ext cx="3348899" cy="49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4"/>
          </p:nvPr>
        </p:nvSpPr>
        <p:spPr>
          <a:xfrm>
            <a:off x="826525" y="2367376"/>
            <a:ext cx="3348899" cy="207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5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s, graphic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826652" y="2644931"/>
            <a:ext cx="2208599" cy="57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826652" y="3110231"/>
            <a:ext cx="2208599" cy="121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3"/>
          </p:nvPr>
        </p:nvSpPr>
        <p:spPr>
          <a:xfrm>
            <a:off x="3467639" y="2644931"/>
            <a:ext cx="2208599" cy="57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4"/>
          </p:nvPr>
        </p:nvSpPr>
        <p:spPr>
          <a:xfrm>
            <a:off x="3467639" y="3110231"/>
            <a:ext cx="2208599" cy="121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5"/>
          </p:nvPr>
        </p:nvSpPr>
        <p:spPr>
          <a:xfrm>
            <a:off x="6108739" y="2644931"/>
            <a:ext cx="2208599" cy="57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6"/>
          </p:nvPr>
        </p:nvSpPr>
        <p:spPr>
          <a:xfrm>
            <a:off x="6108739" y="3110231"/>
            <a:ext cx="2208599" cy="121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ubTitle" idx="7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s,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826652" y="1809825"/>
            <a:ext cx="2208599" cy="57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826652" y="2332275"/>
            <a:ext cx="2208599" cy="121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3"/>
          </p:nvPr>
        </p:nvSpPr>
        <p:spPr>
          <a:xfrm>
            <a:off x="3467639" y="1809825"/>
            <a:ext cx="2208599" cy="57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4"/>
          </p:nvPr>
        </p:nvSpPr>
        <p:spPr>
          <a:xfrm>
            <a:off x="3467639" y="2332275"/>
            <a:ext cx="2208599" cy="121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5"/>
          </p:nvPr>
        </p:nvSpPr>
        <p:spPr>
          <a:xfrm>
            <a:off x="6108739" y="1809825"/>
            <a:ext cx="2208599" cy="57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6"/>
          </p:nvPr>
        </p:nvSpPr>
        <p:spPr>
          <a:xfrm>
            <a:off x="6108739" y="2332275"/>
            <a:ext cx="2208599" cy="121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ct val="100000"/>
              <a:defRPr sz="12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7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top, graphic bottom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826650" y="1554318"/>
            <a:ext cx="7490700" cy="39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defRPr sz="14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 top, text bottom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826650" y="3909498"/>
            <a:ext cx="7490700" cy="39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defRPr sz="14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top, logos bot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826650" y="1512057"/>
            <a:ext cx="7490700" cy="879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defRPr sz="1400"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s top, text bot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826650" y="3738062"/>
            <a:ext cx="7490700" cy="715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defRPr sz="14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, logos r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26700" y="1625925"/>
            <a:ext cx="3585000" cy="2530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s left, text r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732350" y="1625925"/>
            <a:ext cx="3585000" cy="253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2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file left, text r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934725" y="2048926"/>
            <a:ext cx="3382500" cy="195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2"/>
          </p:nvPr>
        </p:nvSpPr>
        <p:spPr>
          <a:xfrm>
            <a:off x="4943325" y="1834500"/>
            <a:ext cx="3382500" cy="32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b="1"/>
            </a:lvl1pPr>
            <a:lvl2pPr lvl="1" rtl="0">
              <a:spcBef>
                <a:spcPts val="0"/>
              </a:spcBef>
              <a:buNone/>
              <a:defRPr b="1"/>
            </a:lvl2pPr>
            <a:lvl3pPr lvl="2" rtl="0">
              <a:spcBef>
                <a:spcPts val="0"/>
              </a:spcBef>
              <a:buNone/>
              <a:defRPr b="1"/>
            </a:lvl3pPr>
            <a:lvl4pPr lvl="3" rtl="0">
              <a:spcBef>
                <a:spcPts val="0"/>
              </a:spcBef>
              <a:buNone/>
              <a:defRPr b="1"/>
            </a:lvl4pPr>
            <a:lvl5pPr lvl="4" rtl="0">
              <a:spcBef>
                <a:spcPts val="0"/>
              </a:spcBef>
              <a:buNone/>
              <a:defRPr b="1"/>
            </a:lvl5pPr>
            <a:lvl6pPr lvl="5" rtl="0">
              <a:spcBef>
                <a:spcPts val="0"/>
              </a:spcBef>
              <a:buNone/>
              <a:defRPr b="1"/>
            </a:lvl6pPr>
            <a:lvl7pPr lvl="6" rtl="0">
              <a:spcBef>
                <a:spcPts val="0"/>
              </a:spcBef>
              <a:buNone/>
              <a:defRPr b="1"/>
            </a:lvl7pPr>
            <a:lvl8pPr lvl="7" rtl="0">
              <a:spcBef>
                <a:spcPts val="0"/>
              </a:spcBef>
              <a:buNone/>
              <a:defRPr b="1"/>
            </a:lvl8pPr>
            <a:lvl9pPr lvl="8" rtl="0"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3"/>
          </p:nvPr>
        </p:nvSpPr>
        <p:spPr>
          <a:xfrm>
            <a:off x="826650" y="2625314"/>
            <a:ext cx="3112800" cy="132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b="1"/>
            </a:lvl1pPr>
            <a:lvl2pPr lvl="1" rtl="0">
              <a:spcBef>
                <a:spcPts val="0"/>
              </a:spcBef>
              <a:buNone/>
              <a:defRPr b="1"/>
            </a:lvl2pPr>
            <a:lvl3pPr lvl="2" rtl="0">
              <a:spcBef>
                <a:spcPts val="0"/>
              </a:spcBef>
              <a:buNone/>
              <a:defRPr b="1"/>
            </a:lvl3pPr>
            <a:lvl4pPr lvl="3" rtl="0">
              <a:spcBef>
                <a:spcPts val="0"/>
              </a:spcBef>
              <a:buNone/>
              <a:defRPr b="1"/>
            </a:lvl4pPr>
            <a:lvl5pPr lvl="4" rtl="0">
              <a:spcBef>
                <a:spcPts val="0"/>
              </a:spcBef>
              <a:buNone/>
              <a:defRPr b="1"/>
            </a:lvl5pPr>
            <a:lvl6pPr lvl="5" rtl="0">
              <a:spcBef>
                <a:spcPts val="0"/>
              </a:spcBef>
              <a:buNone/>
              <a:defRPr b="1"/>
            </a:lvl6pPr>
            <a:lvl7pPr lvl="6" rtl="0">
              <a:spcBef>
                <a:spcPts val="0"/>
              </a:spcBef>
              <a:buNone/>
              <a:defRPr b="1"/>
            </a:lvl7pPr>
            <a:lvl8pPr lvl="7" rtl="0">
              <a:spcBef>
                <a:spcPts val="0"/>
              </a:spcBef>
              <a:buNone/>
              <a:defRPr b="1"/>
            </a:lvl8pPr>
            <a:lvl9pPr lvl="8" rtl="0">
              <a:spcBef>
                <a:spcPts val="0"/>
              </a:spcBef>
              <a:buNone/>
              <a:defRPr b="1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ubTitle" idx="4"/>
          </p:nvPr>
        </p:nvSpPr>
        <p:spPr>
          <a:xfrm>
            <a:off x="826650" y="717525"/>
            <a:ext cx="7490700" cy="3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u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stru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na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stru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na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200151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rid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ridg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bridg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brid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bridg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bridg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ed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786277" y="1895025"/>
            <a:ext cx="5938799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4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82" name="Shape 182" descr="social_google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1550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social_linkedin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550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social_youtube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50" y="4196887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social_facebook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125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social_twitter-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2125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>
            <a:spLocks noGrp="1"/>
          </p:cNvSpPr>
          <p:nvPr>
            <p:ph type="subTitle" idx="1"/>
          </p:nvPr>
        </p:nvSpPr>
        <p:spPr>
          <a:xfrm>
            <a:off x="2276725" y="3264788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ubTitle" idx="2"/>
          </p:nvPr>
        </p:nvSpPr>
        <p:spPr>
          <a:xfrm>
            <a:off x="2276725" y="3732404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ubTitle" idx="3"/>
          </p:nvPr>
        </p:nvSpPr>
        <p:spPr>
          <a:xfrm>
            <a:off x="2276725" y="4196879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4"/>
          </p:nvPr>
        </p:nvSpPr>
        <p:spPr>
          <a:xfrm>
            <a:off x="5069150" y="3264788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ubTitle" idx="5"/>
          </p:nvPr>
        </p:nvSpPr>
        <p:spPr>
          <a:xfrm>
            <a:off x="5069150" y="3732404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ru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1786277" y="1895025"/>
            <a:ext cx="5938799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4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94" name="Shape 194" descr="social_google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550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social_linkedin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50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 descr="social_youtube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1550" y="4196887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 descr="social_facebook-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2125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social_twitter-0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2125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>
            <a:spLocks noGrp="1"/>
          </p:cNvSpPr>
          <p:nvPr>
            <p:ph type="subTitle" idx="1"/>
          </p:nvPr>
        </p:nvSpPr>
        <p:spPr>
          <a:xfrm>
            <a:off x="2276725" y="3264788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ubTitle" idx="2"/>
          </p:nvPr>
        </p:nvSpPr>
        <p:spPr>
          <a:xfrm>
            <a:off x="2276725" y="3732404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subTitle" idx="3"/>
          </p:nvPr>
        </p:nvSpPr>
        <p:spPr>
          <a:xfrm>
            <a:off x="2276725" y="4196879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ubTitle" idx="4"/>
          </p:nvPr>
        </p:nvSpPr>
        <p:spPr>
          <a:xfrm>
            <a:off x="5069150" y="3264788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ubTitle" idx="5"/>
          </p:nvPr>
        </p:nvSpPr>
        <p:spPr>
          <a:xfrm>
            <a:off x="5069150" y="3732404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1786277" y="1895025"/>
            <a:ext cx="5938799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4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b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206" name="Shape 206" descr="social_google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550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 descr="social_linkedin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550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social_youtube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1550" y="4196887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 descr="social_facebook-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2125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 descr="social_twitter-0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2125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>
            <a:spLocks noGrp="1"/>
          </p:cNvSpPr>
          <p:nvPr>
            <p:ph type="subTitle" idx="1"/>
          </p:nvPr>
        </p:nvSpPr>
        <p:spPr>
          <a:xfrm>
            <a:off x="2276725" y="3264788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ubTitle" idx="2"/>
          </p:nvPr>
        </p:nvSpPr>
        <p:spPr>
          <a:xfrm>
            <a:off x="2276725" y="3732404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ubTitle" idx="3"/>
          </p:nvPr>
        </p:nvSpPr>
        <p:spPr>
          <a:xfrm>
            <a:off x="2276725" y="4196879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ubTitle" idx="4"/>
          </p:nvPr>
        </p:nvSpPr>
        <p:spPr>
          <a:xfrm>
            <a:off x="5069150" y="3264788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subTitle" idx="5"/>
          </p:nvPr>
        </p:nvSpPr>
        <p:spPr>
          <a:xfrm>
            <a:off x="5069150" y="3732404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1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dirty="0"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182854" y="472904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04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7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8"/>
            <a:ext cx="9143998" cy="5142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86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agenda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Proxima Nova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pPr defTabSz="914400">
                <a:buClr>
                  <a:srgbClr val="000000"/>
                </a:buClr>
                <a:buSzPct val="25000"/>
                <a:buFont typeface="Proxima Nova"/>
                <a:buNone/>
              </a:pPr>
              <a:t>‹#›</a:t>
            </a:fld>
            <a:endParaRPr lang="en-US" sz="1400" kern="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subTitle" idx="1"/>
          </p:nvPr>
        </p:nvSpPr>
        <p:spPr>
          <a:xfrm>
            <a:off x="826650" y="1708184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ubTitle" idx="2"/>
          </p:nvPr>
        </p:nvSpPr>
        <p:spPr>
          <a:xfrm>
            <a:off x="826650" y="1999129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ubTitle" idx="3"/>
          </p:nvPr>
        </p:nvSpPr>
        <p:spPr>
          <a:xfrm>
            <a:off x="4630950" y="1708184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ubTitle" idx="4"/>
          </p:nvPr>
        </p:nvSpPr>
        <p:spPr>
          <a:xfrm>
            <a:off x="4630950" y="1999129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subTitle" idx="5"/>
          </p:nvPr>
        </p:nvSpPr>
        <p:spPr>
          <a:xfrm>
            <a:off x="826650" y="2325379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subTitle" idx="6"/>
          </p:nvPr>
        </p:nvSpPr>
        <p:spPr>
          <a:xfrm>
            <a:off x="826650" y="2616320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subTitle" idx="7"/>
          </p:nvPr>
        </p:nvSpPr>
        <p:spPr>
          <a:xfrm>
            <a:off x="4630950" y="2325379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ubTitle" idx="8"/>
          </p:nvPr>
        </p:nvSpPr>
        <p:spPr>
          <a:xfrm>
            <a:off x="4630950" y="2616320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ubTitle" idx="9"/>
          </p:nvPr>
        </p:nvSpPr>
        <p:spPr>
          <a:xfrm>
            <a:off x="826650" y="2942570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ubTitle" idx="13"/>
          </p:nvPr>
        </p:nvSpPr>
        <p:spPr>
          <a:xfrm>
            <a:off x="826650" y="3233515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subTitle" idx="14"/>
          </p:nvPr>
        </p:nvSpPr>
        <p:spPr>
          <a:xfrm>
            <a:off x="4630950" y="2942570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subTitle" idx="15"/>
          </p:nvPr>
        </p:nvSpPr>
        <p:spPr>
          <a:xfrm>
            <a:off x="4630950" y="3233515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ubTitle" idx="16"/>
          </p:nvPr>
        </p:nvSpPr>
        <p:spPr>
          <a:xfrm>
            <a:off x="826650" y="3559766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ubTitle" idx="17"/>
          </p:nvPr>
        </p:nvSpPr>
        <p:spPr>
          <a:xfrm>
            <a:off x="826650" y="3850709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ubTitle" idx="18"/>
          </p:nvPr>
        </p:nvSpPr>
        <p:spPr>
          <a:xfrm>
            <a:off x="4630950" y="3559766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ubTitle" idx="19"/>
          </p:nvPr>
        </p:nvSpPr>
        <p:spPr>
          <a:xfrm>
            <a:off x="4630950" y="3850709"/>
            <a:ext cx="3753898" cy="2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A3DBE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subTitle" idx="20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76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826650" y="1704884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954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826700" y="1625925"/>
            <a:ext cx="7490700" cy="26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subTitle" idx="2"/>
          </p:nvPr>
        </p:nvSpPr>
        <p:spPr>
          <a:xfrm>
            <a:off x="826650" y="929779"/>
            <a:ext cx="7490700" cy="65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368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left, graphic righ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826700" y="1625925"/>
            <a:ext cx="3585000" cy="26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975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 left, text righ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4732350" y="1625925"/>
            <a:ext cx="3585000" cy="26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922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, graphic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Shape 328"/>
          <p:cNvSpPr txBox="1">
            <a:spLocks noGrp="1"/>
          </p:cNvSpPr>
          <p:nvPr>
            <p:ph type="subTitle" idx="1"/>
          </p:nvPr>
        </p:nvSpPr>
        <p:spPr>
          <a:xfrm>
            <a:off x="4968475" y="2753152"/>
            <a:ext cx="3348898" cy="4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body" idx="2"/>
          </p:nvPr>
        </p:nvSpPr>
        <p:spPr>
          <a:xfrm>
            <a:off x="4968350" y="3138578"/>
            <a:ext cx="3348898" cy="13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subTitle" idx="3"/>
          </p:nvPr>
        </p:nvSpPr>
        <p:spPr>
          <a:xfrm>
            <a:off x="826650" y="2753152"/>
            <a:ext cx="3348898" cy="4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body" idx="4"/>
          </p:nvPr>
        </p:nvSpPr>
        <p:spPr>
          <a:xfrm>
            <a:off x="826525" y="3138578"/>
            <a:ext cx="3348898" cy="13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subTitle" idx="5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959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, tex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subTitle" idx="1"/>
          </p:nvPr>
        </p:nvSpPr>
        <p:spPr>
          <a:xfrm>
            <a:off x="4968475" y="1867646"/>
            <a:ext cx="3348898" cy="4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body" idx="2"/>
          </p:nvPr>
        </p:nvSpPr>
        <p:spPr>
          <a:xfrm>
            <a:off x="4968350" y="2367375"/>
            <a:ext cx="3348898" cy="20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subTitle" idx="3"/>
          </p:nvPr>
        </p:nvSpPr>
        <p:spPr>
          <a:xfrm>
            <a:off x="826650" y="1867646"/>
            <a:ext cx="3348898" cy="4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body" idx="4"/>
          </p:nvPr>
        </p:nvSpPr>
        <p:spPr>
          <a:xfrm>
            <a:off x="826525" y="2367375"/>
            <a:ext cx="3348898" cy="20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subTitle" idx="5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903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s, graphic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 txBox="1">
            <a:spLocks noGrp="1"/>
          </p:cNvSpPr>
          <p:nvPr>
            <p:ph type="subTitle" idx="1"/>
          </p:nvPr>
        </p:nvSpPr>
        <p:spPr>
          <a:xfrm>
            <a:off x="826658" y="2644931"/>
            <a:ext cx="2208599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body" idx="2"/>
          </p:nvPr>
        </p:nvSpPr>
        <p:spPr>
          <a:xfrm>
            <a:off x="826658" y="3110231"/>
            <a:ext cx="2208599" cy="12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6" name="Shape 346"/>
          <p:cNvSpPr txBox="1">
            <a:spLocks noGrp="1"/>
          </p:cNvSpPr>
          <p:nvPr>
            <p:ph type="subTitle" idx="3"/>
          </p:nvPr>
        </p:nvSpPr>
        <p:spPr>
          <a:xfrm>
            <a:off x="3467645" y="2644931"/>
            <a:ext cx="2208599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body" idx="4"/>
          </p:nvPr>
        </p:nvSpPr>
        <p:spPr>
          <a:xfrm>
            <a:off x="3467645" y="3110231"/>
            <a:ext cx="2208599" cy="12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subTitle" idx="5"/>
          </p:nvPr>
        </p:nvSpPr>
        <p:spPr>
          <a:xfrm>
            <a:off x="6108745" y="2644931"/>
            <a:ext cx="2208599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body" idx="6"/>
          </p:nvPr>
        </p:nvSpPr>
        <p:spPr>
          <a:xfrm>
            <a:off x="6108745" y="3110231"/>
            <a:ext cx="2208599" cy="12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subTitle" idx="7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766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s, 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subTitle" idx="1"/>
          </p:nvPr>
        </p:nvSpPr>
        <p:spPr>
          <a:xfrm>
            <a:off x="826658" y="1809825"/>
            <a:ext cx="2208599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body" idx="2"/>
          </p:nvPr>
        </p:nvSpPr>
        <p:spPr>
          <a:xfrm>
            <a:off x="826658" y="2332275"/>
            <a:ext cx="2208599" cy="12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subTitle" idx="3"/>
          </p:nvPr>
        </p:nvSpPr>
        <p:spPr>
          <a:xfrm>
            <a:off x="3467645" y="1809825"/>
            <a:ext cx="2208599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body" idx="4"/>
          </p:nvPr>
        </p:nvSpPr>
        <p:spPr>
          <a:xfrm>
            <a:off x="3467645" y="2332275"/>
            <a:ext cx="2208599" cy="12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8" name="Shape 358"/>
          <p:cNvSpPr txBox="1">
            <a:spLocks noGrp="1"/>
          </p:cNvSpPr>
          <p:nvPr>
            <p:ph type="subTitle" idx="5"/>
          </p:nvPr>
        </p:nvSpPr>
        <p:spPr>
          <a:xfrm>
            <a:off x="6108745" y="1809825"/>
            <a:ext cx="2208599" cy="5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body" idx="6"/>
          </p:nvPr>
        </p:nvSpPr>
        <p:spPr>
          <a:xfrm>
            <a:off x="6108745" y="2332275"/>
            <a:ext cx="2208599" cy="12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subTitle" idx="7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91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10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top, graphic bottom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826650" y="1554317"/>
            <a:ext cx="7490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66" name="Shape 366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984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 top, text bottom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826650" y="3909499"/>
            <a:ext cx="7490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98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top, logos bottom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826650" y="1512059"/>
            <a:ext cx="7490700" cy="87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217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s top, text bottom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826650" y="3738062"/>
            <a:ext cx="7490700" cy="7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230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file left, text righ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4934725" y="2048929"/>
            <a:ext cx="3382500" cy="195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5" name="Shape 385"/>
          <p:cNvSpPr txBox="1">
            <a:spLocks noGrp="1"/>
          </p:cNvSpPr>
          <p:nvPr>
            <p:ph type="subTitle" idx="2"/>
          </p:nvPr>
        </p:nvSpPr>
        <p:spPr>
          <a:xfrm>
            <a:off x="4943325" y="1834501"/>
            <a:ext cx="33825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6" name="Shape 386"/>
          <p:cNvSpPr txBox="1">
            <a:spLocks noGrp="1"/>
          </p:cNvSpPr>
          <p:nvPr>
            <p:ph type="subTitle" idx="3"/>
          </p:nvPr>
        </p:nvSpPr>
        <p:spPr>
          <a:xfrm>
            <a:off x="826650" y="2625315"/>
            <a:ext cx="3112800" cy="13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8" name="Shape 388"/>
          <p:cNvSpPr txBox="1">
            <a:spLocks noGrp="1"/>
          </p:cNvSpPr>
          <p:nvPr>
            <p:ph type="subTitle" idx="4"/>
          </p:nvPr>
        </p:nvSpPr>
        <p:spPr>
          <a:xfrm>
            <a:off x="826650" y="929776"/>
            <a:ext cx="74907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674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1821825" y="2171704"/>
            <a:ext cx="5943598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subTitle" idx="1"/>
          </p:nvPr>
        </p:nvSpPr>
        <p:spPr>
          <a:xfrm>
            <a:off x="1821833" y="3048003"/>
            <a:ext cx="5029199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2" name="Shape 392"/>
          <p:cNvSpPr txBox="1">
            <a:spLocks noGrp="1"/>
          </p:cNvSpPr>
          <p:nvPr>
            <p:ph type="subTitle" idx="2"/>
          </p:nvPr>
        </p:nvSpPr>
        <p:spPr>
          <a:xfrm>
            <a:off x="1821825" y="3505201"/>
            <a:ext cx="4572000" cy="12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021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ructur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1821825" y="2171704"/>
            <a:ext cx="5943598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6" name="Shape 396"/>
          <p:cNvSpPr txBox="1">
            <a:spLocks noGrp="1"/>
          </p:cNvSpPr>
          <p:nvPr>
            <p:ph type="subTitle" idx="1"/>
          </p:nvPr>
        </p:nvSpPr>
        <p:spPr>
          <a:xfrm>
            <a:off x="1821833" y="3048003"/>
            <a:ext cx="5029199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6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subTitle" idx="2"/>
          </p:nvPr>
        </p:nvSpPr>
        <p:spPr>
          <a:xfrm>
            <a:off x="1821825" y="3505201"/>
            <a:ext cx="4572000" cy="12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991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826650" y="1660726"/>
            <a:ext cx="7490700" cy="18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170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natur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826650" y="1660726"/>
            <a:ext cx="7490700" cy="18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04" name="Shape 404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802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826650" y="1660726"/>
            <a:ext cx="7490700" cy="18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5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structur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826650" y="1660726"/>
            <a:ext cx="7490700" cy="18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10" name="Shape 41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5680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s, graphics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826700" y="1878993"/>
            <a:ext cx="3509100" cy="177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body" idx="2"/>
          </p:nvPr>
        </p:nvSpPr>
        <p:spPr>
          <a:xfrm>
            <a:off x="4808250" y="1878993"/>
            <a:ext cx="3509100" cy="1771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15" name="Shape 415"/>
          <p:cNvCxnSpPr/>
          <p:nvPr/>
        </p:nvCxnSpPr>
        <p:spPr>
          <a:xfrm>
            <a:off x="4808250" y="3915900"/>
            <a:ext cx="3509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Shape 416"/>
          <p:cNvCxnSpPr/>
          <p:nvPr/>
        </p:nvCxnSpPr>
        <p:spPr>
          <a:xfrm>
            <a:off x="826700" y="3915900"/>
            <a:ext cx="3509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Shape 417"/>
          <p:cNvSpPr txBox="1">
            <a:spLocks noGrp="1"/>
          </p:cNvSpPr>
          <p:nvPr>
            <p:ph type="subTitle" idx="3"/>
          </p:nvPr>
        </p:nvSpPr>
        <p:spPr>
          <a:xfrm>
            <a:off x="826775" y="3934692"/>
            <a:ext cx="35091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subTitle" idx="4"/>
          </p:nvPr>
        </p:nvSpPr>
        <p:spPr>
          <a:xfrm>
            <a:off x="4808250" y="3934692"/>
            <a:ext cx="35091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064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title, quotes, graphics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743000" y="2463573"/>
            <a:ext cx="2362500" cy="12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22" name="Shape 422"/>
          <p:cNvCxnSpPr/>
          <p:nvPr/>
        </p:nvCxnSpPr>
        <p:spPr>
          <a:xfrm>
            <a:off x="742999" y="3915900"/>
            <a:ext cx="23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3" name="Shape 423"/>
          <p:cNvSpPr txBox="1">
            <a:spLocks noGrp="1"/>
          </p:cNvSpPr>
          <p:nvPr>
            <p:ph type="subTitle" idx="2"/>
          </p:nvPr>
        </p:nvSpPr>
        <p:spPr>
          <a:xfrm>
            <a:off x="742925" y="3934691"/>
            <a:ext cx="23625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body" idx="3"/>
          </p:nvPr>
        </p:nvSpPr>
        <p:spPr>
          <a:xfrm>
            <a:off x="3390750" y="2463573"/>
            <a:ext cx="2362500" cy="12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25" name="Shape 425"/>
          <p:cNvCxnSpPr/>
          <p:nvPr/>
        </p:nvCxnSpPr>
        <p:spPr>
          <a:xfrm>
            <a:off x="3386550" y="3915900"/>
            <a:ext cx="23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6" name="Shape 426"/>
          <p:cNvSpPr txBox="1">
            <a:spLocks noGrp="1"/>
          </p:cNvSpPr>
          <p:nvPr>
            <p:ph type="subTitle" idx="4"/>
          </p:nvPr>
        </p:nvSpPr>
        <p:spPr>
          <a:xfrm>
            <a:off x="3390750" y="3934691"/>
            <a:ext cx="23625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27" name="Shape 427"/>
          <p:cNvSpPr txBox="1">
            <a:spLocks noGrp="1"/>
          </p:cNvSpPr>
          <p:nvPr>
            <p:ph type="body" idx="5"/>
          </p:nvPr>
        </p:nvSpPr>
        <p:spPr>
          <a:xfrm>
            <a:off x="6034300" y="2463573"/>
            <a:ext cx="2362500" cy="12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28" name="Shape 428"/>
          <p:cNvCxnSpPr/>
          <p:nvPr/>
        </p:nvCxnSpPr>
        <p:spPr>
          <a:xfrm>
            <a:off x="6030100" y="3915900"/>
            <a:ext cx="23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9" name="Shape 429"/>
          <p:cNvSpPr txBox="1">
            <a:spLocks noGrp="1"/>
          </p:cNvSpPr>
          <p:nvPr>
            <p:ph type="subTitle" idx="6"/>
          </p:nvPr>
        </p:nvSpPr>
        <p:spPr>
          <a:xfrm>
            <a:off x="6034300" y="3934691"/>
            <a:ext cx="23625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1" name="Shape 431"/>
          <p:cNvSpPr txBox="1">
            <a:spLocks noGrp="1"/>
          </p:cNvSpPr>
          <p:nvPr>
            <p:ph type="subTitle" idx="7"/>
          </p:nvPr>
        </p:nvSpPr>
        <p:spPr>
          <a:xfrm>
            <a:off x="826650" y="929776"/>
            <a:ext cx="7558198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720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s, graphics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747200" y="1474852"/>
            <a:ext cx="2362500" cy="224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body" idx="2"/>
          </p:nvPr>
        </p:nvSpPr>
        <p:spPr>
          <a:xfrm>
            <a:off x="3390750" y="1474776"/>
            <a:ext cx="2362500" cy="224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36" name="Shape 436"/>
          <p:cNvCxnSpPr/>
          <p:nvPr/>
        </p:nvCxnSpPr>
        <p:spPr>
          <a:xfrm>
            <a:off x="3386550" y="3915900"/>
            <a:ext cx="23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7" name="Shape 437"/>
          <p:cNvSpPr txBox="1">
            <a:spLocks noGrp="1"/>
          </p:cNvSpPr>
          <p:nvPr>
            <p:ph type="subTitle" idx="3"/>
          </p:nvPr>
        </p:nvSpPr>
        <p:spPr>
          <a:xfrm>
            <a:off x="3390750" y="3934691"/>
            <a:ext cx="23625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4"/>
          </p:nvPr>
        </p:nvSpPr>
        <p:spPr>
          <a:xfrm>
            <a:off x="6034300" y="1474776"/>
            <a:ext cx="2362500" cy="224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39" name="Shape 439"/>
          <p:cNvCxnSpPr/>
          <p:nvPr/>
        </p:nvCxnSpPr>
        <p:spPr>
          <a:xfrm>
            <a:off x="742999" y="3915900"/>
            <a:ext cx="23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0" name="Shape 440"/>
          <p:cNvSpPr txBox="1">
            <a:spLocks noGrp="1"/>
          </p:cNvSpPr>
          <p:nvPr>
            <p:ph type="subTitle" idx="5"/>
          </p:nvPr>
        </p:nvSpPr>
        <p:spPr>
          <a:xfrm>
            <a:off x="747200" y="3934691"/>
            <a:ext cx="23625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cxnSp>
        <p:nvCxnSpPr>
          <p:cNvPr id="441" name="Shape 441"/>
          <p:cNvCxnSpPr/>
          <p:nvPr/>
        </p:nvCxnSpPr>
        <p:spPr>
          <a:xfrm>
            <a:off x="6030100" y="3915900"/>
            <a:ext cx="23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2" name="Shape 442"/>
          <p:cNvSpPr txBox="1">
            <a:spLocks noGrp="1"/>
          </p:cNvSpPr>
          <p:nvPr>
            <p:ph type="subTitle" idx="6"/>
          </p:nvPr>
        </p:nvSpPr>
        <p:spPr>
          <a:xfrm>
            <a:off x="6034300" y="3934691"/>
            <a:ext cx="2362500" cy="537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0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049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nterconnected circles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2015508" y="3689157"/>
            <a:ext cx="1636499" cy="840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body" idx="2"/>
          </p:nvPr>
        </p:nvSpPr>
        <p:spPr>
          <a:xfrm>
            <a:off x="3753758" y="3689157"/>
            <a:ext cx="1636499" cy="840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47" name="Shape 447"/>
          <p:cNvSpPr txBox="1">
            <a:spLocks noGrp="1"/>
          </p:cNvSpPr>
          <p:nvPr>
            <p:ph type="body" idx="3"/>
          </p:nvPr>
        </p:nvSpPr>
        <p:spPr>
          <a:xfrm>
            <a:off x="5492002" y="3689157"/>
            <a:ext cx="1636499" cy="840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49" name="Shape 449"/>
          <p:cNvSpPr txBox="1">
            <a:spLocks noGrp="1"/>
          </p:cNvSpPr>
          <p:nvPr>
            <p:ph type="subTitle" idx="4"/>
          </p:nvPr>
        </p:nvSpPr>
        <p:spPr>
          <a:xfrm>
            <a:off x="826650" y="929776"/>
            <a:ext cx="7558198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8469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allouts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>
            <a:spLocks noGrp="1"/>
          </p:cNvSpPr>
          <p:nvPr>
            <p:ph type="subTitle" idx="1"/>
          </p:nvPr>
        </p:nvSpPr>
        <p:spPr>
          <a:xfrm>
            <a:off x="0" y="1957527"/>
            <a:ext cx="3228900" cy="983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3" name="Shape 453"/>
          <p:cNvSpPr txBox="1">
            <a:spLocks noGrp="1"/>
          </p:cNvSpPr>
          <p:nvPr>
            <p:ph type="subTitle" idx="2"/>
          </p:nvPr>
        </p:nvSpPr>
        <p:spPr>
          <a:xfrm>
            <a:off x="5900825" y="1957527"/>
            <a:ext cx="3228900" cy="983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4" name="Shape 454"/>
          <p:cNvSpPr txBox="1">
            <a:spLocks noGrp="1"/>
          </p:cNvSpPr>
          <p:nvPr>
            <p:ph type="subTitle" idx="3"/>
          </p:nvPr>
        </p:nvSpPr>
        <p:spPr>
          <a:xfrm>
            <a:off x="5900825" y="3199950"/>
            <a:ext cx="3228900" cy="983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5" name="Shape 455"/>
          <p:cNvSpPr txBox="1">
            <a:spLocks noGrp="1"/>
          </p:cNvSpPr>
          <p:nvPr>
            <p:ph type="subTitle" idx="4"/>
          </p:nvPr>
        </p:nvSpPr>
        <p:spPr>
          <a:xfrm>
            <a:off x="0" y="3199950"/>
            <a:ext cx="3228900" cy="983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6" name="Shape 456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7" name="Shape 457"/>
          <p:cNvSpPr txBox="1">
            <a:spLocks noGrp="1"/>
          </p:cNvSpPr>
          <p:nvPr>
            <p:ph type="subTitle" idx="5"/>
          </p:nvPr>
        </p:nvSpPr>
        <p:spPr>
          <a:xfrm>
            <a:off x="826650" y="929776"/>
            <a:ext cx="7558198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525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subTitle" idx="1"/>
          </p:nvPr>
        </p:nvSpPr>
        <p:spPr>
          <a:xfrm>
            <a:off x="826650" y="2872257"/>
            <a:ext cx="2260800" cy="66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1" name="Shape 461"/>
          <p:cNvSpPr txBox="1">
            <a:spLocks noGrp="1"/>
          </p:cNvSpPr>
          <p:nvPr>
            <p:ph type="subTitle" idx="2"/>
          </p:nvPr>
        </p:nvSpPr>
        <p:spPr>
          <a:xfrm>
            <a:off x="826650" y="3536457"/>
            <a:ext cx="2260800" cy="66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2" name="Shape 462"/>
          <p:cNvSpPr txBox="1">
            <a:spLocks noGrp="1"/>
          </p:cNvSpPr>
          <p:nvPr>
            <p:ph type="subTitle" idx="3"/>
          </p:nvPr>
        </p:nvSpPr>
        <p:spPr>
          <a:xfrm>
            <a:off x="3441600" y="3536457"/>
            <a:ext cx="2260800" cy="66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3" name="Shape 463"/>
          <p:cNvSpPr txBox="1">
            <a:spLocks noGrp="1"/>
          </p:cNvSpPr>
          <p:nvPr>
            <p:ph type="subTitle" idx="4"/>
          </p:nvPr>
        </p:nvSpPr>
        <p:spPr>
          <a:xfrm>
            <a:off x="3441600" y="2872257"/>
            <a:ext cx="2260800" cy="66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4" name="Shape 464"/>
          <p:cNvSpPr txBox="1">
            <a:spLocks noGrp="1"/>
          </p:cNvSpPr>
          <p:nvPr>
            <p:ph type="subTitle" idx="5"/>
          </p:nvPr>
        </p:nvSpPr>
        <p:spPr>
          <a:xfrm>
            <a:off x="6056550" y="3536457"/>
            <a:ext cx="2260800" cy="66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2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type="subTitle" idx="6"/>
          </p:nvPr>
        </p:nvSpPr>
        <p:spPr>
          <a:xfrm>
            <a:off x="6056550" y="2872257"/>
            <a:ext cx="2260800" cy="66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7" name="Shape 467"/>
          <p:cNvSpPr txBox="1">
            <a:spLocks noGrp="1"/>
          </p:cNvSpPr>
          <p:nvPr>
            <p:ph type="subTitle" idx="7"/>
          </p:nvPr>
        </p:nvSpPr>
        <p:spPr>
          <a:xfrm>
            <a:off x="826650" y="929776"/>
            <a:ext cx="7558198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5708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te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851875" y="3966542"/>
            <a:ext cx="7490700" cy="4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1" name="Shape 471"/>
          <p:cNvSpPr txBox="1">
            <a:spLocks noGrp="1"/>
          </p:cNvSpPr>
          <p:nvPr>
            <p:ph type="subTitle" idx="2"/>
          </p:nvPr>
        </p:nvSpPr>
        <p:spPr>
          <a:xfrm>
            <a:off x="0" y="1729476"/>
            <a:ext cx="4103098" cy="20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2" name="Shape 472"/>
          <p:cNvSpPr txBox="1">
            <a:spLocks noGrp="1"/>
          </p:cNvSpPr>
          <p:nvPr>
            <p:ph type="subTitle" idx="3"/>
          </p:nvPr>
        </p:nvSpPr>
        <p:spPr>
          <a:xfrm>
            <a:off x="5208050" y="1729476"/>
            <a:ext cx="3936000" cy="20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3" name="Shape 473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subTitle" idx="4"/>
          </p:nvPr>
        </p:nvSpPr>
        <p:spPr>
          <a:xfrm>
            <a:off x="826650" y="929776"/>
            <a:ext cx="7558198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783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step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sldNum" idx="12"/>
          </p:nvPr>
        </p:nvSpPr>
        <p:spPr>
          <a:xfrm>
            <a:off x="0" y="4733951"/>
            <a:ext cx="463798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851875" y="3966542"/>
            <a:ext cx="7490700" cy="4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sz="28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9" name="Shape 479"/>
          <p:cNvSpPr txBox="1">
            <a:spLocks noGrp="1"/>
          </p:cNvSpPr>
          <p:nvPr>
            <p:ph type="subTitle" idx="2"/>
          </p:nvPr>
        </p:nvSpPr>
        <p:spPr>
          <a:xfrm>
            <a:off x="826650" y="929776"/>
            <a:ext cx="7558198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80" name="Shape 480"/>
          <p:cNvSpPr txBox="1">
            <a:spLocks noGrp="1"/>
          </p:cNvSpPr>
          <p:nvPr>
            <p:ph type="subTitle" idx="3"/>
          </p:nvPr>
        </p:nvSpPr>
        <p:spPr>
          <a:xfrm>
            <a:off x="1" y="1729476"/>
            <a:ext cx="2738699" cy="20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subTitle" idx="4"/>
          </p:nvPr>
        </p:nvSpPr>
        <p:spPr>
          <a:xfrm>
            <a:off x="3524425" y="1729476"/>
            <a:ext cx="2252400" cy="20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subTitle" idx="5"/>
          </p:nvPr>
        </p:nvSpPr>
        <p:spPr>
          <a:xfrm>
            <a:off x="6562558" y="1729476"/>
            <a:ext cx="2581499" cy="20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745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2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1786283" y="1895025"/>
            <a:ext cx="5938799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40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21550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550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1550" y="419688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125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2125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>
            <a:spLocks noGrp="1"/>
          </p:cNvSpPr>
          <p:nvPr>
            <p:ph type="subTitle" idx="1"/>
          </p:nvPr>
        </p:nvSpPr>
        <p:spPr>
          <a:xfrm>
            <a:off x="2276725" y="3264790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1" name="Shape 491"/>
          <p:cNvSpPr txBox="1">
            <a:spLocks noGrp="1"/>
          </p:cNvSpPr>
          <p:nvPr>
            <p:ph type="subTitle" idx="2"/>
          </p:nvPr>
        </p:nvSpPr>
        <p:spPr>
          <a:xfrm>
            <a:off x="2276725" y="3732406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2" name="Shape 492"/>
          <p:cNvSpPr txBox="1">
            <a:spLocks noGrp="1"/>
          </p:cNvSpPr>
          <p:nvPr>
            <p:ph type="subTitle" idx="3"/>
          </p:nvPr>
        </p:nvSpPr>
        <p:spPr>
          <a:xfrm>
            <a:off x="2276725" y="4196882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3" name="Shape 493"/>
          <p:cNvSpPr txBox="1">
            <a:spLocks noGrp="1"/>
          </p:cNvSpPr>
          <p:nvPr>
            <p:ph type="subTitle" idx="4"/>
          </p:nvPr>
        </p:nvSpPr>
        <p:spPr>
          <a:xfrm>
            <a:off x="5069150" y="3264790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4" name="Shape 494"/>
          <p:cNvSpPr txBox="1">
            <a:spLocks noGrp="1"/>
          </p:cNvSpPr>
          <p:nvPr>
            <p:ph type="subTitle" idx="5"/>
          </p:nvPr>
        </p:nvSpPr>
        <p:spPr>
          <a:xfrm>
            <a:off x="5069150" y="3732406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5" name="Shape 49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53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821827" y="2171701"/>
            <a:ext cx="59435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ubTitle" idx="1"/>
          </p:nvPr>
        </p:nvSpPr>
        <p:spPr>
          <a:xfrm>
            <a:off x="1821827" y="3048001"/>
            <a:ext cx="5029199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2"/>
          </p:nvPr>
        </p:nvSpPr>
        <p:spPr>
          <a:xfrm>
            <a:off x="1821825" y="3505200"/>
            <a:ext cx="4572000" cy="12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ructure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1786283" y="1895025"/>
            <a:ext cx="5938799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40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550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1550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1550" y="419688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2125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2125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>
            <a:spLocks noGrp="1"/>
          </p:cNvSpPr>
          <p:nvPr>
            <p:ph type="subTitle" idx="1"/>
          </p:nvPr>
        </p:nvSpPr>
        <p:spPr>
          <a:xfrm>
            <a:off x="2276725" y="3264790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4" name="Shape 504"/>
          <p:cNvSpPr txBox="1">
            <a:spLocks noGrp="1"/>
          </p:cNvSpPr>
          <p:nvPr>
            <p:ph type="subTitle" idx="2"/>
          </p:nvPr>
        </p:nvSpPr>
        <p:spPr>
          <a:xfrm>
            <a:off x="2276725" y="3732406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subTitle" idx="3"/>
          </p:nvPr>
        </p:nvSpPr>
        <p:spPr>
          <a:xfrm>
            <a:off x="2276725" y="4196882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6" name="Shape 506"/>
          <p:cNvSpPr txBox="1">
            <a:spLocks noGrp="1"/>
          </p:cNvSpPr>
          <p:nvPr>
            <p:ph type="subTitle" idx="4"/>
          </p:nvPr>
        </p:nvSpPr>
        <p:spPr>
          <a:xfrm>
            <a:off x="5069150" y="3264790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7" name="Shape 507"/>
          <p:cNvSpPr txBox="1">
            <a:spLocks noGrp="1"/>
          </p:cNvSpPr>
          <p:nvPr>
            <p:ph type="subTitle" idx="5"/>
          </p:nvPr>
        </p:nvSpPr>
        <p:spPr>
          <a:xfrm>
            <a:off x="5069150" y="3732406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8" name="Shape 50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1477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tur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>
            <a:off x="1786283" y="1895025"/>
            <a:ext cx="5938799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40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550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1550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1550" y="4196888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2125" y="3260550"/>
            <a:ext cx="317418" cy="3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2125" y="3728718"/>
            <a:ext cx="317418" cy="3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 txBox="1">
            <a:spLocks noGrp="1"/>
          </p:cNvSpPr>
          <p:nvPr>
            <p:ph type="subTitle" idx="1"/>
          </p:nvPr>
        </p:nvSpPr>
        <p:spPr>
          <a:xfrm>
            <a:off x="2276725" y="3264790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17" name="Shape 517"/>
          <p:cNvSpPr txBox="1">
            <a:spLocks noGrp="1"/>
          </p:cNvSpPr>
          <p:nvPr>
            <p:ph type="subTitle" idx="2"/>
          </p:nvPr>
        </p:nvSpPr>
        <p:spPr>
          <a:xfrm>
            <a:off x="2276725" y="3732406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18" name="Shape 518"/>
          <p:cNvSpPr txBox="1">
            <a:spLocks noGrp="1"/>
          </p:cNvSpPr>
          <p:nvPr>
            <p:ph type="subTitle" idx="3"/>
          </p:nvPr>
        </p:nvSpPr>
        <p:spPr>
          <a:xfrm>
            <a:off x="2276725" y="4196882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19" name="Shape 519"/>
          <p:cNvSpPr txBox="1">
            <a:spLocks noGrp="1"/>
          </p:cNvSpPr>
          <p:nvPr>
            <p:ph type="subTitle" idx="4"/>
          </p:nvPr>
        </p:nvSpPr>
        <p:spPr>
          <a:xfrm>
            <a:off x="5069150" y="3264790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0" name="Shape 520"/>
          <p:cNvSpPr txBox="1">
            <a:spLocks noGrp="1"/>
          </p:cNvSpPr>
          <p:nvPr>
            <p:ph type="subTitle" idx="5"/>
          </p:nvPr>
        </p:nvSpPr>
        <p:spPr>
          <a:xfrm>
            <a:off x="5069150" y="3732406"/>
            <a:ext cx="2378700" cy="30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11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1" name="Shape 52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defTabSz="914400"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defTabSz="914400"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256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145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9431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23431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25717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9718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32004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36004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38290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17145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19431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23431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25717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9718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32004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36004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38290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Date and/or time of event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F537-3CA9-044C-A39D-1335674A06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84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71650"/>
            <a:ext cx="7772400" cy="10287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cap="all">
                <a:solidFill>
                  <a:srgbClr val="FFFFFF"/>
                </a:solidFill>
                <a:latin typeface="Overpass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CBD6B-33F8-A743-AFBE-F359BFE1E4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04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1C098-7A27-474A-9C45-93812AA214E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1657350"/>
            <a:ext cx="7772400" cy="7429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  <a:lvl2pPr>
              <a:defRPr sz="1800" baseline="0">
                <a:latin typeface="Overpass"/>
              </a:defRPr>
            </a:lvl2pPr>
            <a:lvl3pPr>
              <a:defRPr sz="1800" baseline="0">
                <a:latin typeface="Overpass"/>
              </a:defRPr>
            </a:lvl3pPr>
            <a:lvl4pPr>
              <a:defRPr sz="1800" baseline="0">
                <a:latin typeface="Overpass"/>
              </a:defRPr>
            </a:lvl4pPr>
            <a:lvl5pPr>
              <a:defRPr sz="18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here. Do not exceed 40 words on slide.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571750"/>
            <a:ext cx="7772400" cy="18288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30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572000" y="1600200"/>
            <a:ext cx="3886200" cy="28003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4C00A-F767-7642-A1AE-6E35ECE731D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1600200"/>
            <a:ext cx="3657600" cy="8572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chemeClr val="bg1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graphic in box to the right.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571750"/>
            <a:ext cx="3657600" cy="18288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55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5800" y="1600200"/>
            <a:ext cx="3886200" cy="28003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D4E9D-D4EE-AC49-A062-30AC3160EF3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800600" y="1600200"/>
            <a:ext cx="3657600" cy="8572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graphic in box to the left.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800600" y="2571750"/>
            <a:ext cx="3657600" cy="18288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751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5800" y="1600200"/>
            <a:ext cx="388620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6860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4572000" y="1600200"/>
            <a:ext cx="388620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26860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marR="0" indent="0" algn="l" defTabSz="4572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EE87-929A-FE4D-9331-657D5FE69DD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3314700"/>
            <a:ext cx="3886200" cy="9144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572000" y="3314700"/>
            <a:ext cx="3886200" cy="9144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45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18859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18859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2668-92AC-794C-873C-E8BC242E3D1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2514600"/>
            <a:ext cx="3886200" cy="17145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572000" y="2514600"/>
            <a:ext cx="3886200" cy="17145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27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5800" y="1600200"/>
            <a:ext cx="246888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68605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337560" y="1600200"/>
            <a:ext cx="246888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37560" y="268605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5989320" y="1600200"/>
            <a:ext cx="246888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5989320" y="268605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71F3-9031-504F-AC64-E745251AE8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3314700"/>
            <a:ext cx="246888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337560" y="3314700"/>
            <a:ext cx="246888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5989320" y="3314700"/>
            <a:ext cx="246888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agend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en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826652" y="1708182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2"/>
          </p:nvPr>
        </p:nvSpPr>
        <p:spPr>
          <a:xfrm>
            <a:off x="826652" y="1999126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3"/>
          </p:nvPr>
        </p:nvSpPr>
        <p:spPr>
          <a:xfrm>
            <a:off x="4630952" y="1708182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ubTitle" idx="4"/>
          </p:nvPr>
        </p:nvSpPr>
        <p:spPr>
          <a:xfrm>
            <a:off x="4630952" y="1999126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ubTitle" idx="5"/>
          </p:nvPr>
        </p:nvSpPr>
        <p:spPr>
          <a:xfrm>
            <a:off x="826652" y="2325376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6"/>
          </p:nvPr>
        </p:nvSpPr>
        <p:spPr>
          <a:xfrm>
            <a:off x="826652" y="2616319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7"/>
          </p:nvPr>
        </p:nvSpPr>
        <p:spPr>
          <a:xfrm>
            <a:off x="4630952" y="2325376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8"/>
          </p:nvPr>
        </p:nvSpPr>
        <p:spPr>
          <a:xfrm>
            <a:off x="4630952" y="2616319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9"/>
          </p:nvPr>
        </p:nvSpPr>
        <p:spPr>
          <a:xfrm>
            <a:off x="826652" y="2942569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ubTitle" idx="13"/>
          </p:nvPr>
        </p:nvSpPr>
        <p:spPr>
          <a:xfrm>
            <a:off x="826652" y="3233513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4"/>
          </p:nvPr>
        </p:nvSpPr>
        <p:spPr>
          <a:xfrm>
            <a:off x="4630952" y="2942569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5"/>
          </p:nvPr>
        </p:nvSpPr>
        <p:spPr>
          <a:xfrm>
            <a:off x="4630952" y="3233513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6"/>
          </p:nvPr>
        </p:nvSpPr>
        <p:spPr>
          <a:xfrm>
            <a:off x="826652" y="3559763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ubTitle" idx="17"/>
          </p:nvPr>
        </p:nvSpPr>
        <p:spPr>
          <a:xfrm>
            <a:off x="826652" y="3850707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8"/>
          </p:nvPr>
        </p:nvSpPr>
        <p:spPr>
          <a:xfrm>
            <a:off x="4630952" y="3559763"/>
            <a:ext cx="3753899" cy="24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9"/>
          </p:nvPr>
        </p:nvSpPr>
        <p:spPr>
          <a:xfrm>
            <a:off x="4630952" y="3850707"/>
            <a:ext cx="3753899" cy="24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Font typeface="Proxima Nova"/>
              <a:buNone/>
              <a:defRPr b="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71450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337560" y="171450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989320" y="171450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3C92-0BDC-9543-AA53-8774CE2EB5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343150"/>
            <a:ext cx="2468880" cy="18859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3337560" y="2343150"/>
            <a:ext cx="2468880" cy="18859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5989320" y="2343150"/>
            <a:ext cx="2468880" cy="18859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05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, graph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714500"/>
            <a:ext cx="7772400" cy="28575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85800" y="2171700"/>
            <a:ext cx="7772400" cy="2171700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buFontTx/>
              <a:buNone/>
              <a:defRPr sz="120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030DC-C974-6741-93E3-7A0A3956756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027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op, 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00500"/>
            <a:ext cx="7772400" cy="28575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85800" y="1657350"/>
            <a:ext cx="7772400" cy="2171700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buFontTx/>
              <a:buNone/>
              <a:defRPr sz="120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DAC2-57D8-274A-93D2-9E48DC44B52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76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, logos bottom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657350"/>
            <a:ext cx="7772400" cy="800100"/>
          </a:xfrm>
          <a:prstGeom prst="rect">
            <a:avLst/>
          </a:prstGeom>
        </p:spPr>
        <p:txBody>
          <a:bodyPr vert="horz" lIns="182880" tIns="0" rIns="18288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below.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5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FontTx/>
              <a:buNone/>
              <a:defRPr sz="1000" cap="all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828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2971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114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257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00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7543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7D326-4EC6-DA4A-A6A5-F7E016C04A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937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top, text bottom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3543300"/>
            <a:ext cx="7772400" cy="800100"/>
          </a:xfrm>
          <a:prstGeom prst="rect">
            <a:avLst/>
          </a:prstGeom>
        </p:spPr>
        <p:txBody>
          <a:bodyPr vert="horz" lIns="182880" tIns="0" rIns="18288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above.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5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FontTx/>
              <a:buNone/>
              <a:defRPr sz="1000" cap="all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828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2971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114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257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00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7543800" y="220027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C468-51AF-4543-A122-159F6EC8052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869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logos r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077456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077456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410200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410200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C0E9D-48C6-4E41-94FD-BB92B873BAC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1771650"/>
            <a:ext cx="3657600" cy="685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to the right.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571750"/>
            <a:ext cx="3657600" cy="142875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4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left, text r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353056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2353056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800" y="177165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85800" y="2971800"/>
            <a:ext cx="1380744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4F2E5-6E26-D94D-9590-9A87AE0E93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800600" y="1771650"/>
            <a:ext cx="3657600" cy="685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to the left.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800600" y="2571750"/>
            <a:ext cx="3657600" cy="142875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53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left, text righ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85800" y="1714500"/>
            <a:ext cx="3200400" cy="10287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1000" cap="all" baseline="0">
                <a:solidFill>
                  <a:srgbClr val="4C4C4C"/>
                </a:solidFill>
                <a:latin typeface="Overpas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51FE-0E78-AC43-B09E-965F9682C81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800600" y="1771650"/>
            <a:ext cx="3657600" cy="685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8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Optional heading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800600" y="2571750"/>
            <a:ext cx="3657600" cy="14287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customer summary. Include product software. Do not exceed 40 words. 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85800" y="2857500"/>
            <a:ext cx="3200400" cy="1143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“Insert customer quote”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468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145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9431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23431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25717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9718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32004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85800" y="36004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38290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17145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19431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23431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25717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297180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320040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3600450"/>
            <a:ext cx="3886200" cy="228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8:00AM—9:00AM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3829050"/>
            <a:ext cx="3886200" cy="17145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 cap="all" baseline="0">
                <a:solidFill>
                  <a:srgbClr val="BFDDE4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Name of topic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Date and/or time of event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F537-3CA9-044C-A39D-1335674A06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255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771650"/>
            <a:ext cx="7772400" cy="10287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cap="all">
                <a:solidFill>
                  <a:srgbClr val="FFFFFF"/>
                </a:solidFill>
                <a:latin typeface="Overpass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CBD6B-33F8-A743-AFBE-F359BFE1E4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1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26650" y="1704884"/>
            <a:ext cx="7490700" cy="106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1C098-7A27-474A-9C45-93812AA214E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1657350"/>
            <a:ext cx="7772400" cy="7429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  <a:lvl2pPr>
              <a:defRPr sz="1800" baseline="0">
                <a:latin typeface="Overpass"/>
              </a:defRPr>
            </a:lvl2pPr>
            <a:lvl3pPr>
              <a:defRPr sz="1800" baseline="0">
                <a:latin typeface="Overpass"/>
              </a:defRPr>
            </a:lvl3pPr>
            <a:lvl4pPr>
              <a:defRPr sz="1800" baseline="0">
                <a:latin typeface="Overpass"/>
              </a:defRPr>
            </a:lvl4pPr>
            <a:lvl5pPr>
              <a:defRPr sz="18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here. Do not exceed 40 words on slide.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571750"/>
            <a:ext cx="7772400" cy="18288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45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572000" y="1600200"/>
            <a:ext cx="3886200" cy="28003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4C00A-F767-7642-A1AE-6E35ECE731D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1600200"/>
            <a:ext cx="3657600" cy="8572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chemeClr val="bg1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graphic in box to the right.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571750"/>
            <a:ext cx="3657600" cy="18288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chemeClr val="bg1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7133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5800" y="1600200"/>
            <a:ext cx="3886200" cy="28003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D4E9D-D4EE-AC49-A062-30AC3160EF3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800600" y="1600200"/>
            <a:ext cx="3657600" cy="85725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graphic in box to the left.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800600" y="2571750"/>
            <a:ext cx="3657600" cy="18288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742950" indent="-28575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2pPr>
            <a:lvl3pPr marL="11430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3pPr>
            <a:lvl4pPr marL="16002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4pPr>
            <a:lvl5pPr marL="2057400" indent="-228600">
              <a:buFont typeface="Arial"/>
              <a:buChar char="•"/>
              <a:defRPr sz="1600" baseline="0">
                <a:solidFill>
                  <a:srgbClr val="FFFFFF"/>
                </a:solidFill>
                <a:latin typeface="Overpass"/>
              </a:defRPr>
            </a:lvl5pPr>
          </a:lstStyle>
          <a:p>
            <a:pPr lvl="0"/>
            <a:r>
              <a:rPr lang="en-US" dirty="0" smtClean="0"/>
              <a:t>Bulleted list or additional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097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5800" y="1600200"/>
            <a:ext cx="388620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6860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4572000" y="1600200"/>
            <a:ext cx="388620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26860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marR="0" indent="0" algn="l" defTabSz="4572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EE87-929A-FE4D-9331-657D5FE69DD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3314700"/>
            <a:ext cx="3886200" cy="9144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572000" y="3314700"/>
            <a:ext cx="3886200" cy="9144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841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18859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1885950"/>
            <a:ext cx="388620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heading, do not exceed two lines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2668-92AC-794C-873C-E8BC242E3D1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85800" y="2514600"/>
            <a:ext cx="3886200" cy="17145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572000" y="2514600"/>
            <a:ext cx="3886200" cy="171450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28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5800" y="1600200"/>
            <a:ext cx="246888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268605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337560" y="1600200"/>
            <a:ext cx="246888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37560" y="268605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5989320" y="1600200"/>
            <a:ext cx="2468880" cy="97155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200" cap="all" baseline="0">
                <a:solidFill>
                  <a:srgbClr val="FFFFFF"/>
                </a:solidFill>
                <a:latin typeface="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5989320" y="268605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71F3-9031-504F-AC64-E745251AE8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3314700"/>
            <a:ext cx="246888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337560" y="3314700"/>
            <a:ext cx="246888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5989320" y="3314700"/>
            <a:ext cx="246888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925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71450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337560" y="171450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989320" y="1714500"/>
            <a:ext cx="2468880" cy="45720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all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Column heading two lines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3C92-0BDC-9543-AA53-8774CE2EB5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85800" y="2343150"/>
            <a:ext cx="2468880" cy="18859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3337560" y="2343150"/>
            <a:ext cx="2468880" cy="18859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5989320" y="2343150"/>
            <a:ext cx="2468880" cy="18859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ctr">
              <a:buFontTx/>
              <a:buNone/>
              <a:defRPr sz="1600" baseline="0">
                <a:solidFill>
                  <a:srgbClr val="FFFFFF"/>
                </a:solidFill>
                <a:latin typeface="Overpass"/>
              </a:defRPr>
            </a:lvl1pPr>
            <a:lvl2pPr marL="457200" indent="0" algn="l">
              <a:buFontTx/>
              <a:buNone/>
              <a:defRPr sz="1600" baseline="0">
                <a:latin typeface="Overpass"/>
              </a:defRPr>
            </a:lvl2pPr>
            <a:lvl3pPr marL="914400" indent="0" algn="l">
              <a:buFontTx/>
              <a:buNone/>
              <a:defRPr sz="1600" baseline="0">
                <a:latin typeface="Overpass"/>
              </a:defRPr>
            </a:lvl3pPr>
            <a:lvl4pPr marL="1371600" indent="0" algn="l">
              <a:buFontTx/>
              <a:buNone/>
              <a:defRPr sz="1600" baseline="0">
                <a:latin typeface="Overpass"/>
              </a:defRPr>
            </a:lvl4pPr>
            <a:lvl5pPr marL="1828800" indent="0" algn="l"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840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, graph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714500"/>
            <a:ext cx="7772400" cy="285750"/>
          </a:xfrm>
          <a:prstGeom prst="rect">
            <a:avLst/>
          </a:prstGeom>
        </p:spPr>
        <p:txBody>
          <a:bodyPr vert="horz" lIns="182880" tIns="0" rIns="182880" bIns="0" anchor="b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85800" y="2171700"/>
            <a:ext cx="7772400" cy="2171700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buFontTx/>
              <a:buNone/>
              <a:defRPr sz="120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030DC-C974-6741-93E3-7A0A3956756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700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op, 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00500"/>
            <a:ext cx="7772400" cy="285750"/>
          </a:xfrm>
          <a:prstGeom prst="rect">
            <a:avLst/>
          </a:prstGeom>
        </p:spPr>
        <p:txBody>
          <a:bodyPr vert="horz" lIns="182880" tIns="0" rIns="182880" bIns="0" anchor="t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copy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85800" y="1657350"/>
            <a:ext cx="7772400" cy="2171700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buFontTx/>
              <a:buNone/>
              <a:defRPr sz="120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DAC2-57D8-274A-93D2-9E48DC44B52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750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p, logos bottom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1657350"/>
            <a:ext cx="7772400" cy="800100"/>
          </a:xfrm>
          <a:prstGeom prst="rect">
            <a:avLst/>
          </a:prstGeom>
        </p:spPr>
        <p:txBody>
          <a:bodyPr vert="horz" lIns="182880" tIns="0" rIns="182880" bIns="0" anchor="ctr" anchorCtr="0"/>
          <a:lstStyle>
            <a:lvl1pPr marL="0" indent="0" algn="ctr">
              <a:spcBef>
                <a:spcPts val="0"/>
              </a:spcBef>
              <a:buFontTx/>
              <a:buNone/>
              <a:defRPr sz="1600" cap="none" baseline="0">
                <a:solidFill>
                  <a:srgbClr val="FFFFFF"/>
                </a:solidFill>
                <a:latin typeface="Overpass"/>
              </a:defRPr>
            </a:lvl1pPr>
            <a:lvl2pPr marL="4572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2pPr>
            <a:lvl3pPr marL="9144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3pPr>
            <a:lvl4pPr marL="13716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4pPr>
            <a:lvl5pPr marL="1828800" indent="0" algn="ctr">
              <a:spcBef>
                <a:spcPts val="0"/>
              </a:spcBef>
              <a:buFontTx/>
              <a:buNone/>
              <a:defRPr sz="1600" baseline="0">
                <a:latin typeface="Overpass"/>
              </a:defRPr>
            </a:lvl5pPr>
          </a:lstStyle>
          <a:p>
            <a:pPr lvl="0"/>
            <a:r>
              <a:rPr lang="en-US" dirty="0" smtClean="0"/>
              <a:t>Insert paragraph of copy here and logos in boxes below.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5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FontTx/>
              <a:buNone/>
              <a:defRPr sz="1000" cap="all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828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2971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114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257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00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7543800" y="3171825"/>
            <a:ext cx="9144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85850"/>
            <a:ext cx="7772400" cy="28575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ts val="2300"/>
              </a:lnSpc>
              <a:spcBef>
                <a:spcPts val="0"/>
              </a:spcBef>
              <a:buFontTx/>
              <a:buNone/>
              <a:defRPr sz="1800" baseline="0">
                <a:solidFill>
                  <a:srgbClr val="FFFFFF"/>
                </a:solidFill>
                <a:latin typeface="Overpass"/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INSERT DESIGNATOR, IF NEEDED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7D326-4EC6-DA4A-A6A5-F7E016C04A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28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3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theme" Target="../theme/theme3.xml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theme" Target="../theme/theme5.xml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0.xml"/><Relationship Id="rId9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71.xml"/><Relationship Id="rId34" Type="http://schemas.openxmlformats.org/officeDocument/2006/relationships/theme" Target="../theme/theme6.xml"/><Relationship Id="rId35" Type="http://schemas.openxmlformats.org/officeDocument/2006/relationships/image" Target="../media/image30.png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87.xml"/><Relationship Id="rId17" Type="http://schemas.openxmlformats.org/officeDocument/2006/relationships/theme" Target="../theme/theme7.xml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6.xml"/><Relationship Id="rId20" Type="http://schemas.openxmlformats.org/officeDocument/2006/relationships/image" Target="../media/image43.png"/><Relationship Id="rId10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4.xml"/><Relationship Id="rId18" Type="http://schemas.openxmlformats.org/officeDocument/2006/relationships/theme" Target="../theme/theme8.xml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logo_larg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2002" y="1505844"/>
            <a:ext cx="1455249" cy="4705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26650" y="1360219"/>
            <a:ext cx="7490700" cy="306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600"/>
              </a:spcBef>
              <a:buClr>
                <a:schemeClr val="dk1"/>
              </a:buClr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480"/>
              </a:spcBef>
              <a:buClr>
                <a:schemeClr val="dk1"/>
              </a:buClr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360"/>
              </a:spcBef>
              <a:buClr>
                <a:schemeClr val="dk1"/>
              </a:buClr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360"/>
              </a:spcBef>
              <a:buClr>
                <a:schemeClr val="dk1"/>
              </a:buClr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360"/>
              </a:spcBef>
              <a:buClr>
                <a:schemeClr val="dk1"/>
              </a:buClr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360"/>
              </a:spcBef>
              <a:buClr>
                <a:schemeClr val="dk1"/>
              </a:buClr>
              <a:buFont typeface="Proxima Nova"/>
              <a:buChar char="●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360"/>
              </a:spcBef>
              <a:buClr>
                <a:schemeClr val="dk1"/>
              </a:buClr>
              <a:buFont typeface="Proxima Nova"/>
              <a:buChar char="○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360"/>
              </a:spcBef>
              <a:buClr>
                <a:schemeClr val="dk1"/>
              </a:buClr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en" sz="8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9" name="Shape 39" descr="logo_interior_black.png"/>
          <p:cNvPicPr preferRelativeResize="0"/>
          <p:nvPr/>
        </p:nvPicPr>
        <p:blipFill rotWithShape="1">
          <a:blip r:embed="rId19">
            <a:alphaModFix/>
          </a:blip>
          <a:srcRect t="396" b="386"/>
          <a:stretch/>
        </p:blipFill>
        <p:spPr>
          <a:xfrm>
            <a:off x="8327450" y="4819525"/>
            <a:ext cx="654674" cy="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434343"/>
              </a:buClr>
              <a:buSzPct val="100000"/>
              <a:buFont typeface="Proxima Nova"/>
              <a:buNone/>
              <a:defRPr sz="2800" b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buNone/>
              <a:defRPr sz="3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53" name="Shape 153" descr="logo_interior_white.png"/>
          <p:cNvPicPr preferRelativeResize="0"/>
          <p:nvPr/>
        </p:nvPicPr>
        <p:blipFill rotWithShape="1">
          <a:blip r:embed="rId15">
            <a:alphaModFix/>
          </a:blip>
          <a:srcRect t="396" b="386"/>
          <a:stretch/>
        </p:blipFill>
        <p:spPr>
          <a:xfrm>
            <a:off x="8327450" y="4819525"/>
            <a:ext cx="654674" cy="209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logo_larg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2002" y="1505844"/>
            <a:ext cx="1455249" cy="4705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5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826650" y="1360217"/>
            <a:ext cx="7490700" cy="3062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roxima Nova"/>
              <a:buNone/>
              <a:defRPr sz="2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Proxima Nova"/>
              <a:buNone/>
              <a:defRPr sz="2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" name="Shape 483"/>
          <p:cNvSpPr txBox="1">
            <a:spLocks noGrp="1"/>
          </p:cNvSpPr>
          <p:nvPr>
            <p:ph type="sldNum" idx="4"/>
          </p:nvPr>
        </p:nvSpPr>
        <p:spPr>
          <a:xfrm>
            <a:off x="103327" y="4733944"/>
            <a:ext cx="360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800">
                <a:latin typeface="Proxima Nova"/>
                <a:ea typeface="Proxima Nova"/>
                <a:cs typeface="Proxima Nova"/>
                <a:sym typeface="Proxima Nova"/>
              </a:rPr>
              <a:pPr algn="r"/>
              <a:t>‹#›</a:t>
            </a:fld>
            <a:endParaRPr lang="en"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Shape 485" descr="logo_interior_black.png"/>
          <p:cNvPicPr preferRelativeResize="0"/>
          <p:nvPr userDrawn="1"/>
        </p:nvPicPr>
        <p:blipFill rotWithShape="1">
          <a:blip r:embed="rId36">
            <a:alphaModFix/>
          </a:blip>
          <a:srcRect t="396" b="386"/>
          <a:stretch/>
        </p:blipFill>
        <p:spPr>
          <a:xfrm>
            <a:off x="8327450" y="4819525"/>
            <a:ext cx="654674" cy="20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316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00600"/>
            <a:ext cx="7162800" cy="273844"/>
          </a:xfrm>
          <a:prstGeom prst="rect">
            <a:avLst/>
          </a:prstGeom>
        </p:spPr>
        <p:txBody>
          <a:bodyPr vert="horz" lIns="91440" tIns="0" rIns="91440" bIns="18288" rtlCol="0" anchor="ctr"/>
          <a:lstStyle>
            <a:lvl1pPr algn="l">
              <a:defRPr sz="800" smtClean="0">
                <a:solidFill>
                  <a:schemeClr val="bg1"/>
                </a:solidFill>
                <a:latin typeface="Overpas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INSERT DESIGNATOR, IF NEEDED</a:t>
            </a:r>
            <a:endParaRPr lang="en-US" kern="1200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76200" y="4800600"/>
            <a:ext cx="533400" cy="273844"/>
          </a:xfrm>
          <a:prstGeom prst="rect">
            <a:avLst/>
          </a:prstGeom>
        </p:spPr>
        <p:txBody>
          <a:bodyPr vert="horz" lIns="91440" tIns="0" rIns="91440" bIns="18288" rtlCol="0" anchor="ctr"/>
          <a:lstStyle>
            <a:lvl1pPr algn="r">
              <a:defRPr sz="800" smtClean="0">
                <a:solidFill>
                  <a:schemeClr val="bg1"/>
                </a:solidFill>
                <a:latin typeface="Overpas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4C0105-1EA3-7748-99AD-521472F96D9B}" type="slidenum">
              <a:rPr lang="en-US" kern="120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laceholder 3"/>
          <p:cNvPicPr>
            <a:picLocks noGrp="1"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4875" y="4842274"/>
            <a:ext cx="708277" cy="17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39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Overpass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00600"/>
            <a:ext cx="7162800" cy="273844"/>
          </a:xfrm>
          <a:prstGeom prst="rect">
            <a:avLst/>
          </a:prstGeom>
        </p:spPr>
        <p:txBody>
          <a:bodyPr vert="horz" lIns="91440" tIns="0" rIns="91440" bIns="18288" rtlCol="0" anchor="ctr"/>
          <a:lstStyle>
            <a:lvl1pPr algn="l">
              <a:defRPr sz="800" smtClean="0">
                <a:solidFill>
                  <a:schemeClr val="bg1"/>
                </a:solidFill>
                <a:latin typeface="Overpas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INSERT DESIGNATOR, IF NEEDED</a:t>
            </a:r>
            <a:endParaRPr lang="en-US" kern="1200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76200" y="4800600"/>
            <a:ext cx="533400" cy="273844"/>
          </a:xfrm>
          <a:prstGeom prst="rect">
            <a:avLst/>
          </a:prstGeom>
        </p:spPr>
        <p:txBody>
          <a:bodyPr vert="horz" lIns="91440" tIns="0" rIns="91440" bIns="18288" rtlCol="0" anchor="ctr"/>
          <a:lstStyle>
            <a:lvl1pPr algn="r">
              <a:defRPr sz="800" smtClean="0">
                <a:solidFill>
                  <a:schemeClr val="bg1"/>
                </a:solidFill>
                <a:latin typeface="Overpas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4C0105-1EA3-7748-99AD-521472F96D9B}" type="slidenum">
              <a:rPr lang="en-US" kern="120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laceholder 3"/>
          <p:cNvPicPr>
            <a:picLocks noGrp="1"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4879" y="4842272"/>
            <a:ext cx="708277" cy="17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0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Overpass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1333502" y="2235201"/>
            <a:ext cx="7368549" cy="685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Balancing Security and Innovation with Commercially Supported Open Source Software</a:t>
            </a:r>
            <a:endParaRPr lang="en" dirty="0"/>
          </a:p>
        </p:txBody>
      </p:sp>
      <p:sp>
        <p:nvSpPr>
          <p:cNvPr id="376" name="Shape 376"/>
          <p:cNvSpPr txBox="1">
            <a:spLocks noGrp="1"/>
          </p:cNvSpPr>
          <p:nvPr>
            <p:ph type="subTitle" idx="2"/>
          </p:nvPr>
        </p:nvSpPr>
        <p:spPr>
          <a:xfrm>
            <a:off x="1520201" y="3987801"/>
            <a:ext cx="5829925" cy="7588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 smtClean="0"/>
              <a:t>Presenter</a:t>
            </a:r>
            <a:r>
              <a:rPr lang="en-US" sz="1600" dirty="0" smtClean="0"/>
              <a:t>: Mike Bourgeois, State Government Solutions</a:t>
            </a:r>
            <a:endParaRPr lang="en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title"/>
          </p:nvPr>
        </p:nvSpPr>
        <p:spPr>
          <a:xfrm>
            <a:off x="685531" y="1660725"/>
            <a:ext cx="7781732" cy="1822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Commercially Supported Open Source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6997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Shape 5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784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11</a:t>
            </a:fld>
            <a:endParaRPr lang="en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OPEN SOURCE FUELS RAPID INNOVATION</a:t>
            </a:r>
          </a:p>
        </p:txBody>
      </p:sp>
      <p:sp>
        <p:nvSpPr>
          <p:cNvPr id="587" name="Shape 587"/>
          <p:cNvSpPr txBox="1"/>
          <p:nvPr/>
        </p:nvSpPr>
        <p:spPr>
          <a:xfrm>
            <a:off x="4802150" y="2322275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8027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Shape 5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Shape 563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12</a:t>
            </a:fld>
            <a:endParaRPr lang="en" sz="1000" dirty="0">
              <a:latin typeface="Overpass Regular"/>
              <a:cs typeface="Overpass Regular"/>
            </a:endParaRPr>
          </a:p>
        </p:txBody>
      </p: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OPEN SOURCE CULTURE</a:t>
            </a:r>
          </a:p>
        </p:txBody>
      </p:sp>
      <p:cxnSp>
        <p:nvCxnSpPr>
          <p:cNvPr id="565" name="Shape 565"/>
          <p:cNvCxnSpPr/>
          <p:nvPr/>
        </p:nvCxnSpPr>
        <p:spPr>
          <a:xfrm rot="10800000">
            <a:off x="2946863" y="1704362"/>
            <a:ext cx="638100" cy="3384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6" name="Shape 566"/>
          <p:cNvSpPr txBox="1"/>
          <p:nvPr/>
        </p:nvSpPr>
        <p:spPr>
          <a:xfrm>
            <a:off x="1425225" y="2146444"/>
            <a:ext cx="13083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Collaboration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913074" y="3736775"/>
            <a:ext cx="22575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Transparency </a:t>
            </a:r>
          </a:p>
          <a:p>
            <a:pPr algn="ctr"/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(both access and the ability to act)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6263850" y="2085894"/>
            <a:ext cx="15756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Shared problems are solved faster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6190200" y="3763794"/>
            <a:ext cx="17229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Working together creates standardization</a:t>
            </a:r>
          </a:p>
        </p:txBody>
      </p:sp>
      <p:cxnSp>
        <p:nvCxnSpPr>
          <p:cNvPr id="570" name="Shape 570"/>
          <p:cNvCxnSpPr/>
          <p:nvPr/>
        </p:nvCxnSpPr>
        <p:spPr>
          <a:xfrm rot="10800000" flipH="1">
            <a:off x="5482626" y="1704362"/>
            <a:ext cx="638100" cy="3384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1" name="Shape 571"/>
          <p:cNvCxnSpPr/>
          <p:nvPr/>
        </p:nvCxnSpPr>
        <p:spPr>
          <a:xfrm flipH="1">
            <a:off x="2946863" y="2848026"/>
            <a:ext cx="638100" cy="3384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2" name="Shape 572"/>
          <p:cNvCxnSpPr/>
          <p:nvPr/>
        </p:nvCxnSpPr>
        <p:spPr>
          <a:xfrm>
            <a:off x="5482626" y="2848026"/>
            <a:ext cx="638100" cy="3384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573" name="Shape 5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088" y="2794325"/>
            <a:ext cx="810577" cy="7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9377" y="3092419"/>
            <a:ext cx="813344" cy="49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6925" y="1252501"/>
            <a:ext cx="689800" cy="8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6400" y="1384411"/>
            <a:ext cx="744200" cy="6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 txBox="1"/>
          <p:nvPr/>
        </p:nvSpPr>
        <p:spPr>
          <a:xfrm>
            <a:off x="4802150" y="2322275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2331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13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26354" y="0"/>
            <a:ext cx="9185001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COMMUNITY PROJECTS </a:t>
            </a:r>
            <a:r>
              <a:rPr lang="en" sz="2400" dirty="0" smtClean="0"/>
              <a:t>TO ENTERPRISE</a:t>
            </a:r>
            <a:r>
              <a:rPr lang="en-US" sz="2400" dirty="0" smtClean="0"/>
              <a:t> PRODUCTS</a:t>
            </a:r>
            <a:endParaRPr lang="en" sz="2400" dirty="0"/>
          </a:p>
        </p:txBody>
      </p:sp>
      <p:sp>
        <p:nvSpPr>
          <p:cNvPr id="624" name="Shape 624"/>
          <p:cNvSpPr txBox="1"/>
          <p:nvPr/>
        </p:nvSpPr>
        <p:spPr>
          <a:xfrm>
            <a:off x="4802150" y="2322275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pic>
        <p:nvPicPr>
          <p:cNvPr id="625" name="Shape 6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25" y="1312787"/>
            <a:ext cx="8607750" cy="288417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Shape 626"/>
          <p:cNvSpPr txBox="1"/>
          <p:nvPr/>
        </p:nvSpPr>
        <p:spPr>
          <a:xfrm>
            <a:off x="4802150" y="2339600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sp>
        <p:nvSpPr>
          <p:cNvPr id="7" name="Shape 549"/>
          <p:cNvSpPr txBox="1"/>
          <p:nvPr/>
        </p:nvSpPr>
        <p:spPr>
          <a:xfrm>
            <a:off x="2358594" y="4116030"/>
            <a:ext cx="1501800" cy="4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We participate in and create community-powered upstream projects.</a:t>
            </a:r>
          </a:p>
        </p:txBody>
      </p:sp>
      <p:sp>
        <p:nvSpPr>
          <p:cNvPr id="8" name="Shape 550"/>
          <p:cNvSpPr txBox="1"/>
          <p:nvPr/>
        </p:nvSpPr>
        <p:spPr>
          <a:xfrm>
            <a:off x="2409144" y="3861254"/>
            <a:ext cx="1400700" cy="33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100" b="1" dirty="0">
                <a:solidFill>
                  <a:srgbClr val="A30000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PARTICIPATE</a:t>
            </a:r>
          </a:p>
          <a:p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Shape 551"/>
          <p:cNvSpPr txBox="1"/>
          <p:nvPr/>
        </p:nvSpPr>
        <p:spPr>
          <a:xfrm>
            <a:off x="3860394" y="3861254"/>
            <a:ext cx="1400700" cy="33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100" b="1">
                <a:solidFill>
                  <a:srgbClr val="A30000"/>
                </a:solidFill>
                <a:latin typeface="Proxima Nova"/>
                <a:ea typeface="Proxima Nova"/>
                <a:cs typeface="Proxima Nova"/>
                <a:sym typeface="Proxima Nova"/>
              </a:rPr>
              <a:t>INTEGRATE</a:t>
            </a:r>
          </a:p>
          <a:p>
            <a:pPr algn="ctr"/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Shape 552"/>
          <p:cNvSpPr txBox="1"/>
          <p:nvPr/>
        </p:nvSpPr>
        <p:spPr>
          <a:xfrm>
            <a:off x="5311644" y="3861254"/>
            <a:ext cx="1400700" cy="33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100" b="1">
                <a:solidFill>
                  <a:srgbClr val="A30000"/>
                </a:solidFill>
                <a:latin typeface="Proxima Nova"/>
                <a:ea typeface="Proxima Nova"/>
                <a:cs typeface="Proxima Nova"/>
                <a:sym typeface="Proxima Nova"/>
              </a:rPr>
              <a:t>STABILIZE</a:t>
            </a:r>
          </a:p>
          <a:p>
            <a:pPr algn="ctr"/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Shape 553"/>
          <p:cNvSpPr txBox="1"/>
          <p:nvPr/>
        </p:nvSpPr>
        <p:spPr>
          <a:xfrm>
            <a:off x="3809844" y="4116030"/>
            <a:ext cx="1501800" cy="4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ct val="137500"/>
              <a:buFont typeface="Arial"/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We integrate upstream projects, fostering open community platforms.</a:t>
            </a:r>
          </a:p>
          <a:p>
            <a:pPr algn="ctr"/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Shape 554"/>
          <p:cNvSpPr txBox="1"/>
          <p:nvPr/>
        </p:nvSpPr>
        <p:spPr>
          <a:xfrm>
            <a:off x="5261094" y="4116030"/>
            <a:ext cx="1501800" cy="4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ct val="137500"/>
              <a:buFont typeface="Arial"/>
              <a:buNone/>
            </a:pPr>
            <a:r>
              <a:rPr lang="en" sz="800">
                <a:latin typeface="Proxima Nova"/>
                <a:ea typeface="Proxima Nova"/>
                <a:cs typeface="Proxima Nova"/>
                <a:sym typeface="Proxima Nova"/>
              </a:rPr>
              <a:t>We commercialize these platforms together with a rich ecosystem of services and certifications.</a:t>
            </a:r>
          </a:p>
          <a:p>
            <a:pPr algn="ctr"/>
            <a:endParaRPr sz="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006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title"/>
          </p:nvPr>
        </p:nvSpPr>
        <p:spPr>
          <a:xfrm>
            <a:off x="564485" y="1660725"/>
            <a:ext cx="7864288" cy="1822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How Open Source Helps Government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1164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-76200" y="4800600"/>
            <a:ext cx="533400" cy="273844"/>
          </a:xfrm>
          <a:prstGeom prst="rect">
            <a:avLst/>
          </a:prstGeom>
        </p:spPr>
        <p:txBody>
          <a:bodyPr vert="horz" lIns="91440" tIns="0" rIns="91440" bIns="18288" rtlCol="0" anchor="ctr"/>
          <a:lstStyle>
            <a:lvl1pPr algn="r">
              <a:defRPr sz="800" smtClean="0">
                <a:solidFill>
                  <a:schemeClr val="bg1"/>
                </a:solidFill>
                <a:latin typeface="Overpas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4C0105-1EA3-7748-99AD-521472F96D9B}" type="slidenum">
              <a:rPr lang="en-US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Shape 485" descr="logo_interior_black.png"/>
          <p:cNvPicPr preferRelativeResize="0"/>
          <p:nvPr/>
        </p:nvPicPr>
        <p:blipFill rotWithShape="1">
          <a:blip r:embed="rId3">
            <a:alphaModFix/>
          </a:blip>
          <a:srcRect t="396" b="386"/>
          <a:stretch/>
        </p:blipFill>
        <p:spPr>
          <a:xfrm>
            <a:off x="8327450" y="4819525"/>
            <a:ext cx="654674" cy="2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15614"/>
            <a:ext cx="9144000" cy="256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159"/>
          <p:cNvSpPr txBox="1"/>
          <p:nvPr/>
        </p:nvSpPr>
        <p:spPr>
          <a:xfrm>
            <a:off x="0" y="104447"/>
            <a:ext cx="8982124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>
              <a:lnSpc>
                <a:spcPct val="115000"/>
              </a:lnSpc>
            </a:pPr>
            <a:r>
              <a:rPr lang="en-US" sz="2200" b="1" dirty="0" smtClean="0">
                <a:solidFill>
                  <a:schemeClr val="bg1"/>
                </a:solidFill>
              </a:rPr>
              <a:t>GOVERNMENT AGENCIES MUST ADDRESS </a:t>
            </a:r>
          </a:p>
          <a:p>
            <a:pPr algn="ctr" defTabSz="457200">
              <a:lnSpc>
                <a:spcPct val="115000"/>
              </a:lnSpc>
            </a:pPr>
            <a:r>
              <a:rPr lang="en-US" sz="2200" b="1" dirty="0" smtClean="0">
                <a:solidFill>
                  <a:schemeClr val="bg1"/>
                </a:solidFill>
              </a:rPr>
              <a:t>PEOPLE, PROCESSES, AND TECHNOLOGY</a:t>
            </a:r>
            <a:endParaRPr lang="en" sz="2200" b="1" kern="1200" dirty="0">
              <a:solidFill>
                <a:srgbClr val="EFEF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" name="Shape 160"/>
          <p:cNvSpPr txBox="1"/>
          <p:nvPr/>
        </p:nvSpPr>
        <p:spPr>
          <a:xfrm>
            <a:off x="356789" y="4145605"/>
            <a:ext cx="2811043" cy="5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" sz="1200" kern="12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New ways of developing, delivering, and integrating applications</a:t>
            </a:r>
          </a:p>
        </p:txBody>
      </p:sp>
      <p:grpSp>
        <p:nvGrpSpPr>
          <p:cNvPr id="48" name="Shape 161"/>
          <p:cNvGrpSpPr/>
          <p:nvPr/>
        </p:nvGrpSpPr>
        <p:grpSpPr>
          <a:xfrm>
            <a:off x="755212" y="1560037"/>
            <a:ext cx="1745400" cy="1745400"/>
            <a:chOff x="755212" y="1560050"/>
            <a:chExt cx="1745400" cy="1745400"/>
          </a:xfrm>
        </p:grpSpPr>
        <p:sp>
          <p:nvSpPr>
            <p:cNvPr id="49" name="Shape 162"/>
            <p:cNvSpPr/>
            <p:nvPr/>
          </p:nvSpPr>
          <p:spPr>
            <a:xfrm>
              <a:off x="755212" y="1560050"/>
              <a:ext cx="1745400" cy="1745400"/>
            </a:xfrm>
            <a:prstGeom prst="ellipse">
              <a:avLst/>
            </a:prstGeom>
            <a:solidFill>
              <a:srgbClr val="CC0000">
                <a:alpha val="7885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1800" kern="1200">
                <a:ea typeface="+mn-ea"/>
                <a:cs typeface="+mn-cs"/>
              </a:endParaRPr>
            </a:p>
          </p:txBody>
        </p:sp>
        <p:grpSp>
          <p:nvGrpSpPr>
            <p:cNvPr id="50" name="Shape 163"/>
            <p:cNvGrpSpPr/>
            <p:nvPr/>
          </p:nvGrpSpPr>
          <p:grpSpPr>
            <a:xfrm>
              <a:off x="1101161" y="1910167"/>
              <a:ext cx="1053513" cy="1045167"/>
              <a:chOff x="1192232" y="953074"/>
              <a:chExt cx="661339" cy="656100"/>
            </a:xfrm>
          </p:grpSpPr>
          <p:pic>
            <p:nvPicPr>
              <p:cNvPr id="51" name="Shape 16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192232" y="953074"/>
                <a:ext cx="661339" cy="656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Shape 16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305200" y="1048507"/>
                <a:ext cx="435414" cy="465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3" name="Shape 166"/>
          <p:cNvSpPr txBox="1"/>
          <p:nvPr/>
        </p:nvSpPr>
        <p:spPr>
          <a:xfrm>
            <a:off x="813313" y="3894509"/>
            <a:ext cx="1917595" cy="292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APPLICATIONS</a:t>
            </a:r>
            <a:endParaRPr lang="en" sz="1800" b="1" kern="1200" dirty="0">
              <a:solidFill>
                <a:srgbClr val="F3F3F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4" name="Shape 167"/>
          <p:cNvGrpSpPr/>
          <p:nvPr/>
        </p:nvGrpSpPr>
        <p:grpSpPr>
          <a:xfrm>
            <a:off x="6604562" y="1560037"/>
            <a:ext cx="1745400" cy="1745400"/>
            <a:chOff x="6604562" y="1633319"/>
            <a:chExt cx="1745400" cy="1745400"/>
          </a:xfrm>
        </p:grpSpPr>
        <p:sp>
          <p:nvSpPr>
            <p:cNvPr id="55" name="Shape 168"/>
            <p:cNvSpPr/>
            <p:nvPr/>
          </p:nvSpPr>
          <p:spPr>
            <a:xfrm>
              <a:off x="6604562" y="1633319"/>
              <a:ext cx="1745400" cy="1745400"/>
            </a:xfrm>
            <a:prstGeom prst="ellipse">
              <a:avLst/>
            </a:prstGeom>
            <a:solidFill>
              <a:srgbClr val="CC0000">
                <a:alpha val="780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1800" kern="1200">
                <a:ea typeface="+mn-ea"/>
                <a:cs typeface="+mn-cs"/>
              </a:endParaRPr>
            </a:p>
          </p:txBody>
        </p:sp>
        <p:pic>
          <p:nvPicPr>
            <p:cNvPr id="56" name="Shape 16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50322" y="1759897"/>
              <a:ext cx="1243500" cy="14922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Shape 170"/>
          <p:cNvSpPr txBox="1"/>
          <p:nvPr/>
        </p:nvSpPr>
        <p:spPr>
          <a:xfrm>
            <a:off x="5965567" y="4145605"/>
            <a:ext cx="3221821" cy="58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" sz="1200" kern="1200" dirty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More agile process</a:t>
            </a:r>
          </a:p>
          <a:p>
            <a:pPr algn="ctr" defTabSz="457200"/>
            <a:r>
              <a:rPr lang="en" sz="1200" kern="1200" dirty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across both IT </a:t>
            </a:r>
            <a:r>
              <a:rPr lang="en" sz="1200" kern="1200" dirty="0" smtClean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andthe </a:t>
            </a:r>
            <a:r>
              <a:rPr lang="en" sz="1200" kern="1200" dirty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</a:t>
            </a:r>
          </a:p>
        </p:txBody>
      </p:sp>
      <p:sp>
        <p:nvSpPr>
          <p:cNvPr id="58" name="Shape 171"/>
          <p:cNvSpPr txBox="1"/>
          <p:nvPr/>
        </p:nvSpPr>
        <p:spPr>
          <a:xfrm>
            <a:off x="6862473" y="3905580"/>
            <a:ext cx="1375175" cy="2851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</a:t>
            </a:r>
            <a:endParaRPr lang="en" sz="1800" b="1" kern="1200" dirty="0">
              <a:solidFill>
                <a:srgbClr val="F3F3F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9" name="Shape 172"/>
          <p:cNvGrpSpPr/>
          <p:nvPr/>
        </p:nvGrpSpPr>
        <p:grpSpPr>
          <a:xfrm>
            <a:off x="3804687" y="1560037"/>
            <a:ext cx="1745400" cy="1745400"/>
            <a:chOff x="3804687" y="1560037"/>
            <a:chExt cx="1745400" cy="1745400"/>
          </a:xfrm>
        </p:grpSpPr>
        <p:sp>
          <p:nvSpPr>
            <p:cNvPr id="60" name="Shape 173"/>
            <p:cNvSpPr/>
            <p:nvPr/>
          </p:nvSpPr>
          <p:spPr>
            <a:xfrm>
              <a:off x="3804687" y="1560037"/>
              <a:ext cx="1745400" cy="1745400"/>
            </a:xfrm>
            <a:prstGeom prst="ellipse">
              <a:avLst/>
            </a:prstGeom>
            <a:solidFill>
              <a:srgbClr val="CC0000">
                <a:alpha val="7731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1800" kern="1200">
                <a:ea typeface="+mn-ea"/>
                <a:cs typeface="+mn-cs"/>
              </a:endParaRPr>
            </a:p>
          </p:txBody>
        </p:sp>
        <p:pic>
          <p:nvPicPr>
            <p:cNvPr id="61" name="Shape 17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904562" y="2044325"/>
              <a:ext cx="1545678" cy="656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Shape 175"/>
          <p:cNvSpPr txBox="1"/>
          <p:nvPr/>
        </p:nvSpPr>
        <p:spPr>
          <a:xfrm>
            <a:off x="3341512" y="4145605"/>
            <a:ext cx="2450375" cy="5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" sz="1200" kern="1200" dirty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Modernize existing and build new cloud-based infrastructure</a:t>
            </a:r>
          </a:p>
        </p:txBody>
      </p:sp>
      <p:sp>
        <p:nvSpPr>
          <p:cNvPr id="63" name="Shape 176"/>
          <p:cNvSpPr txBox="1"/>
          <p:nvPr/>
        </p:nvSpPr>
        <p:spPr>
          <a:xfrm>
            <a:off x="3562736" y="3905579"/>
            <a:ext cx="2300203" cy="27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INFRASTRUCTURE</a:t>
            </a:r>
            <a:endParaRPr lang="en" sz="1800" b="1" kern="1200" dirty="0">
              <a:solidFill>
                <a:srgbClr val="F3F3F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Shape 177"/>
          <p:cNvSpPr txBox="1"/>
          <p:nvPr/>
        </p:nvSpPr>
        <p:spPr>
          <a:xfrm>
            <a:off x="1818920" y="837509"/>
            <a:ext cx="5538622" cy="58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</a:rPr>
              <a:t>DIGITAL TRANSFORMATION REQUIRES AN EVOLUTION IN</a:t>
            </a:r>
            <a:r>
              <a:rPr lang="mr-IN" dirty="0" smtClean="0">
                <a:solidFill>
                  <a:srgbClr val="FFFFFF"/>
                </a:solidFill>
              </a:rPr>
              <a:t>…</a:t>
            </a:r>
            <a:endParaRPr lang="en" sz="1800" kern="12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878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16</a:t>
            </a:fld>
            <a:endParaRPr lang="en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APPLICATION REFERENCE MODEL</a:t>
            </a:r>
            <a:endParaRPr lang="en" sz="2400" dirty="0"/>
          </a:p>
        </p:txBody>
      </p:sp>
      <p:sp>
        <p:nvSpPr>
          <p:cNvPr id="587" name="Shape 587"/>
          <p:cNvSpPr txBox="1"/>
          <p:nvPr/>
        </p:nvSpPr>
        <p:spPr>
          <a:xfrm>
            <a:off x="4802150" y="2322275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80406" y="1115394"/>
            <a:ext cx="7456556" cy="2853841"/>
            <a:chOff x="980406" y="846026"/>
            <a:chExt cx="7456556" cy="2853841"/>
          </a:xfrm>
        </p:grpSpPr>
        <p:grpSp>
          <p:nvGrpSpPr>
            <p:cNvPr id="7" name="Group 6"/>
            <p:cNvGrpSpPr/>
            <p:nvPr/>
          </p:nvGrpSpPr>
          <p:grpSpPr>
            <a:xfrm>
              <a:off x="1674545" y="2510563"/>
              <a:ext cx="6014678" cy="778009"/>
              <a:chOff x="2100064" y="2699979"/>
              <a:chExt cx="4979906" cy="1037345"/>
            </a:xfrm>
          </p:grpSpPr>
          <p:sp>
            <p:nvSpPr>
              <p:cNvPr id="99" name="Shape 280"/>
              <p:cNvSpPr/>
              <p:nvPr/>
            </p:nvSpPr>
            <p:spPr>
              <a:xfrm>
                <a:off x="2100064" y="2699979"/>
                <a:ext cx="4979906" cy="1037345"/>
              </a:xfrm>
              <a:prstGeom prst="rect">
                <a:avLst/>
              </a:prstGeom>
              <a:solidFill>
                <a:srgbClr val="177882"/>
              </a:solidFill>
              <a:ln w="12700">
                <a:miter lim="400000"/>
              </a:ln>
            </p:spPr>
            <p:txBody>
              <a:bodyPr lIns="41492" tIns="41493" rIns="41492" bIns="41493" anchor="ctr"/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00" name="Shape 281"/>
              <p:cNvSpPr/>
              <p:nvPr/>
            </p:nvSpPr>
            <p:spPr>
              <a:xfrm>
                <a:off x="2136818" y="2941107"/>
                <a:ext cx="1710832" cy="6001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5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INTEGRATE</a:t>
                </a: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Applications, Data &amp; Devices</a:t>
                </a:r>
              </a:p>
            </p:txBody>
          </p:sp>
          <p:sp>
            <p:nvSpPr>
              <p:cNvPr id="101" name="Shape 282"/>
              <p:cNvSpPr/>
              <p:nvPr/>
            </p:nvSpPr>
            <p:spPr>
              <a:xfrm>
                <a:off x="4948344" y="2966554"/>
                <a:ext cx="1812249" cy="5304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Enterprise Service Bus</a:t>
                </a: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Data Virtualization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470899" y="846026"/>
              <a:ext cx="6464868" cy="778009"/>
              <a:chOff x="1929262" y="3810802"/>
              <a:chExt cx="5354920" cy="1037345"/>
            </a:xfrm>
          </p:grpSpPr>
          <p:sp>
            <p:nvSpPr>
              <p:cNvPr id="96" name="Shape 283"/>
              <p:cNvSpPr/>
              <p:nvPr/>
            </p:nvSpPr>
            <p:spPr>
              <a:xfrm>
                <a:off x="2100064" y="3810802"/>
                <a:ext cx="4979906" cy="1037345"/>
              </a:xfrm>
              <a:prstGeom prst="rect">
                <a:avLst/>
              </a:prstGeom>
              <a:solidFill>
                <a:srgbClr val="004153"/>
              </a:solidFill>
              <a:ln w="12700">
                <a:miter lim="400000"/>
              </a:ln>
            </p:spPr>
            <p:txBody>
              <a:bodyPr lIns="41492" tIns="41493" rIns="41492" bIns="41493" anchor="ctr"/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97" name="Shape 284"/>
              <p:cNvSpPr/>
              <p:nvPr/>
            </p:nvSpPr>
            <p:spPr>
              <a:xfrm>
                <a:off x="1929262" y="4051223"/>
                <a:ext cx="1917012" cy="6001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40839" tIns="40839" rIns="40839" bIns="40839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500" dirty="0" smtClean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ACCELERATE</a:t>
                </a:r>
                <a:endParaRPr sz="15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Application </a:t>
                </a: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D</a:t>
                </a: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elivery</a:t>
                </a:r>
              </a:p>
            </p:txBody>
          </p:sp>
          <p:sp>
            <p:nvSpPr>
              <p:cNvPr id="98" name="Shape 285"/>
              <p:cNvSpPr/>
              <p:nvPr/>
            </p:nvSpPr>
            <p:spPr>
              <a:xfrm>
                <a:off x="4990945" y="4049730"/>
                <a:ext cx="2293237" cy="7533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Web Server</a:t>
                </a: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Application Platform</a:t>
                </a:r>
                <a:endParaRPr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Mobile Application Platform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674546" y="1677445"/>
              <a:ext cx="6226515" cy="778009"/>
              <a:chOff x="2100064" y="1589155"/>
              <a:chExt cx="5155299" cy="1037345"/>
            </a:xfrm>
          </p:grpSpPr>
          <p:sp>
            <p:nvSpPr>
              <p:cNvPr id="93" name="Shape 286"/>
              <p:cNvSpPr/>
              <p:nvPr/>
            </p:nvSpPr>
            <p:spPr>
              <a:xfrm>
                <a:off x="2100064" y="1589155"/>
                <a:ext cx="4979906" cy="1037345"/>
              </a:xfrm>
              <a:prstGeom prst="rect">
                <a:avLst/>
              </a:prstGeom>
              <a:solidFill>
                <a:srgbClr val="338CCC"/>
              </a:solidFill>
              <a:ln w="12700">
                <a:miter lim="400000"/>
              </a:ln>
            </p:spPr>
            <p:txBody>
              <a:bodyPr lIns="41492" tIns="41493" rIns="41492" bIns="41493" anchor="ctr"/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94" name="Shape 287"/>
              <p:cNvSpPr/>
              <p:nvPr/>
            </p:nvSpPr>
            <p:spPr>
              <a:xfrm>
                <a:off x="2136818" y="1898010"/>
                <a:ext cx="1817586" cy="60018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5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AUTOMATE</a:t>
                </a: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Business </a:t>
                </a: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R</a:t>
                </a: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ules &amp; </a:t>
                </a: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P</a:t>
                </a:r>
                <a:r>
                  <a:rPr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rocesses</a:t>
                </a:r>
              </a:p>
            </p:txBody>
          </p:sp>
          <p:sp>
            <p:nvSpPr>
              <p:cNvPr id="95" name="Shape 288"/>
              <p:cNvSpPr/>
              <p:nvPr/>
            </p:nvSpPr>
            <p:spPr>
              <a:xfrm>
                <a:off x="4959386" y="1888647"/>
                <a:ext cx="2295977" cy="5304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Business Process Management</a:t>
                </a:r>
                <a:endParaRPr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Business Rules Management</a:t>
                </a:r>
                <a:endParaRPr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</p:grpSp>
        <p:grpSp>
          <p:nvGrpSpPr>
            <p:cNvPr id="10" name="Group 291"/>
            <p:cNvGrpSpPr/>
            <p:nvPr/>
          </p:nvGrpSpPr>
          <p:grpSpPr>
            <a:xfrm>
              <a:off x="980406" y="847047"/>
              <a:ext cx="621229" cy="2451809"/>
              <a:chOff x="-1" y="0"/>
              <a:chExt cx="684213" cy="3602038"/>
            </a:xfrm>
          </p:grpSpPr>
          <p:sp>
            <p:nvSpPr>
              <p:cNvPr id="91" name="Shape 289"/>
              <p:cNvSpPr/>
              <p:nvPr/>
            </p:nvSpPr>
            <p:spPr>
              <a:xfrm rot="16200000">
                <a:off x="-1458913" y="1458912"/>
                <a:ext cx="3602038" cy="684213"/>
              </a:xfrm>
              <a:prstGeom prst="rect">
                <a:avLst/>
              </a:prstGeom>
              <a:solidFill>
                <a:srgbClr val="0041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92" name="Shape 290"/>
              <p:cNvSpPr/>
              <p:nvPr/>
            </p:nvSpPr>
            <p:spPr>
              <a:xfrm rot="16224871">
                <a:off x="-1421171" y="1540121"/>
                <a:ext cx="3526880" cy="476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DEVELOPMENT </a:t>
                </a:r>
                <a:r>
                  <a:rPr lang="en-US"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&amp; </a:t>
                </a: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MANAGEMENT  </a:t>
                </a:r>
                <a:r>
                  <a:rPr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TOOLS</a:t>
                </a:r>
              </a:p>
            </p:txBody>
          </p:sp>
        </p:grpSp>
        <p:grpSp>
          <p:nvGrpSpPr>
            <p:cNvPr id="11" name="Group 294"/>
            <p:cNvGrpSpPr/>
            <p:nvPr/>
          </p:nvGrpSpPr>
          <p:grpSpPr>
            <a:xfrm>
              <a:off x="7778282" y="847047"/>
              <a:ext cx="621229" cy="2451809"/>
              <a:chOff x="-1" y="0"/>
              <a:chExt cx="684213" cy="3602038"/>
            </a:xfrm>
          </p:grpSpPr>
          <p:sp>
            <p:nvSpPr>
              <p:cNvPr id="89" name="Shape 292"/>
              <p:cNvSpPr/>
              <p:nvPr/>
            </p:nvSpPr>
            <p:spPr>
              <a:xfrm rot="16200000">
                <a:off x="-1458913" y="1458912"/>
                <a:ext cx="3602038" cy="684213"/>
              </a:xfrm>
              <a:prstGeom prst="rect">
                <a:avLst/>
              </a:prstGeom>
              <a:solidFill>
                <a:srgbClr val="0041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90" name="Shape 293"/>
              <p:cNvSpPr/>
              <p:nvPr/>
            </p:nvSpPr>
            <p:spPr>
              <a:xfrm rot="16200000">
                <a:off x="-985019" y="1535415"/>
                <a:ext cx="2654251" cy="2780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SECURITY</a:t>
                </a:r>
                <a:endParaRPr sz="12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</p:grpSp>
        <p:grpSp>
          <p:nvGrpSpPr>
            <p:cNvPr id="12" name="Group 297"/>
            <p:cNvGrpSpPr/>
            <p:nvPr/>
          </p:nvGrpSpPr>
          <p:grpSpPr>
            <a:xfrm>
              <a:off x="984845" y="3371851"/>
              <a:ext cx="7452117" cy="328016"/>
              <a:chOff x="0" y="0"/>
              <a:chExt cx="7010400" cy="481898"/>
            </a:xfrm>
          </p:grpSpPr>
          <p:sp>
            <p:nvSpPr>
              <p:cNvPr id="87" name="Shape 295"/>
              <p:cNvSpPr/>
              <p:nvPr/>
            </p:nvSpPr>
            <p:spPr>
              <a:xfrm>
                <a:off x="0" y="0"/>
                <a:ext cx="7010400" cy="455613"/>
              </a:xfrm>
              <a:prstGeom prst="rect">
                <a:avLst/>
              </a:pr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88" name="Shape 296"/>
              <p:cNvSpPr/>
              <p:nvPr/>
            </p:nvSpPr>
            <p:spPr>
              <a:xfrm>
                <a:off x="161925" y="71437"/>
                <a:ext cx="6672263" cy="410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lvl1pPr>
              </a:lstStyle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dirty="0">
                    <a:solidFill>
                      <a:srgbClr val="000000"/>
                    </a:solidFill>
                  </a:rPr>
                  <a:t>PHYSICAL		   VIRTUAL</a:t>
                </a:r>
                <a:r>
                  <a:rPr lang="en-US" dirty="0">
                    <a:solidFill>
                      <a:srgbClr val="000000"/>
                    </a:solidFill>
                  </a:rPr>
                  <a:t> CLOUD </a:t>
                </a:r>
                <a:r>
                  <a:rPr dirty="0">
                    <a:solidFill>
                      <a:srgbClr val="000000"/>
                    </a:solidFill>
                  </a:rPr>
                  <a:t>		   PUBLIC CLOUD	PRIVATE CLOUD 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115786" y="1120182"/>
              <a:ext cx="454041" cy="288440"/>
              <a:chOff x="2178050" y="2190750"/>
              <a:chExt cx="1282700" cy="1065213"/>
            </a:xfrm>
            <a:solidFill>
              <a:schemeClr val="bg1"/>
            </a:solidFill>
          </p:grpSpPr>
          <p:sp>
            <p:nvSpPr>
              <p:cNvPr id="77" name="Rectangle 81"/>
              <p:cNvSpPr>
                <a:spLocks noChangeArrowheads="1"/>
              </p:cNvSpPr>
              <p:nvPr/>
            </p:nvSpPr>
            <p:spPr bwMode="auto">
              <a:xfrm>
                <a:off x="2651125" y="3138488"/>
                <a:ext cx="336550" cy="714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8" name="Freeform 82"/>
              <p:cNvSpPr>
                <a:spLocks noEditPoints="1"/>
              </p:cNvSpPr>
              <p:nvPr/>
            </p:nvSpPr>
            <p:spPr bwMode="auto">
              <a:xfrm>
                <a:off x="2178050" y="2190750"/>
                <a:ext cx="1282700" cy="930275"/>
              </a:xfrm>
              <a:custGeom>
                <a:avLst/>
                <a:gdLst>
                  <a:gd name="T0" fmla="*/ 334 w 342"/>
                  <a:gd name="T1" fmla="*/ 0 h 248"/>
                  <a:gd name="T2" fmla="*/ 9 w 342"/>
                  <a:gd name="T3" fmla="*/ 0 h 248"/>
                  <a:gd name="T4" fmla="*/ 0 w 342"/>
                  <a:gd name="T5" fmla="*/ 8 h 248"/>
                  <a:gd name="T6" fmla="*/ 0 w 342"/>
                  <a:gd name="T7" fmla="*/ 239 h 248"/>
                  <a:gd name="T8" fmla="*/ 9 w 342"/>
                  <a:gd name="T9" fmla="*/ 248 h 248"/>
                  <a:gd name="T10" fmla="*/ 334 w 342"/>
                  <a:gd name="T11" fmla="*/ 248 h 248"/>
                  <a:gd name="T12" fmla="*/ 342 w 342"/>
                  <a:gd name="T13" fmla="*/ 239 h 248"/>
                  <a:gd name="T14" fmla="*/ 342 w 342"/>
                  <a:gd name="T15" fmla="*/ 8 h 248"/>
                  <a:gd name="T16" fmla="*/ 334 w 342"/>
                  <a:gd name="T17" fmla="*/ 0 h 248"/>
                  <a:gd name="T18" fmla="*/ 321 w 342"/>
                  <a:gd name="T19" fmla="*/ 194 h 248"/>
                  <a:gd name="T20" fmla="*/ 21 w 342"/>
                  <a:gd name="T21" fmla="*/ 194 h 248"/>
                  <a:gd name="T22" fmla="*/ 21 w 342"/>
                  <a:gd name="T23" fmla="*/ 20 h 248"/>
                  <a:gd name="T24" fmla="*/ 321 w 342"/>
                  <a:gd name="T25" fmla="*/ 20 h 248"/>
                  <a:gd name="T26" fmla="*/ 321 w 342"/>
                  <a:gd name="T27" fmla="*/ 19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2" h="248">
                    <a:moveTo>
                      <a:pt x="3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4"/>
                      <a:pt x="4" y="248"/>
                      <a:pt x="9" y="248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8" y="248"/>
                      <a:pt x="342" y="244"/>
                      <a:pt x="342" y="239"/>
                    </a:cubicBezTo>
                    <a:cubicBezTo>
                      <a:pt x="342" y="8"/>
                      <a:pt x="342" y="8"/>
                      <a:pt x="342" y="8"/>
                    </a:cubicBezTo>
                    <a:cubicBezTo>
                      <a:pt x="342" y="4"/>
                      <a:pt x="338" y="0"/>
                      <a:pt x="334" y="0"/>
                    </a:cubicBezTo>
                    <a:close/>
                    <a:moveTo>
                      <a:pt x="321" y="194"/>
                    </a:moveTo>
                    <a:cubicBezTo>
                      <a:pt x="21" y="194"/>
                      <a:pt x="21" y="194"/>
                      <a:pt x="21" y="194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321" y="20"/>
                      <a:pt x="321" y="20"/>
                      <a:pt x="321" y="20"/>
                    </a:cubicBezTo>
                    <a:lnTo>
                      <a:pt x="321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" name="Freeform 83"/>
              <p:cNvSpPr>
                <a:spLocks/>
              </p:cNvSpPr>
              <p:nvPr/>
            </p:nvSpPr>
            <p:spPr bwMode="auto">
              <a:xfrm>
                <a:off x="2546350" y="3225800"/>
                <a:ext cx="546100" cy="30163"/>
              </a:xfrm>
              <a:custGeom>
                <a:avLst/>
                <a:gdLst>
                  <a:gd name="T0" fmla="*/ 140 w 146"/>
                  <a:gd name="T1" fmla="*/ 0 h 8"/>
                  <a:gd name="T2" fmla="*/ 6 w 146"/>
                  <a:gd name="T3" fmla="*/ 0 h 8"/>
                  <a:gd name="T4" fmla="*/ 0 w 146"/>
                  <a:gd name="T5" fmla="*/ 6 h 8"/>
                  <a:gd name="T6" fmla="*/ 0 w 146"/>
                  <a:gd name="T7" fmla="*/ 8 h 8"/>
                  <a:gd name="T8" fmla="*/ 146 w 146"/>
                  <a:gd name="T9" fmla="*/ 8 h 8"/>
                  <a:gd name="T10" fmla="*/ 146 w 146"/>
                  <a:gd name="T11" fmla="*/ 6 h 8"/>
                  <a:gd name="T12" fmla="*/ 140 w 146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8">
                    <a:moveTo>
                      <a:pt x="1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6" y="3"/>
                      <a:pt x="143" y="0"/>
                      <a:pt x="1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0" name="Oval 84"/>
              <p:cNvSpPr>
                <a:spLocks noChangeArrowheads="1"/>
              </p:cNvSpPr>
              <p:nvPr/>
            </p:nvSpPr>
            <p:spPr bwMode="auto">
              <a:xfrm>
                <a:off x="2293938" y="2722563"/>
                <a:ext cx="146050" cy="146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" name="Oval 85"/>
              <p:cNvSpPr>
                <a:spLocks noChangeArrowheads="1"/>
              </p:cNvSpPr>
              <p:nvPr/>
            </p:nvSpPr>
            <p:spPr bwMode="auto">
              <a:xfrm>
                <a:off x="2481263" y="2595563"/>
                <a:ext cx="147638" cy="149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Oval 86"/>
              <p:cNvSpPr>
                <a:spLocks noChangeArrowheads="1"/>
              </p:cNvSpPr>
              <p:nvPr/>
            </p:nvSpPr>
            <p:spPr bwMode="auto">
              <a:xfrm>
                <a:off x="2692400" y="2655888"/>
                <a:ext cx="146050" cy="149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Oval 87"/>
              <p:cNvSpPr>
                <a:spLocks noChangeArrowheads="1"/>
              </p:cNvSpPr>
              <p:nvPr/>
            </p:nvSpPr>
            <p:spPr bwMode="auto">
              <a:xfrm>
                <a:off x="2857500" y="2463800"/>
                <a:ext cx="146050" cy="146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4" name="Oval 88"/>
              <p:cNvSpPr>
                <a:spLocks noChangeArrowheads="1"/>
              </p:cNvSpPr>
              <p:nvPr/>
            </p:nvSpPr>
            <p:spPr bwMode="auto">
              <a:xfrm>
                <a:off x="3017838" y="2584450"/>
                <a:ext cx="146050" cy="146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5" name="Oval 89"/>
              <p:cNvSpPr>
                <a:spLocks noChangeArrowheads="1"/>
              </p:cNvSpPr>
              <p:nvPr/>
            </p:nvSpPr>
            <p:spPr bwMode="auto">
              <a:xfrm>
                <a:off x="3187700" y="2339975"/>
                <a:ext cx="149225" cy="147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Freeform 90"/>
              <p:cNvSpPr>
                <a:spLocks/>
              </p:cNvSpPr>
              <p:nvPr/>
            </p:nvSpPr>
            <p:spPr bwMode="auto">
              <a:xfrm>
                <a:off x="2335213" y="2381250"/>
                <a:ext cx="957263" cy="439738"/>
              </a:xfrm>
              <a:custGeom>
                <a:avLst/>
                <a:gdLst>
                  <a:gd name="T0" fmla="*/ 8 w 255"/>
                  <a:gd name="T1" fmla="*/ 117 h 117"/>
                  <a:gd name="T2" fmla="*/ 2 w 255"/>
                  <a:gd name="T3" fmla="*/ 114 h 117"/>
                  <a:gd name="T4" fmla="*/ 4 w 255"/>
                  <a:gd name="T5" fmla="*/ 104 h 117"/>
                  <a:gd name="T6" fmla="*/ 57 w 255"/>
                  <a:gd name="T7" fmla="*/ 69 h 117"/>
                  <a:gd name="T8" fmla="*/ 112 w 255"/>
                  <a:gd name="T9" fmla="*/ 85 h 117"/>
                  <a:gd name="T10" fmla="*/ 158 w 255"/>
                  <a:gd name="T11" fmla="*/ 32 h 117"/>
                  <a:gd name="T12" fmla="*/ 200 w 255"/>
                  <a:gd name="T13" fmla="*/ 63 h 117"/>
                  <a:gd name="T14" fmla="*/ 241 w 255"/>
                  <a:gd name="T15" fmla="*/ 4 h 117"/>
                  <a:gd name="T16" fmla="*/ 251 w 255"/>
                  <a:gd name="T17" fmla="*/ 3 h 117"/>
                  <a:gd name="T18" fmla="*/ 253 w 255"/>
                  <a:gd name="T19" fmla="*/ 13 h 117"/>
                  <a:gd name="T20" fmla="*/ 203 w 255"/>
                  <a:gd name="T21" fmla="*/ 84 h 117"/>
                  <a:gd name="T22" fmla="*/ 160 w 255"/>
                  <a:gd name="T23" fmla="*/ 52 h 117"/>
                  <a:gd name="T24" fmla="*/ 117 w 255"/>
                  <a:gd name="T25" fmla="*/ 101 h 117"/>
                  <a:gd name="T26" fmla="*/ 60 w 255"/>
                  <a:gd name="T27" fmla="*/ 85 h 117"/>
                  <a:gd name="T28" fmla="*/ 12 w 255"/>
                  <a:gd name="T29" fmla="*/ 116 h 117"/>
                  <a:gd name="T30" fmla="*/ 8 w 255"/>
                  <a:gd name="T3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5" h="117">
                    <a:moveTo>
                      <a:pt x="8" y="117"/>
                    </a:moveTo>
                    <a:cubicBezTo>
                      <a:pt x="6" y="117"/>
                      <a:pt x="4" y="116"/>
                      <a:pt x="2" y="114"/>
                    </a:cubicBezTo>
                    <a:cubicBezTo>
                      <a:pt x="0" y="111"/>
                      <a:pt x="1" y="106"/>
                      <a:pt x="4" y="104"/>
                    </a:cubicBezTo>
                    <a:cubicBezTo>
                      <a:pt x="57" y="69"/>
                      <a:pt x="57" y="69"/>
                      <a:pt x="57" y="69"/>
                    </a:cubicBezTo>
                    <a:cubicBezTo>
                      <a:pt x="112" y="85"/>
                      <a:pt x="112" y="85"/>
                      <a:pt x="112" y="85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200" y="63"/>
                      <a:pt x="200" y="63"/>
                      <a:pt x="200" y="63"/>
                    </a:cubicBezTo>
                    <a:cubicBezTo>
                      <a:pt x="241" y="4"/>
                      <a:pt x="241" y="4"/>
                      <a:pt x="241" y="4"/>
                    </a:cubicBezTo>
                    <a:cubicBezTo>
                      <a:pt x="243" y="1"/>
                      <a:pt x="248" y="0"/>
                      <a:pt x="251" y="3"/>
                    </a:cubicBezTo>
                    <a:cubicBezTo>
                      <a:pt x="255" y="5"/>
                      <a:pt x="255" y="9"/>
                      <a:pt x="253" y="13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17" y="101"/>
                      <a:pt x="117" y="101"/>
                      <a:pt x="117" y="10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1" y="117"/>
                      <a:pt x="10" y="117"/>
                      <a:pt x="8" y="1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082934" y="2758217"/>
              <a:ext cx="568023" cy="381733"/>
              <a:chOff x="7629525" y="2041525"/>
              <a:chExt cx="1201738" cy="1103312"/>
            </a:xfrm>
            <a:solidFill>
              <a:srgbClr val="FFFFFF"/>
            </a:solidFill>
          </p:grpSpPr>
          <p:sp>
            <p:nvSpPr>
              <p:cNvPr id="58" name="Freeform 69"/>
              <p:cNvSpPr>
                <a:spLocks/>
              </p:cNvSpPr>
              <p:nvPr/>
            </p:nvSpPr>
            <p:spPr bwMode="auto">
              <a:xfrm>
                <a:off x="8370888" y="2687638"/>
                <a:ext cx="460375" cy="158750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4 w 200"/>
                  <a:gd name="T11" fmla="*/ 13 h 69"/>
                  <a:gd name="T12" fmla="*/ 14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5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8" y="5"/>
                      <a:pt x="200" y="10"/>
                      <a:pt x="200" y="15"/>
                    </a:cubicBezTo>
                    <a:cubicBezTo>
                      <a:pt x="200" y="44"/>
                      <a:pt x="155" y="69"/>
                      <a:pt x="100" y="69"/>
                    </a:cubicBezTo>
                    <a:cubicBezTo>
                      <a:pt x="45" y="69"/>
                      <a:pt x="0" y="44"/>
                      <a:pt x="0" y="15"/>
                    </a:cubicBezTo>
                    <a:cubicBezTo>
                      <a:pt x="0" y="10"/>
                      <a:pt x="1" y="5"/>
                      <a:pt x="4" y="0"/>
                    </a:cubicBezTo>
                    <a:cubicBezTo>
                      <a:pt x="6" y="5"/>
                      <a:pt x="10" y="9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40"/>
                      <a:pt x="53" y="61"/>
                      <a:pt x="100" y="61"/>
                    </a:cubicBezTo>
                    <a:cubicBezTo>
                      <a:pt x="147" y="61"/>
                      <a:pt x="186" y="40"/>
                      <a:pt x="186" y="15"/>
                    </a:cubicBezTo>
                    <a:cubicBezTo>
                      <a:pt x="186" y="14"/>
                      <a:pt x="185" y="14"/>
                      <a:pt x="185" y="13"/>
                    </a:cubicBezTo>
                    <a:cubicBezTo>
                      <a:pt x="190" y="9"/>
                      <a:pt x="193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Freeform 70"/>
              <p:cNvSpPr>
                <a:spLocks/>
              </p:cNvSpPr>
              <p:nvPr/>
            </p:nvSpPr>
            <p:spPr bwMode="auto">
              <a:xfrm>
                <a:off x="8370888" y="2830513"/>
                <a:ext cx="460375" cy="157162"/>
              </a:xfrm>
              <a:custGeom>
                <a:avLst/>
                <a:gdLst>
                  <a:gd name="T0" fmla="*/ 196 w 200"/>
                  <a:gd name="T1" fmla="*/ 0 h 68"/>
                  <a:gd name="T2" fmla="*/ 200 w 200"/>
                  <a:gd name="T3" fmla="*/ 15 h 68"/>
                  <a:gd name="T4" fmla="*/ 100 w 200"/>
                  <a:gd name="T5" fmla="*/ 68 h 68"/>
                  <a:gd name="T6" fmla="*/ 0 w 200"/>
                  <a:gd name="T7" fmla="*/ 15 h 68"/>
                  <a:gd name="T8" fmla="*/ 4 w 200"/>
                  <a:gd name="T9" fmla="*/ 0 h 68"/>
                  <a:gd name="T10" fmla="*/ 14 w 200"/>
                  <a:gd name="T11" fmla="*/ 13 h 68"/>
                  <a:gd name="T12" fmla="*/ 14 w 200"/>
                  <a:gd name="T13" fmla="*/ 15 h 68"/>
                  <a:gd name="T14" fmla="*/ 100 w 200"/>
                  <a:gd name="T15" fmla="*/ 61 h 68"/>
                  <a:gd name="T16" fmla="*/ 186 w 200"/>
                  <a:gd name="T17" fmla="*/ 15 h 68"/>
                  <a:gd name="T18" fmla="*/ 185 w 200"/>
                  <a:gd name="T19" fmla="*/ 13 h 68"/>
                  <a:gd name="T20" fmla="*/ 196 w 200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8">
                    <a:moveTo>
                      <a:pt x="196" y="0"/>
                    </a:moveTo>
                    <a:cubicBezTo>
                      <a:pt x="198" y="5"/>
                      <a:pt x="200" y="9"/>
                      <a:pt x="200" y="15"/>
                    </a:cubicBezTo>
                    <a:cubicBezTo>
                      <a:pt x="200" y="44"/>
                      <a:pt x="155" y="68"/>
                      <a:pt x="100" y="68"/>
                    </a:cubicBezTo>
                    <a:cubicBezTo>
                      <a:pt x="45" y="68"/>
                      <a:pt x="0" y="44"/>
                      <a:pt x="0" y="15"/>
                    </a:cubicBezTo>
                    <a:cubicBezTo>
                      <a:pt x="0" y="9"/>
                      <a:pt x="1" y="5"/>
                      <a:pt x="4" y="0"/>
                    </a:cubicBezTo>
                    <a:cubicBezTo>
                      <a:pt x="6" y="5"/>
                      <a:pt x="10" y="9"/>
                      <a:pt x="14" y="13"/>
                    </a:cubicBezTo>
                    <a:cubicBezTo>
                      <a:pt x="14" y="13"/>
                      <a:pt x="14" y="14"/>
                      <a:pt x="14" y="15"/>
                    </a:cubicBezTo>
                    <a:cubicBezTo>
                      <a:pt x="14" y="40"/>
                      <a:pt x="53" y="61"/>
                      <a:pt x="100" y="61"/>
                    </a:cubicBezTo>
                    <a:cubicBezTo>
                      <a:pt x="147" y="61"/>
                      <a:pt x="186" y="40"/>
                      <a:pt x="186" y="15"/>
                    </a:cubicBezTo>
                    <a:cubicBezTo>
                      <a:pt x="186" y="14"/>
                      <a:pt x="185" y="13"/>
                      <a:pt x="185" y="13"/>
                    </a:cubicBezTo>
                    <a:cubicBezTo>
                      <a:pt x="190" y="9"/>
                      <a:pt x="193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Freeform 71"/>
              <p:cNvSpPr>
                <a:spLocks/>
              </p:cNvSpPr>
              <p:nvPr/>
            </p:nvSpPr>
            <p:spPr bwMode="auto">
              <a:xfrm>
                <a:off x="8370888" y="2984500"/>
                <a:ext cx="460375" cy="160337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4 w 200"/>
                  <a:gd name="T11" fmla="*/ 13 h 69"/>
                  <a:gd name="T12" fmla="*/ 14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5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8" y="5"/>
                      <a:pt x="200" y="10"/>
                      <a:pt x="200" y="15"/>
                    </a:cubicBezTo>
                    <a:cubicBezTo>
                      <a:pt x="200" y="45"/>
                      <a:pt x="155" y="69"/>
                      <a:pt x="100" y="69"/>
                    </a:cubicBezTo>
                    <a:cubicBezTo>
                      <a:pt x="45" y="69"/>
                      <a:pt x="0" y="45"/>
                      <a:pt x="0" y="15"/>
                    </a:cubicBezTo>
                    <a:cubicBezTo>
                      <a:pt x="0" y="10"/>
                      <a:pt x="1" y="5"/>
                      <a:pt x="4" y="0"/>
                    </a:cubicBezTo>
                    <a:cubicBezTo>
                      <a:pt x="6" y="5"/>
                      <a:pt x="10" y="9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41"/>
                      <a:pt x="53" y="61"/>
                      <a:pt x="100" y="61"/>
                    </a:cubicBezTo>
                    <a:cubicBezTo>
                      <a:pt x="147" y="61"/>
                      <a:pt x="186" y="41"/>
                      <a:pt x="186" y="15"/>
                    </a:cubicBezTo>
                    <a:cubicBezTo>
                      <a:pt x="186" y="14"/>
                      <a:pt x="185" y="14"/>
                      <a:pt x="185" y="13"/>
                    </a:cubicBezTo>
                    <a:cubicBezTo>
                      <a:pt x="190" y="9"/>
                      <a:pt x="193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Freeform 72"/>
              <p:cNvSpPr>
                <a:spLocks noEditPoints="1"/>
              </p:cNvSpPr>
              <p:nvPr/>
            </p:nvSpPr>
            <p:spPr bwMode="auto">
              <a:xfrm>
                <a:off x="8370888" y="2468563"/>
                <a:ext cx="460375" cy="246062"/>
              </a:xfrm>
              <a:custGeom>
                <a:avLst/>
                <a:gdLst>
                  <a:gd name="T0" fmla="*/ 100 w 200"/>
                  <a:gd name="T1" fmla="*/ 0 h 107"/>
                  <a:gd name="T2" fmla="*/ 200 w 200"/>
                  <a:gd name="T3" fmla="*/ 54 h 107"/>
                  <a:gd name="T4" fmla="*/ 100 w 200"/>
                  <a:gd name="T5" fmla="*/ 107 h 107"/>
                  <a:gd name="T6" fmla="*/ 0 w 200"/>
                  <a:gd name="T7" fmla="*/ 54 h 107"/>
                  <a:gd name="T8" fmla="*/ 100 w 200"/>
                  <a:gd name="T9" fmla="*/ 0 h 107"/>
                  <a:gd name="T10" fmla="*/ 186 w 200"/>
                  <a:gd name="T11" fmla="*/ 54 h 107"/>
                  <a:gd name="T12" fmla="*/ 100 w 200"/>
                  <a:gd name="T13" fmla="*/ 7 h 107"/>
                  <a:gd name="T14" fmla="*/ 14 w 200"/>
                  <a:gd name="T15" fmla="*/ 54 h 107"/>
                  <a:gd name="T16" fmla="*/ 100 w 200"/>
                  <a:gd name="T17" fmla="*/ 100 h 107"/>
                  <a:gd name="T18" fmla="*/ 186 w 200"/>
                  <a:gd name="T19" fmla="*/ 5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107">
                    <a:moveTo>
                      <a:pt x="100" y="0"/>
                    </a:moveTo>
                    <a:cubicBezTo>
                      <a:pt x="155" y="0"/>
                      <a:pt x="200" y="24"/>
                      <a:pt x="200" y="54"/>
                    </a:cubicBezTo>
                    <a:cubicBezTo>
                      <a:pt x="200" y="83"/>
                      <a:pt x="155" y="107"/>
                      <a:pt x="100" y="107"/>
                    </a:cubicBezTo>
                    <a:cubicBezTo>
                      <a:pt x="45" y="107"/>
                      <a:pt x="0" y="83"/>
                      <a:pt x="0" y="54"/>
                    </a:cubicBezTo>
                    <a:cubicBezTo>
                      <a:pt x="0" y="24"/>
                      <a:pt x="45" y="0"/>
                      <a:pt x="100" y="0"/>
                    </a:cubicBezTo>
                    <a:close/>
                    <a:moveTo>
                      <a:pt x="186" y="54"/>
                    </a:moveTo>
                    <a:cubicBezTo>
                      <a:pt x="186" y="28"/>
                      <a:pt x="147" y="7"/>
                      <a:pt x="100" y="7"/>
                    </a:cubicBezTo>
                    <a:cubicBezTo>
                      <a:pt x="53" y="7"/>
                      <a:pt x="14" y="28"/>
                      <a:pt x="14" y="54"/>
                    </a:cubicBezTo>
                    <a:cubicBezTo>
                      <a:pt x="14" y="79"/>
                      <a:pt x="53" y="100"/>
                      <a:pt x="100" y="100"/>
                    </a:cubicBezTo>
                    <a:cubicBezTo>
                      <a:pt x="147" y="100"/>
                      <a:pt x="186" y="79"/>
                      <a:pt x="186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Freeform 73"/>
              <p:cNvSpPr>
                <a:spLocks/>
              </p:cNvSpPr>
              <p:nvPr/>
            </p:nvSpPr>
            <p:spPr bwMode="auto">
              <a:xfrm>
                <a:off x="8405813" y="2265363"/>
                <a:ext cx="190500" cy="180975"/>
              </a:xfrm>
              <a:custGeom>
                <a:avLst/>
                <a:gdLst>
                  <a:gd name="T0" fmla="*/ 83 w 83"/>
                  <a:gd name="T1" fmla="*/ 70 h 78"/>
                  <a:gd name="T2" fmla="*/ 81 w 83"/>
                  <a:gd name="T3" fmla="*/ 75 h 78"/>
                  <a:gd name="T4" fmla="*/ 72 w 83"/>
                  <a:gd name="T5" fmla="*/ 75 h 78"/>
                  <a:gd name="T6" fmla="*/ 2 w 83"/>
                  <a:gd name="T7" fmla="*/ 13 h 78"/>
                  <a:gd name="T8" fmla="*/ 2 w 83"/>
                  <a:gd name="T9" fmla="*/ 3 h 78"/>
                  <a:gd name="T10" fmla="*/ 11 w 83"/>
                  <a:gd name="T11" fmla="*/ 3 h 78"/>
                  <a:gd name="T12" fmla="*/ 81 w 83"/>
                  <a:gd name="T13" fmla="*/ 66 h 78"/>
                  <a:gd name="T14" fmla="*/ 83 w 83"/>
                  <a:gd name="T15" fmla="*/ 7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78">
                    <a:moveTo>
                      <a:pt x="83" y="70"/>
                    </a:moveTo>
                    <a:cubicBezTo>
                      <a:pt x="83" y="72"/>
                      <a:pt x="83" y="74"/>
                      <a:pt x="81" y="75"/>
                    </a:cubicBezTo>
                    <a:cubicBezTo>
                      <a:pt x="79" y="78"/>
                      <a:pt x="75" y="78"/>
                      <a:pt x="72" y="7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0"/>
                      <a:pt x="0" y="6"/>
                      <a:pt x="2" y="3"/>
                    </a:cubicBezTo>
                    <a:cubicBezTo>
                      <a:pt x="4" y="1"/>
                      <a:pt x="9" y="0"/>
                      <a:pt x="11" y="3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2" y="67"/>
                      <a:pt x="83" y="69"/>
                      <a:pt x="83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Freeform 74"/>
              <p:cNvSpPr>
                <a:spLocks/>
              </p:cNvSpPr>
              <p:nvPr/>
            </p:nvSpPr>
            <p:spPr bwMode="auto">
              <a:xfrm>
                <a:off x="8058150" y="2208213"/>
                <a:ext cx="347663" cy="120650"/>
              </a:xfrm>
              <a:custGeom>
                <a:avLst/>
                <a:gdLst>
                  <a:gd name="T0" fmla="*/ 148 w 151"/>
                  <a:gd name="T1" fmla="*/ 0 h 52"/>
                  <a:gd name="T2" fmla="*/ 151 w 151"/>
                  <a:gd name="T3" fmla="*/ 11 h 52"/>
                  <a:gd name="T4" fmla="*/ 75 w 151"/>
                  <a:gd name="T5" fmla="*/ 52 h 52"/>
                  <a:gd name="T6" fmla="*/ 0 w 151"/>
                  <a:gd name="T7" fmla="*/ 11 h 52"/>
                  <a:gd name="T8" fmla="*/ 2 w 151"/>
                  <a:gd name="T9" fmla="*/ 0 h 52"/>
                  <a:gd name="T10" fmla="*/ 10 w 151"/>
                  <a:gd name="T11" fmla="*/ 10 h 52"/>
                  <a:gd name="T12" fmla="*/ 10 w 151"/>
                  <a:gd name="T13" fmla="*/ 11 h 52"/>
                  <a:gd name="T14" fmla="*/ 75 w 151"/>
                  <a:gd name="T15" fmla="*/ 46 h 52"/>
                  <a:gd name="T16" fmla="*/ 140 w 151"/>
                  <a:gd name="T17" fmla="*/ 11 h 52"/>
                  <a:gd name="T18" fmla="*/ 140 w 151"/>
                  <a:gd name="T19" fmla="*/ 10 h 52"/>
                  <a:gd name="T20" fmla="*/ 148 w 151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52">
                    <a:moveTo>
                      <a:pt x="148" y="0"/>
                    </a:moveTo>
                    <a:cubicBezTo>
                      <a:pt x="150" y="4"/>
                      <a:pt x="151" y="7"/>
                      <a:pt x="151" y="11"/>
                    </a:cubicBezTo>
                    <a:cubicBezTo>
                      <a:pt x="151" y="34"/>
                      <a:pt x="117" y="52"/>
                      <a:pt x="75" y="52"/>
                    </a:cubicBezTo>
                    <a:cubicBezTo>
                      <a:pt x="33" y="52"/>
                      <a:pt x="0" y="34"/>
                      <a:pt x="0" y="11"/>
                    </a:cubicBezTo>
                    <a:cubicBezTo>
                      <a:pt x="0" y="7"/>
                      <a:pt x="1" y="4"/>
                      <a:pt x="2" y="0"/>
                    </a:cubicBezTo>
                    <a:cubicBezTo>
                      <a:pt x="4" y="4"/>
                      <a:pt x="7" y="7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31"/>
                      <a:pt x="39" y="46"/>
                      <a:pt x="75" y="46"/>
                    </a:cubicBezTo>
                    <a:cubicBezTo>
                      <a:pt x="111" y="46"/>
                      <a:pt x="140" y="31"/>
                      <a:pt x="140" y="11"/>
                    </a:cubicBezTo>
                    <a:cubicBezTo>
                      <a:pt x="140" y="11"/>
                      <a:pt x="140" y="10"/>
                      <a:pt x="140" y="10"/>
                    </a:cubicBezTo>
                    <a:cubicBezTo>
                      <a:pt x="143" y="7"/>
                      <a:pt x="146" y="4"/>
                      <a:pt x="1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Freeform 75"/>
              <p:cNvSpPr>
                <a:spLocks/>
              </p:cNvSpPr>
              <p:nvPr/>
            </p:nvSpPr>
            <p:spPr bwMode="auto">
              <a:xfrm>
                <a:off x="8058150" y="2316163"/>
                <a:ext cx="347663" cy="120650"/>
              </a:xfrm>
              <a:custGeom>
                <a:avLst/>
                <a:gdLst>
                  <a:gd name="T0" fmla="*/ 148 w 151"/>
                  <a:gd name="T1" fmla="*/ 0 h 52"/>
                  <a:gd name="T2" fmla="*/ 151 w 151"/>
                  <a:gd name="T3" fmla="*/ 11 h 52"/>
                  <a:gd name="T4" fmla="*/ 75 w 151"/>
                  <a:gd name="T5" fmla="*/ 52 h 52"/>
                  <a:gd name="T6" fmla="*/ 0 w 151"/>
                  <a:gd name="T7" fmla="*/ 11 h 52"/>
                  <a:gd name="T8" fmla="*/ 2 w 151"/>
                  <a:gd name="T9" fmla="*/ 0 h 52"/>
                  <a:gd name="T10" fmla="*/ 10 w 151"/>
                  <a:gd name="T11" fmla="*/ 10 h 52"/>
                  <a:gd name="T12" fmla="*/ 10 w 151"/>
                  <a:gd name="T13" fmla="*/ 11 h 52"/>
                  <a:gd name="T14" fmla="*/ 75 w 151"/>
                  <a:gd name="T15" fmla="*/ 46 h 52"/>
                  <a:gd name="T16" fmla="*/ 140 w 151"/>
                  <a:gd name="T17" fmla="*/ 11 h 52"/>
                  <a:gd name="T18" fmla="*/ 140 w 151"/>
                  <a:gd name="T19" fmla="*/ 10 h 52"/>
                  <a:gd name="T20" fmla="*/ 148 w 151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52">
                    <a:moveTo>
                      <a:pt x="148" y="0"/>
                    </a:moveTo>
                    <a:cubicBezTo>
                      <a:pt x="150" y="3"/>
                      <a:pt x="151" y="7"/>
                      <a:pt x="151" y="11"/>
                    </a:cubicBezTo>
                    <a:cubicBezTo>
                      <a:pt x="151" y="34"/>
                      <a:pt x="117" y="52"/>
                      <a:pt x="75" y="52"/>
                    </a:cubicBezTo>
                    <a:cubicBezTo>
                      <a:pt x="33" y="52"/>
                      <a:pt x="0" y="34"/>
                      <a:pt x="0" y="11"/>
                    </a:cubicBezTo>
                    <a:cubicBezTo>
                      <a:pt x="0" y="7"/>
                      <a:pt x="1" y="3"/>
                      <a:pt x="2" y="0"/>
                    </a:cubicBezTo>
                    <a:cubicBezTo>
                      <a:pt x="4" y="3"/>
                      <a:pt x="7" y="7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30"/>
                      <a:pt x="39" y="46"/>
                      <a:pt x="75" y="46"/>
                    </a:cubicBezTo>
                    <a:cubicBezTo>
                      <a:pt x="111" y="46"/>
                      <a:pt x="140" y="30"/>
                      <a:pt x="140" y="11"/>
                    </a:cubicBezTo>
                    <a:cubicBezTo>
                      <a:pt x="140" y="11"/>
                      <a:pt x="140" y="10"/>
                      <a:pt x="140" y="10"/>
                    </a:cubicBezTo>
                    <a:cubicBezTo>
                      <a:pt x="143" y="7"/>
                      <a:pt x="146" y="3"/>
                      <a:pt x="1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Freeform 76"/>
              <p:cNvSpPr>
                <a:spLocks/>
              </p:cNvSpPr>
              <p:nvPr/>
            </p:nvSpPr>
            <p:spPr bwMode="auto">
              <a:xfrm>
                <a:off x="8058150" y="2433638"/>
                <a:ext cx="347663" cy="120650"/>
              </a:xfrm>
              <a:custGeom>
                <a:avLst/>
                <a:gdLst>
                  <a:gd name="T0" fmla="*/ 148 w 151"/>
                  <a:gd name="T1" fmla="*/ 0 h 52"/>
                  <a:gd name="T2" fmla="*/ 151 w 151"/>
                  <a:gd name="T3" fmla="*/ 11 h 52"/>
                  <a:gd name="T4" fmla="*/ 75 w 151"/>
                  <a:gd name="T5" fmla="*/ 52 h 52"/>
                  <a:gd name="T6" fmla="*/ 0 w 151"/>
                  <a:gd name="T7" fmla="*/ 11 h 52"/>
                  <a:gd name="T8" fmla="*/ 2 w 151"/>
                  <a:gd name="T9" fmla="*/ 0 h 52"/>
                  <a:gd name="T10" fmla="*/ 10 w 151"/>
                  <a:gd name="T11" fmla="*/ 10 h 52"/>
                  <a:gd name="T12" fmla="*/ 10 w 151"/>
                  <a:gd name="T13" fmla="*/ 11 h 52"/>
                  <a:gd name="T14" fmla="*/ 75 w 151"/>
                  <a:gd name="T15" fmla="*/ 46 h 52"/>
                  <a:gd name="T16" fmla="*/ 140 w 151"/>
                  <a:gd name="T17" fmla="*/ 11 h 52"/>
                  <a:gd name="T18" fmla="*/ 140 w 151"/>
                  <a:gd name="T19" fmla="*/ 10 h 52"/>
                  <a:gd name="T20" fmla="*/ 148 w 151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52">
                    <a:moveTo>
                      <a:pt x="148" y="0"/>
                    </a:moveTo>
                    <a:cubicBezTo>
                      <a:pt x="150" y="3"/>
                      <a:pt x="151" y="7"/>
                      <a:pt x="151" y="11"/>
                    </a:cubicBezTo>
                    <a:cubicBezTo>
                      <a:pt x="151" y="34"/>
                      <a:pt x="117" y="52"/>
                      <a:pt x="75" y="52"/>
                    </a:cubicBezTo>
                    <a:cubicBezTo>
                      <a:pt x="33" y="52"/>
                      <a:pt x="0" y="34"/>
                      <a:pt x="0" y="11"/>
                    </a:cubicBezTo>
                    <a:cubicBezTo>
                      <a:pt x="0" y="7"/>
                      <a:pt x="1" y="3"/>
                      <a:pt x="2" y="0"/>
                    </a:cubicBezTo>
                    <a:cubicBezTo>
                      <a:pt x="4" y="3"/>
                      <a:pt x="7" y="7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30"/>
                      <a:pt x="39" y="46"/>
                      <a:pt x="75" y="46"/>
                    </a:cubicBezTo>
                    <a:cubicBezTo>
                      <a:pt x="111" y="46"/>
                      <a:pt x="140" y="30"/>
                      <a:pt x="140" y="11"/>
                    </a:cubicBezTo>
                    <a:cubicBezTo>
                      <a:pt x="140" y="11"/>
                      <a:pt x="140" y="10"/>
                      <a:pt x="140" y="10"/>
                    </a:cubicBezTo>
                    <a:cubicBezTo>
                      <a:pt x="143" y="7"/>
                      <a:pt x="146" y="3"/>
                      <a:pt x="1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Freeform 77"/>
              <p:cNvSpPr>
                <a:spLocks/>
              </p:cNvSpPr>
              <p:nvPr/>
            </p:nvSpPr>
            <p:spPr bwMode="auto">
              <a:xfrm>
                <a:off x="8231188" y="2041525"/>
                <a:ext cx="174625" cy="187325"/>
              </a:xfrm>
              <a:custGeom>
                <a:avLst/>
                <a:gdLst>
                  <a:gd name="T0" fmla="*/ 0 w 76"/>
                  <a:gd name="T1" fmla="*/ 0 h 81"/>
                  <a:gd name="T2" fmla="*/ 76 w 76"/>
                  <a:gd name="T3" fmla="*/ 41 h 81"/>
                  <a:gd name="T4" fmla="*/ 3 w 76"/>
                  <a:gd name="T5" fmla="*/ 81 h 81"/>
                  <a:gd name="T6" fmla="*/ 3 w 76"/>
                  <a:gd name="T7" fmla="*/ 76 h 81"/>
                  <a:gd name="T8" fmla="*/ 65 w 76"/>
                  <a:gd name="T9" fmla="*/ 41 h 81"/>
                  <a:gd name="T10" fmla="*/ 0 w 76"/>
                  <a:gd name="T11" fmla="*/ 6 h 81"/>
                  <a:gd name="T12" fmla="*/ 0 w 76"/>
                  <a:gd name="T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81">
                    <a:moveTo>
                      <a:pt x="0" y="0"/>
                    </a:moveTo>
                    <a:cubicBezTo>
                      <a:pt x="42" y="0"/>
                      <a:pt x="76" y="18"/>
                      <a:pt x="76" y="41"/>
                    </a:cubicBezTo>
                    <a:cubicBezTo>
                      <a:pt x="76" y="63"/>
                      <a:pt x="44" y="80"/>
                      <a:pt x="3" y="81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8" y="75"/>
                      <a:pt x="65" y="59"/>
                      <a:pt x="65" y="41"/>
                    </a:cubicBezTo>
                    <a:cubicBezTo>
                      <a:pt x="65" y="21"/>
                      <a:pt x="36" y="6"/>
                      <a:pt x="0" y="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Freeform 78"/>
              <p:cNvSpPr>
                <a:spLocks/>
              </p:cNvSpPr>
              <p:nvPr/>
            </p:nvSpPr>
            <p:spPr bwMode="auto">
              <a:xfrm>
                <a:off x="8108950" y="2706688"/>
                <a:ext cx="246063" cy="31750"/>
              </a:xfrm>
              <a:custGeom>
                <a:avLst/>
                <a:gdLst>
                  <a:gd name="T0" fmla="*/ 100 w 107"/>
                  <a:gd name="T1" fmla="*/ 0 h 14"/>
                  <a:gd name="T2" fmla="*/ 107 w 107"/>
                  <a:gd name="T3" fmla="*/ 7 h 14"/>
                  <a:gd name="T4" fmla="*/ 100 w 107"/>
                  <a:gd name="T5" fmla="*/ 14 h 14"/>
                  <a:gd name="T6" fmla="*/ 6 w 107"/>
                  <a:gd name="T7" fmla="*/ 14 h 14"/>
                  <a:gd name="T8" fmla="*/ 0 w 107"/>
                  <a:gd name="T9" fmla="*/ 7 h 14"/>
                  <a:gd name="T10" fmla="*/ 1 w 107"/>
                  <a:gd name="T11" fmla="*/ 2 h 14"/>
                  <a:gd name="T12" fmla="*/ 6 w 107"/>
                  <a:gd name="T13" fmla="*/ 0 h 14"/>
                  <a:gd name="T14" fmla="*/ 100 w 107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14">
                    <a:moveTo>
                      <a:pt x="100" y="0"/>
                    </a:moveTo>
                    <a:cubicBezTo>
                      <a:pt x="104" y="0"/>
                      <a:pt x="107" y="3"/>
                      <a:pt x="107" y="7"/>
                    </a:cubicBezTo>
                    <a:cubicBezTo>
                      <a:pt x="107" y="11"/>
                      <a:pt x="104" y="14"/>
                      <a:pt x="10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lnTo>
                      <a:pt x="10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Freeform 79"/>
              <p:cNvSpPr>
                <a:spLocks/>
              </p:cNvSpPr>
              <p:nvPr/>
            </p:nvSpPr>
            <p:spPr bwMode="auto">
              <a:xfrm>
                <a:off x="8058150" y="2041525"/>
                <a:ext cx="179388" cy="187325"/>
              </a:xfrm>
              <a:custGeom>
                <a:avLst/>
                <a:gdLst>
                  <a:gd name="T0" fmla="*/ 78 w 78"/>
                  <a:gd name="T1" fmla="*/ 76 h 81"/>
                  <a:gd name="T2" fmla="*/ 78 w 78"/>
                  <a:gd name="T3" fmla="*/ 81 h 81"/>
                  <a:gd name="T4" fmla="*/ 75 w 78"/>
                  <a:gd name="T5" fmla="*/ 81 h 81"/>
                  <a:gd name="T6" fmla="*/ 0 w 78"/>
                  <a:gd name="T7" fmla="*/ 41 h 81"/>
                  <a:gd name="T8" fmla="*/ 75 w 78"/>
                  <a:gd name="T9" fmla="*/ 0 h 81"/>
                  <a:gd name="T10" fmla="*/ 75 w 78"/>
                  <a:gd name="T11" fmla="*/ 0 h 81"/>
                  <a:gd name="T12" fmla="*/ 75 w 78"/>
                  <a:gd name="T13" fmla="*/ 6 h 81"/>
                  <a:gd name="T14" fmla="*/ 10 w 78"/>
                  <a:gd name="T15" fmla="*/ 41 h 81"/>
                  <a:gd name="T16" fmla="*/ 75 w 78"/>
                  <a:gd name="T17" fmla="*/ 76 h 81"/>
                  <a:gd name="T18" fmla="*/ 78 w 78"/>
                  <a:gd name="T19" fmla="*/ 7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81">
                    <a:moveTo>
                      <a:pt x="78" y="76"/>
                    </a:moveTo>
                    <a:cubicBezTo>
                      <a:pt x="78" y="81"/>
                      <a:pt x="78" y="81"/>
                      <a:pt x="78" y="81"/>
                    </a:cubicBezTo>
                    <a:cubicBezTo>
                      <a:pt x="77" y="81"/>
                      <a:pt x="76" y="81"/>
                      <a:pt x="75" y="81"/>
                    </a:cubicBezTo>
                    <a:cubicBezTo>
                      <a:pt x="33" y="81"/>
                      <a:pt x="0" y="63"/>
                      <a:pt x="0" y="41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39" y="6"/>
                      <a:pt x="10" y="21"/>
                      <a:pt x="10" y="41"/>
                    </a:cubicBezTo>
                    <a:cubicBezTo>
                      <a:pt x="10" y="60"/>
                      <a:pt x="39" y="76"/>
                      <a:pt x="75" y="76"/>
                    </a:cubicBezTo>
                    <a:cubicBezTo>
                      <a:pt x="76" y="76"/>
                      <a:pt x="77" y="76"/>
                      <a:pt x="7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9" name="Freeform 80"/>
              <p:cNvSpPr>
                <a:spLocks/>
              </p:cNvSpPr>
              <p:nvPr/>
            </p:nvSpPr>
            <p:spPr bwMode="auto">
              <a:xfrm>
                <a:off x="7629525" y="2687638"/>
                <a:ext cx="460375" cy="158750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5 w 200"/>
                  <a:gd name="T11" fmla="*/ 13 h 69"/>
                  <a:gd name="T12" fmla="*/ 15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6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9" y="5"/>
                      <a:pt x="200" y="10"/>
                      <a:pt x="200" y="15"/>
                    </a:cubicBezTo>
                    <a:cubicBezTo>
                      <a:pt x="200" y="44"/>
                      <a:pt x="155" y="69"/>
                      <a:pt x="100" y="69"/>
                    </a:cubicBezTo>
                    <a:cubicBezTo>
                      <a:pt x="45" y="69"/>
                      <a:pt x="0" y="44"/>
                      <a:pt x="0" y="15"/>
                    </a:cubicBezTo>
                    <a:cubicBezTo>
                      <a:pt x="0" y="10"/>
                      <a:pt x="2" y="5"/>
                      <a:pt x="4" y="0"/>
                    </a:cubicBezTo>
                    <a:cubicBezTo>
                      <a:pt x="7" y="5"/>
                      <a:pt x="10" y="9"/>
                      <a:pt x="15" y="13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40"/>
                      <a:pt x="53" y="61"/>
                      <a:pt x="100" y="61"/>
                    </a:cubicBezTo>
                    <a:cubicBezTo>
                      <a:pt x="148" y="61"/>
                      <a:pt x="186" y="40"/>
                      <a:pt x="186" y="15"/>
                    </a:cubicBezTo>
                    <a:cubicBezTo>
                      <a:pt x="186" y="14"/>
                      <a:pt x="186" y="14"/>
                      <a:pt x="186" y="13"/>
                    </a:cubicBezTo>
                    <a:cubicBezTo>
                      <a:pt x="190" y="9"/>
                      <a:pt x="194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/>
            </p:nvSpPr>
            <p:spPr bwMode="auto">
              <a:xfrm>
                <a:off x="7629525" y="2830513"/>
                <a:ext cx="460375" cy="157162"/>
              </a:xfrm>
              <a:custGeom>
                <a:avLst/>
                <a:gdLst>
                  <a:gd name="T0" fmla="*/ 196 w 200"/>
                  <a:gd name="T1" fmla="*/ 0 h 68"/>
                  <a:gd name="T2" fmla="*/ 200 w 200"/>
                  <a:gd name="T3" fmla="*/ 15 h 68"/>
                  <a:gd name="T4" fmla="*/ 100 w 200"/>
                  <a:gd name="T5" fmla="*/ 68 h 68"/>
                  <a:gd name="T6" fmla="*/ 0 w 200"/>
                  <a:gd name="T7" fmla="*/ 15 h 68"/>
                  <a:gd name="T8" fmla="*/ 4 w 200"/>
                  <a:gd name="T9" fmla="*/ 0 h 68"/>
                  <a:gd name="T10" fmla="*/ 15 w 200"/>
                  <a:gd name="T11" fmla="*/ 13 h 68"/>
                  <a:gd name="T12" fmla="*/ 15 w 200"/>
                  <a:gd name="T13" fmla="*/ 15 h 68"/>
                  <a:gd name="T14" fmla="*/ 100 w 200"/>
                  <a:gd name="T15" fmla="*/ 61 h 68"/>
                  <a:gd name="T16" fmla="*/ 186 w 200"/>
                  <a:gd name="T17" fmla="*/ 15 h 68"/>
                  <a:gd name="T18" fmla="*/ 186 w 200"/>
                  <a:gd name="T19" fmla="*/ 13 h 68"/>
                  <a:gd name="T20" fmla="*/ 196 w 200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8">
                    <a:moveTo>
                      <a:pt x="196" y="0"/>
                    </a:moveTo>
                    <a:cubicBezTo>
                      <a:pt x="199" y="5"/>
                      <a:pt x="200" y="9"/>
                      <a:pt x="200" y="15"/>
                    </a:cubicBezTo>
                    <a:cubicBezTo>
                      <a:pt x="200" y="44"/>
                      <a:pt x="155" y="68"/>
                      <a:pt x="100" y="68"/>
                    </a:cubicBezTo>
                    <a:cubicBezTo>
                      <a:pt x="45" y="68"/>
                      <a:pt x="0" y="44"/>
                      <a:pt x="0" y="15"/>
                    </a:cubicBezTo>
                    <a:cubicBezTo>
                      <a:pt x="0" y="9"/>
                      <a:pt x="2" y="5"/>
                      <a:pt x="4" y="0"/>
                    </a:cubicBezTo>
                    <a:cubicBezTo>
                      <a:pt x="7" y="5"/>
                      <a:pt x="10" y="9"/>
                      <a:pt x="15" y="13"/>
                    </a:cubicBezTo>
                    <a:cubicBezTo>
                      <a:pt x="15" y="13"/>
                      <a:pt x="15" y="14"/>
                      <a:pt x="15" y="15"/>
                    </a:cubicBezTo>
                    <a:cubicBezTo>
                      <a:pt x="15" y="40"/>
                      <a:pt x="53" y="61"/>
                      <a:pt x="100" y="61"/>
                    </a:cubicBezTo>
                    <a:cubicBezTo>
                      <a:pt x="148" y="61"/>
                      <a:pt x="186" y="40"/>
                      <a:pt x="186" y="15"/>
                    </a:cubicBezTo>
                    <a:cubicBezTo>
                      <a:pt x="186" y="14"/>
                      <a:pt x="186" y="13"/>
                      <a:pt x="186" y="13"/>
                    </a:cubicBezTo>
                    <a:cubicBezTo>
                      <a:pt x="190" y="9"/>
                      <a:pt x="194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1" name="Freeform 82"/>
              <p:cNvSpPr>
                <a:spLocks/>
              </p:cNvSpPr>
              <p:nvPr/>
            </p:nvSpPr>
            <p:spPr bwMode="auto">
              <a:xfrm>
                <a:off x="7629525" y="2984500"/>
                <a:ext cx="460375" cy="160337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5 w 200"/>
                  <a:gd name="T11" fmla="*/ 13 h 69"/>
                  <a:gd name="T12" fmla="*/ 15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6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9" y="5"/>
                      <a:pt x="200" y="10"/>
                      <a:pt x="200" y="15"/>
                    </a:cubicBezTo>
                    <a:cubicBezTo>
                      <a:pt x="200" y="45"/>
                      <a:pt x="155" y="69"/>
                      <a:pt x="100" y="69"/>
                    </a:cubicBezTo>
                    <a:cubicBezTo>
                      <a:pt x="45" y="69"/>
                      <a:pt x="0" y="45"/>
                      <a:pt x="0" y="15"/>
                    </a:cubicBezTo>
                    <a:cubicBezTo>
                      <a:pt x="0" y="10"/>
                      <a:pt x="2" y="5"/>
                      <a:pt x="4" y="0"/>
                    </a:cubicBezTo>
                    <a:cubicBezTo>
                      <a:pt x="7" y="5"/>
                      <a:pt x="10" y="9"/>
                      <a:pt x="15" y="13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41"/>
                      <a:pt x="53" y="61"/>
                      <a:pt x="100" y="61"/>
                    </a:cubicBezTo>
                    <a:cubicBezTo>
                      <a:pt x="148" y="61"/>
                      <a:pt x="186" y="41"/>
                      <a:pt x="186" y="15"/>
                    </a:cubicBezTo>
                    <a:cubicBezTo>
                      <a:pt x="186" y="14"/>
                      <a:pt x="186" y="14"/>
                      <a:pt x="186" y="13"/>
                    </a:cubicBezTo>
                    <a:cubicBezTo>
                      <a:pt x="190" y="9"/>
                      <a:pt x="194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2" name="Freeform 83"/>
              <p:cNvSpPr>
                <a:spLocks/>
              </p:cNvSpPr>
              <p:nvPr/>
            </p:nvSpPr>
            <p:spPr bwMode="auto">
              <a:xfrm>
                <a:off x="7864475" y="2265363"/>
                <a:ext cx="193675" cy="180975"/>
              </a:xfrm>
              <a:custGeom>
                <a:avLst/>
                <a:gdLst>
                  <a:gd name="T0" fmla="*/ 82 w 84"/>
                  <a:gd name="T1" fmla="*/ 3 h 78"/>
                  <a:gd name="T2" fmla="*/ 81 w 84"/>
                  <a:gd name="T3" fmla="*/ 13 h 78"/>
                  <a:gd name="T4" fmla="*/ 11 w 84"/>
                  <a:gd name="T5" fmla="*/ 75 h 78"/>
                  <a:gd name="T6" fmla="*/ 2 w 84"/>
                  <a:gd name="T7" fmla="*/ 75 h 78"/>
                  <a:gd name="T8" fmla="*/ 0 w 84"/>
                  <a:gd name="T9" fmla="*/ 70 h 78"/>
                  <a:gd name="T10" fmla="*/ 3 w 84"/>
                  <a:gd name="T11" fmla="*/ 66 h 78"/>
                  <a:gd name="T12" fmla="*/ 72 w 84"/>
                  <a:gd name="T13" fmla="*/ 3 h 78"/>
                  <a:gd name="T14" fmla="*/ 82 w 84"/>
                  <a:gd name="T15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78">
                    <a:moveTo>
                      <a:pt x="82" y="3"/>
                    </a:moveTo>
                    <a:cubicBezTo>
                      <a:pt x="84" y="6"/>
                      <a:pt x="84" y="10"/>
                      <a:pt x="81" y="13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9" y="78"/>
                      <a:pt x="5" y="78"/>
                      <a:pt x="2" y="75"/>
                    </a:cubicBezTo>
                    <a:cubicBezTo>
                      <a:pt x="1" y="74"/>
                      <a:pt x="0" y="72"/>
                      <a:pt x="0" y="70"/>
                    </a:cubicBezTo>
                    <a:cubicBezTo>
                      <a:pt x="0" y="69"/>
                      <a:pt x="1" y="67"/>
                      <a:pt x="3" y="66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5" y="0"/>
                      <a:pt x="79" y="1"/>
                      <a:pt x="8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3" name="Freeform 84"/>
              <p:cNvSpPr>
                <a:spLocks noEditPoints="1"/>
              </p:cNvSpPr>
              <p:nvPr/>
            </p:nvSpPr>
            <p:spPr bwMode="auto">
              <a:xfrm>
                <a:off x="7629525" y="2468563"/>
                <a:ext cx="460375" cy="246062"/>
              </a:xfrm>
              <a:custGeom>
                <a:avLst/>
                <a:gdLst>
                  <a:gd name="T0" fmla="*/ 100 w 200"/>
                  <a:gd name="T1" fmla="*/ 0 h 107"/>
                  <a:gd name="T2" fmla="*/ 200 w 200"/>
                  <a:gd name="T3" fmla="*/ 54 h 107"/>
                  <a:gd name="T4" fmla="*/ 100 w 200"/>
                  <a:gd name="T5" fmla="*/ 107 h 107"/>
                  <a:gd name="T6" fmla="*/ 0 w 200"/>
                  <a:gd name="T7" fmla="*/ 54 h 107"/>
                  <a:gd name="T8" fmla="*/ 100 w 200"/>
                  <a:gd name="T9" fmla="*/ 0 h 107"/>
                  <a:gd name="T10" fmla="*/ 186 w 200"/>
                  <a:gd name="T11" fmla="*/ 54 h 107"/>
                  <a:gd name="T12" fmla="*/ 100 w 200"/>
                  <a:gd name="T13" fmla="*/ 7 h 107"/>
                  <a:gd name="T14" fmla="*/ 15 w 200"/>
                  <a:gd name="T15" fmla="*/ 54 h 107"/>
                  <a:gd name="T16" fmla="*/ 100 w 200"/>
                  <a:gd name="T17" fmla="*/ 100 h 107"/>
                  <a:gd name="T18" fmla="*/ 186 w 200"/>
                  <a:gd name="T19" fmla="*/ 5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107">
                    <a:moveTo>
                      <a:pt x="100" y="0"/>
                    </a:moveTo>
                    <a:cubicBezTo>
                      <a:pt x="155" y="0"/>
                      <a:pt x="200" y="24"/>
                      <a:pt x="200" y="54"/>
                    </a:cubicBezTo>
                    <a:cubicBezTo>
                      <a:pt x="200" y="83"/>
                      <a:pt x="155" y="107"/>
                      <a:pt x="100" y="107"/>
                    </a:cubicBezTo>
                    <a:cubicBezTo>
                      <a:pt x="45" y="107"/>
                      <a:pt x="0" y="83"/>
                      <a:pt x="0" y="54"/>
                    </a:cubicBezTo>
                    <a:cubicBezTo>
                      <a:pt x="0" y="24"/>
                      <a:pt x="45" y="0"/>
                      <a:pt x="100" y="0"/>
                    </a:cubicBezTo>
                    <a:close/>
                    <a:moveTo>
                      <a:pt x="186" y="54"/>
                    </a:moveTo>
                    <a:cubicBezTo>
                      <a:pt x="186" y="28"/>
                      <a:pt x="148" y="7"/>
                      <a:pt x="100" y="7"/>
                    </a:cubicBezTo>
                    <a:cubicBezTo>
                      <a:pt x="53" y="7"/>
                      <a:pt x="15" y="28"/>
                      <a:pt x="15" y="54"/>
                    </a:cubicBezTo>
                    <a:cubicBezTo>
                      <a:pt x="15" y="79"/>
                      <a:pt x="53" y="100"/>
                      <a:pt x="100" y="100"/>
                    </a:cubicBezTo>
                    <a:cubicBezTo>
                      <a:pt x="148" y="100"/>
                      <a:pt x="186" y="79"/>
                      <a:pt x="186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4" name="Oval 85"/>
              <p:cNvSpPr>
                <a:spLocks noChangeArrowheads="1"/>
              </p:cNvSpPr>
              <p:nvPr/>
            </p:nvSpPr>
            <p:spPr bwMode="auto">
              <a:xfrm>
                <a:off x="8447088" y="2508250"/>
                <a:ext cx="307975" cy="168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Oval 86"/>
              <p:cNvSpPr>
                <a:spLocks noChangeArrowheads="1"/>
              </p:cNvSpPr>
              <p:nvPr/>
            </p:nvSpPr>
            <p:spPr bwMode="auto">
              <a:xfrm>
                <a:off x="8121650" y="2079625"/>
                <a:ext cx="217488" cy="1143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Oval 87"/>
              <p:cNvSpPr>
                <a:spLocks noChangeArrowheads="1"/>
              </p:cNvSpPr>
              <p:nvPr/>
            </p:nvSpPr>
            <p:spPr bwMode="auto">
              <a:xfrm>
                <a:off x="7705725" y="2508250"/>
                <a:ext cx="307975" cy="168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047523" y="1887283"/>
              <a:ext cx="617538" cy="414338"/>
              <a:chOff x="7715250" y="3644901"/>
              <a:chExt cx="982663" cy="985838"/>
            </a:xfrm>
            <a:solidFill>
              <a:srgbClr val="FFFFFF"/>
            </a:solidFill>
          </p:grpSpPr>
          <p:sp>
            <p:nvSpPr>
              <p:cNvPr id="32" name="Freeform 102"/>
              <p:cNvSpPr>
                <a:spLocks/>
              </p:cNvSpPr>
              <p:nvPr/>
            </p:nvSpPr>
            <p:spPr bwMode="auto">
              <a:xfrm>
                <a:off x="7715250" y="4176713"/>
                <a:ext cx="1588" cy="4763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Freeform 103"/>
              <p:cNvSpPr>
                <a:spLocks/>
              </p:cNvSpPr>
              <p:nvPr/>
            </p:nvSpPr>
            <p:spPr bwMode="auto">
              <a:xfrm>
                <a:off x="7715250" y="4103688"/>
                <a:ext cx="88900" cy="312738"/>
              </a:xfrm>
              <a:custGeom>
                <a:avLst/>
                <a:gdLst>
                  <a:gd name="T0" fmla="*/ 35 w 35"/>
                  <a:gd name="T1" fmla="*/ 121 h 121"/>
                  <a:gd name="T2" fmla="*/ 23 w 35"/>
                  <a:gd name="T3" fmla="*/ 96 h 121"/>
                  <a:gd name="T4" fmla="*/ 24 w 35"/>
                  <a:gd name="T5" fmla="*/ 96 h 121"/>
                  <a:gd name="T6" fmla="*/ 28 w 35"/>
                  <a:gd name="T7" fmla="*/ 99 h 121"/>
                  <a:gd name="T8" fmla="*/ 25 w 35"/>
                  <a:gd name="T9" fmla="*/ 90 h 121"/>
                  <a:gd name="T10" fmla="*/ 17 w 35"/>
                  <a:gd name="T11" fmla="*/ 67 h 121"/>
                  <a:gd name="T12" fmla="*/ 18 w 35"/>
                  <a:gd name="T13" fmla="*/ 66 h 121"/>
                  <a:gd name="T14" fmla="*/ 16 w 35"/>
                  <a:gd name="T15" fmla="*/ 57 h 121"/>
                  <a:gd name="T16" fmla="*/ 16 w 35"/>
                  <a:gd name="T17" fmla="*/ 56 h 121"/>
                  <a:gd name="T18" fmla="*/ 8 w 35"/>
                  <a:gd name="T19" fmla="*/ 44 h 121"/>
                  <a:gd name="T20" fmla="*/ 8 w 35"/>
                  <a:gd name="T21" fmla="*/ 34 h 121"/>
                  <a:gd name="T22" fmla="*/ 7 w 35"/>
                  <a:gd name="T23" fmla="*/ 22 h 121"/>
                  <a:gd name="T24" fmla="*/ 5 w 35"/>
                  <a:gd name="T25" fmla="*/ 27 h 121"/>
                  <a:gd name="T26" fmla="*/ 2 w 35"/>
                  <a:gd name="T27" fmla="*/ 14 h 121"/>
                  <a:gd name="T28" fmla="*/ 2 w 35"/>
                  <a:gd name="T29" fmla="*/ 0 h 121"/>
                  <a:gd name="T30" fmla="*/ 0 w 35"/>
                  <a:gd name="T31" fmla="*/ 11 h 121"/>
                  <a:gd name="T32" fmla="*/ 0 w 35"/>
                  <a:gd name="T33" fmla="*/ 9 h 121"/>
                  <a:gd name="T34" fmla="*/ 0 w 35"/>
                  <a:gd name="T35" fmla="*/ 10 h 121"/>
                  <a:gd name="T36" fmla="*/ 0 w 35"/>
                  <a:gd name="T37" fmla="*/ 28 h 121"/>
                  <a:gd name="T38" fmla="*/ 1 w 35"/>
                  <a:gd name="T39" fmla="*/ 30 h 121"/>
                  <a:gd name="T40" fmla="*/ 2 w 35"/>
                  <a:gd name="T41" fmla="*/ 32 h 121"/>
                  <a:gd name="T42" fmla="*/ 1 w 35"/>
                  <a:gd name="T43" fmla="*/ 30 h 121"/>
                  <a:gd name="T44" fmla="*/ 9 w 35"/>
                  <a:gd name="T45" fmla="*/ 61 h 121"/>
                  <a:gd name="T46" fmla="*/ 20 w 35"/>
                  <a:gd name="T47" fmla="*/ 99 h 121"/>
                  <a:gd name="T48" fmla="*/ 20 w 35"/>
                  <a:gd name="T49" fmla="*/ 100 h 121"/>
                  <a:gd name="T50" fmla="*/ 20 w 35"/>
                  <a:gd name="T51" fmla="*/ 101 h 121"/>
                  <a:gd name="T52" fmla="*/ 27 w 35"/>
                  <a:gd name="T53" fmla="*/ 113 h 121"/>
                  <a:gd name="T54" fmla="*/ 29 w 35"/>
                  <a:gd name="T55" fmla="*/ 115 h 121"/>
                  <a:gd name="T56" fmla="*/ 29 w 35"/>
                  <a:gd name="T57" fmla="*/ 115 h 121"/>
                  <a:gd name="T58" fmla="*/ 28 w 35"/>
                  <a:gd name="T59" fmla="*/ 113 h 121"/>
                  <a:gd name="T60" fmla="*/ 29 w 35"/>
                  <a:gd name="T61" fmla="*/ 113 h 121"/>
                  <a:gd name="T62" fmla="*/ 35 w 35"/>
                  <a:gd name="T6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" h="121">
                    <a:moveTo>
                      <a:pt x="35" y="121"/>
                    </a:moveTo>
                    <a:cubicBezTo>
                      <a:pt x="32" y="112"/>
                      <a:pt x="21" y="107"/>
                      <a:pt x="23" y="96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5" y="96"/>
                      <a:pt x="25" y="96"/>
                      <a:pt x="28" y="99"/>
                    </a:cubicBezTo>
                    <a:cubicBezTo>
                      <a:pt x="27" y="96"/>
                      <a:pt x="26" y="93"/>
                      <a:pt x="25" y="90"/>
                    </a:cubicBezTo>
                    <a:cubicBezTo>
                      <a:pt x="20" y="89"/>
                      <a:pt x="13" y="70"/>
                      <a:pt x="17" y="67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5"/>
                      <a:pt x="18" y="65"/>
                      <a:pt x="16" y="57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2" y="61"/>
                      <a:pt x="9" y="47"/>
                      <a:pt x="8" y="44"/>
                    </a:cubicBezTo>
                    <a:cubicBezTo>
                      <a:pt x="8" y="40"/>
                      <a:pt x="8" y="37"/>
                      <a:pt x="8" y="34"/>
                    </a:cubicBezTo>
                    <a:cubicBezTo>
                      <a:pt x="9" y="30"/>
                      <a:pt x="9" y="30"/>
                      <a:pt x="7" y="22"/>
                    </a:cubicBezTo>
                    <a:cubicBezTo>
                      <a:pt x="6" y="27"/>
                      <a:pt x="6" y="27"/>
                      <a:pt x="5" y="27"/>
                    </a:cubicBezTo>
                    <a:cubicBezTo>
                      <a:pt x="2" y="25"/>
                      <a:pt x="2" y="15"/>
                      <a:pt x="2" y="14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4"/>
                      <a:pt x="1" y="7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9"/>
                      <a:pt x="0" y="24"/>
                      <a:pt x="0" y="28"/>
                    </a:cubicBezTo>
                    <a:cubicBezTo>
                      <a:pt x="0" y="29"/>
                      <a:pt x="1" y="29"/>
                      <a:pt x="1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7"/>
                      <a:pt x="6" y="51"/>
                      <a:pt x="9" y="61"/>
                    </a:cubicBezTo>
                    <a:cubicBezTo>
                      <a:pt x="15" y="85"/>
                      <a:pt x="18" y="95"/>
                      <a:pt x="20" y="99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2" y="105"/>
                      <a:pt x="24" y="108"/>
                      <a:pt x="27" y="113"/>
                    </a:cubicBezTo>
                    <a:cubicBezTo>
                      <a:pt x="28" y="114"/>
                      <a:pt x="28" y="115"/>
                      <a:pt x="29" y="115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9" y="114"/>
                      <a:pt x="28" y="114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30" y="114"/>
                      <a:pt x="33" y="118"/>
                      <a:pt x="35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Freeform 104"/>
              <p:cNvSpPr>
                <a:spLocks/>
              </p:cNvSpPr>
              <p:nvPr/>
            </p:nvSpPr>
            <p:spPr bwMode="auto">
              <a:xfrm>
                <a:off x="7715250" y="4119563"/>
                <a:ext cx="0" cy="7938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105"/>
              <p:cNvSpPr>
                <a:spLocks/>
              </p:cNvSpPr>
              <p:nvPr/>
            </p:nvSpPr>
            <p:spPr bwMode="auto">
              <a:xfrm>
                <a:off x="7715250" y="4176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106"/>
              <p:cNvSpPr>
                <a:spLocks noEditPoints="1"/>
              </p:cNvSpPr>
              <p:nvPr/>
            </p:nvSpPr>
            <p:spPr bwMode="auto">
              <a:xfrm>
                <a:off x="7729538" y="3722688"/>
                <a:ext cx="325438" cy="438150"/>
              </a:xfrm>
              <a:custGeom>
                <a:avLst/>
                <a:gdLst>
                  <a:gd name="T0" fmla="*/ 5 w 126"/>
                  <a:gd name="T1" fmla="*/ 123 h 170"/>
                  <a:gd name="T2" fmla="*/ 5 w 126"/>
                  <a:gd name="T3" fmla="*/ 155 h 170"/>
                  <a:gd name="T4" fmla="*/ 10 w 126"/>
                  <a:gd name="T5" fmla="*/ 162 h 170"/>
                  <a:gd name="T6" fmla="*/ 23 w 126"/>
                  <a:gd name="T7" fmla="*/ 147 h 170"/>
                  <a:gd name="T8" fmla="*/ 28 w 126"/>
                  <a:gd name="T9" fmla="*/ 170 h 170"/>
                  <a:gd name="T10" fmla="*/ 39 w 126"/>
                  <a:gd name="T11" fmla="*/ 168 h 170"/>
                  <a:gd name="T12" fmla="*/ 57 w 126"/>
                  <a:gd name="T13" fmla="*/ 141 h 170"/>
                  <a:gd name="T14" fmla="*/ 65 w 126"/>
                  <a:gd name="T15" fmla="*/ 155 h 170"/>
                  <a:gd name="T16" fmla="*/ 77 w 126"/>
                  <a:gd name="T17" fmla="*/ 145 h 170"/>
                  <a:gd name="T18" fmla="*/ 88 w 126"/>
                  <a:gd name="T19" fmla="*/ 110 h 170"/>
                  <a:gd name="T20" fmla="*/ 102 w 126"/>
                  <a:gd name="T21" fmla="*/ 116 h 170"/>
                  <a:gd name="T22" fmla="*/ 111 w 126"/>
                  <a:gd name="T23" fmla="*/ 101 h 170"/>
                  <a:gd name="T24" fmla="*/ 104 w 126"/>
                  <a:gd name="T25" fmla="*/ 74 h 170"/>
                  <a:gd name="T26" fmla="*/ 124 w 126"/>
                  <a:gd name="T27" fmla="*/ 68 h 170"/>
                  <a:gd name="T28" fmla="*/ 126 w 126"/>
                  <a:gd name="T29" fmla="*/ 56 h 170"/>
                  <a:gd name="T30" fmla="*/ 126 w 126"/>
                  <a:gd name="T31" fmla="*/ 54 h 170"/>
                  <a:gd name="T32" fmla="*/ 110 w 126"/>
                  <a:gd name="T33" fmla="*/ 39 h 170"/>
                  <a:gd name="T34" fmla="*/ 124 w 126"/>
                  <a:gd name="T35" fmla="*/ 28 h 170"/>
                  <a:gd name="T36" fmla="*/ 121 w 126"/>
                  <a:gd name="T37" fmla="*/ 19 h 170"/>
                  <a:gd name="T38" fmla="*/ 101 w 126"/>
                  <a:gd name="T39" fmla="*/ 19 h 170"/>
                  <a:gd name="T40" fmla="*/ 111 w 126"/>
                  <a:gd name="T41" fmla="*/ 6 h 170"/>
                  <a:gd name="T42" fmla="*/ 107 w 126"/>
                  <a:gd name="T43" fmla="*/ 2 h 170"/>
                  <a:gd name="T44" fmla="*/ 87 w 126"/>
                  <a:gd name="T45" fmla="*/ 10 h 170"/>
                  <a:gd name="T46" fmla="*/ 95 w 126"/>
                  <a:gd name="T47" fmla="*/ 0 h 170"/>
                  <a:gd name="T48" fmla="*/ 90 w 126"/>
                  <a:gd name="T49" fmla="*/ 2 h 170"/>
                  <a:gd name="T50" fmla="*/ 76 w 126"/>
                  <a:gd name="T51" fmla="*/ 13 h 170"/>
                  <a:gd name="T52" fmla="*/ 76 w 126"/>
                  <a:gd name="T53" fmla="*/ 13 h 170"/>
                  <a:gd name="T54" fmla="*/ 70 w 126"/>
                  <a:gd name="T55" fmla="*/ 15 h 170"/>
                  <a:gd name="T56" fmla="*/ 76 w 126"/>
                  <a:gd name="T57" fmla="*/ 8 h 170"/>
                  <a:gd name="T58" fmla="*/ 45 w 126"/>
                  <a:gd name="T59" fmla="*/ 35 h 170"/>
                  <a:gd name="T60" fmla="*/ 47 w 126"/>
                  <a:gd name="T61" fmla="*/ 32 h 170"/>
                  <a:gd name="T62" fmla="*/ 37 w 126"/>
                  <a:gd name="T63" fmla="*/ 43 h 170"/>
                  <a:gd name="T64" fmla="*/ 37 w 126"/>
                  <a:gd name="T65" fmla="*/ 44 h 170"/>
                  <a:gd name="T66" fmla="*/ 11 w 126"/>
                  <a:gd name="T67" fmla="*/ 85 h 170"/>
                  <a:gd name="T68" fmla="*/ 12 w 126"/>
                  <a:gd name="T69" fmla="*/ 84 h 170"/>
                  <a:gd name="T70" fmla="*/ 2 w 126"/>
                  <a:gd name="T71" fmla="*/ 116 h 170"/>
                  <a:gd name="T72" fmla="*/ 0 w 126"/>
                  <a:gd name="T73" fmla="*/ 131 h 170"/>
                  <a:gd name="T74" fmla="*/ 5 w 126"/>
                  <a:gd name="T75" fmla="*/ 123 h 170"/>
                  <a:gd name="T76" fmla="*/ 24 w 126"/>
                  <a:gd name="T77" fmla="*/ 73 h 170"/>
                  <a:gd name="T78" fmla="*/ 84 w 126"/>
                  <a:gd name="T79" fmla="*/ 38 h 170"/>
                  <a:gd name="T80" fmla="*/ 85 w 126"/>
                  <a:gd name="T81" fmla="*/ 61 h 170"/>
                  <a:gd name="T82" fmla="*/ 40 w 126"/>
                  <a:gd name="T83" fmla="*/ 118 h 170"/>
                  <a:gd name="T84" fmla="*/ 24 w 126"/>
                  <a:gd name="T85" fmla="*/ 7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6" h="170">
                    <a:moveTo>
                      <a:pt x="5" y="123"/>
                    </a:moveTo>
                    <a:cubicBezTo>
                      <a:pt x="11" y="129"/>
                      <a:pt x="6" y="150"/>
                      <a:pt x="5" y="155"/>
                    </a:cubicBezTo>
                    <a:cubicBezTo>
                      <a:pt x="6" y="158"/>
                      <a:pt x="8" y="160"/>
                      <a:pt x="10" y="162"/>
                    </a:cubicBezTo>
                    <a:cubicBezTo>
                      <a:pt x="11" y="144"/>
                      <a:pt x="20" y="144"/>
                      <a:pt x="23" y="147"/>
                    </a:cubicBezTo>
                    <a:cubicBezTo>
                      <a:pt x="29" y="153"/>
                      <a:pt x="29" y="164"/>
                      <a:pt x="28" y="170"/>
                    </a:cubicBezTo>
                    <a:cubicBezTo>
                      <a:pt x="32" y="170"/>
                      <a:pt x="33" y="169"/>
                      <a:pt x="39" y="168"/>
                    </a:cubicBezTo>
                    <a:cubicBezTo>
                      <a:pt x="34" y="149"/>
                      <a:pt x="46" y="134"/>
                      <a:pt x="57" y="141"/>
                    </a:cubicBezTo>
                    <a:cubicBezTo>
                      <a:pt x="58" y="141"/>
                      <a:pt x="63" y="145"/>
                      <a:pt x="65" y="155"/>
                    </a:cubicBezTo>
                    <a:cubicBezTo>
                      <a:pt x="70" y="151"/>
                      <a:pt x="73" y="149"/>
                      <a:pt x="77" y="145"/>
                    </a:cubicBezTo>
                    <a:cubicBezTo>
                      <a:pt x="64" y="134"/>
                      <a:pt x="74" y="112"/>
                      <a:pt x="88" y="110"/>
                    </a:cubicBezTo>
                    <a:cubicBezTo>
                      <a:pt x="90" y="110"/>
                      <a:pt x="96" y="109"/>
                      <a:pt x="102" y="116"/>
                    </a:cubicBezTo>
                    <a:cubicBezTo>
                      <a:pt x="106" y="110"/>
                      <a:pt x="108" y="107"/>
                      <a:pt x="111" y="101"/>
                    </a:cubicBezTo>
                    <a:cubicBezTo>
                      <a:pt x="99" y="102"/>
                      <a:pt x="93" y="85"/>
                      <a:pt x="104" y="74"/>
                    </a:cubicBezTo>
                    <a:cubicBezTo>
                      <a:pt x="108" y="70"/>
                      <a:pt x="117" y="66"/>
                      <a:pt x="124" y="68"/>
                    </a:cubicBezTo>
                    <a:cubicBezTo>
                      <a:pt x="125" y="66"/>
                      <a:pt x="125" y="61"/>
                      <a:pt x="126" y="56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08" y="60"/>
                      <a:pt x="106" y="46"/>
                      <a:pt x="110" y="39"/>
                    </a:cubicBezTo>
                    <a:cubicBezTo>
                      <a:pt x="110" y="38"/>
                      <a:pt x="114" y="30"/>
                      <a:pt x="124" y="28"/>
                    </a:cubicBezTo>
                    <a:cubicBezTo>
                      <a:pt x="123" y="25"/>
                      <a:pt x="123" y="25"/>
                      <a:pt x="121" y="19"/>
                    </a:cubicBezTo>
                    <a:cubicBezTo>
                      <a:pt x="112" y="27"/>
                      <a:pt x="101" y="26"/>
                      <a:pt x="101" y="19"/>
                    </a:cubicBezTo>
                    <a:cubicBezTo>
                      <a:pt x="101" y="12"/>
                      <a:pt x="108" y="7"/>
                      <a:pt x="111" y="6"/>
                    </a:cubicBezTo>
                    <a:cubicBezTo>
                      <a:pt x="110" y="4"/>
                      <a:pt x="108" y="3"/>
                      <a:pt x="107" y="2"/>
                    </a:cubicBezTo>
                    <a:cubicBezTo>
                      <a:pt x="95" y="14"/>
                      <a:pt x="87" y="14"/>
                      <a:pt x="87" y="10"/>
                    </a:cubicBezTo>
                    <a:cubicBezTo>
                      <a:pt x="87" y="9"/>
                      <a:pt x="88" y="6"/>
                      <a:pt x="95" y="0"/>
                    </a:cubicBezTo>
                    <a:cubicBezTo>
                      <a:pt x="91" y="1"/>
                      <a:pt x="90" y="1"/>
                      <a:pt x="90" y="2"/>
                    </a:cubicBezTo>
                    <a:cubicBezTo>
                      <a:pt x="82" y="9"/>
                      <a:pt x="79" y="11"/>
                      <a:pt x="76" y="13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2" y="16"/>
                      <a:pt x="71" y="16"/>
                      <a:pt x="70" y="15"/>
                    </a:cubicBezTo>
                    <a:cubicBezTo>
                      <a:pt x="70" y="14"/>
                      <a:pt x="70" y="13"/>
                      <a:pt x="76" y="8"/>
                    </a:cubicBezTo>
                    <a:cubicBezTo>
                      <a:pt x="64" y="15"/>
                      <a:pt x="57" y="29"/>
                      <a:pt x="45" y="35"/>
                    </a:cubicBezTo>
                    <a:cubicBezTo>
                      <a:pt x="45" y="34"/>
                      <a:pt x="45" y="34"/>
                      <a:pt x="47" y="32"/>
                    </a:cubicBezTo>
                    <a:cubicBezTo>
                      <a:pt x="47" y="32"/>
                      <a:pt x="39" y="39"/>
                      <a:pt x="37" y="43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28" y="58"/>
                      <a:pt x="18" y="70"/>
                      <a:pt x="11" y="85"/>
                    </a:cubicBezTo>
                    <a:cubicBezTo>
                      <a:pt x="11" y="84"/>
                      <a:pt x="12" y="84"/>
                      <a:pt x="12" y="84"/>
                    </a:cubicBezTo>
                    <a:cubicBezTo>
                      <a:pt x="13" y="88"/>
                      <a:pt x="4" y="113"/>
                      <a:pt x="2" y="116"/>
                    </a:cubicBezTo>
                    <a:cubicBezTo>
                      <a:pt x="0" y="118"/>
                      <a:pt x="0" y="131"/>
                      <a:pt x="0" y="131"/>
                    </a:cubicBezTo>
                    <a:cubicBezTo>
                      <a:pt x="2" y="123"/>
                      <a:pt x="4" y="123"/>
                      <a:pt x="5" y="123"/>
                    </a:cubicBezTo>
                    <a:close/>
                    <a:moveTo>
                      <a:pt x="24" y="73"/>
                    </a:moveTo>
                    <a:cubicBezTo>
                      <a:pt x="39" y="41"/>
                      <a:pt x="76" y="11"/>
                      <a:pt x="84" y="38"/>
                    </a:cubicBezTo>
                    <a:cubicBezTo>
                      <a:pt x="86" y="44"/>
                      <a:pt x="88" y="49"/>
                      <a:pt x="85" y="61"/>
                    </a:cubicBezTo>
                    <a:cubicBezTo>
                      <a:pt x="80" y="84"/>
                      <a:pt x="59" y="111"/>
                      <a:pt x="40" y="118"/>
                    </a:cubicBezTo>
                    <a:cubicBezTo>
                      <a:pt x="20" y="126"/>
                      <a:pt x="8" y="106"/>
                      <a:pt x="24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107"/>
              <p:cNvSpPr>
                <a:spLocks noEditPoints="1"/>
              </p:cNvSpPr>
              <p:nvPr/>
            </p:nvSpPr>
            <p:spPr bwMode="auto">
              <a:xfrm>
                <a:off x="7789863" y="4279901"/>
                <a:ext cx="142875" cy="190500"/>
              </a:xfrm>
              <a:custGeom>
                <a:avLst/>
                <a:gdLst>
                  <a:gd name="T0" fmla="*/ 20 w 56"/>
                  <a:gd name="T1" fmla="*/ 55 h 74"/>
                  <a:gd name="T2" fmla="*/ 20 w 56"/>
                  <a:gd name="T3" fmla="*/ 58 h 74"/>
                  <a:gd name="T4" fmla="*/ 24 w 56"/>
                  <a:gd name="T5" fmla="*/ 62 h 74"/>
                  <a:gd name="T6" fmla="*/ 26 w 56"/>
                  <a:gd name="T7" fmla="*/ 60 h 74"/>
                  <a:gd name="T8" fmla="*/ 34 w 56"/>
                  <a:gd name="T9" fmla="*/ 69 h 74"/>
                  <a:gd name="T10" fmla="*/ 39 w 56"/>
                  <a:gd name="T11" fmla="*/ 72 h 74"/>
                  <a:gd name="T12" fmla="*/ 39 w 56"/>
                  <a:gd name="T13" fmla="*/ 66 h 74"/>
                  <a:gd name="T14" fmla="*/ 47 w 56"/>
                  <a:gd name="T15" fmla="*/ 74 h 74"/>
                  <a:gd name="T16" fmla="*/ 50 w 56"/>
                  <a:gd name="T17" fmla="*/ 73 h 74"/>
                  <a:gd name="T18" fmla="*/ 46 w 56"/>
                  <a:gd name="T19" fmla="*/ 65 h 74"/>
                  <a:gd name="T20" fmla="*/ 52 w 56"/>
                  <a:gd name="T21" fmla="*/ 67 h 74"/>
                  <a:gd name="T22" fmla="*/ 55 w 56"/>
                  <a:gd name="T23" fmla="*/ 69 h 74"/>
                  <a:gd name="T24" fmla="*/ 56 w 56"/>
                  <a:gd name="T25" fmla="*/ 66 h 74"/>
                  <a:gd name="T26" fmla="*/ 50 w 56"/>
                  <a:gd name="T27" fmla="*/ 55 h 74"/>
                  <a:gd name="T28" fmla="*/ 56 w 56"/>
                  <a:gd name="T29" fmla="*/ 57 h 74"/>
                  <a:gd name="T30" fmla="*/ 55 w 56"/>
                  <a:gd name="T31" fmla="*/ 51 h 74"/>
                  <a:gd name="T32" fmla="*/ 47 w 56"/>
                  <a:gd name="T33" fmla="*/ 39 h 74"/>
                  <a:gd name="T34" fmla="*/ 50 w 56"/>
                  <a:gd name="T35" fmla="*/ 38 h 74"/>
                  <a:gd name="T36" fmla="*/ 48 w 56"/>
                  <a:gd name="T37" fmla="*/ 33 h 74"/>
                  <a:gd name="T38" fmla="*/ 47 w 56"/>
                  <a:gd name="T39" fmla="*/ 33 h 74"/>
                  <a:gd name="T40" fmla="*/ 37 w 56"/>
                  <a:gd name="T41" fmla="*/ 22 h 74"/>
                  <a:gd name="T42" fmla="*/ 39 w 56"/>
                  <a:gd name="T43" fmla="*/ 19 h 74"/>
                  <a:gd name="T44" fmla="*/ 35 w 56"/>
                  <a:gd name="T45" fmla="*/ 14 h 74"/>
                  <a:gd name="T46" fmla="*/ 26 w 56"/>
                  <a:gd name="T47" fmla="*/ 14 h 74"/>
                  <a:gd name="T48" fmla="*/ 24 w 56"/>
                  <a:gd name="T49" fmla="*/ 5 h 74"/>
                  <a:gd name="T50" fmla="*/ 20 w 56"/>
                  <a:gd name="T51" fmla="*/ 2 h 74"/>
                  <a:gd name="T52" fmla="*/ 15 w 56"/>
                  <a:gd name="T53" fmla="*/ 8 h 74"/>
                  <a:gd name="T54" fmla="*/ 10 w 56"/>
                  <a:gd name="T55" fmla="*/ 0 h 74"/>
                  <a:gd name="T56" fmla="*/ 7 w 56"/>
                  <a:gd name="T57" fmla="*/ 1 h 74"/>
                  <a:gd name="T58" fmla="*/ 7 w 56"/>
                  <a:gd name="T59" fmla="*/ 1 h 74"/>
                  <a:gd name="T60" fmla="*/ 8 w 56"/>
                  <a:gd name="T61" fmla="*/ 9 h 74"/>
                  <a:gd name="T62" fmla="*/ 8 w 56"/>
                  <a:gd name="T63" fmla="*/ 9 h 74"/>
                  <a:gd name="T64" fmla="*/ 1 w 56"/>
                  <a:gd name="T65" fmla="*/ 6 h 74"/>
                  <a:gd name="T66" fmla="*/ 1 w 56"/>
                  <a:gd name="T67" fmla="*/ 6 h 74"/>
                  <a:gd name="T68" fmla="*/ 0 w 56"/>
                  <a:gd name="T69" fmla="*/ 10 h 74"/>
                  <a:gd name="T70" fmla="*/ 3 w 56"/>
                  <a:gd name="T71" fmla="*/ 23 h 74"/>
                  <a:gd name="T72" fmla="*/ 0 w 56"/>
                  <a:gd name="T73" fmla="*/ 21 h 74"/>
                  <a:gd name="T74" fmla="*/ 1 w 56"/>
                  <a:gd name="T75" fmla="*/ 26 h 74"/>
                  <a:gd name="T76" fmla="*/ 3 w 56"/>
                  <a:gd name="T77" fmla="*/ 27 h 74"/>
                  <a:gd name="T78" fmla="*/ 3 w 56"/>
                  <a:gd name="T79" fmla="*/ 28 h 74"/>
                  <a:gd name="T80" fmla="*/ 8 w 56"/>
                  <a:gd name="T81" fmla="*/ 40 h 74"/>
                  <a:gd name="T82" fmla="*/ 7 w 56"/>
                  <a:gd name="T83" fmla="*/ 40 h 74"/>
                  <a:gd name="T84" fmla="*/ 10 w 56"/>
                  <a:gd name="T85" fmla="*/ 46 h 74"/>
                  <a:gd name="T86" fmla="*/ 20 w 56"/>
                  <a:gd name="T87" fmla="*/ 55 h 74"/>
                  <a:gd name="T88" fmla="*/ 11 w 56"/>
                  <a:gd name="T89" fmla="*/ 23 h 74"/>
                  <a:gd name="T90" fmla="*/ 36 w 56"/>
                  <a:gd name="T91" fmla="*/ 36 h 74"/>
                  <a:gd name="T92" fmla="*/ 38 w 56"/>
                  <a:gd name="T93" fmla="*/ 58 h 74"/>
                  <a:gd name="T94" fmla="*/ 11 w 56"/>
                  <a:gd name="T95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" h="74">
                    <a:moveTo>
                      <a:pt x="20" y="55"/>
                    </a:moveTo>
                    <a:cubicBezTo>
                      <a:pt x="20" y="57"/>
                      <a:pt x="20" y="57"/>
                      <a:pt x="20" y="58"/>
                    </a:cubicBezTo>
                    <a:cubicBezTo>
                      <a:pt x="21" y="60"/>
                      <a:pt x="23" y="61"/>
                      <a:pt x="24" y="62"/>
                    </a:cubicBezTo>
                    <a:cubicBezTo>
                      <a:pt x="23" y="60"/>
                      <a:pt x="24" y="59"/>
                      <a:pt x="26" y="60"/>
                    </a:cubicBezTo>
                    <a:cubicBezTo>
                      <a:pt x="31" y="62"/>
                      <a:pt x="34" y="68"/>
                      <a:pt x="34" y="69"/>
                    </a:cubicBezTo>
                    <a:cubicBezTo>
                      <a:pt x="35" y="70"/>
                      <a:pt x="35" y="70"/>
                      <a:pt x="39" y="72"/>
                    </a:cubicBezTo>
                    <a:cubicBezTo>
                      <a:pt x="35" y="67"/>
                      <a:pt x="38" y="66"/>
                      <a:pt x="39" y="66"/>
                    </a:cubicBezTo>
                    <a:cubicBezTo>
                      <a:pt x="39" y="66"/>
                      <a:pt x="44" y="68"/>
                      <a:pt x="47" y="74"/>
                    </a:cubicBezTo>
                    <a:cubicBezTo>
                      <a:pt x="48" y="74"/>
                      <a:pt x="49" y="74"/>
                      <a:pt x="50" y="73"/>
                    </a:cubicBezTo>
                    <a:cubicBezTo>
                      <a:pt x="50" y="70"/>
                      <a:pt x="45" y="69"/>
                      <a:pt x="46" y="65"/>
                    </a:cubicBezTo>
                    <a:cubicBezTo>
                      <a:pt x="46" y="65"/>
                      <a:pt x="47" y="63"/>
                      <a:pt x="52" y="67"/>
                    </a:cubicBezTo>
                    <a:cubicBezTo>
                      <a:pt x="53" y="68"/>
                      <a:pt x="54" y="68"/>
                      <a:pt x="55" y="69"/>
                    </a:cubicBezTo>
                    <a:cubicBezTo>
                      <a:pt x="55" y="68"/>
                      <a:pt x="55" y="67"/>
                      <a:pt x="56" y="66"/>
                    </a:cubicBezTo>
                    <a:cubicBezTo>
                      <a:pt x="49" y="62"/>
                      <a:pt x="47" y="55"/>
                      <a:pt x="50" y="55"/>
                    </a:cubicBezTo>
                    <a:cubicBezTo>
                      <a:pt x="51" y="55"/>
                      <a:pt x="52" y="54"/>
                      <a:pt x="56" y="57"/>
                    </a:cubicBezTo>
                    <a:cubicBezTo>
                      <a:pt x="55" y="55"/>
                      <a:pt x="55" y="53"/>
                      <a:pt x="55" y="51"/>
                    </a:cubicBezTo>
                    <a:cubicBezTo>
                      <a:pt x="50" y="51"/>
                      <a:pt x="44" y="43"/>
                      <a:pt x="47" y="39"/>
                    </a:cubicBezTo>
                    <a:cubicBezTo>
                      <a:pt x="48" y="38"/>
                      <a:pt x="49" y="38"/>
                      <a:pt x="50" y="38"/>
                    </a:cubicBezTo>
                    <a:cubicBezTo>
                      <a:pt x="50" y="37"/>
                      <a:pt x="50" y="37"/>
                      <a:pt x="48" y="33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2" y="36"/>
                      <a:pt x="36" y="26"/>
                      <a:pt x="37" y="22"/>
                    </a:cubicBezTo>
                    <a:cubicBezTo>
                      <a:pt x="38" y="20"/>
                      <a:pt x="39" y="20"/>
                      <a:pt x="39" y="19"/>
                    </a:cubicBezTo>
                    <a:cubicBezTo>
                      <a:pt x="38" y="18"/>
                      <a:pt x="36" y="16"/>
                      <a:pt x="35" y="14"/>
                    </a:cubicBezTo>
                    <a:cubicBezTo>
                      <a:pt x="34" y="19"/>
                      <a:pt x="29" y="18"/>
                      <a:pt x="26" y="14"/>
                    </a:cubicBezTo>
                    <a:cubicBezTo>
                      <a:pt x="23" y="9"/>
                      <a:pt x="24" y="6"/>
                      <a:pt x="24" y="5"/>
                    </a:cubicBezTo>
                    <a:cubicBezTo>
                      <a:pt x="22" y="3"/>
                      <a:pt x="21" y="3"/>
                      <a:pt x="20" y="2"/>
                    </a:cubicBezTo>
                    <a:cubicBezTo>
                      <a:pt x="21" y="12"/>
                      <a:pt x="15" y="8"/>
                      <a:pt x="15" y="8"/>
                    </a:cubicBezTo>
                    <a:cubicBezTo>
                      <a:pt x="11" y="6"/>
                      <a:pt x="10" y="2"/>
                      <a:pt x="10" y="0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3"/>
                      <a:pt x="9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3"/>
                      <a:pt x="4" y="11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5" y="15"/>
                      <a:pt x="5" y="23"/>
                      <a:pt x="3" y="23"/>
                    </a:cubicBezTo>
                    <a:cubicBezTo>
                      <a:pt x="2" y="23"/>
                      <a:pt x="2" y="23"/>
                      <a:pt x="0" y="21"/>
                    </a:cubicBezTo>
                    <a:cubicBezTo>
                      <a:pt x="0" y="23"/>
                      <a:pt x="0" y="24"/>
                      <a:pt x="1" y="26"/>
                    </a:cubicBezTo>
                    <a:cubicBezTo>
                      <a:pt x="2" y="27"/>
                      <a:pt x="2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7" y="31"/>
                      <a:pt x="10" y="40"/>
                      <a:pt x="8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3"/>
                      <a:pt x="9" y="44"/>
                      <a:pt x="10" y="46"/>
                    </a:cubicBezTo>
                    <a:cubicBezTo>
                      <a:pt x="11" y="44"/>
                      <a:pt x="18" y="50"/>
                      <a:pt x="20" y="55"/>
                    </a:cubicBezTo>
                    <a:close/>
                    <a:moveTo>
                      <a:pt x="11" y="23"/>
                    </a:moveTo>
                    <a:cubicBezTo>
                      <a:pt x="14" y="13"/>
                      <a:pt x="28" y="22"/>
                      <a:pt x="36" y="36"/>
                    </a:cubicBezTo>
                    <a:cubicBezTo>
                      <a:pt x="41" y="44"/>
                      <a:pt x="43" y="55"/>
                      <a:pt x="38" y="58"/>
                    </a:cubicBezTo>
                    <a:cubicBezTo>
                      <a:pt x="30" y="62"/>
                      <a:pt x="7" y="38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108"/>
              <p:cNvSpPr>
                <a:spLocks noEditPoints="1"/>
              </p:cNvSpPr>
              <p:nvPr/>
            </p:nvSpPr>
            <p:spPr bwMode="auto">
              <a:xfrm>
                <a:off x="8489950" y="3867151"/>
                <a:ext cx="136525" cy="177800"/>
              </a:xfrm>
              <a:custGeom>
                <a:avLst/>
                <a:gdLst>
                  <a:gd name="T0" fmla="*/ 36 w 53"/>
                  <a:gd name="T1" fmla="*/ 16 h 69"/>
                  <a:gd name="T2" fmla="*/ 36 w 53"/>
                  <a:gd name="T3" fmla="*/ 11 h 69"/>
                  <a:gd name="T4" fmla="*/ 32 w 53"/>
                  <a:gd name="T5" fmla="*/ 7 h 69"/>
                  <a:gd name="T6" fmla="*/ 28 w 53"/>
                  <a:gd name="T7" fmla="*/ 9 h 69"/>
                  <a:gd name="T8" fmla="*/ 23 w 53"/>
                  <a:gd name="T9" fmla="*/ 1 h 69"/>
                  <a:gd name="T10" fmla="*/ 19 w 53"/>
                  <a:gd name="T11" fmla="*/ 0 h 69"/>
                  <a:gd name="T12" fmla="*/ 19 w 53"/>
                  <a:gd name="T13" fmla="*/ 0 h 69"/>
                  <a:gd name="T14" fmla="*/ 19 w 53"/>
                  <a:gd name="T15" fmla="*/ 6 h 69"/>
                  <a:gd name="T16" fmla="*/ 19 w 53"/>
                  <a:gd name="T17" fmla="*/ 6 h 69"/>
                  <a:gd name="T18" fmla="*/ 11 w 53"/>
                  <a:gd name="T19" fmla="*/ 0 h 69"/>
                  <a:gd name="T20" fmla="*/ 7 w 53"/>
                  <a:gd name="T21" fmla="*/ 1 h 69"/>
                  <a:gd name="T22" fmla="*/ 10 w 53"/>
                  <a:gd name="T23" fmla="*/ 4 h 69"/>
                  <a:gd name="T24" fmla="*/ 10 w 53"/>
                  <a:gd name="T25" fmla="*/ 5 h 69"/>
                  <a:gd name="T26" fmla="*/ 6 w 53"/>
                  <a:gd name="T27" fmla="*/ 10 h 69"/>
                  <a:gd name="T28" fmla="*/ 2 w 53"/>
                  <a:gd name="T29" fmla="*/ 7 h 69"/>
                  <a:gd name="T30" fmla="*/ 1 w 53"/>
                  <a:gd name="T31" fmla="*/ 11 h 69"/>
                  <a:gd name="T32" fmla="*/ 4 w 53"/>
                  <a:gd name="T33" fmla="*/ 13 h 69"/>
                  <a:gd name="T34" fmla="*/ 4 w 53"/>
                  <a:gd name="T35" fmla="*/ 13 h 69"/>
                  <a:gd name="T36" fmla="*/ 3 w 53"/>
                  <a:gd name="T37" fmla="*/ 23 h 69"/>
                  <a:gd name="T38" fmla="*/ 0 w 53"/>
                  <a:gd name="T39" fmla="*/ 22 h 69"/>
                  <a:gd name="T40" fmla="*/ 1 w 53"/>
                  <a:gd name="T41" fmla="*/ 27 h 69"/>
                  <a:gd name="T42" fmla="*/ 8 w 53"/>
                  <a:gd name="T43" fmla="*/ 38 h 69"/>
                  <a:gd name="T44" fmla="*/ 5 w 53"/>
                  <a:gd name="T45" fmla="*/ 40 h 69"/>
                  <a:gd name="T46" fmla="*/ 8 w 53"/>
                  <a:gd name="T47" fmla="*/ 46 h 69"/>
                  <a:gd name="T48" fmla="*/ 17 w 53"/>
                  <a:gd name="T49" fmla="*/ 52 h 69"/>
                  <a:gd name="T50" fmla="*/ 16 w 53"/>
                  <a:gd name="T51" fmla="*/ 57 h 69"/>
                  <a:gd name="T52" fmla="*/ 20 w 53"/>
                  <a:gd name="T53" fmla="*/ 61 h 69"/>
                  <a:gd name="T54" fmla="*/ 27 w 53"/>
                  <a:gd name="T55" fmla="*/ 59 h 69"/>
                  <a:gd name="T56" fmla="*/ 29 w 53"/>
                  <a:gd name="T57" fmla="*/ 68 h 69"/>
                  <a:gd name="T58" fmla="*/ 34 w 53"/>
                  <a:gd name="T59" fmla="*/ 69 h 69"/>
                  <a:gd name="T60" fmla="*/ 38 w 53"/>
                  <a:gd name="T61" fmla="*/ 62 h 69"/>
                  <a:gd name="T62" fmla="*/ 42 w 53"/>
                  <a:gd name="T63" fmla="*/ 69 h 69"/>
                  <a:gd name="T64" fmla="*/ 46 w 53"/>
                  <a:gd name="T65" fmla="*/ 68 h 69"/>
                  <a:gd name="T66" fmla="*/ 47 w 53"/>
                  <a:gd name="T67" fmla="*/ 56 h 69"/>
                  <a:gd name="T68" fmla="*/ 51 w 53"/>
                  <a:gd name="T69" fmla="*/ 61 h 69"/>
                  <a:gd name="T70" fmla="*/ 52 w 53"/>
                  <a:gd name="T71" fmla="*/ 56 h 69"/>
                  <a:gd name="T72" fmla="*/ 50 w 53"/>
                  <a:gd name="T73" fmla="*/ 44 h 69"/>
                  <a:gd name="T74" fmla="*/ 52 w 53"/>
                  <a:gd name="T75" fmla="*/ 45 h 69"/>
                  <a:gd name="T76" fmla="*/ 52 w 53"/>
                  <a:gd name="T77" fmla="*/ 40 h 69"/>
                  <a:gd name="T78" fmla="*/ 52 w 53"/>
                  <a:gd name="T79" fmla="*/ 40 h 69"/>
                  <a:gd name="T80" fmla="*/ 46 w 53"/>
                  <a:gd name="T81" fmla="*/ 27 h 69"/>
                  <a:gd name="T82" fmla="*/ 47 w 53"/>
                  <a:gd name="T83" fmla="*/ 27 h 69"/>
                  <a:gd name="T84" fmla="*/ 44 w 53"/>
                  <a:gd name="T85" fmla="*/ 21 h 69"/>
                  <a:gd name="T86" fmla="*/ 36 w 53"/>
                  <a:gd name="T87" fmla="*/ 16 h 69"/>
                  <a:gd name="T88" fmla="*/ 33 w 53"/>
                  <a:gd name="T89" fmla="*/ 52 h 69"/>
                  <a:gd name="T90" fmla="*/ 18 w 53"/>
                  <a:gd name="T91" fmla="*/ 16 h 69"/>
                  <a:gd name="T92" fmla="*/ 42 w 53"/>
                  <a:gd name="T93" fmla="*/ 36 h 69"/>
                  <a:gd name="T94" fmla="*/ 33 w 53"/>
                  <a:gd name="T9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3" h="69">
                    <a:moveTo>
                      <a:pt x="36" y="16"/>
                    </a:moveTo>
                    <a:cubicBezTo>
                      <a:pt x="35" y="13"/>
                      <a:pt x="36" y="11"/>
                      <a:pt x="36" y="11"/>
                    </a:cubicBezTo>
                    <a:cubicBezTo>
                      <a:pt x="34" y="9"/>
                      <a:pt x="33" y="8"/>
                      <a:pt x="32" y="7"/>
                    </a:cubicBezTo>
                    <a:cubicBezTo>
                      <a:pt x="33" y="13"/>
                      <a:pt x="28" y="10"/>
                      <a:pt x="28" y="9"/>
                    </a:cubicBezTo>
                    <a:cubicBezTo>
                      <a:pt x="26" y="8"/>
                      <a:pt x="23" y="5"/>
                      <a:pt x="23" y="1"/>
                    </a:cubicBezTo>
                    <a:cubicBezTo>
                      <a:pt x="21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1" y="4"/>
                      <a:pt x="20" y="5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7" y="7"/>
                      <a:pt x="13" y="5"/>
                      <a:pt x="11" y="0"/>
                    </a:cubicBezTo>
                    <a:cubicBezTo>
                      <a:pt x="9" y="0"/>
                      <a:pt x="9" y="0"/>
                      <a:pt x="7" y="1"/>
                    </a:cubicBezTo>
                    <a:cubicBezTo>
                      <a:pt x="8" y="2"/>
                      <a:pt x="9" y="3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9"/>
                      <a:pt x="10" y="11"/>
                      <a:pt x="6" y="10"/>
                    </a:cubicBezTo>
                    <a:cubicBezTo>
                      <a:pt x="6" y="10"/>
                      <a:pt x="5" y="10"/>
                      <a:pt x="2" y="7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2" y="12"/>
                      <a:pt x="2" y="12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8" y="17"/>
                      <a:pt x="8" y="23"/>
                      <a:pt x="3" y="23"/>
                    </a:cubicBezTo>
                    <a:cubicBezTo>
                      <a:pt x="3" y="23"/>
                      <a:pt x="2" y="23"/>
                      <a:pt x="0" y="22"/>
                    </a:cubicBezTo>
                    <a:cubicBezTo>
                      <a:pt x="0" y="24"/>
                      <a:pt x="1" y="25"/>
                      <a:pt x="1" y="27"/>
                    </a:cubicBezTo>
                    <a:cubicBezTo>
                      <a:pt x="6" y="27"/>
                      <a:pt x="11" y="35"/>
                      <a:pt x="8" y="38"/>
                    </a:cubicBezTo>
                    <a:cubicBezTo>
                      <a:pt x="7" y="40"/>
                      <a:pt x="6" y="40"/>
                      <a:pt x="5" y="40"/>
                    </a:cubicBezTo>
                    <a:cubicBezTo>
                      <a:pt x="6" y="42"/>
                      <a:pt x="7" y="44"/>
                      <a:pt x="8" y="46"/>
                    </a:cubicBezTo>
                    <a:cubicBezTo>
                      <a:pt x="11" y="42"/>
                      <a:pt x="17" y="47"/>
                      <a:pt x="17" y="52"/>
                    </a:cubicBezTo>
                    <a:cubicBezTo>
                      <a:pt x="17" y="55"/>
                      <a:pt x="16" y="56"/>
                      <a:pt x="16" y="57"/>
                    </a:cubicBezTo>
                    <a:cubicBezTo>
                      <a:pt x="17" y="59"/>
                      <a:pt x="18" y="60"/>
                      <a:pt x="20" y="61"/>
                    </a:cubicBezTo>
                    <a:cubicBezTo>
                      <a:pt x="21" y="55"/>
                      <a:pt x="26" y="57"/>
                      <a:pt x="27" y="59"/>
                    </a:cubicBezTo>
                    <a:cubicBezTo>
                      <a:pt x="28" y="60"/>
                      <a:pt x="31" y="63"/>
                      <a:pt x="29" y="68"/>
                    </a:cubicBezTo>
                    <a:cubicBezTo>
                      <a:pt x="31" y="68"/>
                      <a:pt x="32" y="69"/>
                      <a:pt x="34" y="69"/>
                    </a:cubicBezTo>
                    <a:cubicBezTo>
                      <a:pt x="33" y="63"/>
                      <a:pt x="35" y="60"/>
                      <a:pt x="38" y="62"/>
                    </a:cubicBezTo>
                    <a:cubicBezTo>
                      <a:pt x="39" y="62"/>
                      <a:pt x="42" y="64"/>
                      <a:pt x="42" y="69"/>
                    </a:cubicBezTo>
                    <a:cubicBezTo>
                      <a:pt x="44" y="69"/>
                      <a:pt x="45" y="68"/>
                      <a:pt x="46" y="68"/>
                    </a:cubicBezTo>
                    <a:cubicBezTo>
                      <a:pt x="43" y="62"/>
                      <a:pt x="44" y="56"/>
                      <a:pt x="47" y="56"/>
                    </a:cubicBezTo>
                    <a:cubicBezTo>
                      <a:pt x="48" y="57"/>
                      <a:pt x="50" y="58"/>
                      <a:pt x="51" y="61"/>
                    </a:cubicBezTo>
                    <a:cubicBezTo>
                      <a:pt x="52" y="59"/>
                      <a:pt x="52" y="58"/>
                      <a:pt x="52" y="56"/>
                    </a:cubicBezTo>
                    <a:cubicBezTo>
                      <a:pt x="49" y="54"/>
                      <a:pt x="47" y="45"/>
                      <a:pt x="50" y="44"/>
                    </a:cubicBezTo>
                    <a:cubicBezTo>
                      <a:pt x="51" y="44"/>
                      <a:pt x="52" y="45"/>
                      <a:pt x="52" y="45"/>
                    </a:cubicBezTo>
                    <a:cubicBezTo>
                      <a:pt x="53" y="45"/>
                      <a:pt x="53" y="44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47" y="39"/>
                      <a:pt x="44" y="29"/>
                      <a:pt x="46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6" y="25"/>
                      <a:pt x="46" y="24"/>
                      <a:pt x="44" y="21"/>
                    </a:cubicBezTo>
                    <a:cubicBezTo>
                      <a:pt x="43" y="24"/>
                      <a:pt x="39" y="21"/>
                      <a:pt x="36" y="16"/>
                    </a:cubicBezTo>
                    <a:close/>
                    <a:moveTo>
                      <a:pt x="33" y="52"/>
                    </a:moveTo>
                    <a:cubicBezTo>
                      <a:pt x="19" y="50"/>
                      <a:pt x="8" y="23"/>
                      <a:pt x="18" y="16"/>
                    </a:cubicBezTo>
                    <a:cubicBezTo>
                      <a:pt x="26" y="10"/>
                      <a:pt x="39" y="23"/>
                      <a:pt x="42" y="36"/>
                    </a:cubicBezTo>
                    <a:cubicBezTo>
                      <a:pt x="44" y="46"/>
                      <a:pt x="40" y="53"/>
                      <a:pt x="3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Freeform 109"/>
              <p:cNvSpPr>
                <a:spLocks/>
              </p:cNvSpPr>
              <p:nvPr/>
            </p:nvSpPr>
            <p:spPr bwMode="auto">
              <a:xfrm>
                <a:off x="7816850" y="4445001"/>
                <a:ext cx="366713" cy="185738"/>
              </a:xfrm>
              <a:custGeom>
                <a:avLst/>
                <a:gdLst>
                  <a:gd name="T0" fmla="*/ 139 w 142"/>
                  <a:gd name="T1" fmla="*/ 69 h 72"/>
                  <a:gd name="T2" fmla="*/ 109 w 142"/>
                  <a:gd name="T3" fmla="*/ 63 h 72"/>
                  <a:gd name="T4" fmla="*/ 117 w 142"/>
                  <a:gd name="T5" fmla="*/ 64 h 72"/>
                  <a:gd name="T6" fmla="*/ 81 w 142"/>
                  <a:gd name="T7" fmla="*/ 50 h 72"/>
                  <a:gd name="T8" fmla="*/ 81 w 142"/>
                  <a:gd name="T9" fmla="*/ 49 h 72"/>
                  <a:gd name="T10" fmla="*/ 83 w 142"/>
                  <a:gd name="T11" fmla="*/ 49 h 72"/>
                  <a:gd name="T12" fmla="*/ 73 w 142"/>
                  <a:gd name="T13" fmla="*/ 44 h 72"/>
                  <a:gd name="T14" fmla="*/ 72 w 142"/>
                  <a:gd name="T15" fmla="*/ 43 h 72"/>
                  <a:gd name="T16" fmla="*/ 46 w 142"/>
                  <a:gd name="T17" fmla="*/ 29 h 72"/>
                  <a:gd name="T18" fmla="*/ 36 w 142"/>
                  <a:gd name="T19" fmla="*/ 20 h 72"/>
                  <a:gd name="T20" fmla="*/ 37 w 142"/>
                  <a:gd name="T21" fmla="*/ 24 h 72"/>
                  <a:gd name="T22" fmla="*/ 22 w 142"/>
                  <a:gd name="T23" fmla="*/ 16 h 72"/>
                  <a:gd name="T24" fmla="*/ 8 w 142"/>
                  <a:gd name="T25" fmla="*/ 3 h 72"/>
                  <a:gd name="T26" fmla="*/ 15 w 142"/>
                  <a:gd name="T27" fmla="*/ 13 h 72"/>
                  <a:gd name="T28" fmla="*/ 1 w 142"/>
                  <a:gd name="T29" fmla="*/ 0 h 72"/>
                  <a:gd name="T30" fmla="*/ 0 w 142"/>
                  <a:gd name="T31" fmla="*/ 0 h 72"/>
                  <a:gd name="T32" fmla="*/ 1 w 142"/>
                  <a:gd name="T33" fmla="*/ 0 h 72"/>
                  <a:gd name="T34" fmla="*/ 11 w 142"/>
                  <a:gd name="T35" fmla="*/ 13 h 72"/>
                  <a:gd name="T36" fmla="*/ 11 w 142"/>
                  <a:gd name="T37" fmla="*/ 13 h 72"/>
                  <a:gd name="T38" fmla="*/ 26 w 142"/>
                  <a:gd name="T39" fmla="*/ 27 h 72"/>
                  <a:gd name="T40" fmla="*/ 51 w 142"/>
                  <a:gd name="T41" fmla="*/ 45 h 72"/>
                  <a:gd name="T42" fmla="*/ 79 w 142"/>
                  <a:gd name="T43" fmla="*/ 59 h 72"/>
                  <a:gd name="T44" fmla="*/ 102 w 142"/>
                  <a:gd name="T45" fmla="*/ 67 h 72"/>
                  <a:gd name="T46" fmla="*/ 102 w 142"/>
                  <a:gd name="T47" fmla="*/ 67 h 72"/>
                  <a:gd name="T48" fmla="*/ 131 w 142"/>
                  <a:gd name="T49" fmla="*/ 71 h 72"/>
                  <a:gd name="T50" fmla="*/ 121 w 142"/>
                  <a:gd name="T51" fmla="*/ 70 h 72"/>
                  <a:gd name="T52" fmla="*/ 142 w 142"/>
                  <a:gd name="T53" fmla="*/ 70 h 72"/>
                  <a:gd name="T54" fmla="*/ 124 w 142"/>
                  <a:gd name="T55" fmla="*/ 68 h 72"/>
                  <a:gd name="T56" fmla="*/ 139 w 142"/>
                  <a:gd name="T57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2" h="72">
                    <a:moveTo>
                      <a:pt x="139" y="69"/>
                    </a:moveTo>
                    <a:cubicBezTo>
                      <a:pt x="129" y="67"/>
                      <a:pt x="118" y="69"/>
                      <a:pt x="109" y="63"/>
                    </a:cubicBezTo>
                    <a:cubicBezTo>
                      <a:pt x="110" y="63"/>
                      <a:pt x="110" y="62"/>
                      <a:pt x="117" y="64"/>
                    </a:cubicBezTo>
                    <a:cubicBezTo>
                      <a:pt x="82" y="53"/>
                      <a:pt x="82" y="53"/>
                      <a:pt x="81" y="50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49"/>
                      <a:pt x="82" y="49"/>
                      <a:pt x="83" y="49"/>
                    </a:cubicBezTo>
                    <a:cubicBezTo>
                      <a:pt x="80" y="47"/>
                      <a:pt x="76" y="46"/>
                      <a:pt x="73" y="44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69" y="48"/>
                      <a:pt x="48" y="33"/>
                      <a:pt x="46" y="29"/>
                    </a:cubicBezTo>
                    <a:cubicBezTo>
                      <a:pt x="46" y="27"/>
                      <a:pt x="46" y="27"/>
                      <a:pt x="36" y="20"/>
                    </a:cubicBezTo>
                    <a:cubicBezTo>
                      <a:pt x="37" y="22"/>
                      <a:pt x="37" y="22"/>
                      <a:pt x="37" y="24"/>
                    </a:cubicBezTo>
                    <a:cubicBezTo>
                      <a:pt x="35" y="28"/>
                      <a:pt x="23" y="16"/>
                      <a:pt x="22" y="16"/>
                    </a:cubicBezTo>
                    <a:cubicBezTo>
                      <a:pt x="18" y="12"/>
                      <a:pt x="14" y="6"/>
                      <a:pt x="8" y="3"/>
                    </a:cubicBezTo>
                    <a:cubicBezTo>
                      <a:pt x="14" y="9"/>
                      <a:pt x="15" y="12"/>
                      <a:pt x="15" y="13"/>
                    </a:cubicBezTo>
                    <a:cubicBezTo>
                      <a:pt x="12" y="13"/>
                      <a:pt x="4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6" y="7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8" y="20"/>
                      <a:pt x="26" y="27"/>
                    </a:cubicBezTo>
                    <a:cubicBezTo>
                      <a:pt x="40" y="39"/>
                      <a:pt x="41" y="39"/>
                      <a:pt x="51" y="45"/>
                    </a:cubicBezTo>
                    <a:cubicBezTo>
                      <a:pt x="66" y="54"/>
                      <a:pt x="67" y="54"/>
                      <a:pt x="79" y="59"/>
                    </a:cubicBezTo>
                    <a:cubicBezTo>
                      <a:pt x="93" y="65"/>
                      <a:pt x="93" y="65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19" y="71"/>
                      <a:pt x="131" y="71"/>
                    </a:cubicBezTo>
                    <a:cubicBezTo>
                      <a:pt x="125" y="71"/>
                      <a:pt x="122" y="70"/>
                      <a:pt x="121" y="70"/>
                    </a:cubicBezTo>
                    <a:cubicBezTo>
                      <a:pt x="128" y="68"/>
                      <a:pt x="135" y="72"/>
                      <a:pt x="142" y="70"/>
                    </a:cubicBezTo>
                    <a:cubicBezTo>
                      <a:pt x="136" y="69"/>
                      <a:pt x="130" y="70"/>
                      <a:pt x="124" y="68"/>
                    </a:cubicBezTo>
                    <a:cubicBezTo>
                      <a:pt x="125" y="68"/>
                      <a:pt x="125" y="68"/>
                      <a:pt x="13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110"/>
              <p:cNvSpPr>
                <a:spLocks noEditPoints="1"/>
              </p:cNvSpPr>
              <p:nvPr/>
            </p:nvSpPr>
            <p:spPr bwMode="auto">
              <a:xfrm>
                <a:off x="8077200" y="3644901"/>
                <a:ext cx="276225" cy="168275"/>
              </a:xfrm>
              <a:custGeom>
                <a:avLst/>
                <a:gdLst>
                  <a:gd name="T0" fmla="*/ 0 w 107"/>
                  <a:gd name="T1" fmla="*/ 36 h 65"/>
                  <a:gd name="T2" fmla="*/ 2 w 107"/>
                  <a:gd name="T3" fmla="*/ 43 h 65"/>
                  <a:gd name="T4" fmla="*/ 21 w 107"/>
                  <a:gd name="T5" fmla="*/ 47 h 65"/>
                  <a:gd name="T6" fmla="*/ 16 w 107"/>
                  <a:gd name="T7" fmla="*/ 55 h 65"/>
                  <a:gd name="T8" fmla="*/ 25 w 107"/>
                  <a:gd name="T9" fmla="*/ 59 h 65"/>
                  <a:gd name="T10" fmla="*/ 49 w 107"/>
                  <a:gd name="T11" fmla="*/ 57 h 65"/>
                  <a:gd name="T12" fmla="*/ 48 w 107"/>
                  <a:gd name="T13" fmla="*/ 65 h 65"/>
                  <a:gd name="T14" fmla="*/ 60 w 107"/>
                  <a:gd name="T15" fmla="*/ 65 h 65"/>
                  <a:gd name="T16" fmla="*/ 76 w 107"/>
                  <a:gd name="T17" fmla="*/ 53 h 65"/>
                  <a:gd name="T18" fmla="*/ 84 w 107"/>
                  <a:gd name="T19" fmla="*/ 61 h 65"/>
                  <a:gd name="T20" fmla="*/ 93 w 107"/>
                  <a:gd name="T21" fmla="*/ 57 h 65"/>
                  <a:gd name="T22" fmla="*/ 91 w 107"/>
                  <a:gd name="T23" fmla="*/ 41 h 65"/>
                  <a:gd name="T24" fmla="*/ 105 w 107"/>
                  <a:gd name="T25" fmla="*/ 45 h 65"/>
                  <a:gd name="T26" fmla="*/ 107 w 107"/>
                  <a:gd name="T27" fmla="*/ 39 h 65"/>
                  <a:gd name="T28" fmla="*/ 94 w 107"/>
                  <a:gd name="T29" fmla="*/ 25 h 65"/>
                  <a:gd name="T30" fmla="*/ 103 w 107"/>
                  <a:gd name="T31" fmla="*/ 25 h 65"/>
                  <a:gd name="T32" fmla="*/ 98 w 107"/>
                  <a:gd name="T33" fmla="*/ 20 h 65"/>
                  <a:gd name="T34" fmla="*/ 98 w 107"/>
                  <a:gd name="T35" fmla="*/ 20 h 65"/>
                  <a:gd name="T36" fmla="*/ 79 w 107"/>
                  <a:gd name="T37" fmla="*/ 10 h 65"/>
                  <a:gd name="T38" fmla="*/ 81 w 107"/>
                  <a:gd name="T39" fmla="*/ 10 h 65"/>
                  <a:gd name="T40" fmla="*/ 73 w 107"/>
                  <a:gd name="T41" fmla="*/ 7 h 65"/>
                  <a:gd name="T42" fmla="*/ 72 w 107"/>
                  <a:gd name="T43" fmla="*/ 7 h 65"/>
                  <a:gd name="T44" fmla="*/ 48 w 107"/>
                  <a:gd name="T45" fmla="*/ 3 h 65"/>
                  <a:gd name="T46" fmla="*/ 50 w 107"/>
                  <a:gd name="T47" fmla="*/ 3 h 65"/>
                  <a:gd name="T48" fmla="*/ 49 w 107"/>
                  <a:gd name="T49" fmla="*/ 4 h 65"/>
                  <a:gd name="T50" fmla="*/ 34 w 107"/>
                  <a:gd name="T51" fmla="*/ 3 h 65"/>
                  <a:gd name="T52" fmla="*/ 35 w 107"/>
                  <a:gd name="T53" fmla="*/ 4 h 65"/>
                  <a:gd name="T54" fmla="*/ 35 w 107"/>
                  <a:gd name="T55" fmla="*/ 4 h 65"/>
                  <a:gd name="T56" fmla="*/ 24 w 107"/>
                  <a:gd name="T57" fmla="*/ 4 h 65"/>
                  <a:gd name="T58" fmla="*/ 25 w 107"/>
                  <a:gd name="T59" fmla="*/ 5 h 65"/>
                  <a:gd name="T60" fmla="*/ 26 w 107"/>
                  <a:gd name="T61" fmla="*/ 5 h 65"/>
                  <a:gd name="T62" fmla="*/ 16 w 107"/>
                  <a:gd name="T63" fmla="*/ 7 h 65"/>
                  <a:gd name="T64" fmla="*/ 12 w 107"/>
                  <a:gd name="T65" fmla="*/ 10 h 65"/>
                  <a:gd name="T66" fmla="*/ 14 w 107"/>
                  <a:gd name="T67" fmla="*/ 10 h 65"/>
                  <a:gd name="T68" fmla="*/ 14 w 107"/>
                  <a:gd name="T69" fmla="*/ 10 h 65"/>
                  <a:gd name="T70" fmla="*/ 7 w 107"/>
                  <a:gd name="T71" fmla="*/ 18 h 65"/>
                  <a:gd name="T72" fmla="*/ 1 w 107"/>
                  <a:gd name="T73" fmla="*/ 23 h 65"/>
                  <a:gd name="T74" fmla="*/ 10 w 107"/>
                  <a:gd name="T75" fmla="*/ 30 h 65"/>
                  <a:gd name="T76" fmla="*/ 0 w 107"/>
                  <a:gd name="T77" fmla="*/ 36 h 65"/>
                  <a:gd name="T78" fmla="*/ 26 w 107"/>
                  <a:gd name="T79" fmla="*/ 13 h 65"/>
                  <a:gd name="T80" fmla="*/ 76 w 107"/>
                  <a:gd name="T81" fmla="*/ 19 h 65"/>
                  <a:gd name="T82" fmla="*/ 58 w 107"/>
                  <a:gd name="T83" fmla="*/ 40 h 65"/>
                  <a:gd name="T84" fmla="*/ 26 w 107"/>
                  <a:gd name="T85" fmla="*/ 1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65">
                    <a:moveTo>
                      <a:pt x="0" y="36"/>
                    </a:moveTo>
                    <a:cubicBezTo>
                      <a:pt x="0" y="39"/>
                      <a:pt x="1" y="40"/>
                      <a:pt x="2" y="43"/>
                    </a:cubicBezTo>
                    <a:cubicBezTo>
                      <a:pt x="11" y="36"/>
                      <a:pt x="21" y="40"/>
                      <a:pt x="21" y="47"/>
                    </a:cubicBezTo>
                    <a:cubicBezTo>
                      <a:pt x="20" y="52"/>
                      <a:pt x="17" y="54"/>
                      <a:pt x="16" y="55"/>
                    </a:cubicBezTo>
                    <a:cubicBezTo>
                      <a:pt x="19" y="57"/>
                      <a:pt x="21" y="58"/>
                      <a:pt x="25" y="59"/>
                    </a:cubicBezTo>
                    <a:cubicBezTo>
                      <a:pt x="28" y="48"/>
                      <a:pt x="45" y="50"/>
                      <a:pt x="49" y="57"/>
                    </a:cubicBezTo>
                    <a:cubicBezTo>
                      <a:pt x="50" y="61"/>
                      <a:pt x="49" y="63"/>
                      <a:pt x="48" y="65"/>
                    </a:cubicBezTo>
                    <a:cubicBezTo>
                      <a:pt x="52" y="65"/>
                      <a:pt x="54" y="65"/>
                      <a:pt x="60" y="65"/>
                    </a:cubicBezTo>
                    <a:cubicBezTo>
                      <a:pt x="56" y="55"/>
                      <a:pt x="66" y="48"/>
                      <a:pt x="76" y="53"/>
                    </a:cubicBezTo>
                    <a:cubicBezTo>
                      <a:pt x="77" y="53"/>
                      <a:pt x="82" y="56"/>
                      <a:pt x="84" y="61"/>
                    </a:cubicBezTo>
                    <a:cubicBezTo>
                      <a:pt x="88" y="59"/>
                      <a:pt x="90" y="58"/>
                      <a:pt x="93" y="57"/>
                    </a:cubicBezTo>
                    <a:cubicBezTo>
                      <a:pt x="85" y="52"/>
                      <a:pt x="84" y="43"/>
                      <a:pt x="91" y="41"/>
                    </a:cubicBezTo>
                    <a:cubicBezTo>
                      <a:pt x="94" y="41"/>
                      <a:pt x="98" y="40"/>
                      <a:pt x="105" y="45"/>
                    </a:cubicBezTo>
                    <a:cubicBezTo>
                      <a:pt x="106" y="43"/>
                      <a:pt x="107" y="41"/>
                      <a:pt x="107" y="39"/>
                    </a:cubicBezTo>
                    <a:cubicBezTo>
                      <a:pt x="99" y="38"/>
                      <a:pt x="89" y="28"/>
                      <a:pt x="94" y="25"/>
                    </a:cubicBezTo>
                    <a:cubicBezTo>
                      <a:pt x="95" y="25"/>
                      <a:pt x="97" y="24"/>
                      <a:pt x="103" y="25"/>
                    </a:cubicBezTo>
                    <a:cubicBezTo>
                      <a:pt x="102" y="24"/>
                      <a:pt x="101" y="23"/>
                      <a:pt x="98" y="20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89" y="20"/>
                      <a:pt x="77" y="12"/>
                      <a:pt x="79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80" y="9"/>
                      <a:pt x="73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1"/>
                      <a:pt x="57" y="3"/>
                      <a:pt x="48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4" y="4"/>
                      <a:pt x="39" y="2"/>
                      <a:pt x="34" y="3"/>
                    </a:cubicBezTo>
                    <a:cubicBezTo>
                      <a:pt x="35" y="3"/>
                      <a:pt x="35" y="3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1" y="5"/>
                      <a:pt x="28" y="4"/>
                      <a:pt x="24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7"/>
                      <a:pt x="19" y="9"/>
                      <a:pt x="16" y="7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3" y="10"/>
                      <a:pt x="13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13"/>
                      <a:pt x="13" y="17"/>
                      <a:pt x="7" y="18"/>
                    </a:cubicBezTo>
                    <a:cubicBezTo>
                      <a:pt x="3" y="19"/>
                      <a:pt x="3" y="19"/>
                      <a:pt x="1" y="23"/>
                    </a:cubicBezTo>
                    <a:cubicBezTo>
                      <a:pt x="11" y="21"/>
                      <a:pt x="11" y="28"/>
                      <a:pt x="10" y="30"/>
                    </a:cubicBezTo>
                    <a:cubicBezTo>
                      <a:pt x="7" y="35"/>
                      <a:pt x="2" y="36"/>
                      <a:pt x="0" y="36"/>
                    </a:cubicBezTo>
                    <a:close/>
                    <a:moveTo>
                      <a:pt x="26" y="13"/>
                    </a:moveTo>
                    <a:cubicBezTo>
                      <a:pt x="37" y="0"/>
                      <a:pt x="68" y="9"/>
                      <a:pt x="76" y="19"/>
                    </a:cubicBezTo>
                    <a:cubicBezTo>
                      <a:pt x="83" y="28"/>
                      <a:pt x="75" y="38"/>
                      <a:pt x="58" y="40"/>
                    </a:cubicBezTo>
                    <a:cubicBezTo>
                      <a:pt x="34" y="42"/>
                      <a:pt x="14" y="2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Freeform 111"/>
              <p:cNvSpPr>
                <a:spLocks noEditPoints="1"/>
              </p:cNvSpPr>
              <p:nvPr/>
            </p:nvSpPr>
            <p:spPr bwMode="auto">
              <a:xfrm>
                <a:off x="8142288" y="3835401"/>
                <a:ext cx="303213" cy="293688"/>
              </a:xfrm>
              <a:custGeom>
                <a:avLst/>
                <a:gdLst>
                  <a:gd name="T0" fmla="*/ 53 w 118"/>
                  <a:gd name="T1" fmla="*/ 103 h 114"/>
                  <a:gd name="T2" fmla="*/ 54 w 118"/>
                  <a:gd name="T3" fmla="*/ 113 h 114"/>
                  <a:gd name="T4" fmla="*/ 63 w 118"/>
                  <a:gd name="T5" fmla="*/ 113 h 114"/>
                  <a:gd name="T6" fmla="*/ 79 w 118"/>
                  <a:gd name="T7" fmla="*/ 101 h 114"/>
                  <a:gd name="T8" fmla="*/ 84 w 118"/>
                  <a:gd name="T9" fmla="*/ 110 h 114"/>
                  <a:gd name="T10" fmla="*/ 92 w 118"/>
                  <a:gd name="T11" fmla="*/ 106 h 114"/>
                  <a:gd name="T12" fmla="*/ 99 w 118"/>
                  <a:gd name="T13" fmla="*/ 87 h 114"/>
                  <a:gd name="T14" fmla="*/ 107 w 118"/>
                  <a:gd name="T15" fmla="*/ 92 h 114"/>
                  <a:gd name="T16" fmla="*/ 112 w 118"/>
                  <a:gd name="T17" fmla="*/ 84 h 114"/>
                  <a:gd name="T18" fmla="*/ 108 w 118"/>
                  <a:gd name="T19" fmla="*/ 64 h 114"/>
                  <a:gd name="T20" fmla="*/ 117 w 118"/>
                  <a:gd name="T21" fmla="*/ 64 h 114"/>
                  <a:gd name="T22" fmla="*/ 117 w 118"/>
                  <a:gd name="T23" fmla="*/ 56 h 114"/>
                  <a:gd name="T24" fmla="*/ 117 w 118"/>
                  <a:gd name="T25" fmla="*/ 54 h 114"/>
                  <a:gd name="T26" fmla="*/ 105 w 118"/>
                  <a:gd name="T27" fmla="*/ 37 h 114"/>
                  <a:gd name="T28" fmla="*/ 111 w 118"/>
                  <a:gd name="T29" fmla="*/ 34 h 114"/>
                  <a:gd name="T30" fmla="*/ 105 w 118"/>
                  <a:gd name="T31" fmla="*/ 26 h 114"/>
                  <a:gd name="T32" fmla="*/ 87 w 118"/>
                  <a:gd name="T33" fmla="*/ 17 h 114"/>
                  <a:gd name="T34" fmla="*/ 90 w 118"/>
                  <a:gd name="T35" fmla="*/ 11 h 114"/>
                  <a:gd name="T36" fmla="*/ 82 w 118"/>
                  <a:gd name="T37" fmla="*/ 6 h 114"/>
                  <a:gd name="T38" fmla="*/ 64 w 118"/>
                  <a:gd name="T39" fmla="*/ 8 h 114"/>
                  <a:gd name="T40" fmla="*/ 62 w 118"/>
                  <a:gd name="T41" fmla="*/ 1 h 114"/>
                  <a:gd name="T42" fmla="*/ 54 w 118"/>
                  <a:gd name="T43" fmla="*/ 0 h 114"/>
                  <a:gd name="T44" fmla="*/ 54 w 118"/>
                  <a:gd name="T45" fmla="*/ 1 h 114"/>
                  <a:gd name="T46" fmla="*/ 51 w 118"/>
                  <a:gd name="T47" fmla="*/ 10 h 114"/>
                  <a:gd name="T48" fmla="*/ 51 w 118"/>
                  <a:gd name="T49" fmla="*/ 10 h 114"/>
                  <a:gd name="T50" fmla="*/ 35 w 118"/>
                  <a:gd name="T51" fmla="*/ 3 h 114"/>
                  <a:gd name="T52" fmla="*/ 27 w 118"/>
                  <a:gd name="T53" fmla="*/ 7 h 114"/>
                  <a:gd name="T54" fmla="*/ 21 w 118"/>
                  <a:gd name="T55" fmla="*/ 23 h 114"/>
                  <a:gd name="T56" fmla="*/ 12 w 118"/>
                  <a:gd name="T57" fmla="*/ 20 h 114"/>
                  <a:gd name="T58" fmla="*/ 7 w 118"/>
                  <a:gd name="T59" fmla="*/ 27 h 114"/>
                  <a:gd name="T60" fmla="*/ 12 w 118"/>
                  <a:gd name="T61" fmla="*/ 29 h 114"/>
                  <a:gd name="T62" fmla="*/ 12 w 118"/>
                  <a:gd name="T63" fmla="*/ 29 h 114"/>
                  <a:gd name="T64" fmla="*/ 5 w 118"/>
                  <a:gd name="T65" fmla="*/ 46 h 114"/>
                  <a:gd name="T66" fmla="*/ 1 w 118"/>
                  <a:gd name="T67" fmla="*/ 46 h 114"/>
                  <a:gd name="T68" fmla="*/ 0 w 118"/>
                  <a:gd name="T69" fmla="*/ 55 h 114"/>
                  <a:gd name="T70" fmla="*/ 13 w 118"/>
                  <a:gd name="T71" fmla="*/ 70 h 114"/>
                  <a:gd name="T72" fmla="*/ 5 w 118"/>
                  <a:gd name="T73" fmla="*/ 76 h 114"/>
                  <a:gd name="T74" fmla="*/ 10 w 118"/>
                  <a:gd name="T75" fmla="*/ 85 h 114"/>
                  <a:gd name="T76" fmla="*/ 29 w 118"/>
                  <a:gd name="T77" fmla="*/ 91 h 114"/>
                  <a:gd name="T78" fmla="*/ 25 w 118"/>
                  <a:gd name="T79" fmla="*/ 101 h 114"/>
                  <a:gd name="T80" fmla="*/ 34 w 118"/>
                  <a:gd name="T81" fmla="*/ 106 h 114"/>
                  <a:gd name="T82" fmla="*/ 53 w 118"/>
                  <a:gd name="T83" fmla="*/ 103 h 114"/>
                  <a:gd name="T84" fmla="*/ 35 w 118"/>
                  <a:gd name="T85" fmla="*/ 34 h 114"/>
                  <a:gd name="T86" fmla="*/ 92 w 118"/>
                  <a:gd name="T87" fmla="*/ 54 h 114"/>
                  <a:gd name="T88" fmla="*/ 65 w 118"/>
                  <a:gd name="T89" fmla="*/ 85 h 114"/>
                  <a:gd name="T90" fmla="*/ 35 w 118"/>
                  <a:gd name="T91" fmla="*/ 3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4">
                    <a:moveTo>
                      <a:pt x="53" y="103"/>
                    </a:moveTo>
                    <a:cubicBezTo>
                      <a:pt x="55" y="105"/>
                      <a:pt x="56" y="108"/>
                      <a:pt x="54" y="113"/>
                    </a:cubicBezTo>
                    <a:cubicBezTo>
                      <a:pt x="57" y="114"/>
                      <a:pt x="59" y="114"/>
                      <a:pt x="63" y="113"/>
                    </a:cubicBezTo>
                    <a:cubicBezTo>
                      <a:pt x="61" y="102"/>
                      <a:pt x="72" y="96"/>
                      <a:pt x="79" y="101"/>
                    </a:cubicBezTo>
                    <a:cubicBezTo>
                      <a:pt x="80" y="101"/>
                      <a:pt x="83" y="104"/>
                      <a:pt x="84" y="110"/>
                    </a:cubicBezTo>
                    <a:cubicBezTo>
                      <a:pt x="87" y="108"/>
                      <a:pt x="89" y="107"/>
                      <a:pt x="92" y="106"/>
                    </a:cubicBezTo>
                    <a:cubicBezTo>
                      <a:pt x="85" y="98"/>
                      <a:pt x="90" y="86"/>
                      <a:pt x="99" y="87"/>
                    </a:cubicBezTo>
                    <a:cubicBezTo>
                      <a:pt x="102" y="87"/>
                      <a:pt x="105" y="88"/>
                      <a:pt x="107" y="92"/>
                    </a:cubicBezTo>
                    <a:cubicBezTo>
                      <a:pt x="109" y="89"/>
                      <a:pt x="110" y="87"/>
                      <a:pt x="112" y="84"/>
                    </a:cubicBezTo>
                    <a:cubicBezTo>
                      <a:pt x="104" y="83"/>
                      <a:pt x="100" y="69"/>
                      <a:pt x="108" y="64"/>
                    </a:cubicBezTo>
                    <a:cubicBezTo>
                      <a:pt x="110" y="63"/>
                      <a:pt x="114" y="62"/>
                      <a:pt x="117" y="64"/>
                    </a:cubicBezTo>
                    <a:cubicBezTo>
                      <a:pt x="117" y="62"/>
                      <a:pt x="118" y="59"/>
                      <a:pt x="117" y="56"/>
                    </a:cubicBezTo>
                    <a:cubicBezTo>
                      <a:pt x="117" y="54"/>
                      <a:pt x="117" y="54"/>
                      <a:pt x="117" y="54"/>
                    </a:cubicBezTo>
                    <a:cubicBezTo>
                      <a:pt x="107" y="56"/>
                      <a:pt x="101" y="43"/>
                      <a:pt x="105" y="37"/>
                    </a:cubicBezTo>
                    <a:cubicBezTo>
                      <a:pt x="107" y="34"/>
                      <a:pt x="110" y="34"/>
                      <a:pt x="111" y="34"/>
                    </a:cubicBezTo>
                    <a:cubicBezTo>
                      <a:pt x="109" y="31"/>
                      <a:pt x="108" y="30"/>
                      <a:pt x="105" y="26"/>
                    </a:cubicBezTo>
                    <a:cubicBezTo>
                      <a:pt x="99" y="33"/>
                      <a:pt x="88" y="25"/>
                      <a:pt x="87" y="17"/>
                    </a:cubicBezTo>
                    <a:cubicBezTo>
                      <a:pt x="87" y="14"/>
                      <a:pt x="89" y="12"/>
                      <a:pt x="90" y="11"/>
                    </a:cubicBezTo>
                    <a:cubicBezTo>
                      <a:pt x="86" y="9"/>
                      <a:pt x="85" y="8"/>
                      <a:pt x="82" y="6"/>
                    </a:cubicBezTo>
                    <a:cubicBezTo>
                      <a:pt x="81" y="17"/>
                      <a:pt x="68" y="13"/>
                      <a:pt x="64" y="8"/>
                    </a:cubicBezTo>
                    <a:cubicBezTo>
                      <a:pt x="63" y="7"/>
                      <a:pt x="62" y="4"/>
                      <a:pt x="62" y="1"/>
                    </a:cubicBezTo>
                    <a:cubicBezTo>
                      <a:pt x="58" y="0"/>
                      <a:pt x="57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6" y="6"/>
                      <a:pt x="52" y="9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6" y="12"/>
                      <a:pt x="37" y="11"/>
                      <a:pt x="35" y="3"/>
                    </a:cubicBezTo>
                    <a:cubicBezTo>
                      <a:pt x="32" y="4"/>
                      <a:pt x="31" y="5"/>
                      <a:pt x="27" y="7"/>
                    </a:cubicBezTo>
                    <a:cubicBezTo>
                      <a:pt x="36" y="14"/>
                      <a:pt x="27" y="22"/>
                      <a:pt x="21" y="23"/>
                    </a:cubicBezTo>
                    <a:cubicBezTo>
                      <a:pt x="18" y="24"/>
                      <a:pt x="15" y="23"/>
                      <a:pt x="12" y="20"/>
                    </a:cubicBezTo>
                    <a:cubicBezTo>
                      <a:pt x="11" y="22"/>
                      <a:pt x="10" y="23"/>
                      <a:pt x="7" y="27"/>
                    </a:cubicBezTo>
                    <a:cubicBezTo>
                      <a:pt x="9" y="27"/>
                      <a:pt x="10" y="27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9" y="35"/>
                      <a:pt x="15" y="46"/>
                      <a:pt x="5" y="46"/>
                    </a:cubicBezTo>
                    <a:cubicBezTo>
                      <a:pt x="3" y="46"/>
                      <a:pt x="2" y="46"/>
                      <a:pt x="1" y="46"/>
                    </a:cubicBezTo>
                    <a:cubicBezTo>
                      <a:pt x="0" y="50"/>
                      <a:pt x="0" y="52"/>
                      <a:pt x="0" y="55"/>
                    </a:cubicBezTo>
                    <a:cubicBezTo>
                      <a:pt x="11" y="52"/>
                      <a:pt x="18" y="62"/>
                      <a:pt x="13" y="70"/>
                    </a:cubicBezTo>
                    <a:cubicBezTo>
                      <a:pt x="11" y="74"/>
                      <a:pt x="8" y="75"/>
                      <a:pt x="5" y="76"/>
                    </a:cubicBezTo>
                    <a:cubicBezTo>
                      <a:pt x="7" y="80"/>
                      <a:pt x="8" y="82"/>
                      <a:pt x="10" y="85"/>
                    </a:cubicBezTo>
                    <a:cubicBezTo>
                      <a:pt x="17" y="76"/>
                      <a:pt x="29" y="83"/>
                      <a:pt x="29" y="91"/>
                    </a:cubicBezTo>
                    <a:cubicBezTo>
                      <a:pt x="29" y="93"/>
                      <a:pt x="29" y="97"/>
                      <a:pt x="25" y="101"/>
                    </a:cubicBezTo>
                    <a:cubicBezTo>
                      <a:pt x="28" y="103"/>
                      <a:pt x="30" y="104"/>
                      <a:pt x="34" y="106"/>
                    </a:cubicBezTo>
                    <a:cubicBezTo>
                      <a:pt x="36" y="95"/>
                      <a:pt x="49" y="96"/>
                      <a:pt x="53" y="103"/>
                    </a:cubicBezTo>
                    <a:close/>
                    <a:moveTo>
                      <a:pt x="35" y="34"/>
                    </a:moveTo>
                    <a:cubicBezTo>
                      <a:pt x="52" y="13"/>
                      <a:pt x="89" y="26"/>
                      <a:pt x="92" y="54"/>
                    </a:cubicBezTo>
                    <a:cubicBezTo>
                      <a:pt x="93" y="67"/>
                      <a:pt x="83" y="83"/>
                      <a:pt x="65" y="85"/>
                    </a:cubicBezTo>
                    <a:cubicBezTo>
                      <a:pt x="39" y="87"/>
                      <a:pt x="16" y="56"/>
                      <a:pt x="3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Freeform 112"/>
              <p:cNvSpPr>
                <a:spLocks noEditPoints="1"/>
              </p:cNvSpPr>
              <p:nvPr/>
            </p:nvSpPr>
            <p:spPr bwMode="auto">
              <a:xfrm>
                <a:off x="7981950" y="4483101"/>
                <a:ext cx="255588" cy="123825"/>
              </a:xfrm>
              <a:custGeom>
                <a:avLst/>
                <a:gdLst>
                  <a:gd name="T0" fmla="*/ 99 w 99"/>
                  <a:gd name="T1" fmla="*/ 47 h 48"/>
                  <a:gd name="T2" fmla="*/ 96 w 99"/>
                  <a:gd name="T3" fmla="*/ 46 h 48"/>
                  <a:gd name="T4" fmla="*/ 84 w 99"/>
                  <a:gd name="T5" fmla="*/ 42 h 48"/>
                  <a:gd name="T6" fmla="*/ 90 w 99"/>
                  <a:gd name="T7" fmla="*/ 43 h 48"/>
                  <a:gd name="T8" fmla="*/ 76 w 99"/>
                  <a:gd name="T9" fmla="*/ 36 h 48"/>
                  <a:gd name="T10" fmla="*/ 73 w 99"/>
                  <a:gd name="T11" fmla="*/ 33 h 48"/>
                  <a:gd name="T12" fmla="*/ 75 w 99"/>
                  <a:gd name="T13" fmla="*/ 33 h 48"/>
                  <a:gd name="T14" fmla="*/ 71 w 99"/>
                  <a:gd name="T15" fmla="*/ 29 h 48"/>
                  <a:gd name="T16" fmla="*/ 70 w 99"/>
                  <a:gd name="T17" fmla="*/ 28 h 48"/>
                  <a:gd name="T18" fmla="*/ 55 w 99"/>
                  <a:gd name="T19" fmla="*/ 19 h 48"/>
                  <a:gd name="T20" fmla="*/ 56 w 99"/>
                  <a:gd name="T21" fmla="*/ 18 h 48"/>
                  <a:gd name="T22" fmla="*/ 50 w 99"/>
                  <a:gd name="T23" fmla="*/ 13 h 48"/>
                  <a:gd name="T24" fmla="*/ 37 w 99"/>
                  <a:gd name="T25" fmla="*/ 12 h 48"/>
                  <a:gd name="T26" fmla="*/ 33 w 99"/>
                  <a:gd name="T27" fmla="*/ 5 h 48"/>
                  <a:gd name="T28" fmla="*/ 26 w 99"/>
                  <a:gd name="T29" fmla="*/ 2 h 48"/>
                  <a:gd name="T30" fmla="*/ 23 w 99"/>
                  <a:gd name="T31" fmla="*/ 8 h 48"/>
                  <a:gd name="T32" fmla="*/ 12 w 99"/>
                  <a:gd name="T33" fmla="*/ 0 h 48"/>
                  <a:gd name="T34" fmla="*/ 7 w 99"/>
                  <a:gd name="T35" fmla="*/ 1 h 48"/>
                  <a:gd name="T36" fmla="*/ 7 w 99"/>
                  <a:gd name="T37" fmla="*/ 1 h 48"/>
                  <a:gd name="T38" fmla="*/ 13 w 99"/>
                  <a:gd name="T39" fmla="*/ 8 h 48"/>
                  <a:gd name="T40" fmla="*/ 13 w 99"/>
                  <a:gd name="T41" fmla="*/ 9 h 48"/>
                  <a:gd name="T42" fmla="*/ 1 w 99"/>
                  <a:gd name="T43" fmla="*/ 5 h 48"/>
                  <a:gd name="T44" fmla="*/ 0 w 99"/>
                  <a:gd name="T45" fmla="*/ 9 h 48"/>
                  <a:gd name="T46" fmla="*/ 12 w 99"/>
                  <a:gd name="T47" fmla="*/ 21 h 48"/>
                  <a:gd name="T48" fmla="*/ 6 w 99"/>
                  <a:gd name="T49" fmla="*/ 19 h 48"/>
                  <a:gd name="T50" fmla="*/ 14 w 99"/>
                  <a:gd name="T51" fmla="*/ 24 h 48"/>
                  <a:gd name="T52" fmla="*/ 14 w 99"/>
                  <a:gd name="T53" fmla="*/ 24 h 48"/>
                  <a:gd name="T54" fmla="*/ 29 w 99"/>
                  <a:gd name="T55" fmla="*/ 33 h 48"/>
                  <a:gd name="T56" fmla="*/ 27 w 99"/>
                  <a:gd name="T57" fmla="*/ 33 h 48"/>
                  <a:gd name="T58" fmla="*/ 35 w 99"/>
                  <a:gd name="T59" fmla="*/ 37 h 48"/>
                  <a:gd name="T60" fmla="*/ 54 w 99"/>
                  <a:gd name="T61" fmla="*/ 42 h 48"/>
                  <a:gd name="T62" fmla="*/ 64 w 99"/>
                  <a:gd name="T63" fmla="*/ 45 h 48"/>
                  <a:gd name="T64" fmla="*/ 62 w 99"/>
                  <a:gd name="T65" fmla="*/ 44 h 48"/>
                  <a:gd name="T66" fmla="*/ 80 w 99"/>
                  <a:gd name="T67" fmla="*/ 47 h 48"/>
                  <a:gd name="T68" fmla="*/ 88 w 99"/>
                  <a:gd name="T69" fmla="*/ 48 h 48"/>
                  <a:gd name="T70" fmla="*/ 82 w 99"/>
                  <a:gd name="T71" fmla="*/ 46 h 48"/>
                  <a:gd name="T72" fmla="*/ 91 w 99"/>
                  <a:gd name="T73" fmla="*/ 47 h 48"/>
                  <a:gd name="T74" fmla="*/ 99 w 99"/>
                  <a:gd name="T75" fmla="*/ 48 h 48"/>
                  <a:gd name="T76" fmla="*/ 89 w 99"/>
                  <a:gd name="T77" fmla="*/ 46 h 48"/>
                  <a:gd name="T78" fmla="*/ 99 w 99"/>
                  <a:gd name="T79" fmla="*/ 47 h 48"/>
                  <a:gd name="T80" fmla="*/ 76 w 99"/>
                  <a:gd name="T81" fmla="*/ 43 h 48"/>
                  <a:gd name="T82" fmla="*/ 24 w 99"/>
                  <a:gd name="T83" fmla="*/ 19 h 48"/>
                  <a:gd name="T84" fmla="*/ 60 w 99"/>
                  <a:gd name="T85" fmla="*/ 30 h 48"/>
                  <a:gd name="T86" fmla="*/ 76 w 99"/>
                  <a:gd name="T8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9" h="48">
                    <a:moveTo>
                      <a:pt x="99" y="47"/>
                    </a:moveTo>
                    <a:cubicBezTo>
                      <a:pt x="97" y="46"/>
                      <a:pt x="97" y="46"/>
                      <a:pt x="96" y="46"/>
                    </a:cubicBezTo>
                    <a:cubicBezTo>
                      <a:pt x="96" y="46"/>
                      <a:pt x="85" y="44"/>
                      <a:pt x="84" y="42"/>
                    </a:cubicBezTo>
                    <a:cubicBezTo>
                      <a:pt x="85" y="42"/>
                      <a:pt x="86" y="42"/>
                      <a:pt x="90" y="43"/>
                    </a:cubicBezTo>
                    <a:cubicBezTo>
                      <a:pt x="85" y="40"/>
                      <a:pt x="80" y="39"/>
                      <a:pt x="76" y="36"/>
                    </a:cubicBezTo>
                    <a:cubicBezTo>
                      <a:pt x="73" y="35"/>
                      <a:pt x="72" y="33"/>
                      <a:pt x="73" y="33"/>
                    </a:cubicBezTo>
                    <a:cubicBezTo>
                      <a:pt x="74" y="32"/>
                      <a:pt x="75" y="33"/>
                      <a:pt x="75" y="33"/>
                    </a:cubicBezTo>
                    <a:cubicBezTo>
                      <a:pt x="75" y="32"/>
                      <a:pt x="75" y="32"/>
                      <a:pt x="71" y="29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5" y="31"/>
                      <a:pt x="54" y="22"/>
                      <a:pt x="55" y="19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7"/>
                      <a:pt x="56" y="17"/>
                      <a:pt x="50" y="13"/>
                    </a:cubicBezTo>
                    <a:cubicBezTo>
                      <a:pt x="50" y="18"/>
                      <a:pt x="42" y="16"/>
                      <a:pt x="37" y="12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29" y="3"/>
                      <a:pt x="28" y="3"/>
                      <a:pt x="26" y="2"/>
                    </a:cubicBezTo>
                    <a:cubicBezTo>
                      <a:pt x="31" y="10"/>
                      <a:pt x="25" y="9"/>
                      <a:pt x="23" y="8"/>
                    </a:cubicBezTo>
                    <a:cubicBezTo>
                      <a:pt x="21" y="8"/>
                      <a:pt x="15" y="5"/>
                      <a:pt x="12" y="0"/>
                    </a:cubicBezTo>
                    <a:cubicBezTo>
                      <a:pt x="10" y="0"/>
                      <a:pt x="8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9" y="3"/>
                      <a:pt x="12" y="6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2"/>
                      <a:pt x="7" y="11"/>
                      <a:pt x="1" y="5"/>
                    </a:cubicBezTo>
                    <a:cubicBezTo>
                      <a:pt x="0" y="7"/>
                      <a:pt x="0" y="7"/>
                      <a:pt x="0" y="9"/>
                    </a:cubicBezTo>
                    <a:cubicBezTo>
                      <a:pt x="10" y="14"/>
                      <a:pt x="14" y="20"/>
                      <a:pt x="12" y="21"/>
                    </a:cubicBezTo>
                    <a:cubicBezTo>
                      <a:pt x="11" y="21"/>
                      <a:pt x="8" y="20"/>
                      <a:pt x="6" y="19"/>
                    </a:cubicBezTo>
                    <a:cubicBezTo>
                      <a:pt x="10" y="23"/>
                      <a:pt x="10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5"/>
                      <a:pt x="28" y="30"/>
                      <a:pt x="29" y="33"/>
                    </a:cubicBezTo>
                    <a:cubicBezTo>
                      <a:pt x="28" y="33"/>
                      <a:pt x="28" y="33"/>
                      <a:pt x="27" y="33"/>
                    </a:cubicBezTo>
                    <a:cubicBezTo>
                      <a:pt x="28" y="34"/>
                      <a:pt x="33" y="36"/>
                      <a:pt x="35" y="37"/>
                    </a:cubicBezTo>
                    <a:cubicBezTo>
                      <a:pt x="37" y="35"/>
                      <a:pt x="54" y="42"/>
                      <a:pt x="54" y="42"/>
                    </a:cubicBezTo>
                    <a:cubicBezTo>
                      <a:pt x="55" y="43"/>
                      <a:pt x="55" y="43"/>
                      <a:pt x="64" y="45"/>
                    </a:cubicBezTo>
                    <a:cubicBezTo>
                      <a:pt x="63" y="44"/>
                      <a:pt x="63" y="44"/>
                      <a:pt x="62" y="44"/>
                    </a:cubicBezTo>
                    <a:cubicBezTo>
                      <a:pt x="63" y="43"/>
                      <a:pt x="77" y="46"/>
                      <a:pt x="80" y="47"/>
                    </a:cubicBezTo>
                    <a:cubicBezTo>
                      <a:pt x="82" y="47"/>
                      <a:pt x="82" y="47"/>
                      <a:pt x="88" y="48"/>
                    </a:cubicBezTo>
                    <a:cubicBezTo>
                      <a:pt x="84" y="47"/>
                      <a:pt x="83" y="47"/>
                      <a:pt x="82" y="46"/>
                    </a:cubicBezTo>
                    <a:cubicBezTo>
                      <a:pt x="83" y="46"/>
                      <a:pt x="83" y="46"/>
                      <a:pt x="91" y="47"/>
                    </a:cubicBezTo>
                    <a:cubicBezTo>
                      <a:pt x="98" y="48"/>
                      <a:pt x="98" y="48"/>
                      <a:pt x="99" y="48"/>
                    </a:cubicBezTo>
                    <a:cubicBezTo>
                      <a:pt x="96" y="47"/>
                      <a:pt x="92" y="47"/>
                      <a:pt x="89" y="46"/>
                    </a:cubicBezTo>
                    <a:cubicBezTo>
                      <a:pt x="90" y="45"/>
                      <a:pt x="90" y="45"/>
                      <a:pt x="99" y="47"/>
                    </a:cubicBezTo>
                    <a:close/>
                    <a:moveTo>
                      <a:pt x="76" y="43"/>
                    </a:moveTo>
                    <a:cubicBezTo>
                      <a:pt x="65" y="46"/>
                      <a:pt x="18" y="29"/>
                      <a:pt x="24" y="19"/>
                    </a:cubicBezTo>
                    <a:cubicBezTo>
                      <a:pt x="25" y="15"/>
                      <a:pt x="37" y="15"/>
                      <a:pt x="60" y="30"/>
                    </a:cubicBezTo>
                    <a:cubicBezTo>
                      <a:pt x="78" y="41"/>
                      <a:pt x="77" y="42"/>
                      <a:pt x="76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113"/>
              <p:cNvSpPr>
                <a:spLocks noEditPoints="1"/>
              </p:cNvSpPr>
              <p:nvPr/>
            </p:nvSpPr>
            <p:spPr bwMode="auto">
              <a:xfrm>
                <a:off x="7881938" y="4054476"/>
                <a:ext cx="360363" cy="379413"/>
              </a:xfrm>
              <a:custGeom>
                <a:avLst/>
                <a:gdLst>
                  <a:gd name="T0" fmla="*/ 125 w 140"/>
                  <a:gd name="T1" fmla="*/ 56 h 147"/>
                  <a:gd name="T2" fmla="*/ 134 w 140"/>
                  <a:gd name="T3" fmla="*/ 49 h 147"/>
                  <a:gd name="T4" fmla="*/ 129 w 140"/>
                  <a:gd name="T5" fmla="*/ 37 h 147"/>
                  <a:gd name="T6" fmla="*/ 105 w 140"/>
                  <a:gd name="T7" fmla="*/ 27 h 147"/>
                  <a:gd name="T8" fmla="*/ 111 w 140"/>
                  <a:gd name="T9" fmla="*/ 16 h 147"/>
                  <a:gd name="T10" fmla="*/ 101 w 140"/>
                  <a:gd name="T11" fmla="*/ 9 h 147"/>
                  <a:gd name="T12" fmla="*/ 74 w 140"/>
                  <a:gd name="T13" fmla="*/ 13 h 147"/>
                  <a:gd name="T14" fmla="*/ 74 w 140"/>
                  <a:gd name="T15" fmla="*/ 1 h 147"/>
                  <a:gd name="T16" fmla="*/ 62 w 140"/>
                  <a:gd name="T17" fmla="*/ 1 h 147"/>
                  <a:gd name="T18" fmla="*/ 62 w 140"/>
                  <a:gd name="T19" fmla="*/ 1 h 147"/>
                  <a:gd name="T20" fmla="*/ 56 w 140"/>
                  <a:gd name="T21" fmla="*/ 17 h 147"/>
                  <a:gd name="T22" fmla="*/ 35 w 140"/>
                  <a:gd name="T23" fmla="*/ 8 h 147"/>
                  <a:gd name="T24" fmla="*/ 25 w 140"/>
                  <a:gd name="T25" fmla="*/ 15 h 147"/>
                  <a:gd name="T26" fmla="*/ 16 w 140"/>
                  <a:gd name="T27" fmla="*/ 41 h 147"/>
                  <a:gd name="T28" fmla="*/ 7 w 140"/>
                  <a:gd name="T29" fmla="*/ 36 h 147"/>
                  <a:gd name="T30" fmla="*/ 3 w 140"/>
                  <a:gd name="T31" fmla="*/ 47 h 147"/>
                  <a:gd name="T32" fmla="*/ 8 w 140"/>
                  <a:gd name="T33" fmla="*/ 50 h 147"/>
                  <a:gd name="T34" fmla="*/ 8 w 140"/>
                  <a:gd name="T35" fmla="*/ 50 h 147"/>
                  <a:gd name="T36" fmla="*/ 4 w 140"/>
                  <a:gd name="T37" fmla="*/ 75 h 147"/>
                  <a:gd name="T38" fmla="*/ 0 w 140"/>
                  <a:gd name="T39" fmla="*/ 75 h 147"/>
                  <a:gd name="T40" fmla="*/ 3 w 140"/>
                  <a:gd name="T41" fmla="*/ 87 h 147"/>
                  <a:gd name="T42" fmla="*/ 20 w 140"/>
                  <a:gd name="T43" fmla="*/ 106 h 147"/>
                  <a:gd name="T44" fmla="*/ 16 w 140"/>
                  <a:gd name="T45" fmla="*/ 111 h 147"/>
                  <a:gd name="T46" fmla="*/ 23 w 140"/>
                  <a:gd name="T47" fmla="*/ 121 h 147"/>
                  <a:gd name="T48" fmla="*/ 43 w 140"/>
                  <a:gd name="T49" fmla="*/ 126 h 147"/>
                  <a:gd name="T50" fmla="*/ 44 w 140"/>
                  <a:gd name="T51" fmla="*/ 136 h 147"/>
                  <a:gd name="T52" fmla="*/ 54 w 140"/>
                  <a:gd name="T53" fmla="*/ 141 h 147"/>
                  <a:gd name="T54" fmla="*/ 68 w 140"/>
                  <a:gd name="T55" fmla="*/ 134 h 147"/>
                  <a:gd name="T56" fmla="*/ 76 w 140"/>
                  <a:gd name="T57" fmla="*/ 147 h 147"/>
                  <a:gd name="T58" fmla="*/ 86 w 140"/>
                  <a:gd name="T59" fmla="*/ 147 h 147"/>
                  <a:gd name="T60" fmla="*/ 93 w 140"/>
                  <a:gd name="T61" fmla="*/ 131 h 147"/>
                  <a:gd name="T62" fmla="*/ 104 w 140"/>
                  <a:gd name="T63" fmla="*/ 141 h 147"/>
                  <a:gd name="T64" fmla="*/ 112 w 140"/>
                  <a:gd name="T65" fmla="*/ 137 h 147"/>
                  <a:gd name="T66" fmla="*/ 115 w 140"/>
                  <a:gd name="T67" fmla="*/ 116 h 147"/>
                  <a:gd name="T68" fmla="*/ 126 w 140"/>
                  <a:gd name="T69" fmla="*/ 121 h 147"/>
                  <a:gd name="T70" fmla="*/ 131 w 140"/>
                  <a:gd name="T71" fmla="*/ 112 h 147"/>
                  <a:gd name="T72" fmla="*/ 126 w 140"/>
                  <a:gd name="T73" fmla="*/ 89 h 147"/>
                  <a:gd name="T74" fmla="*/ 139 w 140"/>
                  <a:gd name="T75" fmla="*/ 88 h 147"/>
                  <a:gd name="T76" fmla="*/ 140 w 140"/>
                  <a:gd name="T77" fmla="*/ 77 h 147"/>
                  <a:gd name="T78" fmla="*/ 140 w 140"/>
                  <a:gd name="T79" fmla="*/ 76 h 147"/>
                  <a:gd name="T80" fmla="*/ 125 w 140"/>
                  <a:gd name="T81" fmla="*/ 56 h 147"/>
                  <a:gd name="T82" fmla="*/ 80 w 140"/>
                  <a:gd name="T83" fmla="*/ 116 h 147"/>
                  <a:gd name="T84" fmla="*/ 35 w 140"/>
                  <a:gd name="T85" fmla="*/ 55 h 147"/>
                  <a:gd name="T86" fmla="*/ 105 w 140"/>
                  <a:gd name="T87" fmla="*/ 69 h 147"/>
                  <a:gd name="T88" fmla="*/ 106 w 140"/>
                  <a:gd name="T89" fmla="*/ 77 h 147"/>
                  <a:gd name="T90" fmla="*/ 80 w 140"/>
                  <a:gd name="T91" fmla="*/ 11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0" h="147">
                    <a:moveTo>
                      <a:pt x="125" y="56"/>
                    </a:moveTo>
                    <a:cubicBezTo>
                      <a:pt x="126" y="54"/>
                      <a:pt x="129" y="50"/>
                      <a:pt x="134" y="49"/>
                    </a:cubicBezTo>
                    <a:cubicBezTo>
                      <a:pt x="135" y="47"/>
                      <a:pt x="135" y="47"/>
                      <a:pt x="129" y="37"/>
                    </a:cubicBezTo>
                    <a:cubicBezTo>
                      <a:pt x="121" y="47"/>
                      <a:pt x="106" y="41"/>
                      <a:pt x="105" y="27"/>
                    </a:cubicBezTo>
                    <a:cubicBezTo>
                      <a:pt x="105" y="21"/>
                      <a:pt x="109" y="18"/>
                      <a:pt x="111" y="16"/>
                    </a:cubicBezTo>
                    <a:cubicBezTo>
                      <a:pt x="106" y="12"/>
                      <a:pt x="104" y="11"/>
                      <a:pt x="101" y="9"/>
                    </a:cubicBezTo>
                    <a:cubicBezTo>
                      <a:pt x="95" y="28"/>
                      <a:pt x="78" y="20"/>
                      <a:pt x="74" y="13"/>
                    </a:cubicBezTo>
                    <a:cubicBezTo>
                      <a:pt x="72" y="9"/>
                      <a:pt x="72" y="5"/>
                      <a:pt x="74" y="1"/>
                    </a:cubicBezTo>
                    <a:cubicBezTo>
                      <a:pt x="68" y="0"/>
                      <a:pt x="66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10"/>
                      <a:pt x="58" y="17"/>
                      <a:pt x="56" y="17"/>
                    </a:cubicBezTo>
                    <a:cubicBezTo>
                      <a:pt x="50" y="21"/>
                      <a:pt x="37" y="22"/>
                      <a:pt x="35" y="8"/>
                    </a:cubicBezTo>
                    <a:cubicBezTo>
                      <a:pt x="32" y="10"/>
                      <a:pt x="29" y="11"/>
                      <a:pt x="25" y="15"/>
                    </a:cubicBezTo>
                    <a:cubicBezTo>
                      <a:pt x="36" y="27"/>
                      <a:pt x="23" y="41"/>
                      <a:pt x="16" y="41"/>
                    </a:cubicBezTo>
                    <a:cubicBezTo>
                      <a:pt x="14" y="41"/>
                      <a:pt x="11" y="41"/>
                      <a:pt x="7" y="36"/>
                    </a:cubicBezTo>
                    <a:cubicBezTo>
                      <a:pt x="5" y="40"/>
                      <a:pt x="5" y="42"/>
                      <a:pt x="3" y="47"/>
                    </a:cubicBezTo>
                    <a:cubicBezTo>
                      <a:pt x="5" y="48"/>
                      <a:pt x="6" y="48"/>
                      <a:pt x="8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7" y="58"/>
                      <a:pt x="15" y="75"/>
                      <a:pt x="4" y="75"/>
                    </a:cubicBezTo>
                    <a:cubicBezTo>
                      <a:pt x="2" y="75"/>
                      <a:pt x="1" y="75"/>
                      <a:pt x="0" y="75"/>
                    </a:cubicBezTo>
                    <a:cubicBezTo>
                      <a:pt x="1" y="80"/>
                      <a:pt x="2" y="83"/>
                      <a:pt x="3" y="87"/>
                    </a:cubicBezTo>
                    <a:cubicBezTo>
                      <a:pt x="12" y="82"/>
                      <a:pt x="23" y="95"/>
                      <a:pt x="20" y="106"/>
                    </a:cubicBezTo>
                    <a:cubicBezTo>
                      <a:pt x="20" y="109"/>
                      <a:pt x="17" y="110"/>
                      <a:pt x="16" y="111"/>
                    </a:cubicBezTo>
                    <a:cubicBezTo>
                      <a:pt x="16" y="112"/>
                      <a:pt x="16" y="113"/>
                      <a:pt x="23" y="121"/>
                    </a:cubicBezTo>
                    <a:cubicBezTo>
                      <a:pt x="27" y="111"/>
                      <a:pt x="40" y="117"/>
                      <a:pt x="43" y="126"/>
                    </a:cubicBezTo>
                    <a:cubicBezTo>
                      <a:pt x="46" y="131"/>
                      <a:pt x="45" y="135"/>
                      <a:pt x="44" y="136"/>
                    </a:cubicBezTo>
                    <a:cubicBezTo>
                      <a:pt x="46" y="137"/>
                      <a:pt x="46" y="138"/>
                      <a:pt x="54" y="141"/>
                    </a:cubicBezTo>
                    <a:cubicBezTo>
                      <a:pt x="52" y="130"/>
                      <a:pt x="63" y="131"/>
                      <a:pt x="68" y="134"/>
                    </a:cubicBezTo>
                    <a:cubicBezTo>
                      <a:pt x="70" y="135"/>
                      <a:pt x="76" y="139"/>
                      <a:pt x="76" y="147"/>
                    </a:cubicBezTo>
                    <a:cubicBezTo>
                      <a:pt x="80" y="147"/>
                      <a:pt x="81" y="147"/>
                      <a:pt x="86" y="147"/>
                    </a:cubicBezTo>
                    <a:cubicBezTo>
                      <a:pt x="80" y="137"/>
                      <a:pt x="86" y="130"/>
                      <a:pt x="93" y="131"/>
                    </a:cubicBezTo>
                    <a:cubicBezTo>
                      <a:pt x="95" y="132"/>
                      <a:pt x="101" y="133"/>
                      <a:pt x="104" y="141"/>
                    </a:cubicBezTo>
                    <a:cubicBezTo>
                      <a:pt x="107" y="140"/>
                      <a:pt x="109" y="138"/>
                      <a:pt x="112" y="137"/>
                    </a:cubicBezTo>
                    <a:cubicBezTo>
                      <a:pt x="103" y="129"/>
                      <a:pt x="106" y="117"/>
                      <a:pt x="115" y="116"/>
                    </a:cubicBezTo>
                    <a:cubicBezTo>
                      <a:pt x="119" y="115"/>
                      <a:pt x="123" y="117"/>
                      <a:pt x="126" y="121"/>
                    </a:cubicBezTo>
                    <a:cubicBezTo>
                      <a:pt x="128" y="118"/>
                      <a:pt x="129" y="115"/>
                      <a:pt x="131" y="112"/>
                    </a:cubicBezTo>
                    <a:cubicBezTo>
                      <a:pt x="122" y="111"/>
                      <a:pt x="117" y="96"/>
                      <a:pt x="126" y="89"/>
                    </a:cubicBezTo>
                    <a:cubicBezTo>
                      <a:pt x="126" y="89"/>
                      <a:pt x="132" y="85"/>
                      <a:pt x="139" y="88"/>
                    </a:cubicBezTo>
                    <a:cubicBezTo>
                      <a:pt x="139" y="86"/>
                      <a:pt x="139" y="82"/>
                      <a:pt x="140" y="77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26" y="79"/>
                      <a:pt x="120" y="64"/>
                      <a:pt x="125" y="56"/>
                    </a:cubicBezTo>
                    <a:close/>
                    <a:moveTo>
                      <a:pt x="80" y="116"/>
                    </a:moveTo>
                    <a:cubicBezTo>
                      <a:pt x="50" y="123"/>
                      <a:pt x="17" y="86"/>
                      <a:pt x="35" y="55"/>
                    </a:cubicBezTo>
                    <a:cubicBezTo>
                      <a:pt x="53" y="26"/>
                      <a:pt x="96" y="35"/>
                      <a:pt x="105" y="69"/>
                    </a:cubicBezTo>
                    <a:cubicBezTo>
                      <a:pt x="106" y="72"/>
                      <a:pt x="106" y="75"/>
                      <a:pt x="106" y="77"/>
                    </a:cubicBezTo>
                    <a:cubicBezTo>
                      <a:pt x="107" y="93"/>
                      <a:pt x="99" y="112"/>
                      <a:pt x="80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Freeform 114"/>
              <p:cNvSpPr>
                <a:spLocks/>
              </p:cNvSpPr>
              <p:nvPr/>
            </p:nvSpPr>
            <p:spPr bwMode="auto">
              <a:xfrm>
                <a:off x="7974013" y="4181476"/>
                <a:ext cx="155575" cy="169863"/>
              </a:xfrm>
              <a:custGeom>
                <a:avLst/>
                <a:gdLst>
                  <a:gd name="T0" fmla="*/ 25 w 60"/>
                  <a:gd name="T1" fmla="*/ 3 h 66"/>
                  <a:gd name="T2" fmla="*/ 18 w 60"/>
                  <a:gd name="T3" fmla="*/ 49 h 66"/>
                  <a:gd name="T4" fmla="*/ 58 w 60"/>
                  <a:gd name="T5" fmla="*/ 29 h 66"/>
                  <a:gd name="T6" fmla="*/ 25 w 60"/>
                  <a:gd name="T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6">
                    <a:moveTo>
                      <a:pt x="25" y="3"/>
                    </a:moveTo>
                    <a:cubicBezTo>
                      <a:pt x="4" y="8"/>
                      <a:pt x="0" y="35"/>
                      <a:pt x="18" y="49"/>
                    </a:cubicBezTo>
                    <a:cubicBezTo>
                      <a:pt x="39" y="66"/>
                      <a:pt x="60" y="48"/>
                      <a:pt x="58" y="29"/>
                    </a:cubicBezTo>
                    <a:cubicBezTo>
                      <a:pt x="56" y="14"/>
                      <a:pt x="44" y="0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Freeform 115"/>
              <p:cNvSpPr>
                <a:spLocks noEditPoints="1"/>
              </p:cNvSpPr>
              <p:nvPr/>
            </p:nvSpPr>
            <p:spPr bwMode="auto">
              <a:xfrm>
                <a:off x="8253413" y="4078288"/>
                <a:ext cx="414338" cy="533400"/>
              </a:xfrm>
              <a:custGeom>
                <a:avLst/>
                <a:gdLst>
                  <a:gd name="T0" fmla="*/ 157 w 161"/>
                  <a:gd name="T1" fmla="*/ 31 h 207"/>
                  <a:gd name="T2" fmla="*/ 136 w 161"/>
                  <a:gd name="T3" fmla="*/ 38 h 207"/>
                  <a:gd name="T4" fmla="*/ 133 w 161"/>
                  <a:gd name="T5" fmla="*/ 5 h 207"/>
                  <a:gd name="T6" fmla="*/ 118 w 161"/>
                  <a:gd name="T7" fmla="*/ 0 h 207"/>
                  <a:gd name="T8" fmla="*/ 118 w 161"/>
                  <a:gd name="T9" fmla="*/ 2 h 207"/>
                  <a:gd name="T10" fmla="*/ 109 w 161"/>
                  <a:gd name="T11" fmla="*/ 26 h 207"/>
                  <a:gd name="T12" fmla="*/ 108 w 161"/>
                  <a:gd name="T13" fmla="*/ 26 h 207"/>
                  <a:gd name="T14" fmla="*/ 80 w 161"/>
                  <a:gd name="T15" fmla="*/ 3 h 207"/>
                  <a:gd name="T16" fmla="*/ 61 w 161"/>
                  <a:gd name="T17" fmla="*/ 11 h 207"/>
                  <a:gd name="T18" fmla="*/ 42 w 161"/>
                  <a:gd name="T19" fmla="*/ 53 h 207"/>
                  <a:gd name="T20" fmla="*/ 26 w 161"/>
                  <a:gd name="T21" fmla="*/ 42 h 207"/>
                  <a:gd name="T22" fmla="*/ 14 w 161"/>
                  <a:gd name="T23" fmla="*/ 60 h 207"/>
                  <a:gd name="T24" fmla="*/ 24 w 161"/>
                  <a:gd name="T25" fmla="*/ 65 h 207"/>
                  <a:gd name="T26" fmla="*/ 24 w 161"/>
                  <a:gd name="T27" fmla="*/ 66 h 207"/>
                  <a:gd name="T28" fmla="*/ 6 w 161"/>
                  <a:gd name="T29" fmla="*/ 105 h 207"/>
                  <a:gd name="T30" fmla="*/ 0 w 161"/>
                  <a:gd name="T31" fmla="*/ 104 h 207"/>
                  <a:gd name="T32" fmla="*/ 0 w 161"/>
                  <a:gd name="T33" fmla="*/ 123 h 207"/>
                  <a:gd name="T34" fmla="*/ 17 w 161"/>
                  <a:gd name="T35" fmla="*/ 152 h 207"/>
                  <a:gd name="T36" fmla="*/ 6 w 161"/>
                  <a:gd name="T37" fmla="*/ 159 h 207"/>
                  <a:gd name="T38" fmla="*/ 6 w 161"/>
                  <a:gd name="T39" fmla="*/ 159 h 207"/>
                  <a:gd name="T40" fmla="*/ 6 w 161"/>
                  <a:gd name="T41" fmla="*/ 159 h 207"/>
                  <a:gd name="T42" fmla="*/ 6 w 161"/>
                  <a:gd name="T43" fmla="*/ 159 h 207"/>
                  <a:gd name="T44" fmla="*/ 6 w 161"/>
                  <a:gd name="T45" fmla="*/ 159 h 207"/>
                  <a:gd name="T46" fmla="*/ 6 w 161"/>
                  <a:gd name="T47" fmla="*/ 159 h 207"/>
                  <a:gd name="T48" fmla="*/ 6 w 161"/>
                  <a:gd name="T49" fmla="*/ 159 h 207"/>
                  <a:gd name="T50" fmla="*/ 6 w 161"/>
                  <a:gd name="T51" fmla="*/ 159 h 207"/>
                  <a:gd name="T52" fmla="*/ 6 w 161"/>
                  <a:gd name="T53" fmla="*/ 159 h 207"/>
                  <a:gd name="T54" fmla="*/ 10 w 161"/>
                  <a:gd name="T55" fmla="*/ 172 h 207"/>
                  <a:gd name="T56" fmla="*/ 25 w 161"/>
                  <a:gd name="T57" fmla="*/ 175 h 207"/>
                  <a:gd name="T58" fmla="*/ 17 w 161"/>
                  <a:gd name="T59" fmla="*/ 193 h 207"/>
                  <a:gd name="T60" fmla="*/ 17 w 161"/>
                  <a:gd name="T61" fmla="*/ 199 h 207"/>
                  <a:gd name="T62" fmla="*/ 28 w 161"/>
                  <a:gd name="T63" fmla="*/ 193 h 207"/>
                  <a:gd name="T64" fmla="*/ 11 w 161"/>
                  <a:gd name="T65" fmla="*/ 207 h 207"/>
                  <a:gd name="T66" fmla="*/ 33 w 161"/>
                  <a:gd name="T67" fmla="*/ 197 h 207"/>
                  <a:gd name="T68" fmla="*/ 16 w 161"/>
                  <a:gd name="T69" fmla="*/ 206 h 207"/>
                  <a:gd name="T70" fmla="*/ 41 w 161"/>
                  <a:gd name="T71" fmla="*/ 196 h 207"/>
                  <a:gd name="T72" fmla="*/ 60 w 161"/>
                  <a:gd name="T73" fmla="*/ 188 h 207"/>
                  <a:gd name="T74" fmla="*/ 51 w 161"/>
                  <a:gd name="T75" fmla="*/ 194 h 207"/>
                  <a:gd name="T76" fmla="*/ 68 w 161"/>
                  <a:gd name="T77" fmla="*/ 186 h 207"/>
                  <a:gd name="T78" fmla="*/ 106 w 161"/>
                  <a:gd name="T79" fmla="*/ 160 h 207"/>
                  <a:gd name="T80" fmla="*/ 106 w 161"/>
                  <a:gd name="T81" fmla="*/ 161 h 207"/>
                  <a:gd name="T82" fmla="*/ 105 w 161"/>
                  <a:gd name="T83" fmla="*/ 164 h 207"/>
                  <a:gd name="T84" fmla="*/ 119 w 161"/>
                  <a:gd name="T85" fmla="*/ 151 h 207"/>
                  <a:gd name="T86" fmla="*/ 120 w 161"/>
                  <a:gd name="T87" fmla="*/ 150 h 207"/>
                  <a:gd name="T88" fmla="*/ 120 w 161"/>
                  <a:gd name="T89" fmla="*/ 149 h 207"/>
                  <a:gd name="T90" fmla="*/ 148 w 161"/>
                  <a:gd name="T91" fmla="*/ 110 h 207"/>
                  <a:gd name="T92" fmla="*/ 148 w 161"/>
                  <a:gd name="T93" fmla="*/ 110 h 207"/>
                  <a:gd name="T94" fmla="*/ 148 w 161"/>
                  <a:gd name="T95" fmla="*/ 110 h 207"/>
                  <a:gd name="T96" fmla="*/ 148 w 161"/>
                  <a:gd name="T97" fmla="*/ 110 h 207"/>
                  <a:gd name="T98" fmla="*/ 148 w 161"/>
                  <a:gd name="T99" fmla="*/ 110 h 207"/>
                  <a:gd name="T100" fmla="*/ 156 w 161"/>
                  <a:gd name="T101" fmla="*/ 90 h 207"/>
                  <a:gd name="T102" fmla="*/ 152 w 161"/>
                  <a:gd name="T103" fmla="*/ 94 h 207"/>
                  <a:gd name="T104" fmla="*/ 161 w 161"/>
                  <a:gd name="T105" fmla="*/ 48 h 207"/>
                  <a:gd name="T106" fmla="*/ 157 w 161"/>
                  <a:gd name="T107" fmla="*/ 31 h 207"/>
                  <a:gd name="T108" fmla="*/ 131 w 161"/>
                  <a:gd name="T109" fmla="*/ 97 h 207"/>
                  <a:gd name="T110" fmla="*/ 112 w 161"/>
                  <a:gd name="T111" fmla="*/ 139 h 207"/>
                  <a:gd name="T112" fmla="*/ 51 w 161"/>
                  <a:gd name="T113" fmla="*/ 180 h 207"/>
                  <a:gd name="T114" fmla="*/ 75 w 161"/>
                  <a:gd name="T115" fmla="*/ 73 h 207"/>
                  <a:gd name="T116" fmla="*/ 131 w 161"/>
                  <a:gd name="T117" fmla="*/ 9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1" h="207">
                    <a:moveTo>
                      <a:pt x="157" y="31"/>
                    </a:moveTo>
                    <a:cubicBezTo>
                      <a:pt x="149" y="58"/>
                      <a:pt x="136" y="38"/>
                      <a:pt x="136" y="38"/>
                    </a:cubicBezTo>
                    <a:cubicBezTo>
                      <a:pt x="128" y="24"/>
                      <a:pt x="132" y="9"/>
                      <a:pt x="133" y="5"/>
                    </a:cubicBezTo>
                    <a:cubicBezTo>
                      <a:pt x="127" y="2"/>
                      <a:pt x="124" y="1"/>
                      <a:pt x="118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9" y="8"/>
                      <a:pt x="118" y="19"/>
                      <a:pt x="109" y="26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00" y="31"/>
                      <a:pt x="82" y="27"/>
                      <a:pt x="80" y="3"/>
                    </a:cubicBezTo>
                    <a:cubicBezTo>
                      <a:pt x="73" y="5"/>
                      <a:pt x="70" y="6"/>
                      <a:pt x="61" y="11"/>
                    </a:cubicBezTo>
                    <a:cubicBezTo>
                      <a:pt x="79" y="34"/>
                      <a:pt x="56" y="54"/>
                      <a:pt x="42" y="53"/>
                    </a:cubicBezTo>
                    <a:cubicBezTo>
                      <a:pt x="39" y="53"/>
                      <a:pt x="34" y="52"/>
                      <a:pt x="26" y="42"/>
                    </a:cubicBezTo>
                    <a:cubicBezTo>
                      <a:pt x="22" y="48"/>
                      <a:pt x="20" y="51"/>
                      <a:pt x="14" y="60"/>
                    </a:cubicBezTo>
                    <a:cubicBezTo>
                      <a:pt x="18" y="61"/>
                      <a:pt x="20" y="62"/>
                      <a:pt x="24" y="65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36" y="80"/>
                      <a:pt x="27" y="108"/>
                      <a:pt x="6" y="105"/>
                    </a:cubicBezTo>
                    <a:cubicBezTo>
                      <a:pt x="3" y="105"/>
                      <a:pt x="2" y="104"/>
                      <a:pt x="0" y="104"/>
                    </a:cubicBezTo>
                    <a:cubicBezTo>
                      <a:pt x="0" y="113"/>
                      <a:pt x="0" y="116"/>
                      <a:pt x="0" y="123"/>
                    </a:cubicBezTo>
                    <a:cubicBezTo>
                      <a:pt x="17" y="118"/>
                      <a:pt x="25" y="137"/>
                      <a:pt x="17" y="152"/>
                    </a:cubicBezTo>
                    <a:cubicBezTo>
                      <a:pt x="13" y="158"/>
                      <a:pt x="9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8" y="164"/>
                      <a:pt x="9" y="168"/>
                      <a:pt x="10" y="172"/>
                    </a:cubicBezTo>
                    <a:cubicBezTo>
                      <a:pt x="18" y="164"/>
                      <a:pt x="25" y="169"/>
                      <a:pt x="25" y="175"/>
                    </a:cubicBezTo>
                    <a:cubicBezTo>
                      <a:pt x="26" y="182"/>
                      <a:pt x="20" y="190"/>
                      <a:pt x="17" y="193"/>
                    </a:cubicBezTo>
                    <a:cubicBezTo>
                      <a:pt x="17" y="196"/>
                      <a:pt x="17" y="197"/>
                      <a:pt x="17" y="199"/>
                    </a:cubicBezTo>
                    <a:cubicBezTo>
                      <a:pt x="20" y="195"/>
                      <a:pt x="25" y="190"/>
                      <a:pt x="28" y="193"/>
                    </a:cubicBezTo>
                    <a:cubicBezTo>
                      <a:pt x="27" y="195"/>
                      <a:pt x="27" y="195"/>
                      <a:pt x="11" y="207"/>
                    </a:cubicBezTo>
                    <a:cubicBezTo>
                      <a:pt x="19" y="204"/>
                      <a:pt x="25" y="199"/>
                      <a:pt x="33" y="197"/>
                    </a:cubicBezTo>
                    <a:cubicBezTo>
                      <a:pt x="32" y="200"/>
                      <a:pt x="23" y="203"/>
                      <a:pt x="16" y="206"/>
                    </a:cubicBezTo>
                    <a:cubicBezTo>
                      <a:pt x="24" y="204"/>
                      <a:pt x="26" y="203"/>
                      <a:pt x="41" y="196"/>
                    </a:cubicBezTo>
                    <a:cubicBezTo>
                      <a:pt x="54" y="189"/>
                      <a:pt x="58" y="187"/>
                      <a:pt x="60" y="188"/>
                    </a:cubicBezTo>
                    <a:cubicBezTo>
                      <a:pt x="60" y="189"/>
                      <a:pt x="59" y="190"/>
                      <a:pt x="51" y="194"/>
                    </a:cubicBezTo>
                    <a:cubicBezTo>
                      <a:pt x="66" y="188"/>
                      <a:pt x="68" y="187"/>
                      <a:pt x="68" y="186"/>
                    </a:cubicBezTo>
                    <a:cubicBezTo>
                      <a:pt x="68" y="186"/>
                      <a:pt x="99" y="160"/>
                      <a:pt x="106" y="160"/>
                    </a:cubicBezTo>
                    <a:cubicBezTo>
                      <a:pt x="106" y="161"/>
                      <a:pt x="106" y="161"/>
                      <a:pt x="106" y="161"/>
                    </a:cubicBezTo>
                    <a:cubicBezTo>
                      <a:pt x="106" y="162"/>
                      <a:pt x="105" y="163"/>
                      <a:pt x="105" y="164"/>
                    </a:cubicBezTo>
                    <a:cubicBezTo>
                      <a:pt x="108" y="161"/>
                      <a:pt x="113" y="157"/>
                      <a:pt x="119" y="151"/>
                    </a:cubicBezTo>
                    <a:cubicBezTo>
                      <a:pt x="119" y="151"/>
                      <a:pt x="120" y="150"/>
                      <a:pt x="120" y="150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0" y="143"/>
                      <a:pt x="142" y="111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52" y="103"/>
                      <a:pt x="153" y="98"/>
                      <a:pt x="156" y="90"/>
                    </a:cubicBezTo>
                    <a:cubicBezTo>
                      <a:pt x="154" y="93"/>
                      <a:pt x="154" y="93"/>
                      <a:pt x="152" y="94"/>
                    </a:cubicBezTo>
                    <a:cubicBezTo>
                      <a:pt x="146" y="90"/>
                      <a:pt x="151" y="59"/>
                      <a:pt x="161" y="48"/>
                    </a:cubicBezTo>
                    <a:cubicBezTo>
                      <a:pt x="160" y="41"/>
                      <a:pt x="159" y="37"/>
                      <a:pt x="157" y="31"/>
                    </a:cubicBezTo>
                    <a:close/>
                    <a:moveTo>
                      <a:pt x="131" y="97"/>
                    </a:moveTo>
                    <a:cubicBezTo>
                      <a:pt x="129" y="118"/>
                      <a:pt x="116" y="134"/>
                      <a:pt x="112" y="139"/>
                    </a:cubicBezTo>
                    <a:cubicBezTo>
                      <a:pt x="92" y="164"/>
                      <a:pt x="60" y="180"/>
                      <a:pt x="51" y="180"/>
                    </a:cubicBezTo>
                    <a:cubicBezTo>
                      <a:pt x="34" y="178"/>
                      <a:pt x="33" y="104"/>
                      <a:pt x="75" y="73"/>
                    </a:cubicBezTo>
                    <a:cubicBezTo>
                      <a:pt x="105" y="51"/>
                      <a:pt x="135" y="64"/>
                      <a:pt x="131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Freeform 116"/>
              <p:cNvSpPr>
                <a:spLocks/>
              </p:cNvSpPr>
              <p:nvPr/>
            </p:nvSpPr>
            <p:spPr bwMode="auto">
              <a:xfrm>
                <a:off x="8386763" y="4297363"/>
                <a:ext cx="182563" cy="257175"/>
              </a:xfrm>
              <a:custGeom>
                <a:avLst/>
                <a:gdLst>
                  <a:gd name="T0" fmla="*/ 50 w 71"/>
                  <a:gd name="T1" fmla="*/ 1 h 100"/>
                  <a:gd name="T2" fmla="*/ 4 w 71"/>
                  <a:gd name="T3" fmla="*/ 69 h 100"/>
                  <a:gd name="T4" fmla="*/ 53 w 71"/>
                  <a:gd name="T5" fmla="*/ 50 h 100"/>
                  <a:gd name="T6" fmla="*/ 50 w 71"/>
                  <a:gd name="T7" fmla="*/ 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100">
                    <a:moveTo>
                      <a:pt x="50" y="1"/>
                    </a:moveTo>
                    <a:cubicBezTo>
                      <a:pt x="23" y="0"/>
                      <a:pt x="0" y="40"/>
                      <a:pt x="4" y="69"/>
                    </a:cubicBezTo>
                    <a:cubicBezTo>
                      <a:pt x="9" y="100"/>
                      <a:pt x="50" y="55"/>
                      <a:pt x="53" y="50"/>
                    </a:cubicBezTo>
                    <a:cubicBezTo>
                      <a:pt x="69" y="28"/>
                      <a:pt x="71" y="3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Freeform 117"/>
              <p:cNvSpPr>
                <a:spLocks/>
              </p:cNvSpPr>
              <p:nvPr/>
            </p:nvSpPr>
            <p:spPr bwMode="auto">
              <a:xfrm>
                <a:off x="8610600" y="3871913"/>
                <a:ext cx="85725" cy="360363"/>
              </a:xfrm>
              <a:custGeom>
                <a:avLst/>
                <a:gdLst>
                  <a:gd name="T0" fmla="*/ 15 w 33"/>
                  <a:gd name="T1" fmla="*/ 24 h 140"/>
                  <a:gd name="T2" fmla="*/ 13 w 33"/>
                  <a:gd name="T3" fmla="*/ 18 h 140"/>
                  <a:gd name="T4" fmla="*/ 4 w 33"/>
                  <a:gd name="T5" fmla="*/ 2 h 140"/>
                  <a:gd name="T6" fmla="*/ 4 w 33"/>
                  <a:gd name="T7" fmla="*/ 2 h 140"/>
                  <a:gd name="T8" fmla="*/ 7 w 33"/>
                  <a:gd name="T9" fmla="*/ 9 h 140"/>
                  <a:gd name="T10" fmla="*/ 0 w 33"/>
                  <a:gd name="T11" fmla="*/ 0 h 140"/>
                  <a:gd name="T12" fmla="*/ 6 w 33"/>
                  <a:gd name="T13" fmla="*/ 11 h 140"/>
                  <a:gd name="T14" fmla="*/ 6 w 33"/>
                  <a:gd name="T15" fmla="*/ 12 h 140"/>
                  <a:gd name="T16" fmla="*/ 13 w 33"/>
                  <a:gd name="T17" fmla="*/ 31 h 140"/>
                  <a:gd name="T18" fmla="*/ 8 w 33"/>
                  <a:gd name="T19" fmla="*/ 28 h 140"/>
                  <a:gd name="T20" fmla="*/ 11 w 33"/>
                  <a:gd name="T21" fmla="*/ 40 h 140"/>
                  <a:gd name="T22" fmla="*/ 20 w 33"/>
                  <a:gd name="T23" fmla="*/ 68 h 140"/>
                  <a:gd name="T24" fmla="*/ 18 w 33"/>
                  <a:gd name="T25" fmla="*/ 69 h 140"/>
                  <a:gd name="T26" fmla="*/ 18 w 33"/>
                  <a:gd name="T27" fmla="*/ 69 h 140"/>
                  <a:gd name="T28" fmla="*/ 18 w 33"/>
                  <a:gd name="T29" fmla="*/ 69 h 140"/>
                  <a:gd name="T30" fmla="*/ 18 w 33"/>
                  <a:gd name="T31" fmla="*/ 69 h 140"/>
                  <a:gd name="T32" fmla="*/ 18 w 33"/>
                  <a:gd name="T33" fmla="*/ 69 h 140"/>
                  <a:gd name="T34" fmla="*/ 18 w 33"/>
                  <a:gd name="T35" fmla="*/ 69 h 140"/>
                  <a:gd name="T36" fmla="*/ 18 w 33"/>
                  <a:gd name="T37" fmla="*/ 69 h 140"/>
                  <a:gd name="T38" fmla="*/ 20 w 33"/>
                  <a:gd name="T39" fmla="*/ 82 h 140"/>
                  <a:gd name="T40" fmla="*/ 27 w 33"/>
                  <a:gd name="T41" fmla="*/ 86 h 140"/>
                  <a:gd name="T42" fmla="*/ 28 w 33"/>
                  <a:gd name="T43" fmla="*/ 118 h 140"/>
                  <a:gd name="T44" fmla="*/ 30 w 33"/>
                  <a:gd name="T45" fmla="*/ 111 h 140"/>
                  <a:gd name="T46" fmla="*/ 32 w 33"/>
                  <a:gd name="T47" fmla="*/ 125 h 140"/>
                  <a:gd name="T48" fmla="*/ 30 w 33"/>
                  <a:gd name="T49" fmla="*/ 140 h 140"/>
                  <a:gd name="T50" fmla="*/ 32 w 33"/>
                  <a:gd name="T51" fmla="*/ 127 h 140"/>
                  <a:gd name="T52" fmla="*/ 33 w 33"/>
                  <a:gd name="T53" fmla="*/ 123 h 140"/>
                  <a:gd name="T54" fmla="*/ 33 w 33"/>
                  <a:gd name="T55" fmla="*/ 101 h 140"/>
                  <a:gd name="T56" fmla="*/ 17 w 33"/>
                  <a:gd name="T57" fmla="*/ 28 h 140"/>
                  <a:gd name="T58" fmla="*/ 15 w 33"/>
                  <a:gd name="T5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" h="140">
                    <a:moveTo>
                      <a:pt x="15" y="24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8" y="10"/>
                      <a:pt x="6" y="5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5"/>
                      <a:pt x="7" y="7"/>
                      <a:pt x="7" y="9"/>
                    </a:cubicBezTo>
                    <a:cubicBezTo>
                      <a:pt x="6" y="8"/>
                      <a:pt x="5" y="7"/>
                      <a:pt x="0" y="0"/>
                    </a:cubicBezTo>
                    <a:cubicBezTo>
                      <a:pt x="2" y="7"/>
                      <a:pt x="2" y="7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17"/>
                      <a:pt x="15" y="29"/>
                      <a:pt x="13" y="31"/>
                    </a:cubicBezTo>
                    <a:cubicBezTo>
                      <a:pt x="12" y="32"/>
                      <a:pt x="11" y="32"/>
                      <a:pt x="8" y="28"/>
                    </a:cubicBezTo>
                    <a:cubicBezTo>
                      <a:pt x="9" y="32"/>
                      <a:pt x="9" y="34"/>
                      <a:pt x="11" y="40"/>
                    </a:cubicBezTo>
                    <a:cubicBezTo>
                      <a:pt x="18" y="41"/>
                      <a:pt x="24" y="64"/>
                      <a:pt x="20" y="68"/>
                    </a:cubicBezTo>
                    <a:cubicBezTo>
                      <a:pt x="19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73"/>
                      <a:pt x="19" y="77"/>
                      <a:pt x="20" y="82"/>
                    </a:cubicBezTo>
                    <a:cubicBezTo>
                      <a:pt x="23" y="76"/>
                      <a:pt x="26" y="82"/>
                      <a:pt x="27" y="86"/>
                    </a:cubicBezTo>
                    <a:cubicBezTo>
                      <a:pt x="30" y="97"/>
                      <a:pt x="26" y="108"/>
                      <a:pt x="28" y="118"/>
                    </a:cubicBezTo>
                    <a:cubicBezTo>
                      <a:pt x="29" y="113"/>
                      <a:pt x="29" y="112"/>
                      <a:pt x="30" y="111"/>
                    </a:cubicBezTo>
                    <a:cubicBezTo>
                      <a:pt x="32" y="112"/>
                      <a:pt x="32" y="117"/>
                      <a:pt x="32" y="125"/>
                    </a:cubicBezTo>
                    <a:cubicBezTo>
                      <a:pt x="31" y="130"/>
                      <a:pt x="30" y="135"/>
                      <a:pt x="30" y="140"/>
                    </a:cubicBezTo>
                    <a:cubicBezTo>
                      <a:pt x="32" y="131"/>
                      <a:pt x="32" y="128"/>
                      <a:pt x="32" y="127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13"/>
                      <a:pt x="33" y="107"/>
                      <a:pt x="33" y="101"/>
                    </a:cubicBezTo>
                    <a:cubicBezTo>
                      <a:pt x="32" y="85"/>
                      <a:pt x="23" y="45"/>
                      <a:pt x="17" y="28"/>
                    </a:cubicBezTo>
                    <a:cubicBezTo>
                      <a:pt x="17" y="26"/>
                      <a:pt x="16" y="25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Freeform 118"/>
              <p:cNvSpPr>
                <a:spLocks/>
              </p:cNvSpPr>
              <p:nvPr/>
            </p:nvSpPr>
            <p:spPr bwMode="auto">
              <a:xfrm>
                <a:off x="8696325" y="4127501"/>
                <a:ext cx="1588" cy="9525"/>
              </a:xfrm>
              <a:custGeom>
                <a:avLst/>
                <a:gdLst>
                  <a:gd name="T0" fmla="*/ 0 w 1"/>
                  <a:gd name="T1" fmla="*/ 2 h 4"/>
                  <a:gd name="T2" fmla="*/ 1 w 1"/>
                  <a:gd name="T3" fmla="*/ 4 h 4"/>
                  <a:gd name="T4" fmla="*/ 0 w 1"/>
                  <a:gd name="T5" fmla="*/ 0 h 4"/>
                  <a:gd name="T6" fmla="*/ 0 w 1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cubicBezTo>
                      <a:pt x="0" y="3"/>
                      <a:pt x="0" y="3"/>
                      <a:pt x="1" y="4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Freeform 119"/>
              <p:cNvSpPr>
                <a:spLocks/>
              </p:cNvSpPr>
              <p:nvPr/>
            </p:nvSpPr>
            <p:spPr bwMode="auto">
              <a:xfrm>
                <a:off x="8697913" y="4137026"/>
                <a:ext cx="0" cy="317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Freeform 120"/>
              <p:cNvSpPr>
                <a:spLocks/>
              </p:cNvSpPr>
              <p:nvPr/>
            </p:nvSpPr>
            <p:spPr bwMode="auto">
              <a:xfrm>
                <a:off x="8332788" y="3668713"/>
                <a:ext cx="3175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Freeform 121"/>
              <p:cNvSpPr>
                <a:spLocks/>
              </p:cNvSpPr>
              <p:nvPr/>
            </p:nvSpPr>
            <p:spPr bwMode="auto">
              <a:xfrm>
                <a:off x="8335963" y="3668713"/>
                <a:ext cx="6350" cy="1588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1 w 3"/>
                  <a:gd name="T5" fmla="*/ 0 h 1"/>
                  <a:gd name="T6" fmla="*/ 3 w 3"/>
                  <a:gd name="T7" fmla="*/ 1 h 1"/>
                  <a:gd name="T8" fmla="*/ 0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Freeform 122"/>
              <p:cNvSpPr>
                <a:spLocks/>
              </p:cNvSpPr>
              <p:nvPr/>
            </p:nvSpPr>
            <p:spPr bwMode="auto">
              <a:xfrm>
                <a:off x="8262938" y="3656013"/>
                <a:ext cx="3175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Freeform 123"/>
              <p:cNvSpPr>
                <a:spLocks/>
              </p:cNvSpPr>
              <p:nvPr/>
            </p:nvSpPr>
            <p:spPr bwMode="auto">
              <a:xfrm>
                <a:off x="8266113" y="3656013"/>
                <a:ext cx="328613" cy="187325"/>
              </a:xfrm>
              <a:custGeom>
                <a:avLst/>
                <a:gdLst>
                  <a:gd name="T0" fmla="*/ 10 w 128"/>
                  <a:gd name="T1" fmla="*/ 1 h 73"/>
                  <a:gd name="T2" fmla="*/ 26 w 128"/>
                  <a:gd name="T3" fmla="*/ 6 h 73"/>
                  <a:gd name="T4" fmla="*/ 25 w 128"/>
                  <a:gd name="T5" fmla="*/ 7 h 73"/>
                  <a:gd name="T6" fmla="*/ 20 w 128"/>
                  <a:gd name="T7" fmla="*/ 6 h 73"/>
                  <a:gd name="T8" fmla="*/ 43 w 128"/>
                  <a:gd name="T9" fmla="*/ 16 h 73"/>
                  <a:gd name="T10" fmla="*/ 50 w 128"/>
                  <a:gd name="T11" fmla="*/ 23 h 73"/>
                  <a:gd name="T12" fmla="*/ 47 w 128"/>
                  <a:gd name="T13" fmla="*/ 23 h 73"/>
                  <a:gd name="T14" fmla="*/ 47 w 128"/>
                  <a:gd name="T15" fmla="*/ 23 h 73"/>
                  <a:gd name="T16" fmla="*/ 47 w 128"/>
                  <a:gd name="T17" fmla="*/ 23 h 73"/>
                  <a:gd name="T18" fmla="*/ 47 w 128"/>
                  <a:gd name="T19" fmla="*/ 23 h 73"/>
                  <a:gd name="T20" fmla="*/ 47 w 128"/>
                  <a:gd name="T21" fmla="*/ 23 h 73"/>
                  <a:gd name="T22" fmla="*/ 47 w 128"/>
                  <a:gd name="T23" fmla="*/ 23 h 73"/>
                  <a:gd name="T24" fmla="*/ 47 w 128"/>
                  <a:gd name="T25" fmla="*/ 23 h 73"/>
                  <a:gd name="T26" fmla="*/ 47 w 128"/>
                  <a:gd name="T27" fmla="*/ 23 h 73"/>
                  <a:gd name="T28" fmla="*/ 47 w 128"/>
                  <a:gd name="T29" fmla="*/ 23 h 73"/>
                  <a:gd name="T30" fmla="*/ 57 w 128"/>
                  <a:gd name="T31" fmla="*/ 31 h 73"/>
                  <a:gd name="T32" fmla="*/ 81 w 128"/>
                  <a:gd name="T33" fmla="*/ 44 h 73"/>
                  <a:gd name="T34" fmla="*/ 82 w 128"/>
                  <a:gd name="T35" fmla="*/ 47 h 73"/>
                  <a:gd name="T36" fmla="*/ 92 w 128"/>
                  <a:gd name="T37" fmla="*/ 54 h 73"/>
                  <a:gd name="T38" fmla="*/ 96 w 128"/>
                  <a:gd name="T39" fmla="*/ 49 h 73"/>
                  <a:gd name="T40" fmla="*/ 110 w 128"/>
                  <a:gd name="T41" fmla="*/ 61 h 73"/>
                  <a:gd name="T42" fmla="*/ 121 w 128"/>
                  <a:gd name="T43" fmla="*/ 71 h 73"/>
                  <a:gd name="T44" fmla="*/ 114 w 128"/>
                  <a:gd name="T45" fmla="*/ 59 h 73"/>
                  <a:gd name="T46" fmla="*/ 128 w 128"/>
                  <a:gd name="T47" fmla="*/ 73 h 73"/>
                  <a:gd name="T48" fmla="*/ 128 w 128"/>
                  <a:gd name="T49" fmla="*/ 72 h 73"/>
                  <a:gd name="T50" fmla="*/ 127 w 128"/>
                  <a:gd name="T51" fmla="*/ 71 h 73"/>
                  <a:gd name="T52" fmla="*/ 126 w 128"/>
                  <a:gd name="T53" fmla="*/ 70 h 73"/>
                  <a:gd name="T54" fmla="*/ 111 w 128"/>
                  <a:gd name="T55" fmla="*/ 53 h 73"/>
                  <a:gd name="T56" fmla="*/ 100 w 128"/>
                  <a:gd name="T57" fmla="*/ 44 h 73"/>
                  <a:gd name="T58" fmla="*/ 100 w 128"/>
                  <a:gd name="T59" fmla="*/ 44 h 73"/>
                  <a:gd name="T60" fmla="*/ 100 w 128"/>
                  <a:gd name="T61" fmla="*/ 44 h 73"/>
                  <a:gd name="T62" fmla="*/ 99 w 128"/>
                  <a:gd name="T63" fmla="*/ 44 h 73"/>
                  <a:gd name="T64" fmla="*/ 99 w 128"/>
                  <a:gd name="T65" fmla="*/ 44 h 73"/>
                  <a:gd name="T66" fmla="*/ 99 w 128"/>
                  <a:gd name="T67" fmla="*/ 44 h 73"/>
                  <a:gd name="T68" fmla="*/ 99 w 128"/>
                  <a:gd name="T69" fmla="*/ 44 h 73"/>
                  <a:gd name="T70" fmla="*/ 28 w 128"/>
                  <a:gd name="T71" fmla="*/ 5 h 73"/>
                  <a:gd name="T72" fmla="*/ 27 w 128"/>
                  <a:gd name="T73" fmla="*/ 5 h 73"/>
                  <a:gd name="T74" fmla="*/ 27 w 128"/>
                  <a:gd name="T75" fmla="*/ 6 h 73"/>
                  <a:gd name="T76" fmla="*/ 27 w 128"/>
                  <a:gd name="T77" fmla="*/ 5 h 73"/>
                  <a:gd name="T78" fmla="*/ 17 w 128"/>
                  <a:gd name="T79" fmla="*/ 2 h 73"/>
                  <a:gd name="T80" fmla="*/ 8 w 128"/>
                  <a:gd name="T81" fmla="*/ 1 h 73"/>
                  <a:gd name="T82" fmla="*/ 8 w 128"/>
                  <a:gd name="T83" fmla="*/ 1 h 73"/>
                  <a:gd name="T84" fmla="*/ 0 w 128"/>
                  <a:gd name="T85" fmla="*/ 0 h 73"/>
                  <a:gd name="T86" fmla="*/ 9 w 128"/>
                  <a:gd name="T87" fmla="*/ 1 h 73"/>
                  <a:gd name="T88" fmla="*/ 10 w 128"/>
                  <a:gd name="T8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8" h="73">
                    <a:moveTo>
                      <a:pt x="10" y="1"/>
                    </a:moveTo>
                    <a:cubicBezTo>
                      <a:pt x="17" y="3"/>
                      <a:pt x="22" y="5"/>
                      <a:pt x="26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7"/>
                      <a:pt x="20" y="6"/>
                    </a:cubicBezTo>
                    <a:cubicBezTo>
                      <a:pt x="27" y="10"/>
                      <a:pt x="35" y="11"/>
                      <a:pt x="43" y="16"/>
                    </a:cubicBezTo>
                    <a:cubicBezTo>
                      <a:pt x="51" y="20"/>
                      <a:pt x="50" y="22"/>
                      <a:pt x="50" y="23"/>
                    </a:cubicBezTo>
                    <a:cubicBezTo>
                      <a:pt x="49" y="23"/>
                      <a:pt x="49" y="24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0" y="26"/>
                      <a:pt x="54" y="28"/>
                      <a:pt x="57" y="31"/>
                    </a:cubicBezTo>
                    <a:cubicBezTo>
                      <a:pt x="59" y="25"/>
                      <a:pt x="78" y="36"/>
                      <a:pt x="81" y="44"/>
                    </a:cubicBezTo>
                    <a:cubicBezTo>
                      <a:pt x="82" y="45"/>
                      <a:pt x="82" y="46"/>
                      <a:pt x="82" y="47"/>
                    </a:cubicBezTo>
                    <a:cubicBezTo>
                      <a:pt x="83" y="48"/>
                      <a:pt x="83" y="48"/>
                      <a:pt x="92" y="54"/>
                    </a:cubicBezTo>
                    <a:cubicBezTo>
                      <a:pt x="89" y="47"/>
                      <a:pt x="94" y="49"/>
                      <a:pt x="96" y="49"/>
                    </a:cubicBezTo>
                    <a:cubicBezTo>
                      <a:pt x="99" y="50"/>
                      <a:pt x="106" y="55"/>
                      <a:pt x="110" y="61"/>
                    </a:cubicBezTo>
                    <a:cubicBezTo>
                      <a:pt x="116" y="68"/>
                      <a:pt x="116" y="68"/>
                      <a:pt x="121" y="71"/>
                    </a:cubicBezTo>
                    <a:cubicBezTo>
                      <a:pt x="116" y="64"/>
                      <a:pt x="114" y="60"/>
                      <a:pt x="114" y="59"/>
                    </a:cubicBezTo>
                    <a:cubicBezTo>
                      <a:pt x="117" y="59"/>
                      <a:pt x="128" y="73"/>
                      <a:pt x="128" y="73"/>
                    </a:cubicBezTo>
                    <a:cubicBezTo>
                      <a:pt x="128" y="72"/>
                      <a:pt x="128" y="72"/>
                      <a:pt x="128" y="72"/>
                    </a:cubicBezTo>
                    <a:cubicBezTo>
                      <a:pt x="127" y="71"/>
                      <a:pt x="127" y="71"/>
                      <a:pt x="127" y="71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2" y="65"/>
                      <a:pt x="122" y="65"/>
                      <a:pt x="111" y="53"/>
                    </a:cubicBezTo>
                    <a:cubicBezTo>
                      <a:pt x="106" y="49"/>
                      <a:pt x="103" y="46"/>
                      <a:pt x="100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74" y="32"/>
                      <a:pt x="54" y="13"/>
                      <a:pt x="28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4" y="4"/>
                      <a:pt x="20" y="3"/>
                      <a:pt x="17" y="2"/>
                    </a:cubicBezTo>
                    <a:cubicBezTo>
                      <a:pt x="14" y="2"/>
                      <a:pt x="10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0"/>
                      <a:pt x="2" y="0"/>
                      <a:pt x="9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Freeform 124"/>
              <p:cNvSpPr>
                <a:spLocks/>
              </p:cNvSpPr>
              <p:nvPr/>
            </p:nvSpPr>
            <p:spPr bwMode="auto">
              <a:xfrm>
                <a:off x="7720013" y="4210051"/>
                <a:ext cx="33338" cy="123825"/>
              </a:xfrm>
              <a:custGeom>
                <a:avLst/>
                <a:gdLst>
                  <a:gd name="T0" fmla="*/ 0 w 13"/>
                  <a:gd name="T1" fmla="*/ 0 h 48"/>
                  <a:gd name="T2" fmla="*/ 0 w 13"/>
                  <a:gd name="T3" fmla="*/ 1 h 48"/>
                  <a:gd name="T4" fmla="*/ 0 w 13"/>
                  <a:gd name="T5" fmla="*/ 0 h 48"/>
                  <a:gd name="T6" fmla="*/ 0 w 13"/>
                  <a:gd name="T7" fmla="*/ 0 h 48"/>
                  <a:gd name="T8" fmla="*/ 0 w 13"/>
                  <a:gd name="T9" fmla="*/ 1 h 48"/>
                  <a:gd name="T10" fmla="*/ 11 w 13"/>
                  <a:gd name="T11" fmla="*/ 44 h 48"/>
                  <a:gd name="T12" fmla="*/ 13 w 13"/>
                  <a:gd name="T13" fmla="*/ 48 h 48"/>
                  <a:gd name="T14" fmla="*/ 5 w 13"/>
                  <a:gd name="T15" fmla="*/ 22 h 48"/>
                  <a:gd name="T16" fmla="*/ 0 w 1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23"/>
                      <a:pt x="4" y="23"/>
                      <a:pt x="11" y="44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6"/>
                      <a:pt x="8" y="32"/>
                      <a:pt x="5" y="22"/>
                    </a:cubicBezTo>
                    <a:cubicBezTo>
                      <a:pt x="1" y="7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Freeform 125"/>
              <p:cNvSpPr>
                <a:spLocks/>
              </p:cNvSpPr>
              <p:nvPr/>
            </p:nvSpPr>
            <p:spPr bwMode="auto">
              <a:xfrm>
                <a:off x="7720013" y="4210051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Freeform 126"/>
              <p:cNvSpPr>
                <a:spLocks/>
              </p:cNvSpPr>
              <p:nvPr/>
            </p:nvSpPr>
            <p:spPr bwMode="auto">
              <a:xfrm>
                <a:off x="7720013" y="4210051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Freeform 127"/>
              <p:cNvSpPr>
                <a:spLocks/>
              </p:cNvSpPr>
              <p:nvPr/>
            </p:nvSpPr>
            <p:spPr bwMode="auto">
              <a:xfrm>
                <a:off x="8353425" y="3673476"/>
                <a:ext cx="152400" cy="79375"/>
              </a:xfrm>
              <a:custGeom>
                <a:avLst/>
                <a:gdLst>
                  <a:gd name="T0" fmla="*/ 59 w 59"/>
                  <a:gd name="T1" fmla="*/ 31 h 31"/>
                  <a:gd name="T2" fmla="*/ 59 w 59"/>
                  <a:gd name="T3" fmla="*/ 30 h 31"/>
                  <a:gd name="T4" fmla="*/ 58 w 59"/>
                  <a:gd name="T5" fmla="*/ 30 h 31"/>
                  <a:gd name="T6" fmla="*/ 53 w 59"/>
                  <a:gd name="T7" fmla="*/ 27 h 31"/>
                  <a:gd name="T8" fmla="*/ 27 w 59"/>
                  <a:gd name="T9" fmla="*/ 11 h 31"/>
                  <a:gd name="T10" fmla="*/ 0 w 59"/>
                  <a:gd name="T11" fmla="*/ 0 h 31"/>
                  <a:gd name="T12" fmla="*/ 47 w 59"/>
                  <a:gd name="T13" fmla="*/ 25 h 31"/>
                  <a:gd name="T14" fmla="*/ 59 w 59"/>
                  <a:gd name="T1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1">
                    <a:moveTo>
                      <a:pt x="59" y="31"/>
                    </a:moveTo>
                    <a:cubicBezTo>
                      <a:pt x="59" y="30"/>
                      <a:pt x="59" y="30"/>
                      <a:pt x="59" y="30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44" y="20"/>
                      <a:pt x="42" y="19"/>
                      <a:pt x="27" y="11"/>
                    </a:cubicBezTo>
                    <a:cubicBezTo>
                      <a:pt x="16" y="6"/>
                      <a:pt x="14" y="5"/>
                      <a:pt x="0" y="0"/>
                    </a:cubicBezTo>
                    <a:cubicBezTo>
                      <a:pt x="10" y="3"/>
                      <a:pt x="19" y="9"/>
                      <a:pt x="47" y="25"/>
                    </a:cubicBezTo>
                    <a:cubicBezTo>
                      <a:pt x="55" y="29"/>
                      <a:pt x="59" y="31"/>
                      <a:pt x="5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812936" y="914400"/>
              <a:ext cx="560424" cy="295275"/>
              <a:chOff x="2178050" y="681038"/>
              <a:chExt cx="1227138" cy="855662"/>
            </a:xfrm>
            <a:solidFill>
              <a:srgbClr val="FFFFFF"/>
            </a:solidFill>
          </p:grpSpPr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2586038" y="681038"/>
                <a:ext cx="819150" cy="695325"/>
              </a:xfrm>
              <a:custGeom>
                <a:avLst/>
                <a:gdLst>
                  <a:gd name="T0" fmla="*/ 279 w 310"/>
                  <a:gd name="T1" fmla="*/ 0 h 263"/>
                  <a:gd name="T2" fmla="*/ 3 w 310"/>
                  <a:gd name="T3" fmla="*/ 0 h 263"/>
                  <a:gd name="T4" fmla="*/ 0 w 310"/>
                  <a:gd name="T5" fmla="*/ 0 h 263"/>
                  <a:gd name="T6" fmla="*/ 32 w 310"/>
                  <a:gd name="T7" fmla="*/ 26 h 263"/>
                  <a:gd name="T8" fmla="*/ 279 w 310"/>
                  <a:gd name="T9" fmla="*/ 26 h 263"/>
                  <a:gd name="T10" fmla="*/ 284 w 310"/>
                  <a:gd name="T11" fmla="*/ 31 h 263"/>
                  <a:gd name="T12" fmla="*/ 284 w 310"/>
                  <a:gd name="T13" fmla="*/ 232 h 263"/>
                  <a:gd name="T14" fmla="*/ 279 w 310"/>
                  <a:gd name="T15" fmla="*/ 238 h 263"/>
                  <a:gd name="T16" fmla="*/ 92 w 310"/>
                  <a:gd name="T17" fmla="*/ 238 h 263"/>
                  <a:gd name="T18" fmla="*/ 92 w 310"/>
                  <a:gd name="T19" fmla="*/ 263 h 263"/>
                  <a:gd name="T20" fmla="*/ 279 w 310"/>
                  <a:gd name="T21" fmla="*/ 263 h 263"/>
                  <a:gd name="T22" fmla="*/ 310 w 310"/>
                  <a:gd name="T23" fmla="*/ 232 h 263"/>
                  <a:gd name="T24" fmla="*/ 310 w 310"/>
                  <a:gd name="T25" fmla="*/ 31 h 263"/>
                  <a:gd name="T26" fmla="*/ 279 w 310"/>
                  <a:gd name="T27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263">
                    <a:moveTo>
                      <a:pt x="27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3" y="7"/>
                      <a:pt x="23" y="15"/>
                      <a:pt x="32" y="26"/>
                    </a:cubicBezTo>
                    <a:cubicBezTo>
                      <a:pt x="279" y="26"/>
                      <a:pt x="279" y="26"/>
                      <a:pt x="279" y="26"/>
                    </a:cubicBezTo>
                    <a:cubicBezTo>
                      <a:pt x="282" y="26"/>
                      <a:pt x="284" y="28"/>
                      <a:pt x="284" y="31"/>
                    </a:cubicBezTo>
                    <a:cubicBezTo>
                      <a:pt x="284" y="232"/>
                      <a:pt x="284" y="232"/>
                      <a:pt x="284" y="232"/>
                    </a:cubicBezTo>
                    <a:cubicBezTo>
                      <a:pt x="284" y="235"/>
                      <a:pt x="282" y="238"/>
                      <a:pt x="279" y="238"/>
                    </a:cubicBezTo>
                    <a:cubicBezTo>
                      <a:pt x="92" y="238"/>
                      <a:pt x="92" y="238"/>
                      <a:pt x="92" y="238"/>
                    </a:cubicBezTo>
                    <a:cubicBezTo>
                      <a:pt x="92" y="263"/>
                      <a:pt x="92" y="263"/>
                      <a:pt x="92" y="263"/>
                    </a:cubicBezTo>
                    <a:cubicBezTo>
                      <a:pt x="279" y="263"/>
                      <a:pt x="279" y="263"/>
                      <a:pt x="279" y="263"/>
                    </a:cubicBezTo>
                    <a:cubicBezTo>
                      <a:pt x="296" y="263"/>
                      <a:pt x="310" y="250"/>
                      <a:pt x="310" y="232"/>
                    </a:cubicBezTo>
                    <a:cubicBezTo>
                      <a:pt x="310" y="31"/>
                      <a:pt x="310" y="31"/>
                      <a:pt x="310" y="31"/>
                    </a:cubicBezTo>
                    <a:cubicBezTo>
                      <a:pt x="310" y="14"/>
                      <a:pt x="296" y="0"/>
                      <a:pt x="279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2820988" y="1431925"/>
                <a:ext cx="401638" cy="104775"/>
              </a:xfrm>
              <a:custGeom>
                <a:avLst/>
                <a:gdLst>
                  <a:gd name="T0" fmla="*/ 136 w 152"/>
                  <a:gd name="T1" fmla="*/ 19 h 40"/>
                  <a:gd name="T2" fmla="*/ 91 w 152"/>
                  <a:gd name="T3" fmla="*/ 19 h 40"/>
                  <a:gd name="T4" fmla="*/ 91 w 152"/>
                  <a:gd name="T5" fmla="*/ 0 h 40"/>
                  <a:gd name="T6" fmla="*/ 13 w 152"/>
                  <a:gd name="T7" fmla="*/ 0 h 40"/>
                  <a:gd name="T8" fmla="*/ 13 w 152"/>
                  <a:gd name="T9" fmla="*/ 19 h 40"/>
                  <a:gd name="T10" fmla="*/ 3 w 152"/>
                  <a:gd name="T11" fmla="*/ 19 h 40"/>
                  <a:gd name="T12" fmla="*/ 3 w 152"/>
                  <a:gd name="T13" fmla="*/ 23 h 40"/>
                  <a:gd name="T14" fmla="*/ 0 w 152"/>
                  <a:gd name="T15" fmla="*/ 40 h 40"/>
                  <a:gd name="T16" fmla="*/ 152 w 152"/>
                  <a:gd name="T17" fmla="*/ 40 h 40"/>
                  <a:gd name="T18" fmla="*/ 152 w 152"/>
                  <a:gd name="T19" fmla="*/ 35 h 40"/>
                  <a:gd name="T20" fmla="*/ 136 w 152"/>
                  <a:gd name="T21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" h="40">
                    <a:moveTo>
                      <a:pt x="136" y="19"/>
                    </a:moveTo>
                    <a:cubicBezTo>
                      <a:pt x="91" y="19"/>
                      <a:pt x="91" y="19"/>
                      <a:pt x="91" y="19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9"/>
                      <a:pt x="2" y="35"/>
                      <a:pt x="0" y="40"/>
                    </a:cubicBezTo>
                    <a:cubicBezTo>
                      <a:pt x="152" y="40"/>
                      <a:pt x="152" y="40"/>
                      <a:pt x="152" y="40"/>
                    </a:cubicBezTo>
                    <a:cubicBezTo>
                      <a:pt x="152" y="35"/>
                      <a:pt x="152" y="35"/>
                      <a:pt x="152" y="35"/>
                    </a:cubicBezTo>
                    <a:cubicBezTo>
                      <a:pt x="152" y="26"/>
                      <a:pt x="145" y="19"/>
                      <a:pt x="136" y="19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3019425" y="890588"/>
                <a:ext cx="163513" cy="163512"/>
              </a:xfrm>
              <a:custGeom>
                <a:avLst/>
                <a:gdLst>
                  <a:gd name="T0" fmla="*/ 48 w 62"/>
                  <a:gd name="T1" fmla="*/ 53 h 62"/>
                  <a:gd name="T2" fmla="*/ 61 w 62"/>
                  <a:gd name="T3" fmla="*/ 3 h 62"/>
                  <a:gd name="T4" fmla="*/ 59 w 62"/>
                  <a:gd name="T5" fmla="*/ 1 h 62"/>
                  <a:gd name="T6" fmla="*/ 10 w 62"/>
                  <a:gd name="T7" fmla="*/ 14 h 62"/>
                  <a:gd name="T8" fmla="*/ 9 w 62"/>
                  <a:gd name="T9" fmla="*/ 16 h 62"/>
                  <a:gd name="T10" fmla="*/ 24 w 62"/>
                  <a:gd name="T11" fmla="*/ 24 h 62"/>
                  <a:gd name="T12" fmla="*/ 1 w 62"/>
                  <a:gd name="T13" fmla="*/ 48 h 62"/>
                  <a:gd name="T14" fmla="*/ 1 w 62"/>
                  <a:gd name="T15" fmla="*/ 51 h 62"/>
                  <a:gd name="T16" fmla="*/ 11 w 62"/>
                  <a:gd name="T17" fmla="*/ 61 h 62"/>
                  <a:gd name="T18" fmla="*/ 14 w 62"/>
                  <a:gd name="T19" fmla="*/ 61 h 62"/>
                  <a:gd name="T20" fmla="*/ 38 w 62"/>
                  <a:gd name="T21" fmla="*/ 38 h 62"/>
                  <a:gd name="T22" fmla="*/ 46 w 62"/>
                  <a:gd name="T23" fmla="*/ 53 h 62"/>
                  <a:gd name="T24" fmla="*/ 48 w 62"/>
                  <a:gd name="T25" fmla="*/ 5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2">
                    <a:moveTo>
                      <a:pt x="48" y="53"/>
                    </a:moveTo>
                    <a:cubicBezTo>
                      <a:pt x="61" y="3"/>
                      <a:pt x="61" y="3"/>
                      <a:pt x="61" y="3"/>
                    </a:cubicBezTo>
                    <a:cubicBezTo>
                      <a:pt x="62" y="1"/>
                      <a:pt x="61" y="0"/>
                      <a:pt x="59" y="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0" y="49"/>
                      <a:pt x="0" y="50"/>
                      <a:pt x="1" y="51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2"/>
                      <a:pt x="13" y="62"/>
                      <a:pt x="14" y="61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5"/>
                      <a:pt x="48" y="54"/>
                      <a:pt x="48" y="53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2178050" y="1114425"/>
                <a:ext cx="579438" cy="422275"/>
              </a:xfrm>
              <a:custGeom>
                <a:avLst/>
                <a:gdLst>
                  <a:gd name="T0" fmla="*/ 202 w 219"/>
                  <a:gd name="T1" fmla="*/ 0 h 160"/>
                  <a:gd name="T2" fmla="*/ 18 w 219"/>
                  <a:gd name="T3" fmla="*/ 0 h 160"/>
                  <a:gd name="T4" fmla="*/ 0 w 219"/>
                  <a:gd name="T5" fmla="*/ 17 h 160"/>
                  <a:gd name="T6" fmla="*/ 0 w 219"/>
                  <a:gd name="T7" fmla="*/ 35 h 160"/>
                  <a:gd name="T8" fmla="*/ 22 w 219"/>
                  <a:gd name="T9" fmla="*/ 35 h 160"/>
                  <a:gd name="T10" fmla="*/ 34 w 219"/>
                  <a:gd name="T11" fmla="*/ 47 h 160"/>
                  <a:gd name="T12" fmla="*/ 22 w 219"/>
                  <a:gd name="T13" fmla="*/ 59 h 160"/>
                  <a:gd name="T14" fmla="*/ 0 w 219"/>
                  <a:gd name="T15" fmla="*/ 59 h 160"/>
                  <a:gd name="T16" fmla="*/ 0 w 219"/>
                  <a:gd name="T17" fmla="*/ 72 h 160"/>
                  <a:gd name="T18" fmla="*/ 22 w 219"/>
                  <a:gd name="T19" fmla="*/ 72 h 160"/>
                  <a:gd name="T20" fmla="*/ 34 w 219"/>
                  <a:gd name="T21" fmla="*/ 84 h 160"/>
                  <a:gd name="T22" fmla="*/ 22 w 219"/>
                  <a:gd name="T23" fmla="*/ 96 h 160"/>
                  <a:gd name="T24" fmla="*/ 0 w 219"/>
                  <a:gd name="T25" fmla="*/ 96 h 160"/>
                  <a:gd name="T26" fmla="*/ 0 w 219"/>
                  <a:gd name="T27" fmla="*/ 109 h 160"/>
                  <a:gd name="T28" fmla="*/ 22 w 219"/>
                  <a:gd name="T29" fmla="*/ 109 h 160"/>
                  <a:gd name="T30" fmla="*/ 34 w 219"/>
                  <a:gd name="T31" fmla="*/ 121 h 160"/>
                  <a:gd name="T32" fmla="*/ 22 w 219"/>
                  <a:gd name="T33" fmla="*/ 133 h 160"/>
                  <a:gd name="T34" fmla="*/ 0 w 219"/>
                  <a:gd name="T35" fmla="*/ 133 h 160"/>
                  <a:gd name="T36" fmla="*/ 0 w 219"/>
                  <a:gd name="T37" fmla="*/ 143 h 160"/>
                  <a:gd name="T38" fmla="*/ 18 w 219"/>
                  <a:gd name="T39" fmla="*/ 160 h 160"/>
                  <a:gd name="T40" fmla="*/ 202 w 219"/>
                  <a:gd name="T41" fmla="*/ 160 h 160"/>
                  <a:gd name="T42" fmla="*/ 219 w 219"/>
                  <a:gd name="T43" fmla="*/ 143 h 160"/>
                  <a:gd name="T44" fmla="*/ 219 w 219"/>
                  <a:gd name="T45" fmla="*/ 17 h 160"/>
                  <a:gd name="T46" fmla="*/ 202 w 219"/>
                  <a:gd name="T4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9" h="160">
                    <a:moveTo>
                      <a:pt x="20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9" y="35"/>
                      <a:pt x="34" y="41"/>
                      <a:pt x="34" y="47"/>
                    </a:cubicBezTo>
                    <a:cubicBezTo>
                      <a:pt x="34" y="54"/>
                      <a:pt x="29" y="59"/>
                      <a:pt x="2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9" y="72"/>
                      <a:pt x="34" y="78"/>
                      <a:pt x="34" y="84"/>
                    </a:cubicBezTo>
                    <a:cubicBezTo>
                      <a:pt x="34" y="91"/>
                      <a:pt x="29" y="96"/>
                      <a:pt x="22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9" y="109"/>
                      <a:pt x="34" y="115"/>
                      <a:pt x="34" y="121"/>
                    </a:cubicBezTo>
                    <a:cubicBezTo>
                      <a:pt x="34" y="128"/>
                      <a:pt x="29" y="133"/>
                      <a:pt x="22" y="133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52"/>
                      <a:pt x="8" y="160"/>
                      <a:pt x="18" y="160"/>
                    </a:cubicBezTo>
                    <a:cubicBezTo>
                      <a:pt x="202" y="160"/>
                      <a:pt x="202" y="160"/>
                      <a:pt x="202" y="160"/>
                    </a:cubicBezTo>
                    <a:cubicBezTo>
                      <a:pt x="212" y="160"/>
                      <a:pt x="219" y="152"/>
                      <a:pt x="219" y="143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9" y="8"/>
                      <a:pt x="212" y="0"/>
                      <a:pt x="202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2279650" y="727075"/>
                <a:ext cx="379413" cy="339725"/>
              </a:xfrm>
              <a:custGeom>
                <a:avLst/>
                <a:gdLst>
                  <a:gd name="T0" fmla="*/ 24 w 144"/>
                  <a:gd name="T1" fmla="*/ 72 h 129"/>
                  <a:gd name="T2" fmla="*/ 72 w 144"/>
                  <a:gd name="T3" fmla="*/ 24 h 129"/>
                  <a:gd name="T4" fmla="*/ 119 w 144"/>
                  <a:gd name="T5" fmla="*/ 72 h 129"/>
                  <a:gd name="T6" fmla="*/ 119 w 144"/>
                  <a:gd name="T7" fmla="*/ 129 h 129"/>
                  <a:gd name="T8" fmla="*/ 144 w 144"/>
                  <a:gd name="T9" fmla="*/ 129 h 129"/>
                  <a:gd name="T10" fmla="*/ 144 w 144"/>
                  <a:gd name="T11" fmla="*/ 72 h 129"/>
                  <a:gd name="T12" fmla="*/ 72 w 144"/>
                  <a:gd name="T13" fmla="*/ 0 h 129"/>
                  <a:gd name="T14" fmla="*/ 0 w 144"/>
                  <a:gd name="T15" fmla="*/ 72 h 129"/>
                  <a:gd name="T16" fmla="*/ 0 w 144"/>
                  <a:gd name="T17" fmla="*/ 129 h 129"/>
                  <a:gd name="T18" fmla="*/ 24 w 144"/>
                  <a:gd name="T19" fmla="*/ 129 h 129"/>
                  <a:gd name="T20" fmla="*/ 24 w 144"/>
                  <a:gd name="T21" fmla="*/ 7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" h="129">
                    <a:moveTo>
                      <a:pt x="24" y="72"/>
                    </a:moveTo>
                    <a:cubicBezTo>
                      <a:pt x="25" y="46"/>
                      <a:pt x="46" y="24"/>
                      <a:pt x="72" y="24"/>
                    </a:cubicBezTo>
                    <a:cubicBezTo>
                      <a:pt x="98" y="24"/>
                      <a:pt x="119" y="46"/>
                      <a:pt x="119" y="72"/>
                    </a:cubicBezTo>
                    <a:cubicBezTo>
                      <a:pt x="119" y="129"/>
                      <a:pt x="119" y="129"/>
                      <a:pt x="119" y="129"/>
                    </a:cubicBezTo>
                    <a:cubicBezTo>
                      <a:pt x="144" y="129"/>
                      <a:pt x="144" y="129"/>
                      <a:pt x="144" y="129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44" y="32"/>
                      <a:pt x="11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24" y="129"/>
                      <a:pt x="24" y="129"/>
                      <a:pt x="24" y="129"/>
                    </a:cubicBezTo>
                    <a:lnTo>
                      <a:pt x="24" y="7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075440" y="914400"/>
              <a:ext cx="457200" cy="274403"/>
              <a:chOff x="5891213" y="3663950"/>
              <a:chExt cx="1047750" cy="933450"/>
            </a:xfrm>
            <a:solidFill>
              <a:srgbClr val="FFFFFF"/>
            </a:solidFill>
          </p:grpSpPr>
          <p:sp>
            <p:nvSpPr>
              <p:cNvPr id="18" name="Freeform 96"/>
              <p:cNvSpPr>
                <a:spLocks noEditPoints="1"/>
              </p:cNvSpPr>
              <p:nvPr/>
            </p:nvSpPr>
            <p:spPr bwMode="auto">
              <a:xfrm>
                <a:off x="5891213" y="3663950"/>
                <a:ext cx="1047750" cy="933450"/>
              </a:xfrm>
              <a:custGeom>
                <a:avLst/>
                <a:gdLst>
                  <a:gd name="T0" fmla="*/ 335 w 346"/>
                  <a:gd name="T1" fmla="*/ 0 h 308"/>
                  <a:gd name="T2" fmla="*/ 11 w 346"/>
                  <a:gd name="T3" fmla="*/ 0 h 308"/>
                  <a:gd name="T4" fmla="*/ 0 w 346"/>
                  <a:gd name="T5" fmla="*/ 11 h 308"/>
                  <a:gd name="T6" fmla="*/ 0 w 346"/>
                  <a:gd name="T7" fmla="*/ 297 h 308"/>
                  <a:gd name="T8" fmla="*/ 11 w 346"/>
                  <a:gd name="T9" fmla="*/ 308 h 308"/>
                  <a:gd name="T10" fmla="*/ 335 w 346"/>
                  <a:gd name="T11" fmla="*/ 308 h 308"/>
                  <a:gd name="T12" fmla="*/ 346 w 346"/>
                  <a:gd name="T13" fmla="*/ 297 h 308"/>
                  <a:gd name="T14" fmla="*/ 346 w 346"/>
                  <a:gd name="T15" fmla="*/ 11 h 308"/>
                  <a:gd name="T16" fmla="*/ 335 w 346"/>
                  <a:gd name="T17" fmla="*/ 0 h 308"/>
                  <a:gd name="T18" fmla="*/ 266 w 346"/>
                  <a:gd name="T19" fmla="*/ 24 h 308"/>
                  <a:gd name="T20" fmla="*/ 281 w 346"/>
                  <a:gd name="T21" fmla="*/ 39 h 308"/>
                  <a:gd name="T22" fmla="*/ 266 w 346"/>
                  <a:gd name="T23" fmla="*/ 53 h 308"/>
                  <a:gd name="T24" fmla="*/ 252 w 346"/>
                  <a:gd name="T25" fmla="*/ 39 h 308"/>
                  <a:gd name="T26" fmla="*/ 266 w 346"/>
                  <a:gd name="T27" fmla="*/ 24 h 308"/>
                  <a:gd name="T28" fmla="*/ 223 w 346"/>
                  <a:gd name="T29" fmla="*/ 24 h 308"/>
                  <a:gd name="T30" fmla="*/ 238 w 346"/>
                  <a:gd name="T31" fmla="*/ 39 h 308"/>
                  <a:gd name="T32" fmla="*/ 223 w 346"/>
                  <a:gd name="T33" fmla="*/ 53 h 308"/>
                  <a:gd name="T34" fmla="*/ 209 w 346"/>
                  <a:gd name="T35" fmla="*/ 39 h 308"/>
                  <a:gd name="T36" fmla="*/ 223 w 346"/>
                  <a:gd name="T37" fmla="*/ 24 h 308"/>
                  <a:gd name="T38" fmla="*/ 324 w 346"/>
                  <a:gd name="T39" fmla="*/ 286 h 308"/>
                  <a:gd name="T40" fmla="*/ 22 w 346"/>
                  <a:gd name="T41" fmla="*/ 286 h 308"/>
                  <a:gd name="T42" fmla="*/ 22 w 346"/>
                  <a:gd name="T43" fmla="*/ 77 h 308"/>
                  <a:gd name="T44" fmla="*/ 324 w 346"/>
                  <a:gd name="T45" fmla="*/ 77 h 308"/>
                  <a:gd name="T46" fmla="*/ 324 w 346"/>
                  <a:gd name="T47" fmla="*/ 286 h 308"/>
                  <a:gd name="T48" fmla="*/ 310 w 346"/>
                  <a:gd name="T49" fmla="*/ 53 h 308"/>
                  <a:gd name="T50" fmla="*/ 295 w 346"/>
                  <a:gd name="T51" fmla="*/ 39 h 308"/>
                  <a:gd name="T52" fmla="*/ 310 w 346"/>
                  <a:gd name="T53" fmla="*/ 24 h 308"/>
                  <a:gd name="T54" fmla="*/ 324 w 346"/>
                  <a:gd name="T55" fmla="*/ 39 h 308"/>
                  <a:gd name="T56" fmla="*/ 310 w 346"/>
                  <a:gd name="T57" fmla="*/ 53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46" h="308">
                    <a:moveTo>
                      <a:pt x="33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97"/>
                      <a:pt x="0" y="297"/>
                      <a:pt x="0" y="297"/>
                    </a:cubicBezTo>
                    <a:cubicBezTo>
                      <a:pt x="0" y="303"/>
                      <a:pt x="5" y="308"/>
                      <a:pt x="11" y="308"/>
                    </a:cubicBezTo>
                    <a:cubicBezTo>
                      <a:pt x="335" y="308"/>
                      <a:pt x="335" y="308"/>
                      <a:pt x="335" y="308"/>
                    </a:cubicBezTo>
                    <a:cubicBezTo>
                      <a:pt x="341" y="308"/>
                      <a:pt x="346" y="303"/>
                      <a:pt x="346" y="297"/>
                    </a:cubicBezTo>
                    <a:cubicBezTo>
                      <a:pt x="346" y="11"/>
                      <a:pt x="346" y="11"/>
                      <a:pt x="346" y="11"/>
                    </a:cubicBezTo>
                    <a:cubicBezTo>
                      <a:pt x="346" y="5"/>
                      <a:pt x="341" y="0"/>
                      <a:pt x="335" y="0"/>
                    </a:cubicBezTo>
                    <a:close/>
                    <a:moveTo>
                      <a:pt x="266" y="24"/>
                    </a:moveTo>
                    <a:cubicBezTo>
                      <a:pt x="275" y="24"/>
                      <a:pt x="281" y="30"/>
                      <a:pt x="281" y="39"/>
                    </a:cubicBezTo>
                    <a:cubicBezTo>
                      <a:pt x="281" y="47"/>
                      <a:pt x="275" y="53"/>
                      <a:pt x="266" y="53"/>
                    </a:cubicBezTo>
                    <a:cubicBezTo>
                      <a:pt x="258" y="53"/>
                      <a:pt x="252" y="47"/>
                      <a:pt x="252" y="39"/>
                    </a:cubicBezTo>
                    <a:cubicBezTo>
                      <a:pt x="252" y="30"/>
                      <a:pt x="258" y="24"/>
                      <a:pt x="266" y="24"/>
                    </a:cubicBezTo>
                    <a:close/>
                    <a:moveTo>
                      <a:pt x="223" y="24"/>
                    </a:moveTo>
                    <a:cubicBezTo>
                      <a:pt x="232" y="24"/>
                      <a:pt x="238" y="30"/>
                      <a:pt x="238" y="39"/>
                    </a:cubicBezTo>
                    <a:cubicBezTo>
                      <a:pt x="238" y="47"/>
                      <a:pt x="232" y="53"/>
                      <a:pt x="223" y="53"/>
                    </a:cubicBezTo>
                    <a:cubicBezTo>
                      <a:pt x="215" y="53"/>
                      <a:pt x="209" y="47"/>
                      <a:pt x="209" y="39"/>
                    </a:cubicBezTo>
                    <a:cubicBezTo>
                      <a:pt x="209" y="30"/>
                      <a:pt x="215" y="24"/>
                      <a:pt x="223" y="24"/>
                    </a:cubicBezTo>
                    <a:close/>
                    <a:moveTo>
                      <a:pt x="324" y="286"/>
                    </a:moveTo>
                    <a:cubicBezTo>
                      <a:pt x="22" y="286"/>
                      <a:pt x="22" y="286"/>
                      <a:pt x="22" y="28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324" y="77"/>
                      <a:pt x="324" y="77"/>
                      <a:pt x="324" y="77"/>
                    </a:cubicBezTo>
                    <a:lnTo>
                      <a:pt x="324" y="286"/>
                    </a:lnTo>
                    <a:close/>
                    <a:moveTo>
                      <a:pt x="310" y="53"/>
                    </a:moveTo>
                    <a:cubicBezTo>
                      <a:pt x="301" y="53"/>
                      <a:pt x="295" y="47"/>
                      <a:pt x="295" y="39"/>
                    </a:cubicBezTo>
                    <a:cubicBezTo>
                      <a:pt x="295" y="30"/>
                      <a:pt x="301" y="24"/>
                      <a:pt x="310" y="24"/>
                    </a:cubicBezTo>
                    <a:cubicBezTo>
                      <a:pt x="318" y="24"/>
                      <a:pt x="324" y="30"/>
                      <a:pt x="324" y="39"/>
                    </a:cubicBezTo>
                    <a:cubicBezTo>
                      <a:pt x="324" y="47"/>
                      <a:pt x="318" y="53"/>
                      <a:pt x="310" y="53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Freeform 97"/>
              <p:cNvSpPr>
                <a:spLocks/>
              </p:cNvSpPr>
              <p:nvPr/>
            </p:nvSpPr>
            <p:spPr bwMode="auto">
              <a:xfrm>
                <a:off x="6554788" y="3946525"/>
                <a:ext cx="100013" cy="80963"/>
              </a:xfrm>
              <a:custGeom>
                <a:avLst/>
                <a:gdLst>
                  <a:gd name="T0" fmla="*/ 33 w 33"/>
                  <a:gd name="T1" fmla="*/ 22 h 27"/>
                  <a:gd name="T2" fmla="*/ 28 w 33"/>
                  <a:gd name="T3" fmla="*/ 27 h 27"/>
                  <a:gd name="T4" fmla="*/ 6 w 33"/>
                  <a:gd name="T5" fmla="*/ 27 h 27"/>
                  <a:gd name="T6" fmla="*/ 0 w 33"/>
                  <a:gd name="T7" fmla="*/ 22 h 27"/>
                  <a:gd name="T8" fmla="*/ 0 w 33"/>
                  <a:gd name="T9" fmla="*/ 5 h 27"/>
                  <a:gd name="T10" fmla="*/ 6 w 33"/>
                  <a:gd name="T11" fmla="*/ 0 h 27"/>
                  <a:gd name="T12" fmla="*/ 28 w 33"/>
                  <a:gd name="T13" fmla="*/ 0 h 27"/>
                  <a:gd name="T14" fmla="*/ 33 w 33"/>
                  <a:gd name="T15" fmla="*/ 5 h 27"/>
                  <a:gd name="T16" fmla="*/ 33 w 33"/>
                  <a:gd name="T17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7">
                    <a:moveTo>
                      <a:pt x="33" y="22"/>
                    </a:moveTo>
                    <a:cubicBezTo>
                      <a:pt x="33" y="25"/>
                      <a:pt x="31" y="27"/>
                      <a:pt x="28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25"/>
                      <a:pt x="0" y="2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3" y="2"/>
                      <a:pt x="33" y="5"/>
                    </a:cubicBezTo>
                    <a:lnTo>
                      <a:pt x="33" y="2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98"/>
              <p:cNvSpPr>
                <a:spLocks/>
              </p:cNvSpPr>
              <p:nvPr/>
            </p:nvSpPr>
            <p:spPr bwMode="auto">
              <a:xfrm>
                <a:off x="6402388" y="4017963"/>
                <a:ext cx="115888" cy="119063"/>
              </a:xfrm>
              <a:custGeom>
                <a:avLst/>
                <a:gdLst>
                  <a:gd name="T0" fmla="*/ 34 w 38"/>
                  <a:gd name="T1" fmla="*/ 9 h 39"/>
                  <a:gd name="T2" fmla="*/ 36 w 38"/>
                  <a:gd name="T3" fmla="*/ 17 h 39"/>
                  <a:gd name="T4" fmla="*/ 25 w 38"/>
                  <a:gd name="T5" fmla="*/ 36 h 39"/>
                  <a:gd name="T6" fmla="*/ 18 w 38"/>
                  <a:gd name="T7" fmla="*/ 38 h 39"/>
                  <a:gd name="T8" fmla="*/ 3 w 38"/>
                  <a:gd name="T9" fmla="*/ 29 h 39"/>
                  <a:gd name="T10" fmla="*/ 1 w 38"/>
                  <a:gd name="T11" fmla="*/ 22 h 39"/>
                  <a:gd name="T12" fmla="*/ 12 w 38"/>
                  <a:gd name="T13" fmla="*/ 3 h 39"/>
                  <a:gd name="T14" fmla="*/ 20 w 38"/>
                  <a:gd name="T15" fmla="*/ 1 h 39"/>
                  <a:gd name="T16" fmla="*/ 34 w 38"/>
                  <a:gd name="T17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9">
                    <a:moveTo>
                      <a:pt x="34" y="9"/>
                    </a:moveTo>
                    <a:cubicBezTo>
                      <a:pt x="37" y="11"/>
                      <a:pt x="38" y="14"/>
                      <a:pt x="36" y="1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4" y="38"/>
                      <a:pt x="20" y="39"/>
                      <a:pt x="18" y="3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1" y="28"/>
                      <a:pt x="0" y="25"/>
                      <a:pt x="1" y="2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0"/>
                      <a:pt x="17" y="0"/>
                      <a:pt x="20" y="1"/>
                    </a:cubicBezTo>
                    <a:lnTo>
                      <a:pt x="34" y="9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Freeform 99"/>
              <p:cNvSpPr>
                <a:spLocks/>
              </p:cNvSpPr>
              <p:nvPr/>
            </p:nvSpPr>
            <p:spPr bwMode="auto">
              <a:xfrm>
                <a:off x="6408738" y="4187825"/>
                <a:ext cx="115888" cy="122238"/>
              </a:xfrm>
              <a:custGeom>
                <a:avLst/>
                <a:gdLst>
                  <a:gd name="T0" fmla="*/ 18 w 38"/>
                  <a:gd name="T1" fmla="*/ 2 h 40"/>
                  <a:gd name="T2" fmla="*/ 25 w 38"/>
                  <a:gd name="T3" fmla="*/ 3 h 40"/>
                  <a:gd name="T4" fmla="*/ 36 w 38"/>
                  <a:gd name="T5" fmla="*/ 23 h 40"/>
                  <a:gd name="T6" fmla="*/ 34 w 38"/>
                  <a:gd name="T7" fmla="*/ 30 h 40"/>
                  <a:gd name="T8" fmla="*/ 20 w 38"/>
                  <a:gd name="T9" fmla="*/ 38 h 40"/>
                  <a:gd name="T10" fmla="*/ 12 w 38"/>
                  <a:gd name="T11" fmla="*/ 36 h 40"/>
                  <a:gd name="T12" fmla="*/ 1 w 38"/>
                  <a:gd name="T13" fmla="*/ 17 h 40"/>
                  <a:gd name="T14" fmla="*/ 3 w 38"/>
                  <a:gd name="T15" fmla="*/ 10 h 40"/>
                  <a:gd name="T16" fmla="*/ 18 w 38"/>
                  <a:gd name="T17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40">
                    <a:moveTo>
                      <a:pt x="18" y="2"/>
                    </a:moveTo>
                    <a:cubicBezTo>
                      <a:pt x="20" y="0"/>
                      <a:pt x="24" y="1"/>
                      <a:pt x="25" y="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8" y="25"/>
                      <a:pt x="37" y="28"/>
                      <a:pt x="34" y="30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17" y="40"/>
                      <a:pt x="14" y="39"/>
                      <a:pt x="12" y="3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5"/>
                      <a:pt x="1" y="11"/>
                      <a:pt x="3" y="10"/>
                    </a:cubicBezTo>
                    <a:lnTo>
                      <a:pt x="18" y="2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Freeform 100"/>
              <p:cNvSpPr>
                <a:spLocks/>
              </p:cNvSpPr>
              <p:nvPr/>
            </p:nvSpPr>
            <p:spPr bwMode="auto">
              <a:xfrm>
                <a:off x="6565901" y="4287838"/>
                <a:ext cx="100013" cy="82550"/>
              </a:xfrm>
              <a:custGeom>
                <a:avLst/>
                <a:gdLst>
                  <a:gd name="T0" fmla="*/ 0 w 33"/>
                  <a:gd name="T1" fmla="*/ 5 h 27"/>
                  <a:gd name="T2" fmla="*/ 6 w 33"/>
                  <a:gd name="T3" fmla="*/ 0 h 27"/>
                  <a:gd name="T4" fmla="*/ 28 w 33"/>
                  <a:gd name="T5" fmla="*/ 0 h 27"/>
                  <a:gd name="T6" fmla="*/ 33 w 33"/>
                  <a:gd name="T7" fmla="*/ 5 h 27"/>
                  <a:gd name="T8" fmla="*/ 33 w 33"/>
                  <a:gd name="T9" fmla="*/ 22 h 27"/>
                  <a:gd name="T10" fmla="*/ 28 w 33"/>
                  <a:gd name="T11" fmla="*/ 27 h 27"/>
                  <a:gd name="T12" fmla="*/ 6 w 33"/>
                  <a:gd name="T13" fmla="*/ 27 h 27"/>
                  <a:gd name="T14" fmla="*/ 0 w 33"/>
                  <a:gd name="T15" fmla="*/ 22 h 27"/>
                  <a:gd name="T16" fmla="*/ 0 w 33"/>
                  <a:gd name="T17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7">
                    <a:moveTo>
                      <a:pt x="0" y="5"/>
                    </a:moveTo>
                    <a:cubicBezTo>
                      <a:pt x="0" y="2"/>
                      <a:pt x="3" y="0"/>
                      <a:pt x="6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0"/>
                      <a:pt x="33" y="2"/>
                      <a:pt x="33" y="5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5"/>
                      <a:pt x="31" y="27"/>
                      <a:pt x="28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27"/>
                      <a:pt x="0" y="25"/>
                      <a:pt x="0" y="22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Freeform 101"/>
              <p:cNvSpPr>
                <a:spLocks/>
              </p:cNvSpPr>
              <p:nvPr/>
            </p:nvSpPr>
            <p:spPr bwMode="auto">
              <a:xfrm>
                <a:off x="6705601" y="4179888"/>
                <a:ext cx="115888" cy="117475"/>
              </a:xfrm>
              <a:custGeom>
                <a:avLst/>
                <a:gdLst>
                  <a:gd name="T0" fmla="*/ 3 w 38"/>
                  <a:gd name="T1" fmla="*/ 29 h 39"/>
                  <a:gd name="T2" fmla="*/ 1 w 38"/>
                  <a:gd name="T3" fmla="*/ 22 h 39"/>
                  <a:gd name="T4" fmla="*/ 12 w 38"/>
                  <a:gd name="T5" fmla="*/ 3 h 39"/>
                  <a:gd name="T6" fmla="*/ 20 w 38"/>
                  <a:gd name="T7" fmla="*/ 1 h 39"/>
                  <a:gd name="T8" fmla="*/ 34 w 38"/>
                  <a:gd name="T9" fmla="*/ 9 h 39"/>
                  <a:gd name="T10" fmla="*/ 36 w 38"/>
                  <a:gd name="T11" fmla="*/ 17 h 39"/>
                  <a:gd name="T12" fmla="*/ 25 w 38"/>
                  <a:gd name="T13" fmla="*/ 36 h 39"/>
                  <a:gd name="T14" fmla="*/ 18 w 38"/>
                  <a:gd name="T15" fmla="*/ 38 h 39"/>
                  <a:gd name="T16" fmla="*/ 3 w 38"/>
                  <a:gd name="T17" fmla="*/ 2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9">
                    <a:moveTo>
                      <a:pt x="3" y="29"/>
                    </a:moveTo>
                    <a:cubicBezTo>
                      <a:pt x="1" y="28"/>
                      <a:pt x="0" y="25"/>
                      <a:pt x="1" y="2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0"/>
                      <a:pt x="17" y="0"/>
                      <a:pt x="20" y="1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7" y="11"/>
                      <a:pt x="38" y="14"/>
                      <a:pt x="36" y="1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4" y="38"/>
                      <a:pt x="20" y="39"/>
                      <a:pt x="18" y="38"/>
                    </a:cubicBezTo>
                    <a:lnTo>
                      <a:pt x="3" y="29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Freeform 102"/>
              <p:cNvSpPr>
                <a:spLocks/>
              </p:cNvSpPr>
              <p:nvPr/>
            </p:nvSpPr>
            <p:spPr bwMode="auto">
              <a:xfrm>
                <a:off x="6699251" y="4006850"/>
                <a:ext cx="112713" cy="120650"/>
              </a:xfrm>
              <a:custGeom>
                <a:avLst/>
                <a:gdLst>
                  <a:gd name="T0" fmla="*/ 19 w 37"/>
                  <a:gd name="T1" fmla="*/ 38 h 40"/>
                  <a:gd name="T2" fmla="*/ 12 w 37"/>
                  <a:gd name="T3" fmla="*/ 36 h 40"/>
                  <a:gd name="T4" fmla="*/ 1 w 37"/>
                  <a:gd name="T5" fmla="*/ 17 h 40"/>
                  <a:gd name="T6" fmla="*/ 3 w 37"/>
                  <a:gd name="T7" fmla="*/ 10 h 40"/>
                  <a:gd name="T8" fmla="*/ 18 w 37"/>
                  <a:gd name="T9" fmla="*/ 1 h 40"/>
                  <a:gd name="T10" fmla="*/ 25 w 37"/>
                  <a:gd name="T11" fmla="*/ 3 h 40"/>
                  <a:gd name="T12" fmla="*/ 36 w 37"/>
                  <a:gd name="T13" fmla="*/ 23 h 40"/>
                  <a:gd name="T14" fmla="*/ 34 w 37"/>
                  <a:gd name="T15" fmla="*/ 30 h 40"/>
                  <a:gd name="T16" fmla="*/ 19 w 37"/>
                  <a:gd name="T17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0">
                    <a:moveTo>
                      <a:pt x="19" y="38"/>
                    </a:moveTo>
                    <a:cubicBezTo>
                      <a:pt x="17" y="40"/>
                      <a:pt x="14" y="39"/>
                      <a:pt x="12" y="3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5"/>
                      <a:pt x="1" y="11"/>
                      <a:pt x="3" y="1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0" y="0"/>
                      <a:pt x="24" y="1"/>
                      <a:pt x="25" y="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7" y="25"/>
                      <a:pt x="37" y="28"/>
                      <a:pt x="34" y="30"/>
                    </a:cubicBezTo>
                    <a:lnTo>
                      <a:pt x="19" y="38"/>
                    </a:ln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Freeform 103"/>
              <p:cNvSpPr>
                <a:spLocks noEditPoints="1"/>
              </p:cNvSpPr>
              <p:nvPr/>
            </p:nvSpPr>
            <p:spPr bwMode="auto">
              <a:xfrm>
                <a:off x="6457951" y="4011170"/>
                <a:ext cx="304800" cy="306388"/>
              </a:xfrm>
              <a:custGeom>
                <a:avLst/>
                <a:gdLst>
                  <a:gd name="T0" fmla="*/ 51 w 101"/>
                  <a:gd name="T1" fmla="*/ 0 h 101"/>
                  <a:gd name="T2" fmla="*/ 0 w 101"/>
                  <a:gd name="T3" fmla="*/ 51 h 101"/>
                  <a:gd name="T4" fmla="*/ 51 w 101"/>
                  <a:gd name="T5" fmla="*/ 101 h 101"/>
                  <a:gd name="T6" fmla="*/ 101 w 101"/>
                  <a:gd name="T7" fmla="*/ 51 h 101"/>
                  <a:gd name="T8" fmla="*/ 51 w 101"/>
                  <a:gd name="T9" fmla="*/ 0 h 101"/>
                  <a:gd name="T10" fmla="*/ 51 w 101"/>
                  <a:gd name="T11" fmla="*/ 75 h 101"/>
                  <a:gd name="T12" fmla="*/ 27 w 101"/>
                  <a:gd name="T13" fmla="*/ 51 h 101"/>
                  <a:gd name="T14" fmla="*/ 51 w 101"/>
                  <a:gd name="T15" fmla="*/ 27 h 101"/>
                  <a:gd name="T16" fmla="*/ 75 w 101"/>
                  <a:gd name="T17" fmla="*/ 51 h 101"/>
                  <a:gd name="T18" fmla="*/ 51 w 101"/>
                  <a:gd name="T19" fmla="*/ 7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1"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79"/>
                      <a:pt x="23" y="101"/>
                      <a:pt x="51" y="101"/>
                    </a:cubicBezTo>
                    <a:cubicBezTo>
                      <a:pt x="79" y="101"/>
                      <a:pt x="101" y="79"/>
                      <a:pt x="101" y="51"/>
                    </a:cubicBezTo>
                    <a:cubicBezTo>
                      <a:pt x="101" y="23"/>
                      <a:pt x="79" y="0"/>
                      <a:pt x="51" y="0"/>
                    </a:cubicBezTo>
                    <a:close/>
                    <a:moveTo>
                      <a:pt x="51" y="75"/>
                    </a:moveTo>
                    <a:cubicBezTo>
                      <a:pt x="37" y="75"/>
                      <a:pt x="27" y="64"/>
                      <a:pt x="27" y="51"/>
                    </a:cubicBezTo>
                    <a:cubicBezTo>
                      <a:pt x="27" y="37"/>
                      <a:pt x="37" y="27"/>
                      <a:pt x="51" y="27"/>
                    </a:cubicBezTo>
                    <a:cubicBezTo>
                      <a:pt x="64" y="27"/>
                      <a:pt x="75" y="37"/>
                      <a:pt x="75" y="51"/>
                    </a:cubicBezTo>
                    <a:cubicBezTo>
                      <a:pt x="75" y="64"/>
                      <a:pt x="64" y="75"/>
                      <a:pt x="51" y="75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Freeform 104"/>
              <p:cNvSpPr>
                <a:spLocks/>
              </p:cNvSpPr>
              <p:nvPr/>
            </p:nvSpPr>
            <p:spPr bwMode="auto">
              <a:xfrm>
                <a:off x="5948363" y="3979863"/>
                <a:ext cx="450850" cy="560388"/>
              </a:xfrm>
              <a:custGeom>
                <a:avLst/>
                <a:gdLst>
                  <a:gd name="T0" fmla="*/ 142 w 149"/>
                  <a:gd name="T1" fmla="*/ 113 h 185"/>
                  <a:gd name="T2" fmla="*/ 125 w 149"/>
                  <a:gd name="T3" fmla="*/ 113 h 185"/>
                  <a:gd name="T4" fmla="*/ 120 w 149"/>
                  <a:gd name="T5" fmla="*/ 96 h 185"/>
                  <a:gd name="T6" fmla="*/ 134 w 149"/>
                  <a:gd name="T7" fmla="*/ 88 h 185"/>
                  <a:gd name="T8" fmla="*/ 137 w 149"/>
                  <a:gd name="T9" fmla="*/ 79 h 185"/>
                  <a:gd name="T10" fmla="*/ 123 w 149"/>
                  <a:gd name="T11" fmla="*/ 54 h 185"/>
                  <a:gd name="T12" fmla="*/ 113 w 149"/>
                  <a:gd name="T13" fmla="*/ 52 h 185"/>
                  <a:gd name="T14" fmla="*/ 99 w 149"/>
                  <a:gd name="T15" fmla="*/ 60 h 185"/>
                  <a:gd name="T16" fmla="*/ 86 w 149"/>
                  <a:gd name="T17" fmla="*/ 48 h 185"/>
                  <a:gd name="T18" fmla="*/ 94 w 149"/>
                  <a:gd name="T19" fmla="*/ 34 h 185"/>
                  <a:gd name="T20" fmla="*/ 92 w 149"/>
                  <a:gd name="T21" fmla="*/ 24 h 185"/>
                  <a:gd name="T22" fmla="*/ 68 w 149"/>
                  <a:gd name="T23" fmla="*/ 10 h 185"/>
                  <a:gd name="T24" fmla="*/ 58 w 149"/>
                  <a:gd name="T25" fmla="*/ 13 h 185"/>
                  <a:gd name="T26" fmla="*/ 50 w 149"/>
                  <a:gd name="T27" fmla="*/ 27 h 185"/>
                  <a:gd name="T28" fmla="*/ 32 w 149"/>
                  <a:gd name="T29" fmla="*/ 23 h 185"/>
                  <a:gd name="T30" fmla="*/ 32 w 149"/>
                  <a:gd name="T31" fmla="*/ 7 h 185"/>
                  <a:gd name="T32" fmla="*/ 25 w 149"/>
                  <a:gd name="T33" fmla="*/ 0 h 185"/>
                  <a:gd name="T34" fmla="*/ 0 w 149"/>
                  <a:gd name="T35" fmla="*/ 0 h 185"/>
                  <a:gd name="T36" fmla="*/ 0 w 149"/>
                  <a:gd name="T37" fmla="*/ 51 h 185"/>
                  <a:gd name="T38" fmla="*/ 13 w 149"/>
                  <a:gd name="T39" fmla="*/ 50 h 185"/>
                  <a:gd name="T40" fmla="*/ 99 w 149"/>
                  <a:gd name="T41" fmla="*/ 136 h 185"/>
                  <a:gd name="T42" fmla="*/ 84 w 149"/>
                  <a:gd name="T43" fmla="*/ 185 h 185"/>
                  <a:gd name="T44" fmla="*/ 139 w 149"/>
                  <a:gd name="T45" fmla="*/ 185 h 185"/>
                  <a:gd name="T46" fmla="*/ 136 w 149"/>
                  <a:gd name="T47" fmla="*/ 181 h 185"/>
                  <a:gd name="T48" fmla="*/ 122 w 149"/>
                  <a:gd name="T49" fmla="*/ 172 h 185"/>
                  <a:gd name="T50" fmla="*/ 126 w 149"/>
                  <a:gd name="T51" fmla="*/ 155 h 185"/>
                  <a:gd name="T52" fmla="*/ 142 w 149"/>
                  <a:gd name="T53" fmla="*/ 155 h 185"/>
                  <a:gd name="T54" fmla="*/ 149 w 149"/>
                  <a:gd name="T55" fmla="*/ 148 h 185"/>
                  <a:gd name="T56" fmla="*/ 149 w 149"/>
                  <a:gd name="T57" fmla="*/ 120 h 185"/>
                  <a:gd name="T58" fmla="*/ 142 w 149"/>
                  <a:gd name="T59" fmla="*/ 11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185">
                    <a:moveTo>
                      <a:pt x="142" y="113"/>
                    </a:moveTo>
                    <a:cubicBezTo>
                      <a:pt x="125" y="113"/>
                      <a:pt x="125" y="113"/>
                      <a:pt x="125" y="113"/>
                    </a:cubicBezTo>
                    <a:cubicBezTo>
                      <a:pt x="124" y="107"/>
                      <a:pt x="123" y="102"/>
                      <a:pt x="120" y="96"/>
                    </a:cubicBezTo>
                    <a:cubicBezTo>
                      <a:pt x="134" y="88"/>
                      <a:pt x="134" y="88"/>
                      <a:pt x="134" y="88"/>
                    </a:cubicBezTo>
                    <a:cubicBezTo>
                      <a:pt x="138" y="86"/>
                      <a:pt x="139" y="82"/>
                      <a:pt x="137" y="79"/>
                    </a:cubicBezTo>
                    <a:cubicBezTo>
                      <a:pt x="123" y="54"/>
                      <a:pt x="123" y="54"/>
                      <a:pt x="123" y="54"/>
                    </a:cubicBezTo>
                    <a:cubicBezTo>
                      <a:pt x="121" y="51"/>
                      <a:pt x="117" y="50"/>
                      <a:pt x="113" y="52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95" y="56"/>
                      <a:pt x="91" y="52"/>
                      <a:pt x="86" y="48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6" y="30"/>
                      <a:pt x="95" y="26"/>
                      <a:pt x="92" y="24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8"/>
                      <a:pt x="60" y="9"/>
                      <a:pt x="58" y="13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4" y="25"/>
                      <a:pt x="38" y="24"/>
                      <a:pt x="32" y="2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3"/>
                      <a:pt x="29" y="0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4" y="50"/>
                      <a:pt x="9" y="50"/>
                      <a:pt x="13" y="50"/>
                    </a:cubicBezTo>
                    <a:cubicBezTo>
                      <a:pt x="61" y="50"/>
                      <a:pt x="99" y="88"/>
                      <a:pt x="99" y="136"/>
                    </a:cubicBezTo>
                    <a:cubicBezTo>
                      <a:pt x="99" y="154"/>
                      <a:pt x="93" y="171"/>
                      <a:pt x="84" y="185"/>
                    </a:cubicBezTo>
                    <a:cubicBezTo>
                      <a:pt x="139" y="185"/>
                      <a:pt x="139" y="185"/>
                      <a:pt x="139" y="185"/>
                    </a:cubicBezTo>
                    <a:cubicBezTo>
                      <a:pt x="139" y="183"/>
                      <a:pt x="138" y="182"/>
                      <a:pt x="136" y="181"/>
                    </a:cubicBezTo>
                    <a:cubicBezTo>
                      <a:pt x="122" y="172"/>
                      <a:pt x="122" y="172"/>
                      <a:pt x="122" y="172"/>
                    </a:cubicBezTo>
                    <a:cubicBezTo>
                      <a:pt x="123" y="167"/>
                      <a:pt x="125" y="161"/>
                      <a:pt x="126" y="155"/>
                    </a:cubicBezTo>
                    <a:cubicBezTo>
                      <a:pt x="142" y="155"/>
                      <a:pt x="142" y="155"/>
                      <a:pt x="142" y="155"/>
                    </a:cubicBezTo>
                    <a:cubicBezTo>
                      <a:pt x="146" y="155"/>
                      <a:pt x="149" y="152"/>
                      <a:pt x="149" y="148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49" y="116"/>
                      <a:pt x="146" y="113"/>
                      <a:pt x="142" y="113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885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17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826650" y="-166751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APPLICATION REFERENCE ARCHITECTURE</a:t>
            </a:r>
            <a:endParaRPr lang="en" sz="2400" dirty="0"/>
          </a:p>
        </p:txBody>
      </p:sp>
      <p:sp>
        <p:nvSpPr>
          <p:cNvPr id="587" name="Shape 587"/>
          <p:cNvSpPr txBox="1"/>
          <p:nvPr/>
        </p:nvSpPr>
        <p:spPr>
          <a:xfrm>
            <a:off x="4802150" y="2322275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930846" y="723511"/>
            <a:ext cx="7506118" cy="3947060"/>
            <a:chOff x="930844" y="723511"/>
            <a:chExt cx="7506118" cy="3947060"/>
          </a:xfrm>
        </p:grpSpPr>
        <p:grpSp>
          <p:nvGrpSpPr>
            <p:cNvPr id="103" name="Group 102"/>
            <p:cNvGrpSpPr/>
            <p:nvPr/>
          </p:nvGrpSpPr>
          <p:grpSpPr>
            <a:xfrm>
              <a:off x="1674545" y="2388048"/>
              <a:ext cx="6014678" cy="778009"/>
              <a:chOff x="2100064" y="2699979"/>
              <a:chExt cx="4979906" cy="1037345"/>
            </a:xfrm>
          </p:grpSpPr>
          <p:sp>
            <p:nvSpPr>
              <p:cNvPr id="189" name="Shape 280"/>
              <p:cNvSpPr/>
              <p:nvPr/>
            </p:nvSpPr>
            <p:spPr>
              <a:xfrm>
                <a:off x="2100064" y="2699979"/>
                <a:ext cx="4979906" cy="1037345"/>
              </a:xfrm>
              <a:prstGeom prst="rect">
                <a:avLst/>
              </a:prstGeom>
              <a:solidFill>
                <a:srgbClr val="177882"/>
              </a:solidFill>
              <a:ln w="12700">
                <a:miter lim="400000"/>
              </a:ln>
            </p:spPr>
            <p:txBody>
              <a:bodyPr lIns="41492" tIns="41493" rIns="41492" bIns="41493" anchor="ctr"/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90" name="Shape 282"/>
              <p:cNvSpPr/>
              <p:nvPr/>
            </p:nvSpPr>
            <p:spPr>
              <a:xfrm>
                <a:off x="4877580" y="2966554"/>
                <a:ext cx="1812249" cy="7533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Fuse</a:t>
                </a: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</a:t>
                </a:r>
                <a:r>
                  <a:rPr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Data Virtualization</a:t>
                </a:r>
                <a:endParaRPr lang="en-US"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Data Grid</a:t>
                </a:r>
                <a:endParaRPr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1677104" y="723511"/>
              <a:ext cx="6044466" cy="778009"/>
              <a:chOff x="2100064" y="3810802"/>
              <a:chExt cx="5006697" cy="1037345"/>
            </a:xfrm>
          </p:grpSpPr>
          <p:sp>
            <p:nvSpPr>
              <p:cNvPr id="187" name="Shape 283"/>
              <p:cNvSpPr/>
              <p:nvPr/>
            </p:nvSpPr>
            <p:spPr>
              <a:xfrm>
                <a:off x="2100064" y="3810802"/>
                <a:ext cx="4979906" cy="1037345"/>
              </a:xfrm>
              <a:prstGeom prst="rect">
                <a:avLst/>
              </a:prstGeom>
              <a:solidFill>
                <a:srgbClr val="004153"/>
              </a:solidFill>
              <a:ln w="12700">
                <a:miter lim="400000"/>
              </a:ln>
            </p:spPr>
            <p:txBody>
              <a:bodyPr lIns="41492" tIns="41493" rIns="41492" bIns="41493" anchor="ctr"/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88" name="Shape 285"/>
              <p:cNvSpPr/>
              <p:nvPr/>
            </p:nvSpPr>
            <p:spPr>
              <a:xfrm>
                <a:off x="4813524" y="4049730"/>
                <a:ext cx="2293237" cy="7533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Apache </a:t>
                </a: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Enterprise Application Platform</a:t>
                </a:r>
                <a:endParaRPr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Red Hat </a:t>
                </a:r>
                <a:r>
                  <a:rPr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Mobile Application Platform</a:t>
                </a: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1674546" y="1554930"/>
              <a:ext cx="6051511" cy="778009"/>
              <a:chOff x="2100064" y="1589155"/>
              <a:chExt cx="5010403" cy="1037345"/>
            </a:xfrm>
          </p:grpSpPr>
          <p:sp>
            <p:nvSpPr>
              <p:cNvPr id="185" name="Shape 286"/>
              <p:cNvSpPr/>
              <p:nvPr/>
            </p:nvSpPr>
            <p:spPr>
              <a:xfrm>
                <a:off x="2100064" y="1589155"/>
                <a:ext cx="4979906" cy="1037345"/>
              </a:xfrm>
              <a:prstGeom prst="rect">
                <a:avLst/>
              </a:prstGeom>
              <a:solidFill>
                <a:srgbClr val="338CCC"/>
              </a:solidFill>
              <a:ln w="12700">
                <a:miter lim="400000"/>
              </a:ln>
            </p:spPr>
            <p:txBody>
              <a:bodyPr lIns="41492" tIns="41493" rIns="41492" bIns="41493" anchor="ctr"/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86" name="Shape 288"/>
              <p:cNvSpPr/>
              <p:nvPr/>
            </p:nvSpPr>
            <p:spPr>
              <a:xfrm>
                <a:off x="4814490" y="1888647"/>
                <a:ext cx="2295977" cy="5304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839" tIns="40839" rIns="40839" bIns="40839">
                <a:spAutoFit/>
              </a:bodyPr>
              <a:lstStyle/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Business Process Management</a:t>
                </a:r>
                <a:endParaRPr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marL="171450" indent="-171450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buFont typeface="Arial"/>
                  <a:buChar char="•"/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Business Rules Management</a:t>
                </a:r>
                <a:endParaRPr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</p:grpSp>
        <p:grpSp>
          <p:nvGrpSpPr>
            <p:cNvPr id="106" name="Group 291"/>
            <p:cNvGrpSpPr/>
            <p:nvPr/>
          </p:nvGrpSpPr>
          <p:grpSpPr>
            <a:xfrm>
              <a:off x="930844" y="724533"/>
              <a:ext cx="746697" cy="2451809"/>
              <a:chOff x="-54587" y="0"/>
              <a:chExt cx="822402" cy="3602038"/>
            </a:xfrm>
          </p:grpSpPr>
          <p:sp>
            <p:nvSpPr>
              <p:cNvPr id="183" name="Shape 289"/>
              <p:cNvSpPr/>
              <p:nvPr/>
            </p:nvSpPr>
            <p:spPr>
              <a:xfrm rot="16200000">
                <a:off x="-1458913" y="1458912"/>
                <a:ext cx="3602038" cy="684213"/>
              </a:xfrm>
              <a:prstGeom prst="rect">
                <a:avLst/>
              </a:prstGeom>
              <a:solidFill>
                <a:srgbClr val="0041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84" name="Shape 290"/>
              <p:cNvSpPr/>
              <p:nvPr/>
            </p:nvSpPr>
            <p:spPr>
              <a:xfrm rot="16224871">
                <a:off x="-1364846" y="1337330"/>
                <a:ext cx="3442920" cy="8224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DEVELOPMENT</a:t>
                </a:r>
                <a:r>
                  <a:rPr lang="en-US"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/MANAGEMENT</a:t>
                </a:r>
                <a:r>
                  <a:rPr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</a:t>
                </a:r>
                <a:r>
                  <a:rPr lang="en-US"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</a:t>
                </a:r>
                <a:r>
                  <a:rPr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TOOLS</a:t>
                </a:r>
                <a:endParaRPr lang="en-US" sz="12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2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2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Developer Studio IDE, </a:t>
                </a:r>
                <a:r>
                  <a:rPr lang="en-US" sz="12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JBoss</a:t>
                </a:r>
                <a:r>
                  <a:rPr lang="en-US" sz="12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 ON</a:t>
                </a:r>
                <a:endParaRPr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</p:grpSp>
        <p:grpSp>
          <p:nvGrpSpPr>
            <p:cNvPr id="107" name="Group 294"/>
            <p:cNvGrpSpPr/>
            <p:nvPr/>
          </p:nvGrpSpPr>
          <p:grpSpPr>
            <a:xfrm>
              <a:off x="7778282" y="724533"/>
              <a:ext cx="621229" cy="2451809"/>
              <a:chOff x="-1" y="0"/>
              <a:chExt cx="684213" cy="3602038"/>
            </a:xfrm>
          </p:grpSpPr>
          <p:sp>
            <p:nvSpPr>
              <p:cNvPr id="181" name="Shape 292"/>
              <p:cNvSpPr/>
              <p:nvPr/>
            </p:nvSpPr>
            <p:spPr>
              <a:xfrm rot="16200000">
                <a:off x="-1458913" y="1458912"/>
                <a:ext cx="3602038" cy="684213"/>
              </a:xfrm>
              <a:prstGeom prst="rect">
                <a:avLst/>
              </a:prstGeom>
              <a:solidFill>
                <a:srgbClr val="0041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82" name="Shape 293"/>
              <p:cNvSpPr/>
              <p:nvPr/>
            </p:nvSpPr>
            <p:spPr>
              <a:xfrm rot="16200000">
                <a:off x="-1076219" y="1459103"/>
                <a:ext cx="2869563" cy="645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200" dirty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SECURITY</a:t>
                </a: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RED HAT </a:t>
                </a:r>
                <a:r>
                  <a:rPr lang="en-US" sz="1100" i="1" dirty="0" err="1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IdAM</a:t>
                </a: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, Red Hat SSO, </a:t>
                </a:r>
              </a:p>
              <a:p>
                <a:pPr algn="ctr" defTabSz="414922" fontAlgn="base" hangingPunct="0">
                  <a:lnSpc>
                    <a:spcPct val="85000"/>
                  </a:lnSpc>
                  <a:spcBef>
                    <a:spcPts val="182"/>
                  </a:spcBef>
                  <a:spcAft>
                    <a:spcPct val="0"/>
                  </a:spcAft>
                  <a:tabLst>
                    <a:tab pos="414922" algn="l"/>
                    <a:tab pos="829843" algn="l"/>
                    <a:tab pos="1244765" algn="l"/>
                    <a:tab pos="1659685" algn="l"/>
                    <a:tab pos="2074607" algn="l"/>
                    <a:tab pos="2489528" algn="l"/>
                    <a:tab pos="2904450" algn="l"/>
                    <a:tab pos="3319371" algn="l"/>
                    <a:tab pos="3734293" algn="l"/>
                    <a:tab pos="4149214" algn="l"/>
                    <a:tab pos="4564135" algn="l"/>
                    <a:tab pos="4979058" algn="l"/>
                    <a:tab pos="5393979" algn="l"/>
                    <a:tab pos="5808900" algn="l"/>
                    <a:tab pos="6223821" algn="l"/>
                    <a:tab pos="6638743" algn="l"/>
                    <a:tab pos="7053663" algn="l"/>
                    <a:tab pos="7468586" algn="l"/>
                    <a:tab pos="7883505" algn="l"/>
                    <a:tab pos="8298428" algn="l"/>
                  </a:tabLst>
                  <a:defRPr sz="12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r>
                  <a:rPr lang="en-US" sz="1100" i="1" dirty="0">
                    <a:solidFill>
                      <a:srgbClr val="FF6600"/>
                    </a:solidFill>
                    <a:latin typeface="Overpass Bold"/>
                    <a:ea typeface="Overpass Bold"/>
                    <a:cs typeface="Overpass Bold"/>
                    <a:sym typeface="Overpass Bold"/>
                  </a:rPr>
                  <a:t>3Scale API Management</a:t>
                </a:r>
                <a:endParaRPr sz="1100" i="1" dirty="0">
                  <a:solidFill>
                    <a:srgbClr val="FF6600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</p:grpSp>
        <p:grpSp>
          <p:nvGrpSpPr>
            <p:cNvPr id="108" name="Group 297"/>
            <p:cNvGrpSpPr/>
            <p:nvPr/>
          </p:nvGrpSpPr>
          <p:grpSpPr>
            <a:xfrm>
              <a:off x="984845" y="3718014"/>
              <a:ext cx="7452117" cy="952557"/>
              <a:chOff x="0" y="115241"/>
              <a:chExt cx="7010400" cy="513331"/>
            </a:xfrm>
          </p:grpSpPr>
          <p:sp>
            <p:nvSpPr>
              <p:cNvPr id="179" name="Shape 295"/>
              <p:cNvSpPr/>
              <p:nvPr/>
            </p:nvSpPr>
            <p:spPr>
              <a:xfrm>
                <a:off x="0" y="115241"/>
                <a:ext cx="7010400" cy="513331"/>
              </a:xfrm>
              <a:prstGeom prst="rect">
                <a:avLst/>
              </a:pr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80" name="Shape 296"/>
              <p:cNvSpPr/>
              <p:nvPr/>
            </p:nvSpPr>
            <p:spPr>
              <a:xfrm>
                <a:off x="161925" y="203140"/>
                <a:ext cx="6672263" cy="150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lvl1pPr>
              </a:lstStyle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dirty="0">
                    <a:solidFill>
                      <a:srgbClr val="000000"/>
                    </a:solidFill>
                  </a:rPr>
                  <a:t>PHYSICAL		   VIRTUAL</a:t>
                </a:r>
                <a:r>
                  <a:rPr lang="en-US" dirty="0">
                    <a:solidFill>
                      <a:srgbClr val="000000"/>
                    </a:solidFill>
                  </a:rPr>
                  <a:t> CLOUD </a:t>
                </a:r>
                <a:r>
                  <a:rPr dirty="0">
                    <a:solidFill>
                      <a:srgbClr val="000000"/>
                    </a:solidFill>
                  </a:rPr>
                  <a:t>		   PUBLIC CLOUD	PRIVATE CLOUD </a:t>
                </a: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115786" y="997667"/>
              <a:ext cx="454041" cy="288440"/>
              <a:chOff x="2178050" y="2190750"/>
              <a:chExt cx="1282700" cy="1065213"/>
            </a:xfrm>
            <a:solidFill>
              <a:schemeClr val="bg1"/>
            </a:solidFill>
          </p:grpSpPr>
          <p:sp>
            <p:nvSpPr>
              <p:cNvPr id="169" name="Rectangle 81"/>
              <p:cNvSpPr>
                <a:spLocks noChangeArrowheads="1"/>
              </p:cNvSpPr>
              <p:nvPr/>
            </p:nvSpPr>
            <p:spPr bwMode="auto">
              <a:xfrm>
                <a:off x="2651125" y="3138488"/>
                <a:ext cx="336550" cy="714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0" name="Freeform 82"/>
              <p:cNvSpPr>
                <a:spLocks noEditPoints="1"/>
              </p:cNvSpPr>
              <p:nvPr/>
            </p:nvSpPr>
            <p:spPr bwMode="auto">
              <a:xfrm>
                <a:off x="2178050" y="2190750"/>
                <a:ext cx="1282700" cy="930275"/>
              </a:xfrm>
              <a:custGeom>
                <a:avLst/>
                <a:gdLst>
                  <a:gd name="T0" fmla="*/ 334 w 342"/>
                  <a:gd name="T1" fmla="*/ 0 h 248"/>
                  <a:gd name="T2" fmla="*/ 9 w 342"/>
                  <a:gd name="T3" fmla="*/ 0 h 248"/>
                  <a:gd name="T4" fmla="*/ 0 w 342"/>
                  <a:gd name="T5" fmla="*/ 8 h 248"/>
                  <a:gd name="T6" fmla="*/ 0 w 342"/>
                  <a:gd name="T7" fmla="*/ 239 h 248"/>
                  <a:gd name="T8" fmla="*/ 9 w 342"/>
                  <a:gd name="T9" fmla="*/ 248 h 248"/>
                  <a:gd name="T10" fmla="*/ 334 w 342"/>
                  <a:gd name="T11" fmla="*/ 248 h 248"/>
                  <a:gd name="T12" fmla="*/ 342 w 342"/>
                  <a:gd name="T13" fmla="*/ 239 h 248"/>
                  <a:gd name="T14" fmla="*/ 342 w 342"/>
                  <a:gd name="T15" fmla="*/ 8 h 248"/>
                  <a:gd name="T16" fmla="*/ 334 w 342"/>
                  <a:gd name="T17" fmla="*/ 0 h 248"/>
                  <a:gd name="T18" fmla="*/ 321 w 342"/>
                  <a:gd name="T19" fmla="*/ 194 h 248"/>
                  <a:gd name="T20" fmla="*/ 21 w 342"/>
                  <a:gd name="T21" fmla="*/ 194 h 248"/>
                  <a:gd name="T22" fmla="*/ 21 w 342"/>
                  <a:gd name="T23" fmla="*/ 20 h 248"/>
                  <a:gd name="T24" fmla="*/ 321 w 342"/>
                  <a:gd name="T25" fmla="*/ 20 h 248"/>
                  <a:gd name="T26" fmla="*/ 321 w 342"/>
                  <a:gd name="T27" fmla="*/ 19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2" h="248">
                    <a:moveTo>
                      <a:pt x="3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44"/>
                      <a:pt x="4" y="248"/>
                      <a:pt x="9" y="248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8" y="248"/>
                      <a:pt x="342" y="244"/>
                      <a:pt x="342" y="239"/>
                    </a:cubicBezTo>
                    <a:cubicBezTo>
                      <a:pt x="342" y="8"/>
                      <a:pt x="342" y="8"/>
                      <a:pt x="342" y="8"/>
                    </a:cubicBezTo>
                    <a:cubicBezTo>
                      <a:pt x="342" y="4"/>
                      <a:pt x="338" y="0"/>
                      <a:pt x="334" y="0"/>
                    </a:cubicBezTo>
                    <a:close/>
                    <a:moveTo>
                      <a:pt x="321" y="194"/>
                    </a:moveTo>
                    <a:cubicBezTo>
                      <a:pt x="21" y="194"/>
                      <a:pt x="21" y="194"/>
                      <a:pt x="21" y="194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321" y="20"/>
                      <a:pt x="321" y="20"/>
                      <a:pt x="321" y="20"/>
                    </a:cubicBezTo>
                    <a:lnTo>
                      <a:pt x="321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1" name="Freeform 83"/>
              <p:cNvSpPr>
                <a:spLocks/>
              </p:cNvSpPr>
              <p:nvPr/>
            </p:nvSpPr>
            <p:spPr bwMode="auto">
              <a:xfrm>
                <a:off x="2546350" y="3225800"/>
                <a:ext cx="546100" cy="30163"/>
              </a:xfrm>
              <a:custGeom>
                <a:avLst/>
                <a:gdLst>
                  <a:gd name="T0" fmla="*/ 140 w 146"/>
                  <a:gd name="T1" fmla="*/ 0 h 8"/>
                  <a:gd name="T2" fmla="*/ 6 w 146"/>
                  <a:gd name="T3" fmla="*/ 0 h 8"/>
                  <a:gd name="T4" fmla="*/ 0 w 146"/>
                  <a:gd name="T5" fmla="*/ 6 h 8"/>
                  <a:gd name="T6" fmla="*/ 0 w 146"/>
                  <a:gd name="T7" fmla="*/ 8 h 8"/>
                  <a:gd name="T8" fmla="*/ 146 w 146"/>
                  <a:gd name="T9" fmla="*/ 8 h 8"/>
                  <a:gd name="T10" fmla="*/ 146 w 146"/>
                  <a:gd name="T11" fmla="*/ 6 h 8"/>
                  <a:gd name="T12" fmla="*/ 140 w 146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8">
                    <a:moveTo>
                      <a:pt x="1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6" y="3"/>
                      <a:pt x="143" y="0"/>
                      <a:pt x="1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2" name="Oval 84"/>
              <p:cNvSpPr>
                <a:spLocks noChangeArrowheads="1"/>
              </p:cNvSpPr>
              <p:nvPr/>
            </p:nvSpPr>
            <p:spPr bwMode="auto">
              <a:xfrm>
                <a:off x="2293938" y="2722563"/>
                <a:ext cx="146050" cy="146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3" name="Oval 85"/>
              <p:cNvSpPr>
                <a:spLocks noChangeArrowheads="1"/>
              </p:cNvSpPr>
              <p:nvPr/>
            </p:nvSpPr>
            <p:spPr bwMode="auto">
              <a:xfrm>
                <a:off x="2481263" y="2595563"/>
                <a:ext cx="147638" cy="149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4" name="Oval 86"/>
              <p:cNvSpPr>
                <a:spLocks noChangeArrowheads="1"/>
              </p:cNvSpPr>
              <p:nvPr/>
            </p:nvSpPr>
            <p:spPr bwMode="auto">
              <a:xfrm>
                <a:off x="2692400" y="2655888"/>
                <a:ext cx="146050" cy="149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5" name="Oval 87"/>
              <p:cNvSpPr>
                <a:spLocks noChangeArrowheads="1"/>
              </p:cNvSpPr>
              <p:nvPr/>
            </p:nvSpPr>
            <p:spPr bwMode="auto">
              <a:xfrm>
                <a:off x="2857500" y="2463800"/>
                <a:ext cx="146050" cy="146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6" name="Oval 88"/>
              <p:cNvSpPr>
                <a:spLocks noChangeArrowheads="1"/>
              </p:cNvSpPr>
              <p:nvPr/>
            </p:nvSpPr>
            <p:spPr bwMode="auto">
              <a:xfrm>
                <a:off x="3017838" y="2584450"/>
                <a:ext cx="146050" cy="146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7" name="Oval 89"/>
              <p:cNvSpPr>
                <a:spLocks noChangeArrowheads="1"/>
              </p:cNvSpPr>
              <p:nvPr/>
            </p:nvSpPr>
            <p:spPr bwMode="auto">
              <a:xfrm>
                <a:off x="3187700" y="2339975"/>
                <a:ext cx="149225" cy="147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8" name="Freeform 90"/>
              <p:cNvSpPr>
                <a:spLocks/>
              </p:cNvSpPr>
              <p:nvPr/>
            </p:nvSpPr>
            <p:spPr bwMode="auto">
              <a:xfrm>
                <a:off x="2335213" y="2381250"/>
                <a:ext cx="957263" cy="439738"/>
              </a:xfrm>
              <a:custGeom>
                <a:avLst/>
                <a:gdLst>
                  <a:gd name="T0" fmla="*/ 8 w 255"/>
                  <a:gd name="T1" fmla="*/ 117 h 117"/>
                  <a:gd name="T2" fmla="*/ 2 w 255"/>
                  <a:gd name="T3" fmla="*/ 114 h 117"/>
                  <a:gd name="T4" fmla="*/ 4 w 255"/>
                  <a:gd name="T5" fmla="*/ 104 h 117"/>
                  <a:gd name="T6" fmla="*/ 57 w 255"/>
                  <a:gd name="T7" fmla="*/ 69 h 117"/>
                  <a:gd name="T8" fmla="*/ 112 w 255"/>
                  <a:gd name="T9" fmla="*/ 85 h 117"/>
                  <a:gd name="T10" fmla="*/ 158 w 255"/>
                  <a:gd name="T11" fmla="*/ 32 h 117"/>
                  <a:gd name="T12" fmla="*/ 200 w 255"/>
                  <a:gd name="T13" fmla="*/ 63 h 117"/>
                  <a:gd name="T14" fmla="*/ 241 w 255"/>
                  <a:gd name="T15" fmla="*/ 4 h 117"/>
                  <a:gd name="T16" fmla="*/ 251 w 255"/>
                  <a:gd name="T17" fmla="*/ 3 h 117"/>
                  <a:gd name="T18" fmla="*/ 253 w 255"/>
                  <a:gd name="T19" fmla="*/ 13 h 117"/>
                  <a:gd name="T20" fmla="*/ 203 w 255"/>
                  <a:gd name="T21" fmla="*/ 84 h 117"/>
                  <a:gd name="T22" fmla="*/ 160 w 255"/>
                  <a:gd name="T23" fmla="*/ 52 h 117"/>
                  <a:gd name="T24" fmla="*/ 117 w 255"/>
                  <a:gd name="T25" fmla="*/ 101 h 117"/>
                  <a:gd name="T26" fmla="*/ 60 w 255"/>
                  <a:gd name="T27" fmla="*/ 85 h 117"/>
                  <a:gd name="T28" fmla="*/ 12 w 255"/>
                  <a:gd name="T29" fmla="*/ 116 h 117"/>
                  <a:gd name="T30" fmla="*/ 8 w 255"/>
                  <a:gd name="T3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5" h="117">
                    <a:moveTo>
                      <a:pt x="8" y="117"/>
                    </a:moveTo>
                    <a:cubicBezTo>
                      <a:pt x="6" y="117"/>
                      <a:pt x="4" y="116"/>
                      <a:pt x="2" y="114"/>
                    </a:cubicBezTo>
                    <a:cubicBezTo>
                      <a:pt x="0" y="111"/>
                      <a:pt x="1" y="106"/>
                      <a:pt x="4" y="104"/>
                    </a:cubicBezTo>
                    <a:cubicBezTo>
                      <a:pt x="57" y="69"/>
                      <a:pt x="57" y="69"/>
                      <a:pt x="57" y="69"/>
                    </a:cubicBezTo>
                    <a:cubicBezTo>
                      <a:pt x="112" y="85"/>
                      <a:pt x="112" y="85"/>
                      <a:pt x="112" y="85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200" y="63"/>
                      <a:pt x="200" y="63"/>
                      <a:pt x="200" y="63"/>
                    </a:cubicBezTo>
                    <a:cubicBezTo>
                      <a:pt x="241" y="4"/>
                      <a:pt x="241" y="4"/>
                      <a:pt x="241" y="4"/>
                    </a:cubicBezTo>
                    <a:cubicBezTo>
                      <a:pt x="243" y="1"/>
                      <a:pt x="248" y="0"/>
                      <a:pt x="251" y="3"/>
                    </a:cubicBezTo>
                    <a:cubicBezTo>
                      <a:pt x="255" y="5"/>
                      <a:pt x="255" y="9"/>
                      <a:pt x="253" y="13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17" y="101"/>
                      <a:pt x="117" y="101"/>
                      <a:pt x="117" y="10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1" y="117"/>
                      <a:pt x="10" y="117"/>
                      <a:pt x="8" y="1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4082934" y="2635702"/>
              <a:ext cx="568023" cy="381733"/>
              <a:chOff x="7629525" y="2041525"/>
              <a:chExt cx="1201738" cy="1103312"/>
            </a:xfrm>
            <a:solidFill>
              <a:srgbClr val="FFFFFF"/>
            </a:solidFill>
          </p:grpSpPr>
          <p:sp>
            <p:nvSpPr>
              <p:cNvPr id="150" name="Freeform 69"/>
              <p:cNvSpPr>
                <a:spLocks/>
              </p:cNvSpPr>
              <p:nvPr/>
            </p:nvSpPr>
            <p:spPr bwMode="auto">
              <a:xfrm>
                <a:off x="8370888" y="2687638"/>
                <a:ext cx="460375" cy="158750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4 w 200"/>
                  <a:gd name="T11" fmla="*/ 13 h 69"/>
                  <a:gd name="T12" fmla="*/ 14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5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8" y="5"/>
                      <a:pt x="200" y="10"/>
                      <a:pt x="200" y="15"/>
                    </a:cubicBezTo>
                    <a:cubicBezTo>
                      <a:pt x="200" y="44"/>
                      <a:pt x="155" y="69"/>
                      <a:pt x="100" y="69"/>
                    </a:cubicBezTo>
                    <a:cubicBezTo>
                      <a:pt x="45" y="69"/>
                      <a:pt x="0" y="44"/>
                      <a:pt x="0" y="15"/>
                    </a:cubicBezTo>
                    <a:cubicBezTo>
                      <a:pt x="0" y="10"/>
                      <a:pt x="1" y="5"/>
                      <a:pt x="4" y="0"/>
                    </a:cubicBezTo>
                    <a:cubicBezTo>
                      <a:pt x="6" y="5"/>
                      <a:pt x="10" y="9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40"/>
                      <a:pt x="53" y="61"/>
                      <a:pt x="100" y="61"/>
                    </a:cubicBezTo>
                    <a:cubicBezTo>
                      <a:pt x="147" y="61"/>
                      <a:pt x="186" y="40"/>
                      <a:pt x="186" y="15"/>
                    </a:cubicBezTo>
                    <a:cubicBezTo>
                      <a:pt x="186" y="14"/>
                      <a:pt x="185" y="14"/>
                      <a:pt x="185" y="13"/>
                    </a:cubicBezTo>
                    <a:cubicBezTo>
                      <a:pt x="190" y="9"/>
                      <a:pt x="193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1" name="Freeform 70"/>
              <p:cNvSpPr>
                <a:spLocks/>
              </p:cNvSpPr>
              <p:nvPr/>
            </p:nvSpPr>
            <p:spPr bwMode="auto">
              <a:xfrm>
                <a:off x="8370888" y="2830513"/>
                <a:ext cx="460375" cy="157162"/>
              </a:xfrm>
              <a:custGeom>
                <a:avLst/>
                <a:gdLst>
                  <a:gd name="T0" fmla="*/ 196 w 200"/>
                  <a:gd name="T1" fmla="*/ 0 h 68"/>
                  <a:gd name="T2" fmla="*/ 200 w 200"/>
                  <a:gd name="T3" fmla="*/ 15 h 68"/>
                  <a:gd name="T4" fmla="*/ 100 w 200"/>
                  <a:gd name="T5" fmla="*/ 68 h 68"/>
                  <a:gd name="T6" fmla="*/ 0 w 200"/>
                  <a:gd name="T7" fmla="*/ 15 h 68"/>
                  <a:gd name="T8" fmla="*/ 4 w 200"/>
                  <a:gd name="T9" fmla="*/ 0 h 68"/>
                  <a:gd name="T10" fmla="*/ 14 w 200"/>
                  <a:gd name="T11" fmla="*/ 13 h 68"/>
                  <a:gd name="T12" fmla="*/ 14 w 200"/>
                  <a:gd name="T13" fmla="*/ 15 h 68"/>
                  <a:gd name="T14" fmla="*/ 100 w 200"/>
                  <a:gd name="T15" fmla="*/ 61 h 68"/>
                  <a:gd name="T16" fmla="*/ 186 w 200"/>
                  <a:gd name="T17" fmla="*/ 15 h 68"/>
                  <a:gd name="T18" fmla="*/ 185 w 200"/>
                  <a:gd name="T19" fmla="*/ 13 h 68"/>
                  <a:gd name="T20" fmla="*/ 196 w 200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8">
                    <a:moveTo>
                      <a:pt x="196" y="0"/>
                    </a:moveTo>
                    <a:cubicBezTo>
                      <a:pt x="198" y="5"/>
                      <a:pt x="200" y="9"/>
                      <a:pt x="200" y="15"/>
                    </a:cubicBezTo>
                    <a:cubicBezTo>
                      <a:pt x="200" y="44"/>
                      <a:pt x="155" y="68"/>
                      <a:pt x="100" y="68"/>
                    </a:cubicBezTo>
                    <a:cubicBezTo>
                      <a:pt x="45" y="68"/>
                      <a:pt x="0" y="44"/>
                      <a:pt x="0" y="15"/>
                    </a:cubicBezTo>
                    <a:cubicBezTo>
                      <a:pt x="0" y="9"/>
                      <a:pt x="1" y="5"/>
                      <a:pt x="4" y="0"/>
                    </a:cubicBezTo>
                    <a:cubicBezTo>
                      <a:pt x="6" y="5"/>
                      <a:pt x="10" y="9"/>
                      <a:pt x="14" y="13"/>
                    </a:cubicBezTo>
                    <a:cubicBezTo>
                      <a:pt x="14" y="13"/>
                      <a:pt x="14" y="14"/>
                      <a:pt x="14" y="15"/>
                    </a:cubicBezTo>
                    <a:cubicBezTo>
                      <a:pt x="14" y="40"/>
                      <a:pt x="53" y="61"/>
                      <a:pt x="100" y="61"/>
                    </a:cubicBezTo>
                    <a:cubicBezTo>
                      <a:pt x="147" y="61"/>
                      <a:pt x="186" y="40"/>
                      <a:pt x="186" y="15"/>
                    </a:cubicBezTo>
                    <a:cubicBezTo>
                      <a:pt x="186" y="14"/>
                      <a:pt x="185" y="13"/>
                      <a:pt x="185" y="13"/>
                    </a:cubicBezTo>
                    <a:cubicBezTo>
                      <a:pt x="190" y="9"/>
                      <a:pt x="193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2" name="Freeform 71"/>
              <p:cNvSpPr>
                <a:spLocks/>
              </p:cNvSpPr>
              <p:nvPr/>
            </p:nvSpPr>
            <p:spPr bwMode="auto">
              <a:xfrm>
                <a:off x="8370888" y="2984500"/>
                <a:ext cx="460375" cy="160337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4 w 200"/>
                  <a:gd name="T11" fmla="*/ 13 h 69"/>
                  <a:gd name="T12" fmla="*/ 14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5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8" y="5"/>
                      <a:pt x="200" y="10"/>
                      <a:pt x="200" y="15"/>
                    </a:cubicBezTo>
                    <a:cubicBezTo>
                      <a:pt x="200" y="45"/>
                      <a:pt x="155" y="69"/>
                      <a:pt x="100" y="69"/>
                    </a:cubicBezTo>
                    <a:cubicBezTo>
                      <a:pt x="45" y="69"/>
                      <a:pt x="0" y="45"/>
                      <a:pt x="0" y="15"/>
                    </a:cubicBezTo>
                    <a:cubicBezTo>
                      <a:pt x="0" y="10"/>
                      <a:pt x="1" y="5"/>
                      <a:pt x="4" y="0"/>
                    </a:cubicBezTo>
                    <a:cubicBezTo>
                      <a:pt x="6" y="5"/>
                      <a:pt x="10" y="9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41"/>
                      <a:pt x="53" y="61"/>
                      <a:pt x="100" y="61"/>
                    </a:cubicBezTo>
                    <a:cubicBezTo>
                      <a:pt x="147" y="61"/>
                      <a:pt x="186" y="41"/>
                      <a:pt x="186" y="15"/>
                    </a:cubicBezTo>
                    <a:cubicBezTo>
                      <a:pt x="186" y="14"/>
                      <a:pt x="185" y="14"/>
                      <a:pt x="185" y="13"/>
                    </a:cubicBezTo>
                    <a:cubicBezTo>
                      <a:pt x="190" y="9"/>
                      <a:pt x="193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3" name="Freeform 72"/>
              <p:cNvSpPr>
                <a:spLocks noEditPoints="1"/>
              </p:cNvSpPr>
              <p:nvPr/>
            </p:nvSpPr>
            <p:spPr bwMode="auto">
              <a:xfrm>
                <a:off x="8370888" y="2468563"/>
                <a:ext cx="460375" cy="246062"/>
              </a:xfrm>
              <a:custGeom>
                <a:avLst/>
                <a:gdLst>
                  <a:gd name="T0" fmla="*/ 100 w 200"/>
                  <a:gd name="T1" fmla="*/ 0 h 107"/>
                  <a:gd name="T2" fmla="*/ 200 w 200"/>
                  <a:gd name="T3" fmla="*/ 54 h 107"/>
                  <a:gd name="T4" fmla="*/ 100 w 200"/>
                  <a:gd name="T5" fmla="*/ 107 h 107"/>
                  <a:gd name="T6" fmla="*/ 0 w 200"/>
                  <a:gd name="T7" fmla="*/ 54 h 107"/>
                  <a:gd name="T8" fmla="*/ 100 w 200"/>
                  <a:gd name="T9" fmla="*/ 0 h 107"/>
                  <a:gd name="T10" fmla="*/ 186 w 200"/>
                  <a:gd name="T11" fmla="*/ 54 h 107"/>
                  <a:gd name="T12" fmla="*/ 100 w 200"/>
                  <a:gd name="T13" fmla="*/ 7 h 107"/>
                  <a:gd name="T14" fmla="*/ 14 w 200"/>
                  <a:gd name="T15" fmla="*/ 54 h 107"/>
                  <a:gd name="T16" fmla="*/ 100 w 200"/>
                  <a:gd name="T17" fmla="*/ 100 h 107"/>
                  <a:gd name="T18" fmla="*/ 186 w 200"/>
                  <a:gd name="T19" fmla="*/ 5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107">
                    <a:moveTo>
                      <a:pt x="100" y="0"/>
                    </a:moveTo>
                    <a:cubicBezTo>
                      <a:pt x="155" y="0"/>
                      <a:pt x="200" y="24"/>
                      <a:pt x="200" y="54"/>
                    </a:cubicBezTo>
                    <a:cubicBezTo>
                      <a:pt x="200" y="83"/>
                      <a:pt x="155" y="107"/>
                      <a:pt x="100" y="107"/>
                    </a:cubicBezTo>
                    <a:cubicBezTo>
                      <a:pt x="45" y="107"/>
                      <a:pt x="0" y="83"/>
                      <a:pt x="0" y="54"/>
                    </a:cubicBezTo>
                    <a:cubicBezTo>
                      <a:pt x="0" y="24"/>
                      <a:pt x="45" y="0"/>
                      <a:pt x="100" y="0"/>
                    </a:cubicBezTo>
                    <a:close/>
                    <a:moveTo>
                      <a:pt x="186" y="54"/>
                    </a:moveTo>
                    <a:cubicBezTo>
                      <a:pt x="186" y="28"/>
                      <a:pt x="147" y="7"/>
                      <a:pt x="100" y="7"/>
                    </a:cubicBezTo>
                    <a:cubicBezTo>
                      <a:pt x="53" y="7"/>
                      <a:pt x="14" y="28"/>
                      <a:pt x="14" y="54"/>
                    </a:cubicBezTo>
                    <a:cubicBezTo>
                      <a:pt x="14" y="79"/>
                      <a:pt x="53" y="100"/>
                      <a:pt x="100" y="100"/>
                    </a:cubicBezTo>
                    <a:cubicBezTo>
                      <a:pt x="147" y="100"/>
                      <a:pt x="186" y="79"/>
                      <a:pt x="186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" name="Freeform 73"/>
              <p:cNvSpPr>
                <a:spLocks/>
              </p:cNvSpPr>
              <p:nvPr/>
            </p:nvSpPr>
            <p:spPr bwMode="auto">
              <a:xfrm>
                <a:off x="8405813" y="2265363"/>
                <a:ext cx="190500" cy="180975"/>
              </a:xfrm>
              <a:custGeom>
                <a:avLst/>
                <a:gdLst>
                  <a:gd name="T0" fmla="*/ 83 w 83"/>
                  <a:gd name="T1" fmla="*/ 70 h 78"/>
                  <a:gd name="T2" fmla="*/ 81 w 83"/>
                  <a:gd name="T3" fmla="*/ 75 h 78"/>
                  <a:gd name="T4" fmla="*/ 72 w 83"/>
                  <a:gd name="T5" fmla="*/ 75 h 78"/>
                  <a:gd name="T6" fmla="*/ 2 w 83"/>
                  <a:gd name="T7" fmla="*/ 13 h 78"/>
                  <a:gd name="T8" fmla="*/ 2 w 83"/>
                  <a:gd name="T9" fmla="*/ 3 h 78"/>
                  <a:gd name="T10" fmla="*/ 11 w 83"/>
                  <a:gd name="T11" fmla="*/ 3 h 78"/>
                  <a:gd name="T12" fmla="*/ 81 w 83"/>
                  <a:gd name="T13" fmla="*/ 66 h 78"/>
                  <a:gd name="T14" fmla="*/ 83 w 83"/>
                  <a:gd name="T15" fmla="*/ 7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78">
                    <a:moveTo>
                      <a:pt x="83" y="70"/>
                    </a:moveTo>
                    <a:cubicBezTo>
                      <a:pt x="83" y="72"/>
                      <a:pt x="83" y="74"/>
                      <a:pt x="81" y="75"/>
                    </a:cubicBezTo>
                    <a:cubicBezTo>
                      <a:pt x="79" y="78"/>
                      <a:pt x="75" y="78"/>
                      <a:pt x="72" y="7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0"/>
                      <a:pt x="0" y="6"/>
                      <a:pt x="2" y="3"/>
                    </a:cubicBezTo>
                    <a:cubicBezTo>
                      <a:pt x="4" y="1"/>
                      <a:pt x="9" y="0"/>
                      <a:pt x="11" y="3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2" y="67"/>
                      <a:pt x="83" y="69"/>
                      <a:pt x="83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5" name="Freeform 74"/>
              <p:cNvSpPr>
                <a:spLocks/>
              </p:cNvSpPr>
              <p:nvPr/>
            </p:nvSpPr>
            <p:spPr bwMode="auto">
              <a:xfrm>
                <a:off x="8058150" y="2208213"/>
                <a:ext cx="347663" cy="120650"/>
              </a:xfrm>
              <a:custGeom>
                <a:avLst/>
                <a:gdLst>
                  <a:gd name="T0" fmla="*/ 148 w 151"/>
                  <a:gd name="T1" fmla="*/ 0 h 52"/>
                  <a:gd name="T2" fmla="*/ 151 w 151"/>
                  <a:gd name="T3" fmla="*/ 11 h 52"/>
                  <a:gd name="T4" fmla="*/ 75 w 151"/>
                  <a:gd name="T5" fmla="*/ 52 h 52"/>
                  <a:gd name="T6" fmla="*/ 0 w 151"/>
                  <a:gd name="T7" fmla="*/ 11 h 52"/>
                  <a:gd name="T8" fmla="*/ 2 w 151"/>
                  <a:gd name="T9" fmla="*/ 0 h 52"/>
                  <a:gd name="T10" fmla="*/ 10 w 151"/>
                  <a:gd name="T11" fmla="*/ 10 h 52"/>
                  <a:gd name="T12" fmla="*/ 10 w 151"/>
                  <a:gd name="T13" fmla="*/ 11 h 52"/>
                  <a:gd name="T14" fmla="*/ 75 w 151"/>
                  <a:gd name="T15" fmla="*/ 46 h 52"/>
                  <a:gd name="T16" fmla="*/ 140 w 151"/>
                  <a:gd name="T17" fmla="*/ 11 h 52"/>
                  <a:gd name="T18" fmla="*/ 140 w 151"/>
                  <a:gd name="T19" fmla="*/ 10 h 52"/>
                  <a:gd name="T20" fmla="*/ 148 w 151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52">
                    <a:moveTo>
                      <a:pt x="148" y="0"/>
                    </a:moveTo>
                    <a:cubicBezTo>
                      <a:pt x="150" y="4"/>
                      <a:pt x="151" y="7"/>
                      <a:pt x="151" y="11"/>
                    </a:cubicBezTo>
                    <a:cubicBezTo>
                      <a:pt x="151" y="34"/>
                      <a:pt x="117" y="52"/>
                      <a:pt x="75" y="52"/>
                    </a:cubicBezTo>
                    <a:cubicBezTo>
                      <a:pt x="33" y="52"/>
                      <a:pt x="0" y="34"/>
                      <a:pt x="0" y="11"/>
                    </a:cubicBezTo>
                    <a:cubicBezTo>
                      <a:pt x="0" y="7"/>
                      <a:pt x="1" y="4"/>
                      <a:pt x="2" y="0"/>
                    </a:cubicBezTo>
                    <a:cubicBezTo>
                      <a:pt x="4" y="4"/>
                      <a:pt x="7" y="7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31"/>
                      <a:pt x="39" y="46"/>
                      <a:pt x="75" y="46"/>
                    </a:cubicBezTo>
                    <a:cubicBezTo>
                      <a:pt x="111" y="46"/>
                      <a:pt x="140" y="31"/>
                      <a:pt x="140" y="11"/>
                    </a:cubicBezTo>
                    <a:cubicBezTo>
                      <a:pt x="140" y="11"/>
                      <a:pt x="140" y="10"/>
                      <a:pt x="140" y="10"/>
                    </a:cubicBezTo>
                    <a:cubicBezTo>
                      <a:pt x="143" y="7"/>
                      <a:pt x="146" y="4"/>
                      <a:pt x="1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6" name="Freeform 75"/>
              <p:cNvSpPr>
                <a:spLocks/>
              </p:cNvSpPr>
              <p:nvPr/>
            </p:nvSpPr>
            <p:spPr bwMode="auto">
              <a:xfrm>
                <a:off x="8058150" y="2316163"/>
                <a:ext cx="347663" cy="120650"/>
              </a:xfrm>
              <a:custGeom>
                <a:avLst/>
                <a:gdLst>
                  <a:gd name="T0" fmla="*/ 148 w 151"/>
                  <a:gd name="T1" fmla="*/ 0 h 52"/>
                  <a:gd name="T2" fmla="*/ 151 w 151"/>
                  <a:gd name="T3" fmla="*/ 11 h 52"/>
                  <a:gd name="T4" fmla="*/ 75 w 151"/>
                  <a:gd name="T5" fmla="*/ 52 h 52"/>
                  <a:gd name="T6" fmla="*/ 0 w 151"/>
                  <a:gd name="T7" fmla="*/ 11 h 52"/>
                  <a:gd name="T8" fmla="*/ 2 w 151"/>
                  <a:gd name="T9" fmla="*/ 0 h 52"/>
                  <a:gd name="T10" fmla="*/ 10 w 151"/>
                  <a:gd name="T11" fmla="*/ 10 h 52"/>
                  <a:gd name="T12" fmla="*/ 10 w 151"/>
                  <a:gd name="T13" fmla="*/ 11 h 52"/>
                  <a:gd name="T14" fmla="*/ 75 w 151"/>
                  <a:gd name="T15" fmla="*/ 46 h 52"/>
                  <a:gd name="T16" fmla="*/ 140 w 151"/>
                  <a:gd name="T17" fmla="*/ 11 h 52"/>
                  <a:gd name="T18" fmla="*/ 140 w 151"/>
                  <a:gd name="T19" fmla="*/ 10 h 52"/>
                  <a:gd name="T20" fmla="*/ 148 w 151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52">
                    <a:moveTo>
                      <a:pt x="148" y="0"/>
                    </a:moveTo>
                    <a:cubicBezTo>
                      <a:pt x="150" y="3"/>
                      <a:pt x="151" y="7"/>
                      <a:pt x="151" y="11"/>
                    </a:cubicBezTo>
                    <a:cubicBezTo>
                      <a:pt x="151" y="34"/>
                      <a:pt x="117" y="52"/>
                      <a:pt x="75" y="52"/>
                    </a:cubicBezTo>
                    <a:cubicBezTo>
                      <a:pt x="33" y="52"/>
                      <a:pt x="0" y="34"/>
                      <a:pt x="0" y="11"/>
                    </a:cubicBezTo>
                    <a:cubicBezTo>
                      <a:pt x="0" y="7"/>
                      <a:pt x="1" y="3"/>
                      <a:pt x="2" y="0"/>
                    </a:cubicBezTo>
                    <a:cubicBezTo>
                      <a:pt x="4" y="3"/>
                      <a:pt x="7" y="7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30"/>
                      <a:pt x="39" y="46"/>
                      <a:pt x="75" y="46"/>
                    </a:cubicBezTo>
                    <a:cubicBezTo>
                      <a:pt x="111" y="46"/>
                      <a:pt x="140" y="30"/>
                      <a:pt x="140" y="11"/>
                    </a:cubicBezTo>
                    <a:cubicBezTo>
                      <a:pt x="140" y="11"/>
                      <a:pt x="140" y="10"/>
                      <a:pt x="140" y="10"/>
                    </a:cubicBezTo>
                    <a:cubicBezTo>
                      <a:pt x="143" y="7"/>
                      <a:pt x="146" y="3"/>
                      <a:pt x="1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7" name="Freeform 76"/>
              <p:cNvSpPr>
                <a:spLocks/>
              </p:cNvSpPr>
              <p:nvPr/>
            </p:nvSpPr>
            <p:spPr bwMode="auto">
              <a:xfrm>
                <a:off x="8058150" y="2433638"/>
                <a:ext cx="347663" cy="120650"/>
              </a:xfrm>
              <a:custGeom>
                <a:avLst/>
                <a:gdLst>
                  <a:gd name="T0" fmla="*/ 148 w 151"/>
                  <a:gd name="T1" fmla="*/ 0 h 52"/>
                  <a:gd name="T2" fmla="*/ 151 w 151"/>
                  <a:gd name="T3" fmla="*/ 11 h 52"/>
                  <a:gd name="T4" fmla="*/ 75 w 151"/>
                  <a:gd name="T5" fmla="*/ 52 h 52"/>
                  <a:gd name="T6" fmla="*/ 0 w 151"/>
                  <a:gd name="T7" fmla="*/ 11 h 52"/>
                  <a:gd name="T8" fmla="*/ 2 w 151"/>
                  <a:gd name="T9" fmla="*/ 0 h 52"/>
                  <a:gd name="T10" fmla="*/ 10 w 151"/>
                  <a:gd name="T11" fmla="*/ 10 h 52"/>
                  <a:gd name="T12" fmla="*/ 10 w 151"/>
                  <a:gd name="T13" fmla="*/ 11 h 52"/>
                  <a:gd name="T14" fmla="*/ 75 w 151"/>
                  <a:gd name="T15" fmla="*/ 46 h 52"/>
                  <a:gd name="T16" fmla="*/ 140 w 151"/>
                  <a:gd name="T17" fmla="*/ 11 h 52"/>
                  <a:gd name="T18" fmla="*/ 140 w 151"/>
                  <a:gd name="T19" fmla="*/ 10 h 52"/>
                  <a:gd name="T20" fmla="*/ 148 w 151"/>
                  <a:gd name="T2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52">
                    <a:moveTo>
                      <a:pt x="148" y="0"/>
                    </a:moveTo>
                    <a:cubicBezTo>
                      <a:pt x="150" y="3"/>
                      <a:pt x="151" y="7"/>
                      <a:pt x="151" y="11"/>
                    </a:cubicBezTo>
                    <a:cubicBezTo>
                      <a:pt x="151" y="34"/>
                      <a:pt x="117" y="52"/>
                      <a:pt x="75" y="52"/>
                    </a:cubicBezTo>
                    <a:cubicBezTo>
                      <a:pt x="33" y="52"/>
                      <a:pt x="0" y="34"/>
                      <a:pt x="0" y="11"/>
                    </a:cubicBezTo>
                    <a:cubicBezTo>
                      <a:pt x="0" y="7"/>
                      <a:pt x="1" y="3"/>
                      <a:pt x="2" y="0"/>
                    </a:cubicBezTo>
                    <a:cubicBezTo>
                      <a:pt x="4" y="3"/>
                      <a:pt x="7" y="7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30"/>
                      <a:pt x="39" y="46"/>
                      <a:pt x="75" y="46"/>
                    </a:cubicBezTo>
                    <a:cubicBezTo>
                      <a:pt x="111" y="46"/>
                      <a:pt x="140" y="30"/>
                      <a:pt x="140" y="11"/>
                    </a:cubicBezTo>
                    <a:cubicBezTo>
                      <a:pt x="140" y="11"/>
                      <a:pt x="140" y="10"/>
                      <a:pt x="140" y="10"/>
                    </a:cubicBezTo>
                    <a:cubicBezTo>
                      <a:pt x="143" y="7"/>
                      <a:pt x="146" y="3"/>
                      <a:pt x="1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8" name="Freeform 77"/>
              <p:cNvSpPr>
                <a:spLocks/>
              </p:cNvSpPr>
              <p:nvPr/>
            </p:nvSpPr>
            <p:spPr bwMode="auto">
              <a:xfrm>
                <a:off x="8231188" y="2041525"/>
                <a:ext cx="174625" cy="187325"/>
              </a:xfrm>
              <a:custGeom>
                <a:avLst/>
                <a:gdLst>
                  <a:gd name="T0" fmla="*/ 0 w 76"/>
                  <a:gd name="T1" fmla="*/ 0 h 81"/>
                  <a:gd name="T2" fmla="*/ 76 w 76"/>
                  <a:gd name="T3" fmla="*/ 41 h 81"/>
                  <a:gd name="T4" fmla="*/ 3 w 76"/>
                  <a:gd name="T5" fmla="*/ 81 h 81"/>
                  <a:gd name="T6" fmla="*/ 3 w 76"/>
                  <a:gd name="T7" fmla="*/ 76 h 81"/>
                  <a:gd name="T8" fmla="*/ 65 w 76"/>
                  <a:gd name="T9" fmla="*/ 41 h 81"/>
                  <a:gd name="T10" fmla="*/ 0 w 76"/>
                  <a:gd name="T11" fmla="*/ 6 h 81"/>
                  <a:gd name="T12" fmla="*/ 0 w 76"/>
                  <a:gd name="T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81">
                    <a:moveTo>
                      <a:pt x="0" y="0"/>
                    </a:moveTo>
                    <a:cubicBezTo>
                      <a:pt x="42" y="0"/>
                      <a:pt x="76" y="18"/>
                      <a:pt x="76" y="41"/>
                    </a:cubicBezTo>
                    <a:cubicBezTo>
                      <a:pt x="76" y="63"/>
                      <a:pt x="44" y="80"/>
                      <a:pt x="3" y="81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8" y="75"/>
                      <a:pt x="65" y="59"/>
                      <a:pt x="65" y="41"/>
                    </a:cubicBezTo>
                    <a:cubicBezTo>
                      <a:pt x="65" y="21"/>
                      <a:pt x="36" y="6"/>
                      <a:pt x="0" y="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9" name="Freeform 78"/>
              <p:cNvSpPr>
                <a:spLocks/>
              </p:cNvSpPr>
              <p:nvPr/>
            </p:nvSpPr>
            <p:spPr bwMode="auto">
              <a:xfrm>
                <a:off x="8108950" y="2706688"/>
                <a:ext cx="246063" cy="31750"/>
              </a:xfrm>
              <a:custGeom>
                <a:avLst/>
                <a:gdLst>
                  <a:gd name="T0" fmla="*/ 100 w 107"/>
                  <a:gd name="T1" fmla="*/ 0 h 14"/>
                  <a:gd name="T2" fmla="*/ 107 w 107"/>
                  <a:gd name="T3" fmla="*/ 7 h 14"/>
                  <a:gd name="T4" fmla="*/ 100 w 107"/>
                  <a:gd name="T5" fmla="*/ 14 h 14"/>
                  <a:gd name="T6" fmla="*/ 6 w 107"/>
                  <a:gd name="T7" fmla="*/ 14 h 14"/>
                  <a:gd name="T8" fmla="*/ 0 w 107"/>
                  <a:gd name="T9" fmla="*/ 7 h 14"/>
                  <a:gd name="T10" fmla="*/ 1 w 107"/>
                  <a:gd name="T11" fmla="*/ 2 h 14"/>
                  <a:gd name="T12" fmla="*/ 6 w 107"/>
                  <a:gd name="T13" fmla="*/ 0 h 14"/>
                  <a:gd name="T14" fmla="*/ 100 w 107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14">
                    <a:moveTo>
                      <a:pt x="100" y="0"/>
                    </a:moveTo>
                    <a:cubicBezTo>
                      <a:pt x="104" y="0"/>
                      <a:pt x="107" y="3"/>
                      <a:pt x="107" y="7"/>
                    </a:cubicBezTo>
                    <a:cubicBezTo>
                      <a:pt x="107" y="11"/>
                      <a:pt x="104" y="14"/>
                      <a:pt x="10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lnTo>
                      <a:pt x="10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0" name="Freeform 79"/>
              <p:cNvSpPr>
                <a:spLocks/>
              </p:cNvSpPr>
              <p:nvPr/>
            </p:nvSpPr>
            <p:spPr bwMode="auto">
              <a:xfrm>
                <a:off x="8058150" y="2041525"/>
                <a:ext cx="179388" cy="187325"/>
              </a:xfrm>
              <a:custGeom>
                <a:avLst/>
                <a:gdLst>
                  <a:gd name="T0" fmla="*/ 78 w 78"/>
                  <a:gd name="T1" fmla="*/ 76 h 81"/>
                  <a:gd name="T2" fmla="*/ 78 w 78"/>
                  <a:gd name="T3" fmla="*/ 81 h 81"/>
                  <a:gd name="T4" fmla="*/ 75 w 78"/>
                  <a:gd name="T5" fmla="*/ 81 h 81"/>
                  <a:gd name="T6" fmla="*/ 0 w 78"/>
                  <a:gd name="T7" fmla="*/ 41 h 81"/>
                  <a:gd name="T8" fmla="*/ 75 w 78"/>
                  <a:gd name="T9" fmla="*/ 0 h 81"/>
                  <a:gd name="T10" fmla="*/ 75 w 78"/>
                  <a:gd name="T11" fmla="*/ 0 h 81"/>
                  <a:gd name="T12" fmla="*/ 75 w 78"/>
                  <a:gd name="T13" fmla="*/ 6 h 81"/>
                  <a:gd name="T14" fmla="*/ 10 w 78"/>
                  <a:gd name="T15" fmla="*/ 41 h 81"/>
                  <a:gd name="T16" fmla="*/ 75 w 78"/>
                  <a:gd name="T17" fmla="*/ 76 h 81"/>
                  <a:gd name="T18" fmla="*/ 78 w 78"/>
                  <a:gd name="T19" fmla="*/ 7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81">
                    <a:moveTo>
                      <a:pt x="78" y="76"/>
                    </a:moveTo>
                    <a:cubicBezTo>
                      <a:pt x="78" y="81"/>
                      <a:pt x="78" y="81"/>
                      <a:pt x="78" y="81"/>
                    </a:cubicBezTo>
                    <a:cubicBezTo>
                      <a:pt x="77" y="81"/>
                      <a:pt x="76" y="81"/>
                      <a:pt x="75" y="81"/>
                    </a:cubicBezTo>
                    <a:cubicBezTo>
                      <a:pt x="33" y="81"/>
                      <a:pt x="0" y="63"/>
                      <a:pt x="0" y="41"/>
                    </a:cubicBezTo>
                    <a:cubicBezTo>
                      <a:pt x="0" y="18"/>
                      <a:pt x="33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39" y="6"/>
                      <a:pt x="10" y="21"/>
                      <a:pt x="10" y="41"/>
                    </a:cubicBezTo>
                    <a:cubicBezTo>
                      <a:pt x="10" y="60"/>
                      <a:pt x="39" y="76"/>
                      <a:pt x="75" y="76"/>
                    </a:cubicBezTo>
                    <a:cubicBezTo>
                      <a:pt x="76" y="76"/>
                      <a:pt x="77" y="76"/>
                      <a:pt x="7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1" name="Freeform 80"/>
              <p:cNvSpPr>
                <a:spLocks/>
              </p:cNvSpPr>
              <p:nvPr/>
            </p:nvSpPr>
            <p:spPr bwMode="auto">
              <a:xfrm>
                <a:off x="7629525" y="2687638"/>
                <a:ext cx="460375" cy="158750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5 w 200"/>
                  <a:gd name="T11" fmla="*/ 13 h 69"/>
                  <a:gd name="T12" fmla="*/ 15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6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9" y="5"/>
                      <a:pt x="200" y="10"/>
                      <a:pt x="200" y="15"/>
                    </a:cubicBezTo>
                    <a:cubicBezTo>
                      <a:pt x="200" y="44"/>
                      <a:pt x="155" y="69"/>
                      <a:pt x="100" y="69"/>
                    </a:cubicBezTo>
                    <a:cubicBezTo>
                      <a:pt x="45" y="69"/>
                      <a:pt x="0" y="44"/>
                      <a:pt x="0" y="15"/>
                    </a:cubicBezTo>
                    <a:cubicBezTo>
                      <a:pt x="0" y="10"/>
                      <a:pt x="2" y="5"/>
                      <a:pt x="4" y="0"/>
                    </a:cubicBezTo>
                    <a:cubicBezTo>
                      <a:pt x="7" y="5"/>
                      <a:pt x="10" y="9"/>
                      <a:pt x="15" y="13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40"/>
                      <a:pt x="53" y="61"/>
                      <a:pt x="100" y="61"/>
                    </a:cubicBezTo>
                    <a:cubicBezTo>
                      <a:pt x="148" y="61"/>
                      <a:pt x="186" y="40"/>
                      <a:pt x="186" y="15"/>
                    </a:cubicBezTo>
                    <a:cubicBezTo>
                      <a:pt x="186" y="14"/>
                      <a:pt x="186" y="14"/>
                      <a:pt x="186" y="13"/>
                    </a:cubicBezTo>
                    <a:cubicBezTo>
                      <a:pt x="190" y="9"/>
                      <a:pt x="194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" name="Freeform 81"/>
              <p:cNvSpPr>
                <a:spLocks/>
              </p:cNvSpPr>
              <p:nvPr/>
            </p:nvSpPr>
            <p:spPr bwMode="auto">
              <a:xfrm>
                <a:off x="7629525" y="2830513"/>
                <a:ext cx="460375" cy="157162"/>
              </a:xfrm>
              <a:custGeom>
                <a:avLst/>
                <a:gdLst>
                  <a:gd name="T0" fmla="*/ 196 w 200"/>
                  <a:gd name="T1" fmla="*/ 0 h 68"/>
                  <a:gd name="T2" fmla="*/ 200 w 200"/>
                  <a:gd name="T3" fmla="*/ 15 h 68"/>
                  <a:gd name="T4" fmla="*/ 100 w 200"/>
                  <a:gd name="T5" fmla="*/ 68 h 68"/>
                  <a:gd name="T6" fmla="*/ 0 w 200"/>
                  <a:gd name="T7" fmla="*/ 15 h 68"/>
                  <a:gd name="T8" fmla="*/ 4 w 200"/>
                  <a:gd name="T9" fmla="*/ 0 h 68"/>
                  <a:gd name="T10" fmla="*/ 15 w 200"/>
                  <a:gd name="T11" fmla="*/ 13 h 68"/>
                  <a:gd name="T12" fmla="*/ 15 w 200"/>
                  <a:gd name="T13" fmla="*/ 15 h 68"/>
                  <a:gd name="T14" fmla="*/ 100 w 200"/>
                  <a:gd name="T15" fmla="*/ 61 h 68"/>
                  <a:gd name="T16" fmla="*/ 186 w 200"/>
                  <a:gd name="T17" fmla="*/ 15 h 68"/>
                  <a:gd name="T18" fmla="*/ 186 w 200"/>
                  <a:gd name="T19" fmla="*/ 13 h 68"/>
                  <a:gd name="T20" fmla="*/ 196 w 200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8">
                    <a:moveTo>
                      <a:pt x="196" y="0"/>
                    </a:moveTo>
                    <a:cubicBezTo>
                      <a:pt x="199" y="5"/>
                      <a:pt x="200" y="9"/>
                      <a:pt x="200" y="15"/>
                    </a:cubicBezTo>
                    <a:cubicBezTo>
                      <a:pt x="200" y="44"/>
                      <a:pt x="155" y="68"/>
                      <a:pt x="100" y="68"/>
                    </a:cubicBezTo>
                    <a:cubicBezTo>
                      <a:pt x="45" y="68"/>
                      <a:pt x="0" y="44"/>
                      <a:pt x="0" y="15"/>
                    </a:cubicBezTo>
                    <a:cubicBezTo>
                      <a:pt x="0" y="9"/>
                      <a:pt x="2" y="5"/>
                      <a:pt x="4" y="0"/>
                    </a:cubicBezTo>
                    <a:cubicBezTo>
                      <a:pt x="7" y="5"/>
                      <a:pt x="10" y="9"/>
                      <a:pt x="15" y="13"/>
                    </a:cubicBezTo>
                    <a:cubicBezTo>
                      <a:pt x="15" y="13"/>
                      <a:pt x="15" y="14"/>
                      <a:pt x="15" y="15"/>
                    </a:cubicBezTo>
                    <a:cubicBezTo>
                      <a:pt x="15" y="40"/>
                      <a:pt x="53" y="61"/>
                      <a:pt x="100" y="61"/>
                    </a:cubicBezTo>
                    <a:cubicBezTo>
                      <a:pt x="148" y="61"/>
                      <a:pt x="186" y="40"/>
                      <a:pt x="186" y="15"/>
                    </a:cubicBezTo>
                    <a:cubicBezTo>
                      <a:pt x="186" y="14"/>
                      <a:pt x="186" y="13"/>
                      <a:pt x="186" y="13"/>
                    </a:cubicBezTo>
                    <a:cubicBezTo>
                      <a:pt x="190" y="9"/>
                      <a:pt x="194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3" name="Freeform 82"/>
              <p:cNvSpPr>
                <a:spLocks/>
              </p:cNvSpPr>
              <p:nvPr/>
            </p:nvSpPr>
            <p:spPr bwMode="auto">
              <a:xfrm>
                <a:off x="7629525" y="2984500"/>
                <a:ext cx="460375" cy="160337"/>
              </a:xfrm>
              <a:custGeom>
                <a:avLst/>
                <a:gdLst>
                  <a:gd name="T0" fmla="*/ 196 w 200"/>
                  <a:gd name="T1" fmla="*/ 0 h 69"/>
                  <a:gd name="T2" fmla="*/ 200 w 200"/>
                  <a:gd name="T3" fmla="*/ 15 h 69"/>
                  <a:gd name="T4" fmla="*/ 100 w 200"/>
                  <a:gd name="T5" fmla="*/ 69 h 69"/>
                  <a:gd name="T6" fmla="*/ 0 w 200"/>
                  <a:gd name="T7" fmla="*/ 15 h 69"/>
                  <a:gd name="T8" fmla="*/ 4 w 200"/>
                  <a:gd name="T9" fmla="*/ 0 h 69"/>
                  <a:gd name="T10" fmla="*/ 15 w 200"/>
                  <a:gd name="T11" fmla="*/ 13 h 69"/>
                  <a:gd name="T12" fmla="*/ 15 w 200"/>
                  <a:gd name="T13" fmla="*/ 15 h 69"/>
                  <a:gd name="T14" fmla="*/ 100 w 200"/>
                  <a:gd name="T15" fmla="*/ 61 h 69"/>
                  <a:gd name="T16" fmla="*/ 186 w 200"/>
                  <a:gd name="T17" fmla="*/ 15 h 69"/>
                  <a:gd name="T18" fmla="*/ 186 w 200"/>
                  <a:gd name="T19" fmla="*/ 13 h 69"/>
                  <a:gd name="T20" fmla="*/ 196 w 20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0" h="69">
                    <a:moveTo>
                      <a:pt x="196" y="0"/>
                    </a:moveTo>
                    <a:cubicBezTo>
                      <a:pt x="199" y="5"/>
                      <a:pt x="200" y="10"/>
                      <a:pt x="200" y="15"/>
                    </a:cubicBezTo>
                    <a:cubicBezTo>
                      <a:pt x="200" y="45"/>
                      <a:pt x="155" y="69"/>
                      <a:pt x="100" y="69"/>
                    </a:cubicBezTo>
                    <a:cubicBezTo>
                      <a:pt x="45" y="69"/>
                      <a:pt x="0" y="45"/>
                      <a:pt x="0" y="15"/>
                    </a:cubicBezTo>
                    <a:cubicBezTo>
                      <a:pt x="0" y="10"/>
                      <a:pt x="2" y="5"/>
                      <a:pt x="4" y="0"/>
                    </a:cubicBezTo>
                    <a:cubicBezTo>
                      <a:pt x="7" y="5"/>
                      <a:pt x="10" y="9"/>
                      <a:pt x="15" y="13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41"/>
                      <a:pt x="53" y="61"/>
                      <a:pt x="100" y="61"/>
                    </a:cubicBezTo>
                    <a:cubicBezTo>
                      <a:pt x="148" y="61"/>
                      <a:pt x="186" y="41"/>
                      <a:pt x="186" y="15"/>
                    </a:cubicBezTo>
                    <a:cubicBezTo>
                      <a:pt x="186" y="14"/>
                      <a:pt x="186" y="14"/>
                      <a:pt x="186" y="13"/>
                    </a:cubicBezTo>
                    <a:cubicBezTo>
                      <a:pt x="190" y="9"/>
                      <a:pt x="194" y="5"/>
                      <a:pt x="1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4" name="Freeform 83"/>
              <p:cNvSpPr>
                <a:spLocks/>
              </p:cNvSpPr>
              <p:nvPr/>
            </p:nvSpPr>
            <p:spPr bwMode="auto">
              <a:xfrm>
                <a:off x="7864475" y="2265363"/>
                <a:ext cx="193675" cy="180975"/>
              </a:xfrm>
              <a:custGeom>
                <a:avLst/>
                <a:gdLst>
                  <a:gd name="T0" fmla="*/ 82 w 84"/>
                  <a:gd name="T1" fmla="*/ 3 h 78"/>
                  <a:gd name="T2" fmla="*/ 81 w 84"/>
                  <a:gd name="T3" fmla="*/ 13 h 78"/>
                  <a:gd name="T4" fmla="*/ 11 w 84"/>
                  <a:gd name="T5" fmla="*/ 75 h 78"/>
                  <a:gd name="T6" fmla="*/ 2 w 84"/>
                  <a:gd name="T7" fmla="*/ 75 h 78"/>
                  <a:gd name="T8" fmla="*/ 0 w 84"/>
                  <a:gd name="T9" fmla="*/ 70 h 78"/>
                  <a:gd name="T10" fmla="*/ 3 w 84"/>
                  <a:gd name="T11" fmla="*/ 66 h 78"/>
                  <a:gd name="T12" fmla="*/ 72 w 84"/>
                  <a:gd name="T13" fmla="*/ 3 h 78"/>
                  <a:gd name="T14" fmla="*/ 82 w 84"/>
                  <a:gd name="T15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78">
                    <a:moveTo>
                      <a:pt x="82" y="3"/>
                    </a:moveTo>
                    <a:cubicBezTo>
                      <a:pt x="84" y="6"/>
                      <a:pt x="84" y="10"/>
                      <a:pt x="81" y="13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9" y="78"/>
                      <a:pt x="5" y="78"/>
                      <a:pt x="2" y="75"/>
                    </a:cubicBezTo>
                    <a:cubicBezTo>
                      <a:pt x="1" y="74"/>
                      <a:pt x="0" y="72"/>
                      <a:pt x="0" y="70"/>
                    </a:cubicBezTo>
                    <a:cubicBezTo>
                      <a:pt x="0" y="69"/>
                      <a:pt x="1" y="67"/>
                      <a:pt x="3" y="66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5" y="0"/>
                      <a:pt x="79" y="1"/>
                      <a:pt x="8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5" name="Freeform 84"/>
              <p:cNvSpPr>
                <a:spLocks noEditPoints="1"/>
              </p:cNvSpPr>
              <p:nvPr/>
            </p:nvSpPr>
            <p:spPr bwMode="auto">
              <a:xfrm>
                <a:off x="7629525" y="2468563"/>
                <a:ext cx="460375" cy="246062"/>
              </a:xfrm>
              <a:custGeom>
                <a:avLst/>
                <a:gdLst>
                  <a:gd name="T0" fmla="*/ 100 w 200"/>
                  <a:gd name="T1" fmla="*/ 0 h 107"/>
                  <a:gd name="T2" fmla="*/ 200 w 200"/>
                  <a:gd name="T3" fmla="*/ 54 h 107"/>
                  <a:gd name="T4" fmla="*/ 100 w 200"/>
                  <a:gd name="T5" fmla="*/ 107 h 107"/>
                  <a:gd name="T6" fmla="*/ 0 w 200"/>
                  <a:gd name="T7" fmla="*/ 54 h 107"/>
                  <a:gd name="T8" fmla="*/ 100 w 200"/>
                  <a:gd name="T9" fmla="*/ 0 h 107"/>
                  <a:gd name="T10" fmla="*/ 186 w 200"/>
                  <a:gd name="T11" fmla="*/ 54 h 107"/>
                  <a:gd name="T12" fmla="*/ 100 w 200"/>
                  <a:gd name="T13" fmla="*/ 7 h 107"/>
                  <a:gd name="T14" fmla="*/ 15 w 200"/>
                  <a:gd name="T15" fmla="*/ 54 h 107"/>
                  <a:gd name="T16" fmla="*/ 100 w 200"/>
                  <a:gd name="T17" fmla="*/ 100 h 107"/>
                  <a:gd name="T18" fmla="*/ 186 w 200"/>
                  <a:gd name="T19" fmla="*/ 5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107">
                    <a:moveTo>
                      <a:pt x="100" y="0"/>
                    </a:moveTo>
                    <a:cubicBezTo>
                      <a:pt x="155" y="0"/>
                      <a:pt x="200" y="24"/>
                      <a:pt x="200" y="54"/>
                    </a:cubicBezTo>
                    <a:cubicBezTo>
                      <a:pt x="200" y="83"/>
                      <a:pt x="155" y="107"/>
                      <a:pt x="100" y="107"/>
                    </a:cubicBezTo>
                    <a:cubicBezTo>
                      <a:pt x="45" y="107"/>
                      <a:pt x="0" y="83"/>
                      <a:pt x="0" y="54"/>
                    </a:cubicBezTo>
                    <a:cubicBezTo>
                      <a:pt x="0" y="24"/>
                      <a:pt x="45" y="0"/>
                      <a:pt x="100" y="0"/>
                    </a:cubicBezTo>
                    <a:close/>
                    <a:moveTo>
                      <a:pt x="186" y="54"/>
                    </a:moveTo>
                    <a:cubicBezTo>
                      <a:pt x="186" y="28"/>
                      <a:pt x="148" y="7"/>
                      <a:pt x="100" y="7"/>
                    </a:cubicBezTo>
                    <a:cubicBezTo>
                      <a:pt x="53" y="7"/>
                      <a:pt x="15" y="28"/>
                      <a:pt x="15" y="54"/>
                    </a:cubicBezTo>
                    <a:cubicBezTo>
                      <a:pt x="15" y="79"/>
                      <a:pt x="53" y="100"/>
                      <a:pt x="100" y="100"/>
                    </a:cubicBezTo>
                    <a:cubicBezTo>
                      <a:pt x="148" y="100"/>
                      <a:pt x="186" y="79"/>
                      <a:pt x="186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" name="Oval 85"/>
              <p:cNvSpPr>
                <a:spLocks noChangeArrowheads="1"/>
              </p:cNvSpPr>
              <p:nvPr/>
            </p:nvSpPr>
            <p:spPr bwMode="auto">
              <a:xfrm>
                <a:off x="8447088" y="2508250"/>
                <a:ext cx="307975" cy="168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7" name="Oval 86"/>
              <p:cNvSpPr>
                <a:spLocks noChangeArrowheads="1"/>
              </p:cNvSpPr>
              <p:nvPr/>
            </p:nvSpPr>
            <p:spPr bwMode="auto">
              <a:xfrm>
                <a:off x="8121650" y="2079625"/>
                <a:ext cx="217488" cy="1143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8" name="Oval 87"/>
              <p:cNvSpPr>
                <a:spLocks noChangeArrowheads="1"/>
              </p:cNvSpPr>
              <p:nvPr/>
            </p:nvSpPr>
            <p:spPr bwMode="auto">
              <a:xfrm>
                <a:off x="7705725" y="2508250"/>
                <a:ext cx="307975" cy="168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047523" y="1764768"/>
              <a:ext cx="617538" cy="414338"/>
              <a:chOff x="7715250" y="3644901"/>
              <a:chExt cx="982663" cy="985838"/>
            </a:xfrm>
            <a:solidFill>
              <a:srgbClr val="FFFFFF"/>
            </a:solidFill>
          </p:grpSpPr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7715250" y="4176713"/>
                <a:ext cx="1588" cy="4763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5" name="Freeform 103"/>
              <p:cNvSpPr>
                <a:spLocks/>
              </p:cNvSpPr>
              <p:nvPr/>
            </p:nvSpPr>
            <p:spPr bwMode="auto">
              <a:xfrm>
                <a:off x="7715250" y="4103688"/>
                <a:ext cx="88900" cy="312738"/>
              </a:xfrm>
              <a:custGeom>
                <a:avLst/>
                <a:gdLst>
                  <a:gd name="T0" fmla="*/ 35 w 35"/>
                  <a:gd name="T1" fmla="*/ 121 h 121"/>
                  <a:gd name="T2" fmla="*/ 23 w 35"/>
                  <a:gd name="T3" fmla="*/ 96 h 121"/>
                  <a:gd name="T4" fmla="*/ 24 w 35"/>
                  <a:gd name="T5" fmla="*/ 96 h 121"/>
                  <a:gd name="T6" fmla="*/ 28 w 35"/>
                  <a:gd name="T7" fmla="*/ 99 h 121"/>
                  <a:gd name="T8" fmla="*/ 25 w 35"/>
                  <a:gd name="T9" fmla="*/ 90 h 121"/>
                  <a:gd name="T10" fmla="*/ 17 w 35"/>
                  <a:gd name="T11" fmla="*/ 67 h 121"/>
                  <a:gd name="T12" fmla="*/ 18 w 35"/>
                  <a:gd name="T13" fmla="*/ 66 h 121"/>
                  <a:gd name="T14" fmla="*/ 16 w 35"/>
                  <a:gd name="T15" fmla="*/ 57 h 121"/>
                  <a:gd name="T16" fmla="*/ 16 w 35"/>
                  <a:gd name="T17" fmla="*/ 56 h 121"/>
                  <a:gd name="T18" fmla="*/ 8 w 35"/>
                  <a:gd name="T19" fmla="*/ 44 h 121"/>
                  <a:gd name="T20" fmla="*/ 8 w 35"/>
                  <a:gd name="T21" fmla="*/ 34 h 121"/>
                  <a:gd name="T22" fmla="*/ 7 w 35"/>
                  <a:gd name="T23" fmla="*/ 22 h 121"/>
                  <a:gd name="T24" fmla="*/ 5 w 35"/>
                  <a:gd name="T25" fmla="*/ 27 h 121"/>
                  <a:gd name="T26" fmla="*/ 2 w 35"/>
                  <a:gd name="T27" fmla="*/ 14 h 121"/>
                  <a:gd name="T28" fmla="*/ 2 w 35"/>
                  <a:gd name="T29" fmla="*/ 0 h 121"/>
                  <a:gd name="T30" fmla="*/ 0 w 35"/>
                  <a:gd name="T31" fmla="*/ 11 h 121"/>
                  <a:gd name="T32" fmla="*/ 0 w 35"/>
                  <a:gd name="T33" fmla="*/ 9 h 121"/>
                  <a:gd name="T34" fmla="*/ 0 w 35"/>
                  <a:gd name="T35" fmla="*/ 10 h 121"/>
                  <a:gd name="T36" fmla="*/ 0 w 35"/>
                  <a:gd name="T37" fmla="*/ 28 h 121"/>
                  <a:gd name="T38" fmla="*/ 1 w 35"/>
                  <a:gd name="T39" fmla="*/ 30 h 121"/>
                  <a:gd name="T40" fmla="*/ 2 w 35"/>
                  <a:gd name="T41" fmla="*/ 32 h 121"/>
                  <a:gd name="T42" fmla="*/ 1 w 35"/>
                  <a:gd name="T43" fmla="*/ 30 h 121"/>
                  <a:gd name="T44" fmla="*/ 9 w 35"/>
                  <a:gd name="T45" fmla="*/ 61 h 121"/>
                  <a:gd name="T46" fmla="*/ 20 w 35"/>
                  <a:gd name="T47" fmla="*/ 99 h 121"/>
                  <a:gd name="T48" fmla="*/ 20 w 35"/>
                  <a:gd name="T49" fmla="*/ 100 h 121"/>
                  <a:gd name="T50" fmla="*/ 20 w 35"/>
                  <a:gd name="T51" fmla="*/ 101 h 121"/>
                  <a:gd name="T52" fmla="*/ 27 w 35"/>
                  <a:gd name="T53" fmla="*/ 113 h 121"/>
                  <a:gd name="T54" fmla="*/ 29 w 35"/>
                  <a:gd name="T55" fmla="*/ 115 h 121"/>
                  <a:gd name="T56" fmla="*/ 29 w 35"/>
                  <a:gd name="T57" fmla="*/ 115 h 121"/>
                  <a:gd name="T58" fmla="*/ 28 w 35"/>
                  <a:gd name="T59" fmla="*/ 113 h 121"/>
                  <a:gd name="T60" fmla="*/ 29 w 35"/>
                  <a:gd name="T61" fmla="*/ 113 h 121"/>
                  <a:gd name="T62" fmla="*/ 35 w 35"/>
                  <a:gd name="T6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" h="121">
                    <a:moveTo>
                      <a:pt x="35" y="121"/>
                    </a:moveTo>
                    <a:cubicBezTo>
                      <a:pt x="32" y="112"/>
                      <a:pt x="21" y="107"/>
                      <a:pt x="23" y="96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5" y="96"/>
                      <a:pt x="25" y="96"/>
                      <a:pt x="28" y="99"/>
                    </a:cubicBezTo>
                    <a:cubicBezTo>
                      <a:pt x="27" y="96"/>
                      <a:pt x="26" y="93"/>
                      <a:pt x="25" y="90"/>
                    </a:cubicBezTo>
                    <a:cubicBezTo>
                      <a:pt x="20" y="89"/>
                      <a:pt x="13" y="70"/>
                      <a:pt x="17" y="67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5"/>
                      <a:pt x="18" y="65"/>
                      <a:pt x="16" y="57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2" y="61"/>
                      <a:pt x="9" y="47"/>
                      <a:pt x="8" y="44"/>
                    </a:cubicBezTo>
                    <a:cubicBezTo>
                      <a:pt x="8" y="40"/>
                      <a:pt x="8" y="37"/>
                      <a:pt x="8" y="34"/>
                    </a:cubicBezTo>
                    <a:cubicBezTo>
                      <a:pt x="9" y="30"/>
                      <a:pt x="9" y="30"/>
                      <a:pt x="7" y="22"/>
                    </a:cubicBezTo>
                    <a:cubicBezTo>
                      <a:pt x="6" y="27"/>
                      <a:pt x="6" y="27"/>
                      <a:pt x="5" y="27"/>
                    </a:cubicBezTo>
                    <a:cubicBezTo>
                      <a:pt x="2" y="25"/>
                      <a:pt x="2" y="15"/>
                      <a:pt x="2" y="14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4"/>
                      <a:pt x="1" y="7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9"/>
                      <a:pt x="0" y="24"/>
                      <a:pt x="0" y="28"/>
                    </a:cubicBezTo>
                    <a:cubicBezTo>
                      <a:pt x="0" y="29"/>
                      <a:pt x="1" y="29"/>
                      <a:pt x="1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7"/>
                      <a:pt x="6" y="51"/>
                      <a:pt x="9" y="61"/>
                    </a:cubicBezTo>
                    <a:cubicBezTo>
                      <a:pt x="15" y="85"/>
                      <a:pt x="18" y="95"/>
                      <a:pt x="20" y="99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2" y="105"/>
                      <a:pt x="24" y="108"/>
                      <a:pt x="27" y="113"/>
                    </a:cubicBezTo>
                    <a:cubicBezTo>
                      <a:pt x="28" y="114"/>
                      <a:pt x="28" y="115"/>
                      <a:pt x="29" y="115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9" y="114"/>
                      <a:pt x="28" y="114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30" y="114"/>
                      <a:pt x="33" y="118"/>
                      <a:pt x="35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6" name="Freeform 104"/>
              <p:cNvSpPr>
                <a:spLocks/>
              </p:cNvSpPr>
              <p:nvPr/>
            </p:nvSpPr>
            <p:spPr bwMode="auto">
              <a:xfrm>
                <a:off x="7715250" y="4119563"/>
                <a:ext cx="0" cy="7938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Freeform 105"/>
              <p:cNvSpPr>
                <a:spLocks/>
              </p:cNvSpPr>
              <p:nvPr/>
            </p:nvSpPr>
            <p:spPr bwMode="auto">
              <a:xfrm>
                <a:off x="7715250" y="41767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Freeform 106"/>
              <p:cNvSpPr>
                <a:spLocks noEditPoints="1"/>
              </p:cNvSpPr>
              <p:nvPr/>
            </p:nvSpPr>
            <p:spPr bwMode="auto">
              <a:xfrm>
                <a:off x="7729538" y="3722688"/>
                <a:ext cx="325438" cy="438150"/>
              </a:xfrm>
              <a:custGeom>
                <a:avLst/>
                <a:gdLst>
                  <a:gd name="T0" fmla="*/ 5 w 126"/>
                  <a:gd name="T1" fmla="*/ 123 h 170"/>
                  <a:gd name="T2" fmla="*/ 5 w 126"/>
                  <a:gd name="T3" fmla="*/ 155 h 170"/>
                  <a:gd name="T4" fmla="*/ 10 w 126"/>
                  <a:gd name="T5" fmla="*/ 162 h 170"/>
                  <a:gd name="T6" fmla="*/ 23 w 126"/>
                  <a:gd name="T7" fmla="*/ 147 h 170"/>
                  <a:gd name="T8" fmla="*/ 28 w 126"/>
                  <a:gd name="T9" fmla="*/ 170 h 170"/>
                  <a:gd name="T10" fmla="*/ 39 w 126"/>
                  <a:gd name="T11" fmla="*/ 168 h 170"/>
                  <a:gd name="T12" fmla="*/ 57 w 126"/>
                  <a:gd name="T13" fmla="*/ 141 h 170"/>
                  <a:gd name="T14" fmla="*/ 65 w 126"/>
                  <a:gd name="T15" fmla="*/ 155 h 170"/>
                  <a:gd name="T16" fmla="*/ 77 w 126"/>
                  <a:gd name="T17" fmla="*/ 145 h 170"/>
                  <a:gd name="T18" fmla="*/ 88 w 126"/>
                  <a:gd name="T19" fmla="*/ 110 h 170"/>
                  <a:gd name="T20" fmla="*/ 102 w 126"/>
                  <a:gd name="T21" fmla="*/ 116 h 170"/>
                  <a:gd name="T22" fmla="*/ 111 w 126"/>
                  <a:gd name="T23" fmla="*/ 101 h 170"/>
                  <a:gd name="T24" fmla="*/ 104 w 126"/>
                  <a:gd name="T25" fmla="*/ 74 h 170"/>
                  <a:gd name="T26" fmla="*/ 124 w 126"/>
                  <a:gd name="T27" fmla="*/ 68 h 170"/>
                  <a:gd name="T28" fmla="*/ 126 w 126"/>
                  <a:gd name="T29" fmla="*/ 56 h 170"/>
                  <a:gd name="T30" fmla="*/ 126 w 126"/>
                  <a:gd name="T31" fmla="*/ 54 h 170"/>
                  <a:gd name="T32" fmla="*/ 110 w 126"/>
                  <a:gd name="T33" fmla="*/ 39 h 170"/>
                  <a:gd name="T34" fmla="*/ 124 w 126"/>
                  <a:gd name="T35" fmla="*/ 28 h 170"/>
                  <a:gd name="T36" fmla="*/ 121 w 126"/>
                  <a:gd name="T37" fmla="*/ 19 h 170"/>
                  <a:gd name="T38" fmla="*/ 101 w 126"/>
                  <a:gd name="T39" fmla="*/ 19 h 170"/>
                  <a:gd name="T40" fmla="*/ 111 w 126"/>
                  <a:gd name="T41" fmla="*/ 6 h 170"/>
                  <a:gd name="T42" fmla="*/ 107 w 126"/>
                  <a:gd name="T43" fmla="*/ 2 h 170"/>
                  <a:gd name="T44" fmla="*/ 87 w 126"/>
                  <a:gd name="T45" fmla="*/ 10 h 170"/>
                  <a:gd name="T46" fmla="*/ 95 w 126"/>
                  <a:gd name="T47" fmla="*/ 0 h 170"/>
                  <a:gd name="T48" fmla="*/ 90 w 126"/>
                  <a:gd name="T49" fmla="*/ 2 h 170"/>
                  <a:gd name="T50" fmla="*/ 76 w 126"/>
                  <a:gd name="T51" fmla="*/ 13 h 170"/>
                  <a:gd name="T52" fmla="*/ 76 w 126"/>
                  <a:gd name="T53" fmla="*/ 13 h 170"/>
                  <a:gd name="T54" fmla="*/ 70 w 126"/>
                  <a:gd name="T55" fmla="*/ 15 h 170"/>
                  <a:gd name="T56" fmla="*/ 76 w 126"/>
                  <a:gd name="T57" fmla="*/ 8 h 170"/>
                  <a:gd name="T58" fmla="*/ 45 w 126"/>
                  <a:gd name="T59" fmla="*/ 35 h 170"/>
                  <a:gd name="T60" fmla="*/ 47 w 126"/>
                  <a:gd name="T61" fmla="*/ 32 h 170"/>
                  <a:gd name="T62" fmla="*/ 37 w 126"/>
                  <a:gd name="T63" fmla="*/ 43 h 170"/>
                  <a:gd name="T64" fmla="*/ 37 w 126"/>
                  <a:gd name="T65" fmla="*/ 44 h 170"/>
                  <a:gd name="T66" fmla="*/ 11 w 126"/>
                  <a:gd name="T67" fmla="*/ 85 h 170"/>
                  <a:gd name="T68" fmla="*/ 12 w 126"/>
                  <a:gd name="T69" fmla="*/ 84 h 170"/>
                  <a:gd name="T70" fmla="*/ 2 w 126"/>
                  <a:gd name="T71" fmla="*/ 116 h 170"/>
                  <a:gd name="T72" fmla="*/ 0 w 126"/>
                  <a:gd name="T73" fmla="*/ 131 h 170"/>
                  <a:gd name="T74" fmla="*/ 5 w 126"/>
                  <a:gd name="T75" fmla="*/ 123 h 170"/>
                  <a:gd name="T76" fmla="*/ 24 w 126"/>
                  <a:gd name="T77" fmla="*/ 73 h 170"/>
                  <a:gd name="T78" fmla="*/ 84 w 126"/>
                  <a:gd name="T79" fmla="*/ 38 h 170"/>
                  <a:gd name="T80" fmla="*/ 85 w 126"/>
                  <a:gd name="T81" fmla="*/ 61 h 170"/>
                  <a:gd name="T82" fmla="*/ 40 w 126"/>
                  <a:gd name="T83" fmla="*/ 118 h 170"/>
                  <a:gd name="T84" fmla="*/ 24 w 126"/>
                  <a:gd name="T85" fmla="*/ 7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6" h="170">
                    <a:moveTo>
                      <a:pt x="5" y="123"/>
                    </a:moveTo>
                    <a:cubicBezTo>
                      <a:pt x="11" y="129"/>
                      <a:pt x="6" y="150"/>
                      <a:pt x="5" y="155"/>
                    </a:cubicBezTo>
                    <a:cubicBezTo>
                      <a:pt x="6" y="158"/>
                      <a:pt x="8" y="160"/>
                      <a:pt x="10" y="162"/>
                    </a:cubicBezTo>
                    <a:cubicBezTo>
                      <a:pt x="11" y="144"/>
                      <a:pt x="20" y="144"/>
                      <a:pt x="23" y="147"/>
                    </a:cubicBezTo>
                    <a:cubicBezTo>
                      <a:pt x="29" y="153"/>
                      <a:pt x="29" y="164"/>
                      <a:pt x="28" y="170"/>
                    </a:cubicBezTo>
                    <a:cubicBezTo>
                      <a:pt x="32" y="170"/>
                      <a:pt x="33" y="169"/>
                      <a:pt x="39" y="168"/>
                    </a:cubicBezTo>
                    <a:cubicBezTo>
                      <a:pt x="34" y="149"/>
                      <a:pt x="46" y="134"/>
                      <a:pt x="57" y="141"/>
                    </a:cubicBezTo>
                    <a:cubicBezTo>
                      <a:pt x="58" y="141"/>
                      <a:pt x="63" y="145"/>
                      <a:pt x="65" y="155"/>
                    </a:cubicBezTo>
                    <a:cubicBezTo>
                      <a:pt x="70" y="151"/>
                      <a:pt x="73" y="149"/>
                      <a:pt x="77" y="145"/>
                    </a:cubicBezTo>
                    <a:cubicBezTo>
                      <a:pt x="64" y="134"/>
                      <a:pt x="74" y="112"/>
                      <a:pt x="88" y="110"/>
                    </a:cubicBezTo>
                    <a:cubicBezTo>
                      <a:pt x="90" y="110"/>
                      <a:pt x="96" y="109"/>
                      <a:pt x="102" y="116"/>
                    </a:cubicBezTo>
                    <a:cubicBezTo>
                      <a:pt x="106" y="110"/>
                      <a:pt x="108" y="107"/>
                      <a:pt x="111" y="101"/>
                    </a:cubicBezTo>
                    <a:cubicBezTo>
                      <a:pt x="99" y="102"/>
                      <a:pt x="93" y="85"/>
                      <a:pt x="104" y="74"/>
                    </a:cubicBezTo>
                    <a:cubicBezTo>
                      <a:pt x="108" y="70"/>
                      <a:pt x="117" y="66"/>
                      <a:pt x="124" y="68"/>
                    </a:cubicBezTo>
                    <a:cubicBezTo>
                      <a:pt x="125" y="66"/>
                      <a:pt x="125" y="61"/>
                      <a:pt x="126" y="56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08" y="60"/>
                      <a:pt x="106" y="46"/>
                      <a:pt x="110" y="39"/>
                    </a:cubicBezTo>
                    <a:cubicBezTo>
                      <a:pt x="110" y="38"/>
                      <a:pt x="114" y="30"/>
                      <a:pt x="124" y="28"/>
                    </a:cubicBezTo>
                    <a:cubicBezTo>
                      <a:pt x="123" y="25"/>
                      <a:pt x="123" y="25"/>
                      <a:pt x="121" y="19"/>
                    </a:cubicBezTo>
                    <a:cubicBezTo>
                      <a:pt x="112" y="27"/>
                      <a:pt x="101" y="26"/>
                      <a:pt x="101" y="19"/>
                    </a:cubicBezTo>
                    <a:cubicBezTo>
                      <a:pt x="101" y="12"/>
                      <a:pt x="108" y="7"/>
                      <a:pt x="111" y="6"/>
                    </a:cubicBezTo>
                    <a:cubicBezTo>
                      <a:pt x="110" y="4"/>
                      <a:pt x="108" y="3"/>
                      <a:pt x="107" y="2"/>
                    </a:cubicBezTo>
                    <a:cubicBezTo>
                      <a:pt x="95" y="14"/>
                      <a:pt x="87" y="14"/>
                      <a:pt x="87" y="10"/>
                    </a:cubicBezTo>
                    <a:cubicBezTo>
                      <a:pt x="87" y="9"/>
                      <a:pt x="88" y="6"/>
                      <a:pt x="95" y="0"/>
                    </a:cubicBezTo>
                    <a:cubicBezTo>
                      <a:pt x="91" y="1"/>
                      <a:pt x="90" y="1"/>
                      <a:pt x="90" y="2"/>
                    </a:cubicBezTo>
                    <a:cubicBezTo>
                      <a:pt x="82" y="9"/>
                      <a:pt x="79" y="11"/>
                      <a:pt x="76" y="13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2" y="16"/>
                      <a:pt x="71" y="16"/>
                      <a:pt x="70" y="15"/>
                    </a:cubicBezTo>
                    <a:cubicBezTo>
                      <a:pt x="70" y="14"/>
                      <a:pt x="70" y="13"/>
                      <a:pt x="76" y="8"/>
                    </a:cubicBezTo>
                    <a:cubicBezTo>
                      <a:pt x="64" y="15"/>
                      <a:pt x="57" y="29"/>
                      <a:pt x="45" y="35"/>
                    </a:cubicBezTo>
                    <a:cubicBezTo>
                      <a:pt x="45" y="34"/>
                      <a:pt x="45" y="34"/>
                      <a:pt x="47" y="32"/>
                    </a:cubicBezTo>
                    <a:cubicBezTo>
                      <a:pt x="47" y="32"/>
                      <a:pt x="39" y="39"/>
                      <a:pt x="37" y="43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28" y="58"/>
                      <a:pt x="18" y="70"/>
                      <a:pt x="11" y="85"/>
                    </a:cubicBezTo>
                    <a:cubicBezTo>
                      <a:pt x="11" y="84"/>
                      <a:pt x="12" y="84"/>
                      <a:pt x="12" y="84"/>
                    </a:cubicBezTo>
                    <a:cubicBezTo>
                      <a:pt x="13" y="88"/>
                      <a:pt x="4" y="113"/>
                      <a:pt x="2" y="116"/>
                    </a:cubicBezTo>
                    <a:cubicBezTo>
                      <a:pt x="0" y="118"/>
                      <a:pt x="0" y="131"/>
                      <a:pt x="0" y="131"/>
                    </a:cubicBezTo>
                    <a:cubicBezTo>
                      <a:pt x="2" y="123"/>
                      <a:pt x="4" y="123"/>
                      <a:pt x="5" y="123"/>
                    </a:cubicBezTo>
                    <a:close/>
                    <a:moveTo>
                      <a:pt x="24" y="73"/>
                    </a:moveTo>
                    <a:cubicBezTo>
                      <a:pt x="39" y="41"/>
                      <a:pt x="76" y="11"/>
                      <a:pt x="84" y="38"/>
                    </a:cubicBezTo>
                    <a:cubicBezTo>
                      <a:pt x="86" y="44"/>
                      <a:pt x="88" y="49"/>
                      <a:pt x="85" y="61"/>
                    </a:cubicBezTo>
                    <a:cubicBezTo>
                      <a:pt x="80" y="84"/>
                      <a:pt x="59" y="111"/>
                      <a:pt x="40" y="118"/>
                    </a:cubicBezTo>
                    <a:cubicBezTo>
                      <a:pt x="20" y="126"/>
                      <a:pt x="8" y="106"/>
                      <a:pt x="24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Freeform 107"/>
              <p:cNvSpPr>
                <a:spLocks noEditPoints="1"/>
              </p:cNvSpPr>
              <p:nvPr/>
            </p:nvSpPr>
            <p:spPr bwMode="auto">
              <a:xfrm>
                <a:off x="7789863" y="4279901"/>
                <a:ext cx="142875" cy="190500"/>
              </a:xfrm>
              <a:custGeom>
                <a:avLst/>
                <a:gdLst>
                  <a:gd name="T0" fmla="*/ 20 w 56"/>
                  <a:gd name="T1" fmla="*/ 55 h 74"/>
                  <a:gd name="T2" fmla="*/ 20 w 56"/>
                  <a:gd name="T3" fmla="*/ 58 h 74"/>
                  <a:gd name="T4" fmla="*/ 24 w 56"/>
                  <a:gd name="T5" fmla="*/ 62 h 74"/>
                  <a:gd name="T6" fmla="*/ 26 w 56"/>
                  <a:gd name="T7" fmla="*/ 60 h 74"/>
                  <a:gd name="T8" fmla="*/ 34 w 56"/>
                  <a:gd name="T9" fmla="*/ 69 h 74"/>
                  <a:gd name="T10" fmla="*/ 39 w 56"/>
                  <a:gd name="T11" fmla="*/ 72 h 74"/>
                  <a:gd name="T12" fmla="*/ 39 w 56"/>
                  <a:gd name="T13" fmla="*/ 66 h 74"/>
                  <a:gd name="T14" fmla="*/ 47 w 56"/>
                  <a:gd name="T15" fmla="*/ 74 h 74"/>
                  <a:gd name="T16" fmla="*/ 50 w 56"/>
                  <a:gd name="T17" fmla="*/ 73 h 74"/>
                  <a:gd name="T18" fmla="*/ 46 w 56"/>
                  <a:gd name="T19" fmla="*/ 65 h 74"/>
                  <a:gd name="T20" fmla="*/ 52 w 56"/>
                  <a:gd name="T21" fmla="*/ 67 h 74"/>
                  <a:gd name="T22" fmla="*/ 55 w 56"/>
                  <a:gd name="T23" fmla="*/ 69 h 74"/>
                  <a:gd name="T24" fmla="*/ 56 w 56"/>
                  <a:gd name="T25" fmla="*/ 66 h 74"/>
                  <a:gd name="T26" fmla="*/ 50 w 56"/>
                  <a:gd name="T27" fmla="*/ 55 h 74"/>
                  <a:gd name="T28" fmla="*/ 56 w 56"/>
                  <a:gd name="T29" fmla="*/ 57 h 74"/>
                  <a:gd name="T30" fmla="*/ 55 w 56"/>
                  <a:gd name="T31" fmla="*/ 51 h 74"/>
                  <a:gd name="T32" fmla="*/ 47 w 56"/>
                  <a:gd name="T33" fmla="*/ 39 h 74"/>
                  <a:gd name="T34" fmla="*/ 50 w 56"/>
                  <a:gd name="T35" fmla="*/ 38 h 74"/>
                  <a:gd name="T36" fmla="*/ 48 w 56"/>
                  <a:gd name="T37" fmla="*/ 33 h 74"/>
                  <a:gd name="T38" fmla="*/ 47 w 56"/>
                  <a:gd name="T39" fmla="*/ 33 h 74"/>
                  <a:gd name="T40" fmla="*/ 37 w 56"/>
                  <a:gd name="T41" fmla="*/ 22 h 74"/>
                  <a:gd name="T42" fmla="*/ 39 w 56"/>
                  <a:gd name="T43" fmla="*/ 19 h 74"/>
                  <a:gd name="T44" fmla="*/ 35 w 56"/>
                  <a:gd name="T45" fmla="*/ 14 h 74"/>
                  <a:gd name="T46" fmla="*/ 26 w 56"/>
                  <a:gd name="T47" fmla="*/ 14 h 74"/>
                  <a:gd name="T48" fmla="*/ 24 w 56"/>
                  <a:gd name="T49" fmla="*/ 5 h 74"/>
                  <a:gd name="T50" fmla="*/ 20 w 56"/>
                  <a:gd name="T51" fmla="*/ 2 h 74"/>
                  <a:gd name="T52" fmla="*/ 15 w 56"/>
                  <a:gd name="T53" fmla="*/ 8 h 74"/>
                  <a:gd name="T54" fmla="*/ 10 w 56"/>
                  <a:gd name="T55" fmla="*/ 0 h 74"/>
                  <a:gd name="T56" fmla="*/ 7 w 56"/>
                  <a:gd name="T57" fmla="*/ 1 h 74"/>
                  <a:gd name="T58" fmla="*/ 7 w 56"/>
                  <a:gd name="T59" fmla="*/ 1 h 74"/>
                  <a:gd name="T60" fmla="*/ 8 w 56"/>
                  <a:gd name="T61" fmla="*/ 9 h 74"/>
                  <a:gd name="T62" fmla="*/ 8 w 56"/>
                  <a:gd name="T63" fmla="*/ 9 h 74"/>
                  <a:gd name="T64" fmla="*/ 1 w 56"/>
                  <a:gd name="T65" fmla="*/ 6 h 74"/>
                  <a:gd name="T66" fmla="*/ 1 w 56"/>
                  <a:gd name="T67" fmla="*/ 6 h 74"/>
                  <a:gd name="T68" fmla="*/ 0 w 56"/>
                  <a:gd name="T69" fmla="*/ 10 h 74"/>
                  <a:gd name="T70" fmla="*/ 3 w 56"/>
                  <a:gd name="T71" fmla="*/ 23 h 74"/>
                  <a:gd name="T72" fmla="*/ 0 w 56"/>
                  <a:gd name="T73" fmla="*/ 21 h 74"/>
                  <a:gd name="T74" fmla="*/ 1 w 56"/>
                  <a:gd name="T75" fmla="*/ 26 h 74"/>
                  <a:gd name="T76" fmla="*/ 3 w 56"/>
                  <a:gd name="T77" fmla="*/ 27 h 74"/>
                  <a:gd name="T78" fmla="*/ 3 w 56"/>
                  <a:gd name="T79" fmla="*/ 28 h 74"/>
                  <a:gd name="T80" fmla="*/ 8 w 56"/>
                  <a:gd name="T81" fmla="*/ 40 h 74"/>
                  <a:gd name="T82" fmla="*/ 7 w 56"/>
                  <a:gd name="T83" fmla="*/ 40 h 74"/>
                  <a:gd name="T84" fmla="*/ 10 w 56"/>
                  <a:gd name="T85" fmla="*/ 46 h 74"/>
                  <a:gd name="T86" fmla="*/ 20 w 56"/>
                  <a:gd name="T87" fmla="*/ 55 h 74"/>
                  <a:gd name="T88" fmla="*/ 11 w 56"/>
                  <a:gd name="T89" fmla="*/ 23 h 74"/>
                  <a:gd name="T90" fmla="*/ 36 w 56"/>
                  <a:gd name="T91" fmla="*/ 36 h 74"/>
                  <a:gd name="T92" fmla="*/ 38 w 56"/>
                  <a:gd name="T93" fmla="*/ 58 h 74"/>
                  <a:gd name="T94" fmla="*/ 11 w 56"/>
                  <a:gd name="T95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" h="74">
                    <a:moveTo>
                      <a:pt x="20" y="55"/>
                    </a:moveTo>
                    <a:cubicBezTo>
                      <a:pt x="20" y="57"/>
                      <a:pt x="20" y="57"/>
                      <a:pt x="20" y="58"/>
                    </a:cubicBezTo>
                    <a:cubicBezTo>
                      <a:pt x="21" y="60"/>
                      <a:pt x="23" y="61"/>
                      <a:pt x="24" y="62"/>
                    </a:cubicBezTo>
                    <a:cubicBezTo>
                      <a:pt x="23" y="60"/>
                      <a:pt x="24" y="59"/>
                      <a:pt x="26" y="60"/>
                    </a:cubicBezTo>
                    <a:cubicBezTo>
                      <a:pt x="31" y="62"/>
                      <a:pt x="34" y="68"/>
                      <a:pt x="34" y="69"/>
                    </a:cubicBezTo>
                    <a:cubicBezTo>
                      <a:pt x="35" y="70"/>
                      <a:pt x="35" y="70"/>
                      <a:pt x="39" y="72"/>
                    </a:cubicBezTo>
                    <a:cubicBezTo>
                      <a:pt x="35" y="67"/>
                      <a:pt x="38" y="66"/>
                      <a:pt x="39" y="66"/>
                    </a:cubicBezTo>
                    <a:cubicBezTo>
                      <a:pt x="39" y="66"/>
                      <a:pt x="44" y="68"/>
                      <a:pt x="47" y="74"/>
                    </a:cubicBezTo>
                    <a:cubicBezTo>
                      <a:pt x="48" y="74"/>
                      <a:pt x="49" y="74"/>
                      <a:pt x="50" y="73"/>
                    </a:cubicBezTo>
                    <a:cubicBezTo>
                      <a:pt x="50" y="70"/>
                      <a:pt x="45" y="69"/>
                      <a:pt x="46" y="65"/>
                    </a:cubicBezTo>
                    <a:cubicBezTo>
                      <a:pt x="46" y="65"/>
                      <a:pt x="47" y="63"/>
                      <a:pt x="52" y="67"/>
                    </a:cubicBezTo>
                    <a:cubicBezTo>
                      <a:pt x="53" y="68"/>
                      <a:pt x="54" y="68"/>
                      <a:pt x="55" y="69"/>
                    </a:cubicBezTo>
                    <a:cubicBezTo>
                      <a:pt x="55" y="68"/>
                      <a:pt x="55" y="67"/>
                      <a:pt x="56" y="66"/>
                    </a:cubicBezTo>
                    <a:cubicBezTo>
                      <a:pt x="49" y="62"/>
                      <a:pt x="47" y="55"/>
                      <a:pt x="50" y="55"/>
                    </a:cubicBezTo>
                    <a:cubicBezTo>
                      <a:pt x="51" y="55"/>
                      <a:pt x="52" y="54"/>
                      <a:pt x="56" y="57"/>
                    </a:cubicBezTo>
                    <a:cubicBezTo>
                      <a:pt x="55" y="55"/>
                      <a:pt x="55" y="53"/>
                      <a:pt x="55" y="51"/>
                    </a:cubicBezTo>
                    <a:cubicBezTo>
                      <a:pt x="50" y="51"/>
                      <a:pt x="44" y="43"/>
                      <a:pt x="47" y="39"/>
                    </a:cubicBezTo>
                    <a:cubicBezTo>
                      <a:pt x="48" y="38"/>
                      <a:pt x="49" y="38"/>
                      <a:pt x="50" y="38"/>
                    </a:cubicBezTo>
                    <a:cubicBezTo>
                      <a:pt x="50" y="37"/>
                      <a:pt x="50" y="37"/>
                      <a:pt x="48" y="33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2" y="36"/>
                      <a:pt x="36" y="26"/>
                      <a:pt x="37" y="22"/>
                    </a:cubicBezTo>
                    <a:cubicBezTo>
                      <a:pt x="38" y="20"/>
                      <a:pt x="39" y="20"/>
                      <a:pt x="39" y="19"/>
                    </a:cubicBezTo>
                    <a:cubicBezTo>
                      <a:pt x="38" y="18"/>
                      <a:pt x="36" y="16"/>
                      <a:pt x="35" y="14"/>
                    </a:cubicBezTo>
                    <a:cubicBezTo>
                      <a:pt x="34" y="19"/>
                      <a:pt x="29" y="18"/>
                      <a:pt x="26" y="14"/>
                    </a:cubicBezTo>
                    <a:cubicBezTo>
                      <a:pt x="23" y="9"/>
                      <a:pt x="24" y="6"/>
                      <a:pt x="24" y="5"/>
                    </a:cubicBezTo>
                    <a:cubicBezTo>
                      <a:pt x="22" y="3"/>
                      <a:pt x="21" y="3"/>
                      <a:pt x="20" y="2"/>
                    </a:cubicBezTo>
                    <a:cubicBezTo>
                      <a:pt x="21" y="12"/>
                      <a:pt x="15" y="8"/>
                      <a:pt x="15" y="8"/>
                    </a:cubicBezTo>
                    <a:cubicBezTo>
                      <a:pt x="11" y="6"/>
                      <a:pt x="10" y="2"/>
                      <a:pt x="10" y="0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3"/>
                      <a:pt x="9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3"/>
                      <a:pt x="4" y="11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5" y="15"/>
                      <a:pt x="5" y="23"/>
                      <a:pt x="3" y="23"/>
                    </a:cubicBezTo>
                    <a:cubicBezTo>
                      <a:pt x="2" y="23"/>
                      <a:pt x="2" y="23"/>
                      <a:pt x="0" y="21"/>
                    </a:cubicBezTo>
                    <a:cubicBezTo>
                      <a:pt x="0" y="23"/>
                      <a:pt x="0" y="24"/>
                      <a:pt x="1" y="26"/>
                    </a:cubicBezTo>
                    <a:cubicBezTo>
                      <a:pt x="2" y="27"/>
                      <a:pt x="2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7" y="31"/>
                      <a:pt x="10" y="40"/>
                      <a:pt x="8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3"/>
                      <a:pt x="9" y="44"/>
                      <a:pt x="10" y="46"/>
                    </a:cubicBezTo>
                    <a:cubicBezTo>
                      <a:pt x="11" y="44"/>
                      <a:pt x="18" y="50"/>
                      <a:pt x="20" y="55"/>
                    </a:cubicBezTo>
                    <a:close/>
                    <a:moveTo>
                      <a:pt x="11" y="23"/>
                    </a:moveTo>
                    <a:cubicBezTo>
                      <a:pt x="14" y="13"/>
                      <a:pt x="28" y="22"/>
                      <a:pt x="36" y="36"/>
                    </a:cubicBezTo>
                    <a:cubicBezTo>
                      <a:pt x="41" y="44"/>
                      <a:pt x="43" y="55"/>
                      <a:pt x="38" y="58"/>
                    </a:cubicBezTo>
                    <a:cubicBezTo>
                      <a:pt x="30" y="62"/>
                      <a:pt x="7" y="38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0" name="Freeform 108"/>
              <p:cNvSpPr>
                <a:spLocks noEditPoints="1"/>
              </p:cNvSpPr>
              <p:nvPr/>
            </p:nvSpPr>
            <p:spPr bwMode="auto">
              <a:xfrm>
                <a:off x="8489950" y="3867151"/>
                <a:ext cx="136525" cy="177800"/>
              </a:xfrm>
              <a:custGeom>
                <a:avLst/>
                <a:gdLst>
                  <a:gd name="T0" fmla="*/ 36 w 53"/>
                  <a:gd name="T1" fmla="*/ 16 h 69"/>
                  <a:gd name="T2" fmla="*/ 36 w 53"/>
                  <a:gd name="T3" fmla="*/ 11 h 69"/>
                  <a:gd name="T4" fmla="*/ 32 w 53"/>
                  <a:gd name="T5" fmla="*/ 7 h 69"/>
                  <a:gd name="T6" fmla="*/ 28 w 53"/>
                  <a:gd name="T7" fmla="*/ 9 h 69"/>
                  <a:gd name="T8" fmla="*/ 23 w 53"/>
                  <a:gd name="T9" fmla="*/ 1 h 69"/>
                  <a:gd name="T10" fmla="*/ 19 w 53"/>
                  <a:gd name="T11" fmla="*/ 0 h 69"/>
                  <a:gd name="T12" fmla="*/ 19 w 53"/>
                  <a:gd name="T13" fmla="*/ 0 h 69"/>
                  <a:gd name="T14" fmla="*/ 19 w 53"/>
                  <a:gd name="T15" fmla="*/ 6 h 69"/>
                  <a:gd name="T16" fmla="*/ 19 w 53"/>
                  <a:gd name="T17" fmla="*/ 6 h 69"/>
                  <a:gd name="T18" fmla="*/ 11 w 53"/>
                  <a:gd name="T19" fmla="*/ 0 h 69"/>
                  <a:gd name="T20" fmla="*/ 7 w 53"/>
                  <a:gd name="T21" fmla="*/ 1 h 69"/>
                  <a:gd name="T22" fmla="*/ 10 w 53"/>
                  <a:gd name="T23" fmla="*/ 4 h 69"/>
                  <a:gd name="T24" fmla="*/ 10 w 53"/>
                  <a:gd name="T25" fmla="*/ 5 h 69"/>
                  <a:gd name="T26" fmla="*/ 6 w 53"/>
                  <a:gd name="T27" fmla="*/ 10 h 69"/>
                  <a:gd name="T28" fmla="*/ 2 w 53"/>
                  <a:gd name="T29" fmla="*/ 7 h 69"/>
                  <a:gd name="T30" fmla="*/ 1 w 53"/>
                  <a:gd name="T31" fmla="*/ 11 h 69"/>
                  <a:gd name="T32" fmla="*/ 4 w 53"/>
                  <a:gd name="T33" fmla="*/ 13 h 69"/>
                  <a:gd name="T34" fmla="*/ 4 w 53"/>
                  <a:gd name="T35" fmla="*/ 13 h 69"/>
                  <a:gd name="T36" fmla="*/ 3 w 53"/>
                  <a:gd name="T37" fmla="*/ 23 h 69"/>
                  <a:gd name="T38" fmla="*/ 0 w 53"/>
                  <a:gd name="T39" fmla="*/ 22 h 69"/>
                  <a:gd name="T40" fmla="*/ 1 w 53"/>
                  <a:gd name="T41" fmla="*/ 27 h 69"/>
                  <a:gd name="T42" fmla="*/ 8 w 53"/>
                  <a:gd name="T43" fmla="*/ 38 h 69"/>
                  <a:gd name="T44" fmla="*/ 5 w 53"/>
                  <a:gd name="T45" fmla="*/ 40 h 69"/>
                  <a:gd name="T46" fmla="*/ 8 w 53"/>
                  <a:gd name="T47" fmla="*/ 46 h 69"/>
                  <a:gd name="T48" fmla="*/ 17 w 53"/>
                  <a:gd name="T49" fmla="*/ 52 h 69"/>
                  <a:gd name="T50" fmla="*/ 16 w 53"/>
                  <a:gd name="T51" fmla="*/ 57 h 69"/>
                  <a:gd name="T52" fmla="*/ 20 w 53"/>
                  <a:gd name="T53" fmla="*/ 61 h 69"/>
                  <a:gd name="T54" fmla="*/ 27 w 53"/>
                  <a:gd name="T55" fmla="*/ 59 h 69"/>
                  <a:gd name="T56" fmla="*/ 29 w 53"/>
                  <a:gd name="T57" fmla="*/ 68 h 69"/>
                  <a:gd name="T58" fmla="*/ 34 w 53"/>
                  <a:gd name="T59" fmla="*/ 69 h 69"/>
                  <a:gd name="T60" fmla="*/ 38 w 53"/>
                  <a:gd name="T61" fmla="*/ 62 h 69"/>
                  <a:gd name="T62" fmla="*/ 42 w 53"/>
                  <a:gd name="T63" fmla="*/ 69 h 69"/>
                  <a:gd name="T64" fmla="*/ 46 w 53"/>
                  <a:gd name="T65" fmla="*/ 68 h 69"/>
                  <a:gd name="T66" fmla="*/ 47 w 53"/>
                  <a:gd name="T67" fmla="*/ 56 h 69"/>
                  <a:gd name="T68" fmla="*/ 51 w 53"/>
                  <a:gd name="T69" fmla="*/ 61 h 69"/>
                  <a:gd name="T70" fmla="*/ 52 w 53"/>
                  <a:gd name="T71" fmla="*/ 56 h 69"/>
                  <a:gd name="T72" fmla="*/ 50 w 53"/>
                  <a:gd name="T73" fmla="*/ 44 h 69"/>
                  <a:gd name="T74" fmla="*/ 52 w 53"/>
                  <a:gd name="T75" fmla="*/ 45 h 69"/>
                  <a:gd name="T76" fmla="*/ 52 w 53"/>
                  <a:gd name="T77" fmla="*/ 40 h 69"/>
                  <a:gd name="T78" fmla="*/ 52 w 53"/>
                  <a:gd name="T79" fmla="*/ 40 h 69"/>
                  <a:gd name="T80" fmla="*/ 46 w 53"/>
                  <a:gd name="T81" fmla="*/ 27 h 69"/>
                  <a:gd name="T82" fmla="*/ 47 w 53"/>
                  <a:gd name="T83" fmla="*/ 27 h 69"/>
                  <a:gd name="T84" fmla="*/ 44 w 53"/>
                  <a:gd name="T85" fmla="*/ 21 h 69"/>
                  <a:gd name="T86" fmla="*/ 36 w 53"/>
                  <a:gd name="T87" fmla="*/ 16 h 69"/>
                  <a:gd name="T88" fmla="*/ 33 w 53"/>
                  <a:gd name="T89" fmla="*/ 52 h 69"/>
                  <a:gd name="T90" fmla="*/ 18 w 53"/>
                  <a:gd name="T91" fmla="*/ 16 h 69"/>
                  <a:gd name="T92" fmla="*/ 42 w 53"/>
                  <a:gd name="T93" fmla="*/ 36 h 69"/>
                  <a:gd name="T94" fmla="*/ 33 w 53"/>
                  <a:gd name="T95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3" h="69">
                    <a:moveTo>
                      <a:pt x="36" y="16"/>
                    </a:moveTo>
                    <a:cubicBezTo>
                      <a:pt x="35" y="13"/>
                      <a:pt x="36" y="11"/>
                      <a:pt x="36" y="11"/>
                    </a:cubicBezTo>
                    <a:cubicBezTo>
                      <a:pt x="34" y="9"/>
                      <a:pt x="33" y="8"/>
                      <a:pt x="32" y="7"/>
                    </a:cubicBezTo>
                    <a:cubicBezTo>
                      <a:pt x="33" y="13"/>
                      <a:pt x="28" y="10"/>
                      <a:pt x="28" y="9"/>
                    </a:cubicBezTo>
                    <a:cubicBezTo>
                      <a:pt x="26" y="8"/>
                      <a:pt x="23" y="5"/>
                      <a:pt x="23" y="1"/>
                    </a:cubicBezTo>
                    <a:cubicBezTo>
                      <a:pt x="21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1" y="4"/>
                      <a:pt x="20" y="5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7" y="7"/>
                      <a:pt x="13" y="5"/>
                      <a:pt x="11" y="0"/>
                    </a:cubicBezTo>
                    <a:cubicBezTo>
                      <a:pt x="9" y="0"/>
                      <a:pt x="9" y="0"/>
                      <a:pt x="7" y="1"/>
                    </a:cubicBezTo>
                    <a:cubicBezTo>
                      <a:pt x="8" y="2"/>
                      <a:pt x="9" y="3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9"/>
                      <a:pt x="10" y="11"/>
                      <a:pt x="6" y="10"/>
                    </a:cubicBezTo>
                    <a:cubicBezTo>
                      <a:pt x="6" y="10"/>
                      <a:pt x="5" y="10"/>
                      <a:pt x="2" y="7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2" y="12"/>
                      <a:pt x="2" y="12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8" y="17"/>
                      <a:pt x="8" y="23"/>
                      <a:pt x="3" y="23"/>
                    </a:cubicBezTo>
                    <a:cubicBezTo>
                      <a:pt x="3" y="23"/>
                      <a:pt x="2" y="23"/>
                      <a:pt x="0" y="22"/>
                    </a:cubicBezTo>
                    <a:cubicBezTo>
                      <a:pt x="0" y="24"/>
                      <a:pt x="1" y="25"/>
                      <a:pt x="1" y="27"/>
                    </a:cubicBezTo>
                    <a:cubicBezTo>
                      <a:pt x="6" y="27"/>
                      <a:pt x="11" y="35"/>
                      <a:pt x="8" y="38"/>
                    </a:cubicBezTo>
                    <a:cubicBezTo>
                      <a:pt x="7" y="40"/>
                      <a:pt x="6" y="40"/>
                      <a:pt x="5" y="40"/>
                    </a:cubicBezTo>
                    <a:cubicBezTo>
                      <a:pt x="6" y="42"/>
                      <a:pt x="7" y="44"/>
                      <a:pt x="8" y="46"/>
                    </a:cubicBezTo>
                    <a:cubicBezTo>
                      <a:pt x="11" y="42"/>
                      <a:pt x="17" y="47"/>
                      <a:pt x="17" y="52"/>
                    </a:cubicBezTo>
                    <a:cubicBezTo>
                      <a:pt x="17" y="55"/>
                      <a:pt x="16" y="56"/>
                      <a:pt x="16" y="57"/>
                    </a:cubicBezTo>
                    <a:cubicBezTo>
                      <a:pt x="17" y="59"/>
                      <a:pt x="18" y="60"/>
                      <a:pt x="20" y="61"/>
                    </a:cubicBezTo>
                    <a:cubicBezTo>
                      <a:pt x="21" y="55"/>
                      <a:pt x="26" y="57"/>
                      <a:pt x="27" y="59"/>
                    </a:cubicBezTo>
                    <a:cubicBezTo>
                      <a:pt x="28" y="60"/>
                      <a:pt x="31" y="63"/>
                      <a:pt x="29" y="68"/>
                    </a:cubicBezTo>
                    <a:cubicBezTo>
                      <a:pt x="31" y="68"/>
                      <a:pt x="32" y="69"/>
                      <a:pt x="34" y="69"/>
                    </a:cubicBezTo>
                    <a:cubicBezTo>
                      <a:pt x="33" y="63"/>
                      <a:pt x="35" y="60"/>
                      <a:pt x="38" y="62"/>
                    </a:cubicBezTo>
                    <a:cubicBezTo>
                      <a:pt x="39" y="62"/>
                      <a:pt x="42" y="64"/>
                      <a:pt x="42" y="69"/>
                    </a:cubicBezTo>
                    <a:cubicBezTo>
                      <a:pt x="44" y="69"/>
                      <a:pt x="45" y="68"/>
                      <a:pt x="46" y="68"/>
                    </a:cubicBezTo>
                    <a:cubicBezTo>
                      <a:pt x="43" y="62"/>
                      <a:pt x="44" y="56"/>
                      <a:pt x="47" y="56"/>
                    </a:cubicBezTo>
                    <a:cubicBezTo>
                      <a:pt x="48" y="57"/>
                      <a:pt x="50" y="58"/>
                      <a:pt x="51" y="61"/>
                    </a:cubicBezTo>
                    <a:cubicBezTo>
                      <a:pt x="52" y="59"/>
                      <a:pt x="52" y="58"/>
                      <a:pt x="52" y="56"/>
                    </a:cubicBezTo>
                    <a:cubicBezTo>
                      <a:pt x="49" y="54"/>
                      <a:pt x="47" y="45"/>
                      <a:pt x="50" y="44"/>
                    </a:cubicBezTo>
                    <a:cubicBezTo>
                      <a:pt x="51" y="44"/>
                      <a:pt x="52" y="45"/>
                      <a:pt x="52" y="45"/>
                    </a:cubicBezTo>
                    <a:cubicBezTo>
                      <a:pt x="53" y="45"/>
                      <a:pt x="53" y="44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47" y="39"/>
                      <a:pt x="44" y="29"/>
                      <a:pt x="46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6" y="25"/>
                      <a:pt x="46" y="24"/>
                      <a:pt x="44" y="21"/>
                    </a:cubicBezTo>
                    <a:cubicBezTo>
                      <a:pt x="43" y="24"/>
                      <a:pt x="39" y="21"/>
                      <a:pt x="36" y="16"/>
                    </a:cubicBezTo>
                    <a:close/>
                    <a:moveTo>
                      <a:pt x="33" y="52"/>
                    </a:moveTo>
                    <a:cubicBezTo>
                      <a:pt x="19" y="50"/>
                      <a:pt x="8" y="23"/>
                      <a:pt x="18" y="16"/>
                    </a:cubicBezTo>
                    <a:cubicBezTo>
                      <a:pt x="26" y="10"/>
                      <a:pt x="39" y="23"/>
                      <a:pt x="42" y="36"/>
                    </a:cubicBezTo>
                    <a:cubicBezTo>
                      <a:pt x="44" y="46"/>
                      <a:pt x="40" y="53"/>
                      <a:pt x="3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1" name="Freeform 109"/>
              <p:cNvSpPr>
                <a:spLocks/>
              </p:cNvSpPr>
              <p:nvPr/>
            </p:nvSpPr>
            <p:spPr bwMode="auto">
              <a:xfrm>
                <a:off x="7816850" y="4445001"/>
                <a:ext cx="366713" cy="185738"/>
              </a:xfrm>
              <a:custGeom>
                <a:avLst/>
                <a:gdLst>
                  <a:gd name="T0" fmla="*/ 139 w 142"/>
                  <a:gd name="T1" fmla="*/ 69 h 72"/>
                  <a:gd name="T2" fmla="*/ 109 w 142"/>
                  <a:gd name="T3" fmla="*/ 63 h 72"/>
                  <a:gd name="T4" fmla="*/ 117 w 142"/>
                  <a:gd name="T5" fmla="*/ 64 h 72"/>
                  <a:gd name="T6" fmla="*/ 81 w 142"/>
                  <a:gd name="T7" fmla="*/ 50 h 72"/>
                  <a:gd name="T8" fmla="*/ 81 w 142"/>
                  <a:gd name="T9" fmla="*/ 49 h 72"/>
                  <a:gd name="T10" fmla="*/ 83 w 142"/>
                  <a:gd name="T11" fmla="*/ 49 h 72"/>
                  <a:gd name="T12" fmla="*/ 73 w 142"/>
                  <a:gd name="T13" fmla="*/ 44 h 72"/>
                  <a:gd name="T14" fmla="*/ 72 w 142"/>
                  <a:gd name="T15" fmla="*/ 43 h 72"/>
                  <a:gd name="T16" fmla="*/ 46 w 142"/>
                  <a:gd name="T17" fmla="*/ 29 h 72"/>
                  <a:gd name="T18" fmla="*/ 36 w 142"/>
                  <a:gd name="T19" fmla="*/ 20 h 72"/>
                  <a:gd name="T20" fmla="*/ 37 w 142"/>
                  <a:gd name="T21" fmla="*/ 24 h 72"/>
                  <a:gd name="T22" fmla="*/ 22 w 142"/>
                  <a:gd name="T23" fmla="*/ 16 h 72"/>
                  <a:gd name="T24" fmla="*/ 8 w 142"/>
                  <a:gd name="T25" fmla="*/ 3 h 72"/>
                  <a:gd name="T26" fmla="*/ 15 w 142"/>
                  <a:gd name="T27" fmla="*/ 13 h 72"/>
                  <a:gd name="T28" fmla="*/ 1 w 142"/>
                  <a:gd name="T29" fmla="*/ 0 h 72"/>
                  <a:gd name="T30" fmla="*/ 0 w 142"/>
                  <a:gd name="T31" fmla="*/ 0 h 72"/>
                  <a:gd name="T32" fmla="*/ 1 w 142"/>
                  <a:gd name="T33" fmla="*/ 0 h 72"/>
                  <a:gd name="T34" fmla="*/ 11 w 142"/>
                  <a:gd name="T35" fmla="*/ 13 h 72"/>
                  <a:gd name="T36" fmla="*/ 11 w 142"/>
                  <a:gd name="T37" fmla="*/ 13 h 72"/>
                  <a:gd name="T38" fmla="*/ 26 w 142"/>
                  <a:gd name="T39" fmla="*/ 27 h 72"/>
                  <a:gd name="T40" fmla="*/ 51 w 142"/>
                  <a:gd name="T41" fmla="*/ 45 h 72"/>
                  <a:gd name="T42" fmla="*/ 79 w 142"/>
                  <a:gd name="T43" fmla="*/ 59 h 72"/>
                  <a:gd name="T44" fmla="*/ 102 w 142"/>
                  <a:gd name="T45" fmla="*/ 67 h 72"/>
                  <a:gd name="T46" fmla="*/ 102 w 142"/>
                  <a:gd name="T47" fmla="*/ 67 h 72"/>
                  <a:gd name="T48" fmla="*/ 131 w 142"/>
                  <a:gd name="T49" fmla="*/ 71 h 72"/>
                  <a:gd name="T50" fmla="*/ 121 w 142"/>
                  <a:gd name="T51" fmla="*/ 70 h 72"/>
                  <a:gd name="T52" fmla="*/ 142 w 142"/>
                  <a:gd name="T53" fmla="*/ 70 h 72"/>
                  <a:gd name="T54" fmla="*/ 124 w 142"/>
                  <a:gd name="T55" fmla="*/ 68 h 72"/>
                  <a:gd name="T56" fmla="*/ 139 w 142"/>
                  <a:gd name="T57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2" h="72">
                    <a:moveTo>
                      <a:pt x="139" y="69"/>
                    </a:moveTo>
                    <a:cubicBezTo>
                      <a:pt x="129" y="67"/>
                      <a:pt x="118" y="69"/>
                      <a:pt x="109" y="63"/>
                    </a:cubicBezTo>
                    <a:cubicBezTo>
                      <a:pt x="110" y="63"/>
                      <a:pt x="110" y="62"/>
                      <a:pt x="117" y="64"/>
                    </a:cubicBezTo>
                    <a:cubicBezTo>
                      <a:pt x="82" y="53"/>
                      <a:pt x="82" y="53"/>
                      <a:pt x="81" y="50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49"/>
                      <a:pt x="82" y="49"/>
                      <a:pt x="83" y="49"/>
                    </a:cubicBezTo>
                    <a:cubicBezTo>
                      <a:pt x="80" y="47"/>
                      <a:pt x="76" y="46"/>
                      <a:pt x="73" y="44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69" y="48"/>
                      <a:pt x="48" y="33"/>
                      <a:pt x="46" y="29"/>
                    </a:cubicBezTo>
                    <a:cubicBezTo>
                      <a:pt x="46" y="27"/>
                      <a:pt x="46" y="27"/>
                      <a:pt x="36" y="20"/>
                    </a:cubicBezTo>
                    <a:cubicBezTo>
                      <a:pt x="37" y="22"/>
                      <a:pt x="37" y="22"/>
                      <a:pt x="37" y="24"/>
                    </a:cubicBezTo>
                    <a:cubicBezTo>
                      <a:pt x="35" y="28"/>
                      <a:pt x="23" y="16"/>
                      <a:pt x="22" y="16"/>
                    </a:cubicBezTo>
                    <a:cubicBezTo>
                      <a:pt x="18" y="12"/>
                      <a:pt x="14" y="6"/>
                      <a:pt x="8" y="3"/>
                    </a:cubicBezTo>
                    <a:cubicBezTo>
                      <a:pt x="14" y="9"/>
                      <a:pt x="15" y="12"/>
                      <a:pt x="15" y="13"/>
                    </a:cubicBezTo>
                    <a:cubicBezTo>
                      <a:pt x="12" y="13"/>
                      <a:pt x="4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6" y="7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8" y="20"/>
                      <a:pt x="26" y="27"/>
                    </a:cubicBezTo>
                    <a:cubicBezTo>
                      <a:pt x="40" y="39"/>
                      <a:pt x="41" y="39"/>
                      <a:pt x="51" y="45"/>
                    </a:cubicBezTo>
                    <a:cubicBezTo>
                      <a:pt x="66" y="54"/>
                      <a:pt x="67" y="54"/>
                      <a:pt x="79" y="59"/>
                    </a:cubicBezTo>
                    <a:cubicBezTo>
                      <a:pt x="93" y="65"/>
                      <a:pt x="93" y="65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19" y="71"/>
                      <a:pt x="131" y="71"/>
                    </a:cubicBezTo>
                    <a:cubicBezTo>
                      <a:pt x="125" y="71"/>
                      <a:pt x="122" y="70"/>
                      <a:pt x="121" y="70"/>
                    </a:cubicBezTo>
                    <a:cubicBezTo>
                      <a:pt x="128" y="68"/>
                      <a:pt x="135" y="72"/>
                      <a:pt x="142" y="70"/>
                    </a:cubicBezTo>
                    <a:cubicBezTo>
                      <a:pt x="136" y="69"/>
                      <a:pt x="130" y="70"/>
                      <a:pt x="124" y="68"/>
                    </a:cubicBezTo>
                    <a:cubicBezTo>
                      <a:pt x="125" y="68"/>
                      <a:pt x="125" y="68"/>
                      <a:pt x="13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2" name="Freeform 110"/>
              <p:cNvSpPr>
                <a:spLocks noEditPoints="1"/>
              </p:cNvSpPr>
              <p:nvPr/>
            </p:nvSpPr>
            <p:spPr bwMode="auto">
              <a:xfrm>
                <a:off x="8077200" y="3644901"/>
                <a:ext cx="276225" cy="168275"/>
              </a:xfrm>
              <a:custGeom>
                <a:avLst/>
                <a:gdLst>
                  <a:gd name="T0" fmla="*/ 0 w 107"/>
                  <a:gd name="T1" fmla="*/ 36 h 65"/>
                  <a:gd name="T2" fmla="*/ 2 w 107"/>
                  <a:gd name="T3" fmla="*/ 43 h 65"/>
                  <a:gd name="T4" fmla="*/ 21 w 107"/>
                  <a:gd name="T5" fmla="*/ 47 h 65"/>
                  <a:gd name="T6" fmla="*/ 16 w 107"/>
                  <a:gd name="T7" fmla="*/ 55 h 65"/>
                  <a:gd name="T8" fmla="*/ 25 w 107"/>
                  <a:gd name="T9" fmla="*/ 59 h 65"/>
                  <a:gd name="T10" fmla="*/ 49 w 107"/>
                  <a:gd name="T11" fmla="*/ 57 h 65"/>
                  <a:gd name="T12" fmla="*/ 48 w 107"/>
                  <a:gd name="T13" fmla="*/ 65 h 65"/>
                  <a:gd name="T14" fmla="*/ 60 w 107"/>
                  <a:gd name="T15" fmla="*/ 65 h 65"/>
                  <a:gd name="T16" fmla="*/ 76 w 107"/>
                  <a:gd name="T17" fmla="*/ 53 h 65"/>
                  <a:gd name="T18" fmla="*/ 84 w 107"/>
                  <a:gd name="T19" fmla="*/ 61 h 65"/>
                  <a:gd name="T20" fmla="*/ 93 w 107"/>
                  <a:gd name="T21" fmla="*/ 57 h 65"/>
                  <a:gd name="T22" fmla="*/ 91 w 107"/>
                  <a:gd name="T23" fmla="*/ 41 h 65"/>
                  <a:gd name="T24" fmla="*/ 105 w 107"/>
                  <a:gd name="T25" fmla="*/ 45 h 65"/>
                  <a:gd name="T26" fmla="*/ 107 w 107"/>
                  <a:gd name="T27" fmla="*/ 39 h 65"/>
                  <a:gd name="T28" fmla="*/ 94 w 107"/>
                  <a:gd name="T29" fmla="*/ 25 h 65"/>
                  <a:gd name="T30" fmla="*/ 103 w 107"/>
                  <a:gd name="T31" fmla="*/ 25 h 65"/>
                  <a:gd name="T32" fmla="*/ 98 w 107"/>
                  <a:gd name="T33" fmla="*/ 20 h 65"/>
                  <a:gd name="T34" fmla="*/ 98 w 107"/>
                  <a:gd name="T35" fmla="*/ 20 h 65"/>
                  <a:gd name="T36" fmla="*/ 79 w 107"/>
                  <a:gd name="T37" fmla="*/ 10 h 65"/>
                  <a:gd name="T38" fmla="*/ 81 w 107"/>
                  <a:gd name="T39" fmla="*/ 10 h 65"/>
                  <a:gd name="T40" fmla="*/ 73 w 107"/>
                  <a:gd name="T41" fmla="*/ 7 h 65"/>
                  <a:gd name="T42" fmla="*/ 72 w 107"/>
                  <a:gd name="T43" fmla="*/ 7 h 65"/>
                  <a:gd name="T44" fmla="*/ 48 w 107"/>
                  <a:gd name="T45" fmla="*/ 3 h 65"/>
                  <a:gd name="T46" fmla="*/ 50 w 107"/>
                  <a:gd name="T47" fmla="*/ 3 h 65"/>
                  <a:gd name="T48" fmla="*/ 49 w 107"/>
                  <a:gd name="T49" fmla="*/ 4 h 65"/>
                  <a:gd name="T50" fmla="*/ 34 w 107"/>
                  <a:gd name="T51" fmla="*/ 3 h 65"/>
                  <a:gd name="T52" fmla="*/ 35 w 107"/>
                  <a:gd name="T53" fmla="*/ 4 h 65"/>
                  <a:gd name="T54" fmla="*/ 35 w 107"/>
                  <a:gd name="T55" fmla="*/ 4 h 65"/>
                  <a:gd name="T56" fmla="*/ 24 w 107"/>
                  <a:gd name="T57" fmla="*/ 4 h 65"/>
                  <a:gd name="T58" fmla="*/ 25 w 107"/>
                  <a:gd name="T59" fmla="*/ 5 h 65"/>
                  <a:gd name="T60" fmla="*/ 26 w 107"/>
                  <a:gd name="T61" fmla="*/ 5 h 65"/>
                  <a:gd name="T62" fmla="*/ 16 w 107"/>
                  <a:gd name="T63" fmla="*/ 7 h 65"/>
                  <a:gd name="T64" fmla="*/ 12 w 107"/>
                  <a:gd name="T65" fmla="*/ 10 h 65"/>
                  <a:gd name="T66" fmla="*/ 14 w 107"/>
                  <a:gd name="T67" fmla="*/ 10 h 65"/>
                  <a:gd name="T68" fmla="*/ 14 w 107"/>
                  <a:gd name="T69" fmla="*/ 10 h 65"/>
                  <a:gd name="T70" fmla="*/ 7 w 107"/>
                  <a:gd name="T71" fmla="*/ 18 h 65"/>
                  <a:gd name="T72" fmla="*/ 1 w 107"/>
                  <a:gd name="T73" fmla="*/ 23 h 65"/>
                  <a:gd name="T74" fmla="*/ 10 w 107"/>
                  <a:gd name="T75" fmla="*/ 30 h 65"/>
                  <a:gd name="T76" fmla="*/ 0 w 107"/>
                  <a:gd name="T77" fmla="*/ 36 h 65"/>
                  <a:gd name="T78" fmla="*/ 26 w 107"/>
                  <a:gd name="T79" fmla="*/ 13 h 65"/>
                  <a:gd name="T80" fmla="*/ 76 w 107"/>
                  <a:gd name="T81" fmla="*/ 19 h 65"/>
                  <a:gd name="T82" fmla="*/ 58 w 107"/>
                  <a:gd name="T83" fmla="*/ 40 h 65"/>
                  <a:gd name="T84" fmla="*/ 26 w 107"/>
                  <a:gd name="T85" fmla="*/ 1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65">
                    <a:moveTo>
                      <a:pt x="0" y="36"/>
                    </a:moveTo>
                    <a:cubicBezTo>
                      <a:pt x="0" y="39"/>
                      <a:pt x="1" y="40"/>
                      <a:pt x="2" y="43"/>
                    </a:cubicBezTo>
                    <a:cubicBezTo>
                      <a:pt x="11" y="36"/>
                      <a:pt x="21" y="40"/>
                      <a:pt x="21" y="47"/>
                    </a:cubicBezTo>
                    <a:cubicBezTo>
                      <a:pt x="20" y="52"/>
                      <a:pt x="17" y="54"/>
                      <a:pt x="16" y="55"/>
                    </a:cubicBezTo>
                    <a:cubicBezTo>
                      <a:pt x="19" y="57"/>
                      <a:pt x="21" y="58"/>
                      <a:pt x="25" y="59"/>
                    </a:cubicBezTo>
                    <a:cubicBezTo>
                      <a:pt x="28" y="48"/>
                      <a:pt x="45" y="50"/>
                      <a:pt x="49" y="57"/>
                    </a:cubicBezTo>
                    <a:cubicBezTo>
                      <a:pt x="50" y="61"/>
                      <a:pt x="49" y="63"/>
                      <a:pt x="48" y="65"/>
                    </a:cubicBezTo>
                    <a:cubicBezTo>
                      <a:pt x="52" y="65"/>
                      <a:pt x="54" y="65"/>
                      <a:pt x="60" y="65"/>
                    </a:cubicBezTo>
                    <a:cubicBezTo>
                      <a:pt x="56" y="55"/>
                      <a:pt x="66" y="48"/>
                      <a:pt x="76" y="53"/>
                    </a:cubicBezTo>
                    <a:cubicBezTo>
                      <a:pt x="77" y="53"/>
                      <a:pt x="82" y="56"/>
                      <a:pt x="84" y="61"/>
                    </a:cubicBezTo>
                    <a:cubicBezTo>
                      <a:pt x="88" y="59"/>
                      <a:pt x="90" y="58"/>
                      <a:pt x="93" y="57"/>
                    </a:cubicBezTo>
                    <a:cubicBezTo>
                      <a:pt x="85" y="52"/>
                      <a:pt x="84" y="43"/>
                      <a:pt x="91" y="41"/>
                    </a:cubicBezTo>
                    <a:cubicBezTo>
                      <a:pt x="94" y="41"/>
                      <a:pt x="98" y="40"/>
                      <a:pt x="105" y="45"/>
                    </a:cubicBezTo>
                    <a:cubicBezTo>
                      <a:pt x="106" y="43"/>
                      <a:pt x="107" y="41"/>
                      <a:pt x="107" y="39"/>
                    </a:cubicBezTo>
                    <a:cubicBezTo>
                      <a:pt x="99" y="38"/>
                      <a:pt x="89" y="28"/>
                      <a:pt x="94" y="25"/>
                    </a:cubicBezTo>
                    <a:cubicBezTo>
                      <a:pt x="95" y="25"/>
                      <a:pt x="97" y="24"/>
                      <a:pt x="103" y="25"/>
                    </a:cubicBezTo>
                    <a:cubicBezTo>
                      <a:pt x="102" y="24"/>
                      <a:pt x="101" y="23"/>
                      <a:pt x="98" y="20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89" y="20"/>
                      <a:pt x="77" y="12"/>
                      <a:pt x="79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80" y="9"/>
                      <a:pt x="73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3" y="11"/>
                      <a:pt x="57" y="3"/>
                      <a:pt x="48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4" y="4"/>
                      <a:pt x="39" y="2"/>
                      <a:pt x="34" y="3"/>
                    </a:cubicBezTo>
                    <a:cubicBezTo>
                      <a:pt x="35" y="3"/>
                      <a:pt x="35" y="3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1" y="5"/>
                      <a:pt x="28" y="4"/>
                      <a:pt x="24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7"/>
                      <a:pt x="19" y="9"/>
                      <a:pt x="16" y="7"/>
                    </a:cubicBezTo>
                    <a:cubicBezTo>
                      <a:pt x="15" y="8"/>
                      <a:pt x="14" y="9"/>
                      <a:pt x="12" y="10"/>
                    </a:cubicBezTo>
                    <a:cubicBezTo>
                      <a:pt x="13" y="10"/>
                      <a:pt x="13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8" y="13"/>
                      <a:pt x="13" y="17"/>
                      <a:pt x="7" y="18"/>
                    </a:cubicBezTo>
                    <a:cubicBezTo>
                      <a:pt x="3" y="19"/>
                      <a:pt x="3" y="19"/>
                      <a:pt x="1" y="23"/>
                    </a:cubicBezTo>
                    <a:cubicBezTo>
                      <a:pt x="11" y="21"/>
                      <a:pt x="11" y="28"/>
                      <a:pt x="10" y="30"/>
                    </a:cubicBezTo>
                    <a:cubicBezTo>
                      <a:pt x="7" y="35"/>
                      <a:pt x="2" y="36"/>
                      <a:pt x="0" y="36"/>
                    </a:cubicBezTo>
                    <a:close/>
                    <a:moveTo>
                      <a:pt x="26" y="13"/>
                    </a:moveTo>
                    <a:cubicBezTo>
                      <a:pt x="37" y="0"/>
                      <a:pt x="68" y="9"/>
                      <a:pt x="76" y="19"/>
                    </a:cubicBezTo>
                    <a:cubicBezTo>
                      <a:pt x="83" y="28"/>
                      <a:pt x="75" y="38"/>
                      <a:pt x="58" y="40"/>
                    </a:cubicBezTo>
                    <a:cubicBezTo>
                      <a:pt x="34" y="42"/>
                      <a:pt x="14" y="26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3" name="Freeform 111"/>
              <p:cNvSpPr>
                <a:spLocks noEditPoints="1"/>
              </p:cNvSpPr>
              <p:nvPr/>
            </p:nvSpPr>
            <p:spPr bwMode="auto">
              <a:xfrm>
                <a:off x="8142288" y="3835401"/>
                <a:ext cx="303213" cy="293688"/>
              </a:xfrm>
              <a:custGeom>
                <a:avLst/>
                <a:gdLst>
                  <a:gd name="T0" fmla="*/ 53 w 118"/>
                  <a:gd name="T1" fmla="*/ 103 h 114"/>
                  <a:gd name="T2" fmla="*/ 54 w 118"/>
                  <a:gd name="T3" fmla="*/ 113 h 114"/>
                  <a:gd name="T4" fmla="*/ 63 w 118"/>
                  <a:gd name="T5" fmla="*/ 113 h 114"/>
                  <a:gd name="T6" fmla="*/ 79 w 118"/>
                  <a:gd name="T7" fmla="*/ 101 h 114"/>
                  <a:gd name="T8" fmla="*/ 84 w 118"/>
                  <a:gd name="T9" fmla="*/ 110 h 114"/>
                  <a:gd name="T10" fmla="*/ 92 w 118"/>
                  <a:gd name="T11" fmla="*/ 106 h 114"/>
                  <a:gd name="T12" fmla="*/ 99 w 118"/>
                  <a:gd name="T13" fmla="*/ 87 h 114"/>
                  <a:gd name="T14" fmla="*/ 107 w 118"/>
                  <a:gd name="T15" fmla="*/ 92 h 114"/>
                  <a:gd name="T16" fmla="*/ 112 w 118"/>
                  <a:gd name="T17" fmla="*/ 84 h 114"/>
                  <a:gd name="T18" fmla="*/ 108 w 118"/>
                  <a:gd name="T19" fmla="*/ 64 h 114"/>
                  <a:gd name="T20" fmla="*/ 117 w 118"/>
                  <a:gd name="T21" fmla="*/ 64 h 114"/>
                  <a:gd name="T22" fmla="*/ 117 w 118"/>
                  <a:gd name="T23" fmla="*/ 56 h 114"/>
                  <a:gd name="T24" fmla="*/ 117 w 118"/>
                  <a:gd name="T25" fmla="*/ 54 h 114"/>
                  <a:gd name="T26" fmla="*/ 105 w 118"/>
                  <a:gd name="T27" fmla="*/ 37 h 114"/>
                  <a:gd name="T28" fmla="*/ 111 w 118"/>
                  <a:gd name="T29" fmla="*/ 34 h 114"/>
                  <a:gd name="T30" fmla="*/ 105 w 118"/>
                  <a:gd name="T31" fmla="*/ 26 h 114"/>
                  <a:gd name="T32" fmla="*/ 87 w 118"/>
                  <a:gd name="T33" fmla="*/ 17 h 114"/>
                  <a:gd name="T34" fmla="*/ 90 w 118"/>
                  <a:gd name="T35" fmla="*/ 11 h 114"/>
                  <a:gd name="T36" fmla="*/ 82 w 118"/>
                  <a:gd name="T37" fmla="*/ 6 h 114"/>
                  <a:gd name="T38" fmla="*/ 64 w 118"/>
                  <a:gd name="T39" fmla="*/ 8 h 114"/>
                  <a:gd name="T40" fmla="*/ 62 w 118"/>
                  <a:gd name="T41" fmla="*/ 1 h 114"/>
                  <a:gd name="T42" fmla="*/ 54 w 118"/>
                  <a:gd name="T43" fmla="*/ 0 h 114"/>
                  <a:gd name="T44" fmla="*/ 54 w 118"/>
                  <a:gd name="T45" fmla="*/ 1 h 114"/>
                  <a:gd name="T46" fmla="*/ 51 w 118"/>
                  <a:gd name="T47" fmla="*/ 10 h 114"/>
                  <a:gd name="T48" fmla="*/ 51 w 118"/>
                  <a:gd name="T49" fmla="*/ 10 h 114"/>
                  <a:gd name="T50" fmla="*/ 35 w 118"/>
                  <a:gd name="T51" fmla="*/ 3 h 114"/>
                  <a:gd name="T52" fmla="*/ 27 w 118"/>
                  <a:gd name="T53" fmla="*/ 7 h 114"/>
                  <a:gd name="T54" fmla="*/ 21 w 118"/>
                  <a:gd name="T55" fmla="*/ 23 h 114"/>
                  <a:gd name="T56" fmla="*/ 12 w 118"/>
                  <a:gd name="T57" fmla="*/ 20 h 114"/>
                  <a:gd name="T58" fmla="*/ 7 w 118"/>
                  <a:gd name="T59" fmla="*/ 27 h 114"/>
                  <a:gd name="T60" fmla="*/ 12 w 118"/>
                  <a:gd name="T61" fmla="*/ 29 h 114"/>
                  <a:gd name="T62" fmla="*/ 12 w 118"/>
                  <a:gd name="T63" fmla="*/ 29 h 114"/>
                  <a:gd name="T64" fmla="*/ 5 w 118"/>
                  <a:gd name="T65" fmla="*/ 46 h 114"/>
                  <a:gd name="T66" fmla="*/ 1 w 118"/>
                  <a:gd name="T67" fmla="*/ 46 h 114"/>
                  <a:gd name="T68" fmla="*/ 0 w 118"/>
                  <a:gd name="T69" fmla="*/ 55 h 114"/>
                  <a:gd name="T70" fmla="*/ 13 w 118"/>
                  <a:gd name="T71" fmla="*/ 70 h 114"/>
                  <a:gd name="T72" fmla="*/ 5 w 118"/>
                  <a:gd name="T73" fmla="*/ 76 h 114"/>
                  <a:gd name="T74" fmla="*/ 10 w 118"/>
                  <a:gd name="T75" fmla="*/ 85 h 114"/>
                  <a:gd name="T76" fmla="*/ 29 w 118"/>
                  <a:gd name="T77" fmla="*/ 91 h 114"/>
                  <a:gd name="T78" fmla="*/ 25 w 118"/>
                  <a:gd name="T79" fmla="*/ 101 h 114"/>
                  <a:gd name="T80" fmla="*/ 34 w 118"/>
                  <a:gd name="T81" fmla="*/ 106 h 114"/>
                  <a:gd name="T82" fmla="*/ 53 w 118"/>
                  <a:gd name="T83" fmla="*/ 103 h 114"/>
                  <a:gd name="T84" fmla="*/ 35 w 118"/>
                  <a:gd name="T85" fmla="*/ 34 h 114"/>
                  <a:gd name="T86" fmla="*/ 92 w 118"/>
                  <a:gd name="T87" fmla="*/ 54 h 114"/>
                  <a:gd name="T88" fmla="*/ 65 w 118"/>
                  <a:gd name="T89" fmla="*/ 85 h 114"/>
                  <a:gd name="T90" fmla="*/ 35 w 118"/>
                  <a:gd name="T91" fmla="*/ 3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4">
                    <a:moveTo>
                      <a:pt x="53" y="103"/>
                    </a:moveTo>
                    <a:cubicBezTo>
                      <a:pt x="55" y="105"/>
                      <a:pt x="56" y="108"/>
                      <a:pt x="54" y="113"/>
                    </a:cubicBezTo>
                    <a:cubicBezTo>
                      <a:pt x="57" y="114"/>
                      <a:pt x="59" y="114"/>
                      <a:pt x="63" y="113"/>
                    </a:cubicBezTo>
                    <a:cubicBezTo>
                      <a:pt x="61" y="102"/>
                      <a:pt x="72" y="96"/>
                      <a:pt x="79" y="101"/>
                    </a:cubicBezTo>
                    <a:cubicBezTo>
                      <a:pt x="80" y="101"/>
                      <a:pt x="83" y="104"/>
                      <a:pt x="84" y="110"/>
                    </a:cubicBezTo>
                    <a:cubicBezTo>
                      <a:pt x="87" y="108"/>
                      <a:pt x="89" y="107"/>
                      <a:pt x="92" y="106"/>
                    </a:cubicBezTo>
                    <a:cubicBezTo>
                      <a:pt x="85" y="98"/>
                      <a:pt x="90" y="86"/>
                      <a:pt x="99" y="87"/>
                    </a:cubicBezTo>
                    <a:cubicBezTo>
                      <a:pt x="102" y="87"/>
                      <a:pt x="105" y="88"/>
                      <a:pt x="107" y="92"/>
                    </a:cubicBezTo>
                    <a:cubicBezTo>
                      <a:pt x="109" y="89"/>
                      <a:pt x="110" y="87"/>
                      <a:pt x="112" y="84"/>
                    </a:cubicBezTo>
                    <a:cubicBezTo>
                      <a:pt x="104" y="83"/>
                      <a:pt x="100" y="69"/>
                      <a:pt x="108" y="64"/>
                    </a:cubicBezTo>
                    <a:cubicBezTo>
                      <a:pt x="110" y="63"/>
                      <a:pt x="114" y="62"/>
                      <a:pt x="117" y="64"/>
                    </a:cubicBezTo>
                    <a:cubicBezTo>
                      <a:pt x="117" y="62"/>
                      <a:pt x="118" y="59"/>
                      <a:pt x="117" y="56"/>
                    </a:cubicBezTo>
                    <a:cubicBezTo>
                      <a:pt x="117" y="54"/>
                      <a:pt x="117" y="54"/>
                      <a:pt x="117" y="54"/>
                    </a:cubicBezTo>
                    <a:cubicBezTo>
                      <a:pt x="107" y="56"/>
                      <a:pt x="101" y="43"/>
                      <a:pt x="105" y="37"/>
                    </a:cubicBezTo>
                    <a:cubicBezTo>
                      <a:pt x="107" y="34"/>
                      <a:pt x="110" y="34"/>
                      <a:pt x="111" y="34"/>
                    </a:cubicBezTo>
                    <a:cubicBezTo>
                      <a:pt x="109" y="31"/>
                      <a:pt x="108" y="30"/>
                      <a:pt x="105" y="26"/>
                    </a:cubicBezTo>
                    <a:cubicBezTo>
                      <a:pt x="99" y="33"/>
                      <a:pt x="88" y="25"/>
                      <a:pt x="87" y="17"/>
                    </a:cubicBezTo>
                    <a:cubicBezTo>
                      <a:pt x="87" y="14"/>
                      <a:pt x="89" y="12"/>
                      <a:pt x="90" y="11"/>
                    </a:cubicBezTo>
                    <a:cubicBezTo>
                      <a:pt x="86" y="9"/>
                      <a:pt x="85" y="8"/>
                      <a:pt x="82" y="6"/>
                    </a:cubicBezTo>
                    <a:cubicBezTo>
                      <a:pt x="81" y="17"/>
                      <a:pt x="68" y="13"/>
                      <a:pt x="64" y="8"/>
                    </a:cubicBezTo>
                    <a:cubicBezTo>
                      <a:pt x="63" y="7"/>
                      <a:pt x="62" y="4"/>
                      <a:pt x="62" y="1"/>
                    </a:cubicBezTo>
                    <a:cubicBezTo>
                      <a:pt x="58" y="0"/>
                      <a:pt x="57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6" y="6"/>
                      <a:pt x="52" y="9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6" y="12"/>
                      <a:pt x="37" y="11"/>
                      <a:pt x="35" y="3"/>
                    </a:cubicBezTo>
                    <a:cubicBezTo>
                      <a:pt x="32" y="4"/>
                      <a:pt x="31" y="5"/>
                      <a:pt x="27" y="7"/>
                    </a:cubicBezTo>
                    <a:cubicBezTo>
                      <a:pt x="36" y="14"/>
                      <a:pt x="27" y="22"/>
                      <a:pt x="21" y="23"/>
                    </a:cubicBezTo>
                    <a:cubicBezTo>
                      <a:pt x="18" y="24"/>
                      <a:pt x="15" y="23"/>
                      <a:pt x="12" y="20"/>
                    </a:cubicBezTo>
                    <a:cubicBezTo>
                      <a:pt x="11" y="22"/>
                      <a:pt x="10" y="23"/>
                      <a:pt x="7" y="27"/>
                    </a:cubicBezTo>
                    <a:cubicBezTo>
                      <a:pt x="9" y="27"/>
                      <a:pt x="10" y="27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9" y="35"/>
                      <a:pt x="15" y="46"/>
                      <a:pt x="5" y="46"/>
                    </a:cubicBezTo>
                    <a:cubicBezTo>
                      <a:pt x="3" y="46"/>
                      <a:pt x="2" y="46"/>
                      <a:pt x="1" y="46"/>
                    </a:cubicBezTo>
                    <a:cubicBezTo>
                      <a:pt x="0" y="50"/>
                      <a:pt x="0" y="52"/>
                      <a:pt x="0" y="55"/>
                    </a:cubicBezTo>
                    <a:cubicBezTo>
                      <a:pt x="11" y="52"/>
                      <a:pt x="18" y="62"/>
                      <a:pt x="13" y="70"/>
                    </a:cubicBezTo>
                    <a:cubicBezTo>
                      <a:pt x="11" y="74"/>
                      <a:pt x="8" y="75"/>
                      <a:pt x="5" y="76"/>
                    </a:cubicBezTo>
                    <a:cubicBezTo>
                      <a:pt x="7" y="80"/>
                      <a:pt x="8" y="82"/>
                      <a:pt x="10" y="85"/>
                    </a:cubicBezTo>
                    <a:cubicBezTo>
                      <a:pt x="17" y="76"/>
                      <a:pt x="29" y="83"/>
                      <a:pt x="29" y="91"/>
                    </a:cubicBezTo>
                    <a:cubicBezTo>
                      <a:pt x="29" y="93"/>
                      <a:pt x="29" y="97"/>
                      <a:pt x="25" y="101"/>
                    </a:cubicBezTo>
                    <a:cubicBezTo>
                      <a:pt x="28" y="103"/>
                      <a:pt x="30" y="104"/>
                      <a:pt x="34" y="106"/>
                    </a:cubicBezTo>
                    <a:cubicBezTo>
                      <a:pt x="36" y="95"/>
                      <a:pt x="49" y="96"/>
                      <a:pt x="53" y="103"/>
                    </a:cubicBezTo>
                    <a:close/>
                    <a:moveTo>
                      <a:pt x="35" y="34"/>
                    </a:moveTo>
                    <a:cubicBezTo>
                      <a:pt x="52" y="13"/>
                      <a:pt x="89" y="26"/>
                      <a:pt x="92" y="54"/>
                    </a:cubicBezTo>
                    <a:cubicBezTo>
                      <a:pt x="93" y="67"/>
                      <a:pt x="83" y="83"/>
                      <a:pt x="65" y="85"/>
                    </a:cubicBezTo>
                    <a:cubicBezTo>
                      <a:pt x="39" y="87"/>
                      <a:pt x="16" y="56"/>
                      <a:pt x="3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4" name="Freeform 112"/>
              <p:cNvSpPr>
                <a:spLocks noEditPoints="1"/>
              </p:cNvSpPr>
              <p:nvPr/>
            </p:nvSpPr>
            <p:spPr bwMode="auto">
              <a:xfrm>
                <a:off x="7981950" y="4483101"/>
                <a:ext cx="255588" cy="123825"/>
              </a:xfrm>
              <a:custGeom>
                <a:avLst/>
                <a:gdLst>
                  <a:gd name="T0" fmla="*/ 99 w 99"/>
                  <a:gd name="T1" fmla="*/ 47 h 48"/>
                  <a:gd name="T2" fmla="*/ 96 w 99"/>
                  <a:gd name="T3" fmla="*/ 46 h 48"/>
                  <a:gd name="T4" fmla="*/ 84 w 99"/>
                  <a:gd name="T5" fmla="*/ 42 h 48"/>
                  <a:gd name="T6" fmla="*/ 90 w 99"/>
                  <a:gd name="T7" fmla="*/ 43 h 48"/>
                  <a:gd name="T8" fmla="*/ 76 w 99"/>
                  <a:gd name="T9" fmla="*/ 36 h 48"/>
                  <a:gd name="T10" fmla="*/ 73 w 99"/>
                  <a:gd name="T11" fmla="*/ 33 h 48"/>
                  <a:gd name="T12" fmla="*/ 75 w 99"/>
                  <a:gd name="T13" fmla="*/ 33 h 48"/>
                  <a:gd name="T14" fmla="*/ 71 w 99"/>
                  <a:gd name="T15" fmla="*/ 29 h 48"/>
                  <a:gd name="T16" fmla="*/ 70 w 99"/>
                  <a:gd name="T17" fmla="*/ 28 h 48"/>
                  <a:gd name="T18" fmla="*/ 55 w 99"/>
                  <a:gd name="T19" fmla="*/ 19 h 48"/>
                  <a:gd name="T20" fmla="*/ 56 w 99"/>
                  <a:gd name="T21" fmla="*/ 18 h 48"/>
                  <a:gd name="T22" fmla="*/ 50 w 99"/>
                  <a:gd name="T23" fmla="*/ 13 h 48"/>
                  <a:gd name="T24" fmla="*/ 37 w 99"/>
                  <a:gd name="T25" fmla="*/ 12 h 48"/>
                  <a:gd name="T26" fmla="*/ 33 w 99"/>
                  <a:gd name="T27" fmla="*/ 5 h 48"/>
                  <a:gd name="T28" fmla="*/ 26 w 99"/>
                  <a:gd name="T29" fmla="*/ 2 h 48"/>
                  <a:gd name="T30" fmla="*/ 23 w 99"/>
                  <a:gd name="T31" fmla="*/ 8 h 48"/>
                  <a:gd name="T32" fmla="*/ 12 w 99"/>
                  <a:gd name="T33" fmla="*/ 0 h 48"/>
                  <a:gd name="T34" fmla="*/ 7 w 99"/>
                  <a:gd name="T35" fmla="*/ 1 h 48"/>
                  <a:gd name="T36" fmla="*/ 7 w 99"/>
                  <a:gd name="T37" fmla="*/ 1 h 48"/>
                  <a:gd name="T38" fmla="*/ 13 w 99"/>
                  <a:gd name="T39" fmla="*/ 8 h 48"/>
                  <a:gd name="T40" fmla="*/ 13 w 99"/>
                  <a:gd name="T41" fmla="*/ 9 h 48"/>
                  <a:gd name="T42" fmla="*/ 1 w 99"/>
                  <a:gd name="T43" fmla="*/ 5 h 48"/>
                  <a:gd name="T44" fmla="*/ 0 w 99"/>
                  <a:gd name="T45" fmla="*/ 9 h 48"/>
                  <a:gd name="T46" fmla="*/ 12 w 99"/>
                  <a:gd name="T47" fmla="*/ 21 h 48"/>
                  <a:gd name="T48" fmla="*/ 6 w 99"/>
                  <a:gd name="T49" fmla="*/ 19 h 48"/>
                  <a:gd name="T50" fmla="*/ 14 w 99"/>
                  <a:gd name="T51" fmla="*/ 24 h 48"/>
                  <a:gd name="T52" fmla="*/ 14 w 99"/>
                  <a:gd name="T53" fmla="*/ 24 h 48"/>
                  <a:gd name="T54" fmla="*/ 29 w 99"/>
                  <a:gd name="T55" fmla="*/ 33 h 48"/>
                  <a:gd name="T56" fmla="*/ 27 w 99"/>
                  <a:gd name="T57" fmla="*/ 33 h 48"/>
                  <a:gd name="T58" fmla="*/ 35 w 99"/>
                  <a:gd name="T59" fmla="*/ 37 h 48"/>
                  <a:gd name="T60" fmla="*/ 54 w 99"/>
                  <a:gd name="T61" fmla="*/ 42 h 48"/>
                  <a:gd name="T62" fmla="*/ 64 w 99"/>
                  <a:gd name="T63" fmla="*/ 45 h 48"/>
                  <a:gd name="T64" fmla="*/ 62 w 99"/>
                  <a:gd name="T65" fmla="*/ 44 h 48"/>
                  <a:gd name="T66" fmla="*/ 80 w 99"/>
                  <a:gd name="T67" fmla="*/ 47 h 48"/>
                  <a:gd name="T68" fmla="*/ 88 w 99"/>
                  <a:gd name="T69" fmla="*/ 48 h 48"/>
                  <a:gd name="T70" fmla="*/ 82 w 99"/>
                  <a:gd name="T71" fmla="*/ 46 h 48"/>
                  <a:gd name="T72" fmla="*/ 91 w 99"/>
                  <a:gd name="T73" fmla="*/ 47 h 48"/>
                  <a:gd name="T74" fmla="*/ 99 w 99"/>
                  <a:gd name="T75" fmla="*/ 48 h 48"/>
                  <a:gd name="T76" fmla="*/ 89 w 99"/>
                  <a:gd name="T77" fmla="*/ 46 h 48"/>
                  <a:gd name="T78" fmla="*/ 99 w 99"/>
                  <a:gd name="T79" fmla="*/ 47 h 48"/>
                  <a:gd name="T80" fmla="*/ 76 w 99"/>
                  <a:gd name="T81" fmla="*/ 43 h 48"/>
                  <a:gd name="T82" fmla="*/ 24 w 99"/>
                  <a:gd name="T83" fmla="*/ 19 h 48"/>
                  <a:gd name="T84" fmla="*/ 60 w 99"/>
                  <a:gd name="T85" fmla="*/ 30 h 48"/>
                  <a:gd name="T86" fmla="*/ 76 w 99"/>
                  <a:gd name="T8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9" h="48">
                    <a:moveTo>
                      <a:pt x="99" y="47"/>
                    </a:moveTo>
                    <a:cubicBezTo>
                      <a:pt x="97" y="46"/>
                      <a:pt x="97" y="46"/>
                      <a:pt x="96" y="46"/>
                    </a:cubicBezTo>
                    <a:cubicBezTo>
                      <a:pt x="96" y="46"/>
                      <a:pt x="85" y="44"/>
                      <a:pt x="84" y="42"/>
                    </a:cubicBezTo>
                    <a:cubicBezTo>
                      <a:pt x="85" y="42"/>
                      <a:pt x="86" y="42"/>
                      <a:pt x="90" y="43"/>
                    </a:cubicBezTo>
                    <a:cubicBezTo>
                      <a:pt x="85" y="40"/>
                      <a:pt x="80" y="39"/>
                      <a:pt x="76" y="36"/>
                    </a:cubicBezTo>
                    <a:cubicBezTo>
                      <a:pt x="73" y="35"/>
                      <a:pt x="72" y="33"/>
                      <a:pt x="73" y="33"/>
                    </a:cubicBezTo>
                    <a:cubicBezTo>
                      <a:pt x="74" y="32"/>
                      <a:pt x="75" y="33"/>
                      <a:pt x="75" y="33"/>
                    </a:cubicBezTo>
                    <a:cubicBezTo>
                      <a:pt x="75" y="32"/>
                      <a:pt x="75" y="32"/>
                      <a:pt x="71" y="29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5" y="31"/>
                      <a:pt x="54" y="22"/>
                      <a:pt x="55" y="19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7"/>
                      <a:pt x="56" y="17"/>
                      <a:pt x="50" y="13"/>
                    </a:cubicBezTo>
                    <a:cubicBezTo>
                      <a:pt x="50" y="18"/>
                      <a:pt x="42" y="16"/>
                      <a:pt x="37" y="12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29" y="3"/>
                      <a:pt x="28" y="3"/>
                      <a:pt x="26" y="2"/>
                    </a:cubicBezTo>
                    <a:cubicBezTo>
                      <a:pt x="31" y="10"/>
                      <a:pt x="25" y="9"/>
                      <a:pt x="23" y="8"/>
                    </a:cubicBezTo>
                    <a:cubicBezTo>
                      <a:pt x="21" y="8"/>
                      <a:pt x="15" y="5"/>
                      <a:pt x="12" y="0"/>
                    </a:cubicBezTo>
                    <a:cubicBezTo>
                      <a:pt x="10" y="0"/>
                      <a:pt x="8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9" y="3"/>
                      <a:pt x="12" y="6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2"/>
                      <a:pt x="7" y="11"/>
                      <a:pt x="1" y="5"/>
                    </a:cubicBezTo>
                    <a:cubicBezTo>
                      <a:pt x="0" y="7"/>
                      <a:pt x="0" y="7"/>
                      <a:pt x="0" y="9"/>
                    </a:cubicBezTo>
                    <a:cubicBezTo>
                      <a:pt x="10" y="14"/>
                      <a:pt x="14" y="20"/>
                      <a:pt x="12" y="21"/>
                    </a:cubicBezTo>
                    <a:cubicBezTo>
                      <a:pt x="11" y="21"/>
                      <a:pt x="8" y="20"/>
                      <a:pt x="6" y="19"/>
                    </a:cubicBezTo>
                    <a:cubicBezTo>
                      <a:pt x="10" y="23"/>
                      <a:pt x="10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5"/>
                      <a:pt x="28" y="30"/>
                      <a:pt x="29" y="33"/>
                    </a:cubicBezTo>
                    <a:cubicBezTo>
                      <a:pt x="28" y="33"/>
                      <a:pt x="28" y="33"/>
                      <a:pt x="27" y="33"/>
                    </a:cubicBezTo>
                    <a:cubicBezTo>
                      <a:pt x="28" y="34"/>
                      <a:pt x="33" y="36"/>
                      <a:pt x="35" y="37"/>
                    </a:cubicBezTo>
                    <a:cubicBezTo>
                      <a:pt x="37" y="35"/>
                      <a:pt x="54" y="42"/>
                      <a:pt x="54" y="42"/>
                    </a:cubicBezTo>
                    <a:cubicBezTo>
                      <a:pt x="55" y="43"/>
                      <a:pt x="55" y="43"/>
                      <a:pt x="64" y="45"/>
                    </a:cubicBezTo>
                    <a:cubicBezTo>
                      <a:pt x="63" y="44"/>
                      <a:pt x="63" y="44"/>
                      <a:pt x="62" y="44"/>
                    </a:cubicBezTo>
                    <a:cubicBezTo>
                      <a:pt x="63" y="43"/>
                      <a:pt x="77" y="46"/>
                      <a:pt x="80" y="47"/>
                    </a:cubicBezTo>
                    <a:cubicBezTo>
                      <a:pt x="82" y="47"/>
                      <a:pt x="82" y="47"/>
                      <a:pt x="88" y="48"/>
                    </a:cubicBezTo>
                    <a:cubicBezTo>
                      <a:pt x="84" y="47"/>
                      <a:pt x="83" y="47"/>
                      <a:pt x="82" y="46"/>
                    </a:cubicBezTo>
                    <a:cubicBezTo>
                      <a:pt x="83" y="46"/>
                      <a:pt x="83" y="46"/>
                      <a:pt x="91" y="47"/>
                    </a:cubicBezTo>
                    <a:cubicBezTo>
                      <a:pt x="98" y="48"/>
                      <a:pt x="98" y="48"/>
                      <a:pt x="99" y="48"/>
                    </a:cubicBezTo>
                    <a:cubicBezTo>
                      <a:pt x="96" y="47"/>
                      <a:pt x="92" y="47"/>
                      <a:pt x="89" y="46"/>
                    </a:cubicBezTo>
                    <a:cubicBezTo>
                      <a:pt x="90" y="45"/>
                      <a:pt x="90" y="45"/>
                      <a:pt x="99" y="47"/>
                    </a:cubicBezTo>
                    <a:close/>
                    <a:moveTo>
                      <a:pt x="76" y="43"/>
                    </a:moveTo>
                    <a:cubicBezTo>
                      <a:pt x="65" y="46"/>
                      <a:pt x="18" y="29"/>
                      <a:pt x="24" y="19"/>
                    </a:cubicBezTo>
                    <a:cubicBezTo>
                      <a:pt x="25" y="15"/>
                      <a:pt x="37" y="15"/>
                      <a:pt x="60" y="30"/>
                    </a:cubicBezTo>
                    <a:cubicBezTo>
                      <a:pt x="78" y="41"/>
                      <a:pt x="77" y="42"/>
                      <a:pt x="76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5" name="Freeform 113"/>
              <p:cNvSpPr>
                <a:spLocks noEditPoints="1"/>
              </p:cNvSpPr>
              <p:nvPr/>
            </p:nvSpPr>
            <p:spPr bwMode="auto">
              <a:xfrm>
                <a:off x="7881938" y="4054476"/>
                <a:ext cx="360363" cy="379413"/>
              </a:xfrm>
              <a:custGeom>
                <a:avLst/>
                <a:gdLst>
                  <a:gd name="T0" fmla="*/ 125 w 140"/>
                  <a:gd name="T1" fmla="*/ 56 h 147"/>
                  <a:gd name="T2" fmla="*/ 134 w 140"/>
                  <a:gd name="T3" fmla="*/ 49 h 147"/>
                  <a:gd name="T4" fmla="*/ 129 w 140"/>
                  <a:gd name="T5" fmla="*/ 37 h 147"/>
                  <a:gd name="T6" fmla="*/ 105 w 140"/>
                  <a:gd name="T7" fmla="*/ 27 h 147"/>
                  <a:gd name="T8" fmla="*/ 111 w 140"/>
                  <a:gd name="T9" fmla="*/ 16 h 147"/>
                  <a:gd name="T10" fmla="*/ 101 w 140"/>
                  <a:gd name="T11" fmla="*/ 9 h 147"/>
                  <a:gd name="T12" fmla="*/ 74 w 140"/>
                  <a:gd name="T13" fmla="*/ 13 h 147"/>
                  <a:gd name="T14" fmla="*/ 74 w 140"/>
                  <a:gd name="T15" fmla="*/ 1 h 147"/>
                  <a:gd name="T16" fmla="*/ 62 w 140"/>
                  <a:gd name="T17" fmla="*/ 1 h 147"/>
                  <a:gd name="T18" fmla="*/ 62 w 140"/>
                  <a:gd name="T19" fmla="*/ 1 h 147"/>
                  <a:gd name="T20" fmla="*/ 56 w 140"/>
                  <a:gd name="T21" fmla="*/ 17 h 147"/>
                  <a:gd name="T22" fmla="*/ 35 w 140"/>
                  <a:gd name="T23" fmla="*/ 8 h 147"/>
                  <a:gd name="T24" fmla="*/ 25 w 140"/>
                  <a:gd name="T25" fmla="*/ 15 h 147"/>
                  <a:gd name="T26" fmla="*/ 16 w 140"/>
                  <a:gd name="T27" fmla="*/ 41 h 147"/>
                  <a:gd name="T28" fmla="*/ 7 w 140"/>
                  <a:gd name="T29" fmla="*/ 36 h 147"/>
                  <a:gd name="T30" fmla="*/ 3 w 140"/>
                  <a:gd name="T31" fmla="*/ 47 h 147"/>
                  <a:gd name="T32" fmla="*/ 8 w 140"/>
                  <a:gd name="T33" fmla="*/ 50 h 147"/>
                  <a:gd name="T34" fmla="*/ 8 w 140"/>
                  <a:gd name="T35" fmla="*/ 50 h 147"/>
                  <a:gd name="T36" fmla="*/ 4 w 140"/>
                  <a:gd name="T37" fmla="*/ 75 h 147"/>
                  <a:gd name="T38" fmla="*/ 0 w 140"/>
                  <a:gd name="T39" fmla="*/ 75 h 147"/>
                  <a:gd name="T40" fmla="*/ 3 w 140"/>
                  <a:gd name="T41" fmla="*/ 87 h 147"/>
                  <a:gd name="T42" fmla="*/ 20 w 140"/>
                  <a:gd name="T43" fmla="*/ 106 h 147"/>
                  <a:gd name="T44" fmla="*/ 16 w 140"/>
                  <a:gd name="T45" fmla="*/ 111 h 147"/>
                  <a:gd name="T46" fmla="*/ 23 w 140"/>
                  <a:gd name="T47" fmla="*/ 121 h 147"/>
                  <a:gd name="T48" fmla="*/ 43 w 140"/>
                  <a:gd name="T49" fmla="*/ 126 h 147"/>
                  <a:gd name="T50" fmla="*/ 44 w 140"/>
                  <a:gd name="T51" fmla="*/ 136 h 147"/>
                  <a:gd name="T52" fmla="*/ 54 w 140"/>
                  <a:gd name="T53" fmla="*/ 141 h 147"/>
                  <a:gd name="T54" fmla="*/ 68 w 140"/>
                  <a:gd name="T55" fmla="*/ 134 h 147"/>
                  <a:gd name="T56" fmla="*/ 76 w 140"/>
                  <a:gd name="T57" fmla="*/ 147 h 147"/>
                  <a:gd name="T58" fmla="*/ 86 w 140"/>
                  <a:gd name="T59" fmla="*/ 147 h 147"/>
                  <a:gd name="T60" fmla="*/ 93 w 140"/>
                  <a:gd name="T61" fmla="*/ 131 h 147"/>
                  <a:gd name="T62" fmla="*/ 104 w 140"/>
                  <a:gd name="T63" fmla="*/ 141 h 147"/>
                  <a:gd name="T64" fmla="*/ 112 w 140"/>
                  <a:gd name="T65" fmla="*/ 137 h 147"/>
                  <a:gd name="T66" fmla="*/ 115 w 140"/>
                  <a:gd name="T67" fmla="*/ 116 h 147"/>
                  <a:gd name="T68" fmla="*/ 126 w 140"/>
                  <a:gd name="T69" fmla="*/ 121 h 147"/>
                  <a:gd name="T70" fmla="*/ 131 w 140"/>
                  <a:gd name="T71" fmla="*/ 112 h 147"/>
                  <a:gd name="T72" fmla="*/ 126 w 140"/>
                  <a:gd name="T73" fmla="*/ 89 h 147"/>
                  <a:gd name="T74" fmla="*/ 139 w 140"/>
                  <a:gd name="T75" fmla="*/ 88 h 147"/>
                  <a:gd name="T76" fmla="*/ 140 w 140"/>
                  <a:gd name="T77" fmla="*/ 77 h 147"/>
                  <a:gd name="T78" fmla="*/ 140 w 140"/>
                  <a:gd name="T79" fmla="*/ 76 h 147"/>
                  <a:gd name="T80" fmla="*/ 125 w 140"/>
                  <a:gd name="T81" fmla="*/ 56 h 147"/>
                  <a:gd name="T82" fmla="*/ 80 w 140"/>
                  <a:gd name="T83" fmla="*/ 116 h 147"/>
                  <a:gd name="T84" fmla="*/ 35 w 140"/>
                  <a:gd name="T85" fmla="*/ 55 h 147"/>
                  <a:gd name="T86" fmla="*/ 105 w 140"/>
                  <a:gd name="T87" fmla="*/ 69 h 147"/>
                  <a:gd name="T88" fmla="*/ 106 w 140"/>
                  <a:gd name="T89" fmla="*/ 77 h 147"/>
                  <a:gd name="T90" fmla="*/ 80 w 140"/>
                  <a:gd name="T91" fmla="*/ 11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0" h="147">
                    <a:moveTo>
                      <a:pt x="125" y="56"/>
                    </a:moveTo>
                    <a:cubicBezTo>
                      <a:pt x="126" y="54"/>
                      <a:pt x="129" y="50"/>
                      <a:pt x="134" y="49"/>
                    </a:cubicBezTo>
                    <a:cubicBezTo>
                      <a:pt x="135" y="47"/>
                      <a:pt x="135" y="47"/>
                      <a:pt x="129" y="37"/>
                    </a:cubicBezTo>
                    <a:cubicBezTo>
                      <a:pt x="121" y="47"/>
                      <a:pt x="106" y="41"/>
                      <a:pt x="105" y="27"/>
                    </a:cubicBezTo>
                    <a:cubicBezTo>
                      <a:pt x="105" y="21"/>
                      <a:pt x="109" y="18"/>
                      <a:pt x="111" y="16"/>
                    </a:cubicBezTo>
                    <a:cubicBezTo>
                      <a:pt x="106" y="12"/>
                      <a:pt x="104" y="11"/>
                      <a:pt x="101" y="9"/>
                    </a:cubicBezTo>
                    <a:cubicBezTo>
                      <a:pt x="95" y="28"/>
                      <a:pt x="78" y="20"/>
                      <a:pt x="74" y="13"/>
                    </a:cubicBezTo>
                    <a:cubicBezTo>
                      <a:pt x="72" y="9"/>
                      <a:pt x="72" y="5"/>
                      <a:pt x="74" y="1"/>
                    </a:cubicBezTo>
                    <a:cubicBezTo>
                      <a:pt x="68" y="0"/>
                      <a:pt x="66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10"/>
                      <a:pt x="58" y="17"/>
                      <a:pt x="56" y="17"/>
                    </a:cubicBezTo>
                    <a:cubicBezTo>
                      <a:pt x="50" y="21"/>
                      <a:pt x="37" y="22"/>
                      <a:pt x="35" y="8"/>
                    </a:cubicBezTo>
                    <a:cubicBezTo>
                      <a:pt x="32" y="10"/>
                      <a:pt x="29" y="11"/>
                      <a:pt x="25" y="15"/>
                    </a:cubicBezTo>
                    <a:cubicBezTo>
                      <a:pt x="36" y="27"/>
                      <a:pt x="23" y="41"/>
                      <a:pt x="16" y="41"/>
                    </a:cubicBezTo>
                    <a:cubicBezTo>
                      <a:pt x="14" y="41"/>
                      <a:pt x="11" y="41"/>
                      <a:pt x="7" y="36"/>
                    </a:cubicBezTo>
                    <a:cubicBezTo>
                      <a:pt x="5" y="40"/>
                      <a:pt x="5" y="42"/>
                      <a:pt x="3" y="47"/>
                    </a:cubicBezTo>
                    <a:cubicBezTo>
                      <a:pt x="5" y="48"/>
                      <a:pt x="6" y="48"/>
                      <a:pt x="8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7" y="58"/>
                      <a:pt x="15" y="75"/>
                      <a:pt x="4" y="75"/>
                    </a:cubicBezTo>
                    <a:cubicBezTo>
                      <a:pt x="2" y="75"/>
                      <a:pt x="1" y="75"/>
                      <a:pt x="0" y="75"/>
                    </a:cubicBezTo>
                    <a:cubicBezTo>
                      <a:pt x="1" y="80"/>
                      <a:pt x="2" y="83"/>
                      <a:pt x="3" y="87"/>
                    </a:cubicBezTo>
                    <a:cubicBezTo>
                      <a:pt x="12" y="82"/>
                      <a:pt x="23" y="95"/>
                      <a:pt x="20" y="106"/>
                    </a:cubicBezTo>
                    <a:cubicBezTo>
                      <a:pt x="20" y="109"/>
                      <a:pt x="17" y="110"/>
                      <a:pt x="16" y="111"/>
                    </a:cubicBezTo>
                    <a:cubicBezTo>
                      <a:pt x="16" y="112"/>
                      <a:pt x="16" y="113"/>
                      <a:pt x="23" y="121"/>
                    </a:cubicBezTo>
                    <a:cubicBezTo>
                      <a:pt x="27" y="111"/>
                      <a:pt x="40" y="117"/>
                      <a:pt x="43" y="126"/>
                    </a:cubicBezTo>
                    <a:cubicBezTo>
                      <a:pt x="46" y="131"/>
                      <a:pt x="45" y="135"/>
                      <a:pt x="44" y="136"/>
                    </a:cubicBezTo>
                    <a:cubicBezTo>
                      <a:pt x="46" y="137"/>
                      <a:pt x="46" y="138"/>
                      <a:pt x="54" y="141"/>
                    </a:cubicBezTo>
                    <a:cubicBezTo>
                      <a:pt x="52" y="130"/>
                      <a:pt x="63" y="131"/>
                      <a:pt x="68" y="134"/>
                    </a:cubicBezTo>
                    <a:cubicBezTo>
                      <a:pt x="70" y="135"/>
                      <a:pt x="76" y="139"/>
                      <a:pt x="76" y="147"/>
                    </a:cubicBezTo>
                    <a:cubicBezTo>
                      <a:pt x="80" y="147"/>
                      <a:pt x="81" y="147"/>
                      <a:pt x="86" y="147"/>
                    </a:cubicBezTo>
                    <a:cubicBezTo>
                      <a:pt x="80" y="137"/>
                      <a:pt x="86" y="130"/>
                      <a:pt x="93" y="131"/>
                    </a:cubicBezTo>
                    <a:cubicBezTo>
                      <a:pt x="95" y="132"/>
                      <a:pt x="101" y="133"/>
                      <a:pt x="104" y="141"/>
                    </a:cubicBezTo>
                    <a:cubicBezTo>
                      <a:pt x="107" y="140"/>
                      <a:pt x="109" y="138"/>
                      <a:pt x="112" y="137"/>
                    </a:cubicBezTo>
                    <a:cubicBezTo>
                      <a:pt x="103" y="129"/>
                      <a:pt x="106" y="117"/>
                      <a:pt x="115" y="116"/>
                    </a:cubicBezTo>
                    <a:cubicBezTo>
                      <a:pt x="119" y="115"/>
                      <a:pt x="123" y="117"/>
                      <a:pt x="126" y="121"/>
                    </a:cubicBezTo>
                    <a:cubicBezTo>
                      <a:pt x="128" y="118"/>
                      <a:pt x="129" y="115"/>
                      <a:pt x="131" y="112"/>
                    </a:cubicBezTo>
                    <a:cubicBezTo>
                      <a:pt x="122" y="111"/>
                      <a:pt x="117" y="96"/>
                      <a:pt x="126" y="89"/>
                    </a:cubicBezTo>
                    <a:cubicBezTo>
                      <a:pt x="126" y="89"/>
                      <a:pt x="132" y="85"/>
                      <a:pt x="139" y="88"/>
                    </a:cubicBezTo>
                    <a:cubicBezTo>
                      <a:pt x="139" y="86"/>
                      <a:pt x="139" y="82"/>
                      <a:pt x="140" y="77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26" y="79"/>
                      <a:pt x="120" y="64"/>
                      <a:pt x="125" y="56"/>
                    </a:cubicBezTo>
                    <a:close/>
                    <a:moveTo>
                      <a:pt x="80" y="116"/>
                    </a:moveTo>
                    <a:cubicBezTo>
                      <a:pt x="50" y="123"/>
                      <a:pt x="17" y="86"/>
                      <a:pt x="35" y="55"/>
                    </a:cubicBezTo>
                    <a:cubicBezTo>
                      <a:pt x="53" y="26"/>
                      <a:pt x="96" y="35"/>
                      <a:pt x="105" y="69"/>
                    </a:cubicBezTo>
                    <a:cubicBezTo>
                      <a:pt x="106" y="72"/>
                      <a:pt x="106" y="75"/>
                      <a:pt x="106" y="77"/>
                    </a:cubicBezTo>
                    <a:cubicBezTo>
                      <a:pt x="107" y="93"/>
                      <a:pt x="99" y="112"/>
                      <a:pt x="80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" name="Freeform 114"/>
              <p:cNvSpPr>
                <a:spLocks/>
              </p:cNvSpPr>
              <p:nvPr/>
            </p:nvSpPr>
            <p:spPr bwMode="auto">
              <a:xfrm>
                <a:off x="7974013" y="4181476"/>
                <a:ext cx="155575" cy="169863"/>
              </a:xfrm>
              <a:custGeom>
                <a:avLst/>
                <a:gdLst>
                  <a:gd name="T0" fmla="*/ 25 w 60"/>
                  <a:gd name="T1" fmla="*/ 3 h 66"/>
                  <a:gd name="T2" fmla="*/ 18 w 60"/>
                  <a:gd name="T3" fmla="*/ 49 h 66"/>
                  <a:gd name="T4" fmla="*/ 58 w 60"/>
                  <a:gd name="T5" fmla="*/ 29 h 66"/>
                  <a:gd name="T6" fmla="*/ 25 w 60"/>
                  <a:gd name="T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6">
                    <a:moveTo>
                      <a:pt x="25" y="3"/>
                    </a:moveTo>
                    <a:cubicBezTo>
                      <a:pt x="4" y="8"/>
                      <a:pt x="0" y="35"/>
                      <a:pt x="18" y="49"/>
                    </a:cubicBezTo>
                    <a:cubicBezTo>
                      <a:pt x="39" y="66"/>
                      <a:pt x="60" y="48"/>
                      <a:pt x="58" y="29"/>
                    </a:cubicBezTo>
                    <a:cubicBezTo>
                      <a:pt x="56" y="14"/>
                      <a:pt x="44" y="0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Freeform 115"/>
              <p:cNvSpPr>
                <a:spLocks noEditPoints="1"/>
              </p:cNvSpPr>
              <p:nvPr/>
            </p:nvSpPr>
            <p:spPr bwMode="auto">
              <a:xfrm>
                <a:off x="8253413" y="4078288"/>
                <a:ext cx="414338" cy="533400"/>
              </a:xfrm>
              <a:custGeom>
                <a:avLst/>
                <a:gdLst>
                  <a:gd name="T0" fmla="*/ 157 w 161"/>
                  <a:gd name="T1" fmla="*/ 31 h 207"/>
                  <a:gd name="T2" fmla="*/ 136 w 161"/>
                  <a:gd name="T3" fmla="*/ 38 h 207"/>
                  <a:gd name="T4" fmla="*/ 133 w 161"/>
                  <a:gd name="T5" fmla="*/ 5 h 207"/>
                  <a:gd name="T6" fmla="*/ 118 w 161"/>
                  <a:gd name="T7" fmla="*/ 0 h 207"/>
                  <a:gd name="T8" fmla="*/ 118 w 161"/>
                  <a:gd name="T9" fmla="*/ 2 h 207"/>
                  <a:gd name="T10" fmla="*/ 109 w 161"/>
                  <a:gd name="T11" fmla="*/ 26 h 207"/>
                  <a:gd name="T12" fmla="*/ 108 w 161"/>
                  <a:gd name="T13" fmla="*/ 26 h 207"/>
                  <a:gd name="T14" fmla="*/ 80 w 161"/>
                  <a:gd name="T15" fmla="*/ 3 h 207"/>
                  <a:gd name="T16" fmla="*/ 61 w 161"/>
                  <a:gd name="T17" fmla="*/ 11 h 207"/>
                  <a:gd name="T18" fmla="*/ 42 w 161"/>
                  <a:gd name="T19" fmla="*/ 53 h 207"/>
                  <a:gd name="T20" fmla="*/ 26 w 161"/>
                  <a:gd name="T21" fmla="*/ 42 h 207"/>
                  <a:gd name="T22" fmla="*/ 14 w 161"/>
                  <a:gd name="T23" fmla="*/ 60 h 207"/>
                  <a:gd name="T24" fmla="*/ 24 w 161"/>
                  <a:gd name="T25" fmla="*/ 65 h 207"/>
                  <a:gd name="T26" fmla="*/ 24 w 161"/>
                  <a:gd name="T27" fmla="*/ 66 h 207"/>
                  <a:gd name="T28" fmla="*/ 6 w 161"/>
                  <a:gd name="T29" fmla="*/ 105 h 207"/>
                  <a:gd name="T30" fmla="*/ 0 w 161"/>
                  <a:gd name="T31" fmla="*/ 104 h 207"/>
                  <a:gd name="T32" fmla="*/ 0 w 161"/>
                  <a:gd name="T33" fmla="*/ 123 h 207"/>
                  <a:gd name="T34" fmla="*/ 17 w 161"/>
                  <a:gd name="T35" fmla="*/ 152 h 207"/>
                  <a:gd name="T36" fmla="*/ 6 w 161"/>
                  <a:gd name="T37" fmla="*/ 159 h 207"/>
                  <a:gd name="T38" fmla="*/ 6 w 161"/>
                  <a:gd name="T39" fmla="*/ 159 h 207"/>
                  <a:gd name="T40" fmla="*/ 6 w 161"/>
                  <a:gd name="T41" fmla="*/ 159 h 207"/>
                  <a:gd name="T42" fmla="*/ 6 w 161"/>
                  <a:gd name="T43" fmla="*/ 159 h 207"/>
                  <a:gd name="T44" fmla="*/ 6 w 161"/>
                  <a:gd name="T45" fmla="*/ 159 h 207"/>
                  <a:gd name="T46" fmla="*/ 6 w 161"/>
                  <a:gd name="T47" fmla="*/ 159 h 207"/>
                  <a:gd name="T48" fmla="*/ 6 w 161"/>
                  <a:gd name="T49" fmla="*/ 159 h 207"/>
                  <a:gd name="T50" fmla="*/ 6 w 161"/>
                  <a:gd name="T51" fmla="*/ 159 h 207"/>
                  <a:gd name="T52" fmla="*/ 6 w 161"/>
                  <a:gd name="T53" fmla="*/ 159 h 207"/>
                  <a:gd name="T54" fmla="*/ 10 w 161"/>
                  <a:gd name="T55" fmla="*/ 172 h 207"/>
                  <a:gd name="T56" fmla="*/ 25 w 161"/>
                  <a:gd name="T57" fmla="*/ 175 h 207"/>
                  <a:gd name="T58" fmla="*/ 17 w 161"/>
                  <a:gd name="T59" fmla="*/ 193 h 207"/>
                  <a:gd name="T60" fmla="*/ 17 w 161"/>
                  <a:gd name="T61" fmla="*/ 199 h 207"/>
                  <a:gd name="T62" fmla="*/ 28 w 161"/>
                  <a:gd name="T63" fmla="*/ 193 h 207"/>
                  <a:gd name="T64" fmla="*/ 11 w 161"/>
                  <a:gd name="T65" fmla="*/ 207 h 207"/>
                  <a:gd name="T66" fmla="*/ 33 w 161"/>
                  <a:gd name="T67" fmla="*/ 197 h 207"/>
                  <a:gd name="T68" fmla="*/ 16 w 161"/>
                  <a:gd name="T69" fmla="*/ 206 h 207"/>
                  <a:gd name="T70" fmla="*/ 41 w 161"/>
                  <a:gd name="T71" fmla="*/ 196 h 207"/>
                  <a:gd name="T72" fmla="*/ 60 w 161"/>
                  <a:gd name="T73" fmla="*/ 188 h 207"/>
                  <a:gd name="T74" fmla="*/ 51 w 161"/>
                  <a:gd name="T75" fmla="*/ 194 h 207"/>
                  <a:gd name="T76" fmla="*/ 68 w 161"/>
                  <a:gd name="T77" fmla="*/ 186 h 207"/>
                  <a:gd name="T78" fmla="*/ 106 w 161"/>
                  <a:gd name="T79" fmla="*/ 160 h 207"/>
                  <a:gd name="T80" fmla="*/ 106 w 161"/>
                  <a:gd name="T81" fmla="*/ 161 h 207"/>
                  <a:gd name="T82" fmla="*/ 105 w 161"/>
                  <a:gd name="T83" fmla="*/ 164 h 207"/>
                  <a:gd name="T84" fmla="*/ 119 w 161"/>
                  <a:gd name="T85" fmla="*/ 151 h 207"/>
                  <a:gd name="T86" fmla="*/ 120 w 161"/>
                  <a:gd name="T87" fmla="*/ 150 h 207"/>
                  <a:gd name="T88" fmla="*/ 120 w 161"/>
                  <a:gd name="T89" fmla="*/ 149 h 207"/>
                  <a:gd name="T90" fmla="*/ 148 w 161"/>
                  <a:gd name="T91" fmla="*/ 110 h 207"/>
                  <a:gd name="T92" fmla="*/ 148 w 161"/>
                  <a:gd name="T93" fmla="*/ 110 h 207"/>
                  <a:gd name="T94" fmla="*/ 148 w 161"/>
                  <a:gd name="T95" fmla="*/ 110 h 207"/>
                  <a:gd name="T96" fmla="*/ 148 w 161"/>
                  <a:gd name="T97" fmla="*/ 110 h 207"/>
                  <a:gd name="T98" fmla="*/ 148 w 161"/>
                  <a:gd name="T99" fmla="*/ 110 h 207"/>
                  <a:gd name="T100" fmla="*/ 156 w 161"/>
                  <a:gd name="T101" fmla="*/ 90 h 207"/>
                  <a:gd name="T102" fmla="*/ 152 w 161"/>
                  <a:gd name="T103" fmla="*/ 94 h 207"/>
                  <a:gd name="T104" fmla="*/ 161 w 161"/>
                  <a:gd name="T105" fmla="*/ 48 h 207"/>
                  <a:gd name="T106" fmla="*/ 157 w 161"/>
                  <a:gd name="T107" fmla="*/ 31 h 207"/>
                  <a:gd name="T108" fmla="*/ 131 w 161"/>
                  <a:gd name="T109" fmla="*/ 97 h 207"/>
                  <a:gd name="T110" fmla="*/ 112 w 161"/>
                  <a:gd name="T111" fmla="*/ 139 h 207"/>
                  <a:gd name="T112" fmla="*/ 51 w 161"/>
                  <a:gd name="T113" fmla="*/ 180 h 207"/>
                  <a:gd name="T114" fmla="*/ 75 w 161"/>
                  <a:gd name="T115" fmla="*/ 73 h 207"/>
                  <a:gd name="T116" fmla="*/ 131 w 161"/>
                  <a:gd name="T117" fmla="*/ 9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1" h="207">
                    <a:moveTo>
                      <a:pt x="157" y="31"/>
                    </a:moveTo>
                    <a:cubicBezTo>
                      <a:pt x="149" y="58"/>
                      <a:pt x="136" y="38"/>
                      <a:pt x="136" y="38"/>
                    </a:cubicBezTo>
                    <a:cubicBezTo>
                      <a:pt x="128" y="24"/>
                      <a:pt x="132" y="9"/>
                      <a:pt x="133" y="5"/>
                    </a:cubicBezTo>
                    <a:cubicBezTo>
                      <a:pt x="127" y="2"/>
                      <a:pt x="124" y="1"/>
                      <a:pt x="118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9" y="8"/>
                      <a:pt x="118" y="19"/>
                      <a:pt x="109" y="26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00" y="31"/>
                      <a:pt x="82" y="27"/>
                      <a:pt x="80" y="3"/>
                    </a:cubicBezTo>
                    <a:cubicBezTo>
                      <a:pt x="73" y="5"/>
                      <a:pt x="70" y="6"/>
                      <a:pt x="61" y="11"/>
                    </a:cubicBezTo>
                    <a:cubicBezTo>
                      <a:pt x="79" y="34"/>
                      <a:pt x="56" y="54"/>
                      <a:pt x="42" y="53"/>
                    </a:cubicBezTo>
                    <a:cubicBezTo>
                      <a:pt x="39" y="53"/>
                      <a:pt x="34" y="52"/>
                      <a:pt x="26" y="42"/>
                    </a:cubicBezTo>
                    <a:cubicBezTo>
                      <a:pt x="22" y="48"/>
                      <a:pt x="20" y="51"/>
                      <a:pt x="14" y="60"/>
                    </a:cubicBezTo>
                    <a:cubicBezTo>
                      <a:pt x="18" y="61"/>
                      <a:pt x="20" y="62"/>
                      <a:pt x="24" y="65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36" y="80"/>
                      <a:pt x="27" y="108"/>
                      <a:pt x="6" y="105"/>
                    </a:cubicBezTo>
                    <a:cubicBezTo>
                      <a:pt x="3" y="105"/>
                      <a:pt x="2" y="104"/>
                      <a:pt x="0" y="104"/>
                    </a:cubicBezTo>
                    <a:cubicBezTo>
                      <a:pt x="0" y="113"/>
                      <a:pt x="0" y="116"/>
                      <a:pt x="0" y="123"/>
                    </a:cubicBezTo>
                    <a:cubicBezTo>
                      <a:pt x="17" y="118"/>
                      <a:pt x="25" y="137"/>
                      <a:pt x="17" y="152"/>
                    </a:cubicBezTo>
                    <a:cubicBezTo>
                      <a:pt x="13" y="158"/>
                      <a:pt x="9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6" y="159"/>
                      <a:pt x="6" y="159"/>
                      <a:pt x="6" y="159"/>
                    </a:cubicBezTo>
                    <a:cubicBezTo>
                      <a:pt x="8" y="164"/>
                      <a:pt x="9" y="168"/>
                      <a:pt x="10" y="172"/>
                    </a:cubicBezTo>
                    <a:cubicBezTo>
                      <a:pt x="18" y="164"/>
                      <a:pt x="25" y="169"/>
                      <a:pt x="25" y="175"/>
                    </a:cubicBezTo>
                    <a:cubicBezTo>
                      <a:pt x="26" y="182"/>
                      <a:pt x="20" y="190"/>
                      <a:pt x="17" y="193"/>
                    </a:cubicBezTo>
                    <a:cubicBezTo>
                      <a:pt x="17" y="196"/>
                      <a:pt x="17" y="197"/>
                      <a:pt x="17" y="199"/>
                    </a:cubicBezTo>
                    <a:cubicBezTo>
                      <a:pt x="20" y="195"/>
                      <a:pt x="25" y="190"/>
                      <a:pt x="28" y="193"/>
                    </a:cubicBezTo>
                    <a:cubicBezTo>
                      <a:pt x="27" y="195"/>
                      <a:pt x="27" y="195"/>
                      <a:pt x="11" y="207"/>
                    </a:cubicBezTo>
                    <a:cubicBezTo>
                      <a:pt x="19" y="204"/>
                      <a:pt x="25" y="199"/>
                      <a:pt x="33" y="197"/>
                    </a:cubicBezTo>
                    <a:cubicBezTo>
                      <a:pt x="32" y="200"/>
                      <a:pt x="23" y="203"/>
                      <a:pt x="16" y="206"/>
                    </a:cubicBezTo>
                    <a:cubicBezTo>
                      <a:pt x="24" y="204"/>
                      <a:pt x="26" y="203"/>
                      <a:pt x="41" y="196"/>
                    </a:cubicBezTo>
                    <a:cubicBezTo>
                      <a:pt x="54" y="189"/>
                      <a:pt x="58" y="187"/>
                      <a:pt x="60" y="188"/>
                    </a:cubicBezTo>
                    <a:cubicBezTo>
                      <a:pt x="60" y="189"/>
                      <a:pt x="59" y="190"/>
                      <a:pt x="51" y="194"/>
                    </a:cubicBezTo>
                    <a:cubicBezTo>
                      <a:pt x="66" y="188"/>
                      <a:pt x="68" y="187"/>
                      <a:pt x="68" y="186"/>
                    </a:cubicBezTo>
                    <a:cubicBezTo>
                      <a:pt x="68" y="186"/>
                      <a:pt x="99" y="160"/>
                      <a:pt x="106" y="160"/>
                    </a:cubicBezTo>
                    <a:cubicBezTo>
                      <a:pt x="106" y="161"/>
                      <a:pt x="106" y="161"/>
                      <a:pt x="106" y="161"/>
                    </a:cubicBezTo>
                    <a:cubicBezTo>
                      <a:pt x="106" y="162"/>
                      <a:pt x="105" y="163"/>
                      <a:pt x="105" y="164"/>
                    </a:cubicBezTo>
                    <a:cubicBezTo>
                      <a:pt x="108" y="161"/>
                      <a:pt x="113" y="157"/>
                      <a:pt x="119" y="151"/>
                    </a:cubicBezTo>
                    <a:cubicBezTo>
                      <a:pt x="119" y="151"/>
                      <a:pt x="120" y="150"/>
                      <a:pt x="120" y="150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0" y="143"/>
                      <a:pt x="142" y="111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48" y="110"/>
                      <a:pt x="148" y="110"/>
                      <a:pt x="148" y="110"/>
                    </a:cubicBezTo>
                    <a:cubicBezTo>
                      <a:pt x="152" y="103"/>
                      <a:pt x="153" y="98"/>
                      <a:pt x="156" y="90"/>
                    </a:cubicBezTo>
                    <a:cubicBezTo>
                      <a:pt x="154" y="93"/>
                      <a:pt x="154" y="93"/>
                      <a:pt x="152" y="94"/>
                    </a:cubicBezTo>
                    <a:cubicBezTo>
                      <a:pt x="146" y="90"/>
                      <a:pt x="151" y="59"/>
                      <a:pt x="161" y="48"/>
                    </a:cubicBezTo>
                    <a:cubicBezTo>
                      <a:pt x="160" y="41"/>
                      <a:pt x="159" y="37"/>
                      <a:pt x="157" y="31"/>
                    </a:cubicBezTo>
                    <a:close/>
                    <a:moveTo>
                      <a:pt x="131" y="97"/>
                    </a:moveTo>
                    <a:cubicBezTo>
                      <a:pt x="129" y="118"/>
                      <a:pt x="116" y="134"/>
                      <a:pt x="112" y="139"/>
                    </a:cubicBezTo>
                    <a:cubicBezTo>
                      <a:pt x="92" y="164"/>
                      <a:pt x="60" y="180"/>
                      <a:pt x="51" y="180"/>
                    </a:cubicBezTo>
                    <a:cubicBezTo>
                      <a:pt x="34" y="178"/>
                      <a:pt x="33" y="104"/>
                      <a:pt x="75" y="73"/>
                    </a:cubicBezTo>
                    <a:cubicBezTo>
                      <a:pt x="105" y="51"/>
                      <a:pt x="135" y="64"/>
                      <a:pt x="131" y="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8" name="Freeform 116"/>
              <p:cNvSpPr>
                <a:spLocks/>
              </p:cNvSpPr>
              <p:nvPr/>
            </p:nvSpPr>
            <p:spPr bwMode="auto">
              <a:xfrm>
                <a:off x="8386763" y="4297363"/>
                <a:ext cx="182563" cy="257175"/>
              </a:xfrm>
              <a:custGeom>
                <a:avLst/>
                <a:gdLst>
                  <a:gd name="T0" fmla="*/ 50 w 71"/>
                  <a:gd name="T1" fmla="*/ 1 h 100"/>
                  <a:gd name="T2" fmla="*/ 4 w 71"/>
                  <a:gd name="T3" fmla="*/ 69 h 100"/>
                  <a:gd name="T4" fmla="*/ 53 w 71"/>
                  <a:gd name="T5" fmla="*/ 50 h 100"/>
                  <a:gd name="T6" fmla="*/ 50 w 71"/>
                  <a:gd name="T7" fmla="*/ 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100">
                    <a:moveTo>
                      <a:pt x="50" y="1"/>
                    </a:moveTo>
                    <a:cubicBezTo>
                      <a:pt x="23" y="0"/>
                      <a:pt x="0" y="40"/>
                      <a:pt x="4" y="69"/>
                    </a:cubicBezTo>
                    <a:cubicBezTo>
                      <a:pt x="9" y="100"/>
                      <a:pt x="50" y="55"/>
                      <a:pt x="53" y="50"/>
                    </a:cubicBezTo>
                    <a:cubicBezTo>
                      <a:pt x="69" y="28"/>
                      <a:pt x="71" y="3"/>
                      <a:pt x="5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" name="Freeform 117"/>
              <p:cNvSpPr>
                <a:spLocks/>
              </p:cNvSpPr>
              <p:nvPr/>
            </p:nvSpPr>
            <p:spPr bwMode="auto">
              <a:xfrm>
                <a:off x="8610600" y="3871913"/>
                <a:ext cx="85725" cy="360363"/>
              </a:xfrm>
              <a:custGeom>
                <a:avLst/>
                <a:gdLst>
                  <a:gd name="T0" fmla="*/ 15 w 33"/>
                  <a:gd name="T1" fmla="*/ 24 h 140"/>
                  <a:gd name="T2" fmla="*/ 13 w 33"/>
                  <a:gd name="T3" fmla="*/ 18 h 140"/>
                  <a:gd name="T4" fmla="*/ 4 w 33"/>
                  <a:gd name="T5" fmla="*/ 2 h 140"/>
                  <a:gd name="T6" fmla="*/ 4 w 33"/>
                  <a:gd name="T7" fmla="*/ 2 h 140"/>
                  <a:gd name="T8" fmla="*/ 7 w 33"/>
                  <a:gd name="T9" fmla="*/ 9 h 140"/>
                  <a:gd name="T10" fmla="*/ 0 w 33"/>
                  <a:gd name="T11" fmla="*/ 0 h 140"/>
                  <a:gd name="T12" fmla="*/ 6 w 33"/>
                  <a:gd name="T13" fmla="*/ 11 h 140"/>
                  <a:gd name="T14" fmla="*/ 6 w 33"/>
                  <a:gd name="T15" fmla="*/ 12 h 140"/>
                  <a:gd name="T16" fmla="*/ 13 w 33"/>
                  <a:gd name="T17" fmla="*/ 31 h 140"/>
                  <a:gd name="T18" fmla="*/ 8 w 33"/>
                  <a:gd name="T19" fmla="*/ 28 h 140"/>
                  <a:gd name="T20" fmla="*/ 11 w 33"/>
                  <a:gd name="T21" fmla="*/ 40 h 140"/>
                  <a:gd name="T22" fmla="*/ 20 w 33"/>
                  <a:gd name="T23" fmla="*/ 68 h 140"/>
                  <a:gd name="T24" fmla="*/ 18 w 33"/>
                  <a:gd name="T25" fmla="*/ 69 h 140"/>
                  <a:gd name="T26" fmla="*/ 18 w 33"/>
                  <a:gd name="T27" fmla="*/ 69 h 140"/>
                  <a:gd name="T28" fmla="*/ 18 w 33"/>
                  <a:gd name="T29" fmla="*/ 69 h 140"/>
                  <a:gd name="T30" fmla="*/ 18 w 33"/>
                  <a:gd name="T31" fmla="*/ 69 h 140"/>
                  <a:gd name="T32" fmla="*/ 18 w 33"/>
                  <a:gd name="T33" fmla="*/ 69 h 140"/>
                  <a:gd name="T34" fmla="*/ 18 w 33"/>
                  <a:gd name="T35" fmla="*/ 69 h 140"/>
                  <a:gd name="T36" fmla="*/ 18 w 33"/>
                  <a:gd name="T37" fmla="*/ 69 h 140"/>
                  <a:gd name="T38" fmla="*/ 20 w 33"/>
                  <a:gd name="T39" fmla="*/ 82 h 140"/>
                  <a:gd name="T40" fmla="*/ 27 w 33"/>
                  <a:gd name="T41" fmla="*/ 86 h 140"/>
                  <a:gd name="T42" fmla="*/ 28 w 33"/>
                  <a:gd name="T43" fmla="*/ 118 h 140"/>
                  <a:gd name="T44" fmla="*/ 30 w 33"/>
                  <a:gd name="T45" fmla="*/ 111 h 140"/>
                  <a:gd name="T46" fmla="*/ 32 w 33"/>
                  <a:gd name="T47" fmla="*/ 125 h 140"/>
                  <a:gd name="T48" fmla="*/ 30 w 33"/>
                  <a:gd name="T49" fmla="*/ 140 h 140"/>
                  <a:gd name="T50" fmla="*/ 32 w 33"/>
                  <a:gd name="T51" fmla="*/ 127 h 140"/>
                  <a:gd name="T52" fmla="*/ 33 w 33"/>
                  <a:gd name="T53" fmla="*/ 123 h 140"/>
                  <a:gd name="T54" fmla="*/ 33 w 33"/>
                  <a:gd name="T55" fmla="*/ 101 h 140"/>
                  <a:gd name="T56" fmla="*/ 17 w 33"/>
                  <a:gd name="T57" fmla="*/ 28 h 140"/>
                  <a:gd name="T58" fmla="*/ 15 w 33"/>
                  <a:gd name="T59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" h="140">
                    <a:moveTo>
                      <a:pt x="15" y="24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8" y="10"/>
                      <a:pt x="6" y="5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5"/>
                      <a:pt x="7" y="7"/>
                      <a:pt x="7" y="9"/>
                    </a:cubicBezTo>
                    <a:cubicBezTo>
                      <a:pt x="6" y="8"/>
                      <a:pt x="5" y="7"/>
                      <a:pt x="0" y="0"/>
                    </a:cubicBezTo>
                    <a:cubicBezTo>
                      <a:pt x="2" y="7"/>
                      <a:pt x="2" y="7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17"/>
                      <a:pt x="15" y="29"/>
                      <a:pt x="13" y="31"/>
                    </a:cubicBezTo>
                    <a:cubicBezTo>
                      <a:pt x="12" y="32"/>
                      <a:pt x="11" y="32"/>
                      <a:pt x="8" y="28"/>
                    </a:cubicBezTo>
                    <a:cubicBezTo>
                      <a:pt x="9" y="32"/>
                      <a:pt x="9" y="34"/>
                      <a:pt x="11" y="40"/>
                    </a:cubicBezTo>
                    <a:cubicBezTo>
                      <a:pt x="18" y="41"/>
                      <a:pt x="24" y="64"/>
                      <a:pt x="20" y="68"/>
                    </a:cubicBezTo>
                    <a:cubicBezTo>
                      <a:pt x="19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73"/>
                      <a:pt x="19" y="77"/>
                      <a:pt x="20" y="82"/>
                    </a:cubicBezTo>
                    <a:cubicBezTo>
                      <a:pt x="23" y="76"/>
                      <a:pt x="26" y="82"/>
                      <a:pt x="27" y="86"/>
                    </a:cubicBezTo>
                    <a:cubicBezTo>
                      <a:pt x="30" y="97"/>
                      <a:pt x="26" y="108"/>
                      <a:pt x="28" y="118"/>
                    </a:cubicBezTo>
                    <a:cubicBezTo>
                      <a:pt x="29" y="113"/>
                      <a:pt x="29" y="112"/>
                      <a:pt x="30" y="111"/>
                    </a:cubicBezTo>
                    <a:cubicBezTo>
                      <a:pt x="32" y="112"/>
                      <a:pt x="32" y="117"/>
                      <a:pt x="32" y="125"/>
                    </a:cubicBezTo>
                    <a:cubicBezTo>
                      <a:pt x="31" y="130"/>
                      <a:pt x="30" y="135"/>
                      <a:pt x="30" y="140"/>
                    </a:cubicBezTo>
                    <a:cubicBezTo>
                      <a:pt x="32" y="131"/>
                      <a:pt x="32" y="128"/>
                      <a:pt x="32" y="127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13"/>
                      <a:pt x="33" y="107"/>
                      <a:pt x="33" y="101"/>
                    </a:cubicBezTo>
                    <a:cubicBezTo>
                      <a:pt x="32" y="85"/>
                      <a:pt x="23" y="45"/>
                      <a:pt x="17" y="28"/>
                    </a:cubicBezTo>
                    <a:cubicBezTo>
                      <a:pt x="17" y="26"/>
                      <a:pt x="16" y="25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0" name="Freeform 118"/>
              <p:cNvSpPr>
                <a:spLocks/>
              </p:cNvSpPr>
              <p:nvPr/>
            </p:nvSpPr>
            <p:spPr bwMode="auto">
              <a:xfrm>
                <a:off x="8696325" y="4127501"/>
                <a:ext cx="1588" cy="9525"/>
              </a:xfrm>
              <a:custGeom>
                <a:avLst/>
                <a:gdLst>
                  <a:gd name="T0" fmla="*/ 0 w 1"/>
                  <a:gd name="T1" fmla="*/ 2 h 4"/>
                  <a:gd name="T2" fmla="*/ 1 w 1"/>
                  <a:gd name="T3" fmla="*/ 4 h 4"/>
                  <a:gd name="T4" fmla="*/ 0 w 1"/>
                  <a:gd name="T5" fmla="*/ 0 h 4"/>
                  <a:gd name="T6" fmla="*/ 0 w 1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cubicBezTo>
                      <a:pt x="0" y="3"/>
                      <a:pt x="0" y="3"/>
                      <a:pt x="1" y="4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1" name="Freeform 119"/>
              <p:cNvSpPr>
                <a:spLocks/>
              </p:cNvSpPr>
              <p:nvPr/>
            </p:nvSpPr>
            <p:spPr bwMode="auto">
              <a:xfrm>
                <a:off x="8697913" y="4137026"/>
                <a:ext cx="0" cy="317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" name="Freeform 120"/>
              <p:cNvSpPr>
                <a:spLocks/>
              </p:cNvSpPr>
              <p:nvPr/>
            </p:nvSpPr>
            <p:spPr bwMode="auto">
              <a:xfrm>
                <a:off x="8332788" y="3668713"/>
                <a:ext cx="3175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Freeform 121"/>
              <p:cNvSpPr>
                <a:spLocks/>
              </p:cNvSpPr>
              <p:nvPr/>
            </p:nvSpPr>
            <p:spPr bwMode="auto">
              <a:xfrm>
                <a:off x="8335963" y="3668713"/>
                <a:ext cx="6350" cy="1588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1 w 3"/>
                  <a:gd name="T5" fmla="*/ 0 h 1"/>
                  <a:gd name="T6" fmla="*/ 3 w 3"/>
                  <a:gd name="T7" fmla="*/ 1 h 1"/>
                  <a:gd name="T8" fmla="*/ 0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Freeform 122"/>
              <p:cNvSpPr>
                <a:spLocks/>
              </p:cNvSpPr>
              <p:nvPr/>
            </p:nvSpPr>
            <p:spPr bwMode="auto">
              <a:xfrm>
                <a:off x="8262938" y="3656013"/>
                <a:ext cx="3175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Freeform 123"/>
              <p:cNvSpPr>
                <a:spLocks/>
              </p:cNvSpPr>
              <p:nvPr/>
            </p:nvSpPr>
            <p:spPr bwMode="auto">
              <a:xfrm>
                <a:off x="8266113" y="3656013"/>
                <a:ext cx="328613" cy="187325"/>
              </a:xfrm>
              <a:custGeom>
                <a:avLst/>
                <a:gdLst>
                  <a:gd name="T0" fmla="*/ 10 w 128"/>
                  <a:gd name="T1" fmla="*/ 1 h 73"/>
                  <a:gd name="T2" fmla="*/ 26 w 128"/>
                  <a:gd name="T3" fmla="*/ 6 h 73"/>
                  <a:gd name="T4" fmla="*/ 25 w 128"/>
                  <a:gd name="T5" fmla="*/ 7 h 73"/>
                  <a:gd name="T6" fmla="*/ 20 w 128"/>
                  <a:gd name="T7" fmla="*/ 6 h 73"/>
                  <a:gd name="T8" fmla="*/ 43 w 128"/>
                  <a:gd name="T9" fmla="*/ 16 h 73"/>
                  <a:gd name="T10" fmla="*/ 50 w 128"/>
                  <a:gd name="T11" fmla="*/ 23 h 73"/>
                  <a:gd name="T12" fmla="*/ 47 w 128"/>
                  <a:gd name="T13" fmla="*/ 23 h 73"/>
                  <a:gd name="T14" fmla="*/ 47 w 128"/>
                  <a:gd name="T15" fmla="*/ 23 h 73"/>
                  <a:gd name="T16" fmla="*/ 47 w 128"/>
                  <a:gd name="T17" fmla="*/ 23 h 73"/>
                  <a:gd name="T18" fmla="*/ 47 w 128"/>
                  <a:gd name="T19" fmla="*/ 23 h 73"/>
                  <a:gd name="T20" fmla="*/ 47 w 128"/>
                  <a:gd name="T21" fmla="*/ 23 h 73"/>
                  <a:gd name="T22" fmla="*/ 47 w 128"/>
                  <a:gd name="T23" fmla="*/ 23 h 73"/>
                  <a:gd name="T24" fmla="*/ 47 w 128"/>
                  <a:gd name="T25" fmla="*/ 23 h 73"/>
                  <a:gd name="T26" fmla="*/ 47 w 128"/>
                  <a:gd name="T27" fmla="*/ 23 h 73"/>
                  <a:gd name="T28" fmla="*/ 47 w 128"/>
                  <a:gd name="T29" fmla="*/ 23 h 73"/>
                  <a:gd name="T30" fmla="*/ 57 w 128"/>
                  <a:gd name="T31" fmla="*/ 31 h 73"/>
                  <a:gd name="T32" fmla="*/ 81 w 128"/>
                  <a:gd name="T33" fmla="*/ 44 h 73"/>
                  <a:gd name="T34" fmla="*/ 82 w 128"/>
                  <a:gd name="T35" fmla="*/ 47 h 73"/>
                  <a:gd name="T36" fmla="*/ 92 w 128"/>
                  <a:gd name="T37" fmla="*/ 54 h 73"/>
                  <a:gd name="T38" fmla="*/ 96 w 128"/>
                  <a:gd name="T39" fmla="*/ 49 h 73"/>
                  <a:gd name="T40" fmla="*/ 110 w 128"/>
                  <a:gd name="T41" fmla="*/ 61 h 73"/>
                  <a:gd name="T42" fmla="*/ 121 w 128"/>
                  <a:gd name="T43" fmla="*/ 71 h 73"/>
                  <a:gd name="T44" fmla="*/ 114 w 128"/>
                  <a:gd name="T45" fmla="*/ 59 h 73"/>
                  <a:gd name="T46" fmla="*/ 128 w 128"/>
                  <a:gd name="T47" fmla="*/ 73 h 73"/>
                  <a:gd name="T48" fmla="*/ 128 w 128"/>
                  <a:gd name="T49" fmla="*/ 72 h 73"/>
                  <a:gd name="T50" fmla="*/ 127 w 128"/>
                  <a:gd name="T51" fmla="*/ 71 h 73"/>
                  <a:gd name="T52" fmla="*/ 126 w 128"/>
                  <a:gd name="T53" fmla="*/ 70 h 73"/>
                  <a:gd name="T54" fmla="*/ 111 w 128"/>
                  <a:gd name="T55" fmla="*/ 53 h 73"/>
                  <a:gd name="T56" fmla="*/ 100 w 128"/>
                  <a:gd name="T57" fmla="*/ 44 h 73"/>
                  <a:gd name="T58" fmla="*/ 100 w 128"/>
                  <a:gd name="T59" fmla="*/ 44 h 73"/>
                  <a:gd name="T60" fmla="*/ 100 w 128"/>
                  <a:gd name="T61" fmla="*/ 44 h 73"/>
                  <a:gd name="T62" fmla="*/ 99 w 128"/>
                  <a:gd name="T63" fmla="*/ 44 h 73"/>
                  <a:gd name="T64" fmla="*/ 99 w 128"/>
                  <a:gd name="T65" fmla="*/ 44 h 73"/>
                  <a:gd name="T66" fmla="*/ 99 w 128"/>
                  <a:gd name="T67" fmla="*/ 44 h 73"/>
                  <a:gd name="T68" fmla="*/ 99 w 128"/>
                  <a:gd name="T69" fmla="*/ 44 h 73"/>
                  <a:gd name="T70" fmla="*/ 28 w 128"/>
                  <a:gd name="T71" fmla="*/ 5 h 73"/>
                  <a:gd name="T72" fmla="*/ 27 w 128"/>
                  <a:gd name="T73" fmla="*/ 5 h 73"/>
                  <a:gd name="T74" fmla="*/ 27 w 128"/>
                  <a:gd name="T75" fmla="*/ 6 h 73"/>
                  <a:gd name="T76" fmla="*/ 27 w 128"/>
                  <a:gd name="T77" fmla="*/ 5 h 73"/>
                  <a:gd name="T78" fmla="*/ 17 w 128"/>
                  <a:gd name="T79" fmla="*/ 2 h 73"/>
                  <a:gd name="T80" fmla="*/ 8 w 128"/>
                  <a:gd name="T81" fmla="*/ 1 h 73"/>
                  <a:gd name="T82" fmla="*/ 8 w 128"/>
                  <a:gd name="T83" fmla="*/ 1 h 73"/>
                  <a:gd name="T84" fmla="*/ 0 w 128"/>
                  <a:gd name="T85" fmla="*/ 0 h 73"/>
                  <a:gd name="T86" fmla="*/ 9 w 128"/>
                  <a:gd name="T87" fmla="*/ 1 h 73"/>
                  <a:gd name="T88" fmla="*/ 10 w 128"/>
                  <a:gd name="T8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8" h="73">
                    <a:moveTo>
                      <a:pt x="10" y="1"/>
                    </a:moveTo>
                    <a:cubicBezTo>
                      <a:pt x="17" y="3"/>
                      <a:pt x="22" y="5"/>
                      <a:pt x="26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7"/>
                      <a:pt x="20" y="6"/>
                    </a:cubicBezTo>
                    <a:cubicBezTo>
                      <a:pt x="27" y="10"/>
                      <a:pt x="35" y="11"/>
                      <a:pt x="43" y="16"/>
                    </a:cubicBezTo>
                    <a:cubicBezTo>
                      <a:pt x="51" y="20"/>
                      <a:pt x="50" y="22"/>
                      <a:pt x="50" y="23"/>
                    </a:cubicBezTo>
                    <a:cubicBezTo>
                      <a:pt x="49" y="23"/>
                      <a:pt x="49" y="24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0" y="26"/>
                      <a:pt x="54" y="28"/>
                      <a:pt x="57" y="31"/>
                    </a:cubicBezTo>
                    <a:cubicBezTo>
                      <a:pt x="59" y="25"/>
                      <a:pt x="78" y="36"/>
                      <a:pt x="81" y="44"/>
                    </a:cubicBezTo>
                    <a:cubicBezTo>
                      <a:pt x="82" y="45"/>
                      <a:pt x="82" y="46"/>
                      <a:pt x="82" y="47"/>
                    </a:cubicBezTo>
                    <a:cubicBezTo>
                      <a:pt x="83" y="48"/>
                      <a:pt x="83" y="48"/>
                      <a:pt x="92" y="54"/>
                    </a:cubicBezTo>
                    <a:cubicBezTo>
                      <a:pt x="89" y="47"/>
                      <a:pt x="94" y="49"/>
                      <a:pt x="96" y="49"/>
                    </a:cubicBezTo>
                    <a:cubicBezTo>
                      <a:pt x="99" y="50"/>
                      <a:pt x="106" y="55"/>
                      <a:pt x="110" y="61"/>
                    </a:cubicBezTo>
                    <a:cubicBezTo>
                      <a:pt x="116" y="68"/>
                      <a:pt x="116" y="68"/>
                      <a:pt x="121" y="71"/>
                    </a:cubicBezTo>
                    <a:cubicBezTo>
                      <a:pt x="116" y="64"/>
                      <a:pt x="114" y="60"/>
                      <a:pt x="114" y="59"/>
                    </a:cubicBezTo>
                    <a:cubicBezTo>
                      <a:pt x="117" y="59"/>
                      <a:pt x="128" y="73"/>
                      <a:pt x="128" y="73"/>
                    </a:cubicBezTo>
                    <a:cubicBezTo>
                      <a:pt x="128" y="72"/>
                      <a:pt x="128" y="72"/>
                      <a:pt x="128" y="72"/>
                    </a:cubicBezTo>
                    <a:cubicBezTo>
                      <a:pt x="127" y="71"/>
                      <a:pt x="127" y="71"/>
                      <a:pt x="127" y="71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2" y="65"/>
                      <a:pt x="122" y="65"/>
                      <a:pt x="111" y="53"/>
                    </a:cubicBezTo>
                    <a:cubicBezTo>
                      <a:pt x="106" y="49"/>
                      <a:pt x="103" y="46"/>
                      <a:pt x="100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74" y="32"/>
                      <a:pt x="54" y="13"/>
                      <a:pt x="28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4" y="4"/>
                      <a:pt x="20" y="3"/>
                      <a:pt x="17" y="2"/>
                    </a:cubicBezTo>
                    <a:cubicBezTo>
                      <a:pt x="14" y="2"/>
                      <a:pt x="10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" y="0"/>
                      <a:pt x="2" y="0"/>
                      <a:pt x="9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" name="Freeform 124"/>
              <p:cNvSpPr>
                <a:spLocks/>
              </p:cNvSpPr>
              <p:nvPr/>
            </p:nvSpPr>
            <p:spPr bwMode="auto">
              <a:xfrm>
                <a:off x="7720013" y="4210051"/>
                <a:ext cx="33338" cy="123825"/>
              </a:xfrm>
              <a:custGeom>
                <a:avLst/>
                <a:gdLst>
                  <a:gd name="T0" fmla="*/ 0 w 13"/>
                  <a:gd name="T1" fmla="*/ 0 h 48"/>
                  <a:gd name="T2" fmla="*/ 0 w 13"/>
                  <a:gd name="T3" fmla="*/ 1 h 48"/>
                  <a:gd name="T4" fmla="*/ 0 w 13"/>
                  <a:gd name="T5" fmla="*/ 0 h 48"/>
                  <a:gd name="T6" fmla="*/ 0 w 13"/>
                  <a:gd name="T7" fmla="*/ 0 h 48"/>
                  <a:gd name="T8" fmla="*/ 0 w 13"/>
                  <a:gd name="T9" fmla="*/ 1 h 48"/>
                  <a:gd name="T10" fmla="*/ 11 w 13"/>
                  <a:gd name="T11" fmla="*/ 44 h 48"/>
                  <a:gd name="T12" fmla="*/ 13 w 13"/>
                  <a:gd name="T13" fmla="*/ 48 h 48"/>
                  <a:gd name="T14" fmla="*/ 5 w 13"/>
                  <a:gd name="T15" fmla="*/ 22 h 48"/>
                  <a:gd name="T16" fmla="*/ 0 w 13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8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23"/>
                      <a:pt x="4" y="23"/>
                      <a:pt x="11" y="44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6"/>
                      <a:pt x="8" y="32"/>
                      <a:pt x="5" y="22"/>
                    </a:cubicBezTo>
                    <a:cubicBezTo>
                      <a:pt x="1" y="7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" name="Freeform 125"/>
              <p:cNvSpPr>
                <a:spLocks/>
              </p:cNvSpPr>
              <p:nvPr/>
            </p:nvSpPr>
            <p:spPr bwMode="auto">
              <a:xfrm>
                <a:off x="7720013" y="4210051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" name="Freeform 126"/>
              <p:cNvSpPr>
                <a:spLocks/>
              </p:cNvSpPr>
              <p:nvPr/>
            </p:nvSpPr>
            <p:spPr bwMode="auto">
              <a:xfrm>
                <a:off x="7720013" y="4210051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9" name="Freeform 127"/>
              <p:cNvSpPr>
                <a:spLocks/>
              </p:cNvSpPr>
              <p:nvPr/>
            </p:nvSpPr>
            <p:spPr bwMode="auto">
              <a:xfrm>
                <a:off x="8353425" y="3673476"/>
                <a:ext cx="152400" cy="79375"/>
              </a:xfrm>
              <a:custGeom>
                <a:avLst/>
                <a:gdLst>
                  <a:gd name="T0" fmla="*/ 59 w 59"/>
                  <a:gd name="T1" fmla="*/ 31 h 31"/>
                  <a:gd name="T2" fmla="*/ 59 w 59"/>
                  <a:gd name="T3" fmla="*/ 30 h 31"/>
                  <a:gd name="T4" fmla="*/ 58 w 59"/>
                  <a:gd name="T5" fmla="*/ 30 h 31"/>
                  <a:gd name="T6" fmla="*/ 53 w 59"/>
                  <a:gd name="T7" fmla="*/ 27 h 31"/>
                  <a:gd name="T8" fmla="*/ 27 w 59"/>
                  <a:gd name="T9" fmla="*/ 11 h 31"/>
                  <a:gd name="T10" fmla="*/ 0 w 59"/>
                  <a:gd name="T11" fmla="*/ 0 h 31"/>
                  <a:gd name="T12" fmla="*/ 47 w 59"/>
                  <a:gd name="T13" fmla="*/ 25 h 31"/>
                  <a:gd name="T14" fmla="*/ 59 w 59"/>
                  <a:gd name="T1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1">
                    <a:moveTo>
                      <a:pt x="59" y="31"/>
                    </a:moveTo>
                    <a:cubicBezTo>
                      <a:pt x="59" y="30"/>
                      <a:pt x="59" y="30"/>
                      <a:pt x="59" y="30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44" y="20"/>
                      <a:pt x="42" y="19"/>
                      <a:pt x="27" y="11"/>
                    </a:cubicBezTo>
                    <a:cubicBezTo>
                      <a:pt x="16" y="6"/>
                      <a:pt x="14" y="5"/>
                      <a:pt x="0" y="0"/>
                    </a:cubicBezTo>
                    <a:cubicBezTo>
                      <a:pt x="10" y="3"/>
                      <a:pt x="19" y="9"/>
                      <a:pt x="47" y="25"/>
                    </a:cubicBezTo>
                    <a:cubicBezTo>
                      <a:pt x="55" y="29"/>
                      <a:pt x="59" y="31"/>
                      <a:pt x="5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" name="Shape 285"/>
            <p:cNvSpPr/>
            <p:nvPr/>
          </p:nvSpPr>
          <p:spPr>
            <a:xfrm>
              <a:off x="1752601" y="901275"/>
              <a:ext cx="2768571" cy="565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839" tIns="40839" rIns="40839" bIns="40839">
              <a:spAutoFit/>
            </a:bodyPr>
            <a:lstStyle/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lang="en-US"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Web Server</a:t>
              </a:r>
            </a:p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lang="en-US"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Application Platform</a:t>
              </a:r>
              <a:endParaRPr sz="1100" dirty="0">
                <a:solidFill>
                  <a:srgbClr val="FFFFFF"/>
                </a:solidFill>
                <a:latin typeface="Overpass Bold"/>
                <a:ea typeface="Overpass Bold"/>
                <a:cs typeface="Overpass Bold"/>
                <a:sym typeface="Overpass Bold"/>
              </a:endParaRPr>
            </a:p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Mobile Application Platform</a:t>
              </a:r>
            </a:p>
          </p:txBody>
        </p:sp>
        <p:sp>
          <p:nvSpPr>
            <p:cNvPr id="113" name="Shape 288"/>
            <p:cNvSpPr/>
            <p:nvPr/>
          </p:nvSpPr>
          <p:spPr>
            <a:xfrm>
              <a:off x="1752600" y="1785277"/>
              <a:ext cx="2773056" cy="3978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839" tIns="40839" rIns="40839" bIns="40839">
              <a:spAutoFit/>
            </a:bodyPr>
            <a:lstStyle/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lang="en-US"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Business Process Management</a:t>
              </a:r>
              <a:endParaRPr sz="1100" dirty="0">
                <a:solidFill>
                  <a:srgbClr val="FFFFFF"/>
                </a:solidFill>
                <a:latin typeface="Overpass Bold"/>
                <a:ea typeface="Overpass Bold"/>
                <a:cs typeface="Overpass Bold"/>
                <a:sym typeface="Overpass Bold"/>
              </a:endParaRPr>
            </a:p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lang="en-US"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Business Rules Management</a:t>
              </a:r>
              <a:endParaRPr sz="1100" dirty="0">
                <a:solidFill>
                  <a:srgbClr val="FFFFFF"/>
                </a:solidFill>
                <a:latin typeface="Overpass Bold"/>
                <a:ea typeface="Overpass Bold"/>
                <a:cs typeface="Overpass Bold"/>
                <a:sym typeface="Overpass Bold"/>
              </a:endParaRPr>
            </a:p>
          </p:txBody>
        </p:sp>
        <p:sp>
          <p:nvSpPr>
            <p:cNvPr id="114" name="Shape 282"/>
            <p:cNvSpPr/>
            <p:nvPr/>
          </p:nvSpPr>
          <p:spPr>
            <a:xfrm>
              <a:off x="1752601" y="2585377"/>
              <a:ext cx="2188815" cy="3978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839" tIns="40839" rIns="40839" bIns="40839">
              <a:spAutoFit/>
            </a:bodyPr>
            <a:lstStyle/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lang="en-US"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Enterprise Service Bus</a:t>
              </a:r>
            </a:p>
            <a:p>
              <a:pPr marL="171450" indent="-171450" defTabSz="414922" fontAlgn="base" hangingPunct="0">
                <a:lnSpc>
                  <a:spcPct val="85000"/>
                </a:lnSpc>
                <a:spcBef>
                  <a:spcPts val="182"/>
                </a:spcBef>
                <a:spcAft>
                  <a:spcPct val="0"/>
                </a:spcAft>
                <a:buFont typeface="Arial"/>
                <a:buChar char="•"/>
                <a:tabLst>
                  <a:tab pos="414922" algn="l"/>
                  <a:tab pos="829843" algn="l"/>
                  <a:tab pos="1244765" algn="l"/>
                  <a:tab pos="1659685" algn="l"/>
                  <a:tab pos="2074607" algn="l"/>
                  <a:tab pos="2489528" algn="l"/>
                  <a:tab pos="2904450" algn="l"/>
                  <a:tab pos="3319371" algn="l"/>
                  <a:tab pos="3734293" algn="l"/>
                  <a:tab pos="4149214" algn="l"/>
                  <a:tab pos="4564135" algn="l"/>
                  <a:tab pos="4979058" algn="l"/>
                  <a:tab pos="5393979" algn="l"/>
                  <a:tab pos="5808900" algn="l"/>
                  <a:tab pos="6223821" algn="l"/>
                  <a:tab pos="6638743" algn="l"/>
                  <a:tab pos="7053663" algn="l"/>
                  <a:tab pos="7468586" algn="l"/>
                  <a:tab pos="7883505" algn="l"/>
                  <a:tab pos="8298428" algn="l"/>
                </a:tabLst>
                <a:defRPr sz="1200" b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defRPr>
              </a:pPr>
              <a:r>
                <a:rPr sz="1100" dirty="0">
                  <a:solidFill>
                    <a:srgbClr val="FFFFFF"/>
                  </a:solidFill>
                  <a:latin typeface="Overpass Bold"/>
                  <a:ea typeface="Overpass Bold"/>
                  <a:cs typeface="Overpass Bold"/>
                  <a:sym typeface="Overpass Bold"/>
                </a:rPr>
                <a:t>Data Virtualization</a:t>
              </a:r>
            </a:p>
          </p:txBody>
        </p:sp>
        <p:grpSp>
          <p:nvGrpSpPr>
            <p:cNvPr id="115" name="Group 297"/>
            <p:cNvGrpSpPr/>
            <p:nvPr/>
          </p:nvGrpSpPr>
          <p:grpSpPr>
            <a:xfrm>
              <a:off x="980406" y="3230935"/>
              <a:ext cx="7452117" cy="408639"/>
              <a:chOff x="0" y="0"/>
              <a:chExt cx="7010400" cy="660377"/>
            </a:xfrm>
          </p:grpSpPr>
          <p:sp>
            <p:nvSpPr>
              <p:cNvPr id="122" name="Shape 295"/>
              <p:cNvSpPr/>
              <p:nvPr/>
            </p:nvSpPr>
            <p:spPr>
              <a:xfrm>
                <a:off x="0" y="0"/>
                <a:ext cx="7010400" cy="660377"/>
              </a:xfrm>
              <a:prstGeom prst="rect">
                <a:avLst/>
              </a:pr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0">
                    <a:solidFill>
                      <a:srgbClr val="111111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pPr>
                <a:endParaRPr sz="1500">
                  <a:solidFill>
                    <a:srgbClr val="111111"/>
                  </a:solidFill>
                  <a:latin typeface="Overpass Bold"/>
                  <a:ea typeface="Overpass Bold"/>
                  <a:cs typeface="Overpass Bold"/>
                  <a:sym typeface="Overpass Bold"/>
                </a:endParaRPr>
              </a:p>
            </p:txBody>
          </p:sp>
          <p:sp>
            <p:nvSpPr>
              <p:cNvPr id="123" name="Shape 296"/>
              <p:cNvSpPr/>
              <p:nvPr/>
            </p:nvSpPr>
            <p:spPr>
              <a:xfrm>
                <a:off x="161925" y="180092"/>
                <a:ext cx="2443726" cy="451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 b="0">
                    <a:solidFill>
                      <a:srgbClr val="FFFFFF"/>
                    </a:solidFill>
                    <a:latin typeface="Overpass Bold"/>
                    <a:ea typeface="Overpass Bold"/>
                    <a:cs typeface="Overpass Bold"/>
                    <a:sym typeface="Overpass Bold"/>
                  </a:defRPr>
                </a:lvl1pPr>
              </a:lstStyle>
              <a:p>
                <a:pPr defTabSz="414922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/>
                  <a:t>PLATFORM as a SERVICE</a:t>
                </a:r>
                <a:endParaRPr dirty="0"/>
              </a:p>
            </p:txBody>
          </p:sp>
        </p:grpSp>
        <p:pic>
          <p:nvPicPr>
            <p:cNvPr id="116" name="Shape 4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20329" y="3259916"/>
              <a:ext cx="1826401" cy="34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49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47801" y="4145987"/>
              <a:ext cx="974127" cy="417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49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48791" y="4186633"/>
              <a:ext cx="1175599" cy="336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49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58566" y="4283262"/>
              <a:ext cx="1297574" cy="142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Shape 49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967169" y="4207127"/>
              <a:ext cx="1047445" cy="29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Picture 1" descr="logo_interior_wh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105" y="4181175"/>
              <a:ext cx="1076887" cy="34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148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18</a:t>
            </a:fld>
            <a:endParaRPr lang="en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51314" y="-243713"/>
            <a:ext cx="9272292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DIGITAL IT MUST EVOLVE TO SERVE AGENCY NEEDS </a:t>
            </a:r>
            <a:endParaRPr lang="en" sz="2000" dirty="0"/>
          </a:p>
        </p:txBody>
      </p:sp>
      <p:sp>
        <p:nvSpPr>
          <p:cNvPr id="122" name="Shape 941"/>
          <p:cNvSpPr txBox="1"/>
          <p:nvPr/>
        </p:nvSpPr>
        <p:spPr>
          <a:xfrm>
            <a:off x="103328" y="455176"/>
            <a:ext cx="9040672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TRANSFORMATION OF PROCESS, TOOLS, SOFTWARE ARCHITECTURE AND DEPLOYMENT STRATEGY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6" name="Shape 1002" descr="Evolving 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276" y="1237475"/>
            <a:ext cx="6936151" cy="33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003"/>
          <p:cNvSpPr txBox="1"/>
          <p:nvPr/>
        </p:nvSpPr>
        <p:spPr>
          <a:xfrm>
            <a:off x="412900" y="1794275"/>
            <a:ext cx="1171200" cy="2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b="1">
                <a:solidFill>
                  <a:srgbClr val="006583"/>
                </a:solidFill>
                <a:latin typeface="Proxima Nova"/>
                <a:ea typeface="Proxima Nova"/>
                <a:cs typeface="Proxima Nova"/>
                <a:sym typeface="Proxima Nova"/>
              </a:rPr>
              <a:t>Months &amp; Years</a:t>
            </a:r>
          </a:p>
        </p:txBody>
      </p:sp>
      <p:sp>
        <p:nvSpPr>
          <p:cNvPr id="128" name="Shape 1004"/>
          <p:cNvSpPr txBox="1"/>
          <p:nvPr/>
        </p:nvSpPr>
        <p:spPr>
          <a:xfrm>
            <a:off x="412900" y="2848625"/>
            <a:ext cx="1171200" cy="2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b="1">
                <a:solidFill>
                  <a:srgbClr val="006583"/>
                </a:solidFill>
                <a:latin typeface="Proxima Nova"/>
                <a:ea typeface="Proxima Nova"/>
                <a:cs typeface="Proxima Nova"/>
                <a:sym typeface="Proxima Nova"/>
              </a:rPr>
              <a:t>Weeks &amp; Months</a:t>
            </a:r>
          </a:p>
        </p:txBody>
      </p:sp>
      <p:sp>
        <p:nvSpPr>
          <p:cNvPr id="129" name="Shape 1005"/>
          <p:cNvSpPr txBox="1"/>
          <p:nvPr/>
        </p:nvSpPr>
        <p:spPr>
          <a:xfrm>
            <a:off x="412900" y="3902975"/>
            <a:ext cx="1171200" cy="2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b="1">
                <a:solidFill>
                  <a:srgbClr val="006583"/>
                </a:solidFill>
                <a:latin typeface="Proxima Nova"/>
                <a:ea typeface="Proxima Nova"/>
                <a:cs typeface="Proxima Nova"/>
                <a:sym typeface="Proxima Nova"/>
              </a:rPr>
              <a:t>Days &amp; Weeks</a:t>
            </a:r>
          </a:p>
        </p:txBody>
      </p:sp>
      <p:sp>
        <p:nvSpPr>
          <p:cNvPr id="130" name="Shape 1006"/>
          <p:cNvSpPr txBox="1"/>
          <p:nvPr/>
        </p:nvSpPr>
        <p:spPr>
          <a:xfrm>
            <a:off x="270275" y="1150900"/>
            <a:ext cx="1441500" cy="2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 b="1">
                <a:latin typeface="Proxima Nova"/>
                <a:ea typeface="Proxima Nova"/>
                <a:cs typeface="Proxima Nova"/>
                <a:sym typeface="Proxima Nova"/>
              </a:rPr>
              <a:t>Application Lifetimes</a:t>
            </a:r>
          </a:p>
        </p:txBody>
      </p:sp>
      <p:cxnSp>
        <p:nvCxnSpPr>
          <p:cNvPr id="131" name="Shape 1007"/>
          <p:cNvCxnSpPr/>
          <p:nvPr/>
        </p:nvCxnSpPr>
        <p:spPr>
          <a:xfrm rot="10800000">
            <a:off x="1711775" y="1237476"/>
            <a:ext cx="0" cy="3267899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2" name="Shape 1008"/>
          <p:cNvCxnSpPr/>
          <p:nvPr/>
        </p:nvCxnSpPr>
        <p:spPr>
          <a:xfrm rot="10800000">
            <a:off x="954475" y="2166350"/>
            <a:ext cx="0" cy="5880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33" name="Shape 1009"/>
          <p:cNvCxnSpPr/>
          <p:nvPr/>
        </p:nvCxnSpPr>
        <p:spPr>
          <a:xfrm rot="10800000">
            <a:off x="954475" y="3220700"/>
            <a:ext cx="0" cy="5880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triangl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403280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19</a:t>
            </a:fld>
            <a:endParaRPr lang="en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51314" y="-243713"/>
            <a:ext cx="9272292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DELIVERY CHALLENGES WITH MONOLITHIC APPLICATIONS</a:t>
            </a:r>
            <a:endParaRPr lang="en" sz="2000" dirty="0"/>
          </a:p>
        </p:txBody>
      </p:sp>
      <p:sp>
        <p:nvSpPr>
          <p:cNvPr id="102" name="Shape 1015"/>
          <p:cNvSpPr/>
          <p:nvPr/>
        </p:nvSpPr>
        <p:spPr>
          <a:xfrm>
            <a:off x="2857902" y="1720996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103" name="Shape 1016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857901" y="1356196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17"/>
          <p:cNvSpPr/>
          <p:nvPr/>
        </p:nvSpPr>
        <p:spPr>
          <a:xfrm>
            <a:off x="2857902" y="2560446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105" name="Shape 1018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857901" y="2195646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19"/>
          <p:cNvSpPr/>
          <p:nvPr/>
        </p:nvSpPr>
        <p:spPr>
          <a:xfrm>
            <a:off x="2857902" y="3399896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107" name="Shape 1020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857901" y="3035096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21"/>
          <p:cNvSpPr/>
          <p:nvPr/>
        </p:nvSpPr>
        <p:spPr>
          <a:xfrm>
            <a:off x="2857902" y="4239346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109" name="Shape 1022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857901" y="3874546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023"/>
          <p:cNvSpPr/>
          <p:nvPr/>
        </p:nvSpPr>
        <p:spPr>
          <a:xfrm>
            <a:off x="768827" y="2755196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Release Plan</a:t>
            </a:r>
          </a:p>
        </p:txBody>
      </p:sp>
      <p:sp>
        <p:nvSpPr>
          <p:cNvPr id="111" name="Shape 1024"/>
          <p:cNvSpPr/>
          <p:nvPr/>
        </p:nvSpPr>
        <p:spPr>
          <a:xfrm>
            <a:off x="5340952" y="2755196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 smtClean="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Intg, </a:t>
            </a:r>
            <a:r>
              <a:rPr lang="en" sz="1200" dirty="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QA &amp; UAT </a:t>
            </a:r>
          </a:p>
        </p:txBody>
      </p:sp>
      <p:sp>
        <p:nvSpPr>
          <p:cNvPr id="112" name="Shape 1025"/>
          <p:cNvSpPr/>
          <p:nvPr/>
        </p:nvSpPr>
        <p:spPr>
          <a:xfrm>
            <a:off x="7674902" y="2755196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Ops replace old with new</a:t>
            </a:r>
          </a:p>
        </p:txBody>
      </p:sp>
      <p:cxnSp>
        <p:nvCxnSpPr>
          <p:cNvPr id="113" name="Shape 1026"/>
          <p:cNvCxnSpPr/>
          <p:nvPr/>
        </p:nvCxnSpPr>
        <p:spPr>
          <a:xfrm rot="10800000" flipH="1">
            <a:off x="1880827" y="2065746"/>
            <a:ext cx="828600" cy="7797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" name="Shape 1027"/>
          <p:cNvCxnSpPr/>
          <p:nvPr/>
        </p:nvCxnSpPr>
        <p:spPr>
          <a:xfrm rot="10800000" flipH="1">
            <a:off x="1909064" y="2717221"/>
            <a:ext cx="828900" cy="2877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" name="Shape 1028"/>
          <p:cNvCxnSpPr/>
          <p:nvPr/>
        </p:nvCxnSpPr>
        <p:spPr>
          <a:xfrm>
            <a:off x="1909064" y="3256621"/>
            <a:ext cx="786300" cy="2823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" name="Shape 1029"/>
          <p:cNvCxnSpPr/>
          <p:nvPr/>
        </p:nvCxnSpPr>
        <p:spPr>
          <a:xfrm>
            <a:off x="1866777" y="3467396"/>
            <a:ext cx="828600" cy="8862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" name="Shape 1030"/>
          <p:cNvCxnSpPr/>
          <p:nvPr/>
        </p:nvCxnSpPr>
        <p:spPr>
          <a:xfrm>
            <a:off x="4324477" y="2065746"/>
            <a:ext cx="906600" cy="7155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" name="Shape 1031"/>
          <p:cNvCxnSpPr/>
          <p:nvPr/>
        </p:nvCxnSpPr>
        <p:spPr>
          <a:xfrm>
            <a:off x="4324477" y="2684396"/>
            <a:ext cx="906600" cy="2739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" name="Shape 1032"/>
          <p:cNvCxnSpPr/>
          <p:nvPr/>
        </p:nvCxnSpPr>
        <p:spPr>
          <a:xfrm rot="10800000" flipH="1">
            <a:off x="4309827" y="3199021"/>
            <a:ext cx="914100" cy="3399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" name="Shape 1033"/>
          <p:cNvCxnSpPr/>
          <p:nvPr/>
        </p:nvCxnSpPr>
        <p:spPr>
          <a:xfrm rot="10800000" flipH="1">
            <a:off x="4309827" y="3482396"/>
            <a:ext cx="892800" cy="8712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" name="Shape 1034"/>
          <p:cNvCxnSpPr/>
          <p:nvPr/>
        </p:nvCxnSpPr>
        <p:spPr>
          <a:xfrm>
            <a:off x="6552327" y="3077546"/>
            <a:ext cx="931200" cy="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" name="Shape 941"/>
          <p:cNvSpPr txBox="1"/>
          <p:nvPr/>
        </p:nvSpPr>
        <p:spPr>
          <a:xfrm>
            <a:off x="942110" y="506484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SUCCESS WAS ONCE DEFINED AS MOVING APPLICATIONS FROM THE MAINFRAME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7774862" y="1915894"/>
            <a:ext cx="661454" cy="644552"/>
            <a:chOff x="5907088" y="695325"/>
            <a:chExt cx="939799" cy="936625"/>
          </a:xfrm>
          <a:solidFill>
            <a:srgbClr val="008000"/>
          </a:solidFill>
        </p:grpSpPr>
        <p:sp>
          <p:nvSpPr>
            <p:cNvPr id="124" name="Freeform 26"/>
            <p:cNvSpPr>
              <a:spLocks noEditPoints="1"/>
            </p:cNvSpPr>
            <p:nvPr/>
          </p:nvSpPr>
          <p:spPr bwMode="auto">
            <a:xfrm>
              <a:off x="5907088" y="695325"/>
              <a:ext cx="939799" cy="936625"/>
            </a:xfrm>
            <a:custGeom>
              <a:avLst/>
              <a:gdLst>
                <a:gd name="T0" fmla="*/ 340 w 355"/>
                <a:gd name="T1" fmla="*/ 283 h 354"/>
                <a:gd name="T2" fmla="*/ 263 w 355"/>
                <a:gd name="T3" fmla="*/ 206 h 354"/>
                <a:gd name="T4" fmla="*/ 280 w 355"/>
                <a:gd name="T5" fmla="*/ 139 h 354"/>
                <a:gd name="T6" fmla="*/ 239 w 355"/>
                <a:gd name="T7" fmla="*/ 41 h 354"/>
                <a:gd name="T8" fmla="*/ 140 w 355"/>
                <a:gd name="T9" fmla="*/ 0 h 354"/>
                <a:gd name="T10" fmla="*/ 1 w 355"/>
                <a:gd name="T11" fmla="*/ 139 h 354"/>
                <a:gd name="T12" fmla="*/ 41 w 355"/>
                <a:gd name="T13" fmla="*/ 238 h 354"/>
                <a:gd name="T14" fmla="*/ 140 w 355"/>
                <a:gd name="T15" fmla="*/ 279 h 354"/>
                <a:gd name="T16" fmla="*/ 207 w 355"/>
                <a:gd name="T17" fmla="*/ 262 h 354"/>
                <a:gd name="T18" fmla="*/ 284 w 355"/>
                <a:gd name="T19" fmla="*/ 339 h 354"/>
                <a:gd name="T20" fmla="*/ 340 w 355"/>
                <a:gd name="T21" fmla="*/ 339 h 354"/>
                <a:gd name="T22" fmla="*/ 340 w 355"/>
                <a:gd name="T23" fmla="*/ 283 h 354"/>
                <a:gd name="T24" fmla="*/ 140 w 355"/>
                <a:gd name="T25" fmla="*/ 239 h 354"/>
                <a:gd name="T26" fmla="*/ 70 w 355"/>
                <a:gd name="T27" fmla="*/ 210 h 354"/>
                <a:gd name="T28" fmla="*/ 41 w 355"/>
                <a:gd name="T29" fmla="*/ 139 h 354"/>
                <a:gd name="T30" fmla="*/ 140 w 355"/>
                <a:gd name="T31" fmla="*/ 40 h 354"/>
                <a:gd name="T32" fmla="*/ 240 w 355"/>
                <a:gd name="T33" fmla="*/ 139 h 354"/>
                <a:gd name="T34" fmla="*/ 140 w 355"/>
                <a:gd name="T35" fmla="*/ 2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354">
                  <a:moveTo>
                    <a:pt x="340" y="283"/>
                  </a:moveTo>
                  <a:cubicBezTo>
                    <a:pt x="263" y="206"/>
                    <a:pt x="263" y="206"/>
                    <a:pt x="263" y="206"/>
                  </a:cubicBezTo>
                  <a:cubicBezTo>
                    <a:pt x="274" y="186"/>
                    <a:pt x="280" y="164"/>
                    <a:pt x="280" y="139"/>
                  </a:cubicBezTo>
                  <a:cubicBezTo>
                    <a:pt x="280" y="102"/>
                    <a:pt x="266" y="67"/>
                    <a:pt x="239" y="41"/>
                  </a:cubicBezTo>
                  <a:cubicBezTo>
                    <a:pt x="213" y="14"/>
                    <a:pt x="178" y="0"/>
                    <a:pt x="140" y="0"/>
                  </a:cubicBezTo>
                  <a:cubicBezTo>
                    <a:pt x="63" y="0"/>
                    <a:pt x="1" y="62"/>
                    <a:pt x="1" y="139"/>
                  </a:cubicBezTo>
                  <a:cubicBezTo>
                    <a:pt x="0" y="177"/>
                    <a:pt x="15" y="212"/>
                    <a:pt x="41" y="238"/>
                  </a:cubicBezTo>
                  <a:cubicBezTo>
                    <a:pt x="68" y="265"/>
                    <a:pt x="103" y="279"/>
                    <a:pt x="140" y="279"/>
                  </a:cubicBezTo>
                  <a:cubicBezTo>
                    <a:pt x="165" y="279"/>
                    <a:pt x="187" y="273"/>
                    <a:pt x="207" y="262"/>
                  </a:cubicBezTo>
                  <a:cubicBezTo>
                    <a:pt x="284" y="339"/>
                    <a:pt x="284" y="339"/>
                    <a:pt x="284" y="339"/>
                  </a:cubicBezTo>
                  <a:cubicBezTo>
                    <a:pt x="299" y="354"/>
                    <a:pt x="324" y="354"/>
                    <a:pt x="340" y="339"/>
                  </a:cubicBezTo>
                  <a:cubicBezTo>
                    <a:pt x="355" y="323"/>
                    <a:pt x="355" y="298"/>
                    <a:pt x="340" y="283"/>
                  </a:cubicBezTo>
                  <a:close/>
                  <a:moveTo>
                    <a:pt x="140" y="239"/>
                  </a:moveTo>
                  <a:cubicBezTo>
                    <a:pt x="114" y="239"/>
                    <a:pt x="89" y="229"/>
                    <a:pt x="70" y="210"/>
                  </a:cubicBezTo>
                  <a:cubicBezTo>
                    <a:pt x="51" y="191"/>
                    <a:pt x="41" y="166"/>
                    <a:pt x="41" y="139"/>
                  </a:cubicBezTo>
                  <a:cubicBezTo>
                    <a:pt x="41" y="84"/>
                    <a:pt x="85" y="40"/>
                    <a:pt x="140" y="40"/>
                  </a:cubicBezTo>
                  <a:cubicBezTo>
                    <a:pt x="195" y="40"/>
                    <a:pt x="240" y="84"/>
                    <a:pt x="240" y="139"/>
                  </a:cubicBezTo>
                  <a:cubicBezTo>
                    <a:pt x="240" y="194"/>
                    <a:pt x="195" y="239"/>
                    <a:pt x="140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7"/>
            <p:cNvSpPr>
              <a:spLocks/>
            </p:cNvSpPr>
            <p:nvPr/>
          </p:nvSpPr>
          <p:spPr bwMode="auto">
            <a:xfrm>
              <a:off x="6097588" y="912813"/>
              <a:ext cx="344487" cy="317500"/>
            </a:xfrm>
            <a:custGeom>
              <a:avLst/>
              <a:gdLst>
                <a:gd name="T0" fmla="*/ 50 w 130"/>
                <a:gd name="T1" fmla="*/ 119 h 120"/>
                <a:gd name="T2" fmla="*/ 0 w 130"/>
                <a:gd name="T3" fmla="*/ 70 h 120"/>
                <a:gd name="T4" fmla="*/ 0 w 130"/>
                <a:gd name="T5" fmla="*/ 69 h 120"/>
                <a:gd name="T6" fmla="*/ 0 w 130"/>
                <a:gd name="T7" fmla="*/ 69 h 120"/>
                <a:gd name="T8" fmla="*/ 0 w 130"/>
                <a:gd name="T9" fmla="*/ 68 h 120"/>
                <a:gd name="T10" fmla="*/ 0 w 130"/>
                <a:gd name="T11" fmla="*/ 68 h 120"/>
                <a:gd name="T12" fmla="*/ 23 w 130"/>
                <a:gd name="T13" fmla="*/ 46 h 120"/>
                <a:gd name="T14" fmla="*/ 24 w 130"/>
                <a:gd name="T15" fmla="*/ 45 h 120"/>
                <a:gd name="T16" fmla="*/ 24 w 130"/>
                <a:gd name="T17" fmla="*/ 45 h 120"/>
                <a:gd name="T18" fmla="*/ 25 w 130"/>
                <a:gd name="T19" fmla="*/ 46 h 120"/>
                <a:gd name="T20" fmla="*/ 25 w 130"/>
                <a:gd name="T21" fmla="*/ 46 h 120"/>
                <a:gd name="T22" fmla="*/ 50 w 130"/>
                <a:gd name="T23" fmla="*/ 73 h 120"/>
                <a:gd name="T24" fmla="*/ 93 w 130"/>
                <a:gd name="T25" fmla="*/ 1 h 120"/>
                <a:gd name="T26" fmla="*/ 95 w 130"/>
                <a:gd name="T27" fmla="*/ 0 h 120"/>
                <a:gd name="T28" fmla="*/ 95 w 130"/>
                <a:gd name="T29" fmla="*/ 0 h 120"/>
                <a:gd name="T30" fmla="*/ 129 w 130"/>
                <a:gd name="T31" fmla="*/ 0 h 120"/>
                <a:gd name="T32" fmla="*/ 130 w 130"/>
                <a:gd name="T33" fmla="*/ 1 h 120"/>
                <a:gd name="T34" fmla="*/ 130 w 130"/>
                <a:gd name="T35" fmla="*/ 1 h 120"/>
                <a:gd name="T36" fmla="*/ 130 w 130"/>
                <a:gd name="T37" fmla="*/ 3 h 120"/>
                <a:gd name="T38" fmla="*/ 130 w 130"/>
                <a:gd name="T39" fmla="*/ 3 h 120"/>
                <a:gd name="T40" fmla="*/ 52 w 130"/>
                <a:gd name="T41" fmla="*/ 119 h 120"/>
                <a:gd name="T42" fmla="*/ 51 w 130"/>
                <a:gd name="T43" fmla="*/ 120 h 120"/>
                <a:gd name="T44" fmla="*/ 51 w 130"/>
                <a:gd name="T45" fmla="*/ 120 h 120"/>
                <a:gd name="T46" fmla="*/ 51 w 130"/>
                <a:gd name="T47" fmla="*/ 120 h 120"/>
                <a:gd name="T48" fmla="*/ 51 w 130"/>
                <a:gd name="T49" fmla="*/ 120 h 120"/>
                <a:gd name="T50" fmla="*/ 50 w 130"/>
                <a:gd name="T5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120">
                  <a:moveTo>
                    <a:pt x="50" y="11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5" y="45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30" y="0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2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2" y="119"/>
                    <a:pt x="52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0" y="120"/>
                    <a:pt x="50" y="120"/>
                    <a:pt x="50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79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Business Drivers for Change</a:t>
            </a:r>
            <a:endParaRPr lang="e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20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51314" y="-243713"/>
            <a:ext cx="9272292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DELIVERY CHALLENGES WITH MONOLITHIC APPLICATIONS</a:t>
            </a:r>
            <a:endParaRPr lang="en" sz="2000" dirty="0"/>
          </a:p>
        </p:txBody>
      </p:sp>
      <p:sp>
        <p:nvSpPr>
          <p:cNvPr id="122" name="Shape 941"/>
          <p:cNvSpPr txBox="1"/>
          <p:nvPr/>
        </p:nvSpPr>
        <p:spPr>
          <a:xfrm>
            <a:off x="942110" y="429522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COMPLEX MONOLITHIC APPLICATIONS CANNOT KEEP UP WITH BUSINESS DEMANDS, REQUIRE LONG TESTING CYCLES, AND EXPENSIVE TO MAINTAIN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Shape 1041"/>
          <p:cNvSpPr/>
          <p:nvPr/>
        </p:nvSpPr>
        <p:spPr>
          <a:xfrm>
            <a:off x="2691125" y="1618380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29" name="Shape 1042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691124" y="1253580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1043"/>
          <p:cNvSpPr/>
          <p:nvPr/>
        </p:nvSpPr>
        <p:spPr>
          <a:xfrm>
            <a:off x="2691125" y="2457830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31" name="Shape 1044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691124" y="2093030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1045"/>
          <p:cNvSpPr/>
          <p:nvPr/>
        </p:nvSpPr>
        <p:spPr>
          <a:xfrm>
            <a:off x="2691125" y="3297280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33" name="Shape 1046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691124" y="2932480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1047"/>
          <p:cNvSpPr/>
          <p:nvPr/>
        </p:nvSpPr>
        <p:spPr>
          <a:xfrm>
            <a:off x="2691125" y="4136730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35" name="Shape 1048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691124" y="3771930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049"/>
          <p:cNvSpPr/>
          <p:nvPr/>
        </p:nvSpPr>
        <p:spPr>
          <a:xfrm>
            <a:off x="602050" y="2652580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Release Plan</a:t>
            </a:r>
          </a:p>
        </p:txBody>
      </p:sp>
      <p:sp>
        <p:nvSpPr>
          <p:cNvPr id="37" name="Shape 1050"/>
          <p:cNvSpPr/>
          <p:nvPr/>
        </p:nvSpPr>
        <p:spPr>
          <a:xfrm>
            <a:off x="5174175" y="2652580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Intg, QA &amp; UAT </a:t>
            </a:r>
          </a:p>
        </p:txBody>
      </p:sp>
      <p:sp>
        <p:nvSpPr>
          <p:cNvPr id="38" name="Shape 1051"/>
          <p:cNvSpPr/>
          <p:nvPr/>
        </p:nvSpPr>
        <p:spPr>
          <a:xfrm>
            <a:off x="7508125" y="2652580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Ops replace old with new</a:t>
            </a:r>
          </a:p>
        </p:txBody>
      </p:sp>
      <p:cxnSp>
        <p:nvCxnSpPr>
          <p:cNvPr id="39" name="Shape 1052"/>
          <p:cNvCxnSpPr/>
          <p:nvPr/>
        </p:nvCxnSpPr>
        <p:spPr>
          <a:xfrm rot="10800000" flipH="1">
            <a:off x="1714050" y="1963130"/>
            <a:ext cx="828600" cy="7797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" name="Shape 1053"/>
          <p:cNvCxnSpPr/>
          <p:nvPr/>
        </p:nvCxnSpPr>
        <p:spPr>
          <a:xfrm rot="10800000" flipH="1">
            <a:off x="1742287" y="2614605"/>
            <a:ext cx="828900" cy="2877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" name="Shape 1054"/>
          <p:cNvCxnSpPr/>
          <p:nvPr/>
        </p:nvCxnSpPr>
        <p:spPr>
          <a:xfrm>
            <a:off x="1742287" y="3154005"/>
            <a:ext cx="786300" cy="2823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" name="Shape 1055"/>
          <p:cNvCxnSpPr/>
          <p:nvPr/>
        </p:nvCxnSpPr>
        <p:spPr>
          <a:xfrm>
            <a:off x="1700000" y="3364780"/>
            <a:ext cx="828600" cy="8862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" name="Shape 1056"/>
          <p:cNvCxnSpPr/>
          <p:nvPr/>
        </p:nvCxnSpPr>
        <p:spPr>
          <a:xfrm>
            <a:off x="4157700" y="1963130"/>
            <a:ext cx="906600" cy="7155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" name="Shape 1057"/>
          <p:cNvCxnSpPr/>
          <p:nvPr/>
        </p:nvCxnSpPr>
        <p:spPr>
          <a:xfrm>
            <a:off x="4157700" y="2581780"/>
            <a:ext cx="906600" cy="2739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" name="Shape 1058"/>
          <p:cNvCxnSpPr/>
          <p:nvPr/>
        </p:nvCxnSpPr>
        <p:spPr>
          <a:xfrm rot="10800000" flipH="1">
            <a:off x="4143050" y="3096405"/>
            <a:ext cx="914100" cy="3399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" name="Shape 1059"/>
          <p:cNvCxnSpPr/>
          <p:nvPr/>
        </p:nvCxnSpPr>
        <p:spPr>
          <a:xfrm flipV="1">
            <a:off x="3980527" y="3379780"/>
            <a:ext cx="1055325" cy="75695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" name="Shape 1060"/>
          <p:cNvCxnSpPr/>
          <p:nvPr/>
        </p:nvCxnSpPr>
        <p:spPr>
          <a:xfrm>
            <a:off x="6385550" y="2974930"/>
            <a:ext cx="931200" cy="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" name="Shape 1062"/>
          <p:cNvCxnSpPr/>
          <p:nvPr/>
        </p:nvCxnSpPr>
        <p:spPr>
          <a:xfrm rot="10800000">
            <a:off x="4157550" y="1814380"/>
            <a:ext cx="1239600" cy="7437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" name="Shape 1063"/>
          <p:cNvCxnSpPr/>
          <p:nvPr/>
        </p:nvCxnSpPr>
        <p:spPr>
          <a:xfrm flipH="1">
            <a:off x="3955911" y="3297281"/>
            <a:ext cx="3552214" cy="1108979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0" name="Shape 1064"/>
          <p:cNvSpPr txBox="1"/>
          <p:nvPr/>
        </p:nvSpPr>
        <p:spPr>
          <a:xfrm>
            <a:off x="5174175" y="2235767"/>
            <a:ext cx="967500" cy="14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b="1" dirty="0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rPr>
              <a:t>Bugs</a:t>
            </a:r>
          </a:p>
        </p:txBody>
      </p:sp>
      <p:sp>
        <p:nvSpPr>
          <p:cNvPr id="51" name="Shape 1065"/>
          <p:cNvSpPr txBox="1"/>
          <p:nvPr/>
        </p:nvSpPr>
        <p:spPr>
          <a:xfrm>
            <a:off x="7316750" y="3439767"/>
            <a:ext cx="967500" cy="14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b="1" dirty="0">
                <a:solidFill>
                  <a:srgbClr val="004153"/>
                </a:solidFill>
                <a:latin typeface="Proxima Nova"/>
                <a:ea typeface="Proxima Nova"/>
                <a:cs typeface="Proxima Nova"/>
                <a:sym typeface="Proxima Nova"/>
              </a:rPr>
              <a:t>Bugs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713589" y="2157103"/>
            <a:ext cx="581151" cy="450332"/>
            <a:chOff x="534988" y="2173288"/>
            <a:chExt cx="957262" cy="955674"/>
          </a:xfrm>
          <a:solidFill>
            <a:srgbClr val="FF0000"/>
          </a:solidFill>
        </p:grpSpPr>
        <p:sp>
          <p:nvSpPr>
            <p:cNvPr id="53" name="Freeform 37"/>
            <p:cNvSpPr>
              <a:spLocks noEditPoints="1"/>
            </p:cNvSpPr>
            <p:nvPr/>
          </p:nvSpPr>
          <p:spPr bwMode="auto">
            <a:xfrm>
              <a:off x="534988" y="2173288"/>
              <a:ext cx="957262" cy="955674"/>
            </a:xfrm>
            <a:custGeom>
              <a:avLst/>
              <a:gdLst>
                <a:gd name="T0" fmla="*/ 339 w 355"/>
                <a:gd name="T1" fmla="*/ 283 h 354"/>
                <a:gd name="T2" fmla="*/ 263 w 355"/>
                <a:gd name="T3" fmla="*/ 206 h 354"/>
                <a:gd name="T4" fmla="*/ 280 w 355"/>
                <a:gd name="T5" fmla="*/ 140 h 354"/>
                <a:gd name="T6" fmla="*/ 239 w 355"/>
                <a:gd name="T7" fmla="*/ 41 h 354"/>
                <a:gd name="T8" fmla="*/ 140 w 355"/>
                <a:gd name="T9" fmla="*/ 0 h 354"/>
                <a:gd name="T10" fmla="*/ 0 w 355"/>
                <a:gd name="T11" fmla="*/ 140 h 354"/>
                <a:gd name="T12" fmla="*/ 41 w 355"/>
                <a:gd name="T13" fmla="*/ 239 h 354"/>
                <a:gd name="T14" fmla="*/ 140 w 355"/>
                <a:gd name="T15" fmla="*/ 280 h 354"/>
                <a:gd name="T16" fmla="*/ 207 w 355"/>
                <a:gd name="T17" fmla="*/ 262 h 354"/>
                <a:gd name="T18" fmla="*/ 283 w 355"/>
                <a:gd name="T19" fmla="*/ 339 h 354"/>
                <a:gd name="T20" fmla="*/ 339 w 355"/>
                <a:gd name="T21" fmla="*/ 339 h 354"/>
                <a:gd name="T22" fmla="*/ 339 w 355"/>
                <a:gd name="T23" fmla="*/ 283 h 354"/>
                <a:gd name="T24" fmla="*/ 140 w 355"/>
                <a:gd name="T25" fmla="*/ 239 h 354"/>
                <a:gd name="T26" fmla="*/ 69 w 355"/>
                <a:gd name="T27" fmla="*/ 210 h 354"/>
                <a:gd name="T28" fmla="*/ 40 w 355"/>
                <a:gd name="T29" fmla="*/ 140 h 354"/>
                <a:gd name="T30" fmla="*/ 140 w 355"/>
                <a:gd name="T31" fmla="*/ 40 h 354"/>
                <a:gd name="T32" fmla="*/ 239 w 355"/>
                <a:gd name="T33" fmla="*/ 140 h 354"/>
                <a:gd name="T34" fmla="*/ 140 w 355"/>
                <a:gd name="T35" fmla="*/ 2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354">
                  <a:moveTo>
                    <a:pt x="339" y="283"/>
                  </a:moveTo>
                  <a:cubicBezTo>
                    <a:pt x="263" y="206"/>
                    <a:pt x="263" y="206"/>
                    <a:pt x="263" y="206"/>
                  </a:cubicBezTo>
                  <a:cubicBezTo>
                    <a:pt x="273" y="187"/>
                    <a:pt x="280" y="164"/>
                    <a:pt x="280" y="140"/>
                  </a:cubicBezTo>
                  <a:cubicBezTo>
                    <a:pt x="280" y="102"/>
                    <a:pt x="265" y="67"/>
                    <a:pt x="239" y="41"/>
                  </a:cubicBezTo>
                  <a:cubicBezTo>
                    <a:pt x="212" y="14"/>
                    <a:pt x="177" y="0"/>
                    <a:pt x="140" y="0"/>
                  </a:cubicBezTo>
                  <a:cubicBezTo>
                    <a:pt x="63" y="0"/>
                    <a:pt x="0" y="63"/>
                    <a:pt x="0" y="140"/>
                  </a:cubicBezTo>
                  <a:cubicBezTo>
                    <a:pt x="0" y="177"/>
                    <a:pt x="14" y="212"/>
                    <a:pt x="41" y="239"/>
                  </a:cubicBezTo>
                  <a:cubicBezTo>
                    <a:pt x="67" y="265"/>
                    <a:pt x="102" y="280"/>
                    <a:pt x="140" y="280"/>
                  </a:cubicBezTo>
                  <a:cubicBezTo>
                    <a:pt x="164" y="280"/>
                    <a:pt x="187" y="273"/>
                    <a:pt x="207" y="262"/>
                  </a:cubicBezTo>
                  <a:cubicBezTo>
                    <a:pt x="283" y="339"/>
                    <a:pt x="283" y="339"/>
                    <a:pt x="283" y="339"/>
                  </a:cubicBezTo>
                  <a:cubicBezTo>
                    <a:pt x="299" y="354"/>
                    <a:pt x="324" y="354"/>
                    <a:pt x="339" y="339"/>
                  </a:cubicBezTo>
                  <a:cubicBezTo>
                    <a:pt x="355" y="324"/>
                    <a:pt x="355" y="299"/>
                    <a:pt x="339" y="283"/>
                  </a:cubicBezTo>
                  <a:close/>
                  <a:moveTo>
                    <a:pt x="140" y="239"/>
                  </a:moveTo>
                  <a:cubicBezTo>
                    <a:pt x="113" y="239"/>
                    <a:pt x="88" y="229"/>
                    <a:pt x="69" y="210"/>
                  </a:cubicBezTo>
                  <a:cubicBezTo>
                    <a:pt x="50" y="191"/>
                    <a:pt x="40" y="166"/>
                    <a:pt x="40" y="140"/>
                  </a:cubicBezTo>
                  <a:cubicBezTo>
                    <a:pt x="40" y="85"/>
                    <a:pt x="85" y="40"/>
                    <a:pt x="140" y="40"/>
                  </a:cubicBezTo>
                  <a:cubicBezTo>
                    <a:pt x="195" y="40"/>
                    <a:pt x="239" y="85"/>
                    <a:pt x="239" y="140"/>
                  </a:cubicBezTo>
                  <a:cubicBezTo>
                    <a:pt x="239" y="195"/>
                    <a:pt x="195" y="239"/>
                    <a:pt x="140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739775" y="2400300"/>
              <a:ext cx="338137" cy="312737"/>
            </a:xfrm>
            <a:custGeom>
              <a:avLst/>
              <a:gdLst>
                <a:gd name="T0" fmla="*/ 5 w 213"/>
                <a:gd name="T1" fmla="*/ 0 h 197"/>
                <a:gd name="T2" fmla="*/ 73 w 213"/>
                <a:gd name="T3" fmla="*/ 0 h 197"/>
                <a:gd name="T4" fmla="*/ 107 w 213"/>
                <a:gd name="T5" fmla="*/ 61 h 197"/>
                <a:gd name="T6" fmla="*/ 141 w 213"/>
                <a:gd name="T7" fmla="*/ 0 h 197"/>
                <a:gd name="T8" fmla="*/ 207 w 213"/>
                <a:gd name="T9" fmla="*/ 0 h 197"/>
                <a:gd name="T10" fmla="*/ 146 w 213"/>
                <a:gd name="T11" fmla="*/ 95 h 197"/>
                <a:gd name="T12" fmla="*/ 213 w 213"/>
                <a:gd name="T13" fmla="*/ 197 h 197"/>
                <a:gd name="T14" fmla="*/ 145 w 213"/>
                <a:gd name="T15" fmla="*/ 197 h 197"/>
                <a:gd name="T16" fmla="*/ 105 w 213"/>
                <a:gd name="T17" fmla="*/ 132 h 197"/>
                <a:gd name="T18" fmla="*/ 66 w 213"/>
                <a:gd name="T19" fmla="*/ 197 h 197"/>
                <a:gd name="T20" fmla="*/ 0 w 213"/>
                <a:gd name="T21" fmla="*/ 197 h 197"/>
                <a:gd name="T22" fmla="*/ 66 w 213"/>
                <a:gd name="T23" fmla="*/ 93 h 197"/>
                <a:gd name="T24" fmla="*/ 5 w 213"/>
                <a:gd name="T2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97">
                  <a:moveTo>
                    <a:pt x="5" y="0"/>
                  </a:moveTo>
                  <a:lnTo>
                    <a:pt x="73" y="0"/>
                  </a:lnTo>
                  <a:lnTo>
                    <a:pt x="107" y="61"/>
                  </a:lnTo>
                  <a:lnTo>
                    <a:pt x="141" y="0"/>
                  </a:lnTo>
                  <a:lnTo>
                    <a:pt x="207" y="0"/>
                  </a:lnTo>
                  <a:lnTo>
                    <a:pt x="146" y="95"/>
                  </a:lnTo>
                  <a:lnTo>
                    <a:pt x="213" y="197"/>
                  </a:lnTo>
                  <a:lnTo>
                    <a:pt x="145" y="197"/>
                  </a:lnTo>
                  <a:lnTo>
                    <a:pt x="105" y="132"/>
                  </a:lnTo>
                  <a:lnTo>
                    <a:pt x="66" y="197"/>
                  </a:lnTo>
                  <a:lnTo>
                    <a:pt x="0" y="197"/>
                  </a:lnTo>
                  <a:lnTo>
                    <a:pt x="66" y="93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5" name="Shape 1062"/>
          <p:cNvCxnSpPr>
            <a:endCxn id="34" idx="3"/>
          </p:cNvCxnSpPr>
          <p:nvPr/>
        </p:nvCxnSpPr>
        <p:spPr>
          <a:xfrm flipH="1">
            <a:off x="3980525" y="3356158"/>
            <a:ext cx="1675126" cy="923072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1943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21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51314" y="-51308"/>
            <a:ext cx="9272292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DIGITAL APPLICATIONS ARE LIGHTWEIGHT AND </a:t>
            </a:r>
            <a:br>
              <a:rPr lang="en-US" sz="2000" dirty="0" smtClean="0"/>
            </a:br>
            <a:r>
              <a:rPr lang="en-US" sz="2000" dirty="0" smtClean="0"/>
              <a:t>SEPARATE KEY LAYERS OF THE ARCHITECTURE</a:t>
            </a:r>
            <a:endParaRPr lang="en" sz="2000" dirty="0"/>
          </a:p>
        </p:txBody>
      </p:sp>
      <p:sp>
        <p:nvSpPr>
          <p:cNvPr id="122" name="Shape 941"/>
          <p:cNvSpPr txBox="1"/>
          <p:nvPr/>
        </p:nvSpPr>
        <p:spPr>
          <a:xfrm>
            <a:off x="942110" y="621927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COMPONENTS ARE INDEPENDENTLY DESIGNED, TESTED AND DEPLOYED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9569" y="3165720"/>
            <a:ext cx="1278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Application Server</a:t>
            </a:r>
          </a:p>
          <a:p>
            <a:pPr algn="ctr"/>
            <a:r>
              <a:rPr lang="en-US" sz="800" b="1" dirty="0" smtClean="0"/>
              <a:t>(Web Application)</a:t>
            </a:r>
            <a:endParaRPr lang="en-US" sz="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110630" y="2174450"/>
            <a:ext cx="1080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Rules Engine</a:t>
            </a:r>
            <a:endParaRPr lang="en-US" sz="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910640" y="2950276"/>
            <a:ext cx="1480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Enterprise Service Bus</a:t>
            </a:r>
            <a:endParaRPr lang="en-US" sz="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925589" y="4283625"/>
            <a:ext cx="14502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Business Process Server</a:t>
            </a:r>
            <a:endParaRPr lang="en-US" sz="800" b="1" dirty="0"/>
          </a:p>
        </p:txBody>
      </p:sp>
      <p:sp>
        <p:nvSpPr>
          <p:cNvPr id="59" name="Shape 1071"/>
          <p:cNvSpPr/>
          <p:nvPr/>
        </p:nvSpPr>
        <p:spPr>
          <a:xfrm>
            <a:off x="2691125" y="1425975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60" name="Shape 1072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914083" y="1061175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1073"/>
          <p:cNvSpPr/>
          <p:nvPr/>
        </p:nvSpPr>
        <p:spPr>
          <a:xfrm>
            <a:off x="2691125" y="2265425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pic>
        <p:nvPicPr>
          <p:cNvPr id="62" name="Shape 1074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914083" y="1900625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1075"/>
          <p:cNvSpPr/>
          <p:nvPr/>
        </p:nvSpPr>
        <p:spPr>
          <a:xfrm>
            <a:off x="2691125" y="3104875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sp>
        <p:nvSpPr>
          <p:cNvPr id="64" name="Shape 1076"/>
          <p:cNvSpPr/>
          <p:nvPr/>
        </p:nvSpPr>
        <p:spPr>
          <a:xfrm>
            <a:off x="2691125" y="3944325"/>
            <a:ext cx="12894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Developer</a:t>
            </a:r>
          </a:p>
        </p:txBody>
      </p:sp>
      <p:sp>
        <p:nvSpPr>
          <p:cNvPr id="65" name="Shape 1077"/>
          <p:cNvSpPr/>
          <p:nvPr/>
        </p:nvSpPr>
        <p:spPr>
          <a:xfrm>
            <a:off x="694050" y="1824425"/>
            <a:ext cx="1020000" cy="4410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Release Plan</a:t>
            </a:r>
          </a:p>
        </p:txBody>
      </p:sp>
      <p:sp>
        <p:nvSpPr>
          <p:cNvPr id="66" name="Shape 1078"/>
          <p:cNvSpPr/>
          <p:nvPr/>
        </p:nvSpPr>
        <p:spPr>
          <a:xfrm>
            <a:off x="5095637" y="1780850"/>
            <a:ext cx="1020000" cy="3936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Feature to Prod </a:t>
            </a:r>
          </a:p>
        </p:txBody>
      </p:sp>
      <p:sp>
        <p:nvSpPr>
          <p:cNvPr id="67" name="Shape 1079"/>
          <p:cNvSpPr/>
          <p:nvPr/>
        </p:nvSpPr>
        <p:spPr>
          <a:xfrm>
            <a:off x="7508125" y="2460175"/>
            <a:ext cx="1020000" cy="6447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Legacy App </a:t>
            </a:r>
            <a:r>
              <a:rPr lang="en" sz="1200" dirty="0" smtClean="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still </a:t>
            </a:r>
            <a:r>
              <a:rPr lang="en" sz="1200" dirty="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running</a:t>
            </a:r>
          </a:p>
        </p:txBody>
      </p:sp>
      <p:cxnSp>
        <p:nvCxnSpPr>
          <p:cNvPr id="68" name="Shape 1080"/>
          <p:cNvCxnSpPr/>
          <p:nvPr/>
        </p:nvCxnSpPr>
        <p:spPr>
          <a:xfrm rot="10800000" flipH="1">
            <a:off x="1799050" y="1502150"/>
            <a:ext cx="817800" cy="3819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9" name="Shape 1081"/>
          <p:cNvCxnSpPr/>
          <p:nvPr/>
        </p:nvCxnSpPr>
        <p:spPr>
          <a:xfrm>
            <a:off x="1791975" y="2174450"/>
            <a:ext cx="814500" cy="2196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" name="Shape 1082"/>
          <p:cNvCxnSpPr/>
          <p:nvPr/>
        </p:nvCxnSpPr>
        <p:spPr>
          <a:xfrm>
            <a:off x="1820300" y="2698575"/>
            <a:ext cx="708300" cy="5454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" name="Shape 1083"/>
          <p:cNvCxnSpPr/>
          <p:nvPr/>
        </p:nvCxnSpPr>
        <p:spPr>
          <a:xfrm>
            <a:off x="1752950" y="3837775"/>
            <a:ext cx="843000" cy="2631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" name="Shape 1084"/>
          <p:cNvCxnSpPr/>
          <p:nvPr/>
        </p:nvCxnSpPr>
        <p:spPr>
          <a:xfrm>
            <a:off x="4023125" y="1502150"/>
            <a:ext cx="998700" cy="3678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" name="Shape 1085"/>
          <p:cNvCxnSpPr/>
          <p:nvPr/>
        </p:nvCxnSpPr>
        <p:spPr>
          <a:xfrm rot="10800000" flipH="1">
            <a:off x="4065175" y="2117650"/>
            <a:ext cx="942300" cy="2634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" name="Shape 1086"/>
          <p:cNvCxnSpPr/>
          <p:nvPr/>
        </p:nvCxnSpPr>
        <p:spPr>
          <a:xfrm rot="10800000" flipH="1">
            <a:off x="4143050" y="2826000"/>
            <a:ext cx="829200" cy="4179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" name="Shape 1087"/>
          <p:cNvCxnSpPr/>
          <p:nvPr/>
        </p:nvCxnSpPr>
        <p:spPr>
          <a:xfrm>
            <a:off x="4143050" y="4058575"/>
            <a:ext cx="793800" cy="42300"/>
          </a:xfrm>
          <a:prstGeom prst="straightConnector1">
            <a:avLst/>
          </a:prstGeom>
          <a:noFill/>
          <a:ln w="19050" cap="flat" cmpd="sng">
            <a:solidFill>
              <a:srgbClr val="004153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6" name="Shape 1089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7687555" y="2063750"/>
            <a:ext cx="580800" cy="4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1090"/>
          <p:cNvSpPr/>
          <p:nvPr/>
        </p:nvSpPr>
        <p:spPr>
          <a:xfrm>
            <a:off x="694050" y="2460175"/>
            <a:ext cx="1020000" cy="4410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Release Plan</a:t>
            </a:r>
          </a:p>
        </p:txBody>
      </p:sp>
      <p:sp>
        <p:nvSpPr>
          <p:cNvPr id="79" name="Shape 1092"/>
          <p:cNvSpPr/>
          <p:nvPr/>
        </p:nvSpPr>
        <p:spPr>
          <a:xfrm>
            <a:off x="5095637" y="2504750"/>
            <a:ext cx="1020000" cy="3936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Feature to Prod </a:t>
            </a:r>
          </a:p>
        </p:txBody>
      </p:sp>
      <p:sp>
        <p:nvSpPr>
          <p:cNvPr id="81" name="Shape 1094"/>
          <p:cNvSpPr/>
          <p:nvPr/>
        </p:nvSpPr>
        <p:spPr>
          <a:xfrm>
            <a:off x="5095637" y="3890025"/>
            <a:ext cx="1020000" cy="3936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Feature to Prod </a:t>
            </a:r>
          </a:p>
        </p:txBody>
      </p:sp>
      <p:pic>
        <p:nvPicPr>
          <p:cNvPr id="82" name="Shape 10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4257" y="2548975"/>
            <a:ext cx="463217" cy="2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10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4257" y="1845950"/>
            <a:ext cx="463217" cy="2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10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4257" y="3752650"/>
            <a:ext cx="463217" cy="26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1098"/>
          <p:cNvSpPr/>
          <p:nvPr/>
        </p:nvSpPr>
        <p:spPr>
          <a:xfrm>
            <a:off x="694050" y="3641950"/>
            <a:ext cx="1020000" cy="4410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3E4E"/>
                </a:solidFill>
                <a:latin typeface="Proxima Nova"/>
                <a:ea typeface="Proxima Nova"/>
                <a:cs typeface="Proxima Nova"/>
                <a:sym typeface="Proxima Nova"/>
              </a:rPr>
              <a:t>Release Plan</a:t>
            </a:r>
          </a:p>
        </p:txBody>
      </p:sp>
      <p:pic>
        <p:nvPicPr>
          <p:cNvPr id="86" name="Shape 1074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914083" y="2745683"/>
            <a:ext cx="580800" cy="4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1074"/>
          <p:cNvPicPr preferRelativeResize="0"/>
          <p:nvPr/>
        </p:nvPicPr>
        <p:blipFill rotWithShape="1">
          <a:blip r:embed="rId3">
            <a:alphaModFix/>
          </a:blip>
          <a:srcRect l="13066" t="13318" r="13812" b="12651"/>
          <a:stretch/>
        </p:blipFill>
        <p:spPr>
          <a:xfrm>
            <a:off x="2914083" y="3565087"/>
            <a:ext cx="580800" cy="44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roup 87"/>
          <p:cNvGrpSpPr/>
          <p:nvPr/>
        </p:nvGrpSpPr>
        <p:grpSpPr>
          <a:xfrm>
            <a:off x="6182858" y="1874325"/>
            <a:ext cx="376538" cy="244360"/>
            <a:chOff x="5907088" y="695325"/>
            <a:chExt cx="939799" cy="936625"/>
          </a:xfrm>
          <a:solidFill>
            <a:srgbClr val="008000"/>
          </a:solidFill>
        </p:grpSpPr>
        <p:sp>
          <p:nvSpPr>
            <p:cNvPr id="89" name="Freeform 26"/>
            <p:cNvSpPr>
              <a:spLocks noEditPoints="1"/>
            </p:cNvSpPr>
            <p:nvPr/>
          </p:nvSpPr>
          <p:spPr bwMode="auto">
            <a:xfrm>
              <a:off x="5907088" y="695325"/>
              <a:ext cx="939799" cy="936625"/>
            </a:xfrm>
            <a:custGeom>
              <a:avLst/>
              <a:gdLst>
                <a:gd name="T0" fmla="*/ 340 w 355"/>
                <a:gd name="T1" fmla="*/ 283 h 354"/>
                <a:gd name="T2" fmla="*/ 263 w 355"/>
                <a:gd name="T3" fmla="*/ 206 h 354"/>
                <a:gd name="T4" fmla="*/ 280 w 355"/>
                <a:gd name="T5" fmla="*/ 139 h 354"/>
                <a:gd name="T6" fmla="*/ 239 w 355"/>
                <a:gd name="T7" fmla="*/ 41 h 354"/>
                <a:gd name="T8" fmla="*/ 140 w 355"/>
                <a:gd name="T9" fmla="*/ 0 h 354"/>
                <a:gd name="T10" fmla="*/ 1 w 355"/>
                <a:gd name="T11" fmla="*/ 139 h 354"/>
                <a:gd name="T12" fmla="*/ 41 w 355"/>
                <a:gd name="T13" fmla="*/ 238 h 354"/>
                <a:gd name="T14" fmla="*/ 140 w 355"/>
                <a:gd name="T15" fmla="*/ 279 h 354"/>
                <a:gd name="T16" fmla="*/ 207 w 355"/>
                <a:gd name="T17" fmla="*/ 262 h 354"/>
                <a:gd name="T18" fmla="*/ 284 w 355"/>
                <a:gd name="T19" fmla="*/ 339 h 354"/>
                <a:gd name="T20" fmla="*/ 340 w 355"/>
                <a:gd name="T21" fmla="*/ 339 h 354"/>
                <a:gd name="T22" fmla="*/ 340 w 355"/>
                <a:gd name="T23" fmla="*/ 283 h 354"/>
                <a:gd name="T24" fmla="*/ 140 w 355"/>
                <a:gd name="T25" fmla="*/ 239 h 354"/>
                <a:gd name="T26" fmla="*/ 70 w 355"/>
                <a:gd name="T27" fmla="*/ 210 h 354"/>
                <a:gd name="T28" fmla="*/ 41 w 355"/>
                <a:gd name="T29" fmla="*/ 139 h 354"/>
                <a:gd name="T30" fmla="*/ 140 w 355"/>
                <a:gd name="T31" fmla="*/ 40 h 354"/>
                <a:gd name="T32" fmla="*/ 240 w 355"/>
                <a:gd name="T33" fmla="*/ 139 h 354"/>
                <a:gd name="T34" fmla="*/ 140 w 355"/>
                <a:gd name="T35" fmla="*/ 2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354">
                  <a:moveTo>
                    <a:pt x="340" y="283"/>
                  </a:moveTo>
                  <a:cubicBezTo>
                    <a:pt x="263" y="206"/>
                    <a:pt x="263" y="206"/>
                    <a:pt x="263" y="206"/>
                  </a:cubicBezTo>
                  <a:cubicBezTo>
                    <a:pt x="274" y="186"/>
                    <a:pt x="280" y="164"/>
                    <a:pt x="280" y="139"/>
                  </a:cubicBezTo>
                  <a:cubicBezTo>
                    <a:pt x="280" y="102"/>
                    <a:pt x="266" y="67"/>
                    <a:pt x="239" y="41"/>
                  </a:cubicBezTo>
                  <a:cubicBezTo>
                    <a:pt x="213" y="14"/>
                    <a:pt x="178" y="0"/>
                    <a:pt x="140" y="0"/>
                  </a:cubicBezTo>
                  <a:cubicBezTo>
                    <a:pt x="63" y="0"/>
                    <a:pt x="1" y="62"/>
                    <a:pt x="1" y="139"/>
                  </a:cubicBezTo>
                  <a:cubicBezTo>
                    <a:pt x="0" y="177"/>
                    <a:pt x="15" y="212"/>
                    <a:pt x="41" y="238"/>
                  </a:cubicBezTo>
                  <a:cubicBezTo>
                    <a:pt x="68" y="265"/>
                    <a:pt x="103" y="279"/>
                    <a:pt x="140" y="279"/>
                  </a:cubicBezTo>
                  <a:cubicBezTo>
                    <a:pt x="165" y="279"/>
                    <a:pt x="187" y="273"/>
                    <a:pt x="207" y="262"/>
                  </a:cubicBezTo>
                  <a:cubicBezTo>
                    <a:pt x="284" y="339"/>
                    <a:pt x="284" y="339"/>
                    <a:pt x="284" y="339"/>
                  </a:cubicBezTo>
                  <a:cubicBezTo>
                    <a:pt x="299" y="354"/>
                    <a:pt x="324" y="354"/>
                    <a:pt x="340" y="339"/>
                  </a:cubicBezTo>
                  <a:cubicBezTo>
                    <a:pt x="355" y="323"/>
                    <a:pt x="355" y="298"/>
                    <a:pt x="340" y="283"/>
                  </a:cubicBezTo>
                  <a:close/>
                  <a:moveTo>
                    <a:pt x="140" y="239"/>
                  </a:moveTo>
                  <a:cubicBezTo>
                    <a:pt x="114" y="239"/>
                    <a:pt x="89" y="229"/>
                    <a:pt x="70" y="210"/>
                  </a:cubicBezTo>
                  <a:cubicBezTo>
                    <a:pt x="51" y="191"/>
                    <a:pt x="41" y="166"/>
                    <a:pt x="41" y="139"/>
                  </a:cubicBezTo>
                  <a:cubicBezTo>
                    <a:pt x="41" y="84"/>
                    <a:pt x="85" y="40"/>
                    <a:pt x="140" y="40"/>
                  </a:cubicBezTo>
                  <a:cubicBezTo>
                    <a:pt x="195" y="40"/>
                    <a:pt x="240" y="84"/>
                    <a:pt x="240" y="139"/>
                  </a:cubicBezTo>
                  <a:cubicBezTo>
                    <a:pt x="240" y="194"/>
                    <a:pt x="195" y="239"/>
                    <a:pt x="140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7"/>
            <p:cNvSpPr>
              <a:spLocks/>
            </p:cNvSpPr>
            <p:nvPr/>
          </p:nvSpPr>
          <p:spPr bwMode="auto">
            <a:xfrm>
              <a:off x="6097588" y="912813"/>
              <a:ext cx="344487" cy="317500"/>
            </a:xfrm>
            <a:custGeom>
              <a:avLst/>
              <a:gdLst>
                <a:gd name="T0" fmla="*/ 50 w 130"/>
                <a:gd name="T1" fmla="*/ 119 h 120"/>
                <a:gd name="T2" fmla="*/ 0 w 130"/>
                <a:gd name="T3" fmla="*/ 70 h 120"/>
                <a:gd name="T4" fmla="*/ 0 w 130"/>
                <a:gd name="T5" fmla="*/ 69 h 120"/>
                <a:gd name="T6" fmla="*/ 0 w 130"/>
                <a:gd name="T7" fmla="*/ 69 h 120"/>
                <a:gd name="T8" fmla="*/ 0 w 130"/>
                <a:gd name="T9" fmla="*/ 68 h 120"/>
                <a:gd name="T10" fmla="*/ 0 w 130"/>
                <a:gd name="T11" fmla="*/ 68 h 120"/>
                <a:gd name="T12" fmla="*/ 23 w 130"/>
                <a:gd name="T13" fmla="*/ 46 h 120"/>
                <a:gd name="T14" fmla="*/ 24 w 130"/>
                <a:gd name="T15" fmla="*/ 45 h 120"/>
                <a:gd name="T16" fmla="*/ 24 w 130"/>
                <a:gd name="T17" fmla="*/ 45 h 120"/>
                <a:gd name="T18" fmla="*/ 25 w 130"/>
                <a:gd name="T19" fmla="*/ 46 h 120"/>
                <a:gd name="T20" fmla="*/ 25 w 130"/>
                <a:gd name="T21" fmla="*/ 46 h 120"/>
                <a:gd name="T22" fmla="*/ 50 w 130"/>
                <a:gd name="T23" fmla="*/ 73 h 120"/>
                <a:gd name="T24" fmla="*/ 93 w 130"/>
                <a:gd name="T25" fmla="*/ 1 h 120"/>
                <a:gd name="T26" fmla="*/ 95 w 130"/>
                <a:gd name="T27" fmla="*/ 0 h 120"/>
                <a:gd name="T28" fmla="*/ 95 w 130"/>
                <a:gd name="T29" fmla="*/ 0 h 120"/>
                <a:gd name="T30" fmla="*/ 129 w 130"/>
                <a:gd name="T31" fmla="*/ 0 h 120"/>
                <a:gd name="T32" fmla="*/ 130 w 130"/>
                <a:gd name="T33" fmla="*/ 1 h 120"/>
                <a:gd name="T34" fmla="*/ 130 w 130"/>
                <a:gd name="T35" fmla="*/ 1 h 120"/>
                <a:gd name="T36" fmla="*/ 130 w 130"/>
                <a:gd name="T37" fmla="*/ 3 h 120"/>
                <a:gd name="T38" fmla="*/ 130 w 130"/>
                <a:gd name="T39" fmla="*/ 3 h 120"/>
                <a:gd name="T40" fmla="*/ 52 w 130"/>
                <a:gd name="T41" fmla="*/ 119 h 120"/>
                <a:gd name="T42" fmla="*/ 51 w 130"/>
                <a:gd name="T43" fmla="*/ 120 h 120"/>
                <a:gd name="T44" fmla="*/ 51 w 130"/>
                <a:gd name="T45" fmla="*/ 120 h 120"/>
                <a:gd name="T46" fmla="*/ 51 w 130"/>
                <a:gd name="T47" fmla="*/ 120 h 120"/>
                <a:gd name="T48" fmla="*/ 51 w 130"/>
                <a:gd name="T49" fmla="*/ 120 h 120"/>
                <a:gd name="T50" fmla="*/ 50 w 130"/>
                <a:gd name="T5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120">
                  <a:moveTo>
                    <a:pt x="50" y="11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5" y="45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30" y="0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2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2" y="119"/>
                    <a:pt x="52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0" y="120"/>
                    <a:pt x="50" y="120"/>
                    <a:pt x="50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82858" y="2623503"/>
            <a:ext cx="376538" cy="244360"/>
            <a:chOff x="5907088" y="695325"/>
            <a:chExt cx="939799" cy="936625"/>
          </a:xfrm>
          <a:solidFill>
            <a:srgbClr val="008000"/>
          </a:solidFill>
        </p:grpSpPr>
        <p:sp>
          <p:nvSpPr>
            <p:cNvPr id="92" name="Freeform 26"/>
            <p:cNvSpPr>
              <a:spLocks noEditPoints="1"/>
            </p:cNvSpPr>
            <p:nvPr/>
          </p:nvSpPr>
          <p:spPr bwMode="auto">
            <a:xfrm>
              <a:off x="5907088" y="695325"/>
              <a:ext cx="939799" cy="936625"/>
            </a:xfrm>
            <a:custGeom>
              <a:avLst/>
              <a:gdLst>
                <a:gd name="T0" fmla="*/ 340 w 355"/>
                <a:gd name="T1" fmla="*/ 283 h 354"/>
                <a:gd name="T2" fmla="*/ 263 w 355"/>
                <a:gd name="T3" fmla="*/ 206 h 354"/>
                <a:gd name="T4" fmla="*/ 280 w 355"/>
                <a:gd name="T5" fmla="*/ 139 h 354"/>
                <a:gd name="T6" fmla="*/ 239 w 355"/>
                <a:gd name="T7" fmla="*/ 41 h 354"/>
                <a:gd name="T8" fmla="*/ 140 w 355"/>
                <a:gd name="T9" fmla="*/ 0 h 354"/>
                <a:gd name="T10" fmla="*/ 1 w 355"/>
                <a:gd name="T11" fmla="*/ 139 h 354"/>
                <a:gd name="T12" fmla="*/ 41 w 355"/>
                <a:gd name="T13" fmla="*/ 238 h 354"/>
                <a:gd name="T14" fmla="*/ 140 w 355"/>
                <a:gd name="T15" fmla="*/ 279 h 354"/>
                <a:gd name="T16" fmla="*/ 207 w 355"/>
                <a:gd name="T17" fmla="*/ 262 h 354"/>
                <a:gd name="T18" fmla="*/ 284 w 355"/>
                <a:gd name="T19" fmla="*/ 339 h 354"/>
                <a:gd name="T20" fmla="*/ 340 w 355"/>
                <a:gd name="T21" fmla="*/ 339 h 354"/>
                <a:gd name="T22" fmla="*/ 340 w 355"/>
                <a:gd name="T23" fmla="*/ 283 h 354"/>
                <a:gd name="T24" fmla="*/ 140 w 355"/>
                <a:gd name="T25" fmla="*/ 239 h 354"/>
                <a:gd name="T26" fmla="*/ 70 w 355"/>
                <a:gd name="T27" fmla="*/ 210 h 354"/>
                <a:gd name="T28" fmla="*/ 41 w 355"/>
                <a:gd name="T29" fmla="*/ 139 h 354"/>
                <a:gd name="T30" fmla="*/ 140 w 355"/>
                <a:gd name="T31" fmla="*/ 40 h 354"/>
                <a:gd name="T32" fmla="*/ 240 w 355"/>
                <a:gd name="T33" fmla="*/ 139 h 354"/>
                <a:gd name="T34" fmla="*/ 140 w 355"/>
                <a:gd name="T35" fmla="*/ 2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354">
                  <a:moveTo>
                    <a:pt x="340" y="283"/>
                  </a:moveTo>
                  <a:cubicBezTo>
                    <a:pt x="263" y="206"/>
                    <a:pt x="263" y="206"/>
                    <a:pt x="263" y="206"/>
                  </a:cubicBezTo>
                  <a:cubicBezTo>
                    <a:pt x="274" y="186"/>
                    <a:pt x="280" y="164"/>
                    <a:pt x="280" y="139"/>
                  </a:cubicBezTo>
                  <a:cubicBezTo>
                    <a:pt x="280" y="102"/>
                    <a:pt x="266" y="67"/>
                    <a:pt x="239" y="41"/>
                  </a:cubicBezTo>
                  <a:cubicBezTo>
                    <a:pt x="213" y="14"/>
                    <a:pt x="178" y="0"/>
                    <a:pt x="140" y="0"/>
                  </a:cubicBezTo>
                  <a:cubicBezTo>
                    <a:pt x="63" y="0"/>
                    <a:pt x="1" y="62"/>
                    <a:pt x="1" y="139"/>
                  </a:cubicBezTo>
                  <a:cubicBezTo>
                    <a:pt x="0" y="177"/>
                    <a:pt x="15" y="212"/>
                    <a:pt x="41" y="238"/>
                  </a:cubicBezTo>
                  <a:cubicBezTo>
                    <a:pt x="68" y="265"/>
                    <a:pt x="103" y="279"/>
                    <a:pt x="140" y="279"/>
                  </a:cubicBezTo>
                  <a:cubicBezTo>
                    <a:pt x="165" y="279"/>
                    <a:pt x="187" y="273"/>
                    <a:pt x="207" y="262"/>
                  </a:cubicBezTo>
                  <a:cubicBezTo>
                    <a:pt x="284" y="339"/>
                    <a:pt x="284" y="339"/>
                    <a:pt x="284" y="339"/>
                  </a:cubicBezTo>
                  <a:cubicBezTo>
                    <a:pt x="299" y="354"/>
                    <a:pt x="324" y="354"/>
                    <a:pt x="340" y="339"/>
                  </a:cubicBezTo>
                  <a:cubicBezTo>
                    <a:pt x="355" y="323"/>
                    <a:pt x="355" y="298"/>
                    <a:pt x="340" y="283"/>
                  </a:cubicBezTo>
                  <a:close/>
                  <a:moveTo>
                    <a:pt x="140" y="239"/>
                  </a:moveTo>
                  <a:cubicBezTo>
                    <a:pt x="114" y="239"/>
                    <a:pt x="89" y="229"/>
                    <a:pt x="70" y="210"/>
                  </a:cubicBezTo>
                  <a:cubicBezTo>
                    <a:pt x="51" y="191"/>
                    <a:pt x="41" y="166"/>
                    <a:pt x="41" y="139"/>
                  </a:cubicBezTo>
                  <a:cubicBezTo>
                    <a:pt x="41" y="84"/>
                    <a:pt x="85" y="40"/>
                    <a:pt x="140" y="40"/>
                  </a:cubicBezTo>
                  <a:cubicBezTo>
                    <a:pt x="195" y="40"/>
                    <a:pt x="240" y="84"/>
                    <a:pt x="240" y="139"/>
                  </a:cubicBezTo>
                  <a:cubicBezTo>
                    <a:pt x="240" y="194"/>
                    <a:pt x="195" y="239"/>
                    <a:pt x="140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7"/>
            <p:cNvSpPr>
              <a:spLocks/>
            </p:cNvSpPr>
            <p:nvPr/>
          </p:nvSpPr>
          <p:spPr bwMode="auto">
            <a:xfrm>
              <a:off x="6097588" y="912813"/>
              <a:ext cx="344487" cy="317500"/>
            </a:xfrm>
            <a:custGeom>
              <a:avLst/>
              <a:gdLst>
                <a:gd name="T0" fmla="*/ 50 w 130"/>
                <a:gd name="T1" fmla="*/ 119 h 120"/>
                <a:gd name="T2" fmla="*/ 0 w 130"/>
                <a:gd name="T3" fmla="*/ 70 h 120"/>
                <a:gd name="T4" fmla="*/ 0 w 130"/>
                <a:gd name="T5" fmla="*/ 69 h 120"/>
                <a:gd name="T6" fmla="*/ 0 w 130"/>
                <a:gd name="T7" fmla="*/ 69 h 120"/>
                <a:gd name="T8" fmla="*/ 0 w 130"/>
                <a:gd name="T9" fmla="*/ 68 h 120"/>
                <a:gd name="T10" fmla="*/ 0 w 130"/>
                <a:gd name="T11" fmla="*/ 68 h 120"/>
                <a:gd name="T12" fmla="*/ 23 w 130"/>
                <a:gd name="T13" fmla="*/ 46 h 120"/>
                <a:gd name="T14" fmla="*/ 24 w 130"/>
                <a:gd name="T15" fmla="*/ 45 h 120"/>
                <a:gd name="T16" fmla="*/ 24 w 130"/>
                <a:gd name="T17" fmla="*/ 45 h 120"/>
                <a:gd name="T18" fmla="*/ 25 w 130"/>
                <a:gd name="T19" fmla="*/ 46 h 120"/>
                <a:gd name="T20" fmla="*/ 25 w 130"/>
                <a:gd name="T21" fmla="*/ 46 h 120"/>
                <a:gd name="T22" fmla="*/ 50 w 130"/>
                <a:gd name="T23" fmla="*/ 73 h 120"/>
                <a:gd name="T24" fmla="*/ 93 w 130"/>
                <a:gd name="T25" fmla="*/ 1 h 120"/>
                <a:gd name="T26" fmla="*/ 95 w 130"/>
                <a:gd name="T27" fmla="*/ 0 h 120"/>
                <a:gd name="T28" fmla="*/ 95 w 130"/>
                <a:gd name="T29" fmla="*/ 0 h 120"/>
                <a:gd name="T30" fmla="*/ 129 w 130"/>
                <a:gd name="T31" fmla="*/ 0 h 120"/>
                <a:gd name="T32" fmla="*/ 130 w 130"/>
                <a:gd name="T33" fmla="*/ 1 h 120"/>
                <a:gd name="T34" fmla="*/ 130 w 130"/>
                <a:gd name="T35" fmla="*/ 1 h 120"/>
                <a:gd name="T36" fmla="*/ 130 w 130"/>
                <a:gd name="T37" fmla="*/ 3 h 120"/>
                <a:gd name="T38" fmla="*/ 130 w 130"/>
                <a:gd name="T39" fmla="*/ 3 h 120"/>
                <a:gd name="T40" fmla="*/ 52 w 130"/>
                <a:gd name="T41" fmla="*/ 119 h 120"/>
                <a:gd name="T42" fmla="*/ 51 w 130"/>
                <a:gd name="T43" fmla="*/ 120 h 120"/>
                <a:gd name="T44" fmla="*/ 51 w 130"/>
                <a:gd name="T45" fmla="*/ 120 h 120"/>
                <a:gd name="T46" fmla="*/ 51 w 130"/>
                <a:gd name="T47" fmla="*/ 120 h 120"/>
                <a:gd name="T48" fmla="*/ 51 w 130"/>
                <a:gd name="T49" fmla="*/ 120 h 120"/>
                <a:gd name="T50" fmla="*/ 50 w 130"/>
                <a:gd name="T5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120">
                  <a:moveTo>
                    <a:pt x="50" y="11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5" y="45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30" y="0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2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2" y="119"/>
                    <a:pt x="52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0" y="120"/>
                    <a:pt x="50" y="120"/>
                    <a:pt x="50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82858" y="3984966"/>
            <a:ext cx="376538" cy="244360"/>
            <a:chOff x="5907088" y="695325"/>
            <a:chExt cx="939799" cy="936625"/>
          </a:xfrm>
          <a:solidFill>
            <a:srgbClr val="008000"/>
          </a:solidFill>
        </p:grpSpPr>
        <p:sp>
          <p:nvSpPr>
            <p:cNvPr id="95" name="Freeform 26"/>
            <p:cNvSpPr>
              <a:spLocks noEditPoints="1"/>
            </p:cNvSpPr>
            <p:nvPr/>
          </p:nvSpPr>
          <p:spPr bwMode="auto">
            <a:xfrm>
              <a:off x="5907088" y="695325"/>
              <a:ext cx="939799" cy="936625"/>
            </a:xfrm>
            <a:custGeom>
              <a:avLst/>
              <a:gdLst>
                <a:gd name="T0" fmla="*/ 340 w 355"/>
                <a:gd name="T1" fmla="*/ 283 h 354"/>
                <a:gd name="T2" fmla="*/ 263 w 355"/>
                <a:gd name="T3" fmla="*/ 206 h 354"/>
                <a:gd name="T4" fmla="*/ 280 w 355"/>
                <a:gd name="T5" fmla="*/ 139 h 354"/>
                <a:gd name="T6" fmla="*/ 239 w 355"/>
                <a:gd name="T7" fmla="*/ 41 h 354"/>
                <a:gd name="T8" fmla="*/ 140 w 355"/>
                <a:gd name="T9" fmla="*/ 0 h 354"/>
                <a:gd name="T10" fmla="*/ 1 w 355"/>
                <a:gd name="T11" fmla="*/ 139 h 354"/>
                <a:gd name="T12" fmla="*/ 41 w 355"/>
                <a:gd name="T13" fmla="*/ 238 h 354"/>
                <a:gd name="T14" fmla="*/ 140 w 355"/>
                <a:gd name="T15" fmla="*/ 279 h 354"/>
                <a:gd name="T16" fmla="*/ 207 w 355"/>
                <a:gd name="T17" fmla="*/ 262 h 354"/>
                <a:gd name="T18" fmla="*/ 284 w 355"/>
                <a:gd name="T19" fmla="*/ 339 h 354"/>
                <a:gd name="T20" fmla="*/ 340 w 355"/>
                <a:gd name="T21" fmla="*/ 339 h 354"/>
                <a:gd name="T22" fmla="*/ 340 w 355"/>
                <a:gd name="T23" fmla="*/ 283 h 354"/>
                <a:gd name="T24" fmla="*/ 140 w 355"/>
                <a:gd name="T25" fmla="*/ 239 h 354"/>
                <a:gd name="T26" fmla="*/ 70 w 355"/>
                <a:gd name="T27" fmla="*/ 210 h 354"/>
                <a:gd name="T28" fmla="*/ 41 w 355"/>
                <a:gd name="T29" fmla="*/ 139 h 354"/>
                <a:gd name="T30" fmla="*/ 140 w 355"/>
                <a:gd name="T31" fmla="*/ 40 h 354"/>
                <a:gd name="T32" fmla="*/ 240 w 355"/>
                <a:gd name="T33" fmla="*/ 139 h 354"/>
                <a:gd name="T34" fmla="*/ 140 w 355"/>
                <a:gd name="T35" fmla="*/ 2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354">
                  <a:moveTo>
                    <a:pt x="340" y="283"/>
                  </a:moveTo>
                  <a:cubicBezTo>
                    <a:pt x="263" y="206"/>
                    <a:pt x="263" y="206"/>
                    <a:pt x="263" y="206"/>
                  </a:cubicBezTo>
                  <a:cubicBezTo>
                    <a:pt x="274" y="186"/>
                    <a:pt x="280" y="164"/>
                    <a:pt x="280" y="139"/>
                  </a:cubicBezTo>
                  <a:cubicBezTo>
                    <a:pt x="280" y="102"/>
                    <a:pt x="266" y="67"/>
                    <a:pt x="239" y="41"/>
                  </a:cubicBezTo>
                  <a:cubicBezTo>
                    <a:pt x="213" y="14"/>
                    <a:pt x="178" y="0"/>
                    <a:pt x="140" y="0"/>
                  </a:cubicBezTo>
                  <a:cubicBezTo>
                    <a:pt x="63" y="0"/>
                    <a:pt x="1" y="62"/>
                    <a:pt x="1" y="139"/>
                  </a:cubicBezTo>
                  <a:cubicBezTo>
                    <a:pt x="0" y="177"/>
                    <a:pt x="15" y="212"/>
                    <a:pt x="41" y="238"/>
                  </a:cubicBezTo>
                  <a:cubicBezTo>
                    <a:pt x="68" y="265"/>
                    <a:pt x="103" y="279"/>
                    <a:pt x="140" y="279"/>
                  </a:cubicBezTo>
                  <a:cubicBezTo>
                    <a:pt x="165" y="279"/>
                    <a:pt x="187" y="273"/>
                    <a:pt x="207" y="262"/>
                  </a:cubicBezTo>
                  <a:cubicBezTo>
                    <a:pt x="284" y="339"/>
                    <a:pt x="284" y="339"/>
                    <a:pt x="284" y="339"/>
                  </a:cubicBezTo>
                  <a:cubicBezTo>
                    <a:pt x="299" y="354"/>
                    <a:pt x="324" y="354"/>
                    <a:pt x="340" y="339"/>
                  </a:cubicBezTo>
                  <a:cubicBezTo>
                    <a:pt x="355" y="323"/>
                    <a:pt x="355" y="298"/>
                    <a:pt x="340" y="283"/>
                  </a:cubicBezTo>
                  <a:close/>
                  <a:moveTo>
                    <a:pt x="140" y="239"/>
                  </a:moveTo>
                  <a:cubicBezTo>
                    <a:pt x="114" y="239"/>
                    <a:pt x="89" y="229"/>
                    <a:pt x="70" y="210"/>
                  </a:cubicBezTo>
                  <a:cubicBezTo>
                    <a:pt x="51" y="191"/>
                    <a:pt x="41" y="166"/>
                    <a:pt x="41" y="139"/>
                  </a:cubicBezTo>
                  <a:cubicBezTo>
                    <a:pt x="41" y="84"/>
                    <a:pt x="85" y="40"/>
                    <a:pt x="140" y="40"/>
                  </a:cubicBezTo>
                  <a:cubicBezTo>
                    <a:pt x="195" y="40"/>
                    <a:pt x="240" y="84"/>
                    <a:pt x="240" y="139"/>
                  </a:cubicBezTo>
                  <a:cubicBezTo>
                    <a:pt x="240" y="194"/>
                    <a:pt x="195" y="239"/>
                    <a:pt x="140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7"/>
            <p:cNvSpPr>
              <a:spLocks/>
            </p:cNvSpPr>
            <p:nvPr/>
          </p:nvSpPr>
          <p:spPr bwMode="auto">
            <a:xfrm>
              <a:off x="6097588" y="912813"/>
              <a:ext cx="344487" cy="317500"/>
            </a:xfrm>
            <a:custGeom>
              <a:avLst/>
              <a:gdLst>
                <a:gd name="T0" fmla="*/ 50 w 130"/>
                <a:gd name="T1" fmla="*/ 119 h 120"/>
                <a:gd name="T2" fmla="*/ 0 w 130"/>
                <a:gd name="T3" fmla="*/ 70 h 120"/>
                <a:gd name="T4" fmla="*/ 0 w 130"/>
                <a:gd name="T5" fmla="*/ 69 h 120"/>
                <a:gd name="T6" fmla="*/ 0 w 130"/>
                <a:gd name="T7" fmla="*/ 69 h 120"/>
                <a:gd name="T8" fmla="*/ 0 w 130"/>
                <a:gd name="T9" fmla="*/ 68 h 120"/>
                <a:gd name="T10" fmla="*/ 0 w 130"/>
                <a:gd name="T11" fmla="*/ 68 h 120"/>
                <a:gd name="T12" fmla="*/ 23 w 130"/>
                <a:gd name="T13" fmla="*/ 46 h 120"/>
                <a:gd name="T14" fmla="*/ 24 w 130"/>
                <a:gd name="T15" fmla="*/ 45 h 120"/>
                <a:gd name="T16" fmla="*/ 24 w 130"/>
                <a:gd name="T17" fmla="*/ 45 h 120"/>
                <a:gd name="T18" fmla="*/ 25 w 130"/>
                <a:gd name="T19" fmla="*/ 46 h 120"/>
                <a:gd name="T20" fmla="*/ 25 w 130"/>
                <a:gd name="T21" fmla="*/ 46 h 120"/>
                <a:gd name="T22" fmla="*/ 50 w 130"/>
                <a:gd name="T23" fmla="*/ 73 h 120"/>
                <a:gd name="T24" fmla="*/ 93 w 130"/>
                <a:gd name="T25" fmla="*/ 1 h 120"/>
                <a:gd name="T26" fmla="*/ 95 w 130"/>
                <a:gd name="T27" fmla="*/ 0 h 120"/>
                <a:gd name="T28" fmla="*/ 95 w 130"/>
                <a:gd name="T29" fmla="*/ 0 h 120"/>
                <a:gd name="T30" fmla="*/ 129 w 130"/>
                <a:gd name="T31" fmla="*/ 0 h 120"/>
                <a:gd name="T32" fmla="*/ 130 w 130"/>
                <a:gd name="T33" fmla="*/ 1 h 120"/>
                <a:gd name="T34" fmla="*/ 130 w 130"/>
                <a:gd name="T35" fmla="*/ 1 h 120"/>
                <a:gd name="T36" fmla="*/ 130 w 130"/>
                <a:gd name="T37" fmla="*/ 3 h 120"/>
                <a:gd name="T38" fmla="*/ 130 w 130"/>
                <a:gd name="T39" fmla="*/ 3 h 120"/>
                <a:gd name="T40" fmla="*/ 52 w 130"/>
                <a:gd name="T41" fmla="*/ 119 h 120"/>
                <a:gd name="T42" fmla="*/ 51 w 130"/>
                <a:gd name="T43" fmla="*/ 120 h 120"/>
                <a:gd name="T44" fmla="*/ 51 w 130"/>
                <a:gd name="T45" fmla="*/ 120 h 120"/>
                <a:gd name="T46" fmla="*/ 51 w 130"/>
                <a:gd name="T47" fmla="*/ 120 h 120"/>
                <a:gd name="T48" fmla="*/ 51 w 130"/>
                <a:gd name="T49" fmla="*/ 120 h 120"/>
                <a:gd name="T50" fmla="*/ 50 w 130"/>
                <a:gd name="T5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120">
                  <a:moveTo>
                    <a:pt x="50" y="11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5" y="45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30" y="0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2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2" y="119"/>
                    <a:pt x="52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0" y="120"/>
                    <a:pt x="50" y="120"/>
                    <a:pt x="50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8544638" y="2640899"/>
            <a:ext cx="376538" cy="244360"/>
            <a:chOff x="5907088" y="695325"/>
            <a:chExt cx="939799" cy="936625"/>
          </a:xfrm>
          <a:solidFill>
            <a:srgbClr val="008000"/>
          </a:solidFill>
        </p:grpSpPr>
        <p:sp>
          <p:nvSpPr>
            <p:cNvPr id="98" name="Freeform 26"/>
            <p:cNvSpPr>
              <a:spLocks noEditPoints="1"/>
            </p:cNvSpPr>
            <p:nvPr/>
          </p:nvSpPr>
          <p:spPr bwMode="auto">
            <a:xfrm>
              <a:off x="5907088" y="695325"/>
              <a:ext cx="939799" cy="936625"/>
            </a:xfrm>
            <a:custGeom>
              <a:avLst/>
              <a:gdLst>
                <a:gd name="T0" fmla="*/ 340 w 355"/>
                <a:gd name="T1" fmla="*/ 283 h 354"/>
                <a:gd name="T2" fmla="*/ 263 w 355"/>
                <a:gd name="T3" fmla="*/ 206 h 354"/>
                <a:gd name="T4" fmla="*/ 280 w 355"/>
                <a:gd name="T5" fmla="*/ 139 h 354"/>
                <a:gd name="T6" fmla="*/ 239 w 355"/>
                <a:gd name="T7" fmla="*/ 41 h 354"/>
                <a:gd name="T8" fmla="*/ 140 w 355"/>
                <a:gd name="T9" fmla="*/ 0 h 354"/>
                <a:gd name="T10" fmla="*/ 1 w 355"/>
                <a:gd name="T11" fmla="*/ 139 h 354"/>
                <a:gd name="T12" fmla="*/ 41 w 355"/>
                <a:gd name="T13" fmla="*/ 238 h 354"/>
                <a:gd name="T14" fmla="*/ 140 w 355"/>
                <a:gd name="T15" fmla="*/ 279 h 354"/>
                <a:gd name="T16" fmla="*/ 207 w 355"/>
                <a:gd name="T17" fmla="*/ 262 h 354"/>
                <a:gd name="T18" fmla="*/ 284 w 355"/>
                <a:gd name="T19" fmla="*/ 339 h 354"/>
                <a:gd name="T20" fmla="*/ 340 w 355"/>
                <a:gd name="T21" fmla="*/ 339 h 354"/>
                <a:gd name="T22" fmla="*/ 340 w 355"/>
                <a:gd name="T23" fmla="*/ 283 h 354"/>
                <a:gd name="T24" fmla="*/ 140 w 355"/>
                <a:gd name="T25" fmla="*/ 239 h 354"/>
                <a:gd name="T26" fmla="*/ 70 w 355"/>
                <a:gd name="T27" fmla="*/ 210 h 354"/>
                <a:gd name="T28" fmla="*/ 41 w 355"/>
                <a:gd name="T29" fmla="*/ 139 h 354"/>
                <a:gd name="T30" fmla="*/ 140 w 355"/>
                <a:gd name="T31" fmla="*/ 40 h 354"/>
                <a:gd name="T32" fmla="*/ 240 w 355"/>
                <a:gd name="T33" fmla="*/ 139 h 354"/>
                <a:gd name="T34" fmla="*/ 140 w 355"/>
                <a:gd name="T35" fmla="*/ 23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354">
                  <a:moveTo>
                    <a:pt x="340" y="283"/>
                  </a:moveTo>
                  <a:cubicBezTo>
                    <a:pt x="263" y="206"/>
                    <a:pt x="263" y="206"/>
                    <a:pt x="263" y="206"/>
                  </a:cubicBezTo>
                  <a:cubicBezTo>
                    <a:pt x="274" y="186"/>
                    <a:pt x="280" y="164"/>
                    <a:pt x="280" y="139"/>
                  </a:cubicBezTo>
                  <a:cubicBezTo>
                    <a:pt x="280" y="102"/>
                    <a:pt x="266" y="67"/>
                    <a:pt x="239" y="41"/>
                  </a:cubicBezTo>
                  <a:cubicBezTo>
                    <a:pt x="213" y="14"/>
                    <a:pt x="178" y="0"/>
                    <a:pt x="140" y="0"/>
                  </a:cubicBezTo>
                  <a:cubicBezTo>
                    <a:pt x="63" y="0"/>
                    <a:pt x="1" y="62"/>
                    <a:pt x="1" y="139"/>
                  </a:cubicBezTo>
                  <a:cubicBezTo>
                    <a:pt x="0" y="177"/>
                    <a:pt x="15" y="212"/>
                    <a:pt x="41" y="238"/>
                  </a:cubicBezTo>
                  <a:cubicBezTo>
                    <a:pt x="68" y="265"/>
                    <a:pt x="103" y="279"/>
                    <a:pt x="140" y="279"/>
                  </a:cubicBezTo>
                  <a:cubicBezTo>
                    <a:pt x="165" y="279"/>
                    <a:pt x="187" y="273"/>
                    <a:pt x="207" y="262"/>
                  </a:cubicBezTo>
                  <a:cubicBezTo>
                    <a:pt x="284" y="339"/>
                    <a:pt x="284" y="339"/>
                    <a:pt x="284" y="339"/>
                  </a:cubicBezTo>
                  <a:cubicBezTo>
                    <a:pt x="299" y="354"/>
                    <a:pt x="324" y="354"/>
                    <a:pt x="340" y="339"/>
                  </a:cubicBezTo>
                  <a:cubicBezTo>
                    <a:pt x="355" y="323"/>
                    <a:pt x="355" y="298"/>
                    <a:pt x="340" y="283"/>
                  </a:cubicBezTo>
                  <a:close/>
                  <a:moveTo>
                    <a:pt x="140" y="239"/>
                  </a:moveTo>
                  <a:cubicBezTo>
                    <a:pt x="114" y="239"/>
                    <a:pt x="89" y="229"/>
                    <a:pt x="70" y="210"/>
                  </a:cubicBezTo>
                  <a:cubicBezTo>
                    <a:pt x="51" y="191"/>
                    <a:pt x="41" y="166"/>
                    <a:pt x="41" y="139"/>
                  </a:cubicBezTo>
                  <a:cubicBezTo>
                    <a:pt x="41" y="84"/>
                    <a:pt x="85" y="40"/>
                    <a:pt x="140" y="40"/>
                  </a:cubicBezTo>
                  <a:cubicBezTo>
                    <a:pt x="195" y="40"/>
                    <a:pt x="240" y="84"/>
                    <a:pt x="240" y="139"/>
                  </a:cubicBezTo>
                  <a:cubicBezTo>
                    <a:pt x="240" y="194"/>
                    <a:pt x="195" y="239"/>
                    <a:pt x="140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6097588" y="912813"/>
              <a:ext cx="344487" cy="317500"/>
            </a:xfrm>
            <a:custGeom>
              <a:avLst/>
              <a:gdLst>
                <a:gd name="T0" fmla="*/ 50 w 130"/>
                <a:gd name="T1" fmla="*/ 119 h 120"/>
                <a:gd name="T2" fmla="*/ 0 w 130"/>
                <a:gd name="T3" fmla="*/ 70 h 120"/>
                <a:gd name="T4" fmla="*/ 0 w 130"/>
                <a:gd name="T5" fmla="*/ 69 h 120"/>
                <a:gd name="T6" fmla="*/ 0 w 130"/>
                <a:gd name="T7" fmla="*/ 69 h 120"/>
                <a:gd name="T8" fmla="*/ 0 w 130"/>
                <a:gd name="T9" fmla="*/ 68 h 120"/>
                <a:gd name="T10" fmla="*/ 0 w 130"/>
                <a:gd name="T11" fmla="*/ 68 h 120"/>
                <a:gd name="T12" fmla="*/ 23 w 130"/>
                <a:gd name="T13" fmla="*/ 46 h 120"/>
                <a:gd name="T14" fmla="*/ 24 w 130"/>
                <a:gd name="T15" fmla="*/ 45 h 120"/>
                <a:gd name="T16" fmla="*/ 24 w 130"/>
                <a:gd name="T17" fmla="*/ 45 h 120"/>
                <a:gd name="T18" fmla="*/ 25 w 130"/>
                <a:gd name="T19" fmla="*/ 46 h 120"/>
                <a:gd name="T20" fmla="*/ 25 w 130"/>
                <a:gd name="T21" fmla="*/ 46 h 120"/>
                <a:gd name="T22" fmla="*/ 50 w 130"/>
                <a:gd name="T23" fmla="*/ 73 h 120"/>
                <a:gd name="T24" fmla="*/ 93 w 130"/>
                <a:gd name="T25" fmla="*/ 1 h 120"/>
                <a:gd name="T26" fmla="*/ 95 w 130"/>
                <a:gd name="T27" fmla="*/ 0 h 120"/>
                <a:gd name="T28" fmla="*/ 95 w 130"/>
                <a:gd name="T29" fmla="*/ 0 h 120"/>
                <a:gd name="T30" fmla="*/ 129 w 130"/>
                <a:gd name="T31" fmla="*/ 0 h 120"/>
                <a:gd name="T32" fmla="*/ 130 w 130"/>
                <a:gd name="T33" fmla="*/ 1 h 120"/>
                <a:gd name="T34" fmla="*/ 130 w 130"/>
                <a:gd name="T35" fmla="*/ 1 h 120"/>
                <a:gd name="T36" fmla="*/ 130 w 130"/>
                <a:gd name="T37" fmla="*/ 3 h 120"/>
                <a:gd name="T38" fmla="*/ 130 w 130"/>
                <a:gd name="T39" fmla="*/ 3 h 120"/>
                <a:gd name="T40" fmla="*/ 52 w 130"/>
                <a:gd name="T41" fmla="*/ 119 h 120"/>
                <a:gd name="T42" fmla="*/ 51 w 130"/>
                <a:gd name="T43" fmla="*/ 120 h 120"/>
                <a:gd name="T44" fmla="*/ 51 w 130"/>
                <a:gd name="T45" fmla="*/ 120 h 120"/>
                <a:gd name="T46" fmla="*/ 51 w 130"/>
                <a:gd name="T47" fmla="*/ 120 h 120"/>
                <a:gd name="T48" fmla="*/ 51 w 130"/>
                <a:gd name="T49" fmla="*/ 120 h 120"/>
                <a:gd name="T50" fmla="*/ 50 w 130"/>
                <a:gd name="T5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120">
                  <a:moveTo>
                    <a:pt x="50" y="119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5"/>
                    <a:pt x="25" y="45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30" y="0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0" y="1"/>
                    <a:pt x="130" y="2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2" y="119"/>
                    <a:pt x="52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0" y="120"/>
                    <a:pt x="50" y="120"/>
                    <a:pt x="50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354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22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51314" y="-269367"/>
            <a:ext cx="9272292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ADDRESSING THE APPLICATION SDLC PROCESS CHALLENGE</a:t>
            </a:r>
            <a:endParaRPr lang="en" sz="20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5" y="504461"/>
            <a:ext cx="3828723" cy="243586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97746" y="2919973"/>
            <a:ext cx="298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American Typewriter"/>
                <a:cs typeface="American Typewriter"/>
              </a:rPr>
              <a:t>Traditional SDLC</a:t>
            </a:r>
            <a:endParaRPr lang="en-US" sz="2400" b="1" dirty="0">
              <a:solidFill>
                <a:schemeClr val="accent1"/>
              </a:solidFill>
              <a:latin typeface="American Typewriter"/>
              <a:cs typeface="American Typewriter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01452" y="1331400"/>
            <a:ext cx="375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  <a:latin typeface="American Typewriter"/>
                <a:cs typeface="American Typewriter"/>
              </a:rPr>
              <a:t>DevOps</a:t>
            </a:r>
            <a:r>
              <a:rPr lang="en-US" sz="2400" b="1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 SDLC</a:t>
            </a:r>
            <a:endParaRPr lang="en-US" sz="2400" b="1" dirty="0">
              <a:solidFill>
                <a:srgbClr val="0080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796" y="1743980"/>
            <a:ext cx="5256204" cy="2926080"/>
          </a:xfrm>
          <a:prstGeom prst="rect">
            <a:avLst/>
          </a:prstGeom>
        </p:spPr>
      </p:pic>
      <p:sp>
        <p:nvSpPr>
          <p:cNvPr id="122" name="Shape 941"/>
          <p:cNvSpPr txBox="1"/>
          <p:nvPr/>
        </p:nvSpPr>
        <p:spPr>
          <a:xfrm>
            <a:off x="0" y="830812"/>
            <a:ext cx="1808918" cy="3272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100" dirty="0" smtClean="0">
                <a:latin typeface="Proxima Nova"/>
                <a:ea typeface="Proxima Nova"/>
                <a:cs typeface="Proxima Nova"/>
                <a:sym typeface="Proxima Nova"/>
              </a:rPr>
              <a:t>I need new technology, such as mobile!</a:t>
            </a:r>
            <a:endParaRPr lang="en" sz="11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" name="Shape 941"/>
          <p:cNvSpPr txBox="1"/>
          <p:nvPr/>
        </p:nvSpPr>
        <p:spPr>
          <a:xfrm>
            <a:off x="1986947" y="829288"/>
            <a:ext cx="1808918" cy="3272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100" dirty="0" smtClean="0">
                <a:latin typeface="Proxima Nova"/>
                <a:ea typeface="Proxima Nova"/>
                <a:cs typeface="Proxima Nova"/>
                <a:sym typeface="Proxima Nova"/>
              </a:rPr>
              <a:t>Security is a top priority for everything!</a:t>
            </a:r>
            <a:endParaRPr lang="en" sz="11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0347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800">
                <a:latin typeface="Overpass Regular"/>
                <a:cs typeface="Overpass Regular"/>
              </a:rPr>
              <a:pPr/>
              <a:t>23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51314" y="-269367"/>
            <a:ext cx="9272292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DEVELOPMENT AND OPERATIONS SEE THINGS DIFFERENTLY</a:t>
            </a:r>
            <a:endParaRPr lang="en" sz="2000" dirty="0"/>
          </a:p>
        </p:txBody>
      </p:sp>
      <p:pic>
        <p:nvPicPr>
          <p:cNvPr id="10" name="Picture 2" descr="http://www.conceptdraw.com/How-To-Guide/picture/3-Tier%20Auto-scalable%20Web%20Application%20Architectur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64" y="1557065"/>
            <a:ext cx="684541" cy="4845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hape 759"/>
          <p:cNvCxnSpPr/>
          <p:nvPr/>
        </p:nvCxnSpPr>
        <p:spPr>
          <a:xfrm flipH="1">
            <a:off x="70553" y="2751939"/>
            <a:ext cx="8982124" cy="0"/>
          </a:xfrm>
          <a:prstGeom prst="straightConnector1">
            <a:avLst/>
          </a:prstGeom>
          <a:noFill/>
          <a:ln w="28575" cap="flat" cmpd="sng">
            <a:solidFill>
              <a:srgbClr val="92D400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2" name="Shape 762"/>
          <p:cNvSpPr txBox="1"/>
          <p:nvPr/>
        </p:nvSpPr>
        <p:spPr>
          <a:xfrm>
            <a:off x="60470" y="2144502"/>
            <a:ext cx="1300166" cy="3352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defTabSz="914400"/>
            <a:r>
              <a:rPr lang="en-US" sz="1600" kern="0" dirty="0" smtClean="0">
                <a:latin typeface="Calibri"/>
                <a:ea typeface="Proxima Nova"/>
                <a:cs typeface="Calibri"/>
                <a:sym typeface="Proxima Nova"/>
              </a:rPr>
              <a:t>Development</a:t>
            </a:r>
            <a:endParaRPr lang="en" sz="1600" kern="0" dirty="0">
              <a:latin typeface="Calibri"/>
              <a:ea typeface="Proxima Nova"/>
              <a:cs typeface="Calibri"/>
              <a:sym typeface="Proxima Nova"/>
            </a:endParaRPr>
          </a:p>
        </p:txBody>
      </p:sp>
      <p:pic>
        <p:nvPicPr>
          <p:cNvPr id="13" name="Shape 8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67" y="1525870"/>
            <a:ext cx="508006" cy="72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8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371" y="3485231"/>
            <a:ext cx="503802" cy="7235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62"/>
          <p:cNvSpPr txBox="1"/>
          <p:nvPr/>
        </p:nvSpPr>
        <p:spPr>
          <a:xfrm>
            <a:off x="120973" y="4099526"/>
            <a:ext cx="1239665" cy="4157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defTabSz="914400"/>
            <a:r>
              <a:rPr lang="en-US" sz="1600" kern="0" dirty="0" smtClean="0">
                <a:latin typeface="Calibri"/>
                <a:ea typeface="Proxima Nova"/>
                <a:cs typeface="Calibri"/>
                <a:sym typeface="Proxima Nova"/>
              </a:rPr>
              <a:t>Operations</a:t>
            </a:r>
            <a:endParaRPr lang="en" sz="1600" kern="0" dirty="0">
              <a:latin typeface="Calibri"/>
              <a:ea typeface="Proxima Nova"/>
              <a:cs typeface="Calibri"/>
              <a:sym typeface="Proxima Nova"/>
            </a:endParaRPr>
          </a:p>
        </p:txBody>
      </p:sp>
      <p:sp>
        <p:nvSpPr>
          <p:cNvPr id="16" name="Freeform 5"/>
          <p:cNvSpPr>
            <a:spLocks noChangeAspect="1" noEditPoints="1"/>
          </p:cNvSpPr>
          <p:nvPr/>
        </p:nvSpPr>
        <p:spPr bwMode="auto">
          <a:xfrm>
            <a:off x="2830684" y="820448"/>
            <a:ext cx="273590" cy="232559"/>
          </a:xfrm>
          <a:custGeom>
            <a:avLst/>
            <a:gdLst>
              <a:gd name="T0" fmla="*/ 630 w 676"/>
              <a:gd name="T1" fmla="*/ 155 h 627"/>
              <a:gd name="T2" fmla="*/ 520 w 676"/>
              <a:gd name="T3" fmla="*/ 160 h 627"/>
              <a:gd name="T4" fmla="*/ 378 w 676"/>
              <a:gd name="T5" fmla="*/ 135 h 627"/>
              <a:gd name="T6" fmla="*/ 299 w 676"/>
              <a:gd name="T7" fmla="*/ 128 h 627"/>
              <a:gd name="T8" fmla="*/ 153 w 676"/>
              <a:gd name="T9" fmla="*/ 171 h 627"/>
              <a:gd name="T10" fmla="*/ 45 w 676"/>
              <a:gd name="T11" fmla="*/ 166 h 627"/>
              <a:gd name="T12" fmla="*/ 0 w 676"/>
              <a:gd name="T13" fmla="*/ 349 h 627"/>
              <a:gd name="T14" fmla="*/ 30 w 676"/>
              <a:gd name="T15" fmla="*/ 349 h 627"/>
              <a:gd name="T16" fmla="*/ 50 w 676"/>
              <a:gd name="T17" fmla="*/ 211 h 627"/>
              <a:gd name="T18" fmla="*/ 81 w 676"/>
              <a:gd name="T19" fmla="*/ 581 h 627"/>
              <a:gd name="T20" fmla="*/ 131 w 676"/>
              <a:gd name="T21" fmla="*/ 541 h 627"/>
              <a:gd name="T22" fmla="*/ 150 w 676"/>
              <a:gd name="T23" fmla="*/ 211 h 627"/>
              <a:gd name="T24" fmla="*/ 165 w 676"/>
              <a:gd name="T25" fmla="*/ 370 h 627"/>
              <a:gd name="T26" fmla="*/ 179 w 676"/>
              <a:gd name="T27" fmla="*/ 187 h 627"/>
              <a:gd name="T28" fmla="*/ 198 w 676"/>
              <a:gd name="T29" fmla="*/ 579 h 627"/>
              <a:gd name="T30" fmla="*/ 271 w 676"/>
              <a:gd name="T31" fmla="*/ 627 h 627"/>
              <a:gd name="T32" fmla="*/ 304 w 676"/>
              <a:gd name="T33" fmla="*/ 187 h 627"/>
              <a:gd name="T34" fmla="*/ 323 w 676"/>
              <a:gd name="T35" fmla="*/ 347 h 627"/>
              <a:gd name="T36" fmla="*/ 350 w 676"/>
              <a:gd name="T37" fmla="*/ 348 h 627"/>
              <a:gd name="T38" fmla="*/ 369 w 676"/>
              <a:gd name="T39" fmla="*/ 196 h 627"/>
              <a:gd name="T40" fmla="*/ 408 w 676"/>
              <a:gd name="T41" fmla="*/ 623 h 627"/>
              <a:gd name="T42" fmla="*/ 479 w 676"/>
              <a:gd name="T43" fmla="*/ 568 h 627"/>
              <a:gd name="T44" fmla="*/ 498 w 676"/>
              <a:gd name="T45" fmla="*/ 196 h 627"/>
              <a:gd name="T46" fmla="*/ 511 w 676"/>
              <a:gd name="T47" fmla="*/ 370 h 627"/>
              <a:gd name="T48" fmla="*/ 528 w 676"/>
              <a:gd name="T49" fmla="*/ 211 h 627"/>
              <a:gd name="T50" fmla="*/ 546 w 676"/>
              <a:gd name="T51" fmla="*/ 529 h 627"/>
              <a:gd name="T52" fmla="*/ 604 w 676"/>
              <a:gd name="T53" fmla="*/ 570 h 627"/>
              <a:gd name="T54" fmla="*/ 628 w 676"/>
              <a:gd name="T55" fmla="*/ 211 h 627"/>
              <a:gd name="T56" fmla="*/ 647 w 676"/>
              <a:gd name="T57" fmla="*/ 352 h 627"/>
              <a:gd name="T58" fmla="*/ 676 w 676"/>
              <a:gd name="T59" fmla="*/ 353 h 627"/>
              <a:gd name="T60" fmla="*/ 630 w 676"/>
              <a:gd name="T61" fmla="*/ 155 h 627"/>
              <a:gd name="T62" fmla="*/ 584 w 676"/>
              <a:gd name="T63" fmla="*/ 135 h 627"/>
              <a:gd name="T64" fmla="*/ 584 w 676"/>
              <a:gd name="T65" fmla="*/ 52 h 627"/>
              <a:gd name="T66" fmla="*/ 584 w 676"/>
              <a:gd name="T67" fmla="*/ 135 h 627"/>
              <a:gd name="T68" fmla="*/ 88 w 676"/>
              <a:gd name="T69" fmla="*/ 147 h 627"/>
              <a:gd name="T70" fmla="*/ 88 w 676"/>
              <a:gd name="T71" fmla="*/ 64 h 627"/>
              <a:gd name="T72" fmla="*/ 88 w 676"/>
              <a:gd name="T73" fmla="*/ 147 h 627"/>
              <a:gd name="T74" fmla="*/ 423 w 676"/>
              <a:gd name="T75" fmla="*/ 115 h 627"/>
              <a:gd name="T76" fmla="*/ 423 w 676"/>
              <a:gd name="T77" fmla="*/ 15 h 627"/>
              <a:gd name="T78" fmla="*/ 423 w 676"/>
              <a:gd name="T79" fmla="*/ 115 h 627"/>
              <a:gd name="T80" fmla="*/ 250 w 676"/>
              <a:gd name="T81" fmla="*/ 100 h 627"/>
              <a:gd name="T82" fmla="*/ 250 w 676"/>
              <a:gd name="T83" fmla="*/ 0 h 627"/>
              <a:gd name="T84" fmla="*/ 250 w 676"/>
              <a:gd name="T85" fmla="*/ 100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6" h="627">
                <a:moveTo>
                  <a:pt x="630" y="155"/>
                </a:moveTo>
                <a:lnTo>
                  <a:pt x="630" y="155"/>
                </a:lnTo>
                <a:lnTo>
                  <a:pt x="538" y="155"/>
                </a:lnTo>
                <a:cubicBezTo>
                  <a:pt x="532" y="155"/>
                  <a:pt x="525" y="157"/>
                  <a:pt x="520" y="160"/>
                </a:cubicBezTo>
                <a:cubicBezTo>
                  <a:pt x="510" y="141"/>
                  <a:pt x="492" y="135"/>
                  <a:pt x="472" y="135"/>
                </a:cubicBezTo>
                <a:lnTo>
                  <a:pt x="378" y="135"/>
                </a:lnTo>
                <a:cubicBezTo>
                  <a:pt x="362" y="135"/>
                  <a:pt x="348" y="135"/>
                  <a:pt x="338" y="148"/>
                </a:cubicBezTo>
                <a:cubicBezTo>
                  <a:pt x="328" y="135"/>
                  <a:pt x="314" y="128"/>
                  <a:pt x="299" y="128"/>
                </a:cubicBezTo>
                <a:lnTo>
                  <a:pt x="204" y="128"/>
                </a:lnTo>
                <a:cubicBezTo>
                  <a:pt x="180" y="128"/>
                  <a:pt x="160" y="146"/>
                  <a:pt x="153" y="171"/>
                </a:cubicBezTo>
                <a:cubicBezTo>
                  <a:pt x="147" y="168"/>
                  <a:pt x="130" y="166"/>
                  <a:pt x="124" y="166"/>
                </a:cubicBezTo>
                <a:lnTo>
                  <a:pt x="45" y="166"/>
                </a:lnTo>
                <a:cubicBezTo>
                  <a:pt x="20" y="166"/>
                  <a:pt x="0" y="190"/>
                  <a:pt x="0" y="220"/>
                </a:cubicBezTo>
                <a:lnTo>
                  <a:pt x="0" y="349"/>
                </a:lnTo>
                <a:cubicBezTo>
                  <a:pt x="0" y="359"/>
                  <a:pt x="2" y="369"/>
                  <a:pt x="15" y="369"/>
                </a:cubicBezTo>
                <a:cubicBezTo>
                  <a:pt x="28" y="369"/>
                  <a:pt x="30" y="359"/>
                  <a:pt x="30" y="349"/>
                </a:cubicBezTo>
                <a:cubicBezTo>
                  <a:pt x="30" y="337"/>
                  <a:pt x="31" y="211"/>
                  <a:pt x="31" y="211"/>
                </a:cubicBezTo>
                <a:lnTo>
                  <a:pt x="50" y="211"/>
                </a:lnTo>
                <a:cubicBezTo>
                  <a:pt x="50" y="211"/>
                  <a:pt x="49" y="530"/>
                  <a:pt x="49" y="546"/>
                </a:cubicBezTo>
                <a:cubicBezTo>
                  <a:pt x="50" y="580"/>
                  <a:pt x="69" y="581"/>
                  <a:pt x="81" y="581"/>
                </a:cubicBezTo>
                <a:lnTo>
                  <a:pt x="101" y="581"/>
                </a:lnTo>
                <a:cubicBezTo>
                  <a:pt x="112" y="581"/>
                  <a:pt x="129" y="580"/>
                  <a:pt x="131" y="541"/>
                </a:cubicBezTo>
                <a:cubicBezTo>
                  <a:pt x="131" y="524"/>
                  <a:pt x="131" y="211"/>
                  <a:pt x="131" y="211"/>
                </a:cubicBezTo>
                <a:lnTo>
                  <a:pt x="150" y="211"/>
                </a:lnTo>
                <a:lnTo>
                  <a:pt x="150" y="353"/>
                </a:lnTo>
                <a:cubicBezTo>
                  <a:pt x="150" y="367"/>
                  <a:pt x="155" y="370"/>
                  <a:pt x="165" y="370"/>
                </a:cubicBezTo>
                <a:cubicBezTo>
                  <a:pt x="175" y="370"/>
                  <a:pt x="180" y="363"/>
                  <a:pt x="180" y="351"/>
                </a:cubicBezTo>
                <a:cubicBezTo>
                  <a:pt x="180" y="344"/>
                  <a:pt x="179" y="187"/>
                  <a:pt x="179" y="187"/>
                </a:cubicBezTo>
                <a:lnTo>
                  <a:pt x="198" y="187"/>
                </a:lnTo>
                <a:cubicBezTo>
                  <a:pt x="198" y="187"/>
                  <a:pt x="198" y="555"/>
                  <a:pt x="198" y="579"/>
                </a:cubicBezTo>
                <a:cubicBezTo>
                  <a:pt x="199" y="620"/>
                  <a:pt x="221" y="627"/>
                  <a:pt x="235" y="627"/>
                </a:cubicBezTo>
                <a:lnTo>
                  <a:pt x="271" y="627"/>
                </a:lnTo>
                <a:cubicBezTo>
                  <a:pt x="285" y="627"/>
                  <a:pt x="303" y="620"/>
                  <a:pt x="305" y="573"/>
                </a:cubicBezTo>
                <a:cubicBezTo>
                  <a:pt x="306" y="554"/>
                  <a:pt x="304" y="187"/>
                  <a:pt x="304" y="187"/>
                </a:cubicBezTo>
                <a:lnTo>
                  <a:pt x="323" y="187"/>
                </a:lnTo>
                <a:lnTo>
                  <a:pt x="323" y="347"/>
                </a:lnTo>
                <a:cubicBezTo>
                  <a:pt x="323" y="363"/>
                  <a:pt x="325" y="369"/>
                  <a:pt x="338" y="369"/>
                </a:cubicBezTo>
                <a:cubicBezTo>
                  <a:pt x="348" y="369"/>
                  <a:pt x="350" y="362"/>
                  <a:pt x="350" y="348"/>
                </a:cubicBezTo>
                <a:cubicBezTo>
                  <a:pt x="350" y="338"/>
                  <a:pt x="351" y="196"/>
                  <a:pt x="351" y="196"/>
                </a:cubicBezTo>
                <a:lnTo>
                  <a:pt x="369" y="196"/>
                </a:lnTo>
                <a:cubicBezTo>
                  <a:pt x="369" y="196"/>
                  <a:pt x="370" y="551"/>
                  <a:pt x="370" y="575"/>
                </a:cubicBezTo>
                <a:cubicBezTo>
                  <a:pt x="371" y="615"/>
                  <a:pt x="395" y="623"/>
                  <a:pt x="408" y="623"/>
                </a:cubicBezTo>
                <a:lnTo>
                  <a:pt x="445" y="623"/>
                </a:lnTo>
                <a:cubicBezTo>
                  <a:pt x="458" y="623"/>
                  <a:pt x="477" y="615"/>
                  <a:pt x="479" y="568"/>
                </a:cubicBezTo>
                <a:cubicBezTo>
                  <a:pt x="480" y="546"/>
                  <a:pt x="479" y="196"/>
                  <a:pt x="479" y="196"/>
                </a:cubicBezTo>
                <a:lnTo>
                  <a:pt x="498" y="196"/>
                </a:lnTo>
                <a:cubicBezTo>
                  <a:pt x="498" y="196"/>
                  <a:pt x="498" y="333"/>
                  <a:pt x="498" y="348"/>
                </a:cubicBezTo>
                <a:cubicBezTo>
                  <a:pt x="498" y="360"/>
                  <a:pt x="501" y="370"/>
                  <a:pt x="511" y="370"/>
                </a:cubicBezTo>
                <a:cubicBezTo>
                  <a:pt x="523" y="370"/>
                  <a:pt x="526" y="365"/>
                  <a:pt x="527" y="354"/>
                </a:cubicBezTo>
                <a:cubicBezTo>
                  <a:pt x="527" y="372"/>
                  <a:pt x="528" y="211"/>
                  <a:pt x="528" y="211"/>
                </a:cubicBezTo>
                <a:lnTo>
                  <a:pt x="546" y="211"/>
                </a:lnTo>
                <a:cubicBezTo>
                  <a:pt x="546" y="211"/>
                  <a:pt x="546" y="524"/>
                  <a:pt x="546" y="529"/>
                </a:cubicBezTo>
                <a:cubicBezTo>
                  <a:pt x="547" y="563"/>
                  <a:pt x="558" y="570"/>
                  <a:pt x="569" y="570"/>
                </a:cubicBezTo>
                <a:lnTo>
                  <a:pt x="604" y="570"/>
                </a:lnTo>
                <a:cubicBezTo>
                  <a:pt x="615" y="570"/>
                  <a:pt x="627" y="563"/>
                  <a:pt x="628" y="524"/>
                </a:cubicBezTo>
                <a:cubicBezTo>
                  <a:pt x="629" y="504"/>
                  <a:pt x="628" y="211"/>
                  <a:pt x="628" y="211"/>
                </a:cubicBezTo>
                <a:lnTo>
                  <a:pt x="647" y="211"/>
                </a:lnTo>
                <a:lnTo>
                  <a:pt x="647" y="352"/>
                </a:lnTo>
                <a:cubicBezTo>
                  <a:pt x="647" y="362"/>
                  <a:pt x="653" y="369"/>
                  <a:pt x="662" y="369"/>
                </a:cubicBezTo>
                <a:cubicBezTo>
                  <a:pt x="671" y="369"/>
                  <a:pt x="676" y="363"/>
                  <a:pt x="676" y="353"/>
                </a:cubicBezTo>
                <a:lnTo>
                  <a:pt x="676" y="215"/>
                </a:lnTo>
                <a:cubicBezTo>
                  <a:pt x="676" y="186"/>
                  <a:pt x="655" y="155"/>
                  <a:pt x="630" y="155"/>
                </a:cubicBezTo>
                <a:close/>
                <a:moveTo>
                  <a:pt x="584" y="135"/>
                </a:moveTo>
                <a:lnTo>
                  <a:pt x="584" y="135"/>
                </a:lnTo>
                <a:cubicBezTo>
                  <a:pt x="607" y="135"/>
                  <a:pt x="626" y="116"/>
                  <a:pt x="626" y="93"/>
                </a:cubicBezTo>
                <a:cubicBezTo>
                  <a:pt x="626" y="70"/>
                  <a:pt x="607" y="52"/>
                  <a:pt x="584" y="52"/>
                </a:cubicBezTo>
                <a:cubicBezTo>
                  <a:pt x="562" y="52"/>
                  <a:pt x="543" y="70"/>
                  <a:pt x="543" y="93"/>
                </a:cubicBezTo>
                <a:cubicBezTo>
                  <a:pt x="543" y="116"/>
                  <a:pt x="562" y="135"/>
                  <a:pt x="584" y="135"/>
                </a:cubicBezTo>
                <a:close/>
                <a:moveTo>
                  <a:pt x="88" y="147"/>
                </a:moveTo>
                <a:lnTo>
                  <a:pt x="88" y="147"/>
                </a:lnTo>
                <a:cubicBezTo>
                  <a:pt x="111" y="147"/>
                  <a:pt x="130" y="128"/>
                  <a:pt x="130" y="105"/>
                </a:cubicBezTo>
                <a:cubicBezTo>
                  <a:pt x="130" y="82"/>
                  <a:pt x="111" y="64"/>
                  <a:pt x="88" y="64"/>
                </a:cubicBezTo>
                <a:cubicBezTo>
                  <a:pt x="65" y="64"/>
                  <a:pt x="47" y="82"/>
                  <a:pt x="47" y="105"/>
                </a:cubicBezTo>
                <a:cubicBezTo>
                  <a:pt x="47" y="128"/>
                  <a:pt x="65" y="147"/>
                  <a:pt x="88" y="147"/>
                </a:cubicBezTo>
                <a:close/>
                <a:moveTo>
                  <a:pt x="423" y="115"/>
                </a:moveTo>
                <a:lnTo>
                  <a:pt x="423" y="115"/>
                </a:lnTo>
                <a:cubicBezTo>
                  <a:pt x="451" y="115"/>
                  <a:pt x="473" y="93"/>
                  <a:pt x="473" y="65"/>
                </a:cubicBezTo>
                <a:cubicBezTo>
                  <a:pt x="473" y="37"/>
                  <a:pt x="451" y="15"/>
                  <a:pt x="423" y="15"/>
                </a:cubicBezTo>
                <a:cubicBezTo>
                  <a:pt x="396" y="15"/>
                  <a:pt x="373" y="37"/>
                  <a:pt x="373" y="65"/>
                </a:cubicBezTo>
                <a:cubicBezTo>
                  <a:pt x="373" y="93"/>
                  <a:pt x="396" y="115"/>
                  <a:pt x="423" y="115"/>
                </a:cubicBezTo>
                <a:close/>
                <a:moveTo>
                  <a:pt x="250" y="100"/>
                </a:moveTo>
                <a:lnTo>
                  <a:pt x="250" y="100"/>
                </a:lnTo>
                <a:cubicBezTo>
                  <a:pt x="277" y="100"/>
                  <a:pt x="300" y="77"/>
                  <a:pt x="300" y="49"/>
                </a:cubicBezTo>
                <a:cubicBezTo>
                  <a:pt x="300" y="22"/>
                  <a:pt x="277" y="0"/>
                  <a:pt x="250" y="0"/>
                </a:cubicBezTo>
                <a:cubicBezTo>
                  <a:pt x="222" y="0"/>
                  <a:pt x="200" y="22"/>
                  <a:pt x="200" y="49"/>
                </a:cubicBezTo>
                <a:cubicBezTo>
                  <a:pt x="200" y="77"/>
                  <a:pt x="222" y="100"/>
                  <a:pt x="250" y="10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70548" y="544689"/>
            <a:ext cx="3232385" cy="2890234"/>
            <a:chOff x="1970546" y="544688"/>
            <a:chExt cx="3232385" cy="2890234"/>
          </a:xfrm>
        </p:grpSpPr>
        <p:sp>
          <p:nvSpPr>
            <p:cNvPr id="18" name="TextBox 17"/>
            <p:cNvSpPr txBox="1"/>
            <p:nvPr/>
          </p:nvSpPr>
          <p:spPr bwMode="gray">
            <a:xfrm>
              <a:off x="2361535" y="544688"/>
              <a:ext cx="230038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 smtClean="0"/>
                <a:t>Software Development Lifecycle </a:t>
              </a:r>
              <a:endParaRPr lang="en-US" sz="1100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970546" y="936727"/>
              <a:ext cx="3232385" cy="1601329"/>
              <a:chOff x="5820292" y="659736"/>
              <a:chExt cx="3232385" cy="1601329"/>
            </a:xfrm>
          </p:grpSpPr>
          <p:graphicFrame>
            <p:nvGraphicFramePr>
              <p:cNvPr id="21" name="Diagram 20"/>
              <p:cNvGraphicFramePr/>
              <p:nvPr>
                <p:extLst>
                  <p:ext uri="{D42A27DB-BD31-4B8C-83A1-F6EECF244321}">
                    <p14:modId xmlns:p14="http://schemas.microsoft.com/office/powerpoint/2010/main" val="1804773485"/>
                  </p:ext>
                </p:extLst>
              </p:nvPr>
            </p:nvGraphicFramePr>
            <p:xfrm>
              <a:off x="5820292" y="659736"/>
              <a:ext cx="3232385" cy="160132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sp>
            <p:nvSpPr>
              <p:cNvPr id="22" name="Oval 21"/>
              <p:cNvSpPr/>
              <p:nvPr/>
            </p:nvSpPr>
            <p:spPr>
              <a:xfrm>
                <a:off x="7095482" y="1330607"/>
                <a:ext cx="745832" cy="40321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latin typeface="Calibri"/>
                    <a:cs typeface="Calibri"/>
                  </a:rPr>
                  <a:t>Iterate</a:t>
                </a:r>
                <a:endParaRPr lang="en-US" sz="800" b="1" dirty="0">
                  <a:latin typeface="Calibri"/>
                  <a:cs typeface="Calibri"/>
                </a:endParaRPr>
              </a:p>
            </p:txBody>
          </p:sp>
        </p:grpSp>
        <p:sp>
          <p:nvSpPr>
            <p:cNvPr id="20" name="Arc 12"/>
            <p:cNvSpPr>
              <a:spLocks/>
            </p:cNvSpPr>
            <p:nvPr/>
          </p:nvSpPr>
          <p:spPr bwMode="gray">
            <a:xfrm rot="15178138" flipH="1" flipV="1">
              <a:off x="3600008" y="2252041"/>
              <a:ext cx="1594488" cy="7712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573582" y="3094670"/>
            <a:ext cx="1320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Disaster Recovery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4717" y="3337790"/>
            <a:ext cx="1943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Service Level Agreement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3502" y="3588590"/>
            <a:ext cx="2126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Highly Available Environments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4718" y="3831710"/>
            <a:ext cx="164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Security Requirements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gray">
          <a:xfrm>
            <a:off x="3604963" y="3545467"/>
            <a:ext cx="1075212" cy="412989"/>
          </a:xfrm>
          <a:prstGeom prst="rect">
            <a:avLst/>
          </a:prstGeom>
          <a:solidFill>
            <a:srgbClr val="00A1DE"/>
          </a:solidFill>
          <a:ln w="9525">
            <a:noFill/>
            <a:miter lim="800000"/>
            <a:headEnd/>
            <a:tailEnd/>
          </a:ln>
          <a:effectLst/>
        </p:spPr>
        <p:txBody>
          <a:bodyPr lIns="45720" tIns="47625" rIns="45720" bIns="47625" anchor="ctr"/>
          <a:lstStyle/>
          <a:p>
            <a:pPr marL="0" marR="0" lvl="0" indent="0" algn="ctr" defTabSz="989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Quality Attributes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7652" y="4006236"/>
            <a:ext cx="1144440" cy="230832"/>
            <a:chOff x="2597652" y="4006236"/>
            <a:chExt cx="1144440" cy="230832"/>
          </a:xfrm>
        </p:grpSpPr>
        <p:sp>
          <p:nvSpPr>
            <p:cNvPr id="39" name="Oval 38"/>
            <p:cNvSpPr/>
            <p:nvPr/>
          </p:nvSpPr>
          <p:spPr bwMode="auto">
            <a:xfrm>
              <a:off x="2597652" y="4047179"/>
              <a:ext cx="134338" cy="14894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31990" y="4006236"/>
              <a:ext cx="1010102" cy="2308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Scalability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095531" y="2983718"/>
            <a:ext cx="1800493" cy="2154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SATISIFIES</a:t>
            </a:r>
          </a:p>
        </p:txBody>
      </p:sp>
      <p:sp>
        <p:nvSpPr>
          <p:cNvPr id="33" name="TextBox 32"/>
          <p:cNvSpPr txBox="1"/>
          <p:nvPr/>
        </p:nvSpPr>
        <p:spPr bwMode="gray">
          <a:xfrm>
            <a:off x="2361535" y="4361968"/>
            <a:ext cx="230038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/>
              <a:t>Operational Integrity &amp; Resilience</a:t>
            </a:r>
            <a:endParaRPr lang="en-US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65933" y="4064750"/>
            <a:ext cx="164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Data Backup Policy</a:t>
            </a:r>
            <a:endParaRPr lang="en-US" sz="12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6104" y="3798852"/>
            <a:ext cx="1278117" cy="230832"/>
            <a:chOff x="2596104" y="3811679"/>
            <a:chExt cx="1278117" cy="230832"/>
          </a:xfrm>
        </p:grpSpPr>
        <p:sp>
          <p:nvSpPr>
            <p:cNvPr id="53" name="TextBox 52"/>
            <p:cNvSpPr txBox="1"/>
            <p:nvPr/>
          </p:nvSpPr>
          <p:spPr>
            <a:xfrm>
              <a:off x="2731990" y="3811679"/>
              <a:ext cx="1142231" cy="2308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Performance</a:t>
              </a: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2596104" y="3852622"/>
              <a:ext cx="134338" cy="14894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96104" y="3591468"/>
            <a:ext cx="1379473" cy="230832"/>
            <a:chOff x="2596104" y="3617122"/>
            <a:chExt cx="1379473" cy="230832"/>
          </a:xfrm>
        </p:grpSpPr>
        <p:sp>
          <p:nvSpPr>
            <p:cNvPr id="42" name="TextBox 41"/>
            <p:cNvSpPr txBox="1"/>
            <p:nvPr/>
          </p:nvSpPr>
          <p:spPr>
            <a:xfrm>
              <a:off x="2731990" y="3617122"/>
              <a:ext cx="1243587" cy="2308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Reliability</a:t>
              </a: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2596104" y="3658065"/>
              <a:ext cx="134338" cy="14894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96104" y="3384084"/>
            <a:ext cx="1172254" cy="230832"/>
            <a:chOff x="2596104" y="3422565"/>
            <a:chExt cx="1172254" cy="230832"/>
          </a:xfrm>
        </p:grpSpPr>
        <p:sp>
          <p:nvSpPr>
            <p:cNvPr id="46" name="TextBox 45"/>
            <p:cNvSpPr txBox="1"/>
            <p:nvPr/>
          </p:nvSpPr>
          <p:spPr>
            <a:xfrm>
              <a:off x="2731990" y="3422565"/>
              <a:ext cx="1036368" cy="2308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Security</a:t>
              </a: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2596104" y="3463508"/>
              <a:ext cx="134338" cy="14894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94556" y="3176700"/>
            <a:ext cx="1397011" cy="230832"/>
            <a:chOff x="2594556" y="3228008"/>
            <a:chExt cx="1397011" cy="230832"/>
          </a:xfrm>
        </p:grpSpPr>
        <p:sp>
          <p:nvSpPr>
            <p:cNvPr id="44" name="TextBox 43"/>
            <p:cNvSpPr txBox="1"/>
            <p:nvPr/>
          </p:nvSpPr>
          <p:spPr>
            <a:xfrm>
              <a:off x="2731990" y="3228008"/>
              <a:ext cx="1259577" cy="2308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Maintainability</a:t>
              </a: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2594556" y="3268951"/>
              <a:ext cx="134338" cy="14894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16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Shape 393"/>
          <p:cNvSpPr txBox="1">
            <a:spLocks noGrp="1"/>
          </p:cNvSpPr>
          <p:nvPr>
            <p:ph type="title"/>
          </p:nvPr>
        </p:nvSpPr>
        <p:spPr>
          <a:xfrm>
            <a:off x="799295" y="186898"/>
            <a:ext cx="7984200" cy="2630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EFEFEF"/>
                </a:solidFill>
                <a:latin typeface="Arial"/>
                <a:ea typeface="Proxima Nova"/>
                <a:cs typeface="Arial"/>
                <a:sym typeface="Proxima Nova"/>
              </a:rPr>
              <a:t>Enterprise PLATFORM </a:t>
            </a:r>
            <a:r>
              <a:rPr lang="en" sz="2000" b="1" dirty="0" smtClean="0">
                <a:solidFill>
                  <a:srgbClr val="EFEFEF"/>
                </a:solidFill>
                <a:latin typeface="Arial"/>
                <a:ea typeface="Proxima Nova"/>
                <a:cs typeface="Arial"/>
                <a:sym typeface="Proxima Nova"/>
              </a:rPr>
              <a:t>for </a:t>
            </a:r>
            <a:r>
              <a:rPr lang="en" sz="2000" b="1" dirty="0">
                <a:solidFill>
                  <a:srgbClr val="EFEFEF"/>
                </a:solidFill>
                <a:latin typeface="Arial"/>
                <a:ea typeface="Proxima Nova"/>
                <a:cs typeface="Arial"/>
                <a:sym typeface="Proxima Nova"/>
              </a:rPr>
              <a:t>both Dev and Ops</a:t>
            </a:r>
          </a:p>
        </p:txBody>
      </p:sp>
      <p:sp>
        <p:nvSpPr>
          <p:cNvPr id="26" name="Shape 941"/>
          <p:cNvSpPr txBox="1"/>
          <p:nvPr/>
        </p:nvSpPr>
        <p:spPr>
          <a:xfrm>
            <a:off x="1044742" y="442349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Platform as a Service (</a:t>
            </a:r>
            <a:r>
              <a:rPr lang="en-US" dirty="0" err="1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PaaS</a:t>
            </a:r>
            <a:r>
              <a:rPr lang="en-US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) Designed for Development and Operations</a:t>
            </a:r>
            <a:endParaRPr lang="en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Picture 2" descr="Pa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27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Shape 393"/>
          <p:cNvSpPr txBox="1">
            <a:spLocks noGrp="1"/>
          </p:cNvSpPr>
          <p:nvPr>
            <p:ph type="title"/>
          </p:nvPr>
        </p:nvSpPr>
        <p:spPr>
          <a:xfrm>
            <a:off x="181214" y="122762"/>
            <a:ext cx="8812585" cy="2630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EFEFEF"/>
                </a:solidFill>
                <a:latin typeface="Arial"/>
                <a:ea typeface="Proxima Nova"/>
                <a:cs typeface="Arial"/>
                <a:sym typeface="Proxima Nova"/>
              </a:rPr>
              <a:t>What are containers?</a:t>
            </a:r>
            <a:endParaRPr lang="en" sz="2000" b="1" dirty="0">
              <a:solidFill>
                <a:srgbClr val="EFEFEF"/>
              </a:solidFill>
              <a:latin typeface="Arial"/>
              <a:ea typeface="Proxima Nova"/>
              <a:cs typeface="Arial"/>
              <a:sym typeface="Proxima Nov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64036" y="2276227"/>
            <a:ext cx="3962100" cy="1740375"/>
            <a:chOff x="259625" y="2138498"/>
            <a:chExt cx="3962100" cy="1740375"/>
          </a:xfrm>
        </p:grpSpPr>
        <p:sp>
          <p:nvSpPr>
            <p:cNvPr id="109" name="Shape 319"/>
            <p:cNvSpPr txBox="1"/>
            <p:nvPr/>
          </p:nvSpPr>
          <p:spPr>
            <a:xfrm>
              <a:off x="259625" y="2425148"/>
              <a:ext cx="3962100" cy="14537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514350" indent="-285750" defTabSz="457200">
                <a:spcAft>
                  <a:spcPts val="600"/>
                </a:spcAft>
                <a:buClr>
                  <a:srgbClr val="EFEFEF"/>
                </a:buClr>
                <a:buFont typeface="Wingdings" charset="2"/>
                <a:buChar char="§"/>
              </a:pPr>
              <a:r>
                <a:rPr lang="en" sz="1800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rPr>
                <a:t>Sandboxed application processes on a shared Linux OS kernel</a:t>
              </a:r>
            </a:p>
            <a:p>
              <a:pPr marL="514350" indent="-285750" defTabSz="457200">
                <a:spcAft>
                  <a:spcPts val="600"/>
                </a:spcAft>
                <a:buClr>
                  <a:srgbClr val="EFEFEF"/>
                </a:buClr>
                <a:buFont typeface="Wingdings" charset="2"/>
                <a:buChar char="§"/>
              </a:pPr>
              <a:r>
                <a:rPr lang="en" sz="1800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rPr>
                <a:t>Simpler, lighter, and denser than virtual machines</a:t>
              </a:r>
            </a:p>
            <a:p>
              <a:pPr marL="514350" indent="-285750" defTabSz="457200">
                <a:spcAft>
                  <a:spcPts val="600"/>
                </a:spcAft>
                <a:buClr>
                  <a:srgbClr val="EFEFEF"/>
                </a:buClr>
                <a:buFont typeface="Wingdings" charset="2"/>
                <a:buChar char="§"/>
              </a:pPr>
              <a:r>
                <a:rPr lang="en" sz="1800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rPr>
                <a:t>Portable across different environments</a:t>
              </a:r>
            </a:p>
          </p:txBody>
        </p:sp>
        <p:sp>
          <p:nvSpPr>
            <p:cNvPr id="111" name="Shape 321"/>
            <p:cNvSpPr txBox="1"/>
            <p:nvPr/>
          </p:nvSpPr>
          <p:spPr>
            <a:xfrm>
              <a:off x="977423" y="2138498"/>
              <a:ext cx="2675100" cy="2866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r>
                <a:rPr lang="en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S</a:t>
              </a:r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YS</a:t>
              </a:r>
              <a:r>
                <a:rPr lang="en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-A</a:t>
              </a:r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DMINS</a:t>
              </a:r>
              <a:r>
                <a:rPr lang="en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 </a:t>
              </a:r>
              <a:r>
                <a:rPr lang="en" sz="1800" b="1" kern="1200" dirty="0">
                  <a:solidFill>
                    <a:srgbClr val="EFEFEF"/>
                  </a:solidFill>
                  <a:ea typeface="Proxima Nova"/>
                  <a:sym typeface="Proxima Nova"/>
                </a:rPr>
                <a:t>/ </a:t>
              </a:r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OPS</a:t>
              </a:r>
              <a:endParaRPr lang="en" sz="1800" b="1" kern="1200" dirty="0">
                <a:solidFill>
                  <a:srgbClr val="EFEFEF"/>
                </a:solidFill>
                <a:ea typeface="Proxima Nova"/>
                <a:sym typeface="Proxima Nov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000" y="2276227"/>
            <a:ext cx="3962100" cy="1740375"/>
            <a:chOff x="5237575" y="2138498"/>
            <a:chExt cx="3962100" cy="1740375"/>
          </a:xfrm>
        </p:grpSpPr>
        <p:sp>
          <p:nvSpPr>
            <p:cNvPr id="110" name="Shape 320"/>
            <p:cNvSpPr txBox="1"/>
            <p:nvPr/>
          </p:nvSpPr>
          <p:spPr>
            <a:xfrm>
              <a:off x="5237575" y="2425148"/>
              <a:ext cx="3962100" cy="14537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514350" indent="-285750" defTabSz="457200">
                <a:spcAft>
                  <a:spcPts val="600"/>
                </a:spcAft>
                <a:buClr>
                  <a:srgbClr val="EFEFEF"/>
                </a:buClr>
                <a:buFont typeface="Wingdings" charset="2"/>
                <a:buChar char="§"/>
              </a:pPr>
              <a:r>
                <a:rPr lang="en" sz="1800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rPr>
                <a:t>Package my application and all of its dependencies</a:t>
              </a:r>
            </a:p>
            <a:p>
              <a:pPr marL="514350" indent="-285750" defTabSz="457200">
                <a:spcAft>
                  <a:spcPts val="600"/>
                </a:spcAft>
                <a:buClr>
                  <a:srgbClr val="EFEFEF"/>
                </a:buClr>
                <a:buFont typeface="Wingdings" charset="2"/>
                <a:buChar char="§"/>
              </a:pPr>
              <a:r>
                <a:rPr lang="en" sz="1800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rPr>
                <a:t>Deploy to any environment in seconds and enable CI/CD</a:t>
              </a:r>
            </a:p>
            <a:p>
              <a:pPr marL="514350" indent="-285750" defTabSz="457200">
                <a:spcAft>
                  <a:spcPts val="600"/>
                </a:spcAft>
                <a:buClr>
                  <a:srgbClr val="EFEFEF"/>
                </a:buClr>
                <a:buFont typeface="Wingdings" charset="2"/>
                <a:buChar char="§"/>
              </a:pPr>
              <a:r>
                <a:rPr lang="en" sz="1800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rPr>
                <a:t>Easily access and share containerized components</a:t>
              </a:r>
            </a:p>
          </p:txBody>
        </p:sp>
        <p:sp>
          <p:nvSpPr>
            <p:cNvPr id="112" name="Shape 322"/>
            <p:cNvSpPr txBox="1"/>
            <p:nvPr/>
          </p:nvSpPr>
          <p:spPr>
            <a:xfrm>
              <a:off x="6315925" y="2138498"/>
              <a:ext cx="1805400" cy="2866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DEVELOPERS</a:t>
              </a:r>
              <a:endParaRPr lang="en" sz="1800" b="1" kern="1200" dirty="0">
                <a:solidFill>
                  <a:srgbClr val="EFEFEF"/>
                </a:solidFill>
                <a:ea typeface="Proxima Nova"/>
                <a:sym typeface="Proxima Nova"/>
              </a:endParaRPr>
            </a:p>
          </p:txBody>
        </p:sp>
      </p:grpSp>
      <p:sp>
        <p:nvSpPr>
          <p:cNvPr id="113" name="Shape 323"/>
          <p:cNvSpPr txBox="1"/>
          <p:nvPr/>
        </p:nvSpPr>
        <p:spPr>
          <a:xfrm>
            <a:off x="2963055" y="1680304"/>
            <a:ext cx="3651992" cy="2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457200">
              <a:lnSpc>
                <a:spcPct val="115000"/>
              </a:lnSpc>
              <a:spcBef>
                <a:spcPts val="600"/>
              </a:spcBef>
            </a:pPr>
            <a:r>
              <a:rPr lang="en" sz="1800" i="1" kern="1200" dirty="0">
                <a:solidFill>
                  <a:srgbClr val="EFEFEF"/>
                </a:solidFill>
                <a:latin typeface="Proxima Nova"/>
                <a:ea typeface="Proxima Nova"/>
                <a:cs typeface="Proxima Nova"/>
                <a:sym typeface="Proxima Nova"/>
              </a:rPr>
              <a:t>It Depends on Who You Ask</a:t>
            </a:r>
          </a:p>
        </p:txBody>
      </p:sp>
      <p:pic>
        <p:nvPicPr>
          <p:cNvPr id="114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" y="601588"/>
            <a:ext cx="7658100" cy="1078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7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Shape 393"/>
          <p:cNvSpPr txBox="1">
            <a:spLocks noGrp="1"/>
          </p:cNvSpPr>
          <p:nvPr>
            <p:ph type="title"/>
          </p:nvPr>
        </p:nvSpPr>
        <p:spPr>
          <a:xfrm>
            <a:off x="181214" y="84281"/>
            <a:ext cx="8812585" cy="2630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EFEFEF"/>
                </a:solidFill>
                <a:latin typeface="Arial"/>
                <a:ea typeface="Proxima Nova"/>
                <a:cs typeface="Arial"/>
                <a:sym typeface="Proxima Nova"/>
              </a:rPr>
              <a:t>How containers are different than virtual machines?</a:t>
            </a:r>
            <a:endParaRPr lang="en" sz="2000" b="1" dirty="0">
              <a:solidFill>
                <a:srgbClr val="EFEFEF"/>
              </a:solidFill>
              <a:latin typeface="Arial"/>
              <a:ea typeface="Proxima Nova"/>
              <a:cs typeface="Arial"/>
              <a:sym typeface="Proxima Nova"/>
            </a:endParaRPr>
          </a:p>
        </p:txBody>
      </p:sp>
      <p:sp>
        <p:nvSpPr>
          <p:cNvPr id="109" name="Shape 319"/>
          <p:cNvSpPr txBox="1"/>
          <p:nvPr/>
        </p:nvSpPr>
        <p:spPr>
          <a:xfrm>
            <a:off x="259625" y="3055751"/>
            <a:ext cx="4339112" cy="1453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Require a dedicated OS for </a:t>
            </a:r>
            <a:r>
              <a:rPr lang="en-US" u="sng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each</a:t>
            </a: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 server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Run on top of a hypervisor 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Require more resources to run apps</a:t>
            </a: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Most implementations do not have auto-healing and auto-scaling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Shape 320"/>
          <p:cNvSpPr txBox="1"/>
          <p:nvPr/>
        </p:nvSpPr>
        <p:spPr>
          <a:xfrm>
            <a:off x="5237575" y="3055751"/>
            <a:ext cx="3962100" cy="1453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Share a single OS on each host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Run as an isolated Linux process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Out of box auto-scaling and auto-healing capabilities</a:t>
            </a: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Provide agencies with self-service to provision their own environments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30419" y="588886"/>
            <a:ext cx="2590816" cy="2430344"/>
            <a:chOff x="970523" y="676468"/>
            <a:chExt cx="2590816" cy="2430344"/>
          </a:xfrm>
        </p:grpSpPr>
        <p:sp>
          <p:nvSpPr>
            <p:cNvPr id="111" name="Shape 321"/>
            <p:cNvSpPr txBox="1"/>
            <p:nvPr/>
          </p:nvSpPr>
          <p:spPr>
            <a:xfrm>
              <a:off x="1031995" y="676468"/>
              <a:ext cx="2529343" cy="2866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VIRTUAL MACHINES</a:t>
              </a:r>
              <a:endParaRPr lang="en" sz="1800" b="1" kern="1200" dirty="0">
                <a:solidFill>
                  <a:srgbClr val="EFEFEF"/>
                </a:solidFill>
                <a:ea typeface="Proxima Nova"/>
                <a:sym typeface="Proxima Nova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70523" y="1050760"/>
              <a:ext cx="2590816" cy="2056052"/>
              <a:chOff x="663059" y="604264"/>
              <a:chExt cx="2590816" cy="205605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3059" y="604264"/>
                <a:ext cx="2577448" cy="1249196"/>
                <a:chOff x="663059" y="898360"/>
                <a:chExt cx="2577448" cy="1249196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663059" y="898360"/>
                  <a:ext cx="794099" cy="1249196"/>
                  <a:chOff x="663059" y="895684"/>
                  <a:chExt cx="794099" cy="1249196"/>
                </a:xfrm>
              </p:grpSpPr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663059" y="895684"/>
                    <a:ext cx="794099" cy="1229907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800" kern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" name="Shape 321"/>
                  <p:cNvSpPr txBox="1"/>
                  <p:nvPr/>
                </p:nvSpPr>
                <p:spPr>
                  <a:xfrm>
                    <a:off x="728534" y="1884960"/>
                    <a:ext cx="728624" cy="259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91425" rIns="91425" bIns="91425" anchor="ctr" anchorCtr="0">
                    <a:noAutofit/>
                  </a:bodyPr>
                  <a:lstStyle/>
                  <a:p>
                    <a:pPr defTabSz="457200"/>
                    <a:r>
                      <a:rPr lang="en-US" sz="1200" b="1" kern="1200" dirty="0" smtClean="0">
                        <a:solidFill>
                          <a:srgbClr val="EFEFEF"/>
                        </a:solidFill>
                        <a:latin typeface="Calibri"/>
                        <a:ea typeface="Proxima Nova"/>
                        <a:cs typeface="Proxima Nova"/>
                        <a:sym typeface="Proxima Nova"/>
                      </a:rPr>
                      <a:t>VM OS</a:t>
                    </a:r>
                    <a:endParaRPr lang="en" sz="1200" b="1" kern="1200" dirty="0">
                      <a:solidFill>
                        <a:srgbClr val="EFEFEF"/>
                      </a:solidFill>
                      <a:latin typeface="Calibri"/>
                      <a:ea typeface="Proxima Nova"/>
                      <a:cs typeface="Proxima Nova"/>
                      <a:sym typeface="Proxima Nova"/>
                    </a:endParaRPr>
                  </a:p>
                </p:txBody>
              </p:sp>
              <p:sp>
                <p:nvSpPr>
                  <p:cNvPr id="3" name="Rectangle 2"/>
                  <p:cNvSpPr/>
                  <p:nvPr/>
                </p:nvSpPr>
                <p:spPr>
                  <a:xfrm>
                    <a:off x="823475" y="1510656"/>
                    <a:ext cx="481263" cy="374304"/>
                  </a:xfrm>
                  <a:prstGeom prst="rect">
                    <a:avLst/>
                  </a:prstGeom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r>
                      <a:rPr lang="en-US" sz="900" kern="1200" dirty="0" smtClean="0">
                        <a:solidFill>
                          <a:prstClr val="white"/>
                        </a:solidFill>
                        <a:latin typeface="Calibri"/>
                      </a:rPr>
                      <a:t>LIBS A</a:t>
                    </a:r>
                    <a:endParaRPr lang="en-US" sz="900" kern="12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823475" y="1029459"/>
                    <a:ext cx="481263" cy="374304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r>
                      <a:rPr lang="en-US" sz="900" kern="1200" dirty="0" smtClean="0">
                        <a:solidFill>
                          <a:prstClr val="white"/>
                        </a:solidFill>
                        <a:latin typeface="Calibri"/>
                      </a:rPr>
                      <a:t>App A</a:t>
                    </a:r>
                    <a:endParaRPr lang="en-US" sz="900" kern="12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550699" y="898360"/>
                  <a:ext cx="794099" cy="1249196"/>
                  <a:chOff x="663059" y="895684"/>
                  <a:chExt cx="794099" cy="1249196"/>
                </a:xfrm>
              </p:grpSpPr>
              <p:sp>
                <p:nvSpPr>
                  <p:cNvPr id="16" name="Rounded Rectangle 15"/>
                  <p:cNvSpPr/>
                  <p:nvPr/>
                </p:nvSpPr>
                <p:spPr>
                  <a:xfrm>
                    <a:off x="663059" y="895684"/>
                    <a:ext cx="794099" cy="1229907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800" kern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" name="Shape 321"/>
                  <p:cNvSpPr txBox="1"/>
                  <p:nvPr/>
                </p:nvSpPr>
                <p:spPr>
                  <a:xfrm>
                    <a:off x="728534" y="1884960"/>
                    <a:ext cx="728624" cy="259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91425" rIns="91425" bIns="91425" anchor="ctr" anchorCtr="0">
                    <a:noAutofit/>
                  </a:bodyPr>
                  <a:lstStyle/>
                  <a:p>
                    <a:pPr defTabSz="457200"/>
                    <a:r>
                      <a:rPr lang="en-US" sz="1200" b="1" kern="1200" dirty="0" smtClean="0">
                        <a:solidFill>
                          <a:srgbClr val="EFEFEF"/>
                        </a:solidFill>
                        <a:latin typeface="Calibri"/>
                        <a:ea typeface="Proxima Nova"/>
                        <a:cs typeface="Proxima Nova"/>
                        <a:sym typeface="Proxima Nova"/>
                      </a:rPr>
                      <a:t>VM OS</a:t>
                    </a:r>
                    <a:endParaRPr lang="en" sz="1200" b="1" kern="1200" dirty="0">
                      <a:solidFill>
                        <a:srgbClr val="EFEFEF"/>
                      </a:solidFill>
                      <a:latin typeface="Calibri"/>
                      <a:ea typeface="Proxima Nova"/>
                      <a:cs typeface="Proxima Nova"/>
                      <a:sym typeface="Proxima Nova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823475" y="1510656"/>
                    <a:ext cx="481263" cy="374304"/>
                  </a:xfrm>
                  <a:prstGeom prst="rect">
                    <a:avLst/>
                  </a:prstGeom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r>
                      <a:rPr lang="en-US" sz="900" kern="1200" dirty="0" smtClean="0">
                        <a:solidFill>
                          <a:prstClr val="white"/>
                        </a:solidFill>
                        <a:latin typeface="Calibri"/>
                      </a:rPr>
                      <a:t>LIBS B</a:t>
                    </a:r>
                    <a:endParaRPr lang="en-US" sz="900" kern="12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823475" y="1029459"/>
                    <a:ext cx="481263" cy="374304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r>
                      <a:rPr lang="en-US" sz="900" kern="1200" dirty="0" smtClean="0">
                        <a:solidFill>
                          <a:prstClr val="white"/>
                        </a:solidFill>
                        <a:latin typeface="Calibri"/>
                      </a:rPr>
                      <a:t>App B</a:t>
                    </a:r>
                    <a:endParaRPr lang="en-US" sz="900" kern="12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2446408" y="898360"/>
                  <a:ext cx="794099" cy="1249196"/>
                  <a:chOff x="663059" y="895684"/>
                  <a:chExt cx="794099" cy="1249196"/>
                </a:xfrm>
              </p:grpSpPr>
              <p:sp>
                <p:nvSpPr>
                  <p:cNvPr id="21" name="Rounded Rectangle 20"/>
                  <p:cNvSpPr/>
                  <p:nvPr/>
                </p:nvSpPr>
                <p:spPr>
                  <a:xfrm>
                    <a:off x="663059" y="895684"/>
                    <a:ext cx="794099" cy="1229907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800" kern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" name="Shape 321"/>
                  <p:cNvSpPr txBox="1"/>
                  <p:nvPr/>
                </p:nvSpPr>
                <p:spPr>
                  <a:xfrm>
                    <a:off x="728534" y="1884960"/>
                    <a:ext cx="728624" cy="2599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91425" rIns="91425" bIns="91425" anchor="ctr" anchorCtr="0">
                    <a:noAutofit/>
                  </a:bodyPr>
                  <a:lstStyle/>
                  <a:p>
                    <a:pPr defTabSz="457200"/>
                    <a:r>
                      <a:rPr lang="en-US" sz="1200" b="1" kern="1200" dirty="0" smtClean="0">
                        <a:solidFill>
                          <a:srgbClr val="EFEFEF"/>
                        </a:solidFill>
                        <a:latin typeface="Calibri"/>
                        <a:ea typeface="Proxima Nova"/>
                        <a:cs typeface="Proxima Nova"/>
                        <a:sym typeface="Proxima Nova"/>
                      </a:rPr>
                      <a:t>VM OS</a:t>
                    </a:r>
                    <a:endParaRPr lang="en" sz="1200" b="1" kern="1200" dirty="0">
                      <a:solidFill>
                        <a:srgbClr val="EFEFEF"/>
                      </a:solidFill>
                      <a:latin typeface="Calibri"/>
                      <a:ea typeface="Proxima Nova"/>
                      <a:cs typeface="Proxima Nova"/>
                      <a:sym typeface="Proxima Nova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823475" y="1510656"/>
                    <a:ext cx="481263" cy="374304"/>
                  </a:xfrm>
                  <a:prstGeom prst="rect">
                    <a:avLst/>
                  </a:prstGeom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r>
                      <a:rPr lang="en-US" sz="900" kern="1200" dirty="0" smtClean="0">
                        <a:solidFill>
                          <a:prstClr val="white"/>
                        </a:solidFill>
                        <a:latin typeface="Calibri"/>
                      </a:rPr>
                      <a:t>LIBS</a:t>
                    </a:r>
                    <a:r>
                      <a:rPr lang="mr-IN" sz="900" kern="1200" dirty="0" smtClean="0">
                        <a:solidFill>
                          <a:prstClr val="white"/>
                        </a:solidFill>
                        <a:latin typeface="Mangal"/>
                      </a:rPr>
                      <a:t>…</a:t>
                    </a:r>
                    <a:endParaRPr lang="en-US" sz="900" kern="12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823475" y="1029459"/>
                    <a:ext cx="481263" cy="374304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r>
                      <a:rPr lang="en-US" sz="900" kern="1200" dirty="0" smtClean="0">
                        <a:solidFill>
                          <a:prstClr val="white"/>
                        </a:solidFill>
                        <a:latin typeface="Calibri"/>
                      </a:rPr>
                      <a:t>App</a:t>
                    </a:r>
                    <a:r>
                      <a:rPr lang="mr-IN" sz="900" kern="1200" dirty="0" smtClean="0">
                        <a:solidFill>
                          <a:prstClr val="white"/>
                        </a:solidFill>
                        <a:latin typeface="Mangal"/>
                      </a:rPr>
                      <a:t>…</a:t>
                    </a:r>
                    <a:endParaRPr lang="en-US" sz="900" kern="12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5" name="Round Same Side Corner Rectangle 4"/>
              <p:cNvSpPr/>
              <p:nvPr/>
            </p:nvSpPr>
            <p:spPr>
              <a:xfrm>
                <a:off x="676427" y="2459794"/>
                <a:ext cx="2577448" cy="200522"/>
              </a:xfrm>
              <a:prstGeom prst="round2Same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200" kern="1200" dirty="0" smtClean="0">
                    <a:solidFill>
                      <a:prstClr val="white"/>
                    </a:solidFill>
                    <a:latin typeface="Calibri"/>
                  </a:rPr>
                  <a:t>Physical Machine(s)</a:t>
                </a:r>
                <a:endParaRPr lang="en-US" sz="12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ound Same Side Corner Rectangle 25"/>
              <p:cNvSpPr/>
              <p:nvPr/>
            </p:nvSpPr>
            <p:spPr>
              <a:xfrm>
                <a:off x="663059" y="2165691"/>
                <a:ext cx="2577448" cy="200521"/>
              </a:xfrm>
              <a:prstGeom prst="round2Same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200" kern="1200" dirty="0" smtClean="0">
                    <a:solidFill>
                      <a:prstClr val="white"/>
                    </a:solidFill>
                    <a:latin typeface="Calibri"/>
                  </a:rPr>
                  <a:t>Host Operating System</a:t>
                </a:r>
                <a:endParaRPr lang="en-US" sz="12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680393" y="1925055"/>
                <a:ext cx="2573482" cy="147052"/>
              </a:xfrm>
              <a:prstGeom prst="round2Same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200" kern="1200" dirty="0" smtClean="0">
                    <a:solidFill>
                      <a:srgbClr val="000000"/>
                    </a:solidFill>
                    <a:latin typeface="Calibri"/>
                  </a:rPr>
                  <a:t>Hypervisor Platform</a:t>
                </a:r>
                <a:endParaRPr lang="en-US" sz="1200" kern="12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5774987" y="580858"/>
            <a:ext cx="2767434" cy="2425004"/>
            <a:chOff x="5815091" y="668440"/>
            <a:chExt cx="2767434" cy="2425004"/>
          </a:xfrm>
        </p:grpSpPr>
        <p:sp>
          <p:nvSpPr>
            <p:cNvPr id="112" name="Shape 322"/>
            <p:cNvSpPr txBox="1"/>
            <p:nvPr/>
          </p:nvSpPr>
          <p:spPr>
            <a:xfrm>
              <a:off x="6208978" y="668440"/>
              <a:ext cx="1805400" cy="2866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CONTAINERS</a:t>
              </a:r>
              <a:endParaRPr lang="en" sz="1800" b="1" kern="1200" dirty="0">
                <a:solidFill>
                  <a:srgbClr val="EFEFEF"/>
                </a:solidFill>
                <a:ea typeface="Proxima Nova"/>
                <a:sym typeface="Proxima Nova"/>
              </a:endParaRPr>
            </a:p>
          </p:txBody>
        </p:sp>
        <p:sp>
          <p:nvSpPr>
            <p:cNvPr id="32" name="Round Same Side Corner Rectangle 31"/>
            <p:cNvSpPr/>
            <p:nvPr/>
          </p:nvSpPr>
          <p:spPr>
            <a:xfrm>
              <a:off x="5828459" y="2892922"/>
              <a:ext cx="2577448" cy="200522"/>
            </a:xfrm>
            <a:prstGeom prst="round2Same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kern="1200" dirty="0" smtClean="0">
                  <a:solidFill>
                    <a:prstClr val="white"/>
                  </a:solidFill>
                  <a:latin typeface="Calibri"/>
                </a:rPr>
                <a:t>Physical Machine(s)</a:t>
              </a:r>
              <a:endParaRPr lang="en-US" sz="120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ame Side Corner Rectangle 32"/>
            <p:cNvSpPr/>
            <p:nvPr/>
          </p:nvSpPr>
          <p:spPr>
            <a:xfrm>
              <a:off x="5815091" y="2598819"/>
              <a:ext cx="2577448" cy="200521"/>
            </a:xfrm>
            <a:prstGeom prst="round2Same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kern="1200" dirty="0" smtClean="0">
                  <a:solidFill>
                    <a:prstClr val="white"/>
                  </a:solidFill>
                  <a:latin typeface="Calibri"/>
                </a:rPr>
                <a:t>Host Operating System</a:t>
              </a:r>
              <a:endParaRPr lang="en-US" sz="1200" kern="12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815091" y="1050760"/>
              <a:ext cx="2767434" cy="1229907"/>
              <a:chOff x="5815091" y="716560"/>
              <a:chExt cx="2767434" cy="1229907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5815091" y="716560"/>
                <a:ext cx="794099" cy="122990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Shape 321"/>
              <p:cNvSpPr txBox="1"/>
              <p:nvPr/>
            </p:nvSpPr>
            <p:spPr>
              <a:xfrm>
                <a:off x="5827093" y="1705836"/>
                <a:ext cx="1036054" cy="2326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r>
                  <a:rPr lang="en-US" sz="1100" b="1" kern="1200" dirty="0" smtClean="0">
                    <a:solidFill>
                      <a:srgbClr val="EFEFEF"/>
                    </a:solidFill>
                    <a:latin typeface="Calibri"/>
                    <a:ea typeface="Proxima Nova"/>
                    <a:cs typeface="Proxima Nova"/>
                    <a:sym typeface="Proxima Nova"/>
                  </a:rPr>
                  <a:t>Container</a:t>
                </a:r>
                <a:endParaRPr lang="en" sz="1100" b="1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975507" y="1331532"/>
                <a:ext cx="481263" cy="37430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kern="1200" dirty="0" smtClean="0">
                    <a:solidFill>
                      <a:prstClr val="white"/>
                    </a:solidFill>
                    <a:latin typeface="Calibri"/>
                  </a:rPr>
                  <a:t>LIBS A</a:t>
                </a: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975507" y="850335"/>
                <a:ext cx="481263" cy="37430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kern="1200" dirty="0" smtClean="0">
                    <a:solidFill>
                      <a:prstClr val="white"/>
                    </a:solidFill>
                    <a:latin typeface="Calibri"/>
                  </a:rPr>
                  <a:t>App A</a:t>
                </a: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6702731" y="716560"/>
                <a:ext cx="794099" cy="122990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863147" y="1331532"/>
                <a:ext cx="481263" cy="37430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kern="1200" dirty="0" smtClean="0">
                    <a:solidFill>
                      <a:prstClr val="white"/>
                    </a:solidFill>
                    <a:latin typeface="Calibri"/>
                  </a:rPr>
                  <a:t>LIBS B</a:t>
                </a: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863147" y="850335"/>
                <a:ext cx="481263" cy="37430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kern="1200" dirty="0" smtClean="0">
                    <a:solidFill>
                      <a:prstClr val="white"/>
                    </a:solidFill>
                    <a:latin typeface="Calibri"/>
                  </a:rPr>
                  <a:t>App B</a:t>
                </a: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598440" y="716560"/>
                <a:ext cx="794099" cy="122990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758856" y="1331532"/>
                <a:ext cx="481263" cy="37430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kern="1200" dirty="0" smtClean="0">
                    <a:solidFill>
                      <a:prstClr val="white"/>
                    </a:solidFill>
                    <a:latin typeface="Calibri"/>
                  </a:rPr>
                  <a:t>LIBS</a:t>
                </a:r>
                <a:r>
                  <a:rPr lang="mr-IN" sz="900" kern="1200" dirty="0" smtClean="0">
                    <a:solidFill>
                      <a:prstClr val="white"/>
                    </a:solidFill>
                    <a:latin typeface="Mangal"/>
                  </a:rPr>
                  <a:t>…</a:t>
                </a: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758856" y="850335"/>
                <a:ext cx="481263" cy="37430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kern="1200" dirty="0" smtClean="0">
                    <a:solidFill>
                      <a:prstClr val="white"/>
                    </a:solidFill>
                    <a:latin typeface="Calibri"/>
                  </a:rPr>
                  <a:t>App</a:t>
                </a:r>
                <a:r>
                  <a:rPr lang="mr-IN" sz="900" kern="1200" dirty="0" smtClean="0">
                    <a:solidFill>
                      <a:prstClr val="white"/>
                    </a:solidFill>
                    <a:latin typeface="Mangal"/>
                  </a:rPr>
                  <a:t>…</a:t>
                </a: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Shape 321"/>
              <p:cNvSpPr txBox="1"/>
              <p:nvPr/>
            </p:nvSpPr>
            <p:spPr>
              <a:xfrm>
                <a:off x="6701365" y="1705836"/>
                <a:ext cx="1057491" cy="2326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r>
                  <a:rPr lang="en-US" sz="1100" b="1" kern="1200" dirty="0" smtClean="0">
                    <a:solidFill>
                      <a:srgbClr val="EFEFEF"/>
                    </a:solidFill>
                    <a:latin typeface="Calibri"/>
                    <a:ea typeface="Proxima Nova"/>
                    <a:cs typeface="Proxima Nova"/>
                    <a:sym typeface="Proxima Nova"/>
                  </a:rPr>
                  <a:t>Container</a:t>
                </a:r>
                <a:endParaRPr lang="en" sz="1100" b="1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51" name="Shape 321"/>
              <p:cNvSpPr txBox="1"/>
              <p:nvPr/>
            </p:nvSpPr>
            <p:spPr>
              <a:xfrm>
                <a:off x="7623757" y="1705836"/>
                <a:ext cx="958768" cy="2326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r>
                  <a:rPr lang="en-US" sz="1100" b="1" kern="1200" dirty="0" smtClean="0">
                    <a:solidFill>
                      <a:srgbClr val="EFEFEF"/>
                    </a:solidFill>
                    <a:latin typeface="Calibri"/>
                    <a:ea typeface="Proxima Nova"/>
                    <a:cs typeface="Proxima Nova"/>
                    <a:sym typeface="Proxima Nova"/>
                  </a:rPr>
                  <a:t>Container</a:t>
                </a:r>
                <a:endParaRPr lang="en" sz="1100" b="1" kern="1200" dirty="0">
                  <a:solidFill>
                    <a:srgbClr val="EFEFEF"/>
                  </a:solidFill>
                  <a:latin typeface="Calibri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55" name="Round Same Side Corner Rectangle 54"/>
            <p:cNvSpPr/>
            <p:nvPr/>
          </p:nvSpPr>
          <p:spPr>
            <a:xfrm>
              <a:off x="5832425" y="2363535"/>
              <a:ext cx="2573482" cy="147052"/>
            </a:xfrm>
            <a:prstGeom prst="round2Same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kern="1200" dirty="0" smtClean="0">
                  <a:solidFill>
                    <a:srgbClr val="000000"/>
                  </a:solidFill>
                  <a:latin typeface="Calibri"/>
                </a:rPr>
                <a:t>Container Mgmt. Platform</a:t>
              </a:r>
              <a:endParaRPr lang="en-US" sz="1200" kern="1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6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Shape 393"/>
          <p:cNvSpPr txBox="1">
            <a:spLocks noGrp="1"/>
          </p:cNvSpPr>
          <p:nvPr>
            <p:ph type="title"/>
          </p:nvPr>
        </p:nvSpPr>
        <p:spPr>
          <a:xfrm>
            <a:off x="181214" y="84281"/>
            <a:ext cx="8812585" cy="2630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EFEFEF"/>
                </a:solidFill>
                <a:latin typeface="+mj-lt"/>
                <a:ea typeface="Proxima Nova"/>
                <a:cs typeface="Proxima Nova"/>
                <a:sym typeface="Proxima Nova"/>
              </a:rPr>
              <a:t>Containers transforms apps, processes &amp; infrastructure</a:t>
            </a:r>
            <a:endParaRPr lang="en" sz="2400" b="1" dirty="0">
              <a:solidFill>
                <a:srgbClr val="EFEFEF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57" name="Shape 282"/>
          <p:cNvSpPr txBox="1"/>
          <p:nvPr/>
        </p:nvSpPr>
        <p:spPr>
          <a:xfrm>
            <a:off x="2517300" y="839741"/>
            <a:ext cx="4109400" cy="302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ea typeface="Proxima Nova"/>
                <a:sym typeface="Proxima Nova"/>
              </a:rPr>
              <a:t>CONTAINERS TRANSFORM</a:t>
            </a:r>
            <a:endParaRPr lang="en" sz="1800" b="1" kern="1200" dirty="0">
              <a:solidFill>
                <a:srgbClr val="FFFFFF"/>
              </a:solidFill>
              <a:ea typeface="Proxima Nova"/>
              <a:sym typeface="Proxima Nova"/>
            </a:endParaRPr>
          </a:p>
        </p:txBody>
      </p:sp>
      <p:grpSp>
        <p:nvGrpSpPr>
          <p:cNvPr id="58" name="Shape 286"/>
          <p:cNvGrpSpPr/>
          <p:nvPr/>
        </p:nvGrpSpPr>
        <p:grpSpPr>
          <a:xfrm>
            <a:off x="605975" y="1303720"/>
            <a:ext cx="1211400" cy="2704453"/>
            <a:chOff x="605975" y="768787"/>
            <a:chExt cx="1211400" cy="3605937"/>
          </a:xfrm>
        </p:grpSpPr>
        <p:pic>
          <p:nvPicPr>
            <p:cNvPr id="81" name="Shape 28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0656" y="768787"/>
              <a:ext cx="742025" cy="7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Shape 2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8131" y="2081460"/>
              <a:ext cx="742025" cy="74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Shape 28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4025" y="3353542"/>
              <a:ext cx="735287" cy="73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Shape 290"/>
            <p:cNvSpPr txBox="1"/>
            <p:nvPr/>
          </p:nvSpPr>
          <p:spPr>
            <a:xfrm>
              <a:off x="742612" y="1518950"/>
              <a:ext cx="9381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Monolith</a:t>
              </a:r>
            </a:p>
          </p:txBody>
        </p:sp>
        <p:sp>
          <p:nvSpPr>
            <p:cNvPr id="85" name="Shape 291"/>
            <p:cNvSpPr txBox="1"/>
            <p:nvPr/>
          </p:nvSpPr>
          <p:spPr>
            <a:xfrm>
              <a:off x="863975" y="2823787"/>
              <a:ext cx="695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N-Tier</a:t>
              </a:r>
            </a:p>
          </p:txBody>
        </p:sp>
        <p:sp>
          <p:nvSpPr>
            <p:cNvPr id="86" name="Shape 292"/>
            <p:cNvSpPr txBox="1"/>
            <p:nvPr/>
          </p:nvSpPr>
          <p:spPr>
            <a:xfrm>
              <a:off x="605975" y="4088825"/>
              <a:ext cx="1211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Microservices</a:t>
              </a:r>
            </a:p>
          </p:txBody>
        </p:sp>
      </p:grpSp>
      <p:grpSp>
        <p:nvGrpSpPr>
          <p:cNvPr id="87" name="Shape 293"/>
          <p:cNvGrpSpPr/>
          <p:nvPr/>
        </p:nvGrpSpPr>
        <p:grpSpPr>
          <a:xfrm>
            <a:off x="4120750" y="1303720"/>
            <a:ext cx="938100" cy="2735588"/>
            <a:chOff x="4039525" y="246699"/>
            <a:chExt cx="938100" cy="3647450"/>
          </a:xfrm>
        </p:grpSpPr>
        <p:pic>
          <p:nvPicPr>
            <p:cNvPr id="88" name="Shape 29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37562" y="246699"/>
              <a:ext cx="742025" cy="7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Shape 29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37562" y="1559385"/>
              <a:ext cx="742025" cy="74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Shape 29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37562" y="2833160"/>
              <a:ext cx="742025" cy="74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Shape 297"/>
            <p:cNvSpPr txBox="1"/>
            <p:nvPr/>
          </p:nvSpPr>
          <p:spPr>
            <a:xfrm>
              <a:off x="4039525" y="998550"/>
              <a:ext cx="9381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Datacenter</a:t>
              </a:r>
            </a:p>
          </p:txBody>
        </p:sp>
        <p:sp>
          <p:nvSpPr>
            <p:cNvPr id="92" name="Shape 298"/>
            <p:cNvSpPr txBox="1"/>
            <p:nvPr/>
          </p:nvSpPr>
          <p:spPr>
            <a:xfrm>
              <a:off x="4160875" y="2303387"/>
              <a:ext cx="695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Hosted</a:t>
              </a:r>
            </a:p>
          </p:txBody>
        </p:sp>
        <p:sp>
          <p:nvSpPr>
            <p:cNvPr id="93" name="Shape 299"/>
            <p:cNvSpPr txBox="1"/>
            <p:nvPr/>
          </p:nvSpPr>
          <p:spPr>
            <a:xfrm>
              <a:off x="4140925" y="3608250"/>
              <a:ext cx="7353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Hybrid</a:t>
              </a:r>
            </a:p>
          </p:txBody>
        </p:sp>
      </p:grpSp>
      <p:grpSp>
        <p:nvGrpSpPr>
          <p:cNvPr id="94" name="Shape 300"/>
          <p:cNvGrpSpPr/>
          <p:nvPr/>
        </p:nvGrpSpPr>
        <p:grpSpPr>
          <a:xfrm>
            <a:off x="7605112" y="1303720"/>
            <a:ext cx="814500" cy="2734322"/>
            <a:chOff x="7595937" y="248387"/>
            <a:chExt cx="814500" cy="3645762"/>
          </a:xfrm>
        </p:grpSpPr>
        <p:pic>
          <p:nvPicPr>
            <p:cNvPr id="95" name="Shape 30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619660" y="248387"/>
              <a:ext cx="767074" cy="76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Shape 30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607135" y="1561073"/>
              <a:ext cx="767074" cy="76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30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619660" y="2833148"/>
              <a:ext cx="767074" cy="76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Shape 304"/>
            <p:cNvSpPr txBox="1"/>
            <p:nvPr/>
          </p:nvSpPr>
          <p:spPr>
            <a:xfrm>
              <a:off x="7595937" y="998550"/>
              <a:ext cx="8145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Waterfall</a:t>
              </a:r>
            </a:p>
          </p:txBody>
        </p:sp>
        <p:sp>
          <p:nvSpPr>
            <p:cNvPr id="99" name="Shape 305"/>
            <p:cNvSpPr txBox="1"/>
            <p:nvPr/>
          </p:nvSpPr>
          <p:spPr>
            <a:xfrm>
              <a:off x="7642962" y="2303400"/>
              <a:ext cx="6954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Agile</a:t>
              </a:r>
            </a:p>
          </p:txBody>
        </p:sp>
        <p:sp>
          <p:nvSpPr>
            <p:cNvPr id="100" name="Shape 306"/>
            <p:cNvSpPr txBox="1"/>
            <p:nvPr/>
          </p:nvSpPr>
          <p:spPr>
            <a:xfrm>
              <a:off x="7607112" y="3608250"/>
              <a:ext cx="767100" cy="285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kern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DevOps</a:t>
              </a:r>
            </a:p>
          </p:txBody>
        </p:sp>
      </p:grpSp>
      <p:sp>
        <p:nvSpPr>
          <p:cNvPr id="101" name="Shape 307"/>
          <p:cNvSpPr/>
          <p:nvPr/>
        </p:nvSpPr>
        <p:spPr>
          <a:xfrm rot="13500000">
            <a:off x="1126399" y="1974416"/>
            <a:ext cx="170554" cy="227405"/>
          </a:xfrm>
          <a:prstGeom prst="halfFrame">
            <a:avLst>
              <a:gd name="adj1" fmla="val 15876"/>
              <a:gd name="adj2" fmla="val 16742"/>
            </a:avLst>
          </a:prstGeom>
          <a:solidFill>
            <a:srgbClr val="029A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" name="Shape 308"/>
          <p:cNvSpPr/>
          <p:nvPr/>
        </p:nvSpPr>
        <p:spPr>
          <a:xfrm rot="13500000">
            <a:off x="1126399" y="2947166"/>
            <a:ext cx="170554" cy="227405"/>
          </a:xfrm>
          <a:prstGeom prst="halfFrame">
            <a:avLst>
              <a:gd name="adj1" fmla="val 15876"/>
              <a:gd name="adj2" fmla="val 16742"/>
            </a:avLst>
          </a:prstGeom>
          <a:solidFill>
            <a:srgbClr val="0084D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3" name="Shape 309"/>
          <p:cNvSpPr/>
          <p:nvPr/>
        </p:nvSpPr>
        <p:spPr>
          <a:xfrm rot="13500000">
            <a:off x="4504524" y="1974416"/>
            <a:ext cx="170554" cy="227405"/>
          </a:xfrm>
          <a:prstGeom prst="halfFrame">
            <a:avLst>
              <a:gd name="adj1" fmla="val 15876"/>
              <a:gd name="adj2" fmla="val 16742"/>
            </a:avLst>
          </a:prstGeom>
          <a:solidFill>
            <a:srgbClr val="029A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Shape 310"/>
          <p:cNvSpPr/>
          <p:nvPr/>
        </p:nvSpPr>
        <p:spPr>
          <a:xfrm rot="13500000">
            <a:off x="4504524" y="2947166"/>
            <a:ext cx="170554" cy="227405"/>
          </a:xfrm>
          <a:prstGeom prst="halfFrame">
            <a:avLst>
              <a:gd name="adj1" fmla="val 15876"/>
              <a:gd name="adj2" fmla="val 16742"/>
            </a:avLst>
          </a:prstGeom>
          <a:solidFill>
            <a:srgbClr val="029A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5" name="Shape 311"/>
          <p:cNvSpPr/>
          <p:nvPr/>
        </p:nvSpPr>
        <p:spPr>
          <a:xfrm rot="13500000">
            <a:off x="7927099" y="1974416"/>
            <a:ext cx="170554" cy="227405"/>
          </a:xfrm>
          <a:prstGeom prst="halfFrame">
            <a:avLst>
              <a:gd name="adj1" fmla="val 15876"/>
              <a:gd name="adj2" fmla="val 16742"/>
            </a:avLst>
          </a:prstGeom>
          <a:solidFill>
            <a:srgbClr val="029A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Shape 312"/>
          <p:cNvSpPr/>
          <p:nvPr/>
        </p:nvSpPr>
        <p:spPr>
          <a:xfrm rot="13500000">
            <a:off x="7927099" y="2947166"/>
            <a:ext cx="170554" cy="227405"/>
          </a:xfrm>
          <a:prstGeom prst="halfFrame">
            <a:avLst>
              <a:gd name="adj1" fmla="val 15876"/>
              <a:gd name="adj2" fmla="val 16742"/>
            </a:avLst>
          </a:prstGeom>
          <a:solidFill>
            <a:srgbClr val="029A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7" name="Shape 313"/>
          <p:cNvSpPr/>
          <p:nvPr/>
        </p:nvSpPr>
        <p:spPr>
          <a:xfrm flipH="1">
            <a:off x="281075" y="1003918"/>
            <a:ext cx="2303700" cy="85725"/>
          </a:xfrm>
          <a:prstGeom prst="rightArrow">
            <a:avLst>
              <a:gd name="adj1" fmla="val 50000"/>
              <a:gd name="adj2" fmla="val 137488"/>
            </a:avLst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8" name="Shape 314"/>
          <p:cNvSpPr/>
          <p:nvPr/>
        </p:nvSpPr>
        <p:spPr>
          <a:xfrm>
            <a:off x="6568775" y="1003918"/>
            <a:ext cx="2303700" cy="85725"/>
          </a:xfrm>
          <a:prstGeom prst="rightArrow">
            <a:avLst>
              <a:gd name="adj1" fmla="val 50000"/>
              <a:gd name="adj2" fmla="val 137488"/>
            </a:avLst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endParaRPr sz="180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Shape 283"/>
          <p:cNvSpPr txBox="1"/>
          <p:nvPr/>
        </p:nvSpPr>
        <p:spPr>
          <a:xfrm>
            <a:off x="281075" y="4169923"/>
            <a:ext cx="2022600" cy="302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ea typeface="Proxima Nova"/>
                <a:sym typeface="Proxima Nova"/>
              </a:rPr>
              <a:t>APPLICATIONS</a:t>
            </a:r>
            <a:endParaRPr lang="en" sz="1800" b="1" kern="1200" dirty="0">
              <a:solidFill>
                <a:srgbClr val="FFFFFF"/>
              </a:solidFill>
              <a:ea typeface="Proxima Nova"/>
              <a:sym typeface="Proxima Nova"/>
            </a:endParaRPr>
          </a:p>
        </p:txBody>
      </p:sp>
      <p:sp>
        <p:nvSpPr>
          <p:cNvPr id="35" name="Shape 284"/>
          <p:cNvSpPr txBox="1"/>
          <p:nvPr/>
        </p:nvSpPr>
        <p:spPr>
          <a:xfrm>
            <a:off x="7100534" y="4159933"/>
            <a:ext cx="1796625" cy="302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ea typeface="Proxima Nova"/>
                <a:sym typeface="Proxima Nova"/>
              </a:rPr>
              <a:t>PROCESSES</a:t>
            </a:r>
            <a:endParaRPr lang="en" sz="1800" b="1" kern="1200" dirty="0">
              <a:solidFill>
                <a:srgbClr val="FFFFFF"/>
              </a:solidFill>
              <a:ea typeface="Proxima Nova"/>
              <a:sym typeface="Proxima Nova"/>
            </a:endParaRPr>
          </a:p>
        </p:txBody>
      </p:sp>
      <p:sp>
        <p:nvSpPr>
          <p:cNvPr id="36" name="Shape 285"/>
          <p:cNvSpPr txBox="1"/>
          <p:nvPr/>
        </p:nvSpPr>
        <p:spPr>
          <a:xfrm>
            <a:off x="3340914" y="4169923"/>
            <a:ext cx="2534852" cy="302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ea typeface="Proxima Nova"/>
                <a:sym typeface="Proxima Nova"/>
              </a:rPr>
              <a:t>INFRASTRUCTURES</a:t>
            </a:r>
            <a:endParaRPr lang="en" sz="1800" b="1" kern="1200" dirty="0">
              <a:solidFill>
                <a:srgbClr val="FFFFFF"/>
              </a:solidFill>
              <a:ea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315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2090" y="3846304"/>
            <a:ext cx="8086875" cy="794250"/>
            <a:chOff x="88225" y="4022350"/>
            <a:chExt cx="8086875" cy="1059000"/>
          </a:xfrm>
        </p:grpSpPr>
        <p:sp>
          <p:nvSpPr>
            <p:cNvPr id="37" name="Shape 410"/>
            <p:cNvSpPr txBox="1"/>
            <p:nvPr/>
          </p:nvSpPr>
          <p:spPr>
            <a:xfrm>
              <a:off x="5401549" y="4115525"/>
              <a:ext cx="2773551" cy="830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285750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Secure Operating </a:t>
              </a:r>
              <a:r>
                <a:rPr lang="en-US" sz="1800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System</a:t>
              </a:r>
              <a:endParaRPr lang="en" sz="1800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</p:txBody>
        </p:sp>
        <p:sp>
          <p:nvSpPr>
            <p:cNvPr id="38" name="Shape 411"/>
            <p:cNvSpPr/>
            <p:nvPr/>
          </p:nvSpPr>
          <p:spPr>
            <a:xfrm>
              <a:off x="88225" y="4022350"/>
              <a:ext cx="4755900" cy="1059000"/>
            </a:xfrm>
            <a:prstGeom prst="rect">
              <a:avLst/>
            </a:prstGeom>
            <a:solidFill>
              <a:srgbClr val="E0233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80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12"/>
            <p:cNvSpPr/>
            <p:nvPr/>
          </p:nvSpPr>
          <p:spPr>
            <a:xfrm>
              <a:off x="1339825" y="4067800"/>
              <a:ext cx="3458100" cy="968100"/>
            </a:xfrm>
            <a:prstGeom prst="rect">
              <a:avLst/>
            </a:prstGeom>
            <a:solidFill>
              <a:srgbClr val="951C1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80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Shape 413"/>
            <p:cNvSpPr/>
            <p:nvPr/>
          </p:nvSpPr>
          <p:spPr>
            <a:xfrm>
              <a:off x="1409125" y="4779087"/>
              <a:ext cx="1651500" cy="223200"/>
            </a:xfrm>
            <a:prstGeom prst="rect">
              <a:avLst/>
            </a:prstGeom>
            <a:solidFill>
              <a:srgbClr val="B9202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80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Shape 414"/>
            <p:cNvSpPr/>
            <p:nvPr/>
          </p:nvSpPr>
          <p:spPr>
            <a:xfrm>
              <a:off x="1409125" y="4298050"/>
              <a:ext cx="3332700" cy="440400"/>
            </a:xfrm>
            <a:prstGeom prst="rect">
              <a:avLst/>
            </a:prstGeom>
            <a:solidFill>
              <a:srgbClr val="B9202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80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15"/>
            <p:cNvSpPr txBox="1"/>
            <p:nvPr/>
          </p:nvSpPr>
          <p:spPr>
            <a:xfrm>
              <a:off x="1875625" y="4347875"/>
              <a:ext cx="2386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100" kern="1200" dirty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Container Runtime &amp; Packaging</a:t>
              </a:r>
            </a:p>
            <a:p>
              <a:pPr algn="ctr" defTabSz="457200"/>
              <a:r>
                <a:rPr lang="en" sz="1100" kern="1200" dirty="0" smtClean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(</a:t>
              </a:r>
              <a:r>
                <a:rPr lang="en-US" sz="1100" kern="1200" dirty="0" smtClean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</a:t>
              </a:r>
              <a:r>
                <a:rPr lang="en" sz="1100" kern="1200" dirty="0" smtClean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ocker</a:t>
              </a:r>
              <a:r>
                <a:rPr lang="en" sz="1100" kern="1200" dirty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)</a:t>
              </a:r>
            </a:p>
          </p:txBody>
        </p:sp>
        <p:sp>
          <p:nvSpPr>
            <p:cNvPr id="43" name="Shape 416"/>
            <p:cNvSpPr txBox="1"/>
            <p:nvPr/>
          </p:nvSpPr>
          <p:spPr>
            <a:xfrm>
              <a:off x="1764356" y="4032275"/>
              <a:ext cx="2466745" cy="27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200" b="1" kern="1200" dirty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Enterprise Container Host</a:t>
              </a:r>
            </a:p>
          </p:txBody>
        </p:sp>
        <p:pic>
          <p:nvPicPr>
            <p:cNvPr id="44" name="Shape 4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0537" y="4280375"/>
              <a:ext cx="1038225" cy="54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Shape 418"/>
            <p:cNvSpPr/>
            <p:nvPr/>
          </p:nvSpPr>
          <p:spPr>
            <a:xfrm>
              <a:off x="3090244" y="4778850"/>
              <a:ext cx="1651500" cy="223200"/>
            </a:xfrm>
            <a:prstGeom prst="rect">
              <a:avLst/>
            </a:prstGeom>
            <a:solidFill>
              <a:srgbClr val="B9202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80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Shape 419"/>
            <p:cNvSpPr txBox="1"/>
            <p:nvPr/>
          </p:nvSpPr>
          <p:spPr>
            <a:xfrm>
              <a:off x="2937569" y="4789599"/>
              <a:ext cx="1947500" cy="21268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100" kern="1200" dirty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Red Hat Enterprise Linux</a:t>
              </a:r>
            </a:p>
          </p:txBody>
        </p:sp>
        <p:sp>
          <p:nvSpPr>
            <p:cNvPr id="47" name="Shape 420"/>
            <p:cNvSpPr txBox="1"/>
            <p:nvPr/>
          </p:nvSpPr>
          <p:spPr>
            <a:xfrm>
              <a:off x="1749925" y="4789600"/>
              <a:ext cx="9699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 defTabSz="457200"/>
              <a:r>
                <a:rPr lang="en" sz="1100" kern="120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Atomic Host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8435" y="2977764"/>
            <a:ext cx="8158099" cy="794250"/>
            <a:chOff x="238433" y="2977764"/>
            <a:chExt cx="8158099" cy="794250"/>
          </a:xfrm>
        </p:grpSpPr>
        <p:sp>
          <p:nvSpPr>
            <p:cNvPr id="93" name="Shape 438"/>
            <p:cNvSpPr txBox="1"/>
            <p:nvPr/>
          </p:nvSpPr>
          <p:spPr>
            <a:xfrm>
              <a:off x="5565827" y="3072343"/>
              <a:ext cx="2830705" cy="623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285750" indent="-285750" defTabSz="457200">
                <a:lnSpc>
                  <a:spcPct val="70000"/>
                </a:lnSpc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Orchestration</a:t>
              </a:r>
            </a:p>
            <a:p>
              <a:pPr marL="285750" indent="-285750" defTabSz="457200">
                <a:lnSpc>
                  <a:spcPct val="70000"/>
                </a:lnSpc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Management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  <a:p>
              <a:pPr marL="285750" indent="-285750" defTabSz="457200">
                <a:lnSpc>
                  <a:spcPct val="70000"/>
                </a:lnSpc>
                <a:buFont typeface="Arial"/>
                <a:buChar char="•"/>
              </a:pPr>
              <a:r>
                <a:rPr lang="en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Red Hat Storage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</p:txBody>
        </p:sp>
        <p:grpSp>
          <p:nvGrpSpPr>
            <p:cNvPr id="94" name="Shape 439"/>
            <p:cNvGrpSpPr/>
            <p:nvPr/>
          </p:nvGrpSpPr>
          <p:grpSpPr>
            <a:xfrm>
              <a:off x="238433" y="2977764"/>
              <a:ext cx="4755900" cy="794250"/>
              <a:chOff x="88225" y="2877950"/>
              <a:chExt cx="4755900" cy="1059000"/>
            </a:xfrm>
          </p:grpSpPr>
          <p:sp>
            <p:nvSpPr>
              <p:cNvPr id="95" name="Shape 440"/>
              <p:cNvSpPr/>
              <p:nvPr/>
            </p:nvSpPr>
            <p:spPr>
              <a:xfrm>
                <a:off x="88225" y="2877950"/>
                <a:ext cx="4755900" cy="1059000"/>
              </a:xfrm>
              <a:prstGeom prst="rect">
                <a:avLst/>
              </a:prstGeom>
              <a:solidFill>
                <a:srgbClr val="029ACC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Shape 441"/>
              <p:cNvSpPr/>
              <p:nvPr/>
            </p:nvSpPr>
            <p:spPr>
              <a:xfrm>
                <a:off x="1339825" y="3634700"/>
                <a:ext cx="3458100" cy="2589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Shape 442"/>
              <p:cNvSpPr txBox="1"/>
              <p:nvPr/>
            </p:nvSpPr>
            <p:spPr>
              <a:xfrm>
                <a:off x="1782900" y="3658600"/>
                <a:ext cx="28182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1200" dirty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Infrastructure Automation &amp; </a:t>
                </a:r>
                <a:r>
                  <a:rPr lang="en" sz="1200" dirty="0" smtClean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Mg</a:t>
                </a:r>
                <a:r>
                  <a:rPr lang="en-US" sz="1200" dirty="0" err="1" smtClean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mt.</a:t>
                </a:r>
                <a:endParaRPr lang="en" sz="1200" dirty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98" name="Shape 443"/>
              <p:cNvSpPr/>
              <p:nvPr/>
            </p:nvSpPr>
            <p:spPr>
              <a:xfrm>
                <a:off x="1338450" y="3345662"/>
                <a:ext cx="657000" cy="2589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Shape 444"/>
              <p:cNvSpPr txBox="1"/>
              <p:nvPr/>
            </p:nvSpPr>
            <p:spPr>
              <a:xfrm>
                <a:off x="1290950" y="3370650"/>
                <a:ext cx="787800" cy="17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900" dirty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Networking</a:t>
                </a:r>
              </a:p>
            </p:txBody>
          </p:sp>
          <p:sp>
            <p:nvSpPr>
              <p:cNvPr id="100" name="Shape 445"/>
              <p:cNvSpPr/>
              <p:nvPr/>
            </p:nvSpPr>
            <p:spPr>
              <a:xfrm>
                <a:off x="2039068" y="3345662"/>
                <a:ext cx="657000" cy="2589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Shape 446"/>
              <p:cNvSpPr/>
              <p:nvPr/>
            </p:nvSpPr>
            <p:spPr>
              <a:xfrm>
                <a:off x="2739687" y="3345662"/>
                <a:ext cx="657000" cy="2589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Shape 447"/>
              <p:cNvSpPr/>
              <p:nvPr/>
            </p:nvSpPr>
            <p:spPr>
              <a:xfrm>
                <a:off x="3440306" y="3345662"/>
                <a:ext cx="657000" cy="2589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Shape 448"/>
              <p:cNvSpPr/>
              <p:nvPr/>
            </p:nvSpPr>
            <p:spPr>
              <a:xfrm>
                <a:off x="4140925" y="3345662"/>
                <a:ext cx="657000" cy="2589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Shape 449"/>
              <p:cNvSpPr txBox="1"/>
              <p:nvPr/>
            </p:nvSpPr>
            <p:spPr>
              <a:xfrm>
                <a:off x="2002875" y="3320250"/>
                <a:ext cx="7371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9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Storage</a:t>
                </a:r>
              </a:p>
            </p:txBody>
          </p:sp>
          <p:sp>
            <p:nvSpPr>
              <p:cNvPr id="105" name="Shape 450"/>
              <p:cNvSpPr txBox="1"/>
              <p:nvPr/>
            </p:nvSpPr>
            <p:spPr>
              <a:xfrm>
                <a:off x="2708850" y="3320250"/>
                <a:ext cx="7371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9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Registry</a:t>
                </a:r>
              </a:p>
            </p:txBody>
          </p:sp>
          <p:sp>
            <p:nvSpPr>
              <p:cNvPr id="106" name="Shape 451"/>
              <p:cNvSpPr txBox="1"/>
              <p:nvPr/>
            </p:nvSpPr>
            <p:spPr>
              <a:xfrm>
                <a:off x="3494500" y="3328600"/>
                <a:ext cx="579300" cy="27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9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Logs &amp; </a:t>
                </a:r>
              </a:p>
              <a:p>
                <a:pPr algn="ctr">
                  <a:defRPr/>
                </a:pPr>
                <a:r>
                  <a:rPr lang="en" sz="9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Metrics</a:t>
                </a:r>
              </a:p>
            </p:txBody>
          </p:sp>
          <p:sp>
            <p:nvSpPr>
              <p:cNvPr id="107" name="Shape 452"/>
              <p:cNvSpPr txBox="1"/>
              <p:nvPr/>
            </p:nvSpPr>
            <p:spPr>
              <a:xfrm>
                <a:off x="4097050" y="3265500"/>
                <a:ext cx="737100" cy="38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9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Security</a:t>
                </a:r>
              </a:p>
            </p:txBody>
          </p:sp>
          <p:sp>
            <p:nvSpPr>
              <p:cNvPr id="108" name="Shape 453"/>
              <p:cNvSpPr/>
              <p:nvPr/>
            </p:nvSpPr>
            <p:spPr>
              <a:xfrm>
                <a:off x="1339150" y="2913025"/>
                <a:ext cx="3458100" cy="383700"/>
              </a:xfrm>
              <a:prstGeom prst="rect">
                <a:avLst/>
              </a:prstGeom>
              <a:solidFill>
                <a:srgbClr val="233444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80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Shape 454"/>
              <p:cNvSpPr txBox="1"/>
              <p:nvPr/>
            </p:nvSpPr>
            <p:spPr>
              <a:xfrm>
                <a:off x="1367275" y="2931500"/>
                <a:ext cx="3403200" cy="32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" sz="1200" dirty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Container Orchestration &amp; Cluster </a:t>
                </a:r>
                <a:r>
                  <a:rPr lang="en" sz="1200" dirty="0" smtClean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Management</a:t>
                </a:r>
                <a:endParaRPr lang="en" sz="1200" dirty="0">
                  <a:solidFill>
                    <a:srgbClr val="F3F3F3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110" name="Shape 45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31099" y="3003025"/>
                <a:ext cx="737100" cy="8088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179787" y="731939"/>
            <a:ext cx="8544063" cy="2116542"/>
            <a:chOff x="179785" y="731939"/>
            <a:chExt cx="8544063" cy="2116542"/>
          </a:xfrm>
        </p:grpSpPr>
        <p:grpSp>
          <p:nvGrpSpPr>
            <p:cNvPr id="116" name="Group 115"/>
            <p:cNvGrpSpPr/>
            <p:nvPr/>
          </p:nvGrpSpPr>
          <p:grpSpPr>
            <a:xfrm>
              <a:off x="252088" y="1766231"/>
              <a:ext cx="4775475" cy="1082250"/>
              <a:chOff x="88225" y="1330850"/>
              <a:chExt cx="4775475" cy="1443000"/>
            </a:xfrm>
          </p:grpSpPr>
          <p:sp>
            <p:nvSpPr>
              <p:cNvPr id="117" name="Shape 495"/>
              <p:cNvSpPr/>
              <p:nvPr/>
            </p:nvSpPr>
            <p:spPr>
              <a:xfrm>
                <a:off x="88225" y="1330850"/>
                <a:ext cx="4755900" cy="1443000"/>
              </a:xfrm>
              <a:prstGeom prst="rect">
                <a:avLst/>
              </a:prstGeom>
              <a:solidFill>
                <a:srgbClr val="03717E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endParaRPr sz="180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Shape 496"/>
              <p:cNvSpPr/>
              <p:nvPr/>
            </p:nvSpPr>
            <p:spPr>
              <a:xfrm>
                <a:off x="1339150" y="2377450"/>
                <a:ext cx="3458100" cy="366000"/>
              </a:xfrm>
              <a:prstGeom prst="rect">
                <a:avLst/>
              </a:prstGeom>
              <a:solidFill>
                <a:srgbClr val="02414D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endParaRPr sz="180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Shape 497"/>
              <p:cNvSpPr txBox="1"/>
              <p:nvPr/>
            </p:nvSpPr>
            <p:spPr>
              <a:xfrm>
                <a:off x="1402525" y="2412100"/>
                <a:ext cx="3332700" cy="29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/>
                <a:r>
                  <a:rPr lang="en" sz="1200" kern="12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OpenShift Application Lifecycle Management</a:t>
                </a:r>
              </a:p>
              <a:p>
                <a:pPr algn="ctr" defTabSz="457200"/>
                <a:r>
                  <a:rPr lang="en" sz="1000" kern="12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(CI/CD)</a:t>
                </a:r>
              </a:p>
            </p:txBody>
          </p:sp>
          <p:sp>
            <p:nvSpPr>
              <p:cNvPr id="120" name="Shape 498"/>
              <p:cNvSpPr/>
              <p:nvPr/>
            </p:nvSpPr>
            <p:spPr>
              <a:xfrm>
                <a:off x="1339150" y="2085025"/>
                <a:ext cx="1708800" cy="258900"/>
              </a:xfrm>
              <a:prstGeom prst="rect">
                <a:avLst/>
              </a:prstGeom>
              <a:solidFill>
                <a:srgbClr val="02414D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endParaRPr sz="180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Shape 499"/>
              <p:cNvSpPr/>
              <p:nvPr/>
            </p:nvSpPr>
            <p:spPr>
              <a:xfrm>
                <a:off x="3088450" y="2085012"/>
                <a:ext cx="1708800" cy="258900"/>
              </a:xfrm>
              <a:prstGeom prst="rect">
                <a:avLst/>
              </a:prstGeom>
              <a:solidFill>
                <a:srgbClr val="02414D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endParaRPr sz="180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Shape 500"/>
              <p:cNvSpPr txBox="1"/>
              <p:nvPr/>
            </p:nvSpPr>
            <p:spPr>
              <a:xfrm>
                <a:off x="1398850" y="2113350"/>
                <a:ext cx="15894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/>
                <a:r>
                  <a:rPr lang="en" sz="1200" kern="12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Build Automation</a:t>
                </a:r>
              </a:p>
            </p:txBody>
          </p:sp>
          <p:sp>
            <p:nvSpPr>
              <p:cNvPr id="123" name="Shape 501"/>
              <p:cNvSpPr txBox="1"/>
              <p:nvPr/>
            </p:nvSpPr>
            <p:spPr>
              <a:xfrm>
                <a:off x="3022000" y="2113350"/>
                <a:ext cx="184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/>
                <a:r>
                  <a:rPr lang="en" sz="1200" kern="120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Deployment Automation</a:t>
                </a:r>
              </a:p>
            </p:txBody>
          </p:sp>
          <p:sp>
            <p:nvSpPr>
              <p:cNvPr id="124" name="Shape 502"/>
              <p:cNvSpPr/>
              <p:nvPr/>
            </p:nvSpPr>
            <p:spPr>
              <a:xfrm>
                <a:off x="1339150" y="1685450"/>
                <a:ext cx="3458100" cy="366000"/>
              </a:xfrm>
              <a:prstGeom prst="rect">
                <a:avLst/>
              </a:prstGeom>
              <a:solidFill>
                <a:srgbClr val="02414D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endParaRPr sz="180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Shape 503"/>
              <p:cNvSpPr txBox="1"/>
              <p:nvPr/>
            </p:nvSpPr>
            <p:spPr>
              <a:xfrm>
                <a:off x="1486415" y="1703617"/>
                <a:ext cx="3154050" cy="29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/>
                <a:r>
                  <a:rPr lang="en" sz="1200" kern="1200" dirty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Service Catalog</a:t>
                </a:r>
              </a:p>
              <a:p>
                <a:pPr algn="ctr" defTabSz="457200"/>
                <a:r>
                  <a:rPr lang="en" sz="1000" kern="1200" dirty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(Language Runtimes, Middleware, Databases)</a:t>
                </a:r>
              </a:p>
            </p:txBody>
          </p:sp>
          <p:sp>
            <p:nvSpPr>
              <p:cNvPr id="126" name="Shape 504"/>
              <p:cNvSpPr/>
              <p:nvPr/>
            </p:nvSpPr>
            <p:spPr>
              <a:xfrm>
                <a:off x="1338450" y="1368675"/>
                <a:ext cx="3458100" cy="274200"/>
              </a:xfrm>
              <a:prstGeom prst="rect">
                <a:avLst/>
              </a:prstGeom>
              <a:solidFill>
                <a:srgbClr val="02414D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defTabSz="457200"/>
                <a:endParaRPr sz="1800" kern="120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Shape 505"/>
              <p:cNvSpPr txBox="1"/>
              <p:nvPr/>
            </p:nvSpPr>
            <p:spPr>
              <a:xfrm>
                <a:off x="2503650" y="1404675"/>
                <a:ext cx="1127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/>
                <a:r>
                  <a:rPr lang="en" sz="1200" kern="1200" dirty="0">
                    <a:solidFill>
                      <a:srgbClr val="F3F3F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Self-Service</a:t>
                </a:r>
              </a:p>
            </p:txBody>
          </p:sp>
          <p:pic>
            <p:nvPicPr>
              <p:cNvPr id="128" name="Shape 50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89650" y="1854702"/>
                <a:ext cx="1019999" cy="4608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0" name="Shape 559"/>
            <p:cNvSpPr txBox="1"/>
            <p:nvPr/>
          </p:nvSpPr>
          <p:spPr>
            <a:xfrm>
              <a:off x="5338819" y="731939"/>
              <a:ext cx="3385029" cy="199777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en-US" sz="1800" b="1" kern="1200" dirty="0" smtClean="0">
                  <a:solidFill>
                    <a:srgbClr val="EFEFEF"/>
                  </a:solidFill>
                  <a:ea typeface="Proxima Nova"/>
                  <a:sym typeface="Proxima Nova"/>
                </a:rPr>
                <a:t>APPLICATION MIDDLEWARE</a:t>
              </a:r>
            </a:p>
            <a:p>
              <a:pPr marL="515938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Application Server (Java, </a:t>
              </a:r>
              <a:r>
                <a:rPr lang="en-US" kern="1200" dirty="0" err="1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.Net</a:t>
              </a: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, PHP)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  <a:p>
              <a:pPr marL="515938" indent="-285750" defTabSz="457200">
                <a:buFont typeface="Arial"/>
                <a:buChar char="•"/>
              </a:pPr>
              <a:r>
                <a:rPr lang="en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D</a:t>
              </a:r>
              <a:r>
                <a:rPr lang="en-US" kern="1200" dirty="0" err="1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ata</a:t>
              </a:r>
              <a:r>
                <a:rPr lang="en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 V</a:t>
              </a:r>
              <a:r>
                <a:rPr lang="en-US" kern="1200" dirty="0" err="1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irtualization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  <a:p>
              <a:pPr marL="515938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Business Rules Management 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  <a:p>
              <a:pPr marL="515938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Business Process Management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  <a:p>
              <a:pPr marL="515938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Enterprise Service Bus</a:t>
              </a:r>
            </a:p>
            <a:p>
              <a:pPr marL="515938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Mobile Application Platform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  <a:p>
              <a:pPr marL="515938" indent="-285750" defTabSz="457200">
                <a:buFont typeface="Arial"/>
                <a:buChar char="•"/>
              </a:pPr>
              <a:r>
                <a:rPr lang="en-US" kern="1200" dirty="0" smtClean="0">
                  <a:solidFill>
                    <a:srgbClr val="EFEFEF"/>
                  </a:solidFill>
                  <a:latin typeface="Calibri"/>
                  <a:ea typeface="Proxima Nova"/>
                  <a:cs typeface="Calibri"/>
                  <a:sym typeface="Proxima Nova"/>
                </a:rPr>
                <a:t>API Management</a:t>
              </a:r>
              <a:endParaRPr lang="en" kern="1200" dirty="0">
                <a:solidFill>
                  <a:srgbClr val="EFEFEF"/>
                </a:solidFill>
                <a:latin typeface="Calibri"/>
                <a:ea typeface="Proxima Nova"/>
                <a:cs typeface="Calibri"/>
                <a:sym typeface="Proxima Nova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79785" y="1120283"/>
              <a:ext cx="4964864" cy="534786"/>
              <a:chOff x="179785" y="1120283"/>
              <a:chExt cx="4964864" cy="534786"/>
            </a:xfrm>
          </p:grpSpPr>
          <p:grpSp>
            <p:nvGrpSpPr>
              <p:cNvPr id="151" name="Shape 560"/>
              <p:cNvGrpSpPr/>
              <p:nvPr/>
            </p:nvGrpSpPr>
            <p:grpSpPr>
              <a:xfrm>
                <a:off x="179785" y="1120283"/>
                <a:ext cx="973302" cy="528356"/>
                <a:chOff x="185175" y="575300"/>
                <a:chExt cx="1011000" cy="704475"/>
              </a:xfrm>
            </p:grpSpPr>
            <p:sp>
              <p:nvSpPr>
                <p:cNvPr id="152" name="Shape 561"/>
                <p:cNvSpPr/>
                <p:nvPr/>
              </p:nvSpPr>
              <p:spPr>
                <a:xfrm>
                  <a:off x="185175" y="1055375"/>
                  <a:ext cx="1011000" cy="2244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Shape 562"/>
                <p:cNvSpPr/>
                <p:nvPr/>
              </p:nvSpPr>
              <p:spPr>
                <a:xfrm>
                  <a:off x="185175" y="575300"/>
                  <a:ext cx="1011000" cy="480000"/>
                </a:xfrm>
                <a:prstGeom prst="rect">
                  <a:avLst/>
                </a:prstGeom>
                <a:solidFill>
                  <a:srgbClr val="ABD3E0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Shape 563"/>
                <p:cNvSpPr txBox="1"/>
                <p:nvPr/>
              </p:nvSpPr>
              <p:spPr>
                <a:xfrm>
                  <a:off x="216927" y="1079975"/>
                  <a:ext cx="918300" cy="17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Container</a:t>
                  </a:r>
                </a:p>
              </p:txBody>
            </p:sp>
            <p:sp>
              <p:nvSpPr>
                <p:cNvPr id="155" name="Shape 564"/>
                <p:cNvSpPr txBox="1"/>
                <p:nvPr/>
              </p:nvSpPr>
              <p:spPr>
                <a:xfrm>
                  <a:off x="193677" y="639949"/>
                  <a:ext cx="964800" cy="350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Business</a:t>
                  </a:r>
                </a:p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Automation</a:t>
                  </a:r>
                </a:p>
              </p:txBody>
            </p:sp>
          </p:grpSp>
          <p:grpSp>
            <p:nvGrpSpPr>
              <p:cNvPr id="156" name="Shape 565"/>
              <p:cNvGrpSpPr/>
              <p:nvPr/>
            </p:nvGrpSpPr>
            <p:grpSpPr>
              <a:xfrm>
                <a:off x="1179309" y="1120283"/>
                <a:ext cx="951575" cy="528356"/>
                <a:chOff x="1248175" y="575300"/>
                <a:chExt cx="1011000" cy="704475"/>
              </a:xfrm>
            </p:grpSpPr>
            <p:sp>
              <p:nvSpPr>
                <p:cNvPr id="157" name="Shape 566"/>
                <p:cNvSpPr/>
                <p:nvPr/>
              </p:nvSpPr>
              <p:spPr>
                <a:xfrm>
                  <a:off x="1248175" y="1055375"/>
                  <a:ext cx="1011000" cy="2244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Shape 567"/>
                <p:cNvSpPr/>
                <p:nvPr/>
              </p:nvSpPr>
              <p:spPr>
                <a:xfrm>
                  <a:off x="1248175" y="575300"/>
                  <a:ext cx="1011000" cy="480000"/>
                </a:xfrm>
                <a:prstGeom prst="rect">
                  <a:avLst/>
                </a:prstGeom>
                <a:solidFill>
                  <a:srgbClr val="ABD3E0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Shape 568"/>
                <p:cNvSpPr txBox="1"/>
                <p:nvPr/>
              </p:nvSpPr>
              <p:spPr>
                <a:xfrm>
                  <a:off x="1294525" y="1079975"/>
                  <a:ext cx="918300" cy="17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Container</a:t>
                  </a:r>
                </a:p>
              </p:txBody>
            </p:sp>
            <p:sp>
              <p:nvSpPr>
                <p:cNvPr id="160" name="Shape 569"/>
                <p:cNvSpPr txBox="1"/>
                <p:nvPr/>
              </p:nvSpPr>
              <p:spPr>
                <a:xfrm>
                  <a:off x="1271275" y="639950"/>
                  <a:ext cx="964800" cy="350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Integration</a:t>
                  </a:r>
                </a:p>
              </p:txBody>
            </p:sp>
          </p:grpSp>
          <p:grpSp>
            <p:nvGrpSpPr>
              <p:cNvPr id="161" name="Shape 570"/>
              <p:cNvGrpSpPr/>
              <p:nvPr/>
            </p:nvGrpSpPr>
            <p:grpSpPr>
              <a:xfrm>
                <a:off x="2149638" y="1120283"/>
                <a:ext cx="964650" cy="528356"/>
                <a:chOff x="2311175" y="575300"/>
                <a:chExt cx="1011000" cy="704475"/>
              </a:xfrm>
            </p:grpSpPr>
            <p:sp>
              <p:nvSpPr>
                <p:cNvPr id="162" name="Shape 571"/>
                <p:cNvSpPr/>
                <p:nvPr/>
              </p:nvSpPr>
              <p:spPr>
                <a:xfrm>
                  <a:off x="2311175" y="1055375"/>
                  <a:ext cx="1011000" cy="2244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Shape 572"/>
                <p:cNvSpPr/>
                <p:nvPr/>
              </p:nvSpPr>
              <p:spPr>
                <a:xfrm>
                  <a:off x="2311175" y="575300"/>
                  <a:ext cx="1011000" cy="480000"/>
                </a:xfrm>
                <a:prstGeom prst="rect">
                  <a:avLst/>
                </a:prstGeom>
                <a:solidFill>
                  <a:srgbClr val="ABD3E0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Shape 573"/>
                <p:cNvSpPr txBox="1"/>
                <p:nvPr/>
              </p:nvSpPr>
              <p:spPr>
                <a:xfrm>
                  <a:off x="2357525" y="1079975"/>
                  <a:ext cx="918300" cy="17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Container</a:t>
                  </a:r>
                </a:p>
              </p:txBody>
            </p:sp>
            <p:sp>
              <p:nvSpPr>
                <p:cNvPr id="165" name="Shape 574"/>
                <p:cNvSpPr txBox="1"/>
                <p:nvPr/>
              </p:nvSpPr>
              <p:spPr>
                <a:xfrm>
                  <a:off x="2334275" y="639950"/>
                  <a:ext cx="964800" cy="350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-US" sz="1100" kern="1200" dirty="0" smtClean="0">
                      <a:latin typeface="Calibri"/>
                      <a:ea typeface="Proxima Nova"/>
                      <a:cs typeface="Proxima Nova"/>
                      <a:sym typeface="Proxima Nova"/>
                    </a:rPr>
                    <a:t>Web Apps</a:t>
                  </a:r>
                  <a:endParaRPr lang="en" sz="1100" kern="1200" dirty="0">
                    <a:latin typeface="Calibri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166" name="Shape 575"/>
              <p:cNvGrpSpPr/>
              <p:nvPr/>
            </p:nvGrpSpPr>
            <p:grpSpPr>
              <a:xfrm>
                <a:off x="3134565" y="1120283"/>
                <a:ext cx="1011000" cy="528356"/>
                <a:chOff x="3358925" y="575300"/>
                <a:chExt cx="1053550" cy="704475"/>
              </a:xfrm>
            </p:grpSpPr>
            <p:sp>
              <p:nvSpPr>
                <p:cNvPr id="167" name="Shape 576"/>
                <p:cNvSpPr/>
                <p:nvPr/>
              </p:nvSpPr>
              <p:spPr>
                <a:xfrm>
                  <a:off x="3358925" y="1055375"/>
                  <a:ext cx="1011000" cy="2244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Shape 577"/>
                <p:cNvSpPr/>
                <p:nvPr/>
              </p:nvSpPr>
              <p:spPr>
                <a:xfrm>
                  <a:off x="3358925" y="575300"/>
                  <a:ext cx="1011000" cy="480000"/>
                </a:xfrm>
                <a:prstGeom prst="rect">
                  <a:avLst/>
                </a:prstGeom>
                <a:solidFill>
                  <a:srgbClr val="ABD3E0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Shape 578"/>
                <p:cNvSpPr txBox="1"/>
                <p:nvPr/>
              </p:nvSpPr>
              <p:spPr>
                <a:xfrm>
                  <a:off x="3405275" y="1079975"/>
                  <a:ext cx="918300" cy="17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Container</a:t>
                  </a:r>
                </a:p>
              </p:txBody>
            </p:sp>
            <p:sp>
              <p:nvSpPr>
                <p:cNvPr id="170" name="Shape 579"/>
                <p:cNvSpPr txBox="1"/>
                <p:nvPr/>
              </p:nvSpPr>
              <p:spPr>
                <a:xfrm>
                  <a:off x="3382025" y="639950"/>
                  <a:ext cx="1030450" cy="350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 smtClean="0">
                      <a:latin typeface="Calibri"/>
                      <a:ea typeface="Proxima Nova"/>
                      <a:cs typeface="Proxima Nova"/>
                      <a:sym typeface="Proxima Nova"/>
                    </a:rPr>
                    <a:t>Mobile</a:t>
                  </a:r>
                  <a:r>
                    <a:rPr lang="en-US" sz="1100" kern="1200" dirty="0" smtClean="0">
                      <a:latin typeface="Calibri"/>
                      <a:ea typeface="Proxima Nova"/>
                      <a:cs typeface="Proxima Nova"/>
                      <a:sym typeface="Proxima Nova"/>
                    </a:rPr>
                    <a:t> Apps</a:t>
                  </a:r>
                  <a:endParaRPr lang="en" sz="1100" kern="1200" dirty="0">
                    <a:latin typeface="Calibri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  <p:grpSp>
            <p:nvGrpSpPr>
              <p:cNvPr id="72" name="Shape 575"/>
              <p:cNvGrpSpPr/>
              <p:nvPr/>
            </p:nvGrpSpPr>
            <p:grpSpPr>
              <a:xfrm>
                <a:off x="4133649" y="1126713"/>
                <a:ext cx="1011000" cy="528356"/>
                <a:chOff x="3358925" y="575300"/>
                <a:chExt cx="1053550" cy="704475"/>
              </a:xfrm>
            </p:grpSpPr>
            <p:sp>
              <p:nvSpPr>
                <p:cNvPr id="73" name="Shape 576"/>
                <p:cNvSpPr/>
                <p:nvPr/>
              </p:nvSpPr>
              <p:spPr>
                <a:xfrm>
                  <a:off x="3358925" y="1055375"/>
                  <a:ext cx="1011000" cy="2244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Shape 577"/>
                <p:cNvSpPr/>
                <p:nvPr/>
              </p:nvSpPr>
              <p:spPr>
                <a:xfrm>
                  <a:off x="3358925" y="575300"/>
                  <a:ext cx="1011000" cy="480000"/>
                </a:xfrm>
                <a:prstGeom prst="rect">
                  <a:avLst/>
                </a:prstGeom>
                <a:solidFill>
                  <a:srgbClr val="ABD3E0"/>
                </a:solidFill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defTabSz="457200"/>
                  <a:endParaRPr sz="1800" kern="1200"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Shape 578"/>
                <p:cNvSpPr txBox="1"/>
                <p:nvPr/>
              </p:nvSpPr>
              <p:spPr>
                <a:xfrm>
                  <a:off x="3405275" y="1079975"/>
                  <a:ext cx="918300" cy="17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" sz="1100" kern="1200" dirty="0">
                      <a:latin typeface="Calibri"/>
                      <a:ea typeface="Proxima Nova"/>
                      <a:cs typeface="Proxima Nova"/>
                      <a:sym typeface="Proxima Nova"/>
                    </a:rPr>
                    <a:t>Container</a:t>
                  </a:r>
                </a:p>
              </p:txBody>
            </p:sp>
            <p:sp>
              <p:nvSpPr>
                <p:cNvPr id="76" name="Shape 579"/>
                <p:cNvSpPr txBox="1"/>
                <p:nvPr/>
              </p:nvSpPr>
              <p:spPr>
                <a:xfrm>
                  <a:off x="3382025" y="639950"/>
                  <a:ext cx="1030450" cy="350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ctr" anchorCtr="0">
                  <a:noAutofit/>
                </a:bodyPr>
                <a:lstStyle/>
                <a:p>
                  <a:pPr algn="ctr" defTabSz="457200"/>
                  <a:r>
                    <a:rPr lang="en-US" sz="1100" kern="1200" dirty="0" smtClean="0">
                      <a:latin typeface="Calibri"/>
                      <a:ea typeface="Proxima Nova"/>
                      <a:cs typeface="Proxima Nova"/>
                      <a:sym typeface="Proxima Nova"/>
                    </a:rPr>
                    <a:t>&lt;Other apps&gt;</a:t>
                  </a:r>
                  <a:endParaRPr lang="en" sz="1100" kern="1200" dirty="0">
                    <a:latin typeface="Calibri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</p:grpSp>
      <p:sp>
        <p:nvSpPr>
          <p:cNvPr id="7" name="TextBox 6"/>
          <p:cNvSpPr txBox="1"/>
          <p:nvPr/>
        </p:nvSpPr>
        <p:spPr>
          <a:xfrm>
            <a:off x="1044590" y="-24677"/>
            <a:ext cx="747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PaaS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CRITICAL FEATURES FOR BOTH DEV AND OPS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8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Shape 393"/>
          <p:cNvSpPr txBox="1">
            <a:spLocks noGrp="1"/>
          </p:cNvSpPr>
          <p:nvPr>
            <p:ph type="title"/>
          </p:nvPr>
        </p:nvSpPr>
        <p:spPr>
          <a:xfrm>
            <a:off x="331415" y="84281"/>
            <a:ext cx="7984200" cy="2630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EFEFEF"/>
                </a:solidFill>
                <a:latin typeface="+mj-lt"/>
                <a:ea typeface="Proxima Nova"/>
                <a:cs typeface="Proxima Nova"/>
                <a:sym typeface="Proxima Nova"/>
              </a:rPr>
              <a:t>Consistent container management</a:t>
            </a:r>
            <a:endParaRPr lang="en" sz="2400" b="1" dirty="0">
              <a:solidFill>
                <a:srgbClr val="EFEFEF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5" name="Shape 1261"/>
          <p:cNvPicPr preferRelativeResize="0"/>
          <p:nvPr/>
        </p:nvPicPr>
        <p:blipFill rotWithShape="1">
          <a:blip r:embed="rId3">
            <a:alphaModFix/>
          </a:blip>
          <a:srcRect b="11488"/>
          <a:stretch/>
        </p:blipFill>
        <p:spPr>
          <a:xfrm>
            <a:off x="3806101" y="1247380"/>
            <a:ext cx="5218799" cy="2036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9"/>
          <p:cNvSpPr txBox="1"/>
          <p:nvPr/>
        </p:nvSpPr>
        <p:spPr>
          <a:xfrm>
            <a:off x="102361" y="1421245"/>
            <a:ext cx="3703740" cy="18623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err="1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CloudForms</a:t>
            </a: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 management included with </a:t>
            </a:r>
            <a:r>
              <a:rPr lang="en-US" kern="1200" dirty="0" err="1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OpenShift</a:t>
            </a: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 Enterprise to improve control over apps and infrastructure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Monitor and manage resource consumption of containers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  <a:p>
            <a:pPr marL="514350" indent="-285750" defTabSz="457200">
              <a:spcAft>
                <a:spcPts val="6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D</a:t>
            </a:r>
            <a:r>
              <a:rPr lang="en-US" kern="1200" dirty="0" err="1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ocker</a:t>
            </a: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 and </a:t>
            </a:r>
            <a:r>
              <a:rPr lang="en-US" kern="1200" dirty="0" err="1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Kubernetes</a:t>
            </a:r>
            <a:r>
              <a:rPr lang="en-US" kern="1200" dirty="0" smtClean="0">
                <a:solidFill>
                  <a:srgbClr val="EFEFEF"/>
                </a:solidFill>
                <a:latin typeface="Calibri"/>
                <a:ea typeface="Proxima Nova"/>
                <a:cs typeface="Proxima Nova"/>
                <a:sym typeface="Proxima Nova"/>
              </a:rPr>
              <a:t> aware (containers, pods, services)</a:t>
            </a:r>
            <a:endParaRPr lang="en" kern="1200" dirty="0">
              <a:solidFill>
                <a:srgbClr val="EFEFEF"/>
              </a:solidFill>
              <a:latin typeface="Calibri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8928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3</a:t>
            </a:fld>
            <a:endParaRPr lang="en" sz="8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26650" y="-218059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COMMONWEALTH STRATEGIC PRIORITIES</a:t>
            </a:r>
            <a:endParaRPr lang="en" sz="2400" dirty="0"/>
          </a:p>
        </p:txBody>
      </p:sp>
      <p:sp>
        <p:nvSpPr>
          <p:cNvPr id="10" name="Shape 941"/>
          <p:cNvSpPr txBox="1"/>
          <p:nvPr/>
        </p:nvSpPr>
        <p:spPr>
          <a:xfrm>
            <a:off x="256584" y="455176"/>
            <a:ext cx="813774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Governor Wolf established 3 priorities to guide agencies in carrying out their responsibilities.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b="1" dirty="0" smtClean="0">
                <a:latin typeface="Proxima Nova"/>
                <a:ea typeface="Proxima Nova"/>
                <a:cs typeface="Proxima Nova"/>
                <a:sym typeface="Proxima Nova"/>
              </a:rPr>
              <a:t>IT-related initiatives </a:t>
            </a: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primarily align with </a:t>
            </a:r>
            <a:r>
              <a:rPr lang="en-US" b="1" dirty="0" smtClean="0">
                <a:solidFill>
                  <a:srgbClr val="008000"/>
                </a:solidFill>
                <a:latin typeface="Proxima Nova"/>
                <a:ea typeface="Proxima Nova"/>
                <a:cs typeface="Proxima Nova"/>
                <a:sym typeface="Proxima Nova"/>
              </a:rPr>
              <a:t>Government That Works </a:t>
            </a: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priority.</a:t>
            </a:r>
            <a:endParaRPr lang="en" b="1" dirty="0">
              <a:solidFill>
                <a:srgbClr val="008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4963" y="1115919"/>
            <a:ext cx="8517877" cy="3333907"/>
            <a:chOff x="-384175" y="1111876"/>
            <a:chExt cx="9172167" cy="3491873"/>
          </a:xfrm>
        </p:grpSpPr>
        <p:sp>
          <p:nvSpPr>
            <p:cNvPr id="624" name="Shape 624"/>
            <p:cNvSpPr txBox="1"/>
            <p:nvPr/>
          </p:nvSpPr>
          <p:spPr>
            <a:xfrm>
              <a:off x="4802150" y="2322275"/>
              <a:ext cx="2019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*</a:t>
              </a:r>
            </a:p>
          </p:txBody>
        </p:sp>
        <p:sp>
          <p:nvSpPr>
            <p:cNvPr id="626" name="Shape 626"/>
            <p:cNvSpPr txBox="1"/>
            <p:nvPr/>
          </p:nvSpPr>
          <p:spPr>
            <a:xfrm>
              <a:off x="4802150" y="2339600"/>
              <a:ext cx="2019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6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*</a:t>
              </a:r>
            </a:p>
          </p:txBody>
        </p:sp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2322223895"/>
                </p:ext>
              </p:extLst>
            </p:nvPr>
          </p:nvGraphicFramePr>
          <p:xfrm>
            <a:off x="-384175" y="1381242"/>
            <a:ext cx="6195802" cy="32225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2500" y="1499692"/>
              <a:ext cx="2494850" cy="310405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452404" y="1111876"/>
              <a:ext cx="3335588" cy="32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NASCIO State CIO Priorities 2016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2048" y="1294329"/>
            <a:ext cx="1347064" cy="1155352"/>
            <a:chOff x="-1719109" y="1654642"/>
            <a:chExt cx="1347064" cy="1155352"/>
          </a:xfrm>
        </p:grpSpPr>
        <p:sp>
          <p:nvSpPr>
            <p:cNvPr id="6" name="Rounded Rectangle 5"/>
            <p:cNvSpPr/>
            <p:nvPr/>
          </p:nvSpPr>
          <p:spPr>
            <a:xfrm>
              <a:off x="-1719109" y="1654642"/>
              <a:ext cx="1347064" cy="50147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Schools That Teach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-1719109" y="2308518"/>
              <a:ext cx="1347064" cy="50147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Jobs That Pay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9811" y="4488307"/>
            <a:ext cx="50033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Reference: http</a:t>
            </a:r>
            <a:r>
              <a:rPr lang="en-US" sz="700" dirty="0"/>
              <a:t>://</a:t>
            </a:r>
            <a:r>
              <a:rPr lang="en-US" sz="700" dirty="0" err="1"/>
              <a:t>www.oa.pa.gov</a:t>
            </a:r>
            <a:r>
              <a:rPr lang="en-US" sz="700" dirty="0"/>
              <a:t>/Programs/Information%20Technology/Documents/IT-strategic-</a:t>
            </a:r>
            <a:r>
              <a:rPr lang="en-US" sz="700" dirty="0" err="1"/>
              <a:t>plan.pdf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50868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0" y="4800600"/>
            <a:ext cx="3810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Shape 393"/>
          <p:cNvSpPr txBox="1">
            <a:spLocks noGrp="1"/>
          </p:cNvSpPr>
          <p:nvPr>
            <p:ph type="title"/>
          </p:nvPr>
        </p:nvSpPr>
        <p:spPr>
          <a:xfrm>
            <a:off x="162524" y="153619"/>
            <a:ext cx="8440385" cy="34730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EFEFEF"/>
                </a:solidFill>
                <a:latin typeface="+mj-lt"/>
                <a:ea typeface="Proxima Nova"/>
                <a:cs typeface="Proxima Nova"/>
                <a:sym typeface="Proxima Nova"/>
              </a:rPr>
              <a:t>Benefits of implementing </a:t>
            </a:r>
            <a:r>
              <a:rPr lang="en-US" sz="2400" b="1" dirty="0" err="1" smtClean="0">
                <a:solidFill>
                  <a:srgbClr val="EFEFEF"/>
                </a:solidFill>
                <a:latin typeface="+mj-lt"/>
                <a:ea typeface="Proxima Nova"/>
                <a:cs typeface="Proxima Nova"/>
                <a:sym typeface="Proxima Nova"/>
              </a:rPr>
              <a:t>devops</a:t>
            </a:r>
            <a:r>
              <a:rPr lang="en-US" sz="2400" b="1" dirty="0" smtClean="0">
                <a:solidFill>
                  <a:srgbClr val="EFEFEF"/>
                </a:solidFill>
                <a:latin typeface="+mj-lt"/>
                <a:ea typeface="Proxima Nova"/>
                <a:cs typeface="Proxima Nova"/>
                <a:sym typeface="Proxima Nova"/>
              </a:rPr>
              <a:t> to agencies</a:t>
            </a:r>
            <a:endParaRPr lang="en" sz="2400" b="1" dirty="0">
              <a:solidFill>
                <a:srgbClr val="EFEFEF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Freeform 32"/>
          <p:cNvSpPr>
            <a:spLocks noEditPoints="1"/>
          </p:cNvSpPr>
          <p:nvPr/>
        </p:nvSpPr>
        <p:spPr bwMode="auto">
          <a:xfrm>
            <a:off x="2843062" y="1036898"/>
            <a:ext cx="515722" cy="336341"/>
          </a:xfrm>
          <a:custGeom>
            <a:avLst/>
            <a:gdLst>
              <a:gd name="T0" fmla="*/ 219 w 533"/>
              <a:gd name="T1" fmla="*/ 248 h 364"/>
              <a:gd name="T2" fmla="*/ 0 w 533"/>
              <a:gd name="T3" fmla="*/ 364 h 364"/>
              <a:gd name="T4" fmla="*/ 151 w 533"/>
              <a:gd name="T5" fmla="*/ 334 h 364"/>
              <a:gd name="T6" fmla="*/ 142 w 533"/>
              <a:gd name="T7" fmla="*/ 271 h 364"/>
              <a:gd name="T8" fmla="*/ 189 w 533"/>
              <a:gd name="T9" fmla="*/ 261 h 364"/>
              <a:gd name="T10" fmla="*/ 176 w 533"/>
              <a:gd name="T11" fmla="*/ 296 h 364"/>
              <a:gd name="T12" fmla="*/ 237 w 533"/>
              <a:gd name="T13" fmla="*/ 108 h 364"/>
              <a:gd name="T14" fmla="*/ 242 w 533"/>
              <a:gd name="T15" fmla="*/ 150 h 364"/>
              <a:gd name="T16" fmla="*/ 185 w 533"/>
              <a:gd name="T17" fmla="*/ 250 h 364"/>
              <a:gd name="T18" fmla="*/ 103 w 533"/>
              <a:gd name="T19" fmla="*/ 187 h 364"/>
              <a:gd name="T20" fmla="*/ 94 w 533"/>
              <a:gd name="T21" fmla="*/ 113 h 364"/>
              <a:gd name="T22" fmla="*/ 237 w 533"/>
              <a:gd name="T23" fmla="*/ 108 h 364"/>
              <a:gd name="T24" fmla="*/ 126 w 533"/>
              <a:gd name="T25" fmla="*/ 98 h 364"/>
              <a:gd name="T26" fmla="*/ 194 w 533"/>
              <a:gd name="T27" fmla="*/ 102 h 364"/>
              <a:gd name="T28" fmla="*/ 214 w 533"/>
              <a:gd name="T29" fmla="*/ 124 h 364"/>
              <a:gd name="T30" fmla="*/ 225 w 533"/>
              <a:gd name="T31" fmla="*/ 120 h 364"/>
              <a:gd name="T32" fmla="*/ 220 w 533"/>
              <a:gd name="T33" fmla="*/ 177 h 364"/>
              <a:gd name="T34" fmla="*/ 181 w 533"/>
              <a:gd name="T35" fmla="*/ 239 h 364"/>
              <a:gd name="T36" fmla="*/ 113 w 533"/>
              <a:gd name="T37" fmla="*/ 179 h 364"/>
              <a:gd name="T38" fmla="*/ 99 w 533"/>
              <a:gd name="T39" fmla="*/ 148 h 364"/>
              <a:gd name="T40" fmla="*/ 112 w 533"/>
              <a:gd name="T41" fmla="*/ 127 h 364"/>
              <a:gd name="T42" fmla="*/ 351 w 533"/>
              <a:gd name="T43" fmla="*/ 55 h 364"/>
              <a:gd name="T44" fmla="*/ 294 w 533"/>
              <a:gd name="T45" fmla="*/ 137 h 364"/>
              <a:gd name="T46" fmla="*/ 283 w 533"/>
              <a:gd name="T47" fmla="*/ 270 h 364"/>
              <a:gd name="T48" fmla="*/ 320 w 533"/>
              <a:gd name="T49" fmla="*/ 249 h 364"/>
              <a:gd name="T50" fmla="*/ 337 w 533"/>
              <a:gd name="T51" fmla="*/ 246 h 364"/>
              <a:gd name="T52" fmla="*/ 356 w 533"/>
              <a:gd name="T53" fmla="*/ 261 h 364"/>
              <a:gd name="T54" fmla="*/ 407 w 533"/>
              <a:gd name="T55" fmla="*/ 246 h 364"/>
              <a:gd name="T56" fmla="*/ 413 w 533"/>
              <a:gd name="T57" fmla="*/ 261 h 364"/>
              <a:gd name="T58" fmla="*/ 429 w 533"/>
              <a:gd name="T59" fmla="*/ 251 h 364"/>
              <a:gd name="T60" fmla="*/ 451 w 533"/>
              <a:gd name="T61" fmla="*/ 137 h 364"/>
              <a:gd name="T62" fmla="*/ 429 w 533"/>
              <a:gd name="T63" fmla="*/ 76 h 364"/>
              <a:gd name="T64" fmla="*/ 351 w 533"/>
              <a:gd name="T65" fmla="*/ 55 h 364"/>
              <a:gd name="T66" fmla="*/ 338 w 533"/>
              <a:gd name="T67" fmla="*/ 144 h 364"/>
              <a:gd name="T68" fmla="*/ 329 w 533"/>
              <a:gd name="T69" fmla="*/ 216 h 364"/>
              <a:gd name="T70" fmla="*/ 383 w 533"/>
              <a:gd name="T71" fmla="*/ 250 h 364"/>
              <a:gd name="T72" fmla="*/ 420 w 533"/>
              <a:gd name="T73" fmla="*/ 145 h 364"/>
              <a:gd name="T74" fmla="*/ 394 w 533"/>
              <a:gd name="T75" fmla="*/ 119 h 364"/>
              <a:gd name="T76" fmla="*/ 533 w 533"/>
              <a:gd name="T77" fmla="*/ 364 h 364"/>
              <a:gd name="T78" fmla="*/ 290 w 533"/>
              <a:gd name="T79" fmla="*/ 275 h 364"/>
              <a:gd name="T80" fmla="*/ 426 w 533"/>
              <a:gd name="T81" fmla="*/ 259 h 364"/>
              <a:gd name="T82" fmla="*/ 533 w 533"/>
              <a:gd name="T8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33" h="364">
                <a:moveTo>
                  <a:pt x="180" y="334"/>
                </a:moveTo>
                <a:cubicBezTo>
                  <a:pt x="200" y="305"/>
                  <a:pt x="208" y="280"/>
                  <a:pt x="219" y="248"/>
                </a:cubicBezTo>
                <a:cubicBezTo>
                  <a:pt x="287" y="269"/>
                  <a:pt x="318" y="309"/>
                  <a:pt x="331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13" y="309"/>
                  <a:pt x="44" y="269"/>
                  <a:pt x="111" y="248"/>
                </a:cubicBezTo>
                <a:cubicBezTo>
                  <a:pt x="123" y="280"/>
                  <a:pt x="131" y="305"/>
                  <a:pt x="151" y="334"/>
                </a:cubicBezTo>
                <a:cubicBezTo>
                  <a:pt x="154" y="296"/>
                  <a:pt x="154" y="296"/>
                  <a:pt x="154" y="296"/>
                </a:cubicBezTo>
                <a:cubicBezTo>
                  <a:pt x="142" y="271"/>
                  <a:pt x="142" y="271"/>
                  <a:pt x="142" y="271"/>
                </a:cubicBezTo>
                <a:cubicBezTo>
                  <a:pt x="141" y="268"/>
                  <a:pt x="141" y="264"/>
                  <a:pt x="142" y="261"/>
                </a:cubicBezTo>
                <a:cubicBezTo>
                  <a:pt x="154" y="266"/>
                  <a:pt x="177" y="266"/>
                  <a:pt x="189" y="261"/>
                </a:cubicBezTo>
                <a:cubicBezTo>
                  <a:pt x="190" y="264"/>
                  <a:pt x="190" y="268"/>
                  <a:pt x="188" y="270"/>
                </a:cubicBezTo>
                <a:cubicBezTo>
                  <a:pt x="176" y="296"/>
                  <a:pt x="176" y="296"/>
                  <a:pt x="176" y="296"/>
                </a:cubicBezTo>
                <a:cubicBezTo>
                  <a:pt x="180" y="334"/>
                  <a:pt x="180" y="334"/>
                  <a:pt x="180" y="334"/>
                </a:cubicBezTo>
                <a:close/>
                <a:moveTo>
                  <a:pt x="237" y="108"/>
                </a:moveTo>
                <a:cubicBezTo>
                  <a:pt x="237" y="110"/>
                  <a:pt x="237" y="112"/>
                  <a:pt x="237" y="113"/>
                </a:cubicBezTo>
                <a:cubicBezTo>
                  <a:pt x="243" y="123"/>
                  <a:pt x="243" y="140"/>
                  <a:pt x="242" y="150"/>
                </a:cubicBezTo>
                <a:cubicBezTo>
                  <a:pt x="241" y="161"/>
                  <a:pt x="237" y="181"/>
                  <a:pt x="227" y="187"/>
                </a:cubicBezTo>
                <a:cubicBezTo>
                  <a:pt x="221" y="215"/>
                  <a:pt x="208" y="239"/>
                  <a:pt x="185" y="250"/>
                </a:cubicBezTo>
                <a:cubicBezTo>
                  <a:pt x="172" y="256"/>
                  <a:pt x="158" y="256"/>
                  <a:pt x="146" y="250"/>
                </a:cubicBezTo>
                <a:cubicBezTo>
                  <a:pt x="122" y="239"/>
                  <a:pt x="109" y="215"/>
                  <a:pt x="103" y="187"/>
                </a:cubicBezTo>
                <a:cubicBezTo>
                  <a:pt x="93" y="181"/>
                  <a:pt x="89" y="161"/>
                  <a:pt x="88" y="150"/>
                </a:cubicBezTo>
                <a:cubicBezTo>
                  <a:pt x="87" y="140"/>
                  <a:pt x="88" y="123"/>
                  <a:pt x="94" y="113"/>
                </a:cubicBezTo>
                <a:cubicBezTo>
                  <a:pt x="94" y="112"/>
                  <a:pt x="94" y="110"/>
                  <a:pt x="94" y="108"/>
                </a:cubicBezTo>
                <a:cubicBezTo>
                  <a:pt x="94" y="0"/>
                  <a:pt x="237" y="0"/>
                  <a:pt x="237" y="108"/>
                </a:cubicBezTo>
                <a:close/>
                <a:moveTo>
                  <a:pt x="117" y="124"/>
                </a:moveTo>
                <a:cubicBezTo>
                  <a:pt x="117" y="113"/>
                  <a:pt x="120" y="100"/>
                  <a:pt x="126" y="98"/>
                </a:cubicBezTo>
                <a:cubicBezTo>
                  <a:pt x="129" y="97"/>
                  <a:pt x="133" y="99"/>
                  <a:pt x="136" y="102"/>
                </a:cubicBezTo>
                <a:cubicBezTo>
                  <a:pt x="152" y="120"/>
                  <a:pt x="179" y="120"/>
                  <a:pt x="194" y="102"/>
                </a:cubicBezTo>
                <a:cubicBezTo>
                  <a:pt x="198" y="99"/>
                  <a:pt x="201" y="97"/>
                  <a:pt x="205" y="98"/>
                </a:cubicBezTo>
                <a:cubicBezTo>
                  <a:pt x="210" y="100"/>
                  <a:pt x="213" y="113"/>
                  <a:pt x="214" y="124"/>
                </a:cubicBezTo>
                <a:cubicBezTo>
                  <a:pt x="215" y="130"/>
                  <a:pt x="218" y="130"/>
                  <a:pt x="219" y="127"/>
                </a:cubicBezTo>
                <a:cubicBezTo>
                  <a:pt x="221" y="123"/>
                  <a:pt x="223" y="120"/>
                  <a:pt x="225" y="120"/>
                </a:cubicBezTo>
                <a:cubicBezTo>
                  <a:pt x="230" y="120"/>
                  <a:pt x="233" y="132"/>
                  <a:pt x="231" y="148"/>
                </a:cubicBezTo>
                <a:cubicBezTo>
                  <a:pt x="230" y="164"/>
                  <a:pt x="225" y="177"/>
                  <a:pt x="220" y="177"/>
                </a:cubicBezTo>
                <a:cubicBezTo>
                  <a:pt x="219" y="177"/>
                  <a:pt x="218" y="178"/>
                  <a:pt x="218" y="179"/>
                </a:cubicBezTo>
                <a:cubicBezTo>
                  <a:pt x="212" y="208"/>
                  <a:pt x="200" y="229"/>
                  <a:pt x="181" y="239"/>
                </a:cubicBezTo>
                <a:cubicBezTo>
                  <a:pt x="171" y="243"/>
                  <a:pt x="160" y="243"/>
                  <a:pt x="150" y="239"/>
                </a:cubicBezTo>
                <a:cubicBezTo>
                  <a:pt x="131" y="229"/>
                  <a:pt x="118" y="208"/>
                  <a:pt x="113" y="179"/>
                </a:cubicBezTo>
                <a:cubicBezTo>
                  <a:pt x="112" y="178"/>
                  <a:pt x="112" y="177"/>
                  <a:pt x="110" y="177"/>
                </a:cubicBezTo>
                <a:cubicBezTo>
                  <a:pt x="106" y="177"/>
                  <a:pt x="101" y="164"/>
                  <a:pt x="99" y="148"/>
                </a:cubicBezTo>
                <a:cubicBezTo>
                  <a:pt x="98" y="132"/>
                  <a:pt x="100" y="120"/>
                  <a:pt x="105" y="120"/>
                </a:cubicBezTo>
                <a:cubicBezTo>
                  <a:pt x="107" y="120"/>
                  <a:pt x="110" y="123"/>
                  <a:pt x="112" y="127"/>
                </a:cubicBezTo>
                <a:cubicBezTo>
                  <a:pt x="113" y="130"/>
                  <a:pt x="116" y="130"/>
                  <a:pt x="117" y="124"/>
                </a:cubicBezTo>
                <a:close/>
                <a:moveTo>
                  <a:pt x="351" y="55"/>
                </a:moveTo>
                <a:cubicBezTo>
                  <a:pt x="328" y="62"/>
                  <a:pt x="308" y="79"/>
                  <a:pt x="299" y="107"/>
                </a:cubicBezTo>
                <a:cubicBezTo>
                  <a:pt x="295" y="117"/>
                  <a:pt x="294" y="127"/>
                  <a:pt x="294" y="137"/>
                </a:cubicBezTo>
                <a:cubicBezTo>
                  <a:pt x="291" y="183"/>
                  <a:pt x="296" y="222"/>
                  <a:pt x="277" y="265"/>
                </a:cubicBezTo>
                <a:cubicBezTo>
                  <a:pt x="279" y="267"/>
                  <a:pt x="281" y="268"/>
                  <a:pt x="283" y="270"/>
                </a:cubicBezTo>
                <a:cubicBezTo>
                  <a:pt x="294" y="263"/>
                  <a:pt x="305" y="257"/>
                  <a:pt x="316" y="251"/>
                </a:cubicBezTo>
                <a:cubicBezTo>
                  <a:pt x="320" y="249"/>
                  <a:pt x="320" y="249"/>
                  <a:pt x="320" y="249"/>
                </a:cubicBezTo>
                <a:cubicBezTo>
                  <a:pt x="323" y="253"/>
                  <a:pt x="327" y="259"/>
                  <a:pt x="331" y="261"/>
                </a:cubicBezTo>
                <a:cubicBezTo>
                  <a:pt x="333" y="262"/>
                  <a:pt x="336" y="252"/>
                  <a:pt x="337" y="246"/>
                </a:cubicBezTo>
                <a:cubicBezTo>
                  <a:pt x="337" y="246"/>
                  <a:pt x="337" y="246"/>
                  <a:pt x="337" y="246"/>
                </a:cubicBezTo>
                <a:cubicBezTo>
                  <a:pt x="343" y="252"/>
                  <a:pt x="349" y="257"/>
                  <a:pt x="356" y="261"/>
                </a:cubicBezTo>
                <a:cubicBezTo>
                  <a:pt x="367" y="269"/>
                  <a:pt x="378" y="269"/>
                  <a:pt x="389" y="261"/>
                </a:cubicBezTo>
                <a:cubicBezTo>
                  <a:pt x="395" y="257"/>
                  <a:pt x="401" y="252"/>
                  <a:pt x="407" y="246"/>
                </a:cubicBezTo>
                <a:cubicBezTo>
                  <a:pt x="407" y="246"/>
                  <a:pt x="408" y="246"/>
                  <a:pt x="408" y="246"/>
                </a:cubicBezTo>
                <a:cubicBezTo>
                  <a:pt x="408" y="252"/>
                  <a:pt x="412" y="262"/>
                  <a:pt x="413" y="261"/>
                </a:cubicBezTo>
                <a:cubicBezTo>
                  <a:pt x="417" y="259"/>
                  <a:pt x="422" y="253"/>
                  <a:pt x="425" y="249"/>
                </a:cubicBezTo>
                <a:cubicBezTo>
                  <a:pt x="429" y="251"/>
                  <a:pt x="429" y="251"/>
                  <a:pt x="429" y="251"/>
                </a:cubicBezTo>
                <a:cubicBezTo>
                  <a:pt x="445" y="259"/>
                  <a:pt x="460" y="269"/>
                  <a:pt x="475" y="280"/>
                </a:cubicBezTo>
                <a:cubicBezTo>
                  <a:pt x="445" y="226"/>
                  <a:pt x="454" y="188"/>
                  <a:pt x="451" y="137"/>
                </a:cubicBezTo>
                <a:cubicBezTo>
                  <a:pt x="450" y="127"/>
                  <a:pt x="449" y="117"/>
                  <a:pt x="446" y="107"/>
                </a:cubicBezTo>
                <a:cubicBezTo>
                  <a:pt x="442" y="95"/>
                  <a:pt x="437" y="84"/>
                  <a:pt x="429" y="76"/>
                </a:cubicBezTo>
                <a:cubicBezTo>
                  <a:pt x="421" y="68"/>
                  <a:pt x="404" y="56"/>
                  <a:pt x="391" y="62"/>
                </a:cubicBezTo>
                <a:cubicBezTo>
                  <a:pt x="378" y="55"/>
                  <a:pt x="368" y="50"/>
                  <a:pt x="351" y="55"/>
                </a:cubicBezTo>
                <a:close/>
                <a:moveTo>
                  <a:pt x="394" y="119"/>
                </a:moveTo>
                <a:cubicBezTo>
                  <a:pt x="386" y="131"/>
                  <a:pt x="364" y="142"/>
                  <a:pt x="338" y="144"/>
                </a:cubicBezTo>
                <a:cubicBezTo>
                  <a:pt x="334" y="145"/>
                  <a:pt x="329" y="145"/>
                  <a:pt x="325" y="145"/>
                </a:cubicBezTo>
                <a:cubicBezTo>
                  <a:pt x="318" y="166"/>
                  <a:pt x="322" y="199"/>
                  <a:pt x="329" y="216"/>
                </a:cubicBezTo>
                <a:cubicBezTo>
                  <a:pt x="336" y="230"/>
                  <a:pt x="346" y="241"/>
                  <a:pt x="362" y="250"/>
                </a:cubicBezTo>
                <a:cubicBezTo>
                  <a:pt x="369" y="255"/>
                  <a:pt x="376" y="255"/>
                  <a:pt x="383" y="250"/>
                </a:cubicBezTo>
                <a:cubicBezTo>
                  <a:pt x="398" y="241"/>
                  <a:pt x="409" y="230"/>
                  <a:pt x="415" y="216"/>
                </a:cubicBezTo>
                <a:cubicBezTo>
                  <a:pt x="423" y="199"/>
                  <a:pt x="426" y="167"/>
                  <a:pt x="420" y="145"/>
                </a:cubicBezTo>
                <a:cubicBezTo>
                  <a:pt x="415" y="143"/>
                  <a:pt x="410" y="140"/>
                  <a:pt x="405" y="135"/>
                </a:cubicBezTo>
                <a:cubicBezTo>
                  <a:pt x="400" y="130"/>
                  <a:pt x="397" y="125"/>
                  <a:pt x="394" y="119"/>
                </a:cubicBezTo>
                <a:close/>
                <a:moveTo>
                  <a:pt x="533" y="364"/>
                </a:moveTo>
                <a:cubicBezTo>
                  <a:pt x="533" y="364"/>
                  <a:pt x="533" y="364"/>
                  <a:pt x="533" y="364"/>
                </a:cubicBezTo>
                <a:cubicBezTo>
                  <a:pt x="339" y="364"/>
                  <a:pt x="339" y="364"/>
                  <a:pt x="339" y="364"/>
                </a:cubicBezTo>
                <a:cubicBezTo>
                  <a:pt x="330" y="325"/>
                  <a:pt x="314" y="296"/>
                  <a:pt x="290" y="275"/>
                </a:cubicBezTo>
                <a:cubicBezTo>
                  <a:pt x="299" y="269"/>
                  <a:pt x="308" y="264"/>
                  <a:pt x="318" y="259"/>
                </a:cubicBezTo>
                <a:cubicBezTo>
                  <a:pt x="352" y="301"/>
                  <a:pt x="397" y="294"/>
                  <a:pt x="426" y="259"/>
                </a:cubicBezTo>
                <a:cubicBezTo>
                  <a:pt x="446" y="269"/>
                  <a:pt x="465" y="281"/>
                  <a:pt x="482" y="296"/>
                </a:cubicBezTo>
                <a:cubicBezTo>
                  <a:pt x="503" y="316"/>
                  <a:pt x="520" y="339"/>
                  <a:pt x="533" y="36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40" y="987414"/>
            <a:ext cx="1876450" cy="513565"/>
          </a:xfrm>
          <a:prstGeom prst="rect">
            <a:avLst/>
          </a:prstGeom>
        </p:spPr>
      </p:pic>
      <p:sp>
        <p:nvSpPr>
          <p:cNvPr id="49" name="Title 2"/>
          <p:cNvSpPr txBox="1">
            <a:spLocks/>
          </p:cNvSpPr>
          <p:nvPr/>
        </p:nvSpPr>
        <p:spPr bwMode="auto">
          <a:xfrm>
            <a:off x="3496629" y="1036898"/>
            <a:ext cx="3480427" cy="33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666666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BUSINESS VALUE HIGHLIGHTS</a:t>
            </a:r>
            <a:endParaRPr lang="en-US" sz="1800" u="sng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320"/>
          <p:cNvSpPr txBox="1"/>
          <p:nvPr/>
        </p:nvSpPr>
        <p:spPr>
          <a:xfrm>
            <a:off x="2572966" y="1402007"/>
            <a:ext cx="6004051" cy="1453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b="1" dirty="0" smtClean="0">
                <a:solidFill>
                  <a:schemeClr val="accent4">
                    <a:lumMod val="50000"/>
                    <a:lumOff val="50000"/>
                  </a:schemeClr>
                </a:solidFill>
                <a:ea typeface="Proxima Nova"/>
                <a:cs typeface="Proxima Nova"/>
                <a:sym typeface="Proxima Nova"/>
              </a:rPr>
              <a:t>531%</a:t>
            </a:r>
            <a:r>
              <a:rPr lang="en-US" dirty="0" smtClean="0">
                <a:solidFill>
                  <a:srgbClr val="EFEFEF"/>
                </a:solidFill>
                <a:ea typeface="Proxima Nova"/>
                <a:cs typeface="Proxima Nova"/>
                <a:sym typeface="Proxima Nova"/>
              </a:rPr>
              <a:t> average five-year ROI</a:t>
            </a:r>
            <a:endParaRPr lang="en" dirty="0">
              <a:solidFill>
                <a:srgbClr val="EFEFEF"/>
              </a:solidFill>
              <a:ea typeface="Proxima Nova"/>
              <a:cs typeface="Proxima Nova"/>
              <a:sym typeface="Proxima Nova"/>
            </a:endParaRP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29D1FF"/>
                </a:solidFill>
                <a:ea typeface="Proxima Nova"/>
                <a:cs typeface="Proxima Nova"/>
                <a:sym typeface="Proxima Nova"/>
              </a:rPr>
              <a:t>$1.29 million</a:t>
            </a:r>
            <a:r>
              <a:rPr lang="en-US" dirty="0" smtClean="0">
                <a:solidFill>
                  <a:srgbClr val="EFEFEF"/>
                </a:solidFill>
                <a:ea typeface="Proxima Nova"/>
                <a:cs typeface="Proxima Nova"/>
                <a:sym typeface="Proxima Nova"/>
              </a:rPr>
              <a:t> average annual benefits per 100 developers per year</a:t>
            </a:r>
            <a:endParaRPr lang="en" dirty="0">
              <a:solidFill>
                <a:srgbClr val="EFEFEF"/>
              </a:solidFill>
              <a:ea typeface="Proxima Nova"/>
              <a:cs typeface="Proxima Nova"/>
              <a:sym typeface="Proxima Nova"/>
            </a:endParaRPr>
          </a:p>
          <a:p>
            <a:pPr marL="514350" lvl="0" indent="-285750">
              <a:spcAft>
                <a:spcPts val="10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b="1" dirty="0" smtClean="0">
                <a:solidFill>
                  <a:schemeClr val="accent4">
                    <a:lumMod val="50000"/>
                    <a:lumOff val="50000"/>
                  </a:schemeClr>
                </a:solidFill>
                <a:ea typeface="Proxima Nova"/>
                <a:cs typeface="Proxima Nova"/>
                <a:sym typeface="Proxima Nova"/>
              </a:rPr>
              <a:t>66% </a:t>
            </a:r>
            <a:r>
              <a:rPr lang="en-US" dirty="0" smtClean="0">
                <a:solidFill>
                  <a:srgbClr val="EFEFEF"/>
                </a:solidFill>
                <a:ea typeface="Proxima Nova"/>
                <a:cs typeface="Proxima Nova"/>
                <a:sym typeface="Proxima Nova"/>
              </a:rPr>
              <a:t>faster application development life cycles</a:t>
            </a:r>
          </a:p>
          <a:p>
            <a:pPr marL="514350" indent="-285750">
              <a:spcAft>
                <a:spcPts val="10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b="1" dirty="0" smtClean="0">
                <a:solidFill>
                  <a:schemeClr val="accent4">
                    <a:lumMod val="50000"/>
                    <a:lumOff val="50000"/>
                  </a:schemeClr>
                </a:solidFill>
                <a:ea typeface="Proxima Nova"/>
                <a:cs typeface="Proxima Nova"/>
                <a:sym typeface="Proxima Nova"/>
              </a:rPr>
              <a:t>35% </a:t>
            </a:r>
            <a:r>
              <a:rPr lang="en-US" dirty="0" smtClean="0">
                <a:solidFill>
                  <a:srgbClr val="EFEFEF"/>
                </a:solidFill>
                <a:ea typeface="Proxima Nova"/>
                <a:cs typeface="Proxima Nova"/>
                <a:sym typeface="Proxima Nova"/>
              </a:rPr>
              <a:t>less IT staff time required per application developed</a:t>
            </a:r>
          </a:p>
          <a:p>
            <a:pPr marL="514350" lvl="0" indent="-285750">
              <a:spcAft>
                <a:spcPts val="1000"/>
              </a:spcAft>
              <a:buClr>
                <a:srgbClr val="EFEFEF"/>
              </a:buClr>
              <a:buFont typeface="Wingdings" charset="2"/>
              <a:buChar char="§"/>
            </a:pPr>
            <a:r>
              <a:rPr lang="en-US" b="1" dirty="0" smtClean="0">
                <a:solidFill>
                  <a:schemeClr val="accent4">
                    <a:lumMod val="50000"/>
                    <a:lumOff val="50000"/>
                  </a:schemeClr>
                </a:solidFill>
                <a:ea typeface="Proxima Nova"/>
                <a:cs typeface="Proxima Nova"/>
                <a:sym typeface="Proxima Nova"/>
              </a:rPr>
              <a:t>38% </a:t>
            </a:r>
            <a:r>
              <a:rPr lang="en-US" dirty="0" smtClean="0">
                <a:solidFill>
                  <a:srgbClr val="EFEFEF"/>
                </a:solidFill>
                <a:ea typeface="Proxima Nova"/>
                <a:cs typeface="Proxima Nova"/>
                <a:sym typeface="Proxima Nova"/>
              </a:rPr>
              <a:t>lower IT infrastructure and development platform costs per application</a:t>
            </a:r>
            <a:endParaRPr lang="en-US" dirty="0">
              <a:solidFill>
                <a:srgbClr val="EFEFEF"/>
              </a:solidFill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0966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Open Source Case Studies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8099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State government using open source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0"/>
          </p:nvPr>
        </p:nvSpPr>
        <p:spPr>
          <a:xfrm>
            <a:off x="457200" y="4800600"/>
            <a:ext cx="8153400" cy="27384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Red Hat 							Tried | Tested | Trusted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40536" y="4812507"/>
            <a:ext cx="3048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5933" y="109321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Maryland</a:t>
            </a:r>
            <a:endParaRPr lang="en-US" kern="12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363378"/>
              </p:ext>
            </p:extLst>
          </p:nvPr>
        </p:nvGraphicFramePr>
        <p:xfrm>
          <a:off x="1000333" y="1213430"/>
          <a:ext cx="7651853" cy="1958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5112"/>
                <a:gridCol w="1270089"/>
                <a:gridCol w="4636652"/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rgbClr val="FFFFFF"/>
                          </a:solidFill>
                        </a:rPr>
                        <a:t>MD</a:t>
                      </a:r>
                      <a:r>
                        <a:rPr lang="en-US" sz="1000" b="1" baseline="0" dirty="0" smtClean="0">
                          <a:solidFill>
                            <a:srgbClr val="FFFFFF"/>
                          </a:solidFill>
                        </a:rPr>
                        <a:t>  Health Benefit Exchange</a:t>
                      </a:r>
                      <a:endParaRPr lang="en-U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 smtClean="0">
                          <a:solidFill>
                            <a:srgbClr val="FFFFFF"/>
                          </a:solidFill>
                        </a:rPr>
                        <a:t>Application</a:t>
                      </a:r>
                      <a:r>
                        <a:rPr lang="en-US" sz="900" b="0" baseline="0" dirty="0" smtClean="0">
                          <a:solidFill>
                            <a:srgbClr val="FFFFFF"/>
                          </a:solidFill>
                        </a:rPr>
                        <a:t> Server, Enterprise Service Bus</a:t>
                      </a:r>
                      <a:endParaRPr lang="en-US" sz="900" b="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Agency Objective</a:t>
                      </a:r>
                    </a:p>
                    <a:p>
                      <a:pPr algn="l"/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The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agency was interested in replacing proprietary middleware products to substantially lower TCO. </a:t>
                      </a:r>
                    </a:p>
                    <a:p>
                      <a:pPr algn="l"/>
                      <a:endParaRPr lang="en-US" sz="9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rgbClr val="FFFFFF"/>
                          </a:solidFill>
                        </a:rPr>
                        <a:t>Solution</a:t>
                      </a:r>
                    </a:p>
                    <a:p>
                      <a:pPr algn="l"/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The solution is a health insurance exchange serving the needs of millions of citizens applying for subsidized and fully funded health insurance</a:t>
                      </a:r>
                    </a:p>
                    <a:p>
                      <a:pPr algn="l"/>
                      <a:endParaRPr lang="en-US" sz="9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Results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Year 1 license cost reduction by  approximately 80%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Out year maintenance cost reduction by approximately 40%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Solution is running in production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environment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4" name="Picture 93" descr="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" y="1390270"/>
            <a:ext cx="929540" cy="41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State government using open source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0"/>
          </p:nvPr>
        </p:nvSpPr>
        <p:spPr>
          <a:xfrm>
            <a:off x="457200" y="4800600"/>
            <a:ext cx="8153400" cy="27384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Red Hat 							Tried | Tested | Trusted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40536" y="4812507"/>
            <a:ext cx="3048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509878"/>
              </p:ext>
            </p:extLst>
          </p:nvPr>
        </p:nvGraphicFramePr>
        <p:xfrm>
          <a:off x="1000333" y="1213430"/>
          <a:ext cx="7651853" cy="2567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8724"/>
                <a:gridCol w="1462527"/>
                <a:gridCol w="4790602"/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rgbClr val="FFFFFF"/>
                          </a:solidFill>
                        </a:rPr>
                        <a:t>Office of Information </a:t>
                      </a:r>
                      <a:r>
                        <a:rPr lang="en-US" sz="1000" b="1" dirty="0" err="1" smtClean="0">
                          <a:solidFill>
                            <a:srgbClr val="FFFFFF"/>
                          </a:solidFill>
                        </a:rPr>
                        <a:t>Resoures</a:t>
                      </a:r>
                      <a:endParaRPr lang="en-U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 smtClean="0">
                          <a:solidFill>
                            <a:srgbClr val="FFFFFF"/>
                          </a:solidFill>
                        </a:rPr>
                        <a:t>Application</a:t>
                      </a:r>
                      <a:r>
                        <a:rPr lang="en-US" sz="900" b="0" baseline="0" dirty="0" smtClean="0">
                          <a:solidFill>
                            <a:srgbClr val="FFFFFF"/>
                          </a:solidFill>
                        </a:rPr>
                        <a:t> Server, Standard Operating System</a:t>
                      </a:r>
                      <a:endParaRPr lang="en-US" sz="900" b="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Agency Objective</a:t>
                      </a:r>
                    </a:p>
                    <a:p>
                      <a:pPr algn="l"/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Agency looking for a cost-effective and standards based application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server and secure standard operating system. Proprietary application server technology was too expensive , inflexible and limited the state’s ability to develop new systems, and scale to meet constituent demands</a:t>
                      </a:r>
                    </a:p>
                    <a:p>
                      <a:pPr algn="l"/>
                      <a:endParaRPr lang="en-US" sz="9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rgbClr val="FFFFFF"/>
                          </a:solidFill>
                        </a:rPr>
                        <a:t>Solution</a:t>
                      </a:r>
                    </a:p>
                    <a:p>
                      <a:pPr algn="l"/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After evaluating a number of Java enterprise edition (JEE) application servers using a number of evaluation criteria, OIR selected </a:t>
                      </a:r>
                      <a:r>
                        <a:rPr lang="en-US" sz="1000" baseline="0" dirty="0" err="1" smtClean="0">
                          <a:solidFill>
                            <a:srgbClr val="FFFFFF"/>
                          </a:solidFill>
                        </a:rPr>
                        <a:t>JBoss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enterprise application platform that integrates seamlessly with Red Hat Enterprise Linux operating system.</a:t>
                      </a:r>
                    </a:p>
                    <a:p>
                      <a:pPr algn="l"/>
                      <a:endParaRPr lang="en-US" sz="9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Results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Lower total cost of ownership (TCO)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Increased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performance</a:t>
                      </a:r>
                      <a:endParaRPr lang="en-US" sz="10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Readily available resources familiar with the technology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OIR can quickly and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easily add new servers to its architecture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8489" y="1033495"/>
            <a:ext cx="1177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Tennessee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2" name="Picture 11" descr="t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" y="1338294"/>
            <a:ext cx="845984" cy="265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666" y="4450865"/>
            <a:ext cx="49423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https://</a:t>
            </a:r>
            <a:r>
              <a:rPr lang="en-US" sz="700" dirty="0" err="1">
                <a:solidFill>
                  <a:srgbClr val="FFFFFF"/>
                </a:solidFill>
              </a:rPr>
              <a:t>www.redhat.com</a:t>
            </a:r>
            <a:r>
              <a:rPr lang="en-US" sz="700" dirty="0">
                <a:solidFill>
                  <a:srgbClr val="FFFFFF"/>
                </a:solidFill>
              </a:rPr>
              <a:t>/en/files/resources/en-rhjb-tennessee-migrates-middleware-environment-jboss-eap-3610777.pdf</a:t>
            </a:r>
          </a:p>
        </p:txBody>
      </p:sp>
    </p:spTree>
    <p:extLst>
      <p:ext uri="{BB962C8B-B14F-4D97-AF65-F5344CB8AC3E}">
        <p14:creationId xmlns:p14="http://schemas.microsoft.com/office/powerpoint/2010/main" val="224981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State government using open source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0"/>
          </p:nvPr>
        </p:nvSpPr>
        <p:spPr>
          <a:xfrm>
            <a:off x="457200" y="4800600"/>
            <a:ext cx="8153400" cy="27384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Red Hat 							Tried | Tested | Trusted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40536" y="4812507"/>
            <a:ext cx="3048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193465"/>
              </p:ext>
            </p:extLst>
          </p:nvPr>
        </p:nvGraphicFramePr>
        <p:xfrm>
          <a:off x="1000333" y="1213430"/>
          <a:ext cx="7651853" cy="2415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8724"/>
                <a:gridCol w="1462527"/>
                <a:gridCol w="4790602"/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rgbClr val="FFFFFF"/>
                          </a:solidFill>
                        </a:rPr>
                        <a:t>Dept. of Information Technology </a:t>
                      </a:r>
                      <a:r>
                        <a:rPr lang="mr-IN" sz="1000" b="1" dirty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r>
                        <a:rPr lang="en-US" sz="1000" b="1" dirty="0" smtClean="0">
                          <a:solidFill>
                            <a:srgbClr val="FFFFFF"/>
                          </a:solidFill>
                        </a:rPr>
                        <a:t> Digital Commons</a:t>
                      </a:r>
                      <a:endParaRPr lang="en-U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 err="1" smtClean="0">
                          <a:solidFill>
                            <a:srgbClr val="FFFFFF"/>
                          </a:solidFill>
                        </a:rPr>
                        <a:t>PaaS</a:t>
                      </a:r>
                      <a:r>
                        <a:rPr lang="en-US" sz="900" b="0" dirty="0" smtClean="0">
                          <a:solidFill>
                            <a:srgbClr val="FFFFFF"/>
                          </a:solidFill>
                        </a:rPr>
                        <a:t> Platform</a:t>
                      </a:r>
                      <a:endParaRPr lang="en-US" sz="900" b="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Agency Objective</a:t>
                      </a:r>
                    </a:p>
                    <a:p>
                      <a:pPr algn="l"/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To meet the Governor </a:t>
                      </a:r>
                      <a:r>
                        <a:rPr lang="en-US" sz="1000" dirty="0" err="1" smtClean="0">
                          <a:solidFill>
                            <a:srgbClr val="FFFFFF"/>
                          </a:solidFill>
                        </a:rPr>
                        <a:t>McCrorey’s</a:t>
                      </a: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 mandate to improve the state’s websites,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NC Department of Information Technology needed to overcome complex processes and limited resources</a:t>
                      </a:r>
                    </a:p>
                    <a:p>
                      <a:pPr algn="l"/>
                      <a:endParaRPr lang="en-US" sz="9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rgbClr val="FFFFFF"/>
                          </a:solidFill>
                        </a:rPr>
                        <a:t>Solution</a:t>
                      </a:r>
                    </a:p>
                    <a:p>
                      <a:pPr algn="l"/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As the foundation for the project, the state chose a Drupal content management system (CMS) built on Red Hat’s </a:t>
                      </a:r>
                      <a:r>
                        <a:rPr lang="en-US" sz="1000" baseline="0" dirty="0" err="1" smtClean="0">
                          <a:solidFill>
                            <a:srgbClr val="FFFFFF"/>
                          </a:solidFill>
                        </a:rPr>
                        <a:t>OpenShift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Platform as a Service Dedicated and hosted on Amazon Web Services (AWS).</a:t>
                      </a:r>
                    </a:p>
                    <a:p>
                      <a:pPr algn="l"/>
                      <a:endParaRPr lang="en-US" sz="9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Results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Reduced the maintenance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and staffing costs of managing state websites</a:t>
                      </a:r>
                      <a:endParaRPr lang="en-US" sz="10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Easier to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launch new content and manage existing content</a:t>
                      </a:r>
                      <a:endParaRPr lang="en-US" sz="10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Improved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user experience (UX)</a:t>
                      </a:r>
                      <a:endParaRPr lang="en-US" sz="10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Increased site traffic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8490" y="905225"/>
            <a:ext cx="170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North Carolina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66" y="4450865"/>
            <a:ext cx="49423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https://</a:t>
            </a:r>
            <a:r>
              <a:rPr lang="en-US" sz="700" dirty="0" err="1">
                <a:solidFill>
                  <a:srgbClr val="FFFFFF"/>
                </a:solidFill>
              </a:rPr>
              <a:t>www.redhat.com</a:t>
            </a:r>
            <a:r>
              <a:rPr lang="en-US" sz="700" dirty="0">
                <a:solidFill>
                  <a:srgbClr val="FFFFFF"/>
                </a:solidFill>
              </a:rPr>
              <a:t>/</a:t>
            </a:r>
            <a:r>
              <a:rPr lang="en-US" sz="700" dirty="0" err="1">
                <a:solidFill>
                  <a:srgbClr val="FFFFFF"/>
                </a:solidFill>
              </a:rPr>
              <a:t>cms</a:t>
            </a:r>
            <a:r>
              <a:rPr lang="en-US" sz="700" dirty="0">
                <a:solidFill>
                  <a:srgbClr val="FFFFFF"/>
                </a:solidFill>
              </a:rPr>
              <a:t>/managed-files/cl-north-carolina-transforms-state-case-study-inc0391796lw-201605-en.pdf</a:t>
            </a: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141579" y="1213429"/>
            <a:ext cx="756463" cy="389905"/>
          </a:xfrm>
          <a:custGeom>
            <a:avLst/>
            <a:gdLst>
              <a:gd name="T0" fmla="*/ 103 w 353"/>
              <a:gd name="T1" fmla="*/ 22 h 164"/>
              <a:gd name="T2" fmla="*/ 95 w 353"/>
              <a:gd name="T3" fmla="*/ 25 h 164"/>
              <a:gd name="T4" fmla="*/ 94 w 353"/>
              <a:gd name="T5" fmla="*/ 29 h 164"/>
              <a:gd name="T6" fmla="*/ 66 w 353"/>
              <a:gd name="T7" fmla="*/ 34 h 164"/>
              <a:gd name="T8" fmla="*/ 50 w 353"/>
              <a:gd name="T9" fmla="*/ 45 h 164"/>
              <a:gd name="T10" fmla="*/ 42 w 353"/>
              <a:gd name="T11" fmla="*/ 48 h 164"/>
              <a:gd name="T12" fmla="*/ 31 w 353"/>
              <a:gd name="T13" fmla="*/ 52 h 164"/>
              <a:gd name="T14" fmla="*/ 19 w 353"/>
              <a:gd name="T15" fmla="*/ 58 h 164"/>
              <a:gd name="T16" fmla="*/ 7 w 353"/>
              <a:gd name="T17" fmla="*/ 65 h 164"/>
              <a:gd name="T18" fmla="*/ 3 w 353"/>
              <a:gd name="T19" fmla="*/ 70 h 164"/>
              <a:gd name="T20" fmla="*/ 0 w 353"/>
              <a:gd name="T21" fmla="*/ 73 h 164"/>
              <a:gd name="T22" fmla="*/ 0 w 353"/>
              <a:gd name="T23" fmla="*/ 78 h 164"/>
              <a:gd name="T24" fmla="*/ 73 w 353"/>
              <a:gd name="T25" fmla="*/ 74 h 164"/>
              <a:gd name="T26" fmla="*/ 70 w 353"/>
              <a:gd name="T27" fmla="*/ 74 h 164"/>
              <a:gd name="T28" fmla="*/ 75 w 353"/>
              <a:gd name="T29" fmla="*/ 71 h 164"/>
              <a:gd name="T30" fmla="*/ 140 w 353"/>
              <a:gd name="T31" fmla="*/ 71 h 164"/>
              <a:gd name="T32" fmla="*/ 154 w 353"/>
              <a:gd name="T33" fmla="*/ 78 h 164"/>
              <a:gd name="T34" fmla="*/ 193 w 353"/>
              <a:gd name="T35" fmla="*/ 88 h 164"/>
              <a:gd name="T36" fmla="*/ 206 w 353"/>
              <a:gd name="T37" fmla="*/ 95 h 164"/>
              <a:gd name="T38" fmla="*/ 211 w 353"/>
              <a:gd name="T39" fmla="*/ 107 h 164"/>
              <a:gd name="T40" fmla="*/ 226 w 353"/>
              <a:gd name="T41" fmla="*/ 122 h 164"/>
              <a:gd name="T42" fmla="*/ 230 w 353"/>
              <a:gd name="T43" fmla="*/ 125 h 164"/>
              <a:gd name="T44" fmla="*/ 239 w 353"/>
              <a:gd name="T45" fmla="*/ 144 h 164"/>
              <a:gd name="T46" fmla="*/ 255 w 353"/>
              <a:gd name="T47" fmla="*/ 163 h 164"/>
              <a:gd name="T48" fmla="*/ 255 w 353"/>
              <a:gd name="T49" fmla="*/ 163 h 164"/>
              <a:gd name="T50" fmla="*/ 255 w 353"/>
              <a:gd name="T51" fmla="*/ 164 h 164"/>
              <a:gd name="T52" fmla="*/ 271 w 353"/>
              <a:gd name="T53" fmla="*/ 152 h 164"/>
              <a:gd name="T54" fmla="*/ 298 w 353"/>
              <a:gd name="T55" fmla="*/ 133 h 164"/>
              <a:gd name="T56" fmla="*/ 325 w 353"/>
              <a:gd name="T57" fmla="*/ 125 h 164"/>
              <a:gd name="T58" fmla="*/ 325 w 353"/>
              <a:gd name="T59" fmla="*/ 113 h 164"/>
              <a:gd name="T60" fmla="*/ 317 w 353"/>
              <a:gd name="T61" fmla="*/ 117 h 164"/>
              <a:gd name="T62" fmla="*/ 314 w 353"/>
              <a:gd name="T63" fmla="*/ 113 h 164"/>
              <a:gd name="T64" fmla="*/ 317 w 353"/>
              <a:gd name="T65" fmla="*/ 105 h 164"/>
              <a:gd name="T66" fmla="*/ 321 w 353"/>
              <a:gd name="T67" fmla="*/ 98 h 164"/>
              <a:gd name="T68" fmla="*/ 317 w 353"/>
              <a:gd name="T69" fmla="*/ 94 h 164"/>
              <a:gd name="T70" fmla="*/ 325 w 353"/>
              <a:gd name="T71" fmla="*/ 94 h 164"/>
              <a:gd name="T72" fmla="*/ 337 w 353"/>
              <a:gd name="T73" fmla="*/ 98 h 164"/>
              <a:gd name="T74" fmla="*/ 349 w 353"/>
              <a:gd name="T75" fmla="*/ 86 h 164"/>
              <a:gd name="T76" fmla="*/ 349 w 353"/>
              <a:gd name="T77" fmla="*/ 74 h 164"/>
              <a:gd name="T78" fmla="*/ 341 w 353"/>
              <a:gd name="T79" fmla="*/ 82 h 164"/>
              <a:gd name="T80" fmla="*/ 337 w 353"/>
              <a:gd name="T81" fmla="*/ 70 h 164"/>
              <a:gd name="T82" fmla="*/ 314 w 353"/>
              <a:gd name="T83" fmla="*/ 55 h 164"/>
              <a:gd name="T84" fmla="*/ 317 w 353"/>
              <a:gd name="T85" fmla="*/ 62 h 164"/>
              <a:gd name="T86" fmla="*/ 325 w 353"/>
              <a:gd name="T87" fmla="*/ 66 h 164"/>
              <a:gd name="T88" fmla="*/ 337 w 353"/>
              <a:gd name="T89" fmla="*/ 59 h 164"/>
              <a:gd name="T90" fmla="*/ 346 w 353"/>
              <a:gd name="T91" fmla="*/ 59 h 164"/>
              <a:gd name="T92" fmla="*/ 347 w 353"/>
              <a:gd name="T93" fmla="*/ 57 h 164"/>
              <a:gd name="T94" fmla="*/ 341 w 353"/>
              <a:gd name="T95" fmla="*/ 47 h 164"/>
              <a:gd name="T96" fmla="*/ 345 w 353"/>
              <a:gd name="T97" fmla="*/ 23 h 164"/>
              <a:gd name="T98" fmla="*/ 329 w 353"/>
              <a:gd name="T99" fmla="*/ 23 h 164"/>
              <a:gd name="T100" fmla="*/ 321 w 353"/>
              <a:gd name="T101" fmla="*/ 16 h 164"/>
              <a:gd name="T102" fmla="*/ 333 w 353"/>
              <a:gd name="T103" fmla="*/ 16 h 164"/>
              <a:gd name="T104" fmla="*/ 325 w 353"/>
              <a:gd name="T105" fmla="*/ 12 h 164"/>
              <a:gd name="T106" fmla="*/ 325 w 353"/>
              <a:gd name="T107" fmla="*/ 4 h 164"/>
              <a:gd name="T108" fmla="*/ 106 w 353"/>
              <a:gd name="T10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53" h="164">
                <a:moveTo>
                  <a:pt x="106" y="15"/>
                </a:moveTo>
                <a:cubicBezTo>
                  <a:pt x="103" y="22"/>
                  <a:pt x="103" y="22"/>
                  <a:pt x="103" y="22"/>
                </a:cubicBezTo>
                <a:cubicBezTo>
                  <a:pt x="97" y="22"/>
                  <a:pt x="97" y="22"/>
                  <a:pt x="97" y="22"/>
                </a:cubicBezTo>
                <a:cubicBezTo>
                  <a:pt x="95" y="25"/>
                  <a:pt x="95" y="25"/>
                  <a:pt x="95" y="25"/>
                </a:cubicBezTo>
                <a:cubicBezTo>
                  <a:pt x="94" y="26"/>
                  <a:pt x="94" y="27"/>
                  <a:pt x="94" y="28"/>
                </a:cubicBezTo>
                <a:cubicBezTo>
                  <a:pt x="94" y="29"/>
                  <a:pt x="94" y="29"/>
                  <a:pt x="94" y="29"/>
                </a:cubicBezTo>
                <a:cubicBezTo>
                  <a:pt x="84" y="34"/>
                  <a:pt x="84" y="34"/>
                  <a:pt x="84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5"/>
                  <a:pt x="50" y="45"/>
                  <a:pt x="50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2" y="48"/>
                  <a:pt x="42" y="48"/>
                  <a:pt x="42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1" y="52"/>
                  <a:pt x="31" y="52"/>
                  <a:pt x="31" y="52"/>
                </a:cubicBezTo>
                <a:cubicBezTo>
                  <a:pt x="27" y="58"/>
                  <a:pt x="27" y="58"/>
                  <a:pt x="27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9" y="65"/>
                  <a:pt x="7" y="65"/>
                </a:cubicBezTo>
                <a:cubicBezTo>
                  <a:pt x="5" y="65"/>
                  <a:pt x="4" y="68"/>
                  <a:pt x="3" y="70"/>
                </a:cubicBezTo>
                <a:cubicBezTo>
                  <a:pt x="3" y="70"/>
                  <a:pt x="3" y="70"/>
                  <a:pt x="3" y="70"/>
                </a:cubicBezTo>
                <a:cubicBezTo>
                  <a:pt x="1" y="72"/>
                  <a:pt x="1" y="72"/>
                  <a:pt x="1" y="7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3"/>
                  <a:pt x="0" y="74"/>
                  <a:pt x="0" y="75"/>
                </a:cubicBezTo>
                <a:cubicBezTo>
                  <a:pt x="0" y="78"/>
                  <a:pt x="0" y="78"/>
                  <a:pt x="0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73" y="74"/>
                  <a:pt x="73" y="74"/>
                  <a:pt x="73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70" y="74"/>
                  <a:pt x="70" y="74"/>
                  <a:pt x="70" y="74"/>
                </a:cubicBezTo>
                <a:cubicBezTo>
                  <a:pt x="73" y="72"/>
                  <a:pt x="73" y="72"/>
                  <a:pt x="73" y="72"/>
                </a:cubicBezTo>
                <a:cubicBezTo>
                  <a:pt x="73" y="72"/>
                  <a:pt x="74" y="71"/>
                  <a:pt x="75" y="71"/>
                </a:cubicBezTo>
                <a:cubicBezTo>
                  <a:pt x="76" y="71"/>
                  <a:pt x="78" y="70"/>
                  <a:pt x="95" y="70"/>
                </a:cubicBezTo>
                <a:cubicBezTo>
                  <a:pt x="109" y="70"/>
                  <a:pt x="127" y="70"/>
                  <a:pt x="140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65" y="88"/>
                  <a:pt x="165" y="88"/>
                  <a:pt x="165" y="88"/>
                </a:cubicBezTo>
                <a:cubicBezTo>
                  <a:pt x="193" y="88"/>
                  <a:pt x="193" y="88"/>
                  <a:pt x="193" y="88"/>
                </a:cubicBezTo>
                <a:cubicBezTo>
                  <a:pt x="198" y="90"/>
                  <a:pt x="198" y="90"/>
                  <a:pt x="198" y="90"/>
                </a:cubicBezTo>
                <a:cubicBezTo>
                  <a:pt x="206" y="95"/>
                  <a:pt x="206" y="95"/>
                  <a:pt x="206" y="95"/>
                </a:cubicBezTo>
                <a:cubicBezTo>
                  <a:pt x="211" y="99"/>
                  <a:pt x="211" y="99"/>
                  <a:pt x="211" y="99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20" y="114"/>
                  <a:pt x="220" y="114"/>
                  <a:pt x="220" y="114"/>
                </a:cubicBezTo>
                <a:cubicBezTo>
                  <a:pt x="226" y="122"/>
                  <a:pt x="226" y="122"/>
                  <a:pt x="226" y="122"/>
                </a:cubicBezTo>
                <a:cubicBezTo>
                  <a:pt x="230" y="125"/>
                  <a:pt x="230" y="125"/>
                  <a:pt x="230" y="125"/>
                </a:cubicBezTo>
                <a:cubicBezTo>
                  <a:pt x="230" y="125"/>
                  <a:pt x="230" y="125"/>
                  <a:pt x="230" y="125"/>
                </a:cubicBezTo>
                <a:cubicBezTo>
                  <a:pt x="239" y="132"/>
                  <a:pt x="239" y="132"/>
                  <a:pt x="239" y="132"/>
                </a:cubicBezTo>
                <a:cubicBezTo>
                  <a:pt x="239" y="144"/>
                  <a:pt x="239" y="144"/>
                  <a:pt x="239" y="144"/>
                </a:cubicBezTo>
                <a:cubicBezTo>
                  <a:pt x="254" y="163"/>
                  <a:pt x="254" y="163"/>
                  <a:pt x="254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4"/>
                  <a:pt x="255" y="164"/>
                  <a:pt x="255" y="164"/>
                </a:cubicBezTo>
                <a:cubicBezTo>
                  <a:pt x="271" y="160"/>
                  <a:pt x="271" y="160"/>
                  <a:pt x="271" y="160"/>
                </a:cubicBezTo>
                <a:cubicBezTo>
                  <a:pt x="271" y="152"/>
                  <a:pt x="271" y="152"/>
                  <a:pt x="271" y="152"/>
                </a:cubicBezTo>
                <a:cubicBezTo>
                  <a:pt x="278" y="141"/>
                  <a:pt x="278" y="141"/>
                  <a:pt x="278" y="141"/>
                </a:cubicBezTo>
                <a:cubicBezTo>
                  <a:pt x="298" y="133"/>
                  <a:pt x="298" y="133"/>
                  <a:pt x="298" y="133"/>
                </a:cubicBezTo>
                <a:cubicBezTo>
                  <a:pt x="314" y="133"/>
                  <a:pt x="314" y="133"/>
                  <a:pt x="314" y="133"/>
                </a:cubicBezTo>
                <a:cubicBezTo>
                  <a:pt x="325" y="125"/>
                  <a:pt x="325" y="125"/>
                  <a:pt x="325" y="125"/>
                </a:cubicBezTo>
                <a:cubicBezTo>
                  <a:pt x="325" y="121"/>
                  <a:pt x="325" y="121"/>
                  <a:pt x="325" y="121"/>
                </a:cubicBezTo>
                <a:cubicBezTo>
                  <a:pt x="325" y="113"/>
                  <a:pt x="325" y="113"/>
                  <a:pt x="325" y="113"/>
                </a:cubicBezTo>
                <a:cubicBezTo>
                  <a:pt x="317" y="113"/>
                  <a:pt x="317" y="113"/>
                  <a:pt x="317" y="113"/>
                </a:cubicBezTo>
                <a:cubicBezTo>
                  <a:pt x="317" y="117"/>
                  <a:pt x="317" y="117"/>
                  <a:pt x="317" y="117"/>
                </a:cubicBezTo>
                <a:cubicBezTo>
                  <a:pt x="314" y="117"/>
                  <a:pt x="314" y="117"/>
                  <a:pt x="314" y="117"/>
                </a:cubicBezTo>
                <a:cubicBezTo>
                  <a:pt x="314" y="113"/>
                  <a:pt x="314" y="113"/>
                  <a:pt x="314" y="113"/>
                </a:cubicBezTo>
                <a:cubicBezTo>
                  <a:pt x="317" y="109"/>
                  <a:pt x="317" y="109"/>
                  <a:pt x="317" y="109"/>
                </a:cubicBezTo>
                <a:cubicBezTo>
                  <a:pt x="317" y="105"/>
                  <a:pt x="317" y="105"/>
                  <a:pt x="317" y="105"/>
                </a:cubicBezTo>
                <a:cubicBezTo>
                  <a:pt x="321" y="102"/>
                  <a:pt x="321" y="102"/>
                  <a:pt x="321" y="102"/>
                </a:cubicBezTo>
                <a:cubicBezTo>
                  <a:pt x="321" y="98"/>
                  <a:pt x="321" y="98"/>
                  <a:pt x="321" y="98"/>
                </a:cubicBezTo>
                <a:cubicBezTo>
                  <a:pt x="310" y="94"/>
                  <a:pt x="310" y="94"/>
                  <a:pt x="310" y="94"/>
                </a:cubicBezTo>
                <a:cubicBezTo>
                  <a:pt x="317" y="94"/>
                  <a:pt x="317" y="94"/>
                  <a:pt x="317" y="94"/>
                </a:cubicBezTo>
                <a:cubicBezTo>
                  <a:pt x="321" y="90"/>
                  <a:pt x="321" y="90"/>
                  <a:pt x="321" y="90"/>
                </a:cubicBezTo>
                <a:cubicBezTo>
                  <a:pt x="325" y="94"/>
                  <a:pt x="325" y="94"/>
                  <a:pt x="325" y="94"/>
                </a:cubicBezTo>
                <a:cubicBezTo>
                  <a:pt x="329" y="98"/>
                  <a:pt x="329" y="98"/>
                  <a:pt x="329" y="98"/>
                </a:cubicBezTo>
                <a:cubicBezTo>
                  <a:pt x="337" y="98"/>
                  <a:pt x="337" y="98"/>
                  <a:pt x="337" y="98"/>
                </a:cubicBezTo>
                <a:cubicBezTo>
                  <a:pt x="341" y="98"/>
                  <a:pt x="341" y="98"/>
                  <a:pt x="341" y="98"/>
                </a:cubicBezTo>
                <a:cubicBezTo>
                  <a:pt x="349" y="86"/>
                  <a:pt x="349" y="86"/>
                  <a:pt x="349" y="86"/>
                </a:cubicBezTo>
                <a:cubicBezTo>
                  <a:pt x="353" y="86"/>
                  <a:pt x="353" y="86"/>
                  <a:pt x="353" y="86"/>
                </a:cubicBezTo>
                <a:cubicBezTo>
                  <a:pt x="349" y="74"/>
                  <a:pt x="349" y="74"/>
                  <a:pt x="349" y="74"/>
                </a:cubicBezTo>
                <a:cubicBezTo>
                  <a:pt x="349" y="70"/>
                  <a:pt x="349" y="70"/>
                  <a:pt x="349" y="70"/>
                </a:cubicBezTo>
                <a:cubicBezTo>
                  <a:pt x="341" y="82"/>
                  <a:pt x="341" y="82"/>
                  <a:pt x="341" y="82"/>
                </a:cubicBezTo>
                <a:cubicBezTo>
                  <a:pt x="337" y="78"/>
                  <a:pt x="337" y="78"/>
                  <a:pt x="337" y="78"/>
                </a:cubicBezTo>
                <a:cubicBezTo>
                  <a:pt x="337" y="70"/>
                  <a:pt x="337" y="70"/>
                  <a:pt x="337" y="70"/>
                </a:cubicBezTo>
                <a:cubicBezTo>
                  <a:pt x="317" y="70"/>
                  <a:pt x="317" y="70"/>
                  <a:pt x="317" y="70"/>
                </a:cubicBezTo>
                <a:cubicBezTo>
                  <a:pt x="314" y="55"/>
                  <a:pt x="314" y="55"/>
                  <a:pt x="314" y="55"/>
                </a:cubicBezTo>
                <a:cubicBezTo>
                  <a:pt x="317" y="55"/>
                  <a:pt x="317" y="55"/>
                  <a:pt x="317" y="55"/>
                </a:cubicBezTo>
                <a:cubicBezTo>
                  <a:pt x="317" y="62"/>
                  <a:pt x="317" y="62"/>
                  <a:pt x="317" y="62"/>
                </a:cubicBezTo>
                <a:cubicBezTo>
                  <a:pt x="321" y="66"/>
                  <a:pt x="321" y="66"/>
                  <a:pt x="321" y="66"/>
                </a:cubicBezTo>
                <a:cubicBezTo>
                  <a:pt x="325" y="66"/>
                  <a:pt x="325" y="66"/>
                  <a:pt x="325" y="66"/>
                </a:cubicBezTo>
                <a:cubicBezTo>
                  <a:pt x="333" y="59"/>
                  <a:pt x="333" y="59"/>
                  <a:pt x="333" y="59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41" y="59"/>
                  <a:pt x="341" y="59"/>
                  <a:pt x="341" y="59"/>
                </a:cubicBezTo>
                <a:cubicBezTo>
                  <a:pt x="346" y="59"/>
                  <a:pt x="346" y="59"/>
                  <a:pt x="346" y="59"/>
                </a:cubicBezTo>
                <a:cubicBezTo>
                  <a:pt x="346" y="57"/>
                  <a:pt x="346" y="57"/>
                  <a:pt x="346" y="57"/>
                </a:cubicBezTo>
                <a:cubicBezTo>
                  <a:pt x="347" y="57"/>
                  <a:pt x="347" y="57"/>
                  <a:pt x="347" y="57"/>
                </a:cubicBezTo>
                <a:cubicBezTo>
                  <a:pt x="345" y="47"/>
                  <a:pt x="345" y="47"/>
                  <a:pt x="345" y="47"/>
                </a:cubicBezTo>
                <a:cubicBezTo>
                  <a:pt x="341" y="47"/>
                  <a:pt x="341" y="47"/>
                  <a:pt x="341" y="47"/>
                </a:cubicBezTo>
                <a:cubicBezTo>
                  <a:pt x="345" y="35"/>
                  <a:pt x="345" y="35"/>
                  <a:pt x="345" y="35"/>
                </a:cubicBezTo>
                <a:cubicBezTo>
                  <a:pt x="345" y="23"/>
                  <a:pt x="345" y="23"/>
                  <a:pt x="345" y="23"/>
                </a:cubicBezTo>
                <a:cubicBezTo>
                  <a:pt x="333" y="23"/>
                  <a:pt x="333" y="23"/>
                  <a:pt x="333" y="23"/>
                </a:cubicBezTo>
                <a:cubicBezTo>
                  <a:pt x="329" y="23"/>
                  <a:pt x="329" y="23"/>
                  <a:pt x="329" y="23"/>
                </a:cubicBezTo>
                <a:cubicBezTo>
                  <a:pt x="321" y="20"/>
                  <a:pt x="321" y="20"/>
                  <a:pt x="321" y="20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29" y="16"/>
                  <a:pt x="329" y="16"/>
                  <a:pt x="329" y="16"/>
                </a:cubicBezTo>
                <a:cubicBezTo>
                  <a:pt x="333" y="16"/>
                  <a:pt x="333" y="16"/>
                  <a:pt x="333" y="16"/>
                </a:cubicBezTo>
                <a:cubicBezTo>
                  <a:pt x="329" y="12"/>
                  <a:pt x="329" y="12"/>
                  <a:pt x="329" y="12"/>
                </a:cubicBezTo>
                <a:cubicBezTo>
                  <a:pt x="325" y="12"/>
                  <a:pt x="325" y="12"/>
                  <a:pt x="325" y="12"/>
                </a:cubicBezTo>
                <a:cubicBezTo>
                  <a:pt x="325" y="8"/>
                  <a:pt x="325" y="8"/>
                  <a:pt x="325" y="8"/>
                </a:cubicBezTo>
                <a:cubicBezTo>
                  <a:pt x="325" y="4"/>
                  <a:pt x="325" y="4"/>
                  <a:pt x="325" y="4"/>
                </a:cubicBezTo>
                <a:cubicBezTo>
                  <a:pt x="329" y="0"/>
                  <a:pt x="329" y="0"/>
                  <a:pt x="329" y="0"/>
                </a:cubicBezTo>
                <a:cubicBezTo>
                  <a:pt x="106" y="0"/>
                  <a:pt x="106" y="0"/>
                  <a:pt x="106" y="0"/>
                </a:cubicBezTo>
                <a:lnTo>
                  <a:pt x="106" y="1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7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3168" y="0"/>
            <a:ext cx="84582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Federal government using open source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0"/>
          </p:nvPr>
        </p:nvSpPr>
        <p:spPr>
          <a:xfrm>
            <a:off x="457200" y="4800600"/>
            <a:ext cx="8153400" cy="27384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Red Hat 							Tried | Tested | Trusted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1"/>
          </p:nvPr>
        </p:nvSpPr>
        <p:spPr>
          <a:xfrm>
            <a:off x="40536" y="4812507"/>
            <a:ext cx="304800" cy="273844"/>
          </a:xfrm>
        </p:spPr>
        <p:txBody>
          <a:bodyPr/>
          <a:lstStyle/>
          <a:p>
            <a:pPr>
              <a:defRPr/>
            </a:pPr>
            <a:fld id="{5851C098-7A27-474A-9C45-93812AA214E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769655"/>
              </p:ext>
            </p:extLst>
          </p:nvPr>
        </p:nvGraphicFramePr>
        <p:xfrm>
          <a:off x="1000333" y="1688029"/>
          <a:ext cx="7651853" cy="1958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8724"/>
                <a:gridCol w="1462527"/>
                <a:gridCol w="4790602"/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 smtClean="0">
                          <a:solidFill>
                            <a:srgbClr val="FFFFFF"/>
                          </a:solidFill>
                        </a:rPr>
                        <a:t>General Services Administration (GSA)</a:t>
                      </a:r>
                      <a:endParaRPr lang="en-U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 smtClean="0">
                          <a:solidFill>
                            <a:srgbClr val="FFFFFF"/>
                          </a:solidFill>
                        </a:rPr>
                        <a:t>Enterprise</a:t>
                      </a:r>
                      <a:r>
                        <a:rPr lang="en-US" sz="900" b="0" baseline="0" dirty="0" smtClean="0">
                          <a:solidFill>
                            <a:srgbClr val="FFFFFF"/>
                          </a:solidFill>
                        </a:rPr>
                        <a:t> Service Bus</a:t>
                      </a:r>
                    </a:p>
                    <a:p>
                      <a:pPr algn="l"/>
                      <a:r>
                        <a:rPr lang="en-US" sz="900" b="0" baseline="0" dirty="0" smtClean="0">
                          <a:solidFill>
                            <a:srgbClr val="FFFFFF"/>
                          </a:solidFill>
                        </a:rPr>
                        <a:t>Business Process Mgmt.</a:t>
                      </a:r>
                    </a:p>
                    <a:p>
                      <a:pPr algn="l"/>
                      <a:r>
                        <a:rPr lang="en-US" sz="900" b="0" baseline="0" dirty="0" smtClean="0">
                          <a:solidFill>
                            <a:srgbClr val="FFFFFF"/>
                          </a:solidFill>
                        </a:rPr>
                        <a:t>Data Virtualization</a:t>
                      </a:r>
                    </a:p>
                    <a:p>
                      <a:pPr algn="l"/>
                      <a:r>
                        <a:rPr lang="en-US" sz="900" b="0" baseline="0" dirty="0" smtClean="0">
                          <a:solidFill>
                            <a:srgbClr val="FFFFFF"/>
                          </a:solidFill>
                        </a:rPr>
                        <a:t>Secure Operating System</a:t>
                      </a:r>
                      <a:endParaRPr lang="en-US" sz="900" b="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Agency Objective</a:t>
                      </a:r>
                    </a:p>
                    <a:p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The GSA needed a way to use this data to make more intelligent decisions.</a:t>
                      </a:r>
                      <a:endParaRPr lang="en-US" sz="11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endParaRPr lang="en-US" sz="9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rgbClr val="FFFFFF"/>
                          </a:solidFill>
                        </a:rPr>
                        <a:t>Solution</a:t>
                      </a:r>
                    </a:p>
                    <a:p>
                      <a:pPr algn="l"/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A systems integrator helped the GSA accomplish this goal using a commercially supported open source platform to enable big data analytics.</a:t>
                      </a:r>
                    </a:p>
                    <a:p>
                      <a:pPr algn="l"/>
                      <a:endParaRPr lang="en-US" sz="9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Results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GSA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gained easier, unified data access and analysis</a:t>
                      </a:r>
                      <a:endParaRPr lang="en-US" sz="10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Gained flexibility and scalability to meet future needs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Supported</a:t>
                      </a:r>
                      <a:r>
                        <a:rPr lang="en-US" sz="1000" baseline="0" dirty="0" smtClean="0">
                          <a:solidFill>
                            <a:srgbClr val="FFFFFF"/>
                          </a:solidFill>
                        </a:rPr>
                        <a:t> innovation while maintaining critical agency security requirements</a:t>
                      </a:r>
                      <a:endParaRPr lang="en-US" sz="10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000" dirty="0" smtClean="0">
                          <a:solidFill>
                            <a:srgbClr val="FFFFFF"/>
                          </a:solidFill>
                        </a:rPr>
                        <a:t>Increased site traffic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T="34290" marB="3429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0721" y="853917"/>
            <a:ext cx="8980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General Services Administration </a:t>
            </a:r>
            <a:r>
              <a:rPr lang="en-US" sz="1400" dirty="0" smtClean="0">
                <a:solidFill>
                  <a:srgbClr val="FFFFFF"/>
                </a:solidFill>
              </a:rPr>
              <a:t>(GSA): </a:t>
            </a:r>
            <a:r>
              <a:rPr lang="en-US" sz="1100" dirty="0" smtClean="0">
                <a:solidFill>
                  <a:srgbClr val="FFFFFF"/>
                </a:solidFill>
              </a:rPr>
              <a:t>The GSA supports the basic functions of the US federal government and generates massive amounts of data.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66" y="4450865"/>
            <a:ext cx="59170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https://</a:t>
            </a:r>
            <a:r>
              <a:rPr lang="en-US" sz="700" dirty="0" err="1">
                <a:solidFill>
                  <a:srgbClr val="FFFFFF"/>
                </a:solidFill>
              </a:rPr>
              <a:t>www.redhat.com</a:t>
            </a:r>
            <a:r>
              <a:rPr lang="en-US" sz="700" dirty="0">
                <a:solidFill>
                  <a:srgbClr val="FFFFFF"/>
                </a:solidFill>
              </a:rPr>
              <a:t>/</a:t>
            </a:r>
            <a:r>
              <a:rPr lang="en-US" sz="700" dirty="0" err="1">
                <a:solidFill>
                  <a:srgbClr val="FFFFFF"/>
                </a:solidFill>
              </a:rPr>
              <a:t>cms</a:t>
            </a:r>
            <a:r>
              <a:rPr lang="en-US" sz="700" dirty="0">
                <a:solidFill>
                  <a:srgbClr val="FFFFFF"/>
                </a:solidFill>
              </a:rPr>
              <a:t>/managed-files/rh-summit-acuity-systems-improves-government-data-analysis-case-study-inc0409158sw-20616.pdf</a:t>
            </a:r>
          </a:p>
        </p:txBody>
      </p:sp>
    </p:spTree>
    <p:extLst>
      <p:ext uri="{BB962C8B-B14F-4D97-AF65-F5344CB8AC3E}">
        <p14:creationId xmlns:p14="http://schemas.microsoft.com/office/powerpoint/2010/main" val="84893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>
            <a:spLocks noGrp="1"/>
          </p:cNvSpPr>
          <p:nvPr>
            <p:ph type="title"/>
          </p:nvPr>
        </p:nvSpPr>
        <p:spPr>
          <a:xfrm>
            <a:off x="826650" y="1660725"/>
            <a:ext cx="7490700" cy="1822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Working With Red Hat</a:t>
            </a:r>
            <a:endParaRPr lang="e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900">
                <a:latin typeface="Overpass Regular"/>
                <a:cs typeface="Overpass Regular"/>
              </a:rPr>
              <a:t>37</a:t>
            </a:fld>
            <a:endParaRPr lang="en" dirty="0">
              <a:latin typeface="Overpass Regular"/>
              <a:cs typeface="Overpass Regular"/>
            </a:endParaRPr>
          </a:p>
        </p:txBody>
      </p:sp>
      <p:sp>
        <p:nvSpPr>
          <p:cNvPr id="918" name="Shape 918"/>
          <p:cNvSpPr txBox="1">
            <a:spLocks noGrp="1"/>
          </p:cNvSpPr>
          <p:nvPr>
            <p:ph type="title"/>
          </p:nvPr>
        </p:nvSpPr>
        <p:spPr>
          <a:xfrm>
            <a:off x="826650" y="0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WHAT WE BRING TO YOUR </a:t>
            </a:r>
            <a:r>
              <a:rPr lang="en-US" sz="2400" dirty="0" smtClean="0"/>
              <a:t>AGENCY</a:t>
            </a:r>
            <a:endParaRPr lang="en" sz="2400" dirty="0"/>
          </a:p>
        </p:txBody>
      </p:sp>
      <p:cxnSp>
        <p:nvCxnSpPr>
          <p:cNvPr id="919" name="Shape 919"/>
          <p:cNvCxnSpPr/>
          <p:nvPr/>
        </p:nvCxnSpPr>
        <p:spPr>
          <a:xfrm>
            <a:off x="3151737" y="1334825"/>
            <a:ext cx="0" cy="23238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20" name="Shape 920"/>
          <p:cNvCxnSpPr/>
          <p:nvPr/>
        </p:nvCxnSpPr>
        <p:spPr>
          <a:xfrm>
            <a:off x="5685512" y="1334825"/>
            <a:ext cx="0" cy="23238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21" name="Shape 921"/>
          <p:cNvSpPr txBox="1"/>
          <p:nvPr/>
        </p:nvSpPr>
        <p:spPr>
          <a:xfrm>
            <a:off x="776974" y="2789650"/>
            <a:ext cx="19893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50" b="1">
                <a:latin typeface="Proxima Nova"/>
                <a:ea typeface="Proxima Nova"/>
                <a:cs typeface="Proxima Nova"/>
                <a:sym typeface="Proxima Nova"/>
              </a:rPr>
              <a:t>Technology</a:t>
            </a:r>
          </a:p>
        </p:txBody>
      </p:sp>
      <p:sp>
        <p:nvSpPr>
          <p:cNvPr id="922" name="Shape 922"/>
          <p:cNvSpPr txBox="1"/>
          <p:nvPr/>
        </p:nvSpPr>
        <p:spPr>
          <a:xfrm>
            <a:off x="3423961" y="2789650"/>
            <a:ext cx="19893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50" b="1">
                <a:latin typeface="Proxima Nova"/>
                <a:ea typeface="Proxima Nova"/>
                <a:cs typeface="Proxima Nova"/>
                <a:sym typeface="Proxima Nova"/>
              </a:rPr>
              <a:t>Assurance</a:t>
            </a:r>
          </a:p>
        </p:txBody>
      </p:sp>
      <p:sp>
        <p:nvSpPr>
          <p:cNvPr id="923" name="Shape 923"/>
          <p:cNvSpPr txBox="1"/>
          <p:nvPr/>
        </p:nvSpPr>
        <p:spPr>
          <a:xfrm>
            <a:off x="6047211" y="2789650"/>
            <a:ext cx="1989300" cy="4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450" b="1">
                <a:latin typeface="Proxima Nova"/>
                <a:ea typeface="Proxima Nova"/>
                <a:cs typeface="Proxima Nova"/>
                <a:sym typeface="Proxima Nova"/>
              </a:rPr>
              <a:t>Expertise</a:t>
            </a:r>
          </a:p>
        </p:txBody>
      </p:sp>
      <p:sp>
        <p:nvSpPr>
          <p:cNvPr id="924" name="Shape 924"/>
          <p:cNvSpPr txBox="1"/>
          <p:nvPr/>
        </p:nvSpPr>
        <p:spPr>
          <a:xfrm>
            <a:off x="892625" y="3103475"/>
            <a:ext cx="1758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Secure. Stable. Reliable.</a:t>
            </a:r>
          </a:p>
        </p:txBody>
      </p:sp>
      <p:sp>
        <p:nvSpPr>
          <p:cNvPr id="925" name="Shape 925"/>
          <p:cNvSpPr txBox="1"/>
          <p:nvPr/>
        </p:nvSpPr>
        <p:spPr>
          <a:xfrm>
            <a:off x="3481863" y="3103475"/>
            <a:ext cx="1873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Enterprise-grade certainty.</a:t>
            </a:r>
          </a:p>
        </p:txBody>
      </p:sp>
      <p:sp>
        <p:nvSpPr>
          <p:cNvPr id="926" name="Shape 926"/>
          <p:cNvSpPr txBox="1"/>
          <p:nvPr/>
        </p:nvSpPr>
        <p:spPr>
          <a:xfrm>
            <a:off x="6186562" y="3103475"/>
            <a:ext cx="1758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Experience you can trust.</a:t>
            </a:r>
          </a:p>
        </p:txBody>
      </p:sp>
      <p:pic>
        <p:nvPicPr>
          <p:cNvPr id="927" name="Shape 927" descr="12_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871" y="1565301"/>
            <a:ext cx="1107529" cy="110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Shape 9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098" y="1830468"/>
            <a:ext cx="691081" cy="57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Shape 929" descr="12_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4846" y="1565301"/>
            <a:ext cx="1107529" cy="110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Shape 930" descr="12_circ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084" y="1565301"/>
            <a:ext cx="1107529" cy="110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Shape 9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163" y="1826390"/>
            <a:ext cx="585340" cy="58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Shape 9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3029" y="1826401"/>
            <a:ext cx="511146" cy="58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900"/>
              <a:t>38</a:t>
            </a:fld>
            <a:endParaRPr lang="en" sz="900" dirty="0"/>
          </a:p>
        </p:txBody>
      </p:sp>
      <p:sp>
        <p:nvSpPr>
          <p:cNvPr id="940" name="Shape 940"/>
          <p:cNvSpPr txBox="1"/>
          <p:nvPr/>
        </p:nvSpPr>
        <p:spPr>
          <a:xfrm>
            <a:off x="2117850" y="2244707"/>
            <a:ext cx="4908300" cy="30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OPEN SOURCE SOFTWARE</a:t>
            </a:r>
          </a:p>
        </p:txBody>
      </p:sp>
      <p:sp>
        <p:nvSpPr>
          <p:cNvPr id="941" name="Shape 941"/>
          <p:cNvSpPr txBox="1"/>
          <p:nvPr/>
        </p:nvSpPr>
        <p:spPr>
          <a:xfrm>
            <a:off x="2336550" y="1985181"/>
            <a:ext cx="4470900" cy="30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WORLD’S LEADING DEVELOPER AND SUPPLIER OF</a:t>
            </a:r>
          </a:p>
        </p:txBody>
      </p:sp>
      <p:sp>
        <p:nvSpPr>
          <p:cNvPr id="948" name="Shape 948"/>
          <p:cNvSpPr txBox="1"/>
          <p:nvPr/>
        </p:nvSpPr>
        <p:spPr>
          <a:xfrm>
            <a:off x="2336550" y="2510449"/>
            <a:ext cx="4470900" cy="30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00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FOR ENTERPRISE I.T.</a:t>
            </a:r>
          </a:p>
        </p:txBody>
      </p:sp>
      <p:pic>
        <p:nvPicPr>
          <p:cNvPr id="950" name="Shape 9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149" y="1472728"/>
            <a:ext cx="1225705" cy="3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 txBox="1">
            <a:spLocks noGrp="1"/>
          </p:cNvSpPr>
          <p:nvPr>
            <p:ph type="title"/>
          </p:nvPr>
        </p:nvSpPr>
        <p:spPr>
          <a:xfrm>
            <a:off x="1786277" y="1895025"/>
            <a:ext cx="5938799" cy="121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</a:t>
            </a:r>
          </a:p>
        </p:txBody>
      </p:sp>
      <p:sp>
        <p:nvSpPr>
          <p:cNvPr id="956" name="Shape 956"/>
          <p:cNvSpPr txBox="1">
            <a:spLocks noGrp="1"/>
          </p:cNvSpPr>
          <p:nvPr>
            <p:ph type="subTitle" idx="1"/>
          </p:nvPr>
        </p:nvSpPr>
        <p:spPr>
          <a:xfrm>
            <a:off x="2276725" y="3264788"/>
            <a:ext cx="2378700" cy="30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plus.google.com/+RedHat</a:t>
            </a:r>
          </a:p>
        </p:txBody>
      </p:sp>
      <p:sp>
        <p:nvSpPr>
          <p:cNvPr id="957" name="Shape 957"/>
          <p:cNvSpPr txBox="1">
            <a:spLocks noGrp="1"/>
          </p:cNvSpPr>
          <p:nvPr>
            <p:ph type="subTitle" idx="2"/>
          </p:nvPr>
        </p:nvSpPr>
        <p:spPr>
          <a:xfrm>
            <a:off x="2276725" y="3732404"/>
            <a:ext cx="2378700" cy="30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linkedin.com/company/red-hat</a:t>
            </a:r>
          </a:p>
        </p:txBody>
      </p:sp>
      <p:sp>
        <p:nvSpPr>
          <p:cNvPr id="958" name="Shape 958"/>
          <p:cNvSpPr txBox="1">
            <a:spLocks noGrp="1"/>
          </p:cNvSpPr>
          <p:nvPr>
            <p:ph type="subTitle" idx="3"/>
          </p:nvPr>
        </p:nvSpPr>
        <p:spPr>
          <a:xfrm>
            <a:off x="2276725" y="4196879"/>
            <a:ext cx="2378700" cy="30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youtube.com/user/RedHatVideos</a:t>
            </a:r>
          </a:p>
        </p:txBody>
      </p:sp>
      <p:sp>
        <p:nvSpPr>
          <p:cNvPr id="959" name="Shape 959"/>
          <p:cNvSpPr txBox="1">
            <a:spLocks noGrp="1"/>
          </p:cNvSpPr>
          <p:nvPr>
            <p:ph type="subTitle" idx="4"/>
          </p:nvPr>
        </p:nvSpPr>
        <p:spPr>
          <a:xfrm>
            <a:off x="5069150" y="3264788"/>
            <a:ext cx="2378700" cy="30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facebook.com/redhatinc</a:t>
            </a:r>
          </a:p>
        </p:txBody>
      </p:sp>
      <p:sp>
        <p:nvSpPr>
          <p:cNvPr id="960" name="Shape 960"/>
          <p:cNvSpPr txBox="1">
            <a:spLocks noGrp="1"/>
          </p:cNvSpPr>
          <p:nvPr>
            <p:ph type="subTitle" idx="5"/>
          </p:nvPr>
        </p:nvSpPr>
        <p:spPr>
          <a:xfrm>
            <a:off x="5069150" y="3732404"/>
            <a:ext cx="2378700" cy="30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twitter.com/RedHatNews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4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49513" y="-218059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COMMONWEALTH GOALS</a:t>
            </a:r>
            <a:endParaRPr lang="en" sz="2400" dirty="0"/>
          </a:p>
        </p:txBody>
      </p:sp>
      <p:sp>
        <p:nvSpPr>
          <p:cNvPr id="10" name="Shape 941"/>
          <p:cNvSpPr txBox="1"/>
          <p:nvPr/>
        </p:nvSpPr>
        <p:spPr>
          <a:xfrm>
            <a:off x="525993" y="455176"/>
            <a:ext cx="8137740" cy="442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Four Overarching Goals Aligned with Governor’s IT Priorities</a:t>
            </a:r>
            <a:endParaRPr lang="en" b="1" dirty="0">
              <a:solidFill>
                <a:srgbClr val="008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4123" y="1111876"/>
            <a:ext cx="8345146" cy="3225414"/>
            <a:chOff x="463926" y="1111876"/>
            <a:chExt cx="8345146" cy="3225414"/>
          </a:xfrm>
        </p:grpSpPr>
        <p:grpSp>
          <p:nvGrpSpPr>
            <p:cNvPr id="13" name="Group 12"/>
            <p:cNvGrpSpPr/>
            <p:nvPr/>
          </p:nvGrpSpPr>
          <p:grpSpPr>
            <a:xfrm>
              <a:off x="463926" y="1111876"/>
              <a:ext cx="3128245" cy="414499"/>
              <a:chOff x="463926" y="1111876"/>
              <a:chExt cx="2987123" cy="414499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63926" y="1111876"/>
                <a:ext cx="2987123" cy="414499"/>
              </a:xfrm>
              <a:prstGeom prst="round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Optimize Services</a:t>
                </a:r>
                <a:endParaRPr lang="en-US" dirty="0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569541" y="1137530"/>
                <a:ext cx="437243" cy="355885"/>
              </a:xfrm>
              <a:custGeom>
                <a:avLst/>
                <a:gdLst>
                  <a:gd name="T0" fmla="*/ 267 w 373"/>
                  <a:gd name="T1" fmla="*/ 229 h 269"/>
                  <a:gd name="T2" fmla="*/ 319 w 373"/>
                  <a:gd name="T3" fmla="*/ 192 h 269"/>
                  <a:gd name="T4" fmla="*/ 292 w 373"/>
                  <a:gd name="T5" fmla="*/ 175 h 269"/>
                  <a:gd name="T6" fmla="*/ 280 w 373"/>
                  <a:gd name="T7" fmla="*/ 164 h 269"/>
                  <a:gd name="T8" fmla="*/ 257 w 373"/>
                  <a:gd name="T9" fmla="*/ 163 h 269"/>
                  <a:gd name="T10" fmla="*/ 244 w 373"/>
                  <a:gd name="T11" fmla="*/ 173 h 269"/>
                  <a:gd name="T12" fmla="*/ 216 w 373"/>
                  <a:gd name="T13" fmla="*/ 188 h 269"/>
                  <a:gd name="T14" fmla="*/ 223 w 373"/>
                  <a:gd name="T15" fmla="*/ 219 h 269"/>
                  <a:gd name="T16" fmla="*/ 223 w 373"/>
                  <a:gd name="T17" fmla="*/ 235 h 269"/>
                  <a:gd name="T18" fmla="*/ 239 w 373"/>
                  <a:gd name="T19" fmla="*/ 252 h 269"/>
                  <a:gd name="T20" fmla="*/ 255 w 373"/>
                  <a:gd name="T21" fmla="*/ 255 h 269"/>
                  <a:gd name="T22" fmla="*/ 286 w 373"/>
                  <a:gd name="T23" fmla="*/ 264 h 269"/>
                  <a:gd name="T24" fmla="*/ 303 w 373"/>
                  <a:gd name="T25" fmla="*/ 237 h 269"/>
                  <a:gd name="T26" fmla="*/ 314 w 373"/>
                  <a:gd name="T27" fmla="*/ 225 h 269"/>
                  <a:gd name="T28" fmla="*/ 315 w 373"/>
                  <a:gd name="T29" fmla="*/ 202 h 269"/>
                  <a:gd name="T30" fmla="*/ 230 w 373"/>
                  <a:gd name="T31" fmla="*/ 212 h 269"/>
                  <a:gd name="T32" fmla="*/ 267 w 373"/>
                  <a:gd name="T33" fmla="*/ 248 h 269"/>
                  <a:gd name="T34" fmla="*/ 266 w 373"/>
                  <a:gd name="T35" fmla="*/ 81 h 269"/>
                  <a:gd name="T36" fmla="*/ 318 w 373"/>
                  <a:gd name="T37" fmla="*/ 81 h 269"/>
                  <a:gd name="T38" fmla="*/ 357 w 373"/>
                  <a:gd name="T39" fmla="*/ 99 h 269"/>
                  <a:gd name="T40" fmla="*/ 371 w 373"/>
                  <a:gd name="T41" fmla="*/ 52 h 269"/>
                  <a:gd name="T42" fmla="*/ 330 w 373"/>
                  <a:gd name="T43" fmla="*/ 26 h 269"/>
                  <a:gd name="T44" fmla="*/ 328 w 373"/>
                  <a:gd name="T45" fmla="*/ 5 h 269"/>
                  <a:gd name="T46" fmla="*/ 280 w 373"/>
                  <a:gd name="T47" fmla="*/ 15 h 269"/>
                  <a:gd name="T48" fmla="*/ 256 w 373"/>
                  <a:gd name="T49" fmla="*/ 16 h 269"/>
                  <a:gd name="T50" fmla="*/ 231 w 373"/>
                  <a:gd name="T51" fmla="*/ 40 h 269"/>
                  <a:gd name="T52" fmla="*/ 227 w 373"/>
                  <a:gd name="T53" fmla="*/ 63 h 269"/>
                  <a:gd name="T54" fmla="*/ 213 w 373"/>
                  <a:gd name="T55" fmla="*/ 110 h 269"/>
                  <a:gd name="T56" fmla="*/ 252 w 373"/>
                  <a:gd name="T57" fmla="*/ 135 h 269"/>
                  <a:gd name="T58" fmla="*/ 256 w 373"/>
                  <a:gd name="T59" fmla="*/ 157 h 269"/>
                  <a:gd name="T60" fmla="*/ 304 w 373"/>
                  <a:gd name="T61" fmla="*/ 147 h 269"/>
                  <a:gd name="T62" fmla="*/ 327 w 373"/>
                  <a:gd name="T63" fmla="*/ 146 h 269"/>
                  <a:gd name="T64" fmla="*/ 353 w 373"/>
                  <a:gd name="T65" fmla="*/ 122 h 269"/>
                  <a:gd name="T66" fmla="*/ 292 w 373"/>
                  <a:gd name="T67" fmla="*/ 136 h 269"/>
                  <a:gd name="T68" fmla="*/ 292 w 373"/>
                  <a:gd name="T69" fmla="*/ 26 h 269"/>
                  <a:gd name="T70" fmla="*/ 292 w 373"/>
                  <a:gd name="T71" fmla="*/ 136 h 269"/>
                  <a:gd name="T72" fmla="*/ 120 w 373"/>
                  <a:gd name="T73" fmla="*/ 186 h 269"/>
                  <a:gd name="T74" fmla="*/ 214 w 373"/>
                  <a:gd name="T75" fmla="*/ 165 h 269"/>
                  <a:gd name="T76" fmla="*/ 240 w 373"/>
                  <a:gd name="T77" fmla="*/ 148 h 269"/>
                  <a:gd name="T78" fmla="*/ 197 w 373"/>
                  <a:gd name="T79" fmla="*/ 94 h 269"/>
                  <a:gd name="T80" fmla="*/ 182 w 373"/>
                  <a:gd name="T81" fmla="*/ 64 h 269"/>
                  <a:gd name="T82" fmla="*/ 136 w 373"/>
                  <a:gd name="T83" fmla="*/ 45 h 269"/>
                  <a:gd name="T84" fmla="*/ 103 w 373"/>
                  <a:gd name="T85" fmla="*/ 55 h 269"/>
                  <a:gd name="T86" fmla="*/ 35 w 373"/>
                  <a:gd name="T87" fmla="*/ 64 h 269"/>
                  <a:gd name="T88" fmla="*/ 26 w 373"/>
                  <a:gd name="T89" fmla="*/ 133 h 269"/>
                  <a:gd name="T90" fmla="*/ 16 w 373"/>
                  <a:gd name="T91" fmla="*/ 165 h 269"/>
                  <a:gd name="T92" fmla="*/ 35 w 373"/>
                  <a:gd name="T93" fmla="*/ 211 h 269"/>
                  <a:gd name="T94" fmla="*/ 65 w 373"/>
                  <a:gd name="T95" fmla="*/ 227 h 269"/>
                  <a:gd name="T96" fmla="*/ 103 w 373"/>
                  <a:gd name="T97" fmla="*/ 253 h 269"/>
                  <a:gd name="T98" fmla="*/ 136 w 373"/>
                  <a:gd name="T99" fmla="*/ 243 h 269"/>
                  <a:gd name="T100" fmla="*/ 204 w 373"/>
                  <a:gd name="T101" fmla="*/ 234 h 269"/>
                  <a:gd name="T102" fmla="*/ 212 w 373"/>
                  <a:gd name="T103" fmla="*/ 172 h 269"/>
                  <a:gd name="T104" fmla="*/ 123 w 373"/>
                  <a:gd name="T105" fmla="*/ 226 h 269"/>
                  <a:gd name="T106" fmla="*/ 120 w 373"/>
                  <a:gd name="T107" fmla="*/ 71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3" h="269">
                    <a:moveTo>
                      <a:pt x="267" y="194"/>
                    </a:moveTo>
                    <a:cubicBezTo>
                      <a:pt x="257" y="194"/>
                      <a:pt x="249" y="202"/>
                      <a:pt x="249" y="212"/>
                    </a:cubicBezTo>
                    <a:cubicBezTo>
                      <a:pt x="249" y="221"/>
                      <a:pt x="257" y="229"/>
                      <a:pt x="267" y="229"/>
                    </a:cubicBezTo>
                    <a:cubicBezTo>
                      <a:pt x="276" y="229"/>
                      <a:pt x="284" y="221"/>
                      <a:pt x="284" y="212"/>
                    </a:cubicBezTo>
                    <a:cubicBezTo>
                      <a:pt x="284" y="202"/>
                      <a:pt x="276" y="194"/>
                      <a:pt x="267" y="194"/>
                    </a:cubicBezTo>
                    <a:close/>
                    <a:moveTo>
                      <a:pt x="319" y="192"/>
                    </a:moveTo>
                    <a:cubicBezTo>
                      <a:pt x="318" y="188"/>
                      <a:pt x="314" y="186"/>
                      <a:pt x="310" y="188"/>
                    </a:cubicBezTo>
                    <a:cubicBezTo>
                      <a:pt x="305" y="189"/>
                      <a:pt x="305" y="189"/>
                      <a:pt x="305" y="189"/>
                    </a:cubicBezTo>
                    <a:cubicBezTo>
                      <a:pt x="302" y="184"/>
                      <a:pt x="297" y="179"/>
                      <a:pt x="292" y="175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96" y="167"/>
                      <a:pt x="294" y="162"/>
                      <a:pt x="290" y="161"/>
                    </a:cubicBezTo>
                    <a:cubicBezTo>
                      <a:pt x="287" y="159"/>
                      <a:pt x="282" y="161"/>
                      <a:pt x="280" y="164"/>
                    </a:cubicBezTo>
                    <a:cubicBezTo>
                      <a:pt x="278" y="168"/>
                      <a:pt x="278" y="168"/>
                      <a:pt x="278" y="168"/>
                    </a:cubicBezTo>
                    <a:cubicBezTo>
                      <a:pt x="272" y="167"/>
                      <a:pt x="265" y="166"/>
                      <a:pt x="259" y="168"/>
                    </a:cubicBezTo>
                    <a:cubicBezTo>
                      <a:pt x="257" y="163"/>
                      <a:pt x="257" y="163"/>
                      <a:pt x="257" y="163"/>
                    </a:cubicBezTo>
                    <a:cubicBezTo>
                      <a:pt x="256" y="159"/>
                      <a:pt x="251" y="157"/>
                      <a:pt x="247" y="159"/>
                    </a:cubicBezTo>
                    <a:cubicBezTo>
                      <a:pt x="243" y="160"/>
                      <a:pt x="241" y="165"/>
                      <a:pt x="243" y="168"/>
                    </a:cubicBezTo>
                    <a:cubicBezTo>
                      <a:pt x="244" y="173"/>
                      <a:pt x="244" y="173"/>
                      <a:pt x="244" y="173"/>
                    </a:cubicBezTo>
                    <a:cubicBezTo>
                      <a:pt x="239" y="176"/>
                      <a:pt x="234" y="181"/>
                      <a:pt x="230" y="186"/>
                    </a:cubicBezTo>
                    <a:cubicBezTo>
                      <a:pt x="226" y="184"/>
                      <a:pt x="226" y="184"/>
                      <a:pt x="226" y="184"/>
                    </a:cubicBezTo>
                    <a:cubicBezTo>
                      <a:pt x="222" y="182"/>
                      <a:pt x="217" y="184"/>
                      <a:pt x="216" y="188"/>
                    </a:cubicBezTo>
                    <a:cubicBezTo>
                      <a:pt x="214" y="192"/>
                      <a:pt x="216" y="196"/>
                      <a:pt x="219" y="198"/>
                    </a:cubicBezTo>
                    <a:cubicBezTo>
                      <a:pt x="224" y="200"/>
                      <a:pt x="224" y="200"/>
                      <a:pt x="224" y="200"/>
                    </a:cubicBezTo>
                    <a:cubicBezTo>
                      <a:pt x="222" y="206"/>
                      <a:pt x="221" y="213"/>
                      <a:pt x="223" y="219"/>
                    </a:cubicBezTo>
                    <a:cubicBezTo>
                      <a:pt x="218" y="221"/>
                      <a:pt x="218" y="221"/>
                      <a:pt x="218" y="221"/>
                    </a:cubicBezTo>
                    <a:cubicBezTo>
                      <a:pt x="214" y="222"/>
                      <a:pt x="212" y="227"/>
                      <a:pt x="214" y="231"/>
                    </a:cubicBezTo>
                    <a:cubicBezTo>
                      <a:pt x="215" y="235"/>
                      <a:pt x="220" y="237"/>
                      <a:pt x="223" y="235"/>
                    </a:cubicBezTo>
                    <a:cubicBezTo>
                      <a:pt x="228" y="234"/>
                      <a:pt x="228" y="234"/>
                      <a:pt x="228" y="234"/>
                    </a:cubicBezTo>
                    <a:cubicBezTo>
                      <a:pt x="231" y="240"/>
                      <a:pt x="236" y="244"/>
                      <a:pt x="241" y="248"/>
                    </a:cubicBezTo>
                    <a:cubicBezTo>
                      <a:pt x="239" y="252"/>
                      <a:pt x="239" y="252"/>
                      <a:pt x="239" y="252"/>
                    </a:cubicBezTo>
                    <a:cubicBezTo>
                      <a:pt x="237" y="256"/>
                      <a:pt x="239" y="261"/>
                      <a:pt x="243" y="262"/>
                    </a:cubicBezTo>
                    <a:cubicBezTo>
                      <a:pt x="247" y="264"/>
                      <a:pt x="251" y="262"/>
                      <a:pt x="253" y="259"/>
                    </a:cubicBezTo>
                    <a:cubicBezTo>
                      <a:pt x="255" y="255"/>
                      <a:pt x="255" y="255"/>
                      <a:pt x="255" y="255"/>
                    </a:cubicBezTo>
                    <a:cubicBezTo>
                      <a:pt x="261" y="256"/>
                      <a:pt x="268" y="257"/>
                      <a:pt x="274" y="255"/>
                    </a:cubicBezTo>
                    <a:cubicBezTo>
                      <a:pt x="276" y="260"/>
                      <a:pt x="276" y="260"/>
                      <a:pt x="276" y="260"/>
                    </a:cubicBezTo>
                    <a:cubicBezTo>
                      <a:pt x="277" y="264"/>
                      <a:pt x="282" y="266"/>
                      <a:pt x="286" y="264"/>
                    </a:cubicBezTo>
                    <a:cubicBezTo>
                      <a:pt x="290" y="263"/>
                      <a:pt x="292" y="259"/>
                      <a:pt x="290" y="255"/>
                    </a:cubicBezTo>
                    <a:cubicBezTo>
                      <a:pt x="289" y="250"/>
                      <a:pt x="289" y="250"/>
                      <a:pt x="289" y="250"/>
                    </a:cubicBezTo>
                    <a:cubicBezTo>
                      <a:pt x="295" y="247"/>
                      <a:pt x="299" y="242"/>
                      <a:pt x="303" y="237"/>
                    </a:cubicBezTo>
                    <a:cubicBezTo>
                      <a:pt x="307" y="239"/>
                      <a:pt x="307" y="239"/>
                      <a:pt x="307" y="239"/>
                    </a:cubicBezTo>
                    <a:cubicBezTo>
                      <a:pt x="311" y="241"/>
                      <a:pt x="316" y="239"/>
                      <a:pt x="317" y="235"/>
                    </a:cubicBezTo>
                    <a:cubicBezTo>
                      <a:pt x="319" y="232"/>
                      <a:pt x="318" y="227"/>
                      <a:pt x="314" y="225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11" y="217"/>
                      <a:pt x="312" y="210"/>
                      <a:pt x="310" y="204"/>
                    </a:cubicBezTo>
                    <a:cubicBezTo>
                      <a:pt x="315" y="202"/>
                      <a:pt x="315" y="202"/>
                      <a:pt x="315" y="202"/>
                    </a:cubicBezTo>
                    <a:cubicBezTo>
                      <a:pt x="319" y="201"/>
                      <a:pt x="321" y="196"/>
                      <a:pt x="319" y="192"/>
                    </a:cubicBezTo>
                    <a:close/>
                    <a:moveTo>
                      <a:pt x="267" y="248"/>
                    </a:moveTo>
                    <a:cubicBezTo>
                      <a:pt x="247" y="248"/>
                      <a:pt x="230" y="232"/>
                      <a:pt x="230" y="212"/>
                    </a:cubicBezTo>
                    <a:cubicBezTo>
                      <a:pt x="230" y="192"/>
                      <a:pt x="247" y="175"/>
                      <a:pt x="267" y="175"/>
                    </a:cubicBezTo>
                    <a:cubicBezTo>
                      <a:pt x="287" y="175"/>
                      <a:pt x="303" y="192"/>
                      <a:pt x="303" y="212"/>
                    </a:cubicBezTo>
                    <a:cubicBezTo>
                      <a:pt x="303" y="232"/>
                      <a:pt x="287" y="248"/>
                      <a:pt x="267" y="248"/>
                    </a:cubicBezTo>
                    <a:close/>
                    <a:moveTo>
                      <a:pt x="306" y="59"/>
                    </a:moveTo>
                    <a:cubicBezTo>
                      <a:pt x="302" y="56"/>
                      <a:pt x="297" y="55"/>
                      <a:pt x="292" y="55"/>
                    </a:cubicBezTo>
                    <a:cubicBezTo>
                      <a:pt x="277" y="55"/>
                      <a:pt x="266" y="66"/>
                      <a:pt x="266" y="81"/>
                    </a:cubicBezTo>
                    <a:cubicBezTo>
                      <a:pt x="266" y="90"/>
                      <a:pt x="271" y="99"/>
                      <a:pt x="278" y="103"/>
                    </a:cubicBezTo>
                    <a:cubicBezTo>
                      <a:pt x="282" y="106"/>
                      <a:pt x="287" y="107"/>
                      <a:pt x="292" y="107"/>
                    </a:cubicBezTo>
                    <a:cubicBezTo>
                      <a:pt x="306" y="107"/>
                      <a:pt x="318" y="95"/>
                      <a:pt x="318" y="81"/>
                    </a:cubicBezTo>
                    <a:cubicBezTo>
                      <a:pt x="318" y="72"/>
                      <a:pt x="314" y="64"/>
                      <a:pt x="306" y="59"/>
                    </a:cubicBezTo>
                    <a:close/>
                    <a:moveTo>
                      <a:pt x="363" y="102"/>
                    </a:moveTo>
                    <a:cubicBezTo>
                      <a:pt x="357" y="99"/>
                      <a:pt x="357" y="99"/>
                      <a:pt x="357" y="99"/>
                    </a:cubicBezTo>
                    <a:cubicBezTo>
                      <a:pt x="359" y="89"/>
                      <a:pt x="360" y="79"/>
                      <a:pt x="358" y="69"/>
                    </a:cubicBezTo>
                    <a:cubicBezTo>
                      <a:pt x="364" y="67"/>
                      <a:pt x="364" y="67"/>
                      <a:pt x="364" y="67"/>
                    </a:cubicBezTo>
                    <a:cubicBezTo>
                      <a:pt x="370" y="65"/>
                      <a:pt x="373" y="58"/>
                      <a:pt x="371" y="52"/>
                    </a:cubicBezTo>
                    <a:cubicBezTo>
                      <a:pt x="369" y="46"/>
                      <a:pt x="363" y="43"/>
                      <a:pt x="357" y="45"/>
                    </a:cubicBezTo>
                    <a:cubicBezTo>
                      <a:pt x="350" y="48"/>
                      <a:pt x="350" y="48"/>
                      <a:pt x="350" y="48"/>
                    </a:cubicBezTo>
                    <a:cubicBezTo>
                      <a:pt x="345" y="39"/>
                      <a:pt x="338" y="32"/>
                      <a:pt x="330" y="26"/>
                    </a:cubicBezTo>
                    <a:cubicBezTo>
                      <a:pt x="333" y="20"/>
                      <a:pt x="333" y="20"/>
                      <a:pt x="333" y="20"/>
                    </a:cubicBezTo>
                    <a:cubicBezTo>
                      <a:pt x="335" y="16"/>
                      <a:pt x="334" y="11"/>
                      <a:pt x="332" y="8"/>
                    </a:cubicBezTo>
                    <a:cubicBezTo>
                      <a:pt x="331" y="7"/>
                      <a:pt x="329" y="5"/>
                      <a:pt x="328" y="5"/>
                    </a:cubicBezTo>
                    <a:cubicBezTo>
                      <a:pt x="322" y="2"/>
                      <a:pt x="315" y="4"/>
                      <a:pt x="313" y="10"/>
                    </a:cubicBezTo>
                    <a:cubicBezTo>
                      <a:pt x="310" y="16"/>
                      <a:pt x="310" y="16"/>
                      <a:pt x="310" y="16"/>
                    </a:cubicBezTo>
                    <a:cubicBezTo>
                      <a:pt x="300" y="14"/>
                      <a:pt x="290" y="13"/>
                      <a:pt x="280" y="15"/>
                    </a:cubicBezTo>
                    <a:cubicBezTo>
                      <a:pt x="278" y="9"/>
                      <a:pt x="278" y="9"/>
                      <a:pt x="278" y="9"/>
                    </a:cubicBezTo>
                    <a:cubicBezTo>
                      <a:pt x="276" y="3"/>
                      <a:pt x="269" y="0"/>
                      <a:pt x="263" y="2"/>
                    </a:cubicBezTo>
                    <a:cubicBezTo>
                      <a:pt x="257" y="4"/>
                      <a:pt x="254" y="10"/>
                      <a:pt x="256" y="16"/>
                    </a:cubicBezTo>
                    <a:cubicBezTo>
                      <a:pt x="259" y="23"/>
                      <a:pt x="259" y="23"/>
                      <a:pt x="259" y="23"/>
                    </a:cubicBezTo>
                    <a:cubicBezTo>
                      <a:pt x="250" y="28"/>
                      <a:pt x="243" y="35"/>
                      <a:pt x="237" y="43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25" y="37"/>
                      <a:pt x="218" y="40"/>
                      <a:pt x="216" y="45"/>
                    </a:cubicBezTo>
                    <a:cubicBezTo>
                      <a:pt x="213" y="51"/>
                      <a:pt x="215" y="58"/>
                      <a:pt x="221" y="60"/>
                    </a:cubicBezTo>
                    <a:cubicBezTo>
                      <a:pt x="227" y="63"/>
                      <a:pt x="227" y="63"/>
                      <a:pt x="227" y="63"/>
                    </a:cubicBezTo>
                    <a:cubicBezTo>
                      <a:pt x="225" y="73"/>
                      <a:pt x="224" y="83"/>
                      <a:pt x="226" y="93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14" y="97"/>
                      <a:pt x="211" y="104"/>
                      <a:pt x="213" y="110"/>
                    </a:cubicBezTo>
                    <a:cubicBezTo>
                      <a:pt x="215" y="116"/>
                      <a:pt x="221" y="119"/>
                      <a:pt x="227" y="116"/>
                    </a:cubicBezTo>
                    <a:cubicBezTo>
                      <a:pt x="234" y="114"/>
                      <a:pt x="234" y="114"/>
                      <a:pt x="234" y="114"/>
                    </a:cubicBezTo>
                    <a:cubicBezTo>
                      <a:pt x="238" y="122"/>
                      <a:pt x="245" y="129"/>
                      <a:pt x="252" y="135"/>
                    </a:cubicBezTo>
                    <a:cubicBezTo>
                      <a:pt x="253" y="135"/>
                      <a:pt x="253" y="136"/>
                      <a:pt x="254" y="136"/>
                    </a:cubicBezTo>
                    <a:cubicBezTo>
                      <a:pt x="251" y="142"/>
                      <a:pt x="251" y="142"/>
                      <a:pt x="251" y="142"/>
                    </a:cubicBezTo>
                    <a:cubicBezTo>
                      <a:pt x="248" y="148"/>
                      <a:pt x="251" y="155"/>
                      <a:pt x="256" y="157"/>
                    </a:cubicBezTo>
                    <a:cubicBezTo>
                      <a:pt x="262" y="160"/>
                      <a:pt x="269" y="157"/>
                      <a:pt x="271" y="152"/>
                    </a:cubicBezTo>
                    <a:cubicBezTo>
                      <a:pt x="274" y="146"/>
                      <a:pt x="274" y="146"/>
                      <a:pt x="274" y="146"/>
                    </a:cubicBezTo>
                    <a:cubicBezTo>
                      <a:pt x="284" y="148"/>
                      <a:pt x="294" y="149"/>
                      <a:pt x="304" y="147"/>
                    </a:cubicBezTo>
                    <a:cubicBezTo>
                      <a:pt x="306" y="153"/>
                      <a:pt x="306" y="153"/>
                      <a:pt x="306" y="153"/>
                    </a:cubicBezTo>
                    <a:cubicBezTo>
                      <a:pt x="308" y="159"/>
                      <a:pt x="315" y="162"/>
                      <a:pt x="321" y="160"/>
                    </a:cubicBezTo>
                    <a:cubicBezTo>
                      <a:pt x="327" y="158"/>
                      <a:pt x="330" y="151"/>
                      <a:pt x="327" y="146"/>
                    </a:cubicBezTo>
                    <a:cubicBezTo>
                      <a:pt x="325" y="139"/>
                      <a:pt x="325" y="139"/>
                      <a:pt x="325" y="139"/>
                    </a:cubicBezTo>
                    <a:cubicBezTo>
                      <a:pt x="334" y="134"/>
                      <a:pt x="341" y="127"/>
                      <a:pt x="347" y="119"/>
                    </a:cubicBezTo>
                    <a:cubicBezTo>
                      <a:pt x="353" y="122"/>
                      <a:pt x="353" y="122"/>
                      <a:pt x="353" y="122"/>
                    </a:cubicBezTo>
                    <a:cubicBezTo>
                      <a:pt x="359" y="125"/>
                      <a:pt x="366" y="122"/>
                      <a:pt x="368" y="117"/>
                    </a:cubicBezTo>
                    <a:cubicBezTo>
                      <a:pt x="371" y="111"/>
                      <a:pt x="368" y="104"/>
                      <a:pt x="363" y="102"/>
                    </a:cubicBezTo>
                    <a:close/>
                    <a:moveTo>
                      <a:pt x="292" y="136"/>
                    </a:moveTo>
                    <a:cubicBezTo>
                      <a:pt x="280" y="136"/>
                      <a:pt x="269" y="132"/>
                      <a:pt x="260" y="125"/>
                    </a:cubicBezTo>
                    <a:cubicBezTo>
                      <a:pt x="246" y="116"/>
                      <a:pt x="237" y="99"/>
                      <a:pt x="237" y="81"/>
                    </a:cubicBezTo>
                    <a:cubicBezTo>
                      <a:pt x="237" y="51"/>
                      <a:pt x="262" y="26"/>
                      <a:pt x="292" y="26"/>
                    </a:cubicBezTo>
                    <a:cubicBezTo>
                      <a:pt x="302" y="26"/>
                      <a:pt x="312" y="29"/>
                      <a:pt x="320" y="34"/>
                    </a:cubicBezTo>
                    <a:cubicBezTo>
                      <a:pt x="336" y="43"/>
                      <a:pt x="347" y="61"/>
                      <a:pt x="347" y="81"/>
                    </a:cubicBezTo>
                    <a:cubicBezTo>
                      <a:pt x="347" y="111"/>
                      <a:pt x="322" y="136"/>
                      <a:pt x="292" y="136"/>
                    </a:cubicBezTo>
                    <a:close/>
                    <a:moveTo>
                      <a:pt x="120" y="112"/>
                    </a:moveTo>
                    <a:cubicBezTo>
                      <a:pt x="99" y="112"/>
                      <a:pt x="82" y="128"/>
                      <a:pt x="82" y="149"/>
                    </a:cubicBezTo>
                    <a:cubicBezTo>
                      <a:pt x="82" y="169"/>
                      <a:pt x="99" y="186"/>
                      <a:pt x="120" y="186"/>
                    </a:cubicBezTo>
                    <a:cubicBezTo>
                      <a:pt x="140" y="186"/>
                      <a:pt x="157" y="169"/>
                      <a:pt x="157" y="149"/>
                    </a:cubicBezTo>
                    <a:cubicBezTo>
                      <a:pt x="157" y="128"/>
                      <a:pt x="140" y="112"/>
                      <a:pt x="120" y="112"/>
                    </a:cubicBezTo>
                    <a:close/>
                    <a:moveTo>
                      <a:pt x="214" y="165"/>
                    </a:moveTo>
                    <a:cubicBezTo>
                      <a:pt x="223" y="165"/>
                      <a:pt x="223" y="165"/>
                      <a:pt x="223" y="165"/>
                    </a:cubicBezTo>
                    <a:cubicBezTo>
                      <a:pt x="232" y="165"/>
                      <a:pt x="240" y="158"/>
                      <a:pt x="240" y="149"/>
                    </a:cubicBezTo>
                    <a:cubicBezTo>
                      <a:pt x="240" y="148"/>
                      <a:pt x="240" y="148"/>
                      <a:pt x="240" y="148"/>
                    </a:cubicBezTo>
                    <a:cubicBezTo>
                      <a:pt x="239" y="139"/>
                      <a:pt x="232" y="133"/>
                      <a:pt x="223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1" y="118"/>
                      <a:pt x="206" y="105"/>
                      <a:pt x="197" y="94"/>
                    </a:cubicBezTo>
                    <a:cubicBezTo>
                      <a:pt x="204" y="87"/>
                      <a:pt x="204" y="87"/>
                      <a:pt x="204" y="87"/>
                    </a:cubicBezTo>
                    <a:cubicBezTo>
                      <a:pt x="211" y="80"/>
                      <a:pt x="211" y="70"/>
                      <a:pt x="204" y="64"/>
                    </a:cubicBezTo>
                    <a:cubicBezTo>
                      <a:pt x="198" y="58"/>
                      <a:pt x="188" y="58"/>
                      <a:pt x="182" y="64"/>
                    </a:cubicBezTo>
                    <a:cubicBezTo>
                      <a:pt x="175" y="71"/>
                      <a:pt x="175" y="71"/>
                      <a:pt x="175" y="71"/>
                    </a:cubicBezTo>
                    <a:cubicBezTo>
                      <a:pt x="163" y="63"/>
                      <a:pt x="150" y="57"/>
                      <a:pt x="136" y="5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36"/>
                      <a:pt x="129" y="29"/>
                      <a:pt x="120" y="29"/>
                    </a:cubicBezTo>
                    <a:cubicBezTo>
                      <a:pt x="111" y="29"/>
                      <a:pt x="103" y="36"/>
                      <a:pt x="103" y="45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89" y="57"/>
                      <a:pt x="76" y="63"/>
                      <a:pt x="65" y="71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8"/>
                      <a:pt x="41" y="58"/>
                      <a:pt x="35" y="64"/>
                    </a:cubicBezTo>
                    <a:cubicBezTo>
                      <a:pt x="28" y="70"/>
                      <a:pt x="28" y="80"/>
                      <a:pt x="35" y="87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34" y="105"/>
                      <a:pt x="28" y="118"/>
                      <a:pt x="26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7" y="133"/>
                      <a:pt x="0" y="140"/>
                      <a:pt x="0" y="149"/>
                    </a:cubicBezTo>
                    <a:cubicBezTo>
                      <a:pt x="0" y="158"/>
                      <a:pt x="7" y="165"/>
                      <a:pt x="16" y="165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8" y="179"/>
                      <a:pt x="34" y="192"/>
                      <a:pt x="42" y="204"/>
                    </a:cubicBezTo>
                    <a:cubicBezTo>
                      <a:pt x="35" y="211"/>
                      <a:pt x="35" y="211"/>
                      <a:pt x="35" y="211"/>
                    </a:cubicBezTo>
                    <a:cubicBezTo>
                      <a:pt x="28" y="217"/>
                      <a:pt x="28" y="227"/>
                      <a:pt x="35" y="234"/>
                    </a:cubicBezTo>
                    <a:cubicBezTo>
                      <a:pt x="41" y="240"/>
                      <a:pt x="51" y="240"/>
                      <a:pt x="58" y="234"/>
                    </a:cubicBezTo>
                    <a:cubicBezTo>
                      <a:pt x="65" y="227"/>
                      <a:pt x="65" y="227"/>
                      <a:pt x="65" y="227"/>
                    </a:cubicBezTo>
                    <a:cubicBezTo>
                      <a:pt x="72" y="232"/>
                      <a:pt x="81" y="236"/>
                      <a:pt x="90" y="239"/>
                    </a:cubicBezTo>
                    <a:cubicBezTo>
                      <a:pt x="94" y="241"/>
                      <a:pt x="99" y="242"/>
                      <a:pt x="103" y="243"/>
                    </a:cubicBezTo>
                    <a:cubicBezTo>
                      <a:pt x="103" y="253"/>
                      <a:pt x="103" y="253"/>
                      <a:pt x="103" y="253"/>
                    </a:cubicBezTo>
                    <a:cubicBezTo>
                      <a:pt x="103" y="262"/>
                      <a:pt x="111" y="269"/>
                      <a:pt x="120" y="269"/>
                    </a:cubicBezTo>
                    <a:cubicBezTo>
                      <a:pt x="129" y="269"/>
                      <a:pt x="136" y="262"/>
                      <a:pt x="136" y="253"/>
                    </a:cubicBezTo>
                    <a:cubicBezTo>
                      <a:pt x="136" y="243"/>
                      <a:pt x="136" y="243"/>
                      <a:pt x="136" y="243"/>
                    </a:cubicBezTo>
                    <a:cubicBezTo>
                      <a:pt x="150" y="240"/>
                      <a:pt x="163" y="235"/>
                      <a:pt x="175" y="227"/>
                    </a:cubicBezTo>
                    <a:cubicBezTo>
                      <a:pt x="182" y="234"/>
                      <a:pt x="182" y="234"/>
                      <a:pt x="182" y="234"/>
                    </a:cubicBezTo>
                    <a:cubicBezTo>
                      <a:pt x="188" y="240"/>
                      <a:pt x="198" y="240"/>
                      <a:pt x="204" y="234"/>
                    </a:cubicBezTo>
                    <a:cubicBezTo>
                      <a:pt x="211" y="227"/>
                      <a:pt x="211" y="217"/>
                      <a:pt x="204" y="211"/>
                    </a:cubicBezTo>
                    <a:cubicBezTo>
                      <a:pt x="197" y="204"/>
                      <a:pt x="197" y="204"/>
                      <a:pt x="197" y="204"/>
                    </a:cubicBezTo>
                    <a:cubicBezTo>
                      <a:pt x="204" y="194"/>
                      <a:pt x="209" y="184"/>
                      <a:pt x="212" y="172"/>
                    </a:cubicBezTo>
                    <a:cubicBezTo>
                      <a:pt x="213" y="170"/>
                      <a:pt x="213" y="167"/>
                      <a:pt x="214" y="165"/>
                    </a:cubicBezTo>
                    <a:close/>
                    <a:moveTo>
                      <a:pt x="183" y="194"/>
                    </a:moveTo>
                    <a:cubicBezTo>
                      <a:pt x="169" y="213"/>
                      <a:pt x="148" y="225"/>
                      <a:pt x="123" y="226"/>
                    </a:cubicBezTo>
                    <a:cubicBezTo>
                      <a:pt x="122" y="226"/>
                      <a:pt x="121" y="226"/>
                      <a:pt x="120" y="226"/>
                    </a:cubicBezTo>
                    <a:cubicBezTo>
                      <a:pt x="77" y="226"/>
                      <a:pt x="42" y="192"/>
                      <a:pt x="42" y="149"/>
                    </a:cubicBezTo>
                    <a:cubicBezTo>
                      <a:pt x="42" y="106"/>
                      <a:pt x="77" y="71"/>
                      <a:pt x="120" y="71"/>
                    </a:cubicBezTo>
                    <a:cubicBezTo>
                      <a:pt x="162" y="71"/>
                      <a:pt x="197" y="106"/>
                      <a:pt x="197" y="149"/>
                    </a:cubicBezTo>
                    <a:cubicBezTo>
                      <a:pt x="197" y="166"/>
                      <a:pt x="192" y="181"/>
                      <a:pt x="18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55875" y="1130221"/>
              <a:ext cx="3300614" cy="415086"/>
              <a:chOff x="4599664" y="1130221"/>
              <a:chExt cx="2987123" cy="415086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599664" y="1130808"/>
                <a:ext cx="2987123" cy="41449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Transform Government</a:t>
                </a:r>
                <a:endParaRPr lang="en-US" dirty="0"/>
              </a:p>
            </p:txBody>
          </p:sp>
          <p:sp>
            <p:nvSpPr>
              <p:cNvPr id="22" name="Freeform 14"/>
              <p:cNvSpPr>
                <a:spLocks noEditPoints="1"/>
              </p:cNvSpPr>
              <p:nvPr/>
            </p:nvSpPr>
            <p:spPr bwMode="auto">
              <a:xfrm>
                <a:off x="4712969" y="1130221"/>
                <a:ext cx="283879" cy="401670"/>
              </a:xfrm>
              <a:custGeom>
                <a:avLst/>
                <a:gdLst>
                  <a:gd name="T0" fmla="*/ 36 w 237"/>
                  <a:gd name="T1" fmla="*/ 91 h 485"/>
                  <a:gd name="T2" fmla="*/ 191 w 237"/>
                  <a:gd name="T3" fmla="*/ 73 h 485"/>
                  <a:gd name="T4" fmla="*/ 217 w 237"/>
                  <a:gd name="T5" fmla="*/ 44 h 485"/>
                  <a:gd name="T6" fmla="*/ 197 w 237"/>
                  <a:gd name="T7" fmla="*/ 21 h 485"/>
                  <a:gd name="T8" fmla="*/ 48 w 237"/>
                  <a:gd name="T9" fmla="*/ 11 h 485"/>
                  <a:gd name="T10" fmla="*/ 112 w 237"/>
                  <a:gd name="T11" fmla="*/ 34 h 485"/>
                  <a:gd name="T12" fmla="*/ 111 w 237"/>
                  <a:gd name="T13" fmla="*/ 47 h 485"/>
                  <a:gd name="T14" fmla="*/ 7 w 237"/>
                  <a:gd name="T15" fmla="*/ 74 h 485"/>
                  <a:gd name="T16" fmla="*/ 186 w 237"/>
                  <a:gd name="T17" fmla="*/ 189 h 485"/>
                  <a:gd name="T18" fmla="*/ 12 w 237"/>
                  <a:gd name="T19" fmla="*/ 225 h 485"/>
                  <a:gd name="T20" fmla="*/ 21 w 237"/>
                  <a:gd name="T21" fmla="*/ 241 h 485"/>
                  <a:gd name="T22" fmla="*/ 36 w 237"/>
                  <a:gd name="T23" fmla="*/ 273 h 485"/>
                  <a:gd name="T24" fmla="*/ 31 w 237"/>
                  <a:gd name="T25" fmla="*/ 363 h 485"/>
                  <a:gd name="T26" fmla="*/ 71 w 237"/>
                  <a:gd name="T27" fmla="*/ 407 h 485"/>
                  <a:gd name="T28" fmla="*/ 71 w 237"/>
                  <a:gd name="T29" fmla="*/ 424 h 485"/>
                  <a:gd name="T30" fmla="*/ 71 w 237"/>
                  <a:gd name="T31" fmla="*/ 439 h 485"/>
                  <a:gd name="T32" fmla="*/ 67 w 237"/>
                  <a:gd name="T33" fmla="*/ 450 h 485"/>
                  <a:gd name="T34" fmla="*/ 89 w 237"/>
                  <a:gd name="T35" fmla="*/ 468 h 485"/>
                  <a:gd name="T36" fmla="*/ 109 w 237"/>
                  <a:gd name="T37" fmla="*/ 485 h 485"/>
                  <a:gd name="T38" fmla="*/ 136 w 237"/>
                  <a:gd name="T39" fmla="*/ 471 h 485"/>
                  <a:gd name="T40" fmla="*/ 155 w 237"/>
                  <a:gd name="T41" fmla="*/ 447 h 485"/>
                  <a:gd name="T42" fmla="*/ 156 w 237"/>
                  <a:gd name="T43" fmla="*/ 432 h 485"/>
                  <a:gd name="T44" fmla="*/ 156 w 237"/>
                  <a:gd name="T45" fmla="*/ 416 h 485"/>
                  <a:gd name="T46" fmla="*/ 155 w 237"/>
                  <a:gd name="T47" fmla="*/ 401 h 485"/>
                  <a:gd name="T48" fmla="*/ 207 w 237"/>
                  <a:gd name="T49" fmla="*/ 334 h 485"/>
                  <a:gd name="T50" fmla="*/ 180 w 237"/>
                  <a:gd name="T51" fmla="*/ 273 h 485"/>
                  <a:gd name="T52" fmla="*/ 200 w 237"/>
                  <a:gd name="T53" fmla="*/ 249 h 485"/>
                  <a:gd name="T54" fmla="*/ 202 w 237"/>
                  <a:gd name="T55" fmla="*/ 221 h 485"/>
                  <a:gd name="T56" fmla="*/ 222 w 237"/>
                  <a:gd name="T57" fmla="*/ 187 h 485"/>
                  <a:gd name="T58" fmla="*/ 143 w 237"/>
                  <a:gd name="T59" fmla="*/ 273 h 485"/>
                  <a:gd name="T60" fmla="*/ 108 w 237"/>
                  <a:gd name="T61" fmla="*/ 230 h 485"/>
                  <a:gd name="T62" fmla="*/ 143 w 237"/>
                  <a:gd name="T63" fmla="*/ 273 h 485"/>
                  <a:gd name="T64" fmla="*/ 208 w 237"/>
                  <a:gd name="T65" fmla="*/ 137 h 485"/>
                  <a:gd name="T66" fmla="*/ 32 w 237"/>
                  <a:gd name="T67" fmla="*/ 157 h 485"/>
                  <a:gd name="T68" fmla="*/ 12 w 237"/>
                  <a:gd name="T69" fmla="*/ 196 h 485"/>
                  <a:gd name="T70" fmla="*/ 52 w 237"/>
                  <a:gd name="T71" fmla="*/ 187 h 485"/>
                  <a:gd name="T72" fmla="*/ 227 w 237"/>
                  <a:gd name="T73" fmla="*/ 166 h 485"/>
                  <a:gd name="T74" fmla="*/ 236 w 237"/>
                  <a:gd name="T75" fmla="*/ 144 h 485"/>
                  <a:gd name="T76" fmla="*/ 204 w 237"/>
                  <a:gd name="T77" fmla="*/ 155 h 485"/>
                  <a:gd name="T78" fmla="*/ 32 w 237"/>
                  <a:gd name="T79" fmla="*/ 142 h 485"/>
                  <a:gd name="T80" fmla="*/ 211 w 237"/>
                  <a:gd name="T81" fmla="*/ 122 h 485"/>
                  <a:gd name="T82" fmla="*/ 237 w 237"/>
                  <a:gd name="T83" fmla="*/ 100 h 485"/>
                  <a:gd name="T84" fmla="*/ 208 w 237"/>
                  <a:gd name="T85" fmla="*/ 87 h 485"/>
                  <a:gd name="T86" fmla="*/ 30 w 237"/>
                  <a:gd name="T87" fmla="*/ 107 h 485"/>
                  <a:gd name="T88" fmla="*/ 13 w 237"/>
                  <a:gd name="T89" fmla="*/ 147 h 485"/>
                  <a:gd name="T90" fmla="*/ 204 w 237"/>
                  <a:gd name="T91" fmla="*/ 104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7" h="485">
                    <a:moveTo>
                      <a:pt x="18" y="96"/>
                    </a:moveTo>
                    <a:cubicBezTo>
                      <a:pt x="20" y="96"/>
                      <a:pt x="22" y="96"/>
                      <a:pt x="24" y="96"/>
                    </a:cubicBezTo>
                    <a:cubicBezTo>
                      <a:pt x="28" y="96"/>
                      <a:pt x="33" y="94"/>
                      <a:pt x="36" y="91"/>
                    </a:cubicBezTo>
                    <a:cubicBezTo>
                      <a:pt x="37" y="91"/>
                      <a:pt x="38" y="90"/>
                      <a:pt x="39" y="90"/>
                    </a:cubicBezTo>
                    <a:cubicBezTo>
                      <a:pt x="47" y="87"/>
                      <a:pt x="68" y="83"/>
                      <a:pt x="113" y="81"/>
                    </a:cubicBezTo>
                    <a:cubicBezTo>
                      <a:pt x="154" y="79"/>
                      <a:pt x="177" y="76"/>
                      <a:pt x="191" y="73"/>
                    </a:cubicBezTo>
                    <a:cubicBezTo>
                      <a:pt x="198" y="71"/>
                      <a:pt x="202" y="70"/>
                      <a:pt x="206" y="69"/>
                    </a:cubicBezTo>
                    <a:cubicBezTo>
                      <a:pt x="209" y="67"/>
                      <a:pt x="212" y="66"/>
                      <a:pt x="214" y="64"/>
                    </a:cubicBezTo>
                    <a:cubicBezTo>
                      <a:pt x="219" y="58"/>
                      <a:pt x="220" y="50"/>
                      <a:pt x="217" y="44"/>
                    </a:cubicBezTo>
                    <a:cubicBezTo>
                      <a:pt x="217" y="41"/>
                      <a:pt x="216" y="39"/>
                      <a:pt x="214" y="37"/>
                    </a:cubicBezTo>
                    <a:cubicBezTo>
                      <a:pt x="214" y="37"/>
                      <a:pt x="214" y="37"/>
                      <a:pt x="214" y="37"/>
                    </a:cubicBezTo>
                    <a:cubicBezTo>
                      <a:pt x="210" y="30"/>
                      <a:pt x="204" y="25"/>
                      <a:pt x="197" y="21"/>
                    </a:cubicBezTo>
                    <a:cubicBezTo>
                      <a:pt x="187" y="14"/>
                      <a:pt x="174" y="9"/>
                      <a:pt x="160" y="6"/>
                    </a:cubicBezTo>
                    <a:cubicBezTo>
                      <a:pt x="145" y="2"/>
                      <a:pt x="129" y="0"/>
                      <a:pt x="112" y="0"/>
                    </a:cubicBezTo>
                    <a:cubicBezTo>
                      <a:pt x="91" y="0"/>
                      <a:pt x="69" y="3"/>
                      <a:pt x="48" y="11"/>
                    </a:cubicBezTo>
                    <a:cubicBezTo>
                      <a:pt x="39" y="15"/>
                      <a:pt x="35" y="24"/>
                      <a:pt x="38" y="33"/>
                    </a:cubicBezTo>
                    <a:cubicBezTo>
                      <a:pt x="42" y="42"/>
                      <a:pt x="51" y="46"/>
                      <a:pt x="60" y="43"/>
                    </a:cubicBezTo>
                    <a:cubicBezTo>
                      <a:pt x="77" y="37"/>
                      <a:pt x="95" y="34"/>
                      <a:pt x="112" y="34"/>
                    </a:cubicBezTo>
                    <a:cubicBezTo>
                      <a:pt x="131" y="34"/>
                      <a:pt x="149" y="37"/>
                      <a:pt x="162" y="42"/>
                    </a:cubicBezTo>
                    <a:cubicBezTo>
                      <a:pt x="163" y="42"/>
                      <a:pt x="164" y="42"/>
                      <a:pt x="165" y="43"/>
                    </a:cubicBezTo>
                    <a:cubicBezTo>
                      <a:pt x="152" y="44"/>
                      <a:pt x="135" y="46"/>
                      <a:pt x="111" y="47"/>
                    </a:cubicBezTo>
                    <a:cubicBezTo>
                      <a:pt x="68" y="49"/>
                      <a:pt x="45" y="53"/>
                      <a:pt x="31" y="57"/>
                    </a:cubicBezTo>
                    <a:cubicBezTo>
                      <a:pt x="24" y="59"/>
                      <a:pt x="20" y="61"/>
                      <a:pt x="16" y="64"/>
                    </a:cubicBezTo>
                    <a:cubicBezTo>
                      <a:pt x="12" y="66"/>
                      <a:pt x="9" y="70"/>
                      <a:pt x="7" y="74"/>
                    </a:cubicBezTo>
                    <a:cubicBezTo>
                      <a:pt x="5" y="83"/>
                      <a:pt x="10" y="93"/>
                      <a:pt x="18" y="96"/>
                    </a:cubicBezTo>
                    <a:close/>
                    <a:moveTo>
                      <a:pt x="200" y="186"/>
                    </a:moveTo>
                    <a:cubicBezTo>
                      <a:pt x="199" y="186"/>
                      <a:pt x="195" y="188"/>
                      <a:pt x="186" y="189"/>
                    </a:cubicBezTo>
                    <a:cubicBezTo>
                      <a:pt x="175" y="191"/>
                      <a:pt x="158" y="193"/>
                      <a:pt x="131" y="194"/>
                    </a:cubicBezTo>
                    <a:cubicBezTo>
                      <a:pt x="56" y="198"/>
                      <a:pt x="25" y="209"/>
                      <a:pt x="23" y="210"/>
                    </a:cubicBezTo>
                    <a:cubicBezTo>
                      <a:pt x="16" y="212"/>
                      <a:pt x="12" y="218"/>
                      <a:pt x="12" y="225"/>
                    </a:cubicBezTo>
                    <a:cubicBezTo>
                      <a:pt x="11" y="232"/>
                      <a:pt x="15" y="238"/>
                      <a:pt x="20" y="241"/>
                    </a:cubicBezTo>
                    <a:cubicBezTo>
                      <a:pt x="20" y="241"/>
                      <a:pt x="20" y="241"/>
                      <a:pt x="20" y="241"/>
                    </a:cubicBezTo>
                    <a:cubicBezTo>
                      <a:pt x="20" y="241"/>
                      <a:pt x="20" y="241"/>
                      <a:pt x="21" y="241"/>
                    </a:cubicBezTo>
                    <a:cubicBezTo>
                      <a:pt x="21" y="242"/>
                      <a:pt x="30" y="247"/>
                      <a:pt x="38" y="255"/>
                    </a:cubicBezTo>
                    <a:cubicBezTo>
                      <a:pt x="43" y="260"/>
                      <a:pt x="48" y="266"/>
                      <a:pt x="52" y="273"/>
                    </a:cubicBezTo>
                    <a:cubicBezTo>
                      <a:pt x="36" y="273"/>
                      <a:pt x="36" y="273"/>
                      <a:pt x="36" y="273"/>
                    </a:cubicBezTo>
                    <a:cubicBezTo>
                      <a:pt x="27" y="273"/>
                      <a:pt x="19" y="281"/>
                      <a:pt x="19" y="290"/>
                    </a:cubicBezTo>
                    <a:cubicBezTo>
                      <a:pt x="19" y="334"/>
                      <a:pt x="19" y="334"/>
                      <a:pt x="19" y="334"/>
                    </a:cubicBezTo>
                    <a:cubicBezTo>
                      <a:pt x="19" y="343"/>
                      <a:pt x="24" y="356"/>
                      <a:pt x="31" y="363"/>
                    </a:cubicBezTo>
                    <a:cubicBezTo>
                      <a:pt x="57" y="392"/>
                      <a:pt x="57" y="392"/>
                      <a:pt x="57" y="392"/>
                    </a:cubicBezTo>
                    <a:cubicBezTo>
                      <a:pt x="60" y="396"/>
                      <a:pt x="66" y="399"/>
                      <a:pt x="72" y="401"/>
                    </a:cubicBezTo>
                    <a:cubicBezTo>
                      <a:pt x="71" y="403"/>
                      <a:pt x="71" y="405"/>
                      <a:pt x="71" y="407"/>
                    </a:cubicBezTo>
                    <a:cubicBezTo>
                      <a:pt x="71" y="413"/>
                      <a:pt x="71" y="413"/>
                      <a:pt x="71" y="413"/>
                    </a:cubicBezTo>
                    <a:cubicBezTo>
                      <a:pt x="68" y="414"/>
                      <a:pt x="66" y="417"/>
                      <a:pt x="67" y="419"/>
                    </a:cubicBezTo>
                    <a:cubicBezTo>
                      <a:pt x="67" y="421"/>
                      <a:pt x="69" y="423"/>
                      <a:pt x="71" y="424"/>
                    </a:cubicBezTo>
                    <a:cubicBezTo>
                      <a:pt x="71" y="429"/>
                      <a:pt x="71" y="429"/>
                      <a:pt x="71" y="429"/>
                    </a:cubicBezTo>
                    <a:cubicBezTo>
                      <a:pt x="68" y="430"/>
                      <a:pt x="66" y="432"/>
                      <a:pt x="67" y="435"/>
                    </a:cubicBezTo>
                    <a:cubicBezTo>
                      <a:pt x="67" y="437"/>
                      <a:pt x="69" y="438"/>
                      <a:pt x="71" y="439"/>
                    </a:cubicBezTo>
                    <a:cubicBezTo>
                      <a:pt x="71" y="441"/>
                      <a:pt x="71" y="441"/>
                      <a:pt x="71" y="441"/>
                    </a:cubicBezTo>
                    <a:cubicBezTo>
                      <a:pt x="71" y="442"/>
                      <a:pt x="71" y="443"/>
                      <a:pt x="71" y="444"/>
                    </a:cubicBezTo>
                    <a:cubicBezTo>
                      <a:pt x="68" y="445"/>
                      <a:pt x="66" y="448"/>
                      <a:pt x="67" y="450"/>
                    </a:cubicBezTo>
                    <a:cubicBezTo>
                      <a:pt x="67" y="453"/>
                      <a:pt x="70" y="455"/>
                      <a:pt x="73" y="455"/>
                    </a:cubicBezTo>
                    <a:cubicBezTo>
                      <a:pt x="74" y="459"/>
                      <a:pt x="76" y="462"/>
                      <a:pt x="77" y="463"/>
                    </a:cubicBezTo>
                    <a:cubicBezTo>
                      <a:pt x="79" y="465"/>
                      <a:pt x="84" y="467"/>
                      <a:pt x="89" y="468"/>
                    </a:cubicBezTo>
                    <a:cubicBezTo>
                      <a:pt x="90" y="469"/>
                      <a:pt x="90" y="470"/>
                      <a:pt x="91" y="471"/>
                    </a:cubicBezTo>
                    <a:cubicBezTo>
                      <a:pt x="94" y="476"/>
                      <a:pt x="94" y="476"/>
                      <a:pt x="94" y="476"/>
                    </a:cubicBezTo>
                    <a:cubicBezTo>
                      <a:pt x="97" y="481"/>
                      <a:pt x="104" y="485"/>
                      <a:pt x="109" y="485"/>
                    </a:cubicBezTo>
                    <a:cubicBezTo>
                      <a:pt x="118" y="485"/>
                      <a:pt x="118" y="485"/>
                      <a:pt x="118" y="485"/>
                    </a:cubicBezTo>
                    <a:cubicBezTo>
                      <a:pt x="123" y="485"/>
                      <a:pt x="130" y="481"/>
                      <a:pt x="133" y="476"/>
                    </a:cubicBezTo>
                    <a:cubicBezTo>
                      <a:pt x="136" y="471"/>
                      <a:pt x="136" y="471"/>
                      <a:pt x="136" y="471"/>
                    </a:cubicBezTo>
                    <a:cubicBezTo>
                      <a:pt x="137" y="470"/>
                      <a:pt x="137" y="469"/>
                      <a:pt x="138" y="468"/>
                    </a:cubicBezTo>
                    <a:cubicBezTo>
                      <a:pt x="143" y="467"/>
                      <a:pt x="147" y="465"/>
                      <a:pt x="150" y="463"/>
                    </a:cubicBezTo>
                    <a:cubicBezTo>
                      <a:pt x="152" y="461"/>
                      <a:pt x="155" y="454"/>
                      <a:pt x="155" y="447"/>
                    </a:cubicBezTo>
                    <a:cubicBezTo>
                      <a:pt x="158" y="446"/>
                      <a:pt x="160" y="444"/>
                      <a:pt x="160" y="441"/>
                    </a:cubicBezTo>
                    <a:cubicBezTo>
                      <a:pt x="160" y="439"/>
                      <a:pt x="158" y="438"/>
                      <a:pt x="156" y="437"/>
                    </a:cubicBezTo>
                    <a:cubicBezTo>
                      <a:pt x="156" y="432"/>
                      <a:pt x="156" y="432"/>
                      <a:pt x="156" y="432"/>
                    </a:cubicBezTo>
                    <a:cubicBezTo>
                      <a:pt x="159" y="430"/>
                      <a:pt x="160" y="428"/>
                      <a:pt x="160" y="426"/>
                    </a:cubicBezTo>
                    <a:cubicBezTo>
                      <a:pt x="160" y="424"/>
                      <a:pt x="158" y="422"/>
                      <a:pt x="156" y="421"/>
                    </a:cubicBezTo>
                    <a:cubicBezTo>
                      <a:pt x="156" y="416"/>
                      <a:pt x="156" y="416"/>
                      <a:pt x="156" y="416"/>
                    </a:cubicBezTo>
                    <a:cubicBezTo>
                      <a:pt x="159" y="415"/>
                      <a:pt x="160" y="413"/>
                      <a:pt x="160" y="410"/>
                    </a:cubicBezTo>
                    <a:cubicBezTo>
                      <a:pt x="160" y="408"/>
                      <a:pt x="158" y="407"/>
                      <a:pt x="156" y="406"/>
                    </a:cubicBezTo>
                    <a:cubicBezTo>
                      <a:pt x="156" y="404"/>
                      <a:pt x="155" y="403"/>
                      <a:pt x="155" y="401"/>
                    </a:cubicBezTo>
                    <a:cubicBezTo>
                      <a:pt x="161" y="399"/>
                      <a:pt x="167" y="396"/>
                      <a:pt x="170" y="392"/>
                    </a:cubicBezTo>
                    <a:cubicBezTo>
                      <a:pt x="196" y="363"/>
                      <a:pt x="196" y="363"/>
                      <a:pt x="196" y="363"/>
                    </a:cubicBezTo>
                    <a:cubicBezTo>
                      <a:pt x="202" y="356"/>
                      <a:pt x="207" y="343"/>
                      <a:pt x="207" y="334"/>
                    </a:cubicBezTo>
                    <a:cubicBezTo>
                      <a:pt x="207" y="290"/>
                      <a:pt x="207" y="290"/>
                      <a:pt x="207" y="290"/>
                    </a:cubicBezTo>
                    <a:cubicBezTo>
                      <a:pt x="207" y="281"/>
                      <a:pt x="200" y="273"/>
                      <a:pt x="191" y="273"/>
                    </a:cubicBezTo>
                    <a:cubicBezTo>
                      <a:pt x="180" y="273"/>
                      <a:pt x="180" y="273"/>
                      <a:pt x="180" y="273"/>
                    </a:cubicBezTo>
                    <a:cubicBezTo>
                      <a:pt x="183" y="266"/>
                      <a:pt x="188" y="260"/>
                      <a:pt x="191" y="256"/>
                    </a:cubicBezTo>
                    <a:cubicBezTo>
                      <a:pt x="194" y="254"/>
                      <a:pt x="196" y="252"/>
                      <a:pt x="198" y="251"/>
                    </a:cubicBezTo>
                    <a:cubicBezTo>
                      <a:pt x="199" y="250"/>
                      <a:pt x="199" y="250"/>
                      <a:pt x="200" y="249"/>
                    </a:cubicBezTo>
                    <a:cubicBezTo>
                      <a:pt x="200" y="249"/>
                      <a:pt x="200" y="249"/>
                      <a:pt x="200" y="249"/>
                    </a:cubicBezTo>
                    <a:cubicBezTo>
                      <a:pt x="206" y="246"/>
                      <a:pt x="209" y="240"/>
                      <a:pt x="209" y="234"/>
                    </a:cubicBezTo>
                    <a:cubicBezTo>
                      <a:pt x="209" y="229"/>
                      <a:pt x="206" y="224"/>
                      <a:pt x="202" y="221"/>
                    </a:cubicBezTo>
                    <a:cubicBezTo>
                      <a:pt x="208" y="219"/>
                      <a:pt x="212" y="218"/>
                      <a:pt x="215" y="217"/>
                    </a:cubicBezTo>
                    <a:cubicBezTo>
                      <a:pt x="218" y="215"/>
                      <a:pt x="220" y="214"/>
                      <a:pt x="223" y="211"/>
                    </a:cubicBezTo>
                    <a:cubicBezTo>
                      <a:pt x="229" y="205"/>
                      <a:pt x="229" y="194"/>
                      <a:pt x="222" y="187"/>
                    </a:cubicBezTo>
                    <a:cubicBezTo>
                      <a:pt x="216" y="182"/>
                      <a:pt x="207" y="181"/>
                      <a:pt x="200" y="186"/>
                    </a:cubicBezTo>
                    <a:close/>
                    <a:moveTo>
                      <a:pt x="143" y="273"/>
                    </a:moveTo>
                    <a:cubicBezTo>
                      <a:pt x="143" y="273"/>
                      <a:pt x="143" y="273"/>
                      <a:pt x="143" y="273"/>
                    </a:cubicBezTo>
                    <a:cubicBezTo>
                      <a:pt x="88" y="273"/>
                      <a:pt x="88" y="273"/>
                      <a:pt x="88" y="273"/>
                    </a:cubicBezTo>
                    <a:cubicBezTo>
                      <a:pt x="84" y="257"/>
                      <a:pt x="75" y="245"/>
                      <a:pt x="66" y="235"/>
                    </a:cubicBezTo>
                    <a:cubicBezTo>
                      <a:pt x="77" y="233"/>
                      <a:pt x="91" y="231"/>
                      <a:pt x="108" y="230"/>
                    </a:cubicBezTo>
                    <a:cubicBezTo>
                      <a:pt x="109" y="230"/>
                      <a:pt x="109" y="230"/>
                      <a:pt x="110" y="231"/>
                    </a:cubicBezTo>
                    <a:cubicBezTo>
                      <a:pt x="131" y="233"/>
                      <a:pt x="148" y="237"/>
                      <a:pt x="160" y="241"/>
                    </a:cubicBezTo>
                    <a:cubicBezTo>
                      <a:pt x="153" y="249"/>
                      <a:pt x="147" y="259"/>
                      <a:pt x="143" y="273"/>
                    </a:cubicBezTo>
                    <a:close/>
                    <a:moveTo>
                      <a:pt x="236" y="144"/>
                    </a:moveTo>
                    <a:cubicBezTo>
                      <a:pt x="233" y="135"/>
                      <a:pt x="224" y="130"/>
                      <a:pt x="215" y="133"/>
                    </a:cubicBezTo>
                    <a:cubicBezTo>
                      <a:pt x="212" y="134"/>
                      <a:pt x="210" y="135"/>
                      <a:pt x="208" y="137"/>
                    </a:cubicBezTo>
                    <a:cubicBezTo>
                      <a:pt x="206" y="138"/>
                      <a:pt x="200" y="139"/>
                      <a:pt x="190" y="141"/>
                    </a:cubicBezTo>
                    <a:cubicBezTo>
                      <a:pt x="177" y="142"/>
                      <a:pt x="157" y="144"/>
                      <a:pt x="127" y="145"/>
                    </a:cubicBezTo>
                    <a:cubicBezTo>
                      <a:pt x="76" y="147"/>
                      <a:pt x="48" y="152"/>
                      <a:pt x="32" y="157"/>
                    </a:cubicBezTo>
                    <a:cubicBezTo>
                      <a:pt x="24" y="159"/>
                      <a:pt x="18" y="161"/>
                      <a:pt x="14" y="164"/>
                    </a:cubicBezTo>
                    <a:cubicBezTo>
                      <a:pt x="10" y="167"/>
                      <a:pt x="7" y="170"/>
                      <a:pt x="5" y="173"/>
                    </a:cubicBezTo>
                    <a:cubicBezTo>
                      <a:pt x="1" y="181"/>
                      <a:pt x="4" y="191"/>
                      <a:pt x="12" y="196"/>
                    </a:cubicBezTo>
                    <a:cubicBezTo>
                      <a:pt x="15" y="197"/>
                      <a:pt x="18" y="198"/>
                      <a:pt x="20" y="198"/>
                    </a:cubicBezTo>
                    <a:cubicBezTo>
                      <a:pt x="25" y="198"/>
                      <a:pt x="29" y="196"/>
                      <a:pt x="33" y="192"/>
                    </a:cubicBezTo>
                    <a:cubicBezTo>
                      <a:pt x="34" y="192"/>
                      <a:pt x="40" y="189"/>
                      <a:pt x="52" y="187"/>
                    </a:cubicBezTo>
                    <a:cubicBezTo>
                      <a:pt x="67" y="184"/>
                      <a:pt x="91" y="181"/>
                      <a:pt x="129" y="179"/>
                    </a:cubicBezTo>
                    <a:cubicBezTo>
                      <a:pt x="174" y="177"/>
                      <a:pt x="198" y="174"/>
                      <a:pt x="211" y="171"/>
                    </a:cubicBezTo>
                    <a:cubicBezTo>
                      <a:pt x="218" y="170"/>
                      <a:pt x="223" y="168"/>
                      <a:pt x="227" y="166"/>
                    </a:cubicBezTo>
                    <a:cubicBezTo>
                      <a:pt x="229" y="164"/>
                      <a:pt x="232" y="163"/>
                      <a:pt x="234" y="160"/>
                    </a:cubicBezTo>
                    <a:cubicBezTo>
                      <a:pt x="236" y="157"/>
                      <a:pt x="237" y="153"/>
                      <a:pt x="237" y="149"/>
                    </a:cubicBezTo>
                    <a:cubicBezTo>
                      <a:pt x="237" y="147"/>
                      <a:pt x="237" y="145"/>
                      <a:pt x="236" y="144"/>
                    </a:cubicBezTo>
                    <a:close/>
                    <a:moveTo>
                      <a:pt x="204" y="155"/>
                    </a:moveTo>
                    <a:cubicBezTo>
                      <a:pt x="204" y="155"/>
                      <a:pt x="204" y="155"/>
                      <a:pt x="204" y="155"/>
                    </a:cubicBezTo>
                    <a:cubicBezTo>
                      <a:pt x="204" y="155"/>
                      <a:pt x="204" y="155"/>
                      <a:pt x="204" y="155"/>
                    </a:cubicBezTo>
                    <a:close/>
                    <a:moveTo>
                      <a:pt x="13" y="147"/>
                    </a:moveTo>
                    <a:cubicBezTo>
                      <a:pt x="15" y="148"/>
                      <a:pt x="17" y="148"/>
                      <a:pt x="19" y="148"/>
                    </a:cubicBezTo>
                    <a:cubicBezTo>
                      <a:pt x="24" y="148"/>
                      <a:pt x="29" y="146"/>
                      <a:pt x="32" y="142"/>
                    </a:cubicBezTo>
                    <a:cubicBezTo>
                      <a:pt x="34" y="141"/>
                      <a:pt x="40" y="139"/>
                      <a:pt x="53" y="136"/>
                    </a:cubicBezTo>
                    <a:cubicBezTo>
                      <a:pt x="68" y="134"/>
                      <a:pt x="91" y="131"/>
                      <a:pt x="127" y="129"/>
                    </a:cubicBezTo>
                    <a:cubicBezTo>
                      <a:pt x="173" y="128"/>
                      <a:pt x="197" y="125"/>
                      <a:pt x="211" y="122"/>
                    </a:cubicBezTo>
                    <a:cubicBezTo>
                      <a:pt x="218" y="120"/>
                      <a:pt x="223" y="119"/>
                      <a:pt x="227" y="116"/>
                    </a:cubicBezTo>
                    <a:cubicBezTo>
                      <a:pt x="229" y="115"/>
                      <a:pt x="231" y="113"/>
                      <a:pt x="234" y="111"/>
                    </a:cubicBezTo>
                    <a:cubicBezTo>
                      <a:pt x="236" y="108"/>
                      <a:pt x="237" y="104"/>
                      <a:pt x="237" y="100"/>
                    </a:cubicBezTo>
                    <a:cubicBezTo>
                      <a:pt x="237" y="98"/>
                      <a:pt x="237" y="96"/>
                      <a:pt x="237" y="95"/>
                    </a:cubicBezTo>
                    <a:cubicBezTo>
                      <a:pt x="234" y="86"/>
                      <a:pt x="225" y="81"/>
                      <a:pt x="216" y="83"/>
                    </a:cubicBezTo>
                    <a:cubicBezTo>
                      <a:pt x="213" y="84"/>
                      <a:pt x="210" y="85"/>
                      <a:pt x="208" y="87"/>
                    </a:cubicBezTo>
                    <a:cubicBezTo>
                      <a:pt x="205" y="88"/>
                      <a:pt x="199" y="90"/>
                      <a:pt x="187" y="91"/>
                    </a:cubicBezTo>
                    <a:cubicBezTo>
                      <a:pt x="173" y="93"/>
                      <a:pt x="154" y="94"/>
                      <a:pt x="126" y="96"/>
                    </a:cubicBezTo>
                    <a:cubicBezTo>
                      <a:pt x="74" y="98"/>
                      <a:pt x="46" y="102"/>
                      <a:pt x="30" y="107"/>
                    </a:cubicBezTo>
                    <a:cubicBezTo>
                      <a:pt x="22" y="109"/>
                      <a:pt x="16" y="112"/>
                      <a:pt x="12" y="115"/>
                    </a:cubicBezTo>
                    <a:cubicBezTo>
                      <a:pt x="8" y="117"/>
                      <a:pt x="5" y="121"/>
                      <a:pt x="3" y="125"/>
                    </a:cubicBezTo>
                    <a:cubicBezTo>
                      <a:pt x="0" y="134"/>
                      <a:pt x="4" y="144"/>
                      <a:pt x="13" y="147"/>
                    </a:cubicBezTo>
                    <a:close/>
                    <a:moveTo>
                      <a:pt x="204" y="104"/>
                    </a:moveTo>
                    <a:cubicBezTo>
                      <a:pt x="204" y="104"/>
                      <a:pt x="204" y="104"/>
                      <a:pt x="204" y="104"/>
                    </a:cubicBezTo>
                    <a:cubicBezTo>
                      <a:pt x="204" y="104"/>
                      <a:pt x="204" y="104"/>
                      <a:pt x="204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55875" y="2764998"/>
              <a:ext cx="3300614" cy="471912"/>
              <a:chOff x="46854" y="1022088"/>
              <a:chExt cx="2987123" cy="471912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46854" y="1022088"/>
                <a:ext cx="2987123" cy="471912"/>
              </a:xfrm>
              <a:prstGeom prst="round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Freeform 38"/>
              <p:cNvSpPr>
                <a:spLocks noEditPoints="1"/>
              </p:cNvSpPr>
              <p:nvPr/>
            </p:nvSpPr>
            <p:spPr bwMode="auto">
              <a:xfrm>
                <a:off x="105101" y="1060568"/>
                <a:ext cx="437243" cy="355885"/>
              </a:xfrm>
              <a:custGeom>
                <a:avLst/>
                <a:gdLst>
                  <a:gd name="T0" fmla="*/ 267 w 373"/>
                  <a:gd name="T1" fmla="*/ 229 h 269"/>
                  <a:gd name="T2" fmla="*/ 319 w 373"/>
                  <a:gd name="T3" fmla="*/ 192 h 269"/>
                  <a:gd name="T4" fmla="*/ 292 w 373"/>
                  <a:gd name="T5" fmla="*/ 175 h 269"/>
                  <a:gd name="T6" fmla="*/ 280 w 373"/>
                  <a:gd name="T7" fmla="*/ 164 h 269"/>
                  <a:gd name="T8" fmla="*/ 257 w 373"/>
                  <a:gd name="T9" fmla="*/ 163 h 269"/>
                  <a:gd name="T10" fmla="*/ 244 w 373"/>
                  <a:gd name="T11" fmla="*/ 173 h 269"/>
                  <a:gd name="T12" fmla="*/ 216 w 373"/>
                  <a:gd name="T13" fmla="*/ 188 h 269"/>
                  <a:gd name="T14" fmla="*/ 223 w 373"/>
                  <a:gd name="T15" fmla="*/ 219 h 269"/>
                  <a:gd name="T16" fmla="*/ 223 w 373"/>
                  <a:gd name="T17" fmla="*/ 235 h 269"/>
                  <a:gd name="T18" fmla="*/ 239 w 373"/>
                  <a:gd name="T19" fmla="*/ 252 h 269"/>
                  <a:gd name="T20" fmla="*/ 255 w 373"/>
                  <a:gd name="T21" fmla="*/ 255 h 269"/>
                  <a:gd name="T22" fmla="*/ 286 w 373"/>
                  <a:gd name="T23" fmla="*/ 264 h 269"/>
                  <a:gd name="T24" fmla="*/ 303 w 373"/>
                  <a:gd name="T25" fmla="*/ 237 h 269"/>
                  <a:gd name="T26" fmla="*/ 314 w 373"/>
                  <a:gd name="T27" fmla="*/ 225 h 269"/>
                  <a:gd name="T28" fmla="*/ 315 w 373"/>
                  <a:gd name="T29" fmla="*/ 202 h 269"/>
                  <a:gd name="T30" fmla="*/ 230 w 373"/>
                  <a:gd name="T31" fmla="*/ 212 h 269"/>
                  <a:gd name="T32" fmla="*/ 267 w 373"/>
                  <a:gd name="T33" fmla="*/ 248 h 269"/>
                  <a:gd name="T34" fmla="*/ 266 w 373"/>
                  <a:gd name="T35" fmla="*/ 81 h 269"/>
                  <a:gd name="T36" fmla="*/ 318 w 373"/>
                  <a:gd name="T37" fmla="*/ 81 h 269"/>
                  <a:gd name="T38" fmla="*/ 357 w 373"/>
                  <a:gd name="T39" fmla="*/ 99 h 269"/>
                  <a:gd name="T40" fmla="*/ 371 w 373"/>
                  <a:gd name="T41" fmla="*/ 52 h 269"/>
                  <a:gd name="T42" fmla="*/ 330 w 373"/>
                  <a:gd name="T43" fmla="*/ 26 h 269"/>
                  <a:gd name="T44" fmla="*/ 328 w 373"/>
                  <a:gd name="T45" fmla="*/ 5 h 269"/>
                  <a:gd name="T46" fmla="*/ 280 w 373"/>
                  <a:gd name="T47" fmla="*/ 15 h 269"/>
                  <a:gd name="T48" fmla="*/ 256 w 373"/>
                  <a:gd name="T49" fmla="*/ 16 h 269"/>
                  <a:gd name="T50" fmla="*/ 231 w 373"/>
                  <a:gd name="T51" fmla="*/ 40 h 269"/>
                  <a:gd name="T52" fmla="*/ 227 w 373"/>
                  <a:gd name="T53" fmla="*/ 63 h 269"/>
                  <a:gd name="T54" fmla="*/ 213 w 373"/>
                  <a:gd name="T55" fmla="*/ 110 h 269"/>
                  <a:gd name="T56" fmla="*/ 252 w 373"/>
                  <a:gd name="T57" fmla="*/ 135 h 269"/>
                  <a:gd name="T58" fmla="*/ 256 w 373"/>
                  <a:gd name="T59" fmla="*/ 157 h 269"/>
                  <a:gd name="T60" fmla="*/ 304 w 373"/>
                  <a:gd name="T61" fmla="*/ 147 h 269"/>
                  <a:gd name="T62" fmla="*/ 327 w 373"/>
                  <a:gd name="T63" fmla="*/ 146 h 269"/>
                  <a:gd name="T64" fmla="*/ 353 w 373"/>
                  <a:gd name="T65" fmla="*/ 122 h 269"/>
                  <a:gd name="T66" fmla="*/ 292 w 373"/>
                  <a:gd name="T67" fmla="*/ 136 h 269"/>
                  <a:gd name="T68" fmla="*/ 292 w 373"/>
                  <a:gd name="T69" fmla="*/ 26 h 269"/>
                  <a:gd name="T70" fmla="*/ 292 w 373"/>
                  <a:gd name="T71" fmla="*/ 136 h 269"/>
                  <a:gd name="T72" fmla="*/ 120 w 373"/>
                  <a:gd name="T73" fmla="*/ 186 h 269"/>
                  <a:gd name="T74" fmla="*/ 214 w 373"/>
                  <a:gd name="T75" fmla="*/ 165 h 269"/>
                  <a:gd name="T76" fmla="*/ 240 w 373"/>
                  <a:gd name="T77" fmla="*/ 148 h 269"/>
                  <a:gd name="T78" fmla="*/ 197 w 373"/>
                  <a:gd name="T79" fmla="*/ 94 h 269"/>
                  <a:gd name="T80" fmla="*/ 182 w 373"/>
                  <a:gd name="T81" fmla="*/ 64 h 269"/>
                  <a:gd name="T82" fmla="*/ 136 w 373"/>
                  <a:gd name="T83" fmla="*/ 45 h 269"/>
                  <a:gd name="T84" fmla="*/ 103 w 373"/>
                  <a:gd name="T85" fmla="*/ 55 h 269"/>
                  <a:gd name="T86" fmla="*/ 35 w 373"/>
                  <a:gd name="T87" fmla="*/ 64 h 269"/>
                  <a:gd name="T88" fmla="*/ 26 w 373"/>
                  <a:gd name="T89" fmla="*/ 133 h 269"/>
                  <a:gd name="T90" fmla="*/ 16 w 373"/>
                  <a:gd name="T91" fmla="*/ 165 h 269"/>
                  <a:gd name="T92" fmla="*/ 35 w 373"/>
                  <a:gd name="T93" fmla="*/ 211 h 269"/>
                  <a:gd name="T94" fmla="*/ 65 w 373"/>
                  <a:gd name="T95" fmla="*/ 227 h 269"/>
                  <a:gd name="T96" fmla="*/ 103 w 373"/>
                  <a:gd name="T97" fmla="*/ 253 h 269"/>
                  <a:gd name="T98" fmla="*/ 136 w 373"/>
                  <a:gd name="T99" fmla="*/ 243 h 269"/>
                  <a:gd name="T100" fmla="*/ 204 w 373"/>
                  <a:gd name="T101" fmla="*/ 234 h 269"/>
                  <a:gd name="T102" fmla="*/ 212 w 373"/>
                  <a:gd name="T103" fmla="*/ 172 h 269"/>
                  <a:gd name="T104" fmla="*/ 123 w 373"/>
                  <a:gd name="T105" fmla="*/ 226 h 269"/>
                  <a:gd name="T106" fmla="*/ 120 w 373"/>
                  <a:gd name="T107" fmla="*/ 71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3" h="269">
                    <a:moveTo>
                      <a:pt x="267" y="194"/>
                    </a:moveTo>
                    <a:cubicBezTo>
                      <a:pt x="257" y="194"/>
                      <a:pt x="249" y="202"/>
                      <a:pt x="249" y="212"/>
                    </a:cubicBezTo>
                    <a:cubicBezTo>
                      <a:pt x="249" y="221"/>
                      <a:pt x="257" y="229"/>
                      <a:pt x="267" y="229"/>
                    </a:cubicBezTo>
                    <a:cubicBezTo>
                      <a:pt x="276" y="229"/>
                      <a:pt x="284" y="221"/>
                      <a:pt x="284" y="212"/>
                    </a:cubicBezTo>
                    <a:cubicBezTo>
                      <a:pt x="284" y="202"/>
                      <a:pt x="276" y="194"/>
                      <a:pt x="267" y="194"/>
                    </a:cubicBezTo>
                    <a:close/>
                    <a:moveTo>
                      <a:pt x="319" y="192"/>
                    </a:moveTo>
                    <a:cubicBezTo>
                      <a:pt x="318" y="188"/>
                      <a:pt x="314" y="186"/>
                      <a:pt x="310" y="188"/>
                    </a:cubicBezTo>
                    <a:cubicBezTo>
                      <a:pt x="305" y="189"/>
                      <a:pt x="305" y="189"/>
                      <a:pt x="305" y="189"/>
                    </a:cubicBezTo>
                    <a:cubicBezTo>
                      <a:pt x="302" y="184"/>
                      <a:pt x="297" y="179"/>
                      <a:pt x="292" y="175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96" y="167"/>
                      <a:pt x="294" y="162"/>
                      <a:pt x="290" y="161"/>
                    </a:cubicBezTo>
                    <a:cubicBezTo>
                      <a:pt x="287" y="159"/>
                      <a:pt x="282" y="161"/>
                      <a:pt x="280" y="164"/>
                    </a:cubicBezTo>
                    <a:cubicBezTo>
                      <a:pt x="278" y="168"/>
                      <a:pt x="278" y="168"/>
                      <a:pt x="278" y="168"/>
                    </a:cubicBezTo>
                    <a:cubicBezTo>
                      <a:pt x="272" y="167"/>
                      <a:pt x="265" y="166"/>
                      <a:pt x="259" y="168"/>
                    </a:cubicBezTo>
                    <a:cubicBezTo>
                      <a:pt x="257" y="163"/>
                      <a:pt x="257" y="163"/>
                      <a:pt x="257" y="163"/>
                    </a:cubicBezTo>
                    <a:cubicBezTo>
                      <a:pt x="256" y="159"/>
                      <a:pt x="251" y="157"/>
                      <a:pt x="247" y="159"/>
                    </a:cubicBezTo>
                    <a:cubicBezTo>
                      <a:pt x="243" y="160"/>
                      <a:pt x="241" y="165"/>
                      <a:pt x="243" y="168"/>
                    </a:cubicBezTo>
                    <a:cubicBezTo>
                      <a:pt x="244" y="173"/>
                      <a:pt x="244" y="173"/>
                      <a:pt x="244" y="173"/>
                    </a:cubicBezTo>
                    <a:cubicBezTo>
                      <a:pt x="239" y="176"/>
                      <a:pt x="234" y="181"/>
                      <a:pt x="230" y="186"/>
                    </a:cubicBezTo>
                    <a:cubicBezTo>
                      <a:pt x="226" y="184"/>
                      <a:pt x="226" y="184"/>
                      <a:pt x="226" y="184"/>
                    </a:cubicBezTo>
                    <a:cubicBezTo>
                      <a:pt x="222" y="182"/>
                      <a:pt x="217" y="184"/>
                      <a:pt x="216" y="188"/>
                    </a:cubicBezTo>
                    <a:cubicBezTo>
                      <a:pt x="214" y="192"/>
                      <a:pt x="216" y="196"/>
                      <a:pt x="219" y="198"/>
                    </a:cubicBezTo>
                    <a:cubicBezTo>
                      <a:pt x="224" y="200"/>
                      <a:pt x="224" y="200"/>
                      <a:pt x="224" y="200"/>
                    </a:cubicBezTo>
                    <a:cubicBezTo>
                      <a:pt x="222" y="206"/>
                      <a:pt x="221" y="213"/>
                      <a:pt x="223" y="219"/>
                    </a:cubicBezTo>
                    <a:cubicBezTo>
                      <a:pt x="218" y="221"/>
                      <a:pt x="218" y="221"/>
                      <a:pt x="218" y="221"/>
                    </a:cubicBezTo>
                    <a:cubicBezTo>
                      <a:pt x="214" y="222"/>
                      <a:pt x="212" y="227"/>
                      <a:pt x="214" y="231"/>
                    </a:cubicBezTo>
                    <a:cubicBezTo>
                      <a:pt x="215" y="235"/>
                      <a:pt x="220" y="237"/>
                      <a:pt x="223" y="235"/>
                    </a:cubicBezTo>
                    <a:cubicBezTo>
                      <a:pt x="228" y="234"/>
                      <a:pt x="228" y="234"/>
                      <a:pt x="228" y="234"/>
                    </a:cubicBezTo>
                    <a:cubicBezTo>
                      <a:pt x="231" y="240"/>
                      <a:pt x="236" y="244"/>
                      <a:pt x="241" y="248"/>
                    </a:cubicBezTo>
                    <a:cubicBezTo>
                      <a:pt x="239" y="252"/>
                      <a:pt x="239" y="252"/>
                      <a:pt x="239" y="252"/>
                    </a:cubicBezTo>
                    <a:cubicBezTo>
                      <a:pt x="237" y="256"/>
                      <a:pt x="239" y="261"/>
                      <a:pt x="243" y="262"/>
                    </a:cubicBezTo>
                    <a:cubicBezTo>
                      <a:pt x="247" y="264"/>
                      <a:pt x="251" y="262"/>
                      <a:pt x="253" y="259"/>
                    </a:cubicBezTo>
                    <a:cubicBezTo>
                      <a:pt x="255" y="255"/>
                      <a:pt x="255" y="255"/>
                      <a:pt x="255" y="255"/>
                    </a:cubicBezTo>
                    <a:cubicBezTo>
                      <a:pt x="261" y="256"/>
                      <a:pt x="268" y="257"/>
                      <a:pt x="274" y="255"/>
                    </a:cubicBezTo>
                    <a:cubicBezTo>
                      <a:pt x="276" y="260"/>
                      <a:pt x="276" y="260"/>
                      <a:pt x="276" y="260"/>
                    </a:cubicBezTo>
                    <a:cubicBezTo>
                      <a:pt x="277" y="264"/>
                      <a:pt x="282" y="266"/>
                      <a:pt x="286" y="264"/>
                    </a:cubicBezTo>
                    <a:cubicBezTo>
                      <a:pt x="290" y="263"/>
                      <a:pt x="292" y="259"/>
                      <a:pt x="290" y="255"/>
                    </a:cubicBezTo>
                    <a:cubicBezTo>
                      <a:pt x="289" y="250"/>
                      <a:pt x="289" y="250"/>
                      <a:pt x="289" y="250"/>
                    </a:cubicBezTo>
                    <a:cubicBezTo>
                      <a:pt x="295" y="247"/>
                      <a:pt x="299" y="242"/>
                      <a:pt x="303" y="237"/>
                    </a:cubicBezTo>
                    <a:cubicBezTo>
                      <a:pt x="307" y="239"/>
                      <a:pt x="307" y="239"/>
                      <a:pt x="307" y="239"/>
                    </a:cubicBezTo>
                    <a:cubicBezTo>
                      <a:pt x="311" y="241"/>
                      <a:pt x="316" y="239"/>
                      <a:pt x="317" y="235"/>
                    </a:cubicBezTo>
                    <a:cubicBezTo>
                      <a:pt x="319" y="232"/>
                      <a:pt x="318" y="227"/>
                      <a:pt x="314" y="225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11" y="217"/>
                      <a:pt x="312" y="210"/>
                      <a:pt x="310" y="204"/>
                    </a:cubicBezTo>
                    <a:cubicBezTo>
                      <a:pt x="315" y="202"/>
                      <a:pt x="315" y="202"/>
                      <a:pt x="315" y="202"/>
                    </a:cubicBezTo>
                    <a:cubicBezTo>
                      <a:pt x="319" y="201"/>
                      <a:pt x="321" y="196"/>
                      <a:pt x="319" y="192"/>
                    </a:cubicBezTo>
                    <a:close/>
                    <a:moveTo>
                      <a:pt x="267" y="248"/>
                    </a:moveTo>
                    <a:cubicBezTo>
                      <a:pt x="247" y="248"/>
                      <a:pt x="230" y="232"/>
                      <a:pt x="230" y="212"/>
                    </a:cubicBezTo>
                    <a:cubicBezTo>
                      <a:pt x="230" y="192"/>
                      <a:pt x="247" y="175"/>
                      <a:pt x="267" y="175"/>
                    </a:cubicBezTo>
                    <a:cubicBezTo>
                      <a:pt x="287" y="175"/>
                      <a:pt x="303" y="192"/>
                      <a:pt x="303" y="212"/>
                    </a:cubicBezTo>
                    <a:cubicBezTo>
                      <a:pt x="303" y="232"/>
                      <a:pt x="287" y="248"/>
                      <a:pt x="267" y="248"/>
                    </a:cubicBezTo>
                    <a:close/>
                    <a:moveTo>
                      <a:pt x="306" y="59"/>
                    </a:moveTo>
                    <a:cubicBezTo>
                      <a:pt x="302" y="56"/>
                      <a:pt x="297" y="55"/>
                      <a:pt x="292" y="55"/>
                    </a:cubicBezTo>
                    <a:cubicBezTo>
                      <a:pt x="277" y="55"/>
                      <a:pt x="266" y="66"/>
                      <a:pt x="266" y="81"/>
                    </a:cubicBezTo>
                    <a:cubicBezTo>
                      <a:pt x="266" y="90"/>
                      <a:pt x="271" y="99"/>
                      <a:pt x="278" y="103"/>
                    </a:cubicBezTo>
                    <a:cubicBezTo>
                      <a:pt x="282" y="106"/>
                      <a:pt x="287" y="107"/>
                      <a:pt x="292" y="107"/>
                    </a:cubicBezTo>
                    <a:cubicBezTo>
                      <a:pt x="306" y="107"/>
                      <a:pt x="318" y="95"/>
                      <a:pt x="318" y="81"/>
                    </a:cubicBezTo>
                    <a:cubicBezTo>
                      <a:pt x="318" y="72"/>
                      <a:pt x="314" y="64"/>
                      <a:pt x="306" y="59"/>
                    </a:cubicBezTo>
                    <a:close/>
                    <a:moveTo>
                      <a:pt x="363" y="102"/>
                    </a:moveTo>
                    <a:cubicBezTo>
                      <a:pt x="357" y="99"/>
                      <a:pt x="357" y="99"/>
                      <a:pt x="357" y="99"/>
                    </a:cubicBezTo>
                    <a:cubicBezTo>
                      <a:pt x="359" y="89"/>
                      <a:pt x="360" y="79"/>
                      <a:pt x="358" y="69"/>
                    </a:cubicBezTo>
                    <a:cubicBezTo>
                      <a:pt x="364" y="67"/>
                      <a:pt x="364" y="67"/>
                      <a:pt x="364" y="67"/>
                    </a:cubicBezTo>
                    <a:cubicBezTo>
                      <a:pt x="370" y="65"/>
                      <a:pt x="373" y="58"/>
                      <a:pt x="371" y="52"/>
                    </a:cubicBezTo>
                    <a:cubicBezTo>
                      <a:pt x="369" y="46"/>
                      <a:pt x="363" y="43"/>
                      <a:pt x="357" y="45"/>
                    </a:cubicBezTo>
                    <a:cubicBezTo>
                      <a:pt x="350" y="48"/>
                      <a:pt x="350" y="48"/>
                      <a:pt x="350" y="48"/>
                    </a:cubicBezTo>
                    <a:cubicBezTo>
                      <a:pt x="345" y="39"/>
                      <a:pt x="338" y="32"/>
                      <a:pt x="330" y="26"/>
                    </a:cubicBezTo>
                    <a:cubicBezTo>
                      <a:pt x="333" y="20"/>
                      <a:pt x="333" y="20"/>
                      <a:pt x="333" y="20"/>
                    </a:cubicBezTo>
                    <a:cubicBezTo>
                      <a:pt x="335" y="16"/>
                      <a:pt x="334" y="11"/>
                      <a:pt x="332" y="8"/>
                    </a:cubicBezTo>
                    <a:cubicBezTo>
                      <a:pt x="331" y="7"/>
                      <a:pt x="329" y="5"/>
                      <a:pt x="328" y="5"/>
                    </a:cubicBezTo>
                    <a:cubicBezTo>
                      <a:pt x="322" y="2"/>
                      <a:pt x="315" y="4"/>
                      <a:pt x="313" y="10"/>
                    </a:cubicBezTo>
                    <a:cubicBezTo>
                      <a:pt x="310" y="16"/>
                      <a:pt x="310" y="16"/>
                      <a:pt x="310" y="16"/>
                    </a:cubicBezTo>
                    <a:cubicBezTo>
                      <a:pt x="300" y="14"/>
                      <a:pt x="290" y="13"/>
                      <a:pt x="280" y="15"/>
                    </a:cubicBezTo>
                    <a:cubicBezTo>
                      <a:pt x="278" y="9"/>
                      <a:pt x="278" y="9"/>
                      <a:pt x="278" y="9"/>
                    </a:cubicBezTo>
                    <a:cubicBezTo>
                      <a:pt x="276" y="3"/>
                      <a:pt x="269" y="0"/>
                      <a:pt x="263" y="2"/>
                    </a:cubicBezTo>
                    <a:cubicBezTo>
                      <a:pt x="257" y="4"/>
                      <a:pt x="254" y="10"/>
                      <a:pt x="256" y="16"/>
                    </a:cubicBezTo>
                    <a:cubicBezTo>
                      <a:pt x="259" y="23"/>
                      <a:pt x="259" y="23"/>
                      <a:pt x="259" y="23"/>
                    </a:cubicBezTo>
                    <a:cubicBezTo>
                      <a:pt x="250" y="28"/>
                      <a:pt x="243" y="35"/>
                      <a:pt x="237" y="43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25" y="37"/>
                      <a:pt x="218" y="40"/>
                      <a:pt x="216" y="45"/>
                    </a:cubicBezTo>
                    <a:cubicBezTo>
                      <a:pt x="213" y="51"/>
                      <a:pt x="215" y="58"/>
                      <a:pt x="221" y="60"/>
                    </a:cubicBezTo>
                    <a:cubicBezTo>
                      <a:pt x="227" y="63"/>
                      <a:pt x="227" y="63"/>
                      <a:pt x="227" y="63"/>
                    </a:cubicBezTo>
                    <a:cubicBezTo>
                      <a:pt x="225" y="73"/>
                      <a:pt x="224" y="83"/>
                      <a:pt x="226" y="93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14" y="97"/>
                      <a:pt x="211" y="104"/>
                      <a:pt x="213" y="110"/>
                    </a:cubicBezTo>
                    <a:cubicBezTo>
                      <a:pt x="215" y="116"/>
                      <a:pt x="221" y="119"/>
                      <a:pt x="227" y="116"/>
                    </a:cubicBezTo>
                    <a:cubicBezTo>
                      <a:pt x="234" y="114"/>
                      <a:pt x="234" y="114"/>
                      <a:pt x="234" y="114"/>
                    </a:cubicBezTo>
                    <a:cubicBezTo>
                      <a:pt x="238" y="122"/>
                      <a:pt x="245" y="129"/>
                      <a:pt x="252" y="135"/>
                    </a:cubicBezTo>
                    <a:cubicBezTo>
                      <a:pt x="253" y="135"/>
                      <a:pt x="253" y="136"/>
                      <a:pt x="254" y="136"/>
                    </a:cubicBezTo>
                    <a:cubicBezTo>
                      <a:pt x="251" y="142"/>
                      <a:pt x="251" y="142"/>
                      <a:pt x="251" y="142"/>
                    </a:cubicBezTo>
                    <a:cubicBezTo>
                      <a:pt x="248" y="148"/>
                      <a:pt x="251" y="155"/>
                      <a:pt x="256" y="157"/>
                    </a:cubicBezTo>
                    <a:cubicBezTo>
                      <a:pt x="262" y="160"/>
                      <a:pt x="269" y="157"/>
                      <a:pt x="271" y="152"/>
                    </a:cubicBezTo>
                    <a:cubicBezTo>
                      <a:pt x="274" y="146"/>
                      <a:pt x="274" y="146"/>
                      <a:pt x="274" y="146"/>
                    </a:cubicBezTo>
                    <a:cubicBezTo>
                      <a:pt x="284" y="148"/>
                      <a:pt x="294" y="149"/>
                      <a:pt x="304" y="147"/>
                    </a:cubicBezTo>
                    <a:cubicBezTo>
                      <a:pt x="306" y="153"/>
                      <a:pt x="306" y="153"/>
                      <a:pt x="306" y="153"/>
                    </a:cubicBezTo>
                    <a:cubicBezTo>
                      <a:pt x="308" y="159"/>
                      <a:pt x="315" y="162"/>
                      <a:pt x="321" y="160"/>
                    </a:cubicBezTo>
                    <a:cubicBezTo>
                      <a:pt x="327" y="158"/>
                      <a:pt x="330" y="151"/>
                      <a:pt x="327" y="146"/>
                    </a:cubicBezTo>
                    <a:cubicBezTo>
                      <a:pt x="325" y="139"/>
                      <a:pt x="325" y="139"/>
                      <a:pt x="325" y="139"/>
                    </a:cubicBezTo>
                    <a:cubicBezTo>
                      <a:pt x="334" y="134"/>
                      <a:pt x="341" y="127"/>
                      <a:pt x="347" y="119"/>
                    </a:cubicBezTo>
                    <a:cubicBezTo>
                      <a:pt x="353" y="122"/>
                      <a:pt x="353" y="122"/>
                      <a:pt x="353" y="122"/>
                    </a:cubicBezTo>
                    <a:cubicBezTo>
                      <a:pt x="359" y="125"/>
                      <a:pt x="366" y="122"/>
                      <a:pt x="368" y="117"/>
                    </a:cubicBezTo>
                    <a:cubicBezTo>
                      <a:pt x="371" y="111"/>
                      <a:pt x="368" y="104"/>
                      <a:pt x="363" y="102"/>
                    </a:cubicBezTo>
                    <a:close/>
                    <a:moveTo>
                      <a:pt x="292" y="136"/>
                    </a:moveTo>
                    <a:cubicBezTo>
                      <a:pt x="280" y="136"/>
                      <a:pt x="269" y="132"/>
                      <a:pt x="260" y="125"/>
                    </a:cubicBezTo>
                    <a:cubicBezTo>
                      <a:pt x="246" y="116"/>
                      <a:pt x="237" y="99"/>
                      <a:pt x="237" y="81"/>
                    </a:cubicBezTo>
                    <a:cubicBezTo>
                      <a:pt x="237" y="51"/>
                      <a:pt x="262" y="26"/>
                      <a:pt x="292" y="26"/>
                    </a:cubicBezTo>
                    <a:cubicBezTo>
                      <a:pt x="302" y="26"/>
                      <a:pt x="312" y="29"/>
                      <a:pt x="320" y="34"/>
                    </a:cubicBezTo>
                    <a:cubicBezTo>
                      <a:pt x="336" y="43"/>
                      <a:pt x="347" y="61"/>
                      <a:pt x="347" y="81"/>
                    </a:cubicBezTo>
                    <a:cubicBezTo>
                      <a:pt x="347" y="111"/>
                      <a:pt x="322" y="136"/>
                      <a:pt x="292" y="136"/>
                    </a:cubicBezTo>
                    <a:close/>
                    <a:moveTo>
                      <a:pt x="120" y="112"/>
                    </a:moveTo>
                    <a:cubicBezTo>
                      <a:pt x="99" y="112"/>
                      <a:pt x="82" y="128"/>
                      <a:pt x="82" y="149"/>
                    </a:cubicBezTo>
                    <a:cubicBezTo>
                      <a:pt x="82" y="169"/>
                      <a:pt x="99" y="186"/>
                      <a:pt x="120" y="186"/>
                    </a:cubicBezTo>
                    <a:cubicBezTo>
                      <a:pt x="140" y="186"/>
                      <a:pt x="157" y="169"/>
                      <a:pt x="157" y="149"/>
                    </a:cubicBezTo>
                    <a:cubicBezTo>
                      <a:pt x="157" y="128"/>
                      <a:pt x="140" y="112"/>
                      <a:pt x="120" y="112"/>
                    </a:cubicBezTo>
                    <a:close/>
                    <a:moveTo>
                      <a:pt x="214" y="165"/>
                    </a:moveTo>
                    <a:cubicBezTo>
                      <a:pt x="223" y="165"/>
                      <a:pt x="223" y="165"/>
                      <a:pt x="223" y="165"/>
                    </a:cubicBezTo>
                    <a:cubicBezTo>
                      <a:pt x="232" y="165"/>
                      <a:pt x="240" y="158"/>
                      <a:pt x="240" y="149"/>
                    </a:cubicBezTo>
                    <a:cubicBezTo>
                      <a:pt x="240" y="148"/>
                      <a:pt x="240" y="148"/>
                      <a:pt x="240" y="148"/>
                    </a:cubicBezTo>
                    <a:cubicBezTo>
                      <a:pt x="239" y="139"/>
                      <a:pt x="232" y="133"/>
                      <a:pt x="223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1" y="118"/>
                      <a:pt x="206" y="105"/>
                      <a:pt x="197" y="94"/>
                    </a:cubicBezTo>
                    <a:cubicBezTo>
                      <a:pt x="204" y="87"/>
                      <a:pt x="204" y="87"/>
                      <a:pt x="204" y="87"/>
                    </a:cubicBezTo>
                    <a:cubicBezTo>
                      <a:pt x="211" y="80"/>
                      <a:pt x="211" y="70"/>
                      <a:pt x="204" y="64"/>
                    </a:cubicBezTo>
                    <a:cubicBezTo>
                      <a:pt x="198" y="58"/>
                      <a:pt x="188" y="58"/>
                      <a:pt x="182" y="64"/>
                    </a:cubicBezTo>
                    <a:cubicBezTo>
                      <a:pt x="175" y="71"/>
                      <a:pt x="175" y="71"/>
                      <a:pt x="175" y="71"/>
                    </a:cubicBezTo>
                    <a:cubicBezTo>
                      <a:pt x="163" y="63"/>
                      <a:pt x="150" y="57"/>
                      <a:pt x="136" y="5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36"/>
                      <a:pt x="129" y="29"/>
                      <a:pt x="120" y="29"/>
                    </a:cubicBezTo>
                    <a:cubicBezTo>
                      <a:pt x="111" y="29"/>
                      <a:pt x="103" y="36"/>
                      <a:pt x="103" y="45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89" y="57"/>
                      <a:pt x="76" y="63"/>
                      <a:pt x="65" y="71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8"/>
                      <a:pt x="41" y="58"/>
                      <a:pt x="35" y="64"/>
                    </a:cubicBezTo>
                    <a:cubicBezTo>
                      <a:pt x="28" y="70"/>
                      <a:pt x="28" y="80"/>
                      <a:pt x="35" y="87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34" y="105"/>
                      <a:pt x="28" y="118"/>
                      <a:pt x="26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7" y="133"/>
                      <a:pt x="0" y="140"/>
                      <a:pt x="0" y="149"/>
                    </a:cubicBezTo>
                    <a:cubicBezTo>
                      <a:pt x="0" y="158"/>
                      <a:pt x="7" y="165"/>
                      <a:pt x="16" y="165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8" y="179"/>
                      <a:pt x="34" y="192"/>
                      <a:pt x="42" y="204"/>
                    </a:cubicBezTo>
                    <a:cubicBezTo>
                      <a:pt x="35" y="211"/>
                      <a:pt x="35" y="211"/>
                      <a:pt x="35" y="211"/>
                    </a:cubicBezTo>
                    <a:cubicBezTo>
                      <a:pt x="28" y="217"/>
                      <a:pt x="28" y="227"/>
                      <a:pt x="35" y="234"/>
                    </a:cubicBezTo>
                    <a:cubicBezTo>
                      <a:pt x="41" y="240"/>
                      <a:pt x="51" y="240"/>
                      <a:pt x="58" y="234"/>
                    </a:cubicBezTo>
                    <a:cubicBezTo>
                      <a:pt x="65" y="227"/>
                      <a:pt x="65" y="227"/>
                      <a:pt x="65" y="227"/>
                    </a:cubicBezTo>
                    <a:cubicBezTo>
                      <a:pt x="72" y="232"/>
                      <a:pt x="81" y="236"/>
                      <a:pt x="90" y="239"/>
                    </a:cubicBezTo>
                    <a:cubicBezTo>
                      <a:pt x="94" y="241"/>
                      <a:pt x="99" y="242"/>
                      <a:pt x="103" y="243"/>
                    </a:cubicBezTo>
                    <a:cubicBezTo>
                      <a:pt x="103" y="253"/>
                      <a:pt x="103" y="253"/>
                      <a:pt x="103" y="253"/>
                    </a:cubicBezTo>
                    <a:cubicBezTo>
                      <a:pt x="103" y="262"/>
                      <a:pt x="111" y="269"/>
                      <a:pt x="120" y="269"/>
                    </a:cubicBezTo>
                    <a:cubicBezTo>
                      <a:pt x="129" y="269"/>
                      <a:pt x="136" y="262"/>
                      <a:pt x="136" y="253"/>
                    </a:cubicBezTo>
                    <a:cubicBezTo>
                      <a:pt x="136" y="243"/>
                      <a:pt x="136" y="243"/>
                      <a:pt x="136" y="243"/>
                    </a:cubicBezTo>
                    <a:cubicBezTo>
                      <a:pt x="150" y="240"/>
                      <a:pt x="163" y="235"/>
                      <a:pt x="175" y="227"/>
                    </a:cubicBezTo>
                    <a:cubicBezTo>
                      <a:pt x="182" y="234"/>
                      <a:pt x="182" y="234"/>
                      <a:pt x="182" y="234"/>
                    </a:cubicBezTo>
                    <a:cubicBezTo>
                      <a:pt x="188" y="240"/>
                      <a:pt x="198" y="240"/>
                      <a:pt x="204" y="234"/>
                    </a:cubicBezTo>
                    <a:cubicBezTo>
                      <a:pt x="211" y="227"/>
                      <a:pt x="211" y="217"/>
                      <a:pt x="204" y="211"/>
                    </a:cubicBezTo>
                    <a:cubicBezTo>
                      <a:pt x="197" y="204"/>
                      <a:pt x="197" y="204"/>
                      <a:pt x="197" y="204"/>
                    </a:cubicBezTo>
                    <a:cubicBezTo>
                      <a:pt x="204" y="194"/>
                      <a:pt x="209" y="184"/>
                      <a:pt x="212" y="172"/>
                    </a:cubicBezTo>
                    <a:cubicBezTo>
                      <a:pt x="213" y="170"/>
                      <a:pt x="213" y="167"/>
                      <a:pt x="214" y="165"/>
                    </a:cubicBezTo>
                    <a:close/>
                    <a:moveTo>
                      <a:pt x="183" y="194"/>
                    </a:moveTo>
                    <a:cubicBezTo>
                      <a:pt x="169" y="213"/>
                      <a:pt x="148" y="225"/>
                      <a:pt x="123" y="226"/>
                    </a:cubicBezTo>
                    <a:cubicBezTo>
                      <a:pt x="122" y="226"/>
                      <a:pt x="121" y="226"/>
                      <a:pt x="120" y="226"/>
                    </a:cubicBezTo>
                    <a:cubicBezTo>
                      <a:pt x="77" y="226"/>
                      <a:pt x="42" y="192"/>
                      <a:pt x="42" y="149"/>
                    </a:cubicBezTo>
                    <a:cubicBezTo>
                      <a:pt x="42" y="106"/>
                      <a:pt x="77" y="71"/>
                      <a:pt x="120" y="71"/>
                    </a:cubicBezTo>
                    <a:cubicBezTo>
                      <a:pt x="162" y="71"/>
                      <a:pt x="197" y="106"/>
                      <a:pt x="197" y="149"/>
                    </a:cubicBezTo>
                    <a:cubicBezTo>
                      <a:pt x="197" y="166"/>
                      <a:pt x="192" y="181"/>
                      <a:pt x="18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463926" y="2821826"/>
              <a:ext cx="3128245" cy="41449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Empower </a:t>
              </a:r>
              <a:r>
                <a:rPr lang="en-US" dirty="0"/>
                <a:t>t</a:t>
              </a:r>
              <a:r>
                <a:rPr lang="en-US" dirty="0" smtClean="0"/>
                <a:t>he Workforce</a:t>
              </a:r>
              <a:endParaRPr lang="en-US" dirty="0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12009" y="2854786"/>
              <a:ext cx="448516" cy="354618"/>
            </a:xfrm>
            <a:custGeom>
              <a:avLst/>
              <a:gdLst>
                <a:gd name="T0" fmla="*/ 219 w 533"/>
                <a:gd name="T1" fmla="*/ 248 h 364"/>
                <a:gd name="T2" fmla="*/ 0 w 533"/>
                <a:gd name="T3" fmla="*/ 364 h 364"/>
                <a:gd name="T4" fmla="*/ 151 w 533"/>
                <a:gd name="T5" fmla="*/ 334 h 364"/>
                <a:gd name="T6" fmla="*/ 142 w 533"/>
                <a:gd name="T7" fmla="*/ 271 h 364"/>
                <a:gd name="T8" fmla="*/ 189 w 533"/>
                <a:gd name="T9" fmla="*/ 261 h 364"/>
                <a:gd name="T10" fmla="*/ 176 w 533"/>
                <a:gd name="T11" fmla="*/ 296 h 364"/>
                <a:gd name="T12" fmla="*/ 237 w 533"/>
                <a:gd name="T13" fmla="*/ 108 h 364"/>
                <a:gd name="T14" fmla="*/ 242 w 533"/>
                <a:gd name="T15" fmla="*/ 150 h 364"/>
                <a:gd name="T16" fmla="*/ 185 w 533"/>
                <a:gd name="T17" fmla="*/ 250 h 364"/>
                <a:gd name="T18" fmla="*/ 103 w 533"/>
                <a:gd name="T19" fmla="*/ 187 h 364"/>
                <a:gd name="T20" fmla="*/ 94 w 533"/>
                <a:gd name="T21" fmla="*/ 113 h 364"/>
                <a:gd name="T22" fmla="*/ 237 w 533"/>
                <a:gd name="T23" fmla="*/ 108 h 364"/>
                <a:gd name="T24" fmla="*/ 126 w 533"/>
                <a:gd name="T25" fmla="*/ 98 h 364"/>
                <a:gd name="T26" fmla="*/ 194 w 533"/>
                <a:gd name="T27" fmla="*/ 102 h 364"/>
                <a:gd name="T28" fmla="*/ 214 w 533"/>
                <a:gd name="T29" fmla="*/ 124 h 364"/>
                <a:gd name="T30" fmla="*/ 225 w 533"/>
                <a:gd name="T31" fmla="*/ 120 h 364"/>
                <a:gd name="T32" fmla="*/ 220 w 533"/>
                <a:gd name="T33" fmla="*/ 177 h 364"/>
                <a:gd name="T34" fmla="*/ 181 w 533"/>
                <a:gd name="T35" fmla="*/ 239 h 364"/>
                <a:gd name="T36" fmla="*/ 113 w 533"/>
                <a:gd name="T37" fmla="*/ 179 h 364"/>
                <a:gd name="T38" fmla="*/ 99 w 533"/>
                <a:gd name="T39" fmla="*/ 148 h 364"/>
                <a:gd name="T40" fmla="*/ 112 w 533"/>
                <a:gd name="T41" fmla="*/ 127 h 364"/>
                <a:gd name="T42" fmla="*/ 351 w 533"/>
                <a:gd name="T43" fmla="*/ 55 h 364"/>
                <a:gd name="T44" fmla="*/ 294 w 533"/>
                <a:gd name="T45" fmla="*/ 137 h 364"/>
                <a:gd name="T46" fmla="*/ 283 w 533"/>
                <a:gd name="T47" fmla="*/ 270 h 364"/>
                <a:gd name="T48" fmla="*/ 320 w 533"/>
                <a:gd name="T49" fmla="*/ 249 h 364"/>
                <a:gd name="T50" fmla="*/ 337 w 533"/>
                <a:gd name="T51" fmla="*/ 246 h 364"/>
                <a:gd name="T52" fmla="*/ 356 w 533"/>
                <a:gd name="T53" fmla="*/ 261 h 364"/>
                <a:gd name="T54" fmla="*/ 407 w 533"/>
                <a:gd name="T55" fmla="*/ 246 h 364"/>
                <a:gd name="T56" fmla="*/ 413 w 533"/>
                <a:gd name="T57" fmla="*/ 261 h 364"/>
                <a:gd name="T58" fmla="*/ 429 w 533"/>
                <a:gd name="T59" fmla="*/ 251 h 364"/>
                <a:gd name="T60" fmla="*/ 451 w 533"/>
                <a:gd name="T61" fmla="*/ 137 h 364"/>
                <a:gd name="T62" fmla="*/ 429 w 533"/>
                <a:gd name="T63" fmla="*/ 76 h 364"/>
                <a:gd name="T64" fmla="*/ 351 w 533"/>
                <a:gd name="T65" fmla="*/ 55 h 364"/>
                <a:gd name="T66" fmla="*/ 338 w 533"/>
                <a:gd name="T67" fmla="*/ 144 h 364"/>
                <a:gd name="T68" fmla="*/ 329 w 533"/>
                <a:gd name="T69" fmla="*/ 216 h 364"/>
                <a:gd name="T70" fmla="*/ 383 w 533"/>
                <a:gd name="T71" fmla="*/ 250 h 364"/>
                <a:gd name="T72" fmla="*/ 420 w 533"/>
                <a:gd name="T73" fmla="*/ 145 h 364"/>
                <a:gd name="T74" fmla="*/ 394 w 533"/>
                <a:gd name="T75" fmla="*/ 119 h 364"/>
                <a:gd name="T76" fmla="*/ 533 w 533"/>
                <a:gd name="T77" fmla="*/ 364 h 364"/>
                <a:gd name="T78" fmla="*/ 290 w 533"/>
                <a:gd name="T79" fmla="*/ 275 h 364"/>
                <a:gd name="T80" fmla="*/ 426 w 533"/>
                <a:gd name="T81" fmla="*/ 259 h 364"/>
                <a:gd name="T82" fmla="*/ 533 w 533"/>
                <a:gd name="T8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3" h="364">
                  <a:moveTo>
                    <a:pt x="180" y="334"/>
                  </a:moveTo>
                  <a:cubicBezTo>
                    <a:pt x="200" y="305"/>
                    <a:pt x="208" y="280"/>
                    <a:pt x="219" y="248"/>
                  </a:cubicBezTo>
                  <a:cubicBezTo>
                    <a:pt x="287" y="269"/>
                    <a:pt x="318" y="309"/>
                    <a:pt x="33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13" y="309"/>
                    <a:pt x="44" y="269"/>
                    <a:pt x="111" y="248"/>
                  </a:cubicBezTo>
                  <a:cubicBezTo>
                    <a:pt x="123" y="280"/>
                    <a:pt x="131" y="305"/>
                    <a:pt x="151" y="334"/>
                  </a:cubicBezTo>
                  <a:cubicBezTo>
                    <a:pt x="154" y="296"/>
                    <a:pt x="154" y="296"/>
                    <a:pt x="154" y="296"/>
                  </a:cubicBezTo>
                  <a:cubicBezTo>
                    <a:pt x="142" y="271"/>
                    <a:pt x="142" y="271"/>
                    <a:pt x="142" y="271"/>
                  </a:cubicBezTo>
                  <a:cubicBezTo>
                    <a:pt x="141" y="268"/>
                    <a:pt x="141" y="264"/>
                    <a:pt x="142" y="261"/>
                  </a:cubicBezTo>
                  <a:cubicBezTo>
                    <a:pt x="154" y="266"/>
                    <a:pt x="177" y="266"/>
                    <a:pt x="189" y="261"/>
                  </a:cubicBezTo>
                  <a:cubicBezTo>
                    <a:pt x="190" y="264"/>
                    <a:pt x="190" y="268"/>
                    <a:pt x="188" y="270"/>
                  </a:cubicBezTo>
                  <a:cubicBezTo>
                    <a:pt x="176" y="296"/>
                    <a:pt x="176" y="296"/>
                    <a:pt x="176" y="296"/>
                  </a:cubicBezTo>
                  <a:cubicBezTo>
                    <a:pt x="180" y="334"/>
                    <a:pt x="180" y="334"/>
                    <a:pt x="180" y="334"/>
                  </a:cubicBezTo>
                  <a:close/>
                  <a:moveTo>
                    <a:pt x="237" y="108"/>
                  </a:moveTo>
                  <a:cubicBezTo>
                    <a:pt x="237" y="110"/>
                    <a:pt x="237" y="112"/>
                    <a:pt x="237" y="113"/>
                  </a:cubicBezTo>
                  <a:cubicBezTo>
                    <a:pt x="243" y="123"/>
                    <a:pt x="243" y="140"/>
                    <a:pt x="242" y="150"/>
                  </a:cubicBezTo>
                  <a:cubicBezTo>
                    <a:pt x="241" y="161"/>
                    <a:pt x="237" y="181"/>
                    <a:pt x="227" y="187"/>
                  </a:cubicBezTo>
                  <a:cubicBezTo>
                    <a:pt x="221" y="215"/>
                    <a:pt x="208" y="239"/>
                    <a:pt x="185" y="250"/>
                  </a:cubicBezTo>
                  <a:cubicBezTo>
                    <a:pt x="172" y="256"/>
                    <a:pt x="158" y="256"/>
                    <a:pt x="146" y="250"/>
                  </a:cubicBezTo>
                  <a:cubicBezTo>
                    <a:pt x="122" y="239"/>
                    <a:pt x="109" y="215"/>
                    <a:pt x="103" y="187"/>
                  </a:cubicBezTo>
                  <a:cubicBezTo>
                    <a:pt x="93" y="181"/>
                    <a:pt x="89" y="161"/>
                    <a:pt x="88" y="150"/>
                  </a:cubicBezTo>
                  <a:cubicBezTo>
                    <a:pt x="87" y="140"/>
                    <a:pt x="88" y="123"/>
                    <a:pt x="94" y="113"/>
                  </a:cubicBezTo>
                  <a:cubicBezTo>
                    <a:pt x="94" y="112"/>
                    <a:pt x="94" y="110"/>
                    <a:pt x="94" y="108"/>
                  </a:cubicBezTo>
                  <a:cubicBezTo>
                    <a:pt x="94" y="0"/>
                    <a:pt x="237" y="0"/>
                    <a:pt x="237" y="108"/>
                  </a:cubicBezTo>
                  <a:close/>
                  <a:moveTo>
                    <a:pt x="117" y="124"/>
                  </a:moveTo>
                  <a:cubicBezTo>
                    <a:pt x="117" y="113"/>
                    <a:pt x="120" y="100"/>
                    <a:pt x="126" y="98"/>
                  </a:cubicBezTo>
                  <a:cubicBezTo>
                    <a:pt x="129" y="97"/>
                    <a:pt x="133" y="99"/>
                    <a:pt x="136" y="102"/>
                  </a:cubicBezTo>
                  <a:cubicBezTo>
                    <a:pt x="152" y="120"/>
                    <a:pt x="179" y="120"/>
                    <a:pt x="194" y="102"/>
                  </a:cubicBezTo>
                  <a:cubicBezTo>
                    <a:pt x="198" y="99"/>
                    <a:pt x="201" y="97"/>
                    <a:pt x="205" y="98"/>
                  </a:cubicBezTo>
                  <a:cubicBezTo>
                    <a:pt x="210" y="100"/>
                    <a:pt x="213" y="113"/>
                    <a:pt x="214" y="124"/>
                  </a:cubicBezTo>
                  <a:cubicBezTo>
                    <a:pt x="215" y="130"/>
                    <a:pt x="218" y="130"/>
                    <a:pt x="219" y="127"/>
                  </a:cubicBezTo>
                  <a:cubicBezTo>
                    <a:pt x="221" y="123"/>
                    <a:pt x="223" y="120"/>
                    <a:pt x="225" y="120"/>
                  </a:cubicBezTo>
                  <a:cubicBezTo>
                    <a:pt x="230" y="120"/>
                    <a:pt x="233" y="132"/>
                    <a:pt x="231" y="148"/>
                  </a:cubicBezTo>
                  <a:cubicBezTo>
                    <a:pt x="230" y="164"/>
                    <a:pt x="225" y="177"/>
                    <a:pt x="220" y="177"/>
                  </a:cubicBezTo>
                  <a:cubicBezTo>
                    <a:pt x="219" y="177"/>
                    <a:pt x="218" y="178"/>
                    <a:pt x="218" y="179"/>
                  </a:cubicBezTo>
                  <a:cubicBezTo>
                    <a:pt x="212" y="208"/>
                    <a:pt x="200" y="229"/>
                    <a:pt x="181" y="239"/>
                  </a:cubicBezTo>
                  <a:cubicBezTo>
                    <a:pt x="171" y="243"/>
                    <a:pt x="160" y="243"/>
                    <a:pt x="150" y="239"/>
                  </a:cubicBezTo>
                  <a:cubicBezTo>
                    <a:pt x="131" y="229"/>
                    <a:pt x="118" y="208"/>
                    <a:pt x="113" y="179"/>
                  </a:cubicBezTo>
                  <a:cubicBezTo>
                    <a:pt x="112" y="178"/>
                    <a:pt x="112" y="177"/>
                    <a:pt x="110" y="177"/>
                  </a:cubicBezTo>
                  <a:cubicBezTo>
                    <a:pt x="106" y="177"/>
                    <a:pt x="101" y="164"/>
                    <a:pt x="99" y="148"/>
                  </a:cubicBezTo>
                  <a:cubicBezTo>
                    <a:pt x="98" y="132"/>
                    <a:pt x="100" y="120"/>
                    <a:pt x="105" y="120"/>
                  </a:cubicBezTo>
                  <a:cubicBezTo>
                    <a:pt x="107" y="120"/>
                    <a:pt x="110" y="123"/>
                    <a:pt x="112" y="127"/>
                  </a:cubicBezTo>
                  <a:cubicBezTo>
                    <a:pt x="113" y="130"/>
                    <a:pt x="116" y="130"/>
                    <a:pt x="117" y="124"/>
                  </a:cubicBezTo>
                  <a:close/>
                  <a:moveTo>
                    <a:pt x="351" y="55"/>
                  </a:moveTo>
                  <a:cubicBezTo>
                    <a:pt x="328" y="62"/>
                    <a:pt x="308" y="79"/>
                    <a:pt x="299" y="107"/>
                  </a:cubicBezTo>
                  <a:cubicBezTo>
                    <a:pt x="295" y="117"/>
                    <a:pt x="294" y="127"/>
                    <a:pt x="294" y="137"/>
                  </a:cubicBezTo>
                  <a:cubicBezTo>
                    <a:pt x="291" y="183"/>
                    <a:pt x="296" y="222"/>
                    <a:pt x="277" y="265"/>
                  </a:cubicBezTo>
                  <a:cubicBezTo>
                    <a:pt x="279" y="267"/>
                    <a:pt x="281" y="268"/>
                    <a:pt x="283" y="270"/>
                  </a:cubicBezTo>
                  <a:cubicBezTo>
                    <a:pt x="294" y="263"/>
                    <a:pt x="305" y="257"/>
                    <a:pt x="316" y="251"/>
                  </a:cubicBezTo>
                  <a:cubicBezTo>
                    <a:pt x="320" y="249"/>
                    <a:pt x="320" y="249"/>
                    <a:pt x="320" y="249"/>
                  </a:cubicBezTo>
                  <a:cubicBezTo>
                    <a:pt x="323" y="253"/>
                    <a:pt x="327" y="259"/>
                    <a:pt x="331" y="261"/>
                  </a:cubicBezTo>
                  <a:cubicBezTo>
                    <a:pt x="333" y="262"/>
                    <a:pt x="336" y="252"/>
                    <a:pt x="337" y="246"/>
                  </a:cubicBezTo>
                  <a:cubicBezTo>
                    <a:pt x="337" y="246"/>
                    <a:pt x="337" y="246"/>
                    <a:pt x="337" y="246"/>
                  </a:cubicBezTo>
                  <a:cubicBezTo>
                    <a:pt x="343" y="252"/>
                    <a:pt x="349" y="257"/>
                    <a:pt x="356" y="261"/>
                  </a:cubicBezTo>
                  <a:cubicBezTo>
                    <a:pt x="367" y="269"/>
                    <a:pt x="378" y="269"/>
                    <a:pt x="389" y="261"/>
                  </a:cubicBezTo>
                  <a:cubicBezTo>
                    <a:pt x="395" y="257"/>
                    <a:pt x="401" y="252"/>
                    <a:pt x="407" y="246"/>
                  </a:cubicBezTo>
                  <a:cubicBezTo>
                    <a:pt x="407" y="246"/>
                    <a:pt x="408" y="246"/>
                    <a:pt x="408" y="246"/>
                  </a:cubicBezTo>
                  <a:cubicBezTo>
                    <a:pt x="408" y="252"/>
                    <a:pt x="412" y="262"/>
                    <a:pt x="413" y="261"/>
                  </a:cubicBezTo>
                  <a:cubicBezTo>
                    <a:pt x="417" y="259"/>
                    <a:pt x="422" y="253"/>
                    <a:pt x="425" y="249"/>
                  </a:cubicBezTo>
                  <a:cubicBezTo>
                    <a:pt x="429" y="251"/>
                    <a:pt x="429" y="251"/>
                    <a:pt x="429" y="251"/>
                  </a:cubicBezTo>
                  <a:cubicBezTo>
                    <a:pt x="445" y="259"/>
                    <a:pt x="460" y="269"/>
                    <a:pt x="475" y="280"/>
                  </a:cubicBezTo>
                  <a:cubicBezTo>
                    <a:pt x="445" y="226"/>
                    <a:pt x="454" y="188"/>
                    <a:pt x="451" y="137"/>
                  </a:cubicBezTo>
                  <a:cubicBezTo>
                    <a:pt x="450" y="127"/>
                    <a:pt x="449" y="117"/>
                    <a:pt x="446" y="107"/>
                  </a:cubicBezTo>
                  <a:cubicBezTo>
                    <a:pt x="442" y="95"/>
                    <a:pt x="437" y="84"/>
                    <a:pt x="429" y="76"/>
                  </a:cubicBezTo>
                  <a:cubicBezTo>
                    <a:pt x="421" y="68"/>
                    <a:pt x="404" y="56"/>
                    <a:pt x="391" y="62"/>
                  </a:cubicBezTo>
                  <a:cubicBezTo>
                    <a:pt x="378" y="55"/>
                    <a:pt x="368" y="50"/>
                    <a:pt x="351" y="55"/>
                  </a:cubicBezTo>
                  <a:close/>
                  <a:moveTo>
                    <a:pt x="394" y="119"/>
                  </a:moveTo>
                  <a:cubicBezTo>
                    <a:pt x="386" y="131"/>
                    <a:pt x="364" y="142"/>
                    <a:pt x="338" y="144"/>
                  </a:cubicBezTo>
                  <a:cubicBezTo>
                    <a:pt x="334" y="145"/>
                    <a:pt x="329" y="145"/>
                    <a:pt x="325" y="145"/>
                  </a:cubicBezTo>
                  <a:cubicBezTo>
                    <a:pt x="318" y="166"/>
                    <a:pt x="322" y="199"/>
                    <a:pt x="329" y="216"/>
                  </a:cubicBezTo>
                  <a:cubicBezTo>
                    <a:pt x="336" y="230"/>
                    <a:pt x="346" y="241"/>
                    <a:pt x="362" y="250"/>
                  </a:cubicBezTo>
                  <a:cubicBezTo>
                    <a:pt x="369" y="255"/>
                    <a:pt x="376" y="255"/>
                    <a:pt x="383" y="250"/>
                  </a:cubicBezTo>
                  <a:cubicBezTo>
                    <a:pt x="398" y="241"/>
                    <a:pt x="409" y="230"/>
                    <a:pt x="415" y="216"/>
                  </a:cubicBezTo>
                  <a:cubicBezTo>
                    <a:pt x="423" y="199"/>
                    <a:pt x="426" y="167"/>
                    <a:pt x="420" y="145"/>
                  </a:cubicBezTo>
                  <a:cubicBezTo>
                    <a:pt x="415" y="143"/>
                    <a:pt x="410" y="140"/>
                    <a:pt x="405" y="135"/>
                  </a:cubicBezTo>
                  <a:cubicBezTo>
                    <a:pt x="400" y="130"/>
                    <a:pt x="397" y="125"/>
                    <a:pt x="394" y="119"/>
                  </a:cubicBezTo>
                  <a:close/>
                  <a:moveTo>
                    <a:pt x="533" y="364"/>
                  </a:moveTo>
                  <a:cubicBezTo>
                    <a:pt x="533" y="364"/>
                    <a:pt x="533" y="364"/>
                    <a:pt x="533" y="364"/>
                  </a:cubicBezTo>
                  <a:cubicBezTo>
                    <a:pt x="339" y="364"/>
                    <a:pt x="339" y="364"/>
                    <a:pt x="339" y="364"/>
                  </a:cubicBezTo>
                  <a:cubicBezTo>
                    <a:pt x="330" y="325"/>
                    <a:pt x="314" y="296"/>
                    <a:pt x="290" y="275"/>
                  </a:cubicBezTo>
                  <a:cubicBezTo>
                    <a:pt x="299" y="269"/>
                    <a:pt x="308" y="264"/>
                    <a:pt x="318" y="259"/>
                  </a:cubicBezTo>
                  <a:cubicBezTo>
                    <a:pt x="352" y="301"/>
                    <a:pt x="397" y="294"/>
                    <a:pt x="426" y="259"/>
                  </a:cubicBezTo>
                  <a:cubicBezTo>
                    <a:pt x="446" y="269"/>
                    <a:pt x="465" y="281"/>
                    <a:pt x="482" y="296"/>
                  </a:cubicBezTo>
                  <a:cubicBezTo>
                    <a:pt x="503" y="316"/>
                    <a:pt x="520" y="339"/>
                    <a:pt x="533" y="3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7748" y="2739343"/>
              <a:ext cx="27777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Foster Collaboration, Communication and </a:t>
              </a:r>
              <a:r>
                <a:rPr lang="en-US" dirty="0" smtClean="0">
                  <a:solidFill>
                    <a:schemeClr val="bg1"/>
                  </a:solidFill>
                </a:rPr>
                <a:t>Governance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6009" y="1513542"/>
              <a:ext cx="3171590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Implement services transformation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Enhance security services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Modernize telecommunications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Improve service management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13363" y="1518123"/>
              <a:ext cx="3968611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Modernize legacy systems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Implement a digital government strategy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Evolve functional centers of excellence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Modernize enterprise administrative systems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6008" y="3218009"/>
              <a:ext cx="3314259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Improve knowledge management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Foster a mobile workforce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Align IT human resources processes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Enrich training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82099" y="3205185"/>
              <a:ext cx="4226973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Strengthen strategic planning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Enhance communications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Provide agencies different procurement offerings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/>
                <a:t>Increase business risk awareness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70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5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49513" y="-218059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GOVERNMENT AGENCIES HAVE SIMILAR NEEDS</a:t>
            </a:r>
            <a:endParaRPr lang="en" sz="2400" dirty="0"/>
          </a:p>
        </p:txBody>
      </p:sp>
      <p:sp>
        <p:nvSpPr>
          <p:cNvPr id="10" name="Shape 941"/>
          <p:cNvSpPr txBox="1"/>
          <p:nvPr/>
        </p:nvSpPr>
        <p:spPr>
          <a:xfrm>
            <a:off x="525993" y="455176"/>
            <a:ext cx="8137740" cy="442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COMMON NEEDS ACROSS MANY STATES</a:t>
            </a:r>
            <a:endParaRPr lang="en" b="1" dirty="0">
              <a:solidFill>
                <a:srgbClr val="008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4125" y="1104568"/>
            <a:ext cx="8567817" cy="3232723"/>
            <a:chOff x="463926" y="1104567"/>
            <a:chExt cx="8567817" cy="3232723"/>
          </a:xfrm>
        </p:grpSpPr>
        <p:grpSp>
          <p:nvGrpSpPr>
            <p:cNvPr id="13" name="Group 12"/>
            <p:cNvGrpSpPr/>
            <p:nvPr/>
          </p:nvGrpSpPr>
          <p:grpSpPr>
            <a:xfrm>
              <a:off x="463926" y="1111876"/>
              <a:ext cx="3128245" cy="414499"/>
              <a:chOff x="463926" y="1111876"/>
              <a:chExt cx="2987123" cy="414499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63926" y="1111876"/>
                <a:ext cx="2987123" cy="414499"/>
              </a:xfrm>
              <a:prstGeom prst="round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Optimize Services</a:t>
                </a:r>
                <a:endParaRPr lang="en-US" dirty="0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569541" y="1137530"/>
                <a:ext cx="437243" cy="355885"/>
              </a:xfrm>
              <a:custGeom>
                <a:avLst/>
                <a:gdLst>
                  <a:gd name="T0" fmla="*/ 267 w 373"/>
                  <a:gd name="T1" fmla="*/ 229 h 269"/>
                  <a:gd name="T2" fmla="*/ 319 w 373"/>
                  <a:gd name="T3" fmla="*/ 192 h 269"/>
                  <a:gd name="T4" fmla="*/ 292 w 373"/>
                  <a:gd name="T5" fmla="*/ 175 h 269"/>
                  <a:gd name="T6" fmla="*/ 280 w 373"/>
                  <a:gd name="T7" fmla="*/ 164 h 269"/>
                  <a:gd name="T8" fmla="*/ 257 w 373"/>
                  <a:gd name="T9" fmla="*/ 163 h 269"/>
                  <a:gd name="T10" fmla="*/ 244 w 373"/>
                  <a:gd name="T11" fmla="*/ 173 h 269"/>
                  <a:gd name="T12" fmla="*/ 216 w 373"/>
                  <a:gd name="T13" fmla="*/ 188 h 269"/>
                  <a:gd name="T14" fmla="*/ 223 w 373"/>
                  <a:gd name="T15" fmla="*/ 219 h 269"/>
                  <a:gd name="T16" fmla="*/ 223 w 373"/>
                  <a:gd name="T17" fmla="*/ 235 h 269"/>
                  <a:gd name="T18" fmla="*/ 239 w 373"/>
                  <a:gd name="T19" fmla="*/ 252 h 269"/>
                  <a:gd name="T20" fmla="*/ 255 w 373"/>
                  <a:gd name="T21" fmla="*/ 255 h 269"/>
                  <a:gd name="T22" fmla="*/ 286 w 373"/>
                  <a:gd name="T23" fmla="*/ 264 h 269"/>
                  <a:gd name="T24" fmla="*/ 303 w 373"/>
                  <a:gd name="T25" fmla="*/ 237 h 269"/>
                  <a:gd name="T26" fmla="*/ 314 w 373"/>
                  <a:gd name="T27" fmla="*/ 225 h 269"/>
                  <a:gd name="T28" fmla="*/ 315 w 373"/>
                  <a:gd name="T29" fmla="*/ 202 h 269"/>
                  <a:gd name="T30" fmla="*/ 230 w 373"/>
                  <a:gd name="T31" fmla="*/ 212 h 269"/>
                  <a:gd name="T32" fmla="*/ 267 w 373"/>
                  <a:gd name="T33" fmla="*/ 248 h 269"/>
                  <a:gd name="T34" fmla="*/ 266 w 373"/>
                  <a:gd name="T35" fmla="*/ 81 h 269"/>
                  <a:gd name="T36" fmla="*/ 318 w 373"/>
                  <a:gd name="T37" fmla="*/ 81 h 269"/>
                  <a:gd name="T38" fmla="*/ 357 w 373"/>
                  <a:gd name="T39" fmla="*/ 99 h 269"/>
                  <a:gd name="T40" fmla="*/ 371 w 373"/>
                  <a:gd name="T41" fmla="*/ 52 h 269"/>
                  <a:gd name="T42" fmla="*/ 330 w 373"/>
                  <a:gd name="T43" fmla="*/ 26 h 269"/>
                  <a:gd name="T44" fmla="*/ 328 w 373"/>
                  <a:gd name="T45" fmla="*/ 5 h 269"/>
                  <a:gd name="T46" fmla="*/ 280 w 373"/>
                  <a:gd name="T47" fmla="*/ 15 h 269"/>
                  <a:gd name="T48" fmla="*/ 256 w 373"/>
                  <a:gd name="T49" fmla="*/ 16 h 269"/>
                  <a:gd name="T50" fmla="*/ 231 w 373"/>
                  <a:gd name="T51" fmla="*/ 40 h 269"/>
                  <a:gd name="T52" fmla="*/ 227 w 373"/>
                  <a:gd name="T53" fmla="*/ 63 h 269"/>
                  <a:gd name="T54" fmla="*/ 213 w 373"/>
                  <a:gd name="T55" fmla="*/ 110 h 269"/>
                  <a:gd name="T56" fmla="*/ 252 w 373"/>
                  <a:gd name="T57" fmla="*/ 135 h 269"/>
                  <a:gd name="T58" fmla="*/ 256 w 373"/>
                  <a:gd name="T59" fmla="*/ 157 h 269"/>
                  <a:gd name="T60" fmla="*/ 304 w 373"/>
                  <a:gd name="T61" fmla="*/ 147 h 269"/>
                  <a:gd name="T62" fmla="*/ 327 w 373"/>
                  <a:gd name="T63" fmla="*/ 146 h 269"/>
                  <a:gd name="T64" fmla="*/ 353 w 373"/>
                  <a:gd name="T65" fmla="*/ 122 h 269"/>
                  <a:gd name="T66" fmla="*/ 292 w 373"/>
                  <a:gd name="T67" fmla="*/ 136 h 269"/>
                  <a:gd name="T68" fmla="*/ 292 w 373"/>
                  <a:gd name="T69" fmla="*/ 26 h 269"/>
                  <a:gd name="T70" fmla="*/ 292 w 373"/>
                  <a:gd name="T71" fmla="*/ 136 h 269"/>
                  <a:gd name="T72" fmla="*/ 120 w 373"/>
                  <a:gd name="T73" fmla="*/ 186 h 269"/>
                  <a:gd name="T74" fmla="*/ 214 w 373"/>
                  <a:gd name="T75" fmla="*/ 165 h 269"/>
                  <a:gd name="T76" fmla="*/ 240 w 373"/>
                  <a:gd name="T77" fmla="*/ 148 h 269"/>
                  <a:gd name="T78" fmla="*/ 197 w 373"/>
                  <a:gd name="T79" fmla="*/ 94 h 269"/>
                  <a:gd name="T80" fmla="*/ 182 w 373"/>
                  <a:gd name="T81" fmla="*/ 64 h 269"/>
                  <a:gd name="T82" fmla="*/ 136 w 373"/>
                  <a:gd name="T83" fmla="*/ 45 h 269"/>
                  <a:gd name="T84" fmla="*/ 103 w 373"/>
                  <a:gd name="T85" fmla="*/ 55 h 269"/>
                  <a:gd name="T86" fmla="*/ 35 w 373"/>
                  <a:gd name="T87" fmla="*/ 64 h 269"/>
                  <a:gd name="T88" fmla="*/ 26 w 373"/>
                  <a:gd name="T89" fmla="*/ 133 h 269"/>
                  <a:gd name="T90" fmla="*/ 16 w 373"/>
                  <a:gd name="T91" fmla="*/ 165 h 269"/>
                  <a:gd name="T92" fmla="*/ 35 w 373"/>
                  <a:gd name="T93" fmla="*/ 211 h 269"/>
                  <a:gd name="T94" fmla="*/ 65 w 373"/>
                  <a:gd name="T95" fmla="*/ 227 h 269"/>
                  <a:gd name="T96" fmla="*/ 103 w 373"/>
                  <a:gd name="T97" fmla="*/ 253 h 269"/>
                  <a:gd name="T98" fmla="*/ 136 w 373"/>
                  <a:gd name="T99" fmla="*/ 243 h 269"/>
                  <a:gd name="T100" fmla="*/ 204 w 373"/>
                  <a:gd name="T101" fmla="*/ 234 h 269"/>
                  <a:gd name="T102" fmla="*/ 212 w 373"/>
                  <a:gd name="T103" fmla="*/ 172 h 269"/>
                  <a:gd name="T104" fmla="*/ 123 w 373"/>
                  <a:gd name="T105" fmla="*/ 226 h 269"/>
                  <a:gd name="T106" fmla="*/ 120 w 373"/>
                  <a:gd name="T107" fmla="*/ 71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3" h="269">
                    <a:moveTo>
                      <a:pt x="267" y="194"/>
                    </a:moveTo>
                    <a:cubicBezTo>
                      <a:pt x="257" y="194"/>
                      <a:pt x="249" y="202"/>
                      <a:pt x="249" y="212"/>
                    </a:cubicBezTo>
                    <a:cubicBezTo>
                      <a:pt x="249" y="221"/>
                      <a:pt x="257" y="229"/>
                      <a:pt x="267" y="229"/>
                    </a:cubicBezTo>
                    <a:cubicBezTo>
                      <a:pt x="276" y="229"/>
                      <a:pt x="284" y="221"/>
                      <a:pt x="284" y="212"/>
                    </a:cubicBezTo>
                    <a:cubicBezTo>
                      <a:pt x="284" y="202"/>
                      <a:pt x="276" y="194"/>
                      <a:pt x="267" y="194"/>
                    </a:cubicBezTo>
                    <a:close/>
                    <a:moveTo>
                      <a:pt x="319" y="192"/>
                    </a:moveTo>
                    <a:cubicBezTo>
                      <a:pt x="318" y="188"/>
                      <a:pt x="314" y="186"/>
                      <a:pt x="310" y="188"/>
                    </a:cubicBezTo>
                    <a:cubicBezTo>
                      <a:pt x="305" y="189"/>
                      <a:pt x="305" y="189"/>
                      <a:pt x="305" y="189"/>
                    </a:cubicBezTo>
                    <a:cubicBezTo>
                      <a:pt x="302" y="184"/>
                      <a:pt x="297" y="179"/>
                      <a:pt x="292" y="175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96" y="167"/>
                      <a:pt x="294" y="162"/>
                      <a:pt x="290" y="161"/>
                    </a:cubicBezTo>
                    <a:cubicBezTo>
                      <a:pt x="287" y="159"/>
                      <a:pt x="282" y="161"/>
                      <a:pt x="280" y="164"/>
                    </a:cubicBezTo>
                    <a:cubicBezTo>
                      <a:pt x="278" y="168"/>
                      <a:pt x="278" y="168"/>
                      <a:pt x="278" y="168"/>
                    </a:cubicBezTo>
                    <a:cubicBezTo>
                      <a:pt x="272" y="167"/>
                      <a:pt x="265" y="166"/>
                      <a:pt x="259" y="168"/>
                    </a:cubicBezTo>
                    <a:cubicBezTo>
                      <a:pt x="257" y="163"/>
                      <a:pt x="257" y="163"/>
                      <a:pt x="257" y="163"/>
                    </a:cubicBezTo>
                    <a:cubicBezTo>
                      <a:pt x="256" y="159"/>
                      <a:pt x="251" y="157"/>
                      <a:pt x="247" y="159"/>
                    </a:cubicBezTo>
                    <a:cubicBezTo>
                      <a:pt x="243" y="160"/>
                      <a:pt x="241" y="165"/>
                      <a:pt x="243" y="168"/>
                    </a:cubicBezTo>
                    <a:cubicBezTo>
                      <a:pt x="244" y="173"/>
                      <a:pt x="244" y="173"/>
                      <a:pt x="244" y="173"/>
                    </a:cubicBezTo>
                    <a:cubicBezTo>
                      <a:pt x="239" y="176"/>
                      <a:pt x="234" y="181"/>
                      <a:pt x="230" y="186"/>
                    </a:cubicBezTo>
                    <a:cubicBezTo>
                      <a:pt x="226" y="184"/>
                      <a:pt x="226" y="184"/>
                      <a:pt x="226" y="184"/>
                    </a:cubicBezTo>
                    <a:cubicBezTo>
                      <a:pt x="222" y="182"/>
                      <a:pt x="217" y="184"/>
                      <a:pt x="216" y="188"/>
                    </a:cubicBezTo>
                    <a:cubicBezTo>
                      <a:pt x="214" y="192"/>
                      <a:pt x="216" y="196"/>
                      <a:pt x="219" y="198"/>
                    </a:cubicBezTo>
                    <a:cubicBezTo>
                      <a:pt x="224" y="200"/>
                      <a:pt x="224" y="200"/>
                      <a:pt x="224" y="200"/>
                    </a:cubicBezTo>
                    <a:cubicBezTo>
                      <a:pt x="222" y="206"/>
                      <a:pt x="221" y="213"/>
                      <a:pt x="223" y="219"/>
                    </a:cubicBezTo>
                    <a:cubicBezTo>
                      <a:pt x="218" y="221"/>
                      <a:pt x="218" y="221"/>
                      <a:pt x="218" y="221"/>
                    </a:cubicBezTo>
                    <a:cubicBezTo>
                      <a:pt x="214" y="222"/>
                      <a:pt x="212" y="227"/>
                      <a:pt x="214" y="231"/>
                    </a:cubicBezTo>
                    <a:cubicBezTo>
                      <a:pt x="215" y="235"/>
                      <a:pt x="220" y="237"/>
                      <a:pt x="223" y="235"/>
                    </a:cubicBezTo>
                    <a:cubicBezTo>
                      <a:pt x="228" y="234"/>
                      <a:pt x="228" y="234"/>
                      <a:pt x="228" y="234"/>
                    </a:cubicBezTo>
                    <a:cubicBezTo>
                      <a:pt x="231" y="240"/>
                      <a:pt x="236" y="244"/>
                      <a:pt x="241" y="248"/>
                    </a:cubicBezTo>
                    <a:cubicBezTo>
                      <a:pt x="239" y="252"/>
                      <a:pt x="239" y="252"/>
                      <a:pt x="239" y="252"/>
                    </a:cubicBezTo>
                    <a:cubicBezTo>
                      <a:pt x="237" y="256"/>
                      <a:pt x="239" y="261"/>
                      <a:pt x="243" y="262"/>
                    </a:cubicBezTo>
                    <a:cubicBezTo>
                      <a:pt x="247" y="264"/>
                      <a:pt x="251" y="262"/>
                      <a:pt x="253" y="259"/>
                    </a:cubicBezTo>
                    <a:cubicBezTo>
                      <a:pt x="255" y="255"/>
                      <a:pt x="255" y="255"/>
                      <a:pt x="255" y="255"/>
                    </a:cubicBezTo>
                    <a:cubicBezTo>
                      <a:pt x="261" y="256"/>
                      <a:pt x="268" y="257"/>
                      <a:pt x="274" y="255"/>
                    </a:cubicBezTo>
                    <a:cubicBezTo>
                      <a:pt x="276" y="260"/>
                      <a:pt x="276" y="260"/>
                      <a:pt x="276" y="260"/>
                    </a:cubicBezTo>
                    <a:cubicBezTo>
                      <a:pt x="277" y="264"/>
                      <a:pt x="282" y="266"/>
                      <a:pt x="286" y="264"/>
                    </a:cubicBezTo>
                    <a:cubicBezTo>
                      <a:pt x="290" y="263"/>
                      <a:pt x="292" y="259"/>
                      <a:pt x="290" y="255"/>
                    </a:cubicBezTo>
                    <a:cubicBezTo>
                      <a:pt x="289" y="250"/>
                      <a:pt x="289" y="250"/>
                      <a:pt x="289" y="250"/>
                    </a:cubicBezTo>
                    <a:cubicBezTo>
                      <a:pt x="295" y="247"/>
                      <a:pt x="299" y="242"/>
                      <a:pt x="303" y="237"/>
                    </a:cubicBezTo>
                    <a:cubicBezTo>
                      <a:pt x="307" y="239"/>
                      <a:pt x="307" y="239"/>
                      <a:pt x="307" y="239"/>
                    </a:cubicBezTo>
                    <a:cubicBezTo>
                      <a:pt x="311" y="241"/>
                      <a:pt x="316" y="239"/>
                      <a:pt x="317" y="235"/>
                    </a:cubicBezTo>
                    <a:cubicBezTo>
                      <a:pt x="319" y="232"/>
                      <a:pt x="318" y="227"/>
                      <a:pt x="314" y="225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11" y="217"/>
                      <a:pt x="312" y="210"/>
                      <a:pt x="310" y="204"/>
                    </a:cubicBezTo>
                    <a:cubicBezTo>
                      <a:pt x="315" y="202"/>
                      <a:pt x="315" y="202"/>
                      <a:pt x="315" y="202"/>
                    </a:cubicBezTo>
                    <a:cubicBezTo>
                      <a:pt x="319" y="201"/>
                      <a:pt x="321" y="196"/>
                      <a:pt x="319" y="192"/>
                    </a:cubicBezTo>
                    <a:close/>
                    <a:moveTo>
                      <a:pt x="267" y="248"/>
                    </a:moveTo>
                    <a:cubicBezTo>
                      <a:pt x="247" y="248"/>
                      <a:pt x="230" y="232"/>
                      <a:pt x="230" y="212"/>
                    </a:cubicBezTo>
                    <a:cubicBezTo>
                      <a:pt x="230" y="192"/>
                      <a:pt x="247" y="175"/>
                      <a:pt x="267" y="175"/>
                    </a:cubicBezTo>
                    <a:cubicBezTo>
                      <a:pt x="287" y="175"/>
                      <a:pt x="303" y="192"/>
                      <a:pt x="303" y="212"/>
                    </a:cubicBezTo>
                    <a:cubicBezTo>
                      <a:pt x="303" y="232"/>
                      <a:pt x="287" y="248"/>
                      <a:pt x="267" y="248"/>
                    </a:cubicBezTo>
                    <a:close/>
                    <a:moveTo>
                      <a:pt x="306" y="59"/>
                    </a:moveTo>
                    <a:cubicBezTo>
                      <a:pt x="302" y="56"/>
                      <a:pt x="297" y="55"/>
                      <a:pt x="292" y="55"/>
                    </a:cubicBezTo>
                    <a:cubicBezTo>
                      <a:pt x="277" y="55"/>
                      <a:pt x="266" y="66"/>
                      <a:pt x="266" y="81"/>
                    </a:cubicBezTo>
                    <a:cubicBezTo>
                      <a:pt x="266" y="90"/>
                      <a:pt x="271" y="99"/>
                      <a:pt x="278" y="103"/>
                    </a:cubicBezTo>
                    <a:cubicBezTo>
                      <a:pt x="282" y="106"/>
                      <a:pt x="287" y="107"/>
                      <a:pt x="292" y="107"/>
                    </a:cubicBezTo>
                    <a:cubicBezTo>
                      <a:pt x="306" y="107"/>
                      <a:pt x="318" y="95"/>
                      <a:pt x="318" y="81"/>
                    </a:cubicBezTo>
                    <a:cubicBezTo>
                      <a:pt x="318" y="72"/>
                      <a:pt x="314" y="64"/>
                      <a:pt x="306" y="59"/>
                    </a:cubicBezTo>
                    <a:close/>
                    <a:moveTo>
                      <a:pt x="363" y="102"/>
                    </a:moveTo>
                    <a:cubicBezTo>
                      <a:pt x="357" y="99"/>
                      <a:pt x="357" y="99"/>
                      <a:pt x="357" y="99"/>
                    </a:cubicBezTo>
                    <a:cubicBezTo>
                      <a:pt x="359" y="89"/>
                      <a:pt x="360" y="79"/>
                      <a:pt x="358" y="69"/>
                    </a:cubicBezTo>
                    <a:cubicBezTo>
                      <a:pt x="364" y="67"/>
                      <a:pt x="364" y="67"/>
                      <a:pt x="364" y="67"/>
                    </a:cubicBezTo>
                    <a:cubicBezTo>
                      <a:pt x="370" y="65"/>
                      <a:pt x="373" y="58"/>
                      <a:pt x="371" y="52"/>
                    </a:cubicBezTo>
                    <a:cubicBezTo>
                      <a:pt x="369" y="46"/>
                      <a:pt x="363" y="43"/>
                      <a:pt x="357" y="45"/>
                    </a:cubicBezTo>
                    <a:cubicBezTo>
                      <a:pt x="350" y="48"/>
                      <a:pt x="350" y="48"/>
                      <a:pt x="350" y="48"/>
                    </a:cubicBezTo>
                    <a:cubicBezTo>
                      <a:pt x="345" y="39"/>
                      <a:pt x="338" y="32"/>
                      <a:pt x="330" y="26"/>
                    </a:cubicBezTo>
                    <a:cubicBezTo>
                      <a:pt x="333" y="20"/>
                      <a:pt x="333" y="20"/>
                      <a:pt x="333" y="20"/>
                    </a:cubicBezTo>
                    <a:cubicBezTo>
                      <a:pt x="335" y="16"/>
                      <a:pt x="334" y="11"/>
                      <a:pt x="332" y="8"/>
                    </a:cubicBezTo>
                    <a:cubicBezTo>
                      <a:pt x="331" y="7"/>
                      <a:pt x="329" y="5"/>
                      <a:pt x="328" y="5"/>
                    </a:cubicBezTo>
                    <a:cubicBezTo>
                      <a:pt x="322" y="2"/>
                      <a:pt x="315" y="4"/>
                      <a:pt x="313" y="10"/>
                    </a:cubicBezTo>
                    <a:cubicBezTo>
                      <a:pt x="310" y="16"/>
                      <a:pt x="310" y="16"/>
                      <a:pt x="310" y="16"/>
                    </a:cubicBezTo>
                    <a:cubicBezTo>
                      <a:pt x="300" y="14"/>
                      <a:pt x="290" y="13"/>
                      <a:pt x="280" y="15"/>
                    </a:cubicBezTo>
                    <a:cubicBezTo>
                      <a:pt x="278" y="9"/>
                      <a:pt x="278" y="9"/>
                      <a:pt x="278" y="9"/>
                    </a:cubicBezTo>
                    <a:cubicBezTo>
                      <a:pt x="276" y="3"/>
                      <a:pt x="269" y="0"/>
                      <a:pt x="263" y="2"/>
                    </a:cubicBezTo>
                    <a:cubicBezTo>
                      <a:pt x="257" y="4"/>
                      <a:pt x="254" y="10"/>
                      <a:pt x="256" y="16"/>
                    </a:cubicBezTo>
                    <a:cubicBezTo>
                      <a:pt x="259" y="23"/>
                      <a:pt x="259" y="23"/>
                      <a:pt x="259" y="23"/>
                    </a:cubicBezTo>
                    <a:cubicBezTo>
                      <a:pt x="250" y="28"/>
                      <a:pt x="243" y="35"/>
                      <a:pt x="237" y="43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25" y="37"/>
                      <a:pt x="218" y="40"/>
                      <a:pt x="216" y="45"/>
                    </a:cubicBezTo>
                    <a:cubicBezTo>
                      <a:pt x="213" y="51"/>
                      <a:pt x="215" y="58"/>
                      <a:pt x="221" y="60"/>
                    </a:cubicBezTo>
                    <a:cubicBezTo>
                      <a:pt x="227" y="63"/>
                      <a:pt x="227" y="63"/>
                      <a:pt x="227" y="63"/>
                    </a:cubicBezTo>
                    <a:cubicBezTo>
                      <a:pt x="225" y="73"/>
                      <a:pt x="224" y="83"/>
                      <a:pt x="226" y="93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14" y="97"/>
                      <a:pt x="211" y="104"/>
                      <a:pt x="213" y="110"/>
                    </a:cubicBezTo>
                    <a:cubicBezTo>
                      <a:pt x="215" y="116"/>
                      <a:pt x="221" y="119"/>
                      <a:pt x="227" y="116"/>
                    </a:cubicBezTo>
                    <a:cubicBezTo>
                      <a:pt x="234" y="114"/>
                      <a:pt x="234" y="114"/>
                      <a:pt x="234" y="114"/>
                    </a:cubicBezTo>
                    <a:cubicBezTo>
                      <a:pt x="238" y="122"/>
                      <a:pt x="245" y="129"/>
                      <a:pt x="252" y="135"/>
                    </a:cubicBezTo>
                    <a:cubicBezTo>
                      <a:pt x="253" y="135"/>
                      <a:pt x="253" y="136"/>
                      <a:pt x="254" y="136"/>
                    </a:cubicBezTo>
                    <a:cubicBezTo>
                      <a:pt x="251" y="142"/>
                      <a:pt x="251" y="142"/>
                      <a:pt x="251" y="142"/>
                    </a:cubicBezTo>
                    <a:cubicBezTo>
                      <a:pt x="248" y="148"/>
                      <a:pt x="251" y="155"/>
                      <a:pt x="256" y="157"/>
                    </a:cubicBezTo>
                    <a:cubicBezTo>
                      <a:pt x="262" y="160"/>
                      <a:pt x="269" y="157"/>
                      <a:pt x="271" y="152"/>
                    </a:cubicBezTo>
                    <a:cubicBezTo>
                      <a:pt x="274" y="146"/>
                      <a:pt x="274" y="146"/>
                      <a:pt x="274" y="146"/>
                    </a:cubicBezTo>
                    <a:cubicBezTo>
                      <a:pt x="284" y="148"/>
                      <a:pt x="294" y="149"/>
                      <a:pt x="304" y="147"/>
                    </a:cubicBezTo>
                    <a:cubicBezTo>
                      <a:pt x="306" y="153"/>
                      <a:pt x="306" y="153"/>
                      <a:pt x="306" y="153"/>
                    </a:cubicBezTo>
                    <a:cubicBezTo>
                      <a:pt x="308" y="159"/>
                      <a:pt x="315" y="162"/>
                      <a:pt x="321" y="160"/>
                    </a:cubicBezTo>
                    <a:cubicBezTo>
                      <a:pt x="327" y="158"/>
                      <a:pt x="330" y="151"/>
                      <a:pt x="327" y="146"/>
                    </a:cubicBezTo>
                    <a:cubicBezTo>
                      <a:pt x="325" y="139"/>
                      <a:pt x="325" y="139"/>
                      <a:pt x="325" y="139"/>
                    </a:cubicBezTo>
                    <a:cubicBezTo>
                      <a:pt x="334" y="134"/>
                      <a:pt x="341" y="127"/>
                      <a:pt x="347" y="119"/>
                    </a:cubicBezTo>
                    <a:cubicBezTo>
                      <a:pt x="353" y="122"/>
                      <a:pt x="353" y="122"/>
                      <a:pt x="353" y="122"/>
                    </a:cubicBezTo>
                    <a:cubicBezTo>
                      <a:pt x="359" y="125"/>
                      <a:pt x="366" y="122"/>
                      <a:pt x="368" y="117"/>
                    </a:cubicBezTo>
                    <a:cubicBezTo>
                      <a:pt x="371" y="111"/>
                      <a:pt x="368" y="104"/>
                      <a:pt x="363" y="102"/>
                    </a:cubicBezTo>
                    <a:close/>
                    <a:moveTo>
                      <a:pt x="292" y="136"/>
                    </a:moveTo>
                    <a:cubicBezTo>
                      <a:pt x="280" y="136"/>
                      <a:pt x="269" y="132"/>
                      <a:pt x="260" y="125"/>
                    </a:cubicBezTo>
                    <a:cubicBezTo>
                      <a:pt x="246" y="116"/>
                      <a:pt x="237" y="99"/>
                      <a:pt x="237" y="81"/>
                    </a:cubicBezTo>
                    <a:cubicBezTo>
                      <a:pt x="237" y="51"/>
                      <a:pt x="262" y="26"/>
                      <a:pt x="292" y="26"/>
                    </a:cubicBezTo>
                    <a:cubicBezTo>
                      <a:pt x="302" y="26"/>
                      <a:pt x="312" y="29"/>
                      <a:pt x="320" y="34"/>
                    </a:cubicBezTo>
                    <a:cubicBezTo>
                      <a:pt x="336" y="43"/>
                      <a:pt x="347" y="61"/>
                      <a:pt x="347" y="81"/>
                    </a:cubicBezTo>
                    <a:cubicBezTo>
                      <a:pt x="347" y="111"/>
                      <a:pt x="322" y="136"/>
                      <a:pt x="292" y="136"/>
                    </a:cubicBezTo>
                    <a:close/>
                    <a:moveTo>
                      <a:pt x="120" y="112"/>
                    </a:moveTo>
                    <a:cubicBezTo>
                      <a:pt x="99" y="112"/>
                      <a:pt x="82" y="128"/>
                      <a:pt x="82" y="149"/>
                    </a:cubicBezTo>
                    <a:cubicBezTo>
                      <a:pt x="82" y="169"/>
                      <a:pt x="99" y="186"/>
                      <a:pt x="120" y="186"/>
                    </a:cubicBezTo>
                    <a:cubicBezTo>
                      <a:pt x="140" y="186"/>
                      <a:pt x="157" y="169"/>
                      <a:pt x="157" y="149"/>
                    </a:cubicBezTo>
                    <a:cubicBezTo>
                      <a:pt x="157" y="128"/>
                      <a:pt x="140" y="112"/>
                      <a:pt x="120" y="112"/>
                    </a:cubicBezTo>
                    <a:close/>
                    <a:moveTo>
                      <a:pt x="214" y="165"/>
                    </a:moveTo>
                    <a:cubicBezTo>
                      <a:pt x="223" y="165"/>
                      <a:pt x="223" y="165"/>
                      <a:pt x="223" y="165"/>
                    </a:cubicBezTo>
                    <a:cubicBezTo>
                      <a:pt x="232" y="165"/>
                      <a:pt x="240" y="158"/>
                      <a:pt x="240" y="149"/>
                    </a:cubicBezTo>
                    <a:cubicBezTo>
                      <a:pt x="240" y="148"/>
                      <a:pt x="240" y="148"/>
                      <a:pt x="240" y="148"/>
                    </a:cubicBezTo>
                    <a:cubicBezTo>
                      <a:pt x="239" y="139"/>
                      <a:pt x="232" y="133"/>
                      <a:pt x="223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1" y="118"/>
                      <a:pt x="206" y="105"/>
                      <a:pt x="197" y="94"/>
                    </a:cubicBezTo>
                    <a:cubicBezTo>
                      <a:pt x="204" y="87"/>
                      <a:pt x="204" y="87"/>
                      <a:pt x="204" y="87"/>
                    </a:cubicBezTo>
                    <a:cubicBezTo>
                      <a:pt x="211" y="80"/>
                      <a:pt x="211" y="70"/>
                      <a:pt x="204" y="64"/>
                    </a:cubicBezTo>
                    <a:cubicBezTo>
                      <a:pt x="198" y="58"/>
                      <a:pt x="188" y="58"/>
                      <a:pt x="182" y="64"/>
                    </a:cubicBezTo>
                    <a:cubicBezTo>
                      <a:pt x="175" y="71"/>
                      <a:pt x="175" y="71"/>
                      <a:pt x="175" y="71"/>
                    </a:cubicBezTo>
                    <a:cubicBezTo>
                      <a:pt x="163" y="63"/>
                      <a:pt x="150" y="57"/>
                      <a:pt x="136" y="5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36"/>
                      <a:pt x="129" y="29"/>
                      <a:pt x="120" y="29"/>
                    </a:cubicBezTo>
                    <a:cubicBezTo>
                      <a:pt x="111" y="29"/>
                      <a:pt x="103" y="36"/>
                      <a:pt x="103" y="45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89" y="57"/>
                      <a:pt x="76" y="63"/>
                      <a:pt x="65" y="71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8"/>
                      <a:pt x="41" y="58"/>
                      <a:pt x="35" y="64"/>
                    </a:cubicBezTo>
                    <a:cubicBezTo>
                      <a:pt x="28" y="70"/>
                      <a:pt x="28" y="80"/>
                      <a:pt x="35" y="87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34" y="105"/>
                      <a:pt x="28" y="118"/>
                      <a:pt x="26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7" y="133"/>
                      <a:pt x="0" y="140"/>
                      <a:pt x="0" y="149"/>
                    </a:cubicBezTo>
                    <a:cubicBezTo>
                      <a:pt x="0" y="158"/>
                      <a:pt x="7" y="165"/>
                      <a:pt x="16" y="165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8" y="179"/>
                      <a:pt x="34" y="192"/>
                      <a:pt x="42" y="204"/>
                    </a:cubicBezTo>
                    <a:cubicBezTo>
                      <a:pt x="35" y="211"/>
                      <a:pt x="35" y="211"/>
                      <a:pt x="35" y="211"/>
                    </a:cubicBezTo>
                    <a:cubicBezTo>
                      <a:pt x="28" y="217"/>
                      <a:pt x="28" y="227"/>
                      <a:pt x="35" y="234"/>
                    </a:cubicBezTo>
                    <a:cubicBezTo>
                      <a:pt x="41" y="240"/>
                      <a:pt x="51" y="240"/>
                      <a:pt x="58" y="234"/>
                    </a:cubicBezTo>
                    <a:cubicBezTo>
                      <a:pt x="65" y="227"/>
                      <a:pt x="65" y="227"/>
                      <a:pt x="65" y="227"/>
                    </a:cubicBezTo>
                    <a:cubicBezTo>
                      <a:pt x="72" y="232"/>
                      <a:pt x="81" y="236"/>
                      <a:pt x="90" y="239"/>
                    </a:cubicBezTo>
                    <a:cubicBezTo>
                      <a:pt x="94" y="241"/>
                      <a:pt x="99" y="242"/>
                      <a:pt x="103" y="243"/>
                    </a:cubicBezTo>
                    <a:cubicBezTo>
                      <a:pt x="103" y="253"/>
                      <a:pt x="103" y="253"/>
                      <a:pt x="103" y="253"/>
                    </a:cubicBezTo>
                    <a:cubicBezTo>
                      <a:pt x="103" y="262"/>
                      <a:pt x="111" y="269"/>
                      <a:pt x="120" y="269"/>
                    </a:cubicBezTo>
                    <a:cubicBezTo>
                      <a:pt x="129" y="269"/>
                      <a:pt x="136" y="262"/>
                      <a:pt x="136" y="253"/>
                    </a:cubicBezTo>
                    <a:cubicBezTo>
                      <a:pt x="136" y="243"/>
                      <a:pt x="136" y="243"/>
                      <a:pt x="136" y="243"/>
                    </a:cubicBezTo>
                    <a:cubicBezTo>
                      <a:pt x="150" y="240"/>
                      <a:pt x="163" y="235"/>
                      <a:pt x="175" y="227"/>
                    </a:cubicBezTo>
                    <a:cubicBezTo>
                      <a:pt x="182" y="234"/>
                      <a:pt x="182" y="234"/>
                      <a:pt x="182" y="234"/>
                    </a:cubicBezTo>
                    <a:cubicBezTo>
                      <a:pt x="188" y="240"/>
                      <a:pt x="198" y="240"/>
                      <a:pt x="204" y="234"/>
                    </a:cubicBezTo>
                    <a:cubicBezTo>
                      <a:pt x="211" y="227"/>
                      <a:pt x="211" y="217"/>
                      <a:pt x="204" y="211"/>
                    </a:cubicBezTo>
                    <a:cubicBezTo>
                      <a:pt x="197" y="204"/>
                      <a:pt x="197" y="204"/>
                      <a:pt x="197" y="204"/>
                    </a:cubicBezTo>
                    <a:cubicBezTo>
                      <a:pt x="204" y="194"/>
                      <a:pt x="209" y="184"/>
                      <a:pt x="212" y="172"/>
                    </a:cubicBezTo>
                    <a:cubicBezTo>
                      <a:pt x="213" y="170"/>
                      <a:pt x="213" y="167"/>
                      <a:pt x="214" y="165"/>
                    </a:cubicBezTo>
                    <a:close/>
                    <a:moveTo>
                      <a:pt x="183" y="194"/>
                    </a:moveTo>
                    <a:cubicBezTo>
                      <a:pt x="169" y="213"/>
                      <a:pt x="148" y="225"/>
                      <a:pt x="123" y="226"/>
                    </a:cubicBezTo>
                    <a:cubicBezTo>
                      <a:pt x="122" y="226"/>
                      <a:pt x="121" y="226"/>
                      <a:pt x="120" y="226"/>
                    </a:cubicBezTo>
                    <a:cubicBezTo>
                      <a:pt x="77" y="226"/>
                      <a:pt x="42" y="192"/>
                      <a:pt x="42" y="149"/>
                    </a:cubicBezTo>
                    <a:cubicBezTo>
                      <a:pt x="42" y="106"/>
                      <a:pt x="77" y="71"/>
                      <a:pt x="120" y="71"/>
                    </a:cubicBezTo>
                    <a:cubicBezTo>
                      <a:pt x="162" y="71"/>
                      <a:pt x="197" y="106"/>
                      <a:pt x="197" y="149"/>
                    </a:cubicBezTo>
                    <a:cubicBezTo>
                      <a:pt x="197" y="166"/>
                      <a:pt x="192" y="181"/>
                      <a:pt x="18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490706" y="1104567"/>
              <a:ext cx="3300614" cy="414499"/>
              <a:chOff x="4540685" y="1104567"/>
              <a:chExt cx="2987123" cy="414499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4540685" y="1104567"/>
                <a:ext cx="2987123" cy="41449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Transform Government</a:t>
                </a:r>
                <a:endParaRPr lang="en-US" dirty="0"/>
              </a:p>
            </p:txBody>
          </p:sp>
          <p:sp>
            <p:nvSpPr>
              <p:cNvPr id="22" name="Freeform 14"/>
              <p:cNvSpPr>
                <a:spLocks noEditPoints="1"/>
              </p:cNvSpPr>
              <p:nvPr/>
            </p:nvSpPr>
            <p:spPr bwMode="auto">
              <a:xfrm>
                <a:off x="4653985" y="1110085"/>
                <a:ext cx="283879" cy="401670"/>
              </a:xfrm>
              <a:custGeom>
                <a:avLst/>
                <a:gdLst>
                  <a:gd name="T0" fmla="*/ 36 w 237"/>
                  <a:gd name="T1" fmla="*/ 91 h 485"/>
                  <a:gd name="T2" fmla="*/ 191 w 237"/>
                  <a:gd name="T3" fmla="*/ 73 h 485"/>
                  <a:gd name="T4" fmla="*/ 217 w 237"/>
                  <a:gd name="T5" fmla="*/ 44 h 485"/>
                  <a:gd name="T6" fmla="*/ 197 w 237"/>
                  <a:gd name="T7" fmla="*/ 21 h 485"/>
                  <a:gd name="T8" fmla="*/ 48 w 237"/>
                  <a:gd name="T9" fmla="*/ 11 h 485"/>
                  <a:gd name="T10" fmla="*/ 112 w 237"/>
                  <a:gd name="T11" fmla="*/ 34 h 485"/>
                  <a:gd name="T12" fmla="*/ 111 w 237"/>
                  <a:gd name="T13" fmla="*/ 47 h 485"/>
                  <a:gd name="T14" fmla="*/ 7 w 237"/>
                  <a:gd name="T15" fmla="*/ 74 h 485"/>
                  <a:gd name="T16" fmla="*/ 186 w 237"/>
                  <a:gd name="T17" fmla="*/ 189 h 485"/>
                  <a:gd name="T18" fmla="*/ 12 w 237"/>
                  <a:gd name="T19" fmla="*/ 225 h 485"/>
                  <a:gd name="T20" fmla="*/ 21 w 237"/>
                  <a:gd name="T21" fmla="*/ 241 h 485"/>
                  <a:gd name="T22" fmla="*/ 36 w 237"/>
                  <a:gd name="T23" fmla="*/ 273 h 485"/>
                  <a:gd name="T24" fmla="*/ 31 w 237"/>
                  <a:gd name="T25" fmla="*/ 363 h 485"/>
                  <a:gd name="T26" fmla="*/ 71 w 237"/>
                  <a:gd name="T27" fmla="*/ 407 h 485"/>
                  <a:gd name="T28" fmla="*/ 71 w 237"/>
                  <a:gd name="T29" fmla="*/ 424 h 485"/>
                  <a:gd name="T30" fmla="*/ 71 w 237"/>
                  <a:gd name="T31" fmla="*/ 439 h 485"/>
                  <a:gd name="T32" fmla="*/ 67 w 237"/>
                  <a:gd name="T33" fmla="*/ 450 h 485"/>
                  <a:gd name="T34" fmla="*/ 89 w 237"/>
                  <a:gd name="T35" fmla="*/ 468 h 485"/>
                  <a:gd name="T36" fmla="*/ 109 w 237"/>
                  <a:gd name="T37" fmla="*/ 485 h 485"/>
                  <a:gd name="T38" fmla="*/ 136 w 237"/>
                  <a:gd name="T39" fmla="*/ 471 h 485"/>
                  <a:gd name="T40" fmla="*/ 155 w 237"/>
                  <a:gd name="T41" fmla="*/ 447 h 485"/>
                  <a:gd name="T42" fmla="*/ 156 w 237"/>
                  <a:gd name="T43" fmla="*/ 432 h 485"/>
                  <a:gd name="T44" fmla="*/ 156 w 237"/>
                  <a:gd name="T45" fmla="*/ 416 h 485"/>
                  <a:gd name="T46" fmla="*/ 155 w 237"/>
                  <a:gd name="T47" fmla="*/ 401 h 485"/>
                  <a:gd name="T48" fmla="*/ 207 w 237"/>
                  <a:gd name="T49" fmla="*/ 334 h 485"/>
                  <a:gd name="T50" fmla="*/ 180 w 237"/>
                  <a:gd name="T51" fmla="*/ 273 h 485"/>
                  <a:gd name="T52" fmla="*/ 200 w 237"/>
                  <a:gd name="T53" fmla="*/ 249 h 485"/>
                  <a:gd name="T54" fmla="*/ 202 w 237"/>
                  <a:gd name="T55" fmla="*/ 221 h 485"/>
                  <a:gd name="T56" fmla="*/ 222 w 237"/>
                  <a:gd name="T57" fmla="*/ 187 h 485"/>
                  <a:gd name="T58" fmla="*/ 143 w 237"/>
                  <a:gd name="T59" fmla="*/ 273 h 485"/>
                  <a:gd name="T60" fmla="*/ 108 w 237"/>
                  <a:gd name="T61" fmla="*/ 230 h 485"/>
                  <a:gd name="T62" fmla="*/ 143 w 237"/>
                  <a:gd name="T63" fmla="*/ 273 h 485"/>
                  <a:gd name="T64" fmla="*/ 208 w 237"/>
                  <a:gd name="T65" fmla="*/ 137 h 485"/>
                  <a:gd name="T66" fmla="*/ 32 w 237"/>
                  <a:gd name="T67" fmla="*/ 157 h 485"/>
                  <a:gd name="T68" fmla="*/ 12 w 237"/>
                  <a:gd name="T69" fmla="*/ 196 h 485"/>
                  <a:gd name="T70" fmla="*/ 52 w 237"/>
                  <a:gd name="T71" fmla="*/ 187 h 485"/>
                  <a:gd name="T72" fmla="*/ 227 w 237"/>
                  <a:gd name="T73" fmla="*/ 166 h 485"/>
                  <a:gd name="T74" fmla="*/ 236 w 237"/>
                  <a:gd name="T75" fmla="*/ 144 h 485"/>
                  <a:gd name="T76" fmla="*/ 204 w 237"/>
                  <a:gd name="T77" fmla="*/ 155 h 485"/>
                  <a:gd name="T78" fmla="*/ 32 w 237"/>
                  <a:gd name="T79" fmla="*/ 142 h 485"/>
                  <a:gd name="T80" fmla="*/ 211 w 237"/>
                  <a:gd name="T81" fmla="*/ 122 h 485"/>
                  <a:gd name="T82" fmla="*/ 237 w 237"/>
                  <a:gd name="T83" fmla="*/ 100 h 485"/>
                  <a:gd name="T84" fmla="*/ 208 w 237"/>
                  <a:gd name="T85" fmla="*/ 87 h 485"/>
                  <a:gd name="T86" fmla="*/ 30 w 237"/>
                  <a:gd name="T87" fmla="*/ 107 h 485"/>
                  <a:gd name="T88" fmla="*/ 13 w 237"/>
                  <a:gd name="T89" fmla="*/ 147 h 485"/>
                  <a:gd name="T90" fmla="*/ 204 w 237"/>
                  <a:gd name="T91" fmla="*/ 104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7" h="485">
                    <a:moveTo>
                      <a:pt x="18" y="96"/>
                    </a:moveTo>
                    <a:cubicBezTo>
                      <a:pt x="20" y="96"/>
                      <a:pt x="22" y="96"/>
                      <a:pt x="24" y="96"/>
                    </a:cubicBezTo>
                    <a:cubicBezTo>
                      <a:pt x="28" y="96"/>
                      <a:pt x="33" y="94"/>
                      <a:pt x="36" y="91"/>
                    </a:cubicBezTo>
                    <a:cubicBezTo>
                      <a:pt x="37" y="91"/>
                      <a:pt x="38" y="90"/>
                      <a:pt x="39" y="90"/>
                    </a:cubicBezTo>
                    <a:cubicBezTo>
                      <a:pt x="47" y="87"/>
                      <a:pt x="68" y="83"/>
                      <a:pt x="113" y="81"/>
                    </a:cubicBezTo>
                    <a:cubicBezTo>
                      <a:pt x="154" y="79"/>
                      <a:pt x="177" y="76"/>
                      <a:pt x="191" y="73"/>
                    </a:cubicBezTo>
                    <a:cubicBezTo>
                      <a:pt x="198" y="71"/>
                      <a:pt x="202" y="70"/>
                      <a:pt x="206" y="69"/>
                    </a:cubicBezTo>
                    <a:cubicBezTo>
                      <a:pt x="209" y="67"/>
                      <a:pt x="212" y="66"/>
                      <a:pt x="214" y="64"/>
                    </a:cubicBezTo>
                    <a:cubicBezTo>
                      <a:pt x="219" y="58"/>
                      <a:pt x="220" y="50"/>
                      <a:pt x="217" y="44"/>
                    </a:cubicBezTo>
                    <a:cubicBezTo>
                      <a:pt x="217" y="41"/>
                      <a:pt x="216" y="39"/>
                      <a:pt x="214" y="37"/>
                    </a:cubicBezTo>
                    <a:cubicBezTo>
                      <a:pt x="214" y="37"/>
                      <a:pt x="214" y="37"/>
                      <a:pt x="214" y="37"/>
                    </a:cubicBezTo>
                    <a:cubicBezTo>
                      <a:pt x="210" y="30"/>
                      <a:pt x="204" y="25"/>
                      <a:pt x="197" y="21"/>
                    </a:cubicBezTo>
                    <a:cubicBezTo>
                      <a:pt x="187" y="14"/>
                      <a:pt x="174" y="9"/>
                      <a:pt x="160" y="6"/>
                    </a:cubicBezTo>
                    <a:cubicBezTo>
                      <a:pt x="145" y="2"/>
                      <a:pt x="129" y="0"/>
                      <a:pt x="112" y="0"/>
                    </a:cubicBezTo>
                    <a:cubicBezTo>
                      <a:pt x="91" y="0"/>
                      <a:pt x="69" y="3"/>
                      <a:pt x="48" y="11"/>
                    </a:cubicBezTo>
                    <a:cubicBezTo>
                      <a:pt x="39" y="15"/>
                      <a:pt x="35" y="24"/>
                      <a:pt x="38" y="33"/>
                    </a:cubicBezTo>
                    <a:cubicBezTo>
                      <a:pt x="42" y="42"/>
                      <a:pt x="51" y="46"/>
                      <a:pt x="60" y="43"/>
                    </a:cubicBezTo>
                    <a:cubicBezTo>
                      <a:pt x="77" y="37"/>
                      <a:pt x="95" y="34"/>
                      <a:pt x="112" y="34"/>
                    </a:cubicBezTo>
                    <a:cubicBezTo>
                      <a:pt x="131" y="34"/>
                      <a:pt x="149" y="37"/>
                      <a:pt x="162" y="42"/>
                    </a:cubicBezTo>
                    <a:cubicBezTo>
                      <a:pt x="163" y="42"/>
                      <a:pt x="164" y="42"/>
                      <a:pt x="165" y="43"/>
                    </a:cubicBezTo>
                    <a:cubicBezTo>
                      <a:pt x="152" y="44"/>
                      <a:pt x="135" y="46"/>
                      <a:pt x="111" y="47"/>
                    </a:cubicBezTo>
                    <a:cubicBezTo>
                      <a:pt x="68" y="49"/>
                      <a:pt x="45" y="53"/>
                      <a:pt x="31" y="57"/>
                    </a:cubicBezTo>
                    <a:cubicBezTo>
                      <a:pt x="24" y="59"/>
                      <a:pt x="20" y="61"/>
                      <a:pt x="16" y="64"/>
                    </a:cubicBezTo>
                    <a:cubicBezTo>
                      <a:pt x="12" y="66"/>
                      <a:pt x="9" y="70"/>
                      <a:pt x="7" y="74"/>
                    </a:cubicBezTo>
                    <a:cubicBezTo>
                      <a:pt x="5" y="83"/>
                      <a:pt x="10" y="93"/>
                      <a:pt x="18" y="96"/>
                    </a:cubicBezTo>
                    <a:close/>
                    <a:moveTo>
                      <a:pt x="200" y="186"/>
                    </a:moveTo>
                    <a:cubicBezTo>
                      <a:pt x="199" y="186"/>
                      <a:pt x="195" y="188"/>
                      <a:pt x="186" y="189"/>
                    </a:cubicBezTo>
                    <a:cubicBezTo>
                      <a:pt x="175" y="191"/>
                      <a:pt x="158" y="193"/>
                      <a:pt x="131" y="194"/>
                    </a:cubicBezTo>
                    <a:cubicBezTo>
                      <a:pt x="56" y="198"/>
                      <a:pt x="25" y="209"/>
                      <a:pt x="23" y="210"/>
                    </a:cubicBezTo>
                    <a:cubicBezTo>
                      <a:pt x="16" y="212"/>
                      <a:pt x="12" y="218"/>
                      <a:pt x="12" y="225"/>
                    </a:cubicBezTo>
                    <a:cubicBezTo>
                      <a:pt x="11" y="232"/>
                      <a:pt x="15" y="238"/>
                      <a:pt x="20" y="241"/>
                    </a:cubicBezTo>
                    <a:cubicBezTo>
                      <a:pt x="20" y="241"/>
                      <a:pt x="20" y="241"/>
                      <a:pt x="20" y="241"/>
                    </a:cubicBezTo>
                    <a:cubicBezTo>
                      <a:pt x="20" y="241"/>
                      <a:pt x="20" y="241"/>
                      <a:pt x="21" y="241"/>
                    </a:cubicBezTo>
                    <a:cubicBezTo>
                      <a:pt x="21" y="242"/>
                      <a:pt x="30" y="247"/>
                      <a:pt x="38" y="255"/>
                    </a:cubicBezTo>
                    <a:cubicBezTo>
                      <a:pt x="43" y="260"/>
                      <a:pt x="48" y="266"/>
                      <a:pt x="52" y="273"/>
                    </a:cubicBezTo>
                    <a:cubicBezTo>
                      <a:pt x="36" y="273"/>
                      <a:pt x="36" y="273"/>
                      <a:pt x="36" y="273"/>
                    </a:cubicBezTo>
                    <a:cubicBezTo>
                      <a:pt x="27" y="273"/>
                      <a:pt x="19" y="281"/>
                      <a:pt x="19" y="290"/>
                    </a:cubicBezTo>
                    <a:cubicBezTo>
                      <a:pt x="19" y="334"/>
                      <a:pt x="19" y="334"/>
                      <a:pt x="19" y="334"/>
                    </a:cubicBezTo>
                    <a:cubicBezTo>
                      <a:pt x="19" y="343"/>
                      <a:pt x="24" y="356"/>
                      <a:pt x="31" y="363"/>
                    </a:cubicBezTo>
                    <a:cubicBezTo>
                      <a:pt x="57" y="392"/>
                      <a:pt x="57" y="392"/>
                      <a:pt x="57" y="392"/>
                    </a:cubicBezTo>
                    <a:cubicBezTo>
                      <a:pt x="60" y="396"/>
                      <a:pt x="66" y="399"/>
                      <a:pt x="72" y="401"/>
                    </a:cubicBezTo>
                    <a:cubicBezTo>
                      <a:pt x="71" y="403"/>
                      <a:pt x="71" y="405"/>
                      <a:pt x="71" y="407"/>
                    </a:cubicBezTo>
                    <a:cubicBezTo>
                      <a:pt x="71" y="413"/>
                      <a:pt x="71" y="413"/>
                      <a:pt x="71" y="413"/>
                    </a:cubicBezTo>
                    <a:cubicBezTo>
                      <a:pt x="68" y="414"/>
                      <a:pt x="66" y="417"/>
                      <a:pt x="67" y="419"/>
                    </a:cubicBezTo>
                    <a:cubicBezTo>
                      <a:pt x="67" y="421"/>
                      <a:pt x="69" y="423"/>
                      <a:pt x="71" y="424"/>
                    </a:cubicBezTo>
                    <a:cubicBezTo>
                      <a:pt x="71" y="429"/>
                      <a:pt x="71" y="429"/>
                      <a:pt x="71" y="429"/>
                    </a:cubicBezTo>
                    <a:cubicBezTo>
                      <a:pt x="68" y="430"/>
                      <a:pt x="66" y="432"/>
                      <a:pt x="67" y="435"/>
                    </a:cubicBezTo>
                    <a:cubicBezTo>
                      <a:pt x="67" y="437"/>
                      <a:pt x="69" y="438"/>
                      <a:pt x="71" y="439"/>
                    </a:cubicBezTo>
                    <a:cubicBezTo>
                      <a:pt x="71" y="441"/>
                      <a:pt x="71" y="441"/>
                      <a:pt x="71" y="441"/>
                    </a:cubicBezTo>
                    <a:cubicBezTo>
                      <a:pt x="71" y="442"/>
                      <a:pt x="71" y="443"/>
                      <a:pt x="71" y="444"/>
                    </a:cubicBezTo>
                    <a:cubicBezTo>
                      <a:pt x="68" y="445"/>
                      <a:pt x="66" y="448"/>
                      <a:pt x="67" y="450"/>
                    </a:cubicBezTo>
                    <a:cubicBezTo>
                      <a:pt x="67" y="453"/>
                      <a:pt x="70" y="455"/>
                      <a:pt x="73" y="455"/>
                    </a:cubicBezTo>
                    <a:cubicBezTo>
                      <a:pt x="74" y="459"/>
                      <a:pt x="76" y="462"/>
                      <a:pt x="77" y="463"/>
                    </a:cubicBezTo>
                    <a:cubicBezTo>
                      <a:pt x="79" y="465"/>
                      <a:pt x="84" y="467"/>
                      <a:pt x="89" y="468"/>
                    </a:cubicBezTo>
                    <a:cubicBezTo>
                      <a:pt x="90" y="469"/>
                      <a:pt x="90" y="470"/>
                      <a:pt x="91" y="471"/>
                    </a:cubicBezTo>
                    <a:cubicBezTo>
                      <a:pt x="94" y="476"/>
                      <a:pt x="94" y="476"/>
                      <a:pt x="94" y="476"/>
                    </a:cubicBezTo>
                    <a:cubicBezTo>
                      <a:pt x="97" y="481"/>
                      <a:pt x="104" y="485"/>
                      <a:pt x="109" y="485"/>
                    </a:cubicBezTo>
                    <a:cubicBezTo>
                      <a:pt x="118" y="485"/>
                      <a:pt x="118" y="485"/>
                      <a:pt x="118" y="485"/>
                    </a:cubicBezTo>
                    <a:cubicBezTo>
                      <a:pt x="123" y="485"/>
                      <a:pt x="130" y="481"/>
                      <a:pt x="133" y="476"/>
                    </a:cubicBezTo>
                    <a:cubicBezTo>
                      <a:pt x="136" y="471"/>
                      <a:pt x="136" y="471"/>
                      <a:pt x="136" y="471"/>
                    </a:cubicBezTo>
                    <a:cubicBezTo>
                      <a:pt x="137" y="470"/>
                      <a:pt x="137" y="469"/>
                      <a:pt x="138" y="468"/>
                    </a:cubicBezTo>
                    <a:cubicBezTo>
                      <a:pt x="143" y="467"/>
                      <a:pt x="147" y="465"/>
                      <a:pt x="150" y="463"/>
                    </a:cubicBezTo>
                    <a:cubicBezTo>
                      <a:pt x="152" y="461"/>
                      <a:pt x="155" y="454"/>
                      <a:pt x="155" y="447"/>
                    </a:cubicBezTo>
                    <a:cubicBezTo>
                      <a:pt x="158" y="446"/>
                      <a:pt x="160" y="444"/>
                      <a:pt x="160" y="441"/>
                    </a:cubicBezTo>
                    <a:cubicBezTo>
                      <a:pt x="160" y="439"/>
                      <a:pt x="158" y="438"/>
                      <a:pt x="156" y="437"/>
                    </a:cubicBezTo>
                    <a:cubicBezTo>
                      <a:pt x="156" y="432"/>
                      <a:pt x="156" y="432"/>
                      <a:pt x="156" y="432"/>
                    </a:cubicBezTo>
                    <a:cubicBezTo>
                      <a:pt x="159" y="430"/>
                      <a:pt x="160" y="428"/>
                      <a:pt x="160" y="426"/>
                    </a:cubicBezTo>
                    <a:cubicBezTo>
                      <a:pt x="160" y="424"/>
                      <a:pt x="158" y="422"/>
                      <a:pt x="156" y="421"/>
                    </a:cubicBezTo>
                    <a:cubicBezTo>
                      <a:pt x="156" y="416"/>
                      <a:pt x="156" y="416"/>
                      <a:pt x="156" y="416"/>
                    </a:cubicBezTo>
                    <a:cubicBezTo>
                      <a:pt x="159" y="415"/>
                      <a:pt x="160" y="413"/>
                      <a:pt x="160" y="410"/>
                    </a:cubicBezTo>
                    <a:cubicBezTo>
                      <a:pt x="160" y="408"/>
                      <a:pt x="158" y="407"/>
                      <a:pt x="156" y="406"/>
                    </a:cubicBezTo>
                    <a:cubicBezTo>
                      <a:pt x="156" y="404"/>
                      <a:pt x="155" y="403"/>
                      <a:pt x="155" y="401"/>
                    </a:cubicBezTo>
                    <a:cubicBezTo>
                      <a:pt x="161" y="399"/>
                      <a:pt x="167" y="396"/>
                      <a:pt x="170" y="392"/>
                    </a:cubicBezTo>
                    <a:cubicBezTo>
                      <a:pt x="196" y="363"/>
                      <a:pt x="196" y="363"/>
                      <a:pt x="196" y="363"/>
                    </a:cubicBezTo>
                    <a:cubicBezTo>
                      <a:pt x="202" y="356"/>
                      <a:pt x="207" y="343"/>
                      <a:pt x="207" y="334"/>
                    </a:cubicBezTo>
                    <a:cubicBezTo>
                      <a:pt x="207" y="290"/>
                      <a:pt x="207" y="290"/>
                      <a:pt x="207" y="290"/>
                    </a:cubicBezTo>
                    <a:cubicBezTo>
                      <a:pt x="207" y="281"/>
                      <a:pt x="200" y="273"/>
                      <a:pt x="191" y="273"/>
                    </a:cubicBezTo>
                    <a:cubicBezTo>
                      <a:pt x="180" y="273"/>
                      <a:pt x="180" y="273"/>
                      <a:pt x="180" y="273"/>
                    </a:cubicBezTo>
                    <a:cubicBezTo>
                      <a:pt x="183" y="266"/>
                      <a:pt x="188" y="260"/>
                      <a:pt x="191" y="256"/>
                    </a:cubicBezTo>
                    <a:cubicBezTo>
                      <a:pt x="194" y="254"/>
                      <a:pt x="196" y="252"/>
                      <a:pt x="198" y="251"/>
                    </a:cubicBezTo>
                    <a:cubicBezTo>
                      <a:pt x="199" y="250"/>
                      <a:pt x="199" y="250"/>
                      <a:pt x="200" y="249"/>
                    </a:cubicBezTo>
                    <a:cubicBezTo>
                      <a:pt x="200" y="249"/>
                      <a:pt x="200" y="249"/>
                      <a:pt x="200" y="249"/>
                    </a:cubicBezTo>
                    <a:cubicBezTo>
                      <a:pt x="206" y="246"/>
                      <a:pt x="209" y="240"/>
                      <a:pt x="209" y="234"/>
                    </a:cubicBezTo>
                    <a:cubicBezTo>
                      <a:pt x="209" y="229"/>
                      <a:pt x="206" y="224"/>
                      <a:pt x="202" y="221"/>
                    </a:cubicBezTo>
                    <a:cubicBezTo>
                      <a:pt x="208" y="219"/>
                      <a:pt x="212" y="218"/>
                      <a:pt x="215" y="217"/>
                    </a:cubicBezTo>
                    <a:cubicBezTo>
                      <a:pt x="218" y="215"/>
                      <a:pt x="220" y="214"/>
                      <a:pt x="223" y="211"/>
                    </a:cubicBezTo>
                    <a:cubicBezTo>
                      <a:pt x="229" y="205"/>
                      <a:pt x="229" y="194"/>
                      <a:pt x="222" y="187"/>
                    </a:cubicBezTo>
                    <a:cubicBezTo>
                      <a:pt x="216" y="182"/>
                      <a:pt x="207" y="181"/>
                      <a:pt x="200" y="186"/>
                    </a:cubicBezTo>
                    <a:close/>
                    <a:moveTo>
                      <a:pt x="143" y="273"/>
                    </a:moveTo>
                    <a:cubicBezTo>
                      <a:pt x="143" y="273"/>
                      <a:pt x="143" y="273"/>
                      <a:pt x="143" y="273"/>
                    </a:cubicBezTo>
                    <a:cubicBezTo>
                      <a:pt x="88" y="273"/>
                      <a:pt x="88" y="273"/>
                      <a:pt x="88" y="273"/>
                    </a:cubicBezTo>
                    <a:cubicBezTo>
                      <a:pt x="84" y="257"/>
                      <a:pt x="75" y="245"/>
                      <a:pt x="66" y="235"/>
                    </a:cubicBezTo>
                    <a:cubicBezTo>
                      <a:pt x="77" y="233"/>
                      <a:pt x="91" y="231"/>
                      <a:pt x="108" y="230"/>
                    </a:cubicBezTo>
                    <a:cubicBezTo>
                      <a:pt x="109" y="230"/>
                      <a:pt x="109" y="230"/>
                      <a:pt x="110" y="231"/>
                    </a:cubicBezTo>
                    <a:cubicBezTo>
                      <a:pt x="131" y="233"/>
                      <a:pt x="148" y="237"/>
                      <a:pt x="160" y="241"/>
                    </a:cubicBezTo>
                    <a:cubicBezTo>
                      <a:pt x="153" y="249"/>
                      <a:pt x="147" y="259"/>
                      <a:pt x="143" y="273"/>
                    </a:cubicBezTo>
                    <a:close/>
                    <a:moveTo>
                      <a:pt x="236" y="144"/>
                    </a:moveTo>
                    <a:cubicBezTo>
                      <a:pt x="233" y="135"/>
                      <a:pt x="224" y="130"/>
                      <a:pt x="215" y="133"/>
                    </a:cubicBezTo>
                    <a:cubicBezTo>
                      <a:pt x="212" y="134"/>
                      <a:pt x="210" y="135"/>
                      <a:pt x="208" y="137"/>
                    </a:cubicBezTo>
                    <a:cubicBezTo>
                      <a:pt x="206" y="138"/>
                      <a:pt x="200" y="139"/>
                      <a:pt x="190" y="141"/>
                    </a:cubicBezTo>
                    <a:cubicBezTo>
                      <a:pt x="177" y="142"/>
                      <a:pt x="157" y="144"/>
                      <a:pt x="127" y="145"/>
                    </a:cubicBezTo>
                    <a:cubicBezTo>
                      <a:pt x="76" y="147"/>
                      <a:pt x="48" y="152"/>
                      <a:pt x="32" y="157"/>
                    </a:cubicBezTo>
                    <a:cubicBezTo>
                      <a:pt x="24" y="159"/>
                      <a:pt x="18" y="161"/>
                      <a:pt x="14" y="164"/>
                    </a:cubicBezTo>
                    <a:cubicBezTo>
                      <a:pt x="10" y="167"/>
                      <a:pt x="7" y="170"/>
                      <a:pt x="5" y="173"/>
                    </a:cubicBezTo>
                    <a:cubicBezTo>
                      <a:pt x="1" y="181"/>
                      <a:pt x="4" y="191"/>
                      <a:pt x="12" y="196"/>
                    </a:cubicBezTo>
                    <a:cubicBezTo>
                      <a:pt x="15" y="197"/>
                      <a:pt x="18" y="198"/>
                      <a:pt x="20" y="198"/>
                    </a:cubicBezTo>
                    <a:cubicBezTo>
                      <a:pt x="25" y="198"/>
                      <a:pt x="29" y="196"/>
                      <a:pt x="33" y="192"/>
                    </a:cubicBezTo>
                    <a:cubicBezTo>
                      <a:pt x="34" y="192"/>
                      <a:pt x="40" y="189"/>
                      <a:pt x="52" y="187"/>
                    </a:cubicBezTo>
                    <a:cubicBezTo>
                      <a:pt x="67" y="184"/>
                      <a:pt x="91" y="181"/>
                      <a:pt x="129" y="179"/>
                    </a:cubicBezTo>
                    <a:cubicBezTo>
                      <a:pt x="174" y="177"/>
                      <a:pt x="198" y="174"/>
                      <a:pt x="211" y="171"/>
                    </a:cubicBezTo>
                    <a:cubicBezTo>
                      <a:pt x="218" y="170"/>
                      <a:pt x="223" y="168"/>
                      <a:pt x="227" y="166"/>
                    </a:cubicBezTo>
                    <a:cubicBezTo>
                      <a:pt x="229" y="164"/>
                      <a:pt x="232" y="163"/>
                      <a:pt x="234" y="160"/>
                    </a:cubicBezTo>
                    <a:cubicBezTo>
                      <a:pt x="236" y="157"/>
                      <a:pt x="237" y="153"/>
                      <a:pt x="237" y="149"/>
                    </a:cubicBezTo>
                    <a:cubicBezTo>
                      <a:pt x="237" y="147"/>
                      <a:pt x="237" y="145"/>
                      <a:pt x="236" y="144"/>
                    </a:cubicBezTo>
                    <a:close/>
                    <a:moveTo>
                      <a:pt x="204" y="155"/>
                    </a:moveTo>
                    <a:cubicBezTo>
                      <a:pt x="204" y="155"/>
                      <a:pt x="204" y="155"/>
                      <a:pt x="204" y="155"/>
                    </a:cubicBezTo>
                    <a:cubicBezTo>
                      <a:pt x="204" y="155"/>
                      <a:pt x="204" y="155"/>
                      <a:pt x="204" y="155"/>
                    </a:cubicBezTo>
                    <a:close/>
                    <a:moveTo>
                      <a:pt x="13" y="147"/>
                    </a:moveTo>
                    <a:cubicBezTo>
                      <a:pt x="15" y="148"/>
                      <a:pt x="17" y="148"/>
                      <a:pt x="19" y="148"/>
                    </a:cubicBezTo>
                    <a:cubicBezTo>
                      <a:pt x="24" y="148"/>
                      <a:pt x="29" y="146"/>
                      <a:pt x="32" y="142"/>
                    </a:cubicBezTo>
                    <a:cubicBezTo>
                      <a:pt x="34" y="141"/>
                      <a:pt x="40" y="139"/>
                      <a:pt x="53" y="136"/>
                    </a:cubicBezTo>
                    <a:cubicBezTo>
                      <a:pt x="68" y="134"/>
                      <a:pt x="91" y="131"/>
                      <a:pt x="127" y="129"/>
                    </a:cubicBezTo>
                    <a:cubicBezTo>
                      <a:pt x="173" y="128"/>
                      <a:pt x="197" y="125"/>
                      <a:pt x="211" y="122"/>
                    </a:cubicBezTo>
                    <a:cubicBezTo>
                      <a:pt x="218" y="120"/>
                      <a:pt x="223" y="119"/>
                      <a:pt x="227" y="116"/>
                    </a:cubicBezTo>
                    <a:cubicBezTo>
                      <a:pt x="229" y="115"/>
                      <a:pt x="231" y="113"/>
                      <a:pt x="234" y="111"/>
                    </a:cubicBezTo>
                    <a:cubicBezTo>
                      <a:pt x="236" y="108"/>
                      <a:pt x="237" y="104"/>
                      <a:pt x="237" y="100"/>
                    </a:cubicBezTo>
                    <a:cubicBezTo>
                      <a:pt x="237" y="98"/>
                      <a:pt x="237" y="96"/>
                      <a:pt x="237" y="95"/>
                    </a:cubicBezTo>
                    <a:cubicBezTo>
                      <a:pt x="234" y="86"/>
                      <a:pt x="225" y="81"/>
                      <a:pt x="216" y="83"/>
                    </a:cubicBezTo>
                    <a:cubicBezTo>
                      <a:pt x="213" y="84"/>
                      <a:pt x="210" y="85"/>
                      <a:pt x="208" y="87"/>
                    </a:cubicBezTo>
                    <a:cubicBezTo>
                      <a:pt x="205" y="88"/>
                      <a:pt x="199" y="90"/>
                      <a:pt x="187" y="91"/>
                    </a:cubicBezTo>
                    <a:cubicBezTo>
                      <a:pt x="173" y="93"/>
                      <a:pt x="154" y="94"/>
                      <a:pt x="126" y="96"/>
                    </a:cubicBezTo>
                    <a:cubicBezTo>
                      <a:pt x="74" y="98"/>
                      <a:pt x="46" y="102"/>
                      <a:pt x="30" y="107"/>
                    </a:cubicBezTo>
                    <a:cubicBezTo>
                      <a:pt x="22" y="109"/>
                      <a:pt x="16" y="112"/>
                      <a:pt x="12" y="115"/>
                    </a:cubicBezTo>
                    <a:cubicBezTo>
                      <a:pt x="8" y="117"/>
                      <a:pt x="5" y="121"/>
                      <a:pt x="3" y="125"/>
                    </a:cubicBezTo>
                    <a:cubicBezTo>
                      <a:pt x="0" y="134"/>
                      <a:pt x="4" y="144"/>
                      <a:pt x="13" y="147"/>
                    </a:cubicBezTo>
                    <a:close/>
                    <a:moveTo>
                      <a:pt x="204" y="104"/>
                    </a:moveTo>
                    <a:cubicBezTo>
                      <a:pt x="204" y="104"/>
                      <a:pt x="204" y="104"/>
                      <a:pt x="204" y="104"/>
                    </a:cubicBezTo>
                    <a:cubicBezTo>
                      <a:pt x="204" y="104"/>
                      <a:pt x="204" y="104"/>
                      <a:pt x="204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90706" y="2796172"/>
              <a:ext cx="3300614" cy="447459"/>
              <a:chOff x="-12125" y="1053262"/>
              <a:chExt cx="2987123" cy="447459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-12125" y="1053262"/>
                <a:ext cx="2987123" cy="447459"/>
              </a:xfrm>
              <a:prstGeom prst="round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Freeform 38"/>
              <p:cNvSpPr>
                <a:spLocks noEditPoints="1"/>
              </p:cNvSpPr>
              <p:nvPr/>
            </p:nvSpPr>
            <p:spPr bwMode="auto">
              <a:xfrm>
                <a:off x="93490" y="1099049"/>
                <a:ext cx="437243" cy="355885"/>
              </a:xfrm>
              <a:custGeom>
                <a:avLst/>
                <a:gdLst>
                  <a:gd name="T0" fmla="*/ 267 w 373"/>
                  <a:gd name="T1" fmla="*/ 229 h 269"/>
                  <a:gd name="T2" fmla="*/ 319 w 373"/>
                  <a:gd name="T3" fmla="*/ 192 h 269"/>
                  <a:gd name="T4" fmla="*/ 292 w 373"/>
                  <a:gd name="T5" fmla="*/ 175 h 269"/>
                  <a:gd name="T6" fmla="*/ 280 w 373"/>
                  <a:gd name="T7" fmla="*/ 164 h 269"/>
                  <a:gd name="T8" fmla="*/ 257 w 373"/>
                  <a:gd name="T9" fmla="*/ 163 h 269"/>
                  <a:gd name="T10" fmla="*/ 244 w 373"/>
                  <a:gd name="T11" fmla="*/ 173 h 269"/>
                  <a:gd name="T12" fmla="*/ 216 w 373"/>
                  <a:gd name="T13" fmla="*/ 188 h 269"/>
                  <a:gd name="T14" fmla="*/ 223 w 373"/>
                  <a:gd name="T15" fmla="*/ 219 h 269"/>
                  <a:gd name="T16" fmla="*/ 223 w 373"/>
                  <a:gd name="T17" fmla="*/ 235 h 269"/>
                  <a:gd name="T18" fmla="*/ 239 w 373"/>
                  <a:gd name="T19" fmla="*/ 252 h 269"/>
                  <a:gd name="T20" fmla="*/ 255 w 373"/>
                  <a:gd name="T21" fmla="*/ 255 h 269"/>
                  <a:gd name="T22" fmla="*/ 286 w 373"/>
                  <a:gd name="T23" fmla="*/ 264 h 269"/>
                  <a:gd name="T24" fmla="*/ 303 w 373"/>
                  <a:gd name="T25" fmla="*/ 237 h 269"/>
                  <a:gd name="T26" fmla="*/ 314 w 373"/>
                  <a:gd name="T27" fmla="*/ 225 h 269"/>
                  <a:gd name="T28" fmla="*/ 315 w 373"/>
                  <a:gd name="T29" fmla="*/ 202 h 269"/>
                  <a:gd name="T30" fmla="*/ 230 w 373"/>
                  <a:gd name="T31" fmla="*/ 212 h 269"/>
                  <a:gd name="T32" fmla="*/ 267 w 373"/>
                  <a:gd name="T33" fmla="*/ 248 h 269"/>
                  <a:gd name="T34" fmla="*/ 266 w 373"/>
                  <a:gd name="T35" fmla="*/ 81 h 269"/>
                  <a:gd name="T36" fmla="*/ 318 w 373"/>
                  <a:gd name="T37" fmla="*/ 81 h 269"/>
                  <a:gd name="T38" fmla="*/ 357 w 373"/>
                  <a:gd name="T39" fmla="*/ 99 h 269"/>
                  <a:gd name="T40" fmla="*/ 371 w 373"/>
                  <a:gd name="T41" fmla="*/ 52 h 269"/>
                  <a:gd name="T42" fmla="*/ 330 w 373"/>
                  <a:gd name="T43" fmla="*/ 26 h 269"/>
                  <a:gd name="T44" fmla="*/ 328 w 373"/>
                  <a:gd name="T45" fmla="*/ 5 h 269"/>
                  <a:gd name="T46" fmla="*/ 280 w 373"/>
                  <a:gd name="T47" fmla="*/ 15 h 269"/>
                  <a:gd name="T48" fmla="*/ 256 w 373"/>
                  <a:gd name="T49" fmla="*/ 16 h 269"/>
                  <a:gd name="T50" fmla="*/ 231 w 373"/>
                  <a:gd name="T51" fmla="*/ 40 h 269"/>
                  <a:gd name="T52" fmla="*/ 227 w 373"/>
                  <a:gd name="T53" fmla="*/ 63 h 269"/>
                  <a:gd name="T54" fmla="*/ 213 w 373"/>
                  <a:gd name="T55" fmla="*/ 110 h 269"/>
                  <a:gd name="T56" fmla="*/ 252 w 373"/>
                  <a:gd name="T57" fmla="*/ 135 h 269"/>
                  <a:gd name="T58" fmla="*/ 256 w 373"/>
                  <a:gd name="T59" fmla="*/ 157 h 269"/>
                  <a:gd name="T60" fmla="*/ 304 w 373"/>
                  <a:gd name="T61" fmla="*/ 147 h 269"/>
                  <a:gd name="T62" fmla="*/ 327 w 373"/>
                  <a:gd name="T63" fmla="*/ 146 h 269"/>
                  <a:gd name="T64" fmla="*/ 353 w 373"/>
                  <a:gd name="T65" fmla="*/ 122 h 269"/>
                  <a:gd name="T66" fmla="*/ 292 w 373"/>
                  <a:gd name="T67" fmla="*/ 136 h 269"/>
                  <a:gd name="T68" fmla="*/ 292 w 373"/>
                  <a:gd name="T69" fmla="*/ 26 h 269"/>
                  <a:gd name="T70" fmla="*/ 292 w 373"/>
                  <a:gd name="T71" fmla="*/ 136 h 269"/>
                  <a:gd name="T72" fmla="*/ 120 w 373"/>
                  <a:gd name="T73" fmla="*/ 186 h 269"/>
                  <a:gd name="T74" fmla="*/ 214 w 373"/>
                  <a:gd name="T75" fmla="*/ 165 h 269"/>
                  <a:gd name="T76" fmla="*/ 240 w 373"/>
                  <a:gd name="T77" fmla="*/ 148 h 269"/>
                  <a:gd name="T78" fmla="*/ 197 w 373"/>
                  <a:gd name="T79" fmla="*/ 94 h 269"/>
                  <a:gd name="T80" fmla="*/ 182 w 373"/>
                  <a:gd name="T81" fmla="*/ 64 h 269"/>
                  <a:gd name="T82" fmla="*/ 136 w 373"/>
                  <a:gd name="T83" fmla="*/ 45 h 269"/>
                  <a:gd name="T84" fmla="*/ 103 w 373"/>
                  <a:gd name="T85" fmla="*/ 55 h 269"/>
                  <a:gd name="T86" fmla="*/ 35 w 373"/>
                  <a:gd name="T87" fmla="*/ 64 h 269"/>
                  <a:gd name="T88" fmla="*/ 26 w 373"/>
                  <a:gd name="T89" fmla="*/ 133 h 269"/>
                  <a:gd name="T90" fmla="*/ 16 w 373"/>
                  <a:gd name="T91" fmla="*/ 165 h 269"/>
                  <a:gd name="T92" fmla="*/ 35 w 373"/>
                  <a:gd name="T93" fmla="*/ 211 h 269"/>
                  <a:gd name="T94" fmla="*/ 65 w 373"/>
                  <a:gd name="T95" fmla="*/ 227 h 269"/>
                  <a:gd name="T96" fmla="*/ 103 w 373"/>
                  <a:gd name="T97" fmla="*/ 253 h 269"/>
                  <a:gd name="T98" fmla="*/ 136 w 373"/>
                  <a:gd name="T99" fmla="*/ 243 h 269"/>
                  <a:gd name="T100" fmla="*/ 204 w 373"/>
                  <a:gd name="T101" fmla="*/ 234 h 269"/>
                  <a:gd name="T102" fmla="*/ 212 w 373"/>
                  <a:gd name="T103" fmla="*/ 172 h 269"/>
                  <a:gd name="T104" fmla="*/ 123 w 373"/>
                  <a:gd name="T105" fmla="*/ 226 h 269"/>
                  <a:gd name="T106" fmla="*/ 120 w 373"/>
                  <a:gd name="T107" fmla="*/ 71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3" h="269">
                    <a:moveTo>
                      <a:pt x="267" y="194"/>
                    </a:moveTo>
                    <a:cubicBezTo>
                      <a:pt x="257" y="194"/>
                      <a:pt x="249" y="202"/>
                      <a:pt x="249" y="212"/>
                    </a:cubicBezTo>
                    <a:cubicBezTo>
                      <a:pt x="249" y="221"/>
                      <a:pt x="257" y="229"/>
                      <a:pt x="267" y="229"/>
                    </a:cubicBezTo>
                    <a:cubicBezTo>
                      <a:pt x="276" y="229"/>
                      <a:pt x="284" y="221"/>
                      <a:pt x="284" y="212"/>
                    </a:cubicBezTo>
                    <a:cubicBezTo>
                      <a:pt x="284" y="202"/>
                      <a:pt x="276" y="194"/>
                      <a:pt x="267" y="194"/>
                    </a:cubicBezTo>
                    <a:close/>
                    <a:moveTo>
                      <a:pt x="319" y="192"/>
                    </a:moveTo>
                    <a:cubicBezTo>
                      <a:pt x="318" y="188"/>
                      <a:pt x="314" y="186"/>
                      <a:pt x="310" y="188"/>
                    </a:cubicBezTo>
                    <a:cubicBezTo>
                      <a:pt x="305" y="189"/>
                      <a:pt x="305" y="189"/>
                      <a:pt x="305" y="189"/>
                    </a:cubicBezTo>
                    <a:cubicBezTo>
                      <a:pt x="302" y="184"/>
                      <a:pt x="297" y="179"/>
                      <a:pt x="292" y="175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96" y="167"/>
                      <a:pt x="294" y="162"/>
                      <a:pt x="290" y="161"/>
                    </a:cubicBezTo>
                    <a:cubicBezTo>
                      <a:pt x="287" y="159"/>
                      <a:pt x="282" y="161"/>
                      <a:pt x="280" y="164"/>
                    </a:cubicBezTo>
                    <a:cubicBezTo>
                      <a:pt x="278" y="168"/>
                      <a:pt x="278" y="168"/>
                      <a:pt x="278" y="168"/>
                    </a:cubicBezTo>
                    <a:cubicBezTo>
                      <a:pt x="272" y="167"/>
                      <a:pt x="265" y="166"/>
                      <a:pt x="259" y="168"/>
                    </a:cubicBezTo>
                    <a:cubicBezTo>
                      <a:pt x="257" y="163"/>
                      <a:pt x="257" y="163"/>
                      <a:pt x="257" y="163"/>
                    </a:cubicBezTo>
                    <a:cubicBezTo>
                      <a:pt x="256" y="159"/>
                      <a:pt x="251" y="157"/>
                      <a:pt x="247" y="159"/>
                    </a:cubicBezTo>
                    <a:cubicBezTo>
                      <a:pt x="243" y="160"/>
                      <a:pt x="241" y="165"/>
                      <a:pt x="243" y="168"/>
                    </a:cubicBezTo>
                    <a:cubicBezTo>
                      <a:pt x="244" y="173"/>
                      <a:pt x="244" y="173"/>
                      <a:pt x="244" y="173"/>
                    </a:cubicBezTo>
                    <a:cubicBezTo>
                      <a:pt x="239" y="176"/>
                      <a:pt x="234" y="181"/>
                      <a:pt x="230" y="186"/>
                    </a:cubicBezTo>
                    <a:cubicBezTo>
                      <a:pt x="226" y="184"/>
                      <a:pt x="226" y="184"/>
                      <a:pt x="226" y="184"/>
                    </a:cubicBezTo>
                    <a:cubicBezTo>
                      <a:pt x="222" y="182"/>
                      <a:pt x="217" y="184"/>
                      <a:pt x="216" y="188"/>
                    </a:cubicBezTo>
                    <a:cubicBezTo>
                      <a:pt x="214" y="192"/>
                      <a:pt x="216" y="196"/>
                      <a:pt x="219" y="198"/>
                    </a:cubicBezTo>
                    <a:cubicBezTo>
                      <a:pt x="224" y="200"/>
                      <a:pt x="224" y="200"/>
                      <a:pt x="224" y="200"/>
                    </a:cubicBezTo>
                    <a:cubicBezTo>
                      <a:pt x="222" y="206"/>
                      <a:pt x="221" y="213"/>
                      <a:pt x="223" y="219"/>
                    </a:cubicBezTo>
                    <a:cubicBezTo>
                      <a:pt x="218" y="221"/>
                      <a:pt x="218" y="221"/>
                      <a:pt x="218" y="221"/>
                    </a:cubicBezTo>
                    <a:cubicBezTo>
                      <a:pt x="214" y="222"/>
                      <a:pt x="212" y="227"/>
                      <a:pt x="214" y="231"/>
                    </a:cubicBezTo>
                    <a:cubicBezTo>
                      <a:pt x="215" y="235"/>
                      <a:pt x="220" y="237"/>
                      <a:pt x="223" y="235"/>
                    </a:cubicBezTo>
                    <a:cubicBezTo>
                      <a:pt x="228" y="234"/>
                      <a:pt x="228" y="234"/>
                      <a:pt x="228" y="234"/>
                    </a:cubicBezTo>
                    <a:cubicBezTo>
                      <a:pt x="231" y="240"/>
                      <a:pt x="236" y="244"/>
                      <a:pt x="241" y="248"/>
                    </a:cubicBezTo>
                    <a:cubicBezTo>
                      <a:pt x="239" y="252"/>
                      <a:pt x="239" y="252"/>
                      <a:pt x="239" y="252"/>
                    </a:cubicBezTo>
                    <a:cubicBezTo>
                      <a:pt x="237" y="256"/>
                      <a:pt x="239" y="261"/>
                      <a:pt x="243" y="262"/>
                    </a:cubicBezTo>
                    <a:cubicBezTo>
                      <a:pt x="247" y="264"/>
                      <a:pt x="251" y="262"/>
                      <a:pt x="253" y="259"/>
                    </a:cubicBezTo>
                    <a:cubicBezTo>
                      <a:pt x="255" y="255"/>
                      <a:pt x="255" y="255"/>
                      <a:pt x="255" y="255"/>
                    </a:cubicBezTo>
                    <a:cubicBezTo>
                      <a:pt x="261" y="256"/>
                      <a:pt x="268" y="257"/>
                      <a:pt x="274" y="255"/>
                    </a:cubicBezTo>
                    <a:cubicBezTo>
                      <a:pt x="276" y="260"/>
                      <a:pt x="276" y="260"/>
                      <a:pt x="276" y="260"/>
                    </a:cubicBezTo>
                    <a:cubicBezTo>
                      <a:pt x="277" y="264"/>
                      <a:pt x="282" y="266"/>
                      <a:pt x="286" y="264"/>
                    </a:cubicBezTo>
                    <a:cubicBezTo>
                      <a:pt x="290" y="263"/>
                      <a:pt x="292" y="259"/>
                      <a:pt x="290" y="255"/>
                    </a:cubicBezTo>
                    <a:cubicBezTo>
                      <a:pt x="289" y="250"/>
                      <a:pt x="289" y="250"/>
                      <a:pt x="289" y="250"/>
                    </a:cubicBezTo>
                    <a:cubicBezTo>
                      <a:pt x="295" y="247"/>
                      <a:pt x="299" y="242"/>
                      <a:pt x="303" y="237"/>
                    </a:cubicBezTo>
                    <a:cubicBezTo>
                      <a:pt x="307" y="239"/>
                      <a:pt x="307" y="239"/>
                      <a:pt x="307" y="239"/>
                    </a:cubicBezTo>
                    <a:cubicBezTo>
                      <a:pt x="311" y="241"/>
                      <a:pt x="316" y="239"/>
                      <a:pt x="317" y="235"/>
                    </a:cubicBezTo>
                    <a:cubicBezTo>
                      <a:pt x="319" y="232"/>
                      <a:pt x="318" y="227"/>
                      <a:pt x="314" y="225"/>
                    </a:cubicBezTo>
                    <a:cubicBezTo>
                      <a:pt x="310" y="223"/>
                      <a:pt x="310" y="223"/>
                      <a:pt x="310" y="223"/>
                    </a:cubicBezTo>
                    <a:cubicBezTo>
                      <a:pt x="311" y="217"/>
                      <a:pt x="312" y="210"/>
                      <a:pt x="310" y="204"/>
                    </a:cubicBezTo>
                    <a:cubicBezTo>
                      <a:pt x="315" y="202"/>
                      <a:pt x="315" y="202"/>
                      <a:pt x="315" y="202"/>
                    </a:cubicBezTo>
                    <a:cubicBezTo>
                      <a:pt x="319" y="201"/>
                      <a:pt x="321" y="196"/>
                      <a:pt x="319" y="192"/>
                    </a:cubicBezTo>
                    <a:close/>
                    <a:moveTo>
                      <a:pt x="267" y="248"/>
                    </a:moveTo>
                    <a:cubicBezTo>
                      <a:pt x="247" y="248"/>
                      <a:pt x="230" y="232"/>
                      <a:pt x="230" y="212"/>
                    </a:cubicBezTo>
                    <a:cubicBezTo>
                      <a:pt x="230" y="192"/>
                      <a:pt x="247" y="175"/>
                      <a:pt x="267" y="175"/>
                    </a:cubicBezTo>
                    <a:cubicBezTo>
                      <a:pt x="287" y="175"/>
                      <a:pt x="303" y="192"/>
                      <a:pt x="303" y="212"/>
                    </a:cubicBezTo>
                    <a:cubicBezTo>
                      <a:pt x="303" y="232"/>
                      <a:pt x="287" y="248"/>
                      <a:pt x="267" y="248"/>
                    </a:cubicBezTo>
                    <a:close/>
                    <a:moveTo>
                      <a:pt x="306" y="59"/>
                    </a:moveTo>
                    <a:cubicBezTo>
                      <a:pt x="302" y="56"/>
                      <a:pt x="297" y="55"/>
                      <a:pt x="292" y="55"/>
                    </a:cubicBezTo>
                    <a:cubicBezTo>
                      <a:pt x="277" y="55"/>
                      <a:pt x="266" y="66"/>
                      <a:pt x="266" y="81"/>
                    </a:cubicBezTo>
                    <a:cubicBezTo>
                      <a:pt x="266" y="90"/>
                      <a:pt x="271" y="99"/>
                      <a:pt x="278" y="103"/>
                    </a:cubicBezTo>
                    <a:cubicBezTo>
                      <a:pt x="282" y="106"/>
                      <a:pt x="287" y="107"/>
                      <a:pt x="292" y="107"/>
                    </a:cubicBezTo>
                    <a:cubicBezTo>
                      <a:pt x="306" y="107"/>
                      <a:pt x="318" y="95"/>
                      <a:pt x="318" y="81"/>
                    </a:cubicBezTo>
                    <a:cubicBezTo>
                      <a:pt x="318" y="72"/>
                      <a:pt x="314" y="64"/>
                      <a:pt x="306" y="59"/>
                    </a:cubicBezTo>
                    <a:close/>
                    <a:moveTo>
                      <a:pt x="363" y="102"/>
                    </a:moveTo>
                    <a:cubicBezTo>
                      <a:pt x="357" y="99"/>
                      <a:pt x="357" y="99"/>
                      <a:pt x="357" y="99"/>
                    </a:cubicBezTo>
                    <a:cubicBezTo>
                      <a:pt x="359" y="89"/>
                      <a:pt x="360" y="79"/>
                      <a:pt x="358" y="69"/>
                    </a:cubicBezTo>
                    <a:cubicBezTo>
                      <a:pt x="364" y="67"/>
                      <a:pt x="364" y="67"/>
                      <a:pt x="364" y="67"/>
                    </a:cubicBezTo>
                    <a:cubicBezTo>
                      <a:pt x="370" y="65"/>
                      <a:pt x="373" y="58"/>
                      <a:pt x="371" y="52"/>
                    </a:cubicBezTo>
                    <a:cubicBezTo>
                      <a:pt x="369" y="46"/>
                      <a:pt x="363" y="43"/>
                      <a:pt x="357" y="45"/>
                    </a:cubicBezTo>
                    <a:cubicBezTo>
                      <a:pt x="350" y="48"/>
                      <a:pt x="350" y="48"/>
                      <a:pt x="350" y="48"/>
                    </a:cubicBezTo>
                    <a:cubicBezTo>
                      <a:pt x="345" y="39"/>
                      <a:pt x="338" y="32"/>
                      <a:pt x="330" y="26"/>
                    </a:cubicBezTo>
                    <a:cubicBezTo>
                      <a:pt x="333" y="20"/>
                      <a:pt x="333" y="20"/>
                      <a:pt x="333" y="20"/>
                    </a:cubicBezTo>
                    <a:cubicBezTo>
                      <a:pt x="335" y="16"/>
                      <a:pt x="334" y="11"/>
                      <a:pt x="332" y="8"/>
                    </a:cubicBezTo>
                    <a:cubicBezTo>
                      <a:pt x="331" y="7"/>
                      <a:pt x="329" y="5"/>
                      <a:pt x="328" y="5"/>
                    </a:cubicBezTo>
                    <a:cubicBezTo>
                      <a:pt x="322" y="2"/>
                      <a:pt x="315" y="4"/>
                      <a:pt x="313" y="10"/>
                    </a:cubicBezTo>
                    <a:cubicBezTo>
                      <a:pt x="310" y="16"/>
                      <a:pt x="310" y="16"/>
                      <a:pt x="310" y="16"/>
                    </a:cubicBezTo>
                    <a:cubicBezTo>
                      <a:pt x="300" y="14"/>
                      <a:pt x="290" y="13"/>
                      <a:pt x="280" y="15"/>
                    </a:cubicBezTo>
                    <a:cubicBezTo>
                      <a:pt x="278" y="9"/>
                      <a:pt x="278" y="9"/>
                      <a:pt x="278" y="9"/>
                    </a:cubicBezTo>
                    <a:cubicBezTo>
                      <a:pt x="276" y="3"/>
                      <a:pt x="269" y="0"/>
                      <a:pt x="263" y="2"/>
                    </a:cubicBezTo>
                    <a:cubicBezTo>
                      <a:pt x="257" y="4"/>
                      <a:pt x="254" y="10"/>
                      <a:pt x="256" y="16"/>
                    </a:cubicBezTo>
                    <a:cubicBezTo>
                      <a:pt x="259" y="23"/>
                      <a:pt x="259" y="23"/>
                      <a:pt x="259" y="23"/>
                    </a:cubicBezTo>
                    <a:cubicBezTo>
                      <a:pt x="250" y="28"/>
                      <a:pt x="243" y="35"/>
                      <a:pt x="237" y="43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25" y="37"/>
                      <a:pt x="218" y="40"/>
                      <a:pt x="216" y="45"/>
                    </a:cubicBezTo>
                    <a:cubicBezTo>
                      <a:pt x="213" y="51"/>
                      <a:pt x="215" y="58"/>
                      <a:pt x="221" y="60"/>
                    </a:cubicBezTo>
                    <a:cubicBezTo>
                      <a:pt x="227" y="63"/>
                      <a:pt x="227" y="63"/>
                      <a:pt x="227" y="63"/>
                    </a:cubicBezTo>
                    <a:cubicBezTo>
                      <a:pt x="225" y="73"/>
                      <a:pt x="224" y="83"/>
                      <a:pt x="226" y="93"/>
                    </a:cubicBezTo>
                    <a:cubicBezTo>
                      <a:pt x="220" y="95"/>
                      <a:pt x="220" y="95"/>
                      <a:pt x="220" y="95"/>
                    </a:cubicBezTo>
                    <a:cubicBezTo>
                      <a:pt x="214" y="97"/>
                      <a:pt x="211" y="104"/>
                      <a:pt x="213" y="110"/>
                    </a:cubicBezTo>
                    <a:cubicBezTo>
                      <a:pt x="215" y="116"/>
                      <a:pt x="221" y="119"/>
                      <a:pt x="227" y="116"/>
                    </a:cubicBezTo>
                    <a:cubicBezTo>
                      <a:pt x="234" y="114"/>
                      <a:pt x="234" y="114"/>
                      <a:pt x="234" y="114"/>
                    </a:cubicBezTo>
                    <a:cubicBezTo>
                      <a:pt x="238" y="122"/>
                      <a:pt x="245" y="129"/>
                      <a:pt x="252" y="135"/>
                    </a:cubicBezTo>
                    <a:cubicBezTo>
                      <a:pt x="253" y="135"/>
                      <a:pt x="253" y="136"/>
                      <a:pt x="254" y="136"/>
                    </a:cubicBezTo>
                    <a:cubicBezTo>
                      <a:pt x="251" y="142"/>
                      <a:pt x="251" y="142"/>
                      <a:pt x="251" y="142"/>
                    </a:cubicBezTo>
                    <a:cubicBezTo>
                      <a:pt x="248" y="148"/>
                      <a:pt x="251" y="155"/>
                      <a:pt x="256" y="157"/>
                    </a:cubicBezTo>
                    <a:cubicBezTo>
                      <a:pt x="262" y="160"/>
                      <a:pt x="269" y="157"/>
                      <a:pt x="271" y="152"/>
                    </a:cubicBezTo>
                    <a:cubicBezTo>
                      <a:pt x="274" y="146"/>
                      <a:pt x="274" y="146"/>
                      <a:pt x="274" y="146"/>
                    </a:cubicBezTo>
                    <a:cubicBezTo>
                      <a:pt x="284" y="148"/>
                      <a:pt x="294" y="149"/>
                      <a:pt x="304" y="147"/>
                    </a:cubicBezTo>
                    <a:cubicBezTo>
                      <a:pt x="306" y="153"/>
                      <a:pt x="306" y="153"/>
                      <a:pt x="306" y="153"/>
                    </a:cubicBezTo>
                    <a:cubicBezTo>
                      <a:pt x="308" y="159"/>
                      <a:pt x="315" y="162"/>
                      <a:pt x="321" y="160"/>
                    </a:cubicBezTo>
                    <a:cubicBezTo>
                      <a:pt x="327" y="158"/>
                      <a:pt x="330" y="151"/>
                      <a:pt x="327" y="146"/>
                    </a:cubicBezTo>
                    <a:cubicBezTo>
                      <a:pt x="325" y="139"/>
                      <a:pt x="325" y="139"/>
                      <a:pt x="325" y="139"/>
                    </a:cubicBezTo>
                    <a:cubicBezTo>
                      <a:pt x="334" y="134"/>
                      <a:pt x="341" y="127"/>
                      <a:pt x="347" y="119"/>
                    </a:cubicBezTo>
                    <a:cubicBezTo>
                      <a:pt x="353" y="122"/>
                      <a:pt x="353" y="122"/>
                      <a:pt x="353" y="122"/>
                    </a:cubicBezTo>
                    <a:cubicBezTo>
                      <a:pt x="359" y="125"/>
                      <a:pt x="366" y="122"/>
                      <a:pt x="368" y="117"/>
                    </a:cubicBezTo>
                    <a:cubicBezTo>
                      <a:pt x="371" y="111"/>
                      <a:pt x="368" y="104"/>
                      <a:pt x="363" y="102"/>
                    </a:cubicBezTo>
                    <a:close/>
                    <a:moveTo>
                      <a:pt x="292" y="136"/>
                    </a:moveTo>
                    <a:cubicBezTo>
                      <a:pt x="280" y="136"/>
                      <a:pt x="269" y="132"/>
                      <a:pt x="260" y="125"/>
                    </a:cubicBezTo>
                    <a:cubicBezTo>
                      <a:pt x="246" y="116"/>
                      <a:pt x="237" y="99"/>
                      <a:pt x="237" y="81"/>
                    </a:cubicBezTo>
                    <a:cubicBezTo>
                      <a:pt x="237" y="51"/>
                      <a:pt x="262" y="26"/>
                      <a:pt x="292" y="26"/>
                    </a:cubicBezTo>
                    <a:cubicBezTo>
                      <a:pt x="302" y="26"/>
                      <a:pt x="312" y="29"/>
                      <a:pt x="320" y="34"/>
                    </a:cubicBezTo>
                    <a:cubicBezTo>
                      <a:pt x="336" y="43"/>
                      <a:pt x="347" y="61"/>
                      <a:pt x="347" y="81"/>
                    </a:cubicBezTo>
                    <a:cubicBezTo>
                      <a:pt x="347" y="111"/>
                      <a:pt x="322" y="136"/>
                      <a:pt x="292" y="136"/>
                    </a:cubicBezTo>
                    <a:close/>
                    <a:moveTo>
                      <a:pt x="120" y="112"/>
                    </a:moveTo>
                    <a:cubicBezTo>
                      <a:pt x="99" y="112"/>
                      <a:pt x="82" y="128"/>
                      <a:pt x="82" y="149"/>
                    </a:cubicBezTo>
                    <a:cubicBezTo>
                      <a:pt x="82" y="169"/>
                      <a:pt x="99" y="186"/>
                      <a:pt x="120" y="186"/>
                    </a:cubicBezTo>
                    <a:cubicBezTo>
                      <a:pt x="140" y="186"/>
                      <a:pt x="157" y="169"/>
                      <a:pt x="157" y="149"/>
                    </a:cubicBezTo>
                    <a:cubicBezTo>
                      <a:pt x="157" y="128"/>
                      <a:pt x="140" y="112"/>
                      <a:pt x="120" y="112"/>
                    </a:cubicBezTo>
                    <a:close/>
                    <a:moveTo>
                      <a:pt x="214" y="165"/>
                    </a:moveTo>
                    <a:cubicBezTo>
                      <a:pt x="223" y="165"/>
                      <a:pt x="223" y="165"/>
                      <a:pt x="223" y="165"/>
                    </a:cubicBezTo>
                    <a:cubicBezTo>
                      <a:pt x="232" y="165"/>
                      <a:pt x="240" y="158"/>
                      <a:pt x="240" y="149"/>
                    </a:cubicBezTo>
                    <a:cubicBezTo>
                      <a:pt x="240" y="148"/>
                      <a:pt x="240" y="148"/>
                      <a:pt x="240" y="148"/>
                    </a:cubicBezTo>
                    <a:cubicBezTo>
                      <a:pt x="239" y="139"/>
                      <a:pt x="232" y="133"/>
                      <a:pt x="223" y="133"/>
                    </a:cubicBezTo>
                    <a:cubicBezTo>
                      <a:pt x="214" y="133"/>
                      <a:pt x="214" y="133"/>
                      <a:pt x="214" y="133"/>
                    </a:cubicBezTo>
                    <a:cubicBezTo>
                      <a:pt x="211" y="118"/>
                      <a:pt x="206" y="105"/>
                      <a:pt x="197" y="94"/>
                    </a:cubicBezTo>
                    <a:cubicBezTo>
                      <a:pt x="204" y="87"/>
                      <a:pt x="204" y="87"/>
                      <a:pt x="204" y="87"/>
                    </a:cubicBezTo>
                    <a:cubicBezTo>
                      <a:pt x="211" y="80"/>
                      <a:pt x="211" y="70"/>
                      <a:pt x="204" y="64"/>
                    </a:cubicBezTo>
                    <a:cubicBezTo>
                      <a:pt x="198" y="58"/>
                      <a:pt x="188" y="58"/>
                      <a:pt x="182" y="64"/>
                    </a:cubicBezTo>
                    <a:cubicBezTo>
                      <a:pt x="175" y="71"/>
                      <a:pt x="175" y="71"/>
                      <a:pt x="175" y="71"/>
                    </a:cubicBezTo>
                    <a:cubicBezTo>
                      <a:pt x="163" y="63"/>
                      <a:pt x="150" y="57"/>
                      <a:pt x="136" y="5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36"/>
                      <a:pt x="129" y="29"/>
                      <a:pt x="120" y="29"/>
                    </a:cubicBezTo>
                    <a:cubicBezTo>
                      <a:pt x="111" y="29"/>
                      <a:pt x="103" y="36"/>
                      <a:pt x="103" y="45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89" y="57"/>
                      <a:pt x="76" y="63"/>
                      <a:pt x="65" y="71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8"/>
                      <a:pt x="41" y="58"/>
                      <a:pt x="35" y="64"/>
                    </a:cubicBezTo>
                    <a:cubicBezTo>
                      <a:pt x="28" y="70"/>
                      <a:pt x="28" y="80"/>
                      <a:pt x="35" y="87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34" y="105"/>
                      <a:pt x="28" y="118"/>
                      <a:pt x="26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7" y="133"/>
                      <a:pt x="0" y="140"/>
                      <a:pt x="0" y="149"/>
                    </a:cubicBezTo>
                    <a:cubicBezTo>
                      <a:pt x="0" y="158"/>
                      <a:pt x="7" y="165"/>
                      <a:pt x="16" y="165"/>
                    </a:cubicBezTo>
                    <a:cubicBezTo>
                      <a:pt x="26" y="165"/>
                      <a:pt x="26" y="165"/>
                      <a:pt x="26" y="165"/>
                    </a:cubicBezTo>
                    <a:cubicBezTo>
                      <a:pt x="28" y="179"/>
                      <a:pt x="34" y="192"/>
                      <a:pt x="42" y="204"/>
                    </a:cubicBezTo>
                    <a:cubicBezTo>
                      <a:pt x="35" y="211"/>
                      <a:pt x="35" y="211"/>
                      <a:pt x="35" y="211"/>
                    </a:cubicBezTo>
                    <a:cubicBezTo>
                      <a:pt x="28" y="217"/>
                      <a:pt x="28" y="227"/>
                      <a:pt x="35" y="234"/>
                    </a:cubicBezTo>
                    <a:cubicBezTo>
                      <a:pt x="41" y="240"/>
                      <a:pt x="51" y="240"/>
                      <a:pt x="58" y="234"/>
                    </a:cubicBezTo>
                    <a:cubicBezTo>
                      <a:pt x="65" y="227"/>
                      <a:pt x="65" y="227"/>
                      <a:pt x="65" y="227"/>
                    </a:cubicBezTo>
                    <a:cubicBezTo>
                      <a:pt x="72" y="232"/>
                      <a:pt x="81" y="236"/>
                      <a:pt x="90" y="239"/>
                    </a:cubicBezTo>
                    <a:cubicBezTo>
                      <a:pt x="94" y="241"/>
                      <a:pt x="99" y="242"/>
                      <a:pt x="103" y="243"/>
                    </a:cubicBezTo>
                    <a:cubicBezTo>
                      <a:pt x="103" y="253"/>
                      <a:pt x="103" y="253"/>
                      <a:pt x="103" y="253"/>
                    </a:cubicBezTo>
                    <a:cubicBezTo>
                      <a:pt x="103" y="262"/>
                      <a:pt x="111" y="269"/>
                      <a:pt x="120" y="269"/>
                    </a:cubicBezTo>
                    <a:cubicBezTo>
                      <a:pt x="129" y="269"/>
                      <a:pt x="136" y="262"/>
                      <a:pt x="136" y="253"/>
                    </a:cubicBezTo>
                    <a:cubicBezTo>
                      <a:pt x="136" y="243"/>
                      <a:pt x="136" y="243"/>
                      <a:pt x="136" y="243"/>
                    </a:cubicBezTo>
                    <a:cubicBezTo>
                      <a:pt x="150" y="240"/>
                      <a:pt x="163" y="235"/>
                      <a:pt x="175" y="227"/>
                    </a:cubicBezTo>
                    <a:cubicBezTo>
                      <a:pt x="182" y="234"/>
                      <a:pt x="182" y="234"/>
                      <a:pt x="182" y="234"/>
                    </a:cubicBezTo>
                    <a:cubicBezTo>
                      <a:pt x="188" y="240"/>
                      <a:pt x="198" y="240"/>
                      <a:pt x="204" y="234"/>
                    </a:cubicBezTo>
                    <a:cubicBezTo>
                      <a:pt x="211" y="227"/>
                      <a:pt x="211" y="217"/>
                      <a:pt x="204" y="211"/>
                    </a:cubicBezTo>
                    <a:cubicBezTo>
                      <a:pt x="197" y="204"/>
                      <a:pt x="197" y="204"/>
                      <a:pt x="197" y="204"/>
                    </a:cubicBezTo>
                    <a:cubicBezTo>
                      <a:pt x="204" y="194"/>
                      <a:pt x="209" y="184"/>
                      <a:pt x="212" y="172"/>
                    </a:cubicBezTo>
                    <a:cubicBezTo>
                      <a:pt x="213" y="170"/>
                      <a:pt x="213" y="167"/>
                      <a:pt x="214" y="165"/>
                    </a:cubicBezTo>
                    <a:close/>
                    <a:moveTo>
                      <a:pt x="183" y="194"/>
                    </a:moveTo>
                    <a:cubicBezTo>
                      <a:pt x="169" y="213"/>
                      <a:pt x="148" y="225"/>
                      <a:pt x="123" y="226"/>
                    </a:cubicBezTo>
                    <a:cubicBezTo>
                      <a:pt x="122" y="226"/>
                      <a:pt x="121" y="226"/>
                      <a:pt x="120" y="226"/>
                    </a:cubicBezTo>
                    <a:cubicBezTo>
                      <a:pt x="77" y="226"/>
                      <a:pt x="42" y="192"/>
                      <a:pt x="42" y="149"/>
                    </a:cubicBezTo>
                    <a:cubicBezTo>
                      <a:pt x="42" y="106"/>
                      <a:pt x="77" y="71"/>
                      <a:pt x="120" y="71"/>
                    </a:cubicBezTo>
                    <a:cubicBezTo>
                      <a:pt x="162" y="71"/>
                      <a:pt x="197" y="106"/>
                      <a:pt x="197" y="149"/>
                    </a:cubicBezTo>
                    <a:cubicBezTo>
                      <a:pt x="197" y="166"/>
                      <a:pt x="192" y="181"/>
                      <a:pt x="183" y="1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463926" y="2821826"/>
              <a:ext cx="3128245" cy="41449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Empower </a:t>
              </a:r>
              <a:r>
                <a:rPr lang="en-US" dirty="0"/>
                <a:t>t</a:t>
              </a:r>
              <a:r>
                <a:rPr lang="en-US" dirty="0" smtClean="0"/>
                <a:t>he Workforce</a:t>
              </a:r>
              <a:endParaRPr lang="en-US" dirty="0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12009" y="2854786"/>
              <a:ext cx="448516" cy="354618"/>
            </a:xfrm>
            <a:custGeom>
              <a:avLst/>
              <a:gdLst>
                <a:gd name="T0" fmla="*/ 219 w 533"/>
                <a:gd name="T1" fmla="*/ 248 h 364"/>
                <a:gd name="T2" fmla="*/ 0 w 533"/>
                <a:gd name="T3" fmla="*/ 364 h 364"/>
                <a:gd name="T4" fmla="*/ 151 w 533"/>
                <a:gd name="T5" fmla="*/ 334 h 364"/>
                <a:gd name="T6" fmla="*/ 142 w 533"/>
                <a:gd name="T7" fmla="*/ 271 h 364"/>
                <a:gd name="T8" fmla="*/ 189 w 533"/>
                <a:gd name="T9" fmla="*/ 261 h 364"/>
                <a:gd name="T10" fmla="*/ 176 w 533"/>
                <a:gd name="T11" fmla="*/ 296 h 364"/>
                <a:gd name="T12" fmla="*/ 237 w 533"/>
                <a:gd name="T13" fmla="*/ 108 h 364"/>
                <a:gd name="T14" fmla="*/ 242 w 533"/>
                <a:gd name="T15" fmla="*/ 150 h 364"/>
                <a:gd name="T16" fmla="*/ 185 w 533"/>
                <a:gd name="T17" fmla="*/ 250 h 364"/>
                <a:gd name="T18" fmla="*/ 103 w 533"/>
                <a:gd name="T19" fmla="*/ 187 h 364"/>
                <a:gd name="T20" fmla="*/ 94 w 533"/>
                <a:gd name="T21" fmla="*/ 113 h 364"/>
                <a:gd name="T22" fmla="*/ 237 w 533"/>
                <a:gd name="T23" fmla="*/ 108 h 364"/>
                <a:gd name="T24" fmla="*/ 126 w 533"/>
                <a:gd name="T25" fmla="*/ 98 h 364"/>
                <a:gd name="T26" fmla="*/ 194 w 533"/>
                <a:gd name="T27" fmla="*/ 102 h 364"/>
                <a:gd name="T28" fmla="*/ 214 w 533"/>
                <a:gd name="T29" fmla="*/ 124 h 364"/>
                <a:gd name="T30" fmla="*/ 225 w 533"/>
                <a:gd name="T31" fmla="*/ 120 h 364"/>
                <a:gd name="T32" fmla="*/ 220 w 533"/>
                <a:gd name="T33" fmla="*/ 177 h 364"/>
                <a:gd name="T34" fmla="*/ 181 w 533"/>
                <a:gd name="T35" fmla="*/ 239 h 364"/>
                <a:gd name="T36" fmla="*/ 113 w 533"/>
                <a:gd name="T37" fmla="*/ 179 h 364"/>
                <a:gd name="T38" fmla="*/ 99 w 533"/>
                <a:gd name="T39" fmla="*/ 148 h 364"/>
                <a:gd name="T40" fmla="*/ 112 w 533"/>
                <a:gd name="T41" fmla="*/ 127 h 364"/>
                <a:gd name="T42" fmla="*/ 351 w 533"/>
                <a:gd name="T43" fmla="*/ 55 h 364"/>
                <a:gd name="T44" fmla="*/ 294 w 533"/>
                <a:gd name="T45" fmla="*/ 137 h 364"/>
                <a:gd name="T46" fmla="*/ 283 w 533"/>
                <a:gd name="T47" fmla="*/ 270 h 364"/>
                <a:gd name="T48" fmla="*/ 320 w 533"/>
                <a:gd name="T49" fmla="*/ 249 h 364"/>
                <a:gd name="T50" fmla="*/ 337 w 533"/>
                <a:gd name="T51" fmla="*/ 246 h 364"/>
                <a:gd name="T52" fmla="*/ 356 w 533"/>
                <a:gd name="T53" fmla="*/ 261 h 364"/>
                <a:gd name="T54" fmla="*/ 407 w 533"/>
                <a:gd name="T55" fmla="*/ 246 h 364"/>
                <a:gd name="T56" fmla="*/ 413 w 533"/>
                <a:gd name="T57" fmla="*/ 261 h 364"/>
                <a:gd name="T58" fmla="*/ 429 w 533"/>
                <a:gd name="T59" fmla="*/ 251 h 364"/>
                <a:gd name="T60" fmla="*/ 451 w 533"/>
                <a:gd name="T61" fmla="*/ 137 h 364"/>
                <a:gd name="T62" fmla="*/ 429 w 533"/>
                <a:gd name="T63" fmla="*/ 76 h 364"/>
                <a:gd name="T64" fmla="*/ 351 w 533"/>
                <a:gd name="T65" fmla="*/ 55 h 364"/>
                <a:gd name="T66" fmla="*/ 338 w 533"/>
                <a:gd name="T67" fmla="*/ 144 h 364"/>
                <a:gd name="T68" fmla="*/ 329 w 533"/>
                <a:gd name="T69" fmla="*/ 216 h 364"/>
                <a:gd name="T70" fmla="*/ 383 w 533"/>
                <a:gd name="T71" fmla="*/ 250 h 364"/>
                <a:gd name="T72" fmla="*/ 420 w 533"/>
                <a:gd name="T73" fmla="*/ 145 h 364"/>
                <a:gd name="T74" fmla="*/ 394 w 533"/>
                <a:gd name="T75" fmla="*/ 119 h 364"/>
                <a:gd name="T76" fmla="*/ 533 w 533"/>
                <a:gd name="T77" fmla="*/ 364 h 364"/>
                <a:gd name="T78" fmla="*/ 290 w 533"/>
                <a:gd name="T79" fmla="*/ 275 h 364"/>
                <a:gd name="T80" fmla="*/ 426 w 533"/>
                <a:gd name="T81" fmla="*/ 259 h 364"/>
                <a:gd name="T82" fmla="*/ 533 w 533"/>
                <a:gd name="T8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3" h="364">
                  <a:moveTo>
                    <a:pt x="180" y="334"/>
                  </a:moveTo>
                  <a:cubicBezTo>
                    <a:pt x="200" y="305"/>
                    <a:pt x="208" y="280"/>
                    <a:pt x="219" y="248"/>
                  </a:cubicBezTo>
                  <a:cubicBezTo>
                    <a:pt x="287" y="269"/>
                    <a:pt x="318" y="309"/>
                    <a:pt x="331" y="364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13" y="309"/>
                    <a:pt x="44" y="269"/>
                    <a:pt x="111" y="248"/>
                  </a:cubicBezTo>
                  <a:cubicBezTo>
                    <a:pt x="123" y="280"/>
                    <a:pt x="131" y="305"/>
                    <a:pt x="151" y="334"/>
                  </a:cubicBezTo>
                  <a:cubicBezTo>
                    <a:pt x="154" y="296"/>
                    <a:pt x="154" y="296"/>
                    <a:pt x="154" y="296"/>
                  </a:cubicBezTo>
                  <a:cubicBezTo>
                    <a:pt x="142" y="271"/>
                    <a:pt x="142" y="271"/>
                    <a:pt x="142" y="271"/>
                  </a:cubicBezTo>
                  <a:cubicBezTo>
                    <a:pt x="141" y="268"/>
                    <a:pt x="141" y="264"/>
                    <a:pt x="142" y="261"/>
                  </a:cubicBezTo>
                  <a:cubicBezTo>
                    <a:pt x="154" y="266"/>
                    <a:pt x="177" y="266"/>
                    <a:pt x="189" y="261"/>
                  </a:cubicBezTo>
                  <a:cubicBezTo>
                    <a:pt x="190" y="264"/>
                    <a:pt x="190" y="268"/>
                    <a:pt x="188" y="270"/>
                  </a:cubicBezTo>
                  <a:cubicBezTo>
                    <a:pt x="176" y="296"/>
                    <a:pt x="176" y="296"/>
                    <a:pt x="176" y="296"/>
                  </a:cubicBezTo>
                  <a:cubicBezTo>
                    <a:pt x="180" y="334"/>
                    <a:pt x="180" y="334"/>
                    <a:pt x="180" y="334"/>
                  </a:cubicBezTo>
                  <a:close/>
                  <a:moveTo>
                    <a:pt x="237" y="108"/>
                  </a:moveTo>
                  <a:cubicBezTo>
                    <a:pt x="237" y="110"/>
                    <a:pt x="237" y="112"/>
                    <a:pt x="237" y="113"/>
                  </a:cubicBezTo>
                  <a:cubicBezTo>
                    <a:pt x="243" y="123"/>
                    <a:pt x="243" y="140"/>
                    <a:pt x="242" y="150"/>
                  </a:cubicBezTo>
                  <a:cubicBezTo>
                    <a:pt x="241" y="161"/>
                    <a:pt x="237" y="181"/>
                    <a:pt x="227" y="187"/>
                  </a:cubicBezTo>
                  <a:cubicBezTo>
                    <a:pt x="221" y="215"/>
                    <a:pt x="208" y="239"/>
                    <a:pt x="185" y="250"/>
                  </a:cubicBezTo>
                  <a:cubicBezTo>
                    <a:pt x="172" y="256"/>
                    <a:pt x="158" y="256"/>
                    <a:pt x="146" y="250"/>
                  </a:cubicBezTo>
                  <a:cubicBezTo>
                    <a:pt x="122" y="239"/>
                    <a:pt x="109" y="215"/>
                    <a:pt x="103" y="187"/>
                  </a:cubicBezTo>
                  <a:cubicBezTo>
                    <a:pt x="93" y="181"/>
                    <a:pt x="89" y="161"/>
                    <a:pt x="88" y="150"/>
                  </a:cubicBezTo>
                  <a:cubicBezTo>
                    <a:pt x="87" y="140"/>
                    <a:pt x="88" y="123"/>
                    <a:pt x="94" y="113"/>
                  </a:cubicBezTo>
                  <a:cubicBezTo>
                    <a:pt x="94" y="112"/>
                    <a:pt x="94" y="110"/>
                    <a:pt x="94" y="108"/>
                  </a:cubicBezTo>
                  <a:cubicBezTo>
                    <a:pt x="94" y="0"/>
                    <a:pt x="237" y="0"/>
                    <a:pt x="237" y="108"/>
                  </a:cubicBezTo>
                  <a:close/>
                  <a:moveTo>
                    <a:pt x="117" y="124"/>
                  </a:moveTo>
                  <a:cubicBezTo>
                    <a:pt x="117" y="113"/>
                    <a:pt x="120" y="100"/>
                    <a:pt x="126" y="98"/>
                  </a:cubicBezTo>
                  <a:cubicBezTo>
                    <a:pt x="129" y="97"/>
                    <a:pt x="133" y="99"/>
                    <a:pt x="136" y="102"/>
                  </a:cubicBezTo>
                  <a:cubicBezTo>
                    <a:pt x="152" y="120"/>
                    <a:pt x="179" y="120"/>
                    <a:pt x="194" y="102"/>
                  </a:cubicBezTo>
                  <a:cubicBezTo>
                    <a:pt x="198" y="99"/>
                    <a:pt x="201" y="97"/>
                    <a:pt x="205" y="98"/>
                  </a:cubicBezTo>
                  <a:cubicBezTo>
                    <a:pt x="210" y="100"/>
                    <a:pt x="213" y="113"/>
                    <a:pt x="214" y="124"/>
                  </a:cubicBezTo>
                  <a:cubicBezTo>
                    <a:pt x="215" y="130"/>
                    <a:pt x="218" y="130"/>
                    <a:pt x="219" y="127"/>
                  </a:cubicBezTo>
                  <a:cubicBezTo>
                    <a:pt x="221" y="123"/>
                    <a:pt x="223" y="120"/>
                    <a:pt x="225" y="120"/>
                  </a:cubicBezTo>
                  <a:cubicBezTo>
                    <a:pt x="230" y="120"/>
                    <a:pt x="233" y="132"/>
                    <a:pt x="231" y="148"/>
                  </a:cubicBezTo>
                  <a:cubicBezTo>
                    <a:pt x="230" y="164"/>
                    <a:pt x="225" y="177"/>
                    <a:pt x="220" y="177"/>
                  </a:cubicBezTo>
                  <a:cubicBezTo>
                    <a:pt x="219" y="177"/>
                    <a:pt x="218" y="178"/>
                    <a:pt x="218" y="179"/>
                  </a:cubicBezTo>
                  <a:cubicBezTo>
                    <a:pt x="212" y="208"/>
                    <a:pt x="200" y="229"/>
                    <a:pt x="181" y="239"/>
                  </a:cubicBezTo>
                  <a:cubicBezTo>
                    <a:pt x="171" y="243"/>
                    <a:pt x="160" y="243"/>
                    <a:pt x="150" y="239"/>
                  </a:cubicBezTo>
                  <a:cubicBezTo>
                    <a:pt x="131" y="229"/>
                    <a:pt x="118" y="208"/>
                    <a:pt x="113" y="179"/>
                  </a:cubicBezTo>
                  <a:cubicBezTo>
                    <a:pt x="112" y="178"/>
                    <a:pt x="112" y="177"/>
                    <a:pt x="110" y="177"/>
                  </a:cubicBezTo>
                  <a:cubicBezTo>
                    <a:pt x="106" y="177"/>
                    <a:pt x="101" y="164"/>
                    <a:pt x="99" y="148"/>
                  </a:cubicBezTo>
                  <a:cubicBezTo>
                    <a:pt x="98" y="132"/>
                    <a:pt x="100" y="120"/>
                    <a:pt x="105" y="120"/>
                  </a:cubicBezTo>
                  <a:cubicBezTo>
                    <a:pt x="107" y="120"/>
                    <a:pt x="110" y="123"/>
                    <a:pt x="112" y="127"/>
                  </a:cubicBezTo>
                  <a:cubicBezTo>
                    <a:pt x="113" y="130"/>
                    <a:pt x="116" y="130"/>
                    <a:pt x="117" y="124"/>
                  </a:cubicBezTo>
                  <a:close/>
                  <a:moveTo>
                    <a:pt x="351" y="55"/>
                  </a:moveTo>
                  <a:cubicBezTo>
                    <a:pt x="328" y="62"/>
                    <a:pt x="308" y="79"/>
                    <a:pt x="299" y="107"/>
                  </a:cubicBezTo>
                  <a:cubicBezTo>
                    <a:pt x="295" y="117"/>
                    <a:pt x="294" y="127"/>
                    <a:pt x="294" y="137"/>
                  </a:cubicBezTo>
                  <a:cubicBezTo>
                    <a:pt x="291" y="183"/>
                    <a:pt x="296" y="222"/>
                    <a:pt x="277" y="265"/>
                  </a:cubicBezTo>
                  <a:cubicBezTo>
                    <a:pt x="279" y="267"/>
                    <a:pt x="281" y="268"/>
                    <a:pt x="283" y="270"/>
                  </a:cubicBezTo>
                  <a:cubicBezTo>
                    <a:pt x="294" y="263"/>
                    <a:pt x="305" y="257"/>
                    <a:pt x="316" y="251"/>
                  </a:cubicBezTo>
                  <a:cubicBezTo>
                    <a:pt x="320" y="249"/>
                    <a:pt x="320" y="249"/>
                    <a:pt x="320" y="249"/>
                  </a:cubicBezTo>
                  <a:cubicBezTo>
                    <a:pt x="323" y="253"/>
                    <a:pt x="327" y="259"/>
                    <a:pt x="331" y="261"/>
                  </a:cubicBezTo>
                  <a:cubicBezTo>
                    <a:pt x="333" y="262"/>
                    <a:pt x="336" y="252"/>
                    <a:pt x="337" y="246"/>
                  </a:cubicBezTo>
                  <a:cubicBezTo>
                    <a:pt x="337" y="246"/>
                    <a:pt x="337" y="246"/>
                    <a:pt x="337" y="246"/>
                  </a:cubicBezTo>
                  <a:cubicBezTo>
                    <a:pt x="343" y="252"/>
                    <a:pt x="349" y="257"/>
                    <a:pt x="356" y="261"/>
                  </a:cubicBezTo>
                  <a:cubicBezTo>
                    <a:pt x="367" y="269"/>
                    <a:pt x="378" y="269"/>
                    <a:pt x="389" y="261"/>
                  </a:cubicBezTo>
                  <a:cubicBezTo>
                    <a:pt x="395" y="257"/>
                    <a:pt x="401" y="252"/>
                    <a:pt x="407" y="246"/>
                  </a:cubicBezTo>
                  <a:cubicBezTo>
                    <a:pt x="407" y="246"/>
                    <a:pt x="408" y="246"/>
                    <a:pt x="408" y="246"/>
                  </a:cubicBezTo>
                  <a:cubicBezTo>
                    <a:pt x="408" y="252"/>
                    <a:pt x="412" y="262"/>
                    <a:pt x="413" y="261"/>
                  </a:cubicBezTo>
                  <a:cubicBezTo>
                    <a:pt x="417" y="259"/>
                    <a:pt x="422" y="253"/>
                    <a:pt x="425" y="249"/>
                  </a:cubicBezTo>
                  <a:cubicBezTo>
                    <a:pt x="429" y="251"/>
                    <a:pt x="429" y="251"/>
                    <a:pt x="429" y="251"/>
                  </a:cubicBezTo>
                  <a:cubicBezTo>
                    <a:pt x="445" y="259"/>
                    <a:pt x="460" y="269"/>
                    <a:pt x="475" y="280"/>
                  </a:cubicBezTo>
                  <a:cubicBezTo>
                    <a:pt x="445" y="226"/>
                    <a:pt x="454" y="188"/>
                    <a:pt x="451" y="137"/>
                  </a:cubicBezTo>
                  <a:cubicBezTo>
                    <a:pt x="450" y="127"/>
                    <a:pt x="449" y="117"/>
                    <a:pt x="446" y="107"/>
                  </a:cubicBezTo>
                  <a:cubicBezTo>
                    <a:pt x="442" y="95"/>
                    <a:pt x="437" y="84"/>
                    <a:pt x="429" y="76"/>
                  </a:cubicBezTo>
                  <a:cubicBezTo>
                    <a:pt x="421" y="68"/>
                    <a:pt x="404" y="56"/>
                    <a:pt x="391" y="62"/>
                  </a:cubicBezTo>
                  <a:cubicBezTo>
                    <a:pt x="378" y="55"/>
                    <a:pt x="368" y="50"/>
                    <a:pt x="351" y="55"/>
                  </a:cubicBezTo>
                  <a:close/>
                  <a:moveTo>
                    <a:pt x="394" y="119"/>
                  </a:moveTo>
                  <a:cubicBezTo>
                    <a:pt x="386" y="131"/>
                    <a:pt x="364" y="142"/>
                    <a:pt x="338" y="144"/>
                  </a:cubicBezTo>
                  <a:cubicBezTo>
                    <a:pt x="334" y="145"/>
                    <a:pt x="329" y="145"/>
                    <a:pt x="325" y="145"/>
                  </a:cubicBezTo>
                  <a:cubicBezTo>
                    <a:pt x="318" y="166"/>
                    <a:pt x="322" y="199"/>
                    <a:pt x="329" y="216"/>
                  </a:cubicBezTo>
                  <a:cubicBezTo>
                    <a:pt x="336" y="230"/>
                    <a:pt x="346" y="241"/>
                    <a:pt x="362" y="250"/>
                  </a:cubicBezTo>
                  <a:cubicBezTo>
                    <a:pt x="369" y="255"/>
                    <a:pt x="376" y="255"/>
                    <a:pt x="383" y="250"/>
                  </a:cubicBezTo>
                  <a:cubicBezTo>
                    <a:pt x="398" y="241"/>
                    <a:pt x="409" y="230"/>
                    <a:pt x="415" y="216"/>
                  </a:cubicBezTo>
                  <a:cubicBezTo>
                    <a:pt x="423" y="199"/>
                    <a:pt x="426" y="167"/>
                    <a:pt x="420" y="145"/>
                  </a:cubicBezTo>
                  <a:cubicBezTo>
                    <a:pt x="415" y="143"/>
                    <a:pt x="410" y="140"/>
                    <a:pt x="405" y="135"/>
                  </a:cubicBezTo>
                  <a:cubicBezTo>
                    <a:pt x="400" y="130"/>
                    <a:pt x="397" y="125"/>
                    <a:pt x="394" y="119"/>
                  </a:cubicBezTo>
                  <a:close/>
                  <a:moveTo>
                    <a:pt x="533" y="364"/>
                  </a:moveTo>
                  <a:cubicBezTo>
                    <a:pt x="533" y="364"/>
                    <a:pt x="533" y="364"/>
                    <a:pt x="533" y="364"/>
                  </a:cubicBezTo>
                  <a:cubicBezTo>
                    <a:pt x="339" y="364"/>
                    <a:pt x="339" y="364"/>
                    <a:pt x="339" y="364"/>
                  </a:cubicBezTo>
                  <a:cubicBezTo>
                    <a:pt x="330" y="325"/>
                    <a:pt x="314" y="296"/>
                    <a:pt x="290" y="275"/>
                  </a:cubicBezTo>
                  <a:cubicBezTo>
                    <a:pt x="299" y="269"/>
                    <a:pt x="308" y="264"/>
                    <a:pt x="318" y="259"/>
                  </a:cubicBezTo>
                  <a:cubicBezTo>
                    <a:pt x="352" y="301"/>
                    <a:pt x="397" y="294"/>
                    <a:pt x="426" y="259"/>
                  </a:cubicBezTo>
                  <a:cubicBezTo>
                    <a:pt x="446" y="269"/>
                    <a:pt x="465" y="281"/>
                    <a:pt x="482" y="296"/>
                  </a:cubicBezTo>
                  <a:cubicBezTo>
                    <a:pt x="503" y="316"/>
                    <a:pt x="520" y="339"/>
                    <a:pt x="533" y="3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64919" y="2764997"/>
              <a:ext cx="27777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Foster Collaboration, Communication and </a:t>
              </a:r>
              <a:r>
                <a:rPr lang="en-US" dirty="0" smtClean="0">
                  <a:solidFill>
                    <a:schemeClr val="bg1"/>
                  </a:solidFill>
                </a:rPr>
                <a:t>Governance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6009" y="1513542"/>
              <a:ext cx="3686304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Implement services transformation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Enhance security services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Modernize telecommunications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Improve service management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84050" y="1530363"/>
              <a:ext cx="4223764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Modernize legacy systems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Implement a digital government strategy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rgbClr val="BFBFBF"/>
                  </a:solidFill>
                </a:rPr>
                <a:t>Evolve functional centers of excellence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Modernize enterprise administrative systems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8837" y="3218009"/>
              <a:ext cx="3314259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Improve knowledge management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Foster a mobile workforce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rgbClr val="BFBFBF"/>
                  </a:solidFill>
                </a:rPr>
                <a:t>Align IT human resources processes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Enrich training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84050" y="3192355"/>
              <a:ext cx="4547693" cy="1119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rgbClr val="BFBFBF"/>
                  </a:solidFill>
                </a:rPr>
                <a:t>Strengthen strategic planning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dirty="0" smtClean="0">
                  <a:solidFill>
                    <a:srgbClr val="BFBFBF"/>
                  </a:solidFill>
                </a:rPr>
                <a:t>Enhance communications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Provide agencies different procurement offerings</a:t>
              </a:r>
            </a:p>
            <a:p>
              <a:pPr marL="171450" indent="-171450">
                <a:lnSpc>
                  <a:spcPct val="120000"/>
                </a:lnSpc>
                <a:buFont typeface="Arial"/>
                <a:buChar char="•"/>
              </a:pPr>
              <a:r>
                <a:rPr lang="en-US" b="1" dirty="0" smtClean="0"/>
                <a:t>Increase business risk awareness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0771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6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26650" y="-115443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STATE GOVERNMENT BUSINESS CHALLENGES</a:t>
            </a:r>
            <a:endParaRPr lang="en" sz="2400" dirty="0"/>
          </a:p>
        </p:txBody>
      </p:sp>
      <p:sp>
        <p:nvSpPr>
          <p:cNvPr id="624" name="Shape 624"/>
          <p:cNvSpPr txBox="1"/>
          <p:nvPr/>
        </p:nvSpPr>
        <p:spPr>
          <a:xfrm>
            <a:off x="4802150" y="2322275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4802150" y="2339600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pic>
        <p:nvPicPr>
          <p:cNvPr id="8" name="Shape 9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739" y="1214492"/>
            <a:ext cx="2659725" cy="19536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40"/>
          <p:cNvSpPr txBox="1"/>
          <p:nvPr/>
        </p:nvSpPr>
        <p:spPr>
          <a:xfrm>
            <a:off x="949050" y="3106550"/>
            <a:ext cx="7245900" cy="15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●"/>
            </a:pPr>
            <a:r>
              <a:rPr lang="en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Increased expectations from business to deliver new functionality </a:t>
            </a:r>
            <a:r>
              <a:rPr lang="en" b="1" u="sng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faster</a:t>
            </a:r>
            <a:r>
              <a:rPr lang="en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marL="457200" lvl="0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●"/>
            </a:pPr>
            <a:r>
              <a:rPr lang="en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Pressures from the business to </a:t>
            </a:r>
            <a:r>
              <a:rPr lang="en" b="1" u="sng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reduce</a:t>
            </a:r>
            <a:r>
              <a:rPr lang="en" u="sng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b="1" u="sng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cost</a:t>
            </a:r>
            <a:r>
              <a:rPr lang="en" u="sng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marL="457200" lvl="0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●"/>
            </a:pPr>
            <a:r>
              <a:rPr lang="en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How can we do more with less?</a:t>
            </a:r>
          </a:p>
        </p:txBody>
      </p:sp>
      <p:sp>
        <p:nvSpPr>
          <p:cNvPr id="10" name="Shape 941"/>
          <p:cNvSpPr txBox="1"/>
          <p:nvPr/>
        </p:nvSpPr>
        <p:spPr>
          <a:xfrm>
            <a:off x="826650" y="557792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AGENCIES</a:t>
            </a:r>
            <a:r>
              <a:rPr lang="en" dirty="0" smtClean="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REQUIRE </a:t>
            </a:r>
            <a:r>
              <a:rPr lang="en" dirty="0" smtClean="0">
                <a:latin typeface="Proxima Nova"/>
                <a:ea typeface="Proxima Nova"/>
                <a:cs typeface="Proxima Nova"/>
                <a:sym typeface="Proxima Nova"/>
              </a:rPr>
              <a:t>MORE </a:t>
            </a: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SERVICES, DELIVERED FASTER, FOR LOWER COST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4467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7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26650" y="-166751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STATE GOVERNMENT IT CHALLENGES</a:t>
            </a:r>
            <a:endParaRPr lang="en" sz="2400" dirty="0"/>
          </a:p>
        </p:txBody>
      </p:sp>
      <p:sp>
        <p:nvSpPr>
          <p:cNvPr id="624" name="Shape 624"/>
          <p:cNvSpPr txBox="1"/>
          <p:nvPr/>
        </p:nvSpPr>
        <p:spPr>
          <a:xfrm>
            <a:off x="4802150" y="2078562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4802150" y="2095887"/>
            <a:ext cx="201900" cy="2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</a:t>
            </a:r>
          </a:p>
        </p:txBody>
      </p:sp>
      <p:sp>
        <p:nvSpPr>
          <p:cNvPr id="11" name="Shape 947"/>
          <p:cNvSpPr txBox="1"/>
          <p:nvPr/>
        </p:nvSpPr>
        <p:spPr>
          <a:xfrm>
            <a:off x="5151502" y="3035143"/>
            <a:ext cx="1298100" cy="8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 maintain current portfolio</a:t>
            </a:r>
          </a:p>
        </p:txBody>
      </p:sp>
      <p:sp>
        <p:nvSpPr>
          <p:cNvPr id="12" name="Shape 949"/>
          <p:cNvSpPr/>
          <p:nvPr/>
        </p:nvSpPr>
        <p:spPr>
          <a:xfrm>
            <a:off x="5075900" y="2509677"/>
            <a:ext cx="1449300" cy="615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buSzPct val="25000"/>
              <a:buNone/>
            </a:pPr>
            <a:r>
              <a:rPr lang="en" sz="3600" b="0" i="0" u="none" strike="noStrike" cap="none">
                <a:solidFill>
                  <a:srgbClr val="C5000A"/>
                </a:solidFill>
                <a:latin typeface="Proxima Nova"/>
                <a:ea typeface="Proxima Nova"/>
                <a:cs typeface="Proxima Nova"/>
                <a:sym typeface="Proxima Nova"/>
              </a:rPr>
              <a:t>70%</a:t>
            </a:r>
          </a:p>
        </p:txBody>
      </p:sp>
      <p:sp>
        <p:nvSpPr>
          <p:cNvPr id="13" name="Shape 950"/>
          <p:cNvSpPr/>
          <p:nvPr/>
        </p:nvSpPr>
        <p:spPr>
          <a:xfrm>
            <a:off x="6674075" y="2509677"/>
            <a:ext cx="1263300" cy="615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buSzPct val="25000"/>
              <a:buNone/>
            </a:pPr>
            <a:r>
              <a:rPr lang="en" sz="3600" b="0" i="0" u="none" strike="noStrike" cap="none">
                <a:solidFill>
                  <a:srgbClr val="C5000A"/>
                </a:solidFill>
                <a:latin typeface="Proxima Nova"/>
                <a:ea typeface="Proxima Nova"/>
                <a:cs typeface="Proxima Nova"/>
                <a:sym typeface="Proxima Nova"/>
              </a:rPr>
              <a:t>30%</a:t>
            </a:r>
          </a:p>
        </p:txBody>
      </p:sp>
      <p:sp>
        <p:nvSpPr>
          <p:cNvPr id="14" name="Shape 951"/>
          <p:cNvSpPr/>
          <p:nvPr/>
        </p:nvSpPr>
        <p:spPr>
          <a:xfrm>
            <a:off x="1678325" y="2509679"/>
            <a:ext cx="1449300" cy="615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buSzPct val="25000"/>
              <a:buNone/>
            </a:pPr>
            <a:r>
              <a:rPr lang="en" sz="3600" b="0" i="0" u="none" strike="noStrike" cap="none">
                <a:solidFill>
                  <a:srgbClr val="C5000A"/>
                </a:solidFill>
                <a:latin typeface="Proxima Nova"/>
                <a:ea typeface="Proxima Nova"/>
                <a:cs typeface="Proxima Nova"/>
                <a:sym typeface="Proxima Nova"/>
              </a:rPr>
              <a:t>100%</a:t>
            </a:r>
          </a:p>
        </p:txBody>
      </p:sp>
      <p:pic>
        <p:nvPicPr>
          <p:cNvPr id="15" name="Shape 9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417" y="2322732"/>
            <a:ext cx="1197600" cy="9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953"/>
          <p:cNvSpPr txBox="1"/>
          <p:nvPr/>
        </p:nvSpPr>
        <p:spPr>
          <a:xfrm>
            <a:off x="1669917" y="3009489"/>
            <a:ext cx="1298100" cy="8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of</a:t>
            </a:r>
            <a:br>
              <a:rPr lang="en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resources</a:t>
            </a:r>
          </a:p>
        </p:txBody>
      </p:sp>
      <p:sp>
        <p:nvSpPr>
          <p:cNvPr id="17" name="Shape 954"/>
          <p:cNvSpPr txBox="1"/>
          <p:nvPr/>
        </p:nvSpPr>
        <p:spPr>
          <a:xfrm>
            <a:off x="6656667" y="3035143"/>
            <a:ext cx="1298100" cy="8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 invest </a:t>
            </a:r>
            <a:br>
              <a:rPr lang="en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 innovation, differentiation</a:t>
            </a:r>
          </a:p>
        </p:txBody>
      </p:sp>
      <p:pic>
        <p:nvPicPr>
          <p:cNvPr id="18" name="Shape 9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587" y="1557004"/>
            <a:ext cx="5715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9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912" y="1526629"/>
            <a:ext cx="478500" cy="7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9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4080" y="1476044"/>
            <a:ext cx="571499" cy="86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9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4464" y="1540045"/>
            <a:ext cx="660329" cy="7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9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4874" y="1601066"/>
            <a:ext cx="807950" cy="6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941"/>
          <p:cNvSpPr txBox="1"/>
          <p:nvPr/>
        </p:nvSpPr>
        <p:spPr>
          <a:xfrm>
            <a:off x="826650" y="544965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EXPECTATIONS REQUIRE IT TRANSFORMATION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5250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8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839479" y="-230886"/>
            <a:ext cx="7490700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TRANSFORM THE IT LANDSCAPE</a:t>
            </a:r>
            <a:endParaRPr lang="en" sz="2400" dirty="0"/>
          </a:p>
        </p:txBody>
      </p:sp>
      <p:sp>
        <p:nvSpPr>
          <p:cNvPr id="23" name="Shape 941"/>
          <p:cNvSpPr txBox="1"/>
          <p:nvPr/>
        </p:nvSpPr>
        <p:spPr>
          <a:xfrm>
            <a:off x="839479" y="544965"/>
            <a:ext cx="7490700" cy="6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Proxima Nova"/>
                <a:ea typeface="Proxima Nova"/>
                <a:cs typeface="Proxima Nova"/>
                <a:sym typeface="Proxima Nova"/>
              </a:rPr>
              <a:t>APPLICATIONS AND SERVICES CAN BE DELIVERED FASTER WITH LOWER COST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" name="Shape 965"/>
          <p:cNvSpPr txBox="1">
            <a:spLocks noGrp="1"/>
          </p:cNvSpPr>
          <p:nvPr>
            <p:ph type="body" idx="4294967295"/>
          </p:nvPr>
        </p:nvSpPr>
        <p:spPr>
          <a:xfrm>
            <a:off x="391919" y="2420436"/>
            <a:ext cx="1647000" cy="111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1" dirty="0">
                <a:latin typeface="Proxima Nova"/>
                <a:ea typeface="Proxima Nova"/>
                <a:cs typeface="Proxima Nova"/>
                <a:sym typeface="Proxima Nova"/>
              </a:rPr>
              <a:t>RE-BALANCE MAINTENANCE &amp; INNOVATION</a:t>
            </a:r>
          </a:p>
        </p:txBody>
      </p:sp>
      <p:sp>
        <p:nvSpPr>
          <p:cNvPr id="25" name="Shape 967"/>
          <p:cNvSpPr txBox="1">
            <a:spLocks noGrp="1"/>
          </p:cNvSpPr>
          <p:nvPr>
            <p:ph type="body" idx="4294967295"/>
          </p:nvPr>
        </p:nvSpPr>
        <p:spPr>
          <a:xfrm>
            <a:off x="5374374" y="2420436"/>
            <a:ext cx="1647000" cy="111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  <a:t>REMOVE </a:t>
            </a:r>
            <a:b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  <a:t>TECHNICAL </a:t>
            </a:r>
            <a:b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  <a:t>DEBT &amp; RISK</a:t>
            </a:r>
          </a:p>
        </p:txBody>
      </p:sp>
      <p:sp>
        <p:nvSpPr>
          <p:cNvPr id="26" name="Shape 968"/>
          <p:cNvSpPr txBox="1">
            <a:spLocks noGrp="1"/>
          </p:cNvSpPr>
          <p:nvPr>
            <p:ph type="body" idx="4294967295"/>
          </p:nvPr>
        </p:nvSpPr>
        <p:spPr>
          <a:xfrm>
            <a:off x="3741604" y="2420436"/>
            <a:ext cx="1647000" cy="111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1" dirty="0">
                <a:latin typeface="Proxima Nova"/>
                <a:ea typeface="Proxima Nova"/>
                <a:cs typeface="Proxima Nova"/>
                <a:sym typeface="Proxima Nova"/>
              </a:rPr>
              <a:t>BECOME MORE PRODUCTIVE WITH LIGHTWEIGHT </a:t>
            </a:r>
            <a:r>
              <a:rPr lang="en" sz="1200" b="1" dirty="0" smtClean="0">
                <a:latin typeface="Proxima Nova"/>
                <a:ea typeface="Proxima Nova"/>
                <a:cs typeface="Proxima Nova"/>
                <a:sym typeface="Proxima Nova"/>
              </a:rPr>
              <a:t>TECH</a:t>
            </a:r>
            <a:r>
              <a:rPr lang="en-US" sz="1200" b="1" dirty="0" smtClean="0"/>
              <a:t>NOLOGY</a:t>
            </a:r>
            <a:endParaRPr lang="en" sz="12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" name="Shape 9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018" y="1483468"/>
            <a:ext cx="699694" cy="80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9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9948" y="1507962"/>
            <a:ext cx="416979" cy="75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9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4451" y="1507974"/>
            <a:ext cx="364971" cy="75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9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7985" y="1114910"/>
            <a:ext cx="1634266" cy="163426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973"/>
          <p:cNvSpPr txBox="1">
            <a:spLocks noGrp="1"/>
          </p:cNvSpPr>
          <p:nvPr>
            <p:ph type="body" idx="4294967295"/>
          </p:nvPr>
        </p:nvSpPr>
        <p:spPr>
          <a:xfrm>
            <a:off x="2044364" y="2420437"/>
            <a:ext cx="1647000" cy="1116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1"/>
              <a:t>REDUCE </a:t>
            </a:r>
            <a: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  <a:t>/ AVOID VENDOR LOCK-IN, LICENSE MODELS</a:t>
            </a:r>
          </a:p>
        </p:txBody>
      </p:sp>
      <p:sp>
        <p:nvSpPr>
          <p:cNvPr id="32" name="Shape 974"/>
          <p:cNvSpPr txBox="1">
            <a:spLocks noGrp="1"/>
          </p:cNvSpPr>
          <p:nvPr>
            <p:ph type="body" idx="4294967295"/>
          </p:nvPr>
        </p:nvSpPr>
        <p:spPr>
          <a:xfrm>
            <a:off x="7001676" y="2420436"/>
            <a:ext cx="1647000" cy="111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6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  <a:t>ADOPT AGILE METHODOLOGIES, DEVOPS, OR CLOUD</a:t>
            </a:r>
          </a:p>
        </p:txBody>
      </p:sp>
      <p:pic>
        <p:nvPicPr>
          <p:cNvPr id="33" name="Shape 9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7622" y="1552807"/>
            <a:ext cx="795141" cy="664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30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103327" y="4733943"/>
            <a:ext cx="360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800">
                <a:latin typeface="Overpass Regular"/>
                <a:cs typeface="Overpass Regular"/>
              </a:rPr>
              <a:t>9</a:t>
            </a:fld>
            <a:endParaRPr lang="en" sz="1100" dirty="0">
              <a:latin typeface="Overpass Regular"/>
              <a:cs typeface="Overpass Regular"/>
            </a:endParaRPr>
          </a:p>
        </p:txBody>
      </p:sp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359217" y="-153924"/>
            <a:ext cx="8492919" cy="77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 smtClean="0"/>
              <a:t>DIGITAL TRANSFORMATION ENABLES PRODUCTIVE TEAMS</a:t>
            </a:r>
            <a:endParaRPr lang="en" sz="2000" dirty="0"/>
          </a:p>
        </p:txBody>
      </p:sp>
      <p:sp>
        <p:nvSpPr>
          <p:cNvPr id="15" name="Shape 982"/>
          <p:cNvSpPr txBox="1"/>
          <p:nvPr/>
        </p:nvSpPr>
        <p:spPr>
          <a:xfrm>
            <a:off x="826700" y="1202634"/>
            <a:ext cx="4209300" cy="26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Enable experimental approach to product </a:t>
            </a:r>
            <a:r>
              <a:rPr lang="en" dirty="0" smtClean="0">
                <a:latin typeface="Proxima Nova"/>
                <a:ea typeface="Proxima Nova"/>
                <a:cs typeface="Proxima Nova"/>
                <a:sym typeface="Proxima Nova"/>
              </a:rPr>
              <a:t>development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Create high performance </a:t>
            </a:r>
            <a:r>
              <a:rPr lang="en" dirty="0" smtClean="0">
                <a:latin typeface="Proxima Nova"/>
                <a:ea typeface="Proxima Nova"/>
                <a:cs typeface="Proxima Nova"/>
                <a:sym typeface="Proxima Nova"/>
              </a:rPr>
              <a:t>teams</a:t>
            </a:r>
            <a:endParaRPr lang="en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○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Improve quality of work</a:t>
            </a:r>
          </a:p>
          <a:p>
            <a:pPr marL="914400" lvl="1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○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Drive loyalty</a:t>
            </a:r>
          </a:p>
          <a:p>
            <a:pPr marL="457200" lvl="0" indent="-292100" rt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Overall improvement in quality</a:t>
            </a:r>
          </a:p>
        </p:txBody>
      </p:sp>
      <p:grpSp>
        <p:nvGrpSpPr>
          <p:cNvPr id="16" name="Shape 983"/>
          <p:cNvGrpSpPr/>
          <p:nvPr/>
        </p:nvGrpSpPr>
        <p:grpSpPr>
          <a:xfrm>
            <a:off x="5004149" y="1163215"/>
            <a:ext cx="1585800" cy="715200"/>
            <a:chOff x="6580424" y="800475"/>
            <a:chExt cx="1585800" cy="715200"/>
          </a:xfrm>
        </p:grpSpPr>
        <p:sp>
          <p:nvSpPr>
            <p:cNvPr id="17" name="Shape 984"/>
            <p:cNvSpPr/>
            <p:nvPr/>
          </p:nvSpPr>
          <p:spPr>
            <a:xfrm rot="-5400000">
              <a:off x="7015725" y="534675"/>
              <a:ext cx="715200" cy="1246800"/>
            </a:xfrm>
            <a:prstGeom prst="homePlate">
              <a:avLst>
                <a:gd name="adj" fmla="val 34189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985"/>
            <p:cNvSpPr/>
            <p:nvPr/>
          </p:nvSpPr>
          <p:spPr>
            <a:xfrm>
              <a:off x="6580424" y="1115625"/>
              <a:ext cx="1585800" cy="28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>
                  <a:solidFill>
                    <a:srgbClr val="00415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Frequent Deployments</a:t>
              </a:r>
            </a:p>
          </p:txBody>
        </p:sp>
      </p:grpSp>
      <p:grpSp>
        <p:nvGrpSpPr>
          <p:cNvPr id="19" name="Shape 986"/>
          <p:cNvGrpSpPr/>
          <p:nvPr/>
        </p:nvGrpSpPr>
        <p:grpSpPr>
          <a:xfrm>
            <a:off x="6646599" y="1163215"/>
            <a:ext cx="1585800" cy="715200"/>
            <a:chOff x="6580424" y="800475"/>
            <a:chExt cx="1585800" cy="715200"/>
          </a:xfrm>
        </p:grpSpPr>
        <p:sp>
          <p:nvSpPr>
            <p:cNvPr id="20" name="Shape 987"/>
            <p:cNvSpPr/>
            <p:nvPr/>
          </p:nvSpPr>
          <p:spPr>
            <a:xfrm rot="-5400000">
              <a:off x="7015725" y="534675"/>
              <a:ext cx="715200" cy="1246800"/>
            </a:xfrm>
            <a:prstGeom prst="homePlate">
              <a:avLst>
                <a:gd name="adj" fmla="val 34189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988"/>
            <p:cNvSpPr/>
            <p:nvPr/>
          </p:nvSpPr>
          <p:spPr>
            <a:xfrm>
              <a:off x="6580424" y="1115625"/>
              <a:ext cx="1585800" cy="28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>
                  <a:solidFill>
                    <a:srgbClr val="00415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Faster Recovery from Failures</a:t>
              </a:r>
            </a:p>
          </p:txBody>
        </p:sp>
      </p:grpSp>
      <p:grpSp>
        <p:nvGrpSpPr>
          <p:cNvPr id="22" name="Shape 989"/>
          <p:cNvGrpSpPr/>
          <p:nvPr/>
        </p:nvGrpSpPr>
        <p:grpSpPr>
          <a:xfrm>
            <a:off x="5173649" y="2454540"/>
            <a:ext cx="1246800" cy="715200"/>
            <a:chOff x="2783749" y="3874700"/>
            <a:chExt cx="1246800" cy="715200"/>
          </a:xfrm>
        </p:grpSpPr>
        <p:sp>
          <p:nvSpPr>
            <p:cNvPr id="34" name="Shape 990"/>
            <p:cNvSpPr/>
            <p:nvPr/>
          </p:nvSpPr>
          <p:spPr>
            <a:xfrm rot="5400000">
              <a:off x="3049550" y="3608900"/>
              <a:ext cx="715200" cy="1246800"/>
            </a:xfrm>
            <a:prstGeom prst="homePlate">
              <a:avLst>
                <a:gd name="adj" fmla="val 34189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991"/>
            <p:cNvSpPr/>
            <p:nvPr/>
          </p:nvSpPr>
          <p:spPr>
            <a:xfrm>
              <a:off x="2783749" y="3947900"/>
              <a:ext cx="1246800" cy="28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>
                  <a:solidFill>
                    <a:srgbClr val="00415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Lower change failure rate</a:t>
              </a:r>
            </a:p>
          </p:txBody>
        </p:sp>
      </p:grpSp>
      <p:grpSp>
        <p:nvGrpSpPr>
          <p:cNvPr id="36" name="Shape 992"/>
          <p:cNvGrpSpPr/>
          <p:nvPr/>
        </p:nvGrpSpPr>
        <p:grpSpPr>
          <a:xfrm>
            <a:off x="6816099" y="2454540"/>
            <a:ext cx="1246800" cy="715200"/>
            <a:chOff x="2783749" y="3874700"/>
            <a:chExt cx="1246800" cy="715200"/>
          </a:xfrm>
        </p:grpSpPr>
        <p:sp>
          <p:nvSpPr>
            <p:cNvPr id="37" name="Shape 993"/>
            <p:cNvSpPr/>
            <p:nvPr/>
          </p:nvSpPr>
          <p:spPr>
            <a:xfrm rot="5400000">
              <a:off x="3049550" y="3608900"/>
              <a:ext cx="715200" cy="1246800"/>
            </a:xfrm>
            <a:prstGeom prst="homePlate">
              <a:avLst>
                <a:gd name="adj" fmla="val 34189"/>
              </a:avLst>
            </a:pr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994"/>
            <p:cNvSpPr/>
            <p:nvPr/>
          </p:nvSpPr>
          <p:spPr>
            <a:xfrm>
              <a:off x="2783749" y="3947900"/>
              <a:ext cx="1246800" cy="28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>
                  <a:solidFill>
                    <a:srgbClr val="00415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Shorter lead times</a:t>
              </a:r>
            </a:p>
          </p:txBody>
        </p:sp>
      </p:grpSp>
      <p:sp>
        <p:nvSpPr>
          <p:cNvPr id="39" name="Shape 995"/>
          <p:cNvSpPr/>
          <p:nvPr/>
        </p:nvSpPr>
        <p:spPr>
          <a:xfrm>
            <a:off x="5173650" y="2023990"/>
            <a:ext cx="2889300" cy="285000"/>
          </a:xfrm>
          <a:prstGeom prst="rect">
            <a:avLst/>
          </a:prstGeom>
          <a:solidFill>
            <a:srgbClr val="0041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Effects of Modernization</a:t>
            </a:r>
          </a:p>
        </p:txBody>
      </p:sp>
    </p:spTree>
    <p:extLst>
      <p:ext uri="{BB962C8B-B14F-4D97-AF65-F5344CB8AC3E}">
        <p14:creationId xmlns:p14="http://schemas.microsoft.com/office/powerpoint/2010/main" val="117375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osin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t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ntent">
  <a:themeElements>
    <a:clrScheme name="Custom 4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C0000"/>
      </a:accent1>
      <a:accent2>
        <a:srgbClr val="A30000"/>
      </a:accent2>
      <a:accent3>
        <a:srgbClr val="820000"/>
      </a:accent3>
      <a:accent4>
        <a:srgbClr val="004153"/>
      </a:accent4>
      <a:accent5>
        <a:srgbClr val="A3DBE8"/>
      </a:accent5>
      <a:accent6>
        <a:srgbClr val="4C4C4C"/>
      </a:accent6>
      <a:hlink>
        <a:srgbClr val="BFDDE4"/>
      </a:hlink>
      <a:folHlink>
        <a:srgbClr val="C7CB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ontent">
  <a:themeElements>
    <a:clrScheme name="Custom 4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C0000"/>
      </a:accent1>
      <a:accent2>
        <a:srgbClr val="A30000"/>
      </a:accent2>
      <a:accent3>
        <a:srgbClr val="820000"/>
      </a:accent3>
      <a:accent4>
        <a:srgbClr val="004153"/>
      </a:accent4>
      <a:accent5>
        <a:srgbClr val="A3DBE8"/>
      </a:accent5>
      <a:accent6>
        <a:srgbClr val="4C4C4C"/>
      </a:accent6>
      <a:hlink>
        <a:srgbClr val="BFDDE4"/>
      </a:hlink>
      <a:folHlink>
        <a:srgbClr val="C7CB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10278</TotalTime>
  <Words>2187</Words>
  <Application>Microsoft Macintosh PowerPoint</Application>
  <PresentationFormat>On-screen Show (16:9)</PresentationFormat>
  <Paragraphs>502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simple-light</vt:lpstr>
      <vt:lpstr>Title</vt:lpstr>
      <vt:lpstr>Content</vt:lpstr>
      <vt:lpstr>Divider</vt:lpstr>
      <vt:lpstr>Closing</vt:lpstr>
      <vt:lpstr>1_Content</vt:lpstr>
      <vt:lpstr>2_Content</vt:lpstr>
      <vt:lpstr>3_Content</vt:lpstr>
      <vt:lpstr>Balancing Security and Innovation with Commercially Supported Open Source Software</vt:lpstr>
      <vt:lpstr>Business Drivers for Change</vt:lpstr>
      <vt:lpstr>COMMONWEALTH STRATEGIC PRIORITIES</vt:lpstr>
      <vt:lpstr>COMMONWEALTH GOALS</vt:lpstr>
      <vt:lpstr>GOVERNMENT AGENCIES HAVE SIMILAR NEEDS</vt:lpstr>
      <vt:lpstr>STATE GOVERNMENT BUSINESS CHALLENGES</vt:lpstr>
      <vt:lpstr>STATE GOVERNMENT IT CHALLENGES</vt:lpstr>
      <vt:lpstr>TRANSFORM THE IT LANDSCAPE</vt:lpstr>
      <vt:lpstr>DIGITAL TRANSFORMATION ENABLES PRODUCTIVE TEAMS</vt:lpstr>
      <vt:lpstr>Commercially Supported Open Source</vt:lpstr>
      <vt:lpstr>OPEN SOURCE FUELS RAPID INNOVATION</vt:lpstr>
      <vt:lpstr>OPEN SOURCE CULTURE</vt:lpstr>
      <vt:lpstr>COMMUNITY PROJECTS TO ENTERPRISE PRODUCTS</vt:lpstr>
      <vt:lpstr>How Open Source Helps Government</vt:lpstr>
      <vt:lpstr>PowerPoint Presentation</vt:lpstr>
      <vt:lpstr>APPLICATION REFERENCE MODEL</vt:lpstr>
      <vt:lpstr>APPLICATION REFERENCE ARCHITECTURE</vt:lpstr>
      <vt:lpstr>DIGITAL IT MUST EVOLVE TO SERVE AGENCY NEEDS </vt:lpstr>
      <vt:lpstr>DELIVERY CHALLENGES WITH MONOLITHIC APPLICATIONS</vt:lpstr>
      <vt:lpstr>DELIVERY CHALLENGES WITH MONOLITHIC APPLICATIONS</vt:lpstr>
      <vt:lpstr>DIGITAL APPLICATIONS ARE LIGHTWEIGHT AND  SEPARATE KEY LAYERS OF THE ARCHITECTURE</vt:lpstr>
      <vt:lpstr>ADDRESSING THE APPLICATION SDLC PROCESS CHALLENGE</vt:lpstr>
      <vt:lpstr>DEVELOPMENT AND OPERATIONS SEE THINGS DIFFERENTLY</vt:lpstr>
      <vt:lpstr>Enterprise PLATFORM for both Dev and Ops</vt:lpstr>
      <vt:lpstr>What are containers?</vt:lpstr>
      <vt:lpstr>How containers are different than virtual machines?</vt:lpstr>
      <vt:lpstr>Containers transforms apps, processes &amp; infrastructure</vt:lpstr>
      <vt:lpstr>PowerPoint Presentation</vt:lpstr>
      <vt:lpstr>Consistent container management</vt:lpstr>
      <vt:lpstr>Benefits of implementing devops to agencies</vt:lpstr>
      <vt:lpstr>Open Source Case Studies</vt:lpstr>
      <vt:lpstr>State government using open source</vt:lpstr>
      <vt:lpstr>State government using open source</vt:lpstr>
      <vt:lpstr>State government using open source</vt:lpstr>
      <vt:lpstr>Federal government using open source</vt:lpstr>
      <vt:lpstr>Working With Red Hat</vt:lpstr>
      <vt:lpstr>WHAT WE BRING TO YOUR AGENCY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Mike Bourgeois</cp:lastModifiedBy>
  <cp:revision>74</cp:revision>
  <dcterms:modified xsi:type="dcterms:W3CDTF">2017-04-14T20:27:11Z</dcterms:modified>
</cp:coreProperties>
</file>