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37"/>
  </p:notesMasterIdLst>
  <p:handoutMasterIdLst>
    <p:handoutMasterId r:id="rId38"/>
  </p:handoutMasterIdLst>
  <p:sldIdLst>
    <p:sldId id="476" r:id="rId5"/>
    <p:sldId id="563" r:id="rId6"/>
    <p:sldId id="531" r:id="rId7"/>
    <p:sldId id="533" r:id="rId8"/>
    <p:sldId id="534" r:id="rId9"/>
    <p:sldId id="535" r:id="rId10"/>
    <p:sldId id="536" r:id="rId11"/>
    <p:sldId id="545" r:id="rId12"/>
    <p:sldId id="569" r:id="rId13"/>
    <p:sldId id="560" r:id="rId14"/>
    <p:sldId id="595" r:id="rId15"/>
    <p:sldId id="548" r:id="rId16"/>
    <p:sldId id="550" r:id="rId17"/>
    <p:sldId id="551" r:id="rId18"/>
    <p:sldId id="564" r:id="rId19"/>
    <p:sldId id="572" r:id="rId20"/>
    <p:sldId id="594" r:id="rId21"/>
    <p:sldId id="597" r:id="rId22"/>
    <p:sldId id="321" r:id="rId23"/>
    <p:sldId id="322" r:id="rId24"/>
    <p:sldId id="323" r:id="rId25"/>
    <p:sldId id="324" r:id="rId26"/>
    <p:sldId id="325" r:id="rId27"/>
    <p:sldId id="366" r:id="rId28"/>
    <p:sldId id="368" r:id="rId29"/>
    <p:sldId id="367" r:id="rId30"/>
    <p:sldId id="328" r:id="rId31"/>
    <p:sldId id="329" r:id="rId32"/>
    <p:sldId id="557" r:id="rId33"/>
    <p:sldId id="561" r:id="rId34"/>
    <p:sldId id="475" r:id="rId35"/>
    <p:sldId id="5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151"/>
    <a:srgbClr val="6893C6"/>
    <a:srgbClr val="5887C0"/>
    <a:srgbClr val="5E1C94"/>
    <a:srgbClr val="005800"/>
    <a:srgbClr val="3F9CD5"/>
    <a:srgbClr val="51A5D9"/>
    <a:srgbClr val="6599D9"/>
    <a:srgbClr val="008000"/>
    <a:srgbClr val="45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9" autoAdjust="0"/>
    <p:restoredTop sz="94993" autoAdjust="0"/>
  </p:normalViewPr>
  <p:slideViewPr>
    <p:cSldViewPr snapToGrid="0">
      <p:cViewPr>
        <p:scale>
          <a:sx n="80" d="100"/>
          <a:sy n="80" d="100"/>
        </p:scale>
        <p:origin x="149" y="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89"/>
    </p:cViewPr>
  </p:sorterViewPr>
  <p:notesViewPr>
    <p:cSldViewPr snapToGrid="0">
      <p:cViewPr varScale="1">
        <p:scale>
          <a:sx n="52" d="100"/>
          <a:sy n="52" d="100"/>
        </p:scale>
        <p:origin x="-28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5DCE-87EE-4EEA-B64B-716FF7CF8A21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3FA2-74D5-4F9F-BDC0-2192CEAAB1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41227-DC0F-43E4-826A-052B3F8DE27C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CB4B2-03F5-4FD4-8EEC-A1026678B2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 individual question on</a:t>
            </a:r>
            <a:r>
              <a:rPr lang="en-US" baseline="0" dirty="0"/>
              <a:t> the </a:t>
            </a:r>
            <a:r>
              <a:rPr lang="en-US" baseline="0" dirty="0" err="1"/>
              <a:t>heatmap</a:t>
            </a:r>
            <a:r>
              <a:rPr lang="en-US" baseline="0" dirty="0"/>
              <a:t> is clicked, an overlay appears which provides greater insight into responses to that question.</a:t>
            </a:r>
          </a:p>
          <a:p>
            <a:r>
              <a:rPr lang="en-US" baseline="0" dirty="0"/>
              <a:t>This overlay shows the selected question at the top, a breakdown of how individuals in each role responded, a spreadsheet of each individual’s responses to that question, and a </a:t>
            </a:r>
            <a:r>
              <a:rPr lang="en-US" baseline="0" dirty="0" err="1"/>
              <a:t>trendline</a:t>
            </a:r>
            <a:r>
              <a:rPr lang="en-US" baseline="0" dirty="0"/>
              <a:t> of responses by role.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&lt;&lt;DOUBLE CLICK&gt;&gt; (this starts the video as soon as the next slide shows. I’ve applied a 14 second timer to the slide, meaning that after 14 seconds, even if the video hasn’t finished, it will transition.)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let’s take a look at the Participation tab.</a:t>
            </a:r>
          </a:p>
          <a:p>
            <a:r>
              <a:rPr lang="en-US" dirty="0"/>
              <a:t>&lt;&lt;CLICK&gt;&gt;</a:t>
            </a:r>
          </a:p>
          <a:p>
            <a:r>
              <a:rPr lang="en-US" dirty="0"/>
              <a:t>This</a:t>
            </a:r>
            <a:r>
              <a:rPr lang="en-US" baseline="0" dirty="0"/>
              <a:t> tab looks at assessment response rate.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It can be sorted by assessment, by role, by respondent, and by project.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This tab gives insight into how accurate your information is. The more people who respond to questionnaires, the more accurate your numbers will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100" dirty="0"/>
              <a:t>&lt;&lt;CLICK&gt;&gt;</a:t>
            </a:r>
          </a:p>
          <a:p>
            <a:r>
              <a:rPr lang="en-US" sz="1100" dirty="0"/>
              <a:t>As I launch my app I am presented with a My Home dashboard</a:t>
            </a:r>
          </a:p>
          <a:p>
            <a:r>
              <a:rPr lang="en-US" sz="1100" dirty="0"/>
              <a:t>For all my projects I see a one page “At a Glance” dashboard of my key indicators.</a:t>
            </a:r>
          </a:p>
          <a:p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MY overall health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The participation level of my people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Remember the funnel? The two key aspects of it are “Human Feedback” and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“Operational Data”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Through my left options I can navigate to other analysis or filter my data based on projects, KPIs and dates that are of interest to me.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All the data that I need to see is summarized for me to see but I could click further to see the details below… 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Who has or has not participated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There are 7 questions that had a response that was deemed “Critical”. I may want to take a look.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35 people keyed something in that they want to tell me.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3 issues are past due and need attention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4 issues are critical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100" dirty="0"/>
              <a:t>There are 4 unresolved risks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And I have adhered to only 75% of my gates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&lt;&lt;CLICK&gt;&gt;</a:t>
            </a:r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/>
              <a:t>Red, yellow, and green colors are used throughout the system to draw attention for the user.</a:t>
            </a:r>
            <a:endParaRPr lang="en-US" baseline="0" dirty="0"/>
          </a:p>
          <a:p>
            <a:pPr defTabSz="9132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9DFDA-1D57-4676-B3A6-7C736F7F39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 is also responsive and runs on mobile devices.</a:t>
            </a:r>
          </a:p>
          <a:p>
            <a:r>
              <a:rPr lang="en-US" dirty="0"/>
              <a:t>We employ “Graceful degradation”</a:t>
            </a:r>
          </a:p>
          <a:p>
            <a:r>
              <a:rPr lang="en-US" dirty="0"/>
              <a:t>That is the app shrinks in size depending on the browser.</a:t>
            </a:r>
          </a:p>
          <a:p>
            <a:r>
              <a:rPr lang="en-US" dirty="0"/>
              <a:t>When the size gets so small such as on smaller tablets the app will reconfigure the ordering of</a:t>
            </a:r>
            <a:r>
              <a:rPr lang="en-US" baseline="0" dirty="0"/>
              <a:t> the screen.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Getting even smaller will result in removal of selected information such as some of the graphics, while preserving the key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9DFDA-1D57-4676-B3A6-7C736F7F39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Clicking on the “My Projects</a:t>
            </a:r>
            <a:r>
              <a:rPr lang="en-US" baseline="0" dirty="0"/>
              <a:t>” tab brings up a list of all projects that I’ve entered into the system. </a:t>
            </a:r>
          </a:p>
          <a:p>
            <a:r>
              <a:rPr lang="en-US" baseline="0" dirty="0"/>
              <a:t>This list shows project name, as well as a short, user-defined description.</a:t>
            </a:r>
          </a:p>
          <a:p>
            <a:r>
              <a:rPr lang="en-US" baseline="0" dirty="0"/>
              <a:t>It is searchable both by project name, and by description.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dirty="0"/>
              <a:t>If</a:t>
            </a:r>
            <a:r>
              <a:rPr lang="en-US" baseline="0" dirty="0"/>
              <a:t> I go ahead and click on an individual project, I’ll be taken to a dashboard for that specific project.</a:t>
            </a:r>
          </a:p>
          <a:p>
            <a:r>
              <a:rPr lang="en-US" baseline="0" dirty="0"/>
              <a:t>&lt;&lt;CLICK&gt;&gt;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is the</a:t>
            </a:r>
            <a:r>
              <a:rPr lang="en-US" baseline="0" dirty="0"/>
              <a:t> individual project dashboard.</a:t>
            </a:r>
          </a:p>
          <a:p>
            <a:r>
              <a:rPr lang="en-US" baseline="0" dirty="0"/>
              <a:t>It looks similar to the first multi-project dashboard, however, the color scheme is now grey as opposed to blue and it shows the project name up top.</a:t>
            </a:r>
          </a:p>
          <a:p>
            <a:r>
              <a:rPr lang="en-US" baseline="0" dirty="0"/>
              <a:t>This screen shows project health broken down into individual Key Performance Indicators.</a:t>
            </a:r>
          </a:p>
          <a:p>
            <a:r>
              <a:rPr lang="en-US" baseline="0" dirty="0"/>
              <a:t>It also shows participation, human feedback, and operational data for this specific project, instead of the entire portfolio.</a:t>
            </a:r>
          </a:p>
          <a:p>
            <a:r>
              <a:rPr lang="en-US" baseline="0" dirty="0"/>
              <a:t>&lt;&lt;CLICK&gt;&gt;</a:t>
            </a:r>
            <a:endParaRPr lang="en-US" dirty="0"/>
          </a:p>
          <a:p>
            <a:r>
              <a:rPr lang="en-US" dirty="0"/>
              <a:t>As you can see, I can have multiple tabs open for multiple individual</a:t>
            </a:r>
            <a:r>
              <a:rPr lang="en-US" baseline="0" dirty="0"/>
              <a:t> projects, and I can even have multiple tabs open for the same project.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Next, let’s take a look at the “Human Feedback” tab.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“Human Feedback” tab, a billboard of KPIs</a:t>
            </a:r>
            <a:r>
              <a:rPr lang="en-US" baseline="0" dirty="0"/>
              <a:t> is displayed based upon feedback from questionnaires.</a:t>
            </a:r>
          </a:p>
          <a:p>
            <a:r>
              <a:rPr lang="en-US" baseline="0" dirty="0"/>
              <a:t>As you can see, a score of 92 in Motivation Management is displayed as bad, while a score of 50 in PM – Pulse Progress is displayed as good. Why is that?</a:t>
            </a:r>
          </a:p>
          <a:p>
            <a:r>
              <a:rPr lang="en-US" baseline="0" dirty="0"/>
              <a:t>That is because different thresholds can be manually set for each KPI.</a:t>
            </a:r>
          </a:p>
          <a:p>
            <a:r>
              <a:rPr lang="en-US" baseline="0" dirty="0"/>
              <a:t>For example, a score of 50 could be considered excellent for PM – Pulse Progress, while anything under 95 in Motivation Management could be considered unacceptable.</a:t>
            </a:r>
          </a:p>
          <a:p>
            <a:r>
              <a:rPr lang="en-US" baseline="0" dirty="0"/>
              <a:t>This is just an example, again, this is all configurable by the customer.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&lt;&lt;CLICK&gt;&gt; (do we want to just remove the mouse pointer exit?)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down on the Human Feedback tab, users can see individual KPIs</a:t>
            </a:r>
            <a:r>
              <a:rPr lang="en-US" baseline="0" dirty="0"/>
              <a:t> and their health, as well as a </a:t>
            </a:r>
            <a:r>
              <a:rPr lang="en-US" baseline="0" dirty="0" err="1"/>
              <a:t>trendline</a:t>
            </a:r>
            <a:r>
              <a:rPr lang="en-US" baseline="0" dirty="0"/>
              <a:t> and an arrow indicating, at a glance, whether the KPI is getting better or worse.</a:t>
            </a:r>
          </a:p>
          <a:p>
            <a:r>
              <a:rPr lang="en-US" baseline="0" dirty="0"/>
              <a:t>&lt;&lt;CLICK&gt;&gt;</a:t>
            </a:r>
            <a:endParaRPr lang="en-US" dirty="0"/>
          </a:p>
          <a:p>
            <a:r>
              <a:rPr lang="en-US" baseline="0" dirty="0"/>
              <a:t>When an individual KPI is clicked, the user can switch between a </a:t>
            </a:r>
            <a:r>
              <a:rPr lang="en-US" baseline="0" dirty="0" err="1"/>
              <a:t>heatmap</a:t>
            </a:r>
            <a:r>
              <a:rPr lang="en-US" baseline="0" dirty="0"/>
              <a:t>, a box plot, and a section which shows the free responses to each given question.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By default, a </a:t>
            </a:r>
            <a:r>
              <a:rPr lang="en-US" baseline="0" dirty="0" err="1"/>
              <a:t>heatmap</a:t>
            </a:r>
            <a:r>
              <a:rPr lang="en-US" baseline="0" dirty="0"/>
              <a:t> is available which shows how people responded to questions relevant to that KPI.</a:t>
            </a:r>
          </a:p>
          <a:p>
            <a:r>
              <a:rPr lang="en-US" dirty="0"/>
              <a:t>Boxes on the </a:t>
            </a:r>
            <a:r>
              <a:rPr lang="en-US" dirty="0" err="1"/>
              <a:t>heatmap</a:t>
            </a:r>
            <a:r>
              <a:rPr lang="en-US" baseline="0" dirty="0"/>
              <a:t> are highlighted lighter or darker depending on how many people replied with each specific answer.</a:t>
            </a:r>
          </a:p>
          <a:p>
            <a:r>
              <a:rPr lang="en-US" baseline="0" dirty="0"/>
              <a:t>&lt;&lt;CLICK&gt;&gt;</a:t>
            </a:r>
          </a:p>
          <a:p>
            <a:r>
              <a:rPr lang="en-US" baseline="0" dirty="0"/>
              <a:t>Now, let’s take at the Box Plot.</a:t>
            </a:r>
          </a:p>
          <a:p>
            <a:r>
              <a:rPr lang="en-US" baseline="0" dirty="0"/>
              <a:t>&lt;&lt;CLICK&gt;&gt;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Box Plot is useful because it highlights distribution of data, rather than individual responses. This allows for greater insight into the way that KPIs are trending.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E1B33-764E-47CE-994C-0693ED5F3B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091" y="0"/>
            <a:ext cx="738909" cy="8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4A1E4F3-D42C-40DE-92AA-D3AB96CA103F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AEFA57B-97DF-435B-8FE7-A13064667ECD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AC8E-FAD6-4D19-B965-B6634826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A038-3421-402F-B23C-B46E0B4B2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7CCD-0773-4AEA-AFC9-EEC8DE96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5F1E-8A02-45CA-B2F7-8310C654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6B5ED-7BD9-43AB-9AB8-C06C596E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A0D9-43A3-4FE9-89DD-56C54129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56D9-4389-4032-9E59-3FD25121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BA0A0-B055-416A-8A1B-1EB49230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31C62-9F5A-4633-86B1-CCF3E054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1355-9184-4D6F-B71B-6EC04BD0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6494-FA56-4796-88F5-6368B2D0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378A6-0BD4-4FD8-8452-C895140D1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01707-ED49-4D63-A5F8-1D435B39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E69A5-A618-4A2E-8C1E-94449BA8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D8994-78E0-4B75-946B-08305CE0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E1C9-EC95-4C0E-93F0-BD19208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113B-03ED-40E1-9CD4-8663FC08A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A7D4D-54DB-4417-B80A-42560CB9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EFDDF-DB00-4652-B8D2-5C47162A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5D738-CEFD-4670-8C9C-3B881E3A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8F6DD-CE3A-4690-B308-C9435226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6241-E356-4D0F-A711-EF27CBB6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71028-EFF8-46A3-B40E-8EDD3F21B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08AB0-FCF2-40B5-B93C-803049D2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B6C4A-DB37-48C0-9BF6-E4507F75A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0B623-3E1E-43D7-A888-6DD26B6A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36F2D-F005-48EF-8755-6AFD4BF1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B9BDC-12F5-4BF4-AC91-1B7E602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9315B-748A-423E-B9E9-207D231E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D8BF-2D26-4F17-A71A-E7407C25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3581A-9A86-470A-B35B-E1567510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6BE1D-47DA-4895-80C2-491BE1AC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03143-6DF5-4FFA-987A-7E2A866A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6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4C9E6-12DC-4439-AEFA-65059D51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61A07-03E4-4190-A0BF-4E0A8AED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36EE4-2D1D-4A8C-94E6-E9AF09F8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4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E9A5-D542-478D-B011-AD00D037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6D47-E2F5-455D-B88E-E10995B5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65CC5-FA9D-4537-A7C9-FE28837E3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CB44-EFD6-4964-9161-06E6FF48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E0ED3-D240-41D7-862D-7ED96D4E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28B6C-CB9D-4975-94A4-FEEC8D8F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C24D580-AB86-40B2-B021-1C65E79918F6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3884-E7C6-45F9-831A-443A713D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56AC9-E412-4FD3-A11B-F383C943C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62143-1614-43D2-AFF4-42F2B43E0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99133-73A3-4339-8168-C708158B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4F71E-5858-42B6-A667-C1FBD7EE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5CDAA-9164-4E2C-8092-73A0E59F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5F5F-81F0-46BF-99B9-2D5A09A0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BF8C8-9E6F-45FA-8648-F105B0DA2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1FB92-3823-4080-B0B9-689FCF49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5FE1-81EF-4DA7-8A06-A4FDAA80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0987-77B4-4F83-9883-492DAA56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B28BB-2B4B-4CE9-8F58-64B22E614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D12AA-355C-4A31-BB34-6D6C358B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C9F9-F025-49E9-A3F2-BD4AE186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563D-92C5-4299-B230-2EE9AC51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99DBB-2960-49D0-972D-4442E788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7293-DC6A-4FD8-803B-62107762D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0AE8A-DDB1-4165-8B10-A046C0260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A2A5-3CD2-4B2A-AFF2-BF2A1D84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A256-09DD-491E-8E3B-8F9FC89F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352E-9728-472C-B772-D565C7E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6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39FD-AA3A-48AA-A85D-BD9DAE2D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D3D5-821A-453F-9126-E81D8459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74E42-826D-47D6-80EA-03F78D05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AB2B8-FE46-4B3A-81B4-5717692E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9827-4D06-4402-B1A9-D757D648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38B9-188C-426A-B99D-4855293C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C1CD-B556-4BEE-9F2E-0935E5E7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167B-D923-474A-A58F-4FD22985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43728-3129-4817-AAC9-D9BF6B79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6FCA-465A-477A-BD99-54631D0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3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889A-4112-4053-A941-C2914146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06F2-9D91-4AA8-B598-166275DF4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1D577-A943-4884-B23F-9CD3A4B3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101CB-03AC-43AB-B60C-C2E3A41D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B0A67-5E81-4282-9BF8-9113882A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5FE7C-41EF-4AEB-A26A-E63B892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2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BB37-8F84-461C-BAB7-CCA21B33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DE82D-FD87-41C8-B28A-F1E127FD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4A767-BA91-4CE3-8616-B87B54139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CF2FB-A1A9-4401-AAF8-21906F0A1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61735-AFF1-4177-95DC-E7DBD8168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F50E2-F33B-4C98-8764-0BAA2A9D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7CC86-EBF5-41D3-A1F3-0C06CF0D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12515-5E12-49FA-B3BF-43012542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C380-35C5-4079-BE3B-F4A556BE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EAB5B-F888-4C77-86F7-5A3E2774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783A8-5544-415E-AAA7-260B8787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B1099-AAA1-4DFC-A1DA-748D3B7B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3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C9BB8-E07B-4CF0-9922-CA686E20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409F8-9F70-4D56-B394-FA0B04AF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BF8AA-0ECB-4264-AACD-E013C6BA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27727AA-5CCF-4957-8A44-70B18F6B0427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4F02-1C1B-4E84-A6DA-FADB67D3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ACB4-0B8A-48B1-9FB6-EB96974C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D8862-60AF-4EDE-A08E-C57E49F54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50244-0DBE-4C66-8D53-F421A37F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11FFD-6220-4CD2-9931-1350B8B0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A1682-D901-43B6-A086-ADF25C21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4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E532-D449-42EA-9B14-8B41BA5C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49E5E-1A28-4D8F-B7B3-B00B8926C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1FF82-576B-41B2-ACD3-6542B00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881EE-8312-4474-9BC1-09CCC64C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CB198-380A-4629-BAA1-F9087ECE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784DD-9794-4D4E-93D0-2ED9CA39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9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45AB-A7DD-49C9-91B5-60743A57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0A03-C1A3-4B0F-B04E-503CB5FA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2F16-FF2D-47A4-954A-DB50D49F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6178-4820-47A5-A333-F5DC9CE4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D5984-ABDF-4474-8158-5358BBA8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A470-EEE5-49AB-872B-D7EDCA548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DBA6E-138C-43E6-9E5F-664692BA9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73F1D-1C01-432F-82E5-D8D2EA1F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3306-421E-459F-AD8E-0DBAFFE4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7EC2-ABC1-4FD3-825A-22820A66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3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2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9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3AD0C9B-CFCC-4BCB-AE03-925485124A9E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2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5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37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8A9C6F4-BF83-4A99-87A5-EBB8A4D8021F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4261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3216" y="6433468"/>
            <a:ext cx="28448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10E5D1-3BB2-4DC5-882A-51B9135C2E83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53A20B1-7A7D-4238-ACF1-97C57A980443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38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107" y="68870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27541"/>
            <a:ext cx="10972800" cy="3598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C2FFF-1F4E-4941-AA9F-D3C34AC6278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E6C46E-DD66-4096-AAB7-4F6DB2549966}"/>
              </a:ext>
            </a:extLst>
          </p:cNvPr>
          <p:cNvGrpSpPr/>
          <p:nvPr userDrawn="1"/>
        </p:nvGrpSpPr>
        <p:grpSpPr>
          <a:xfrm>
            <a:off x="12192" y="6383074"/>
            <a:ext cx="12192000" cy="447429"/>
            <a:chOff x="411480" y="5221785"/>
            <a:chExt cx="9144000" cy="447429"/>
          </a:xfrm>
        </p:grpSpPr>
        <p:sp>
          <p:nvSpPr>
            <p:cNvPr id="12" name="Rectangle 11"/>
            <p:cNvSpPr/>
            <p:nvPr/>
          </p:nvSpPr>
          <p:spPr>
            <a:xfrm>
              <a:off x="411480" y="5221785"/>
              <a:ext cx="9144000" cy="4474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457202" y="5293632"/>
              <a:ext cx="2895600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©2018 Strategere Consulting</a:t>
              </a:r>
            </a:p>
          </p:txBody>
        </p:sp>
      </p:grp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0EE74F-74CC-4EA8-9C33-58FD09DC6D89}"/>
              </a:ext>
            </a:extLst>
          </p:cNvPr>
          <p:cNvGrpSpPr/>
          <p:nvPr userDrawn="1"/>
        </p:nvGrpSpPr>
        <p:grpSpPr>
          <a:xfrm>
            <a:off x="3" y="-3302"/>
            <a:ext cx="12192000" cy="203396"/>
            <a:chOff x="2" y="33274"/>
            <a:chExt cx="9144000" cy="2033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1B3879-5BF5-46B5-9FB2-F81B7ECAB2DE}"/>
                </a:ext>
              </a:extLst>
            </p:cNvPr>
            <p:cNvSpPr/>
            <p:nvPr userDrawn="1"/>
          </p:nvSpPr>
          <p:spPr>
            <a:xfrm>
              <a:off x="2" y="33274"/>
              <a:ext cx="9144000" cy="9759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862AFD-09DE-4266-B79D-B1FD8B78E2F6}"/>
                </a:ext>
              </a:extLst>
            </p:cNvPr>
            <p:cNvSpPr/>
            <p:nvPr userDrawn="1"/>
          </p:nvSpPr>
          <p:spPr>
            <a:xfrm>
              <a:off x="2" y="139079"/>
              <a:ext cx="9144000" cy="975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B496-737F-4AB9-9C88-77058BBC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5E4C-95B2-494C-ABDF-DA3E845B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50DD-75CC-4C1C-8739-AF70838F9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E3A8-2747-4DE7-BC71-839D15C38C8C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A1BC-3377-4063-9A54-0E045688E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166C-C36A-4147-986C-FEA45D0B2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93C7-2B26-461F-A535-3BF54D93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33821-5A66-47DE-BFAC-45C94248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A3961-A7F7-4BB7-B4BC-E478094CC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ACC4F-9D3D-4827-93E5-8D68BEA32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1B20-7B20-4F12-A169-8395E7AE2BC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673E-EAAE-49F2-B0A0-04A2C32CB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2BD1-0DA5-4ADC-9AF7-CA8EDD089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6515-C3C4-4DBC-B182-8E1EC8FC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F11E-4DAA-4CBE-A443-556C3FB02D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VG86hCH5s&amp;feature=youtu.b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cio.com/article/2693222/project-management/how-to-succeed-at-project-governance.html?nsdr=tru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mailto:Pweinzimer@gmail.com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.com/article/3077989/cio-role/illinoiss-cio-is-leading-a-statewide-digital-transformation.html?nsdr=true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hyperlink" Target="https://www.youtube.com/watch?v=RnR1VQVzGts&amp;feature=youtu.be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91360A4-4BCC-4E03-8A63-4E287530E348}"/>
              </a:ext>
            </a:extLst>
          </p:cNvPr>
          <p:cNvSpPr txBox="1">
            <a:spLocks/>
          </p:cNvSpPr>
          <p:nvPr/>
        </p:nvSpPr>
        <p:spPr>
          <a:xfrm>
            <a:off x="2339121" y="6151871"/>
            <a:ext cx="7513758" cy="4151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May 1,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6D6E5-D653-4261-860B-B13AFF39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57" y="57591"/>
            <a:ext cx="8085521" cy="1844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D34C34-996D-4AC4-83AF-DC20804D53FF}"/>
              </a:ext>
            </a:extLst>
          </p:cNvPr>
          <p:cNvSpPr txBox="1">
            <a:spLocks/>
          </p:cNvSpPr>
          <p:nvPr/>
        </p:nvSpPr>
        <p:spPr>
          <a:xfrm>
            <a:off x="1748887" y="1466972"/>
            <a:ext cx="9029700" cy="147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u="sng" dirty="0">
                <a:solidFill>
                  <a:schemeClr val="tx2">
                    <a:lumMod val="50000"/>
                  </a:schemeClr>
                </a:solidFill>
              </a:rPr>
              <a:t>Case Study</a:t>
            </a:r>
            <a:r>
              <a:rPr lang="en-US" sz="48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FA8AAE-27E6-4103-834C-AEB4547E648C}"/>
              </a:ext>
            </a:extLst>
          </p:cNvPr>
          <p:cNvSpPr txBox="1">
            <a:spLocks/>
          </p:cNvSpPr>
          <p:nvPr/>
        </p:nvSpPr>
        <p:spPr>
          <a:xfrm>
            <a:off x="1672166" y="2944791"/>
            <a:ext cx="9029700" cy="1477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How the State of Georgia Implemented an Innovative Governance Process</a:t>
            </a:r>
            <a:endParaRPr lang="en-US" sz="4400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A72DD-8292-46FB-A85C-3BF13078B51E}"/>
              </a:ext>
            </a:extLst>
          </p:cNvPr>
          <p:cNvSpPr txBox="1">
            <a:spLocks/>
          </p:cNvSpPr>
          <p:nvPr/>
        </p:nvSpPr>
        <p:spPr>
          <a:xfrm>
            <a:off x="1672166" y="5093930"/>
            <a:ext cx="9029700" cy="594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Phil Weinzimer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Strategere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74422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57944"/>
            <a:ext cx="11357811" cy="5912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B850BE-E30B-460C-B41E-092A85F16C00}"/>
              </a:ext>
            </a:extLst>
          </p:cNvPr>
          <p:cNvGrpSpPr/>
          <p:nvPr/>
        </p:nvGrpSpPr>
        <p:grpSpPr>
          <a:xfrm>
            <a:off x="637673" y="357944"/>
            <a:ext cx="10696073" cy="5752571"/>
            <a:chOff x="1731264" y="809626"/>
            <a:chExt cx="8790432" cy="5300889"/>
          </a:xfrm>
        </p:grpSpPr>
        <p:sp>
          <p:nvSpPr>
            <p:cNvPr id="6" name="TextBox 5"/>
            <p:cNvSpPr txBox="1"/>
            <p:nvPr/>
          </p:nvSpPr>
          <p:spPr>
            <a:xfrm>
              <a:off x="1731264" y="809626"/>
              <a:ext cx="8790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GOVERNANCE FRAMEWORK- PROJECT EXCELLENCE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27150" y="1262841"/>
              <a:ext cx="8458200" cy="1265275"/>
            </a:xfrm>
            <a:prstGeom prst="roundRect">
              <a:avLst/>
            </a:prstGeom>
            <a:solidFill>
              <a:srgbClr val="EDF2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391131" y="1476341"/>
              <a:ext cx="7929553" cy="1072734"/>
              <a:chOff x="867130" y="1476341"/>
              <a:chExt cx="7929553" cy="107273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67130" y="1763114"/>
                <a:ext cx="21566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Vision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Executive Sponsor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Business &amp; IT Owner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52938" y="1810411"/>
                <a:ext cx="2362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Scope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Plan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Change Management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6640" y="1810411"/>
                <a:ext cx="24596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Constant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360 Degrees Perspective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.Factual 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20849" y="1518872"/>
                <a:ext cx="2065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Visible Leadership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15346" y="1518872"/>
                <a:ext cx="1745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Defined Tactics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64204" y="1476341"/>
                <a:ext cx="2732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Effective Communication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959049" y="2590101"/>
              <a:ext cx="8458200" cy="799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59049" y="3442450"/>
              <a:ext cx="8458200" cy="2668065"/>
            </a:xfrm>
            <a:prstGeom prst="roundRect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19626" y="3437117"/>
              <a:ext cx="2990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Arial Rounded MT Bold" pitchFamily="34" charset="0"/>
                  <a:cs typeface="Arial" pitchFamily="34" charset="0"/>
                </a:rPr>
                <a:t>Project Portfolio </a:t>
              </a:r>
            </a:p>
          </p:txBody>
        </p:sp>
        <p:sp>
          <p:nvSpPr>
            <p:cNvPr id="56" name="TextBox 18"/>
            <p:cNvSpPr txBox="1"/>
            <p:nvPr/>
          </p:nvSpPr>
          <p:spPr>
            <a:xfrm>
              <a:off x="2056514" y="2581792"/>
              <a:ext cx="818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Arial Rounded MT Bold" pitchFamily="34" charset="0"/>
                  <a:cs typeface="Arial" pitchFamily="34" charset="0"/>
                </a:rPr>
                <a:t>Project Excellence Governance Processes and Metrics</a:t>
              </a:r>
            </a:p>
          </p:txBody>
        </p:sp>
        <p:cxnSp>
          <p:nvCxnSpPr>
            <p:cNvPr id="57" name="Straight Arrow Connector 19"/>
            <p:cNvCxnSpPr/>
            <p:nvPr/>
          </p:nvCxnSpPr>
          <p:spPr>
            <a:xfrm>
              <a:off x="9838944" y="2822512"/>
              <a:ext cx="4715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17263" y="1247767"/>
              <a:ext cx="2472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Arial Rounded MT Bold" pitchFamily="34" charset="0"/>
                  <a:cs typeface="Arial" pitchFamily="34" charset="0"/>
                </a:rPr>
                <a:t>Guiding Principles</a:t>
              </a:r>
            </a:p>
          </p:txBody>
        </p:sp>
        <p:cxnSp>
          <p:nvCxnSpPr>
            <p:cNvPr id="54" name="Straight Arrow Connector 24"/>
            <p:cNvCxnSpPr/>
            <p:nvPr/>
          </p:nvCxnSpPr>
          <p:spPr>
            <a:xfrm flipV="1">
              <a:off x="10056466" y="5393604"/>
              <a:ext cx="0" cy="235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25"/>
            <p:cNvCxnSpPr/>
            <p:nvPr/>
          </p:nvCxnSpPr>
          <p:spPr>
            <a:xfrm flipV="1">
              <a:off x="9552983" y="5393604"/>
              <a:ext cx="0" cy="235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166568" y="5386509"/>
              <a:ext cx="0" cy="235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644859" y="5386509"/>
              <a:ext cx="0" cy="2356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2001572" y="3749049"/>
              <a:ext cx="8402184" cy="1511563"/>
              <a:chOff x="477572" y="3749048"/>
              <a:chExt cx="8402184" cy="151156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91756" y="3763225"/>
                <a:ext cx="2711302" cy="149738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54"/>
              <p:cNvGrpSpPr/>
              <p:nvPr/>
            </p:nvGrpSpPr>
            <p:grpSpPr>
              <a:xfrm>
                <a:off x="477572" y="3886962"/>
                <a:ext cx="2733441" cy="1274387"/>
                <a:chOff x="411121" y="4793235"/>
                <a:chExt cx="2733441" cy="127438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627331" y="5177480"/>
                  <a:ext cx="94609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Help Desk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005674" y="5156216"/>
                  <a:ext cx="6222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Email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10437" y="5790623"/>
                  <a:ext cx="9370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Telephony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962778" y="5790623"/>
                  <a:ext cx="8018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Network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814620" y="5482278"/>
                  <a:ext cx="10663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Data Center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11121" y="4793235"/>
                  <a:ext cx="27334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u="sng" dirty="0">
                      <a:latin typeface="Arial" pitchFamily="34" charset="0"/>
                      <a:cs typeface="Arial" pitchFamily="34" charset="0"/>
                    </a:rPr>
                    <a:t>Sustain – Maintain the Business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31286" y="5484052"/>
                  <a:ext cx="11448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Infrastructure</a:t>
                  </a:r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3312972" y="3756137"/>
                <a:ext cx="2711302" cy="149738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091640" y="3749048"/>
                <a:ext cx="2711302" cy="149738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60"/>
              <p:cNvGrpSpPr/>
              <p:nvPr/>
            </p:nvGrpSpPr>
            <p:grpSpPr>
              <a:xfrm>
                <a:off x="3221872" y="3865696"/>
                <a:ext cx="2917133" cy="1290638"/>
                <a:chOff x="3187320" y="4771969"/>
                <a:chExt cx="2917133" cy="1290638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3273628" y="5115759"/>
                  <a:ext cx="14253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Sales /Marketing 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187320" y="5455999"/>
                  <a:ext cx="1713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Product Development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527619" y="5785608"/>
                  <a:ext cx="1098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Engineering 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850585" y="5774977"/>
                  <a:ext cx="12538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Manufacturing 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930499" y="5445369"/>
                  <a:ext cx="8354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Logistics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580030" y="5115758"/>
                  <a:ext cx="14847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Font typeface="Arial" pitchFamily="34" charset="0"/>
                    <a:buChar char="•"/>
                  </a:pPr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Customer Support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264187" y="4771969"/>
                  <a:ext cx="26629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u="sng" dirty="0">
                      <a:latin typeface="Arial" pitchFamily="34" charset="0"/>
                      <a:cs typeface="Arial" pitchFamily="34" charset="0"/>
                    </a:rPr>
                    <a:t>Operational –Run the Business</a:t>
                  </a:r>
                </a:p>
              </p:txBody>
            </p:sp>
          </p:grpSp>
          <p:grpSp>
            <p:nvGrpSpPr>
              <p:cNvPr id="22" name="Group 61"/>
              <p:cNvGrpSpPr/>
              <p:nvPr/>
            </p:nvGrpSpPr>
            <p:grpSpPr>
              <a:xfrm>
                <a:off x="6077386" y="3865696"/>
                <a:ext cx="2802370" cy="1280010"/>
                <a:chOff x="6010935" y="4771969"/>
                <a:chExt cx="2802370" cy="128001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010935" y="4771969"/>
                  <a:ext cx="2802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u="sng" dirty="0">
                      <a:latin typeface="Arial" pitchFamily="34" charset="0"/>
                      <a:cs typeface="Arial" pitchFamily="34" charset="0"/>
                    </a:rPr>
                    <a:t>Strategic –Innovate the Business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331515" y="5087404"/>
                  <a:ext cx="21659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New Products / New Markets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334370" y="5420561"/>
                  <a:ext cx="20185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Creative Customer Service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513550" y="5774980"/>
                  <a:ext cx="18373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Innovative Supply Chain</a:t>
                  </a: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962401" y="5772504"/>
              <a:ext cx="4092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Managing Activities, Schedule, Cost, Resources, Risk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026244" y="2836688"/>
              <a:ext cx="509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2237262" y="2881153"/>
              <a:ext cx="8008095" cy="551477"/>
              <a:chOff x="713261" y="2881152"/>
              <a:chExt cx="8008095" cy="55147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20356" y="2881152"/>
                <a:ext cx="800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Rigorous Processes and Oversight to Ensure Successful Governance of Projects  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3261" y="3124852"/>
                <a:ext cx="800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Focused Metrics to Measure  Project Governance and Project Execution  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048785" y="5315372"/>
              <a:ext cx="8067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Arial Rounded MT Bold" pitchFamily="34" charset="0"/>
                  <a:cs typeface="Arial" pitchFamily="34" charset="0"/>
                </a:rPr>
                <a:t>Project  Governance &amp; Portfolio Management Solution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AEA0EB8-002A-48A1-B34D-60191A245C53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81FB3F3-FC44-4E92-BC25-372CBDE2A4BF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E440FC0-681F-45BE-99DB-13FB20E14CC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21C265F-B76B-4861-945E-F7F8858589BF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6EDC265-B3D6-4D3B-9939-4466AE3D0752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514001-7912-4EE7-AD25-D912E509F446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BC16EA-8EB1-4491-8C24-2048A024C2CA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581E4ABE-724E-44AF-B892-295146F1611F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344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7EDC6A-A058-435E-9602-075ED875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EE43D-CB92-47C4-AFE9-34E4B606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234AC-C587-4E9D-801D-A94BA2AD2DB4}"/>
              </a:ext>
            </a:extLst>
          </p:cNvPr>
          <p:cNvSpPr/>
          <p:nvPr/>
        </p:nvSpPr>
        <p:spPr>
          <a:xfrm>
            <a:off x="2757714" y="748528"/>
            <a:ext cx="7910286" cy="59376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743BA-06DA-4FD8-BD90-E9A1BAEF3087}"/>
              </a:ext>
            </a:extLst>
          </p:cNvPr>
          <p:cNvSpPr txBox="1"/>
          <p:nvPr/>
        </p:nvSpPr>
        <p:spPr>
          <a:xfrm>
            <a:off x="3173834" y="771617"/>
            <a:ext cx="749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I Improve Value to Georgia Citizens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FDDF9A-AFD4-4118-B44E-61306010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687" y="761694"/>
            <a:ext cx="1104129" cy="5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8C291A-BF1F-41FB-81D2-8FE38A75DCCC}"/>
              </a:ext>
            </a:extLst>
          </p:cNvPr>
          <p:cNvSpPr txBox="1"/>
          <p:nvPr/>
        </p:nvSpPr>
        <p:spPr>
          <a:xfrm>
            <a:off x="1727777" y="1708437"/>
            <a:ext cx="88201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As the stewards of taxpayer dollars, we need to ensure project success through a well-defined and proven governance process…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Calvin Rhodes, CIO-State of Georgia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1440C-5B30-4E5F-9758-E086680FB31B}"/>
              </a:ext>
            </a:extLst>
          </p:cNvPr>
          <p:cNvSpPr txBox="1"/>
          <p:nvPr/>
        </p:nvSpPr>
        <p:spPr>
          <a:xfrm>
            <a:off x="1949659" y="3003841"/>
            <a:ext cx="8486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latin typeface="Arial  "/>
              </a:rPr>
              <a:t>Identifies the </a:t>
            </a:r>
            <a:r>
              <a:rPr lang="en-US" sz="2400" b="1" dirty="0">
                <a:latin typeface="Arial  "/>
              </a:rPr>
              <a:t>Key Predictors for Project Success</a:t>
            </a:r>
            <a:endParaRPr lang="en-US" sz="2400" dirty="0">
              <a:latin typeface="Arial  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4A790-B955-4934-9FE3-A6839B285202}"/>
              </a:ext>
            </a:extLst>
          </p:cNvPr>
          <p:cNvSpPr txBox="1"/>
          <p:nvPr/>
        </p:nvSpPr>
        <p:spPr>
          <a:xfrm>
            <a:off x="1949659" y="3432014"/>
            <a:ext cx="8486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latin typeface="Arial  "/>
              </a:rPr>
              <a:t>Proactive</a:t>
            </a:r>
            <a:r>
              <a:rPr lang="en-US" sz="2400" dirty="0">
                <a:latin typeface="Arial  "/>
              </a:rPr>
              <a:t> versus Reactive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04D94-C3AC-4C0E-9A28-E9D75B315729}"/>
              </a:ext>
            </a:extLst>
          </p:cNvPr>
          <p:cNvSpPr txBox="1"/>
          <p:nvPr/>
        </p:nvSpPr>
        <p:spPr>
          <a:xfrm>
            <a:off x="1949659" y="3889215"/>
            <a:ext cx="84867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latin typeface="Arial  "/>
              </a:rPr>
              <a:t>Promotes Teaming </a:t>
            </a:r>
            <a:r>
              <a:rPr lang="en-US" sz="2400" dirty="0">
                <a:latin typeface="Arial  "/>
              </a:rPr>
              <a:t>through Active </a:t>
            </a:r>
            <a:br>
              <a:rPr lang="en-US" sz="2400" dirty="0">
                <a:latin typeface="Arial  "/>
              </a:rPr>
            </a:br>
            <a:r>
              <a:rPr lang="en-US" sz="2400" dirty="0">
                <a:latin typeface="Arial  "/>
              </a:rPr>
              <a:t>Communication /Training via </a:t>
            </a:r>
            <a:br>
              <a:rPr lang="en-US" sz="2400" dirty="0">
                <a:latin typeface="Arial  "/>
              </a:rPr>
            </a:br>
            <a:r>
              <a:rPr lang="en-US" sz="2400" dirty="0">
                <a:latin typeface="Arial  "/>
              </a:rPr>
              <a:t>Assessment Process</a:t>
            </a: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AD347044-4AEC-4ACC-BED7-01FC73416A54}"/>
              </a:ext>
            </a:extLst>
          </p:cNvPr>
          <p:cNvGrpSpPr/>
          <p:nvPr/>
        </p:nvGrpSpPr>
        <p:grpSpPr>
          <a:xfrm>
            <a:off x="1987328" y="3450921"/>
            <a:ext cx="8477477" cy="2775497"/>
            <a:chOff x="463327" y="3450920"/>
            <a:chExt cx="8477477" cy="2775497"/>
          </a:xfrm>
        </p:grpSpPr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5B3B86DE-4F1D-4504-B9AC-E1B5AFA2C82A}"/>
                </a:ext>
              </a:extLst>
            </p:cNvPr>
            <p:cNvGrpSpPr/>
            <p:nvPr/>
          </p:nvGrpSpPr>
          <p:grpSpPr>
            <a:xfrm>
              <a:off x="463327" y="5152571"/>
              <a:ext cx="5742770" cy="1073846"/>
              <a:chOff x="463327" y="5152571"/>
              <a:chExt cx="5742770" cy="107384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FE10AE-435E-4E81-9DE0-9354B6391F05}"/>
                  </a:ext>
                </a:extLst>
              </p:cNvPr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3327" y="5215316"/>
                <a:ext cx="2214341" cy="1008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FEB37CE-9474-42E3-8BB7-A045AF22EF31}"/>
                  </a:ext>
                </a:extLst>
              </p:cNvPr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7802" y="5152571"/>
                <a:ext cx="3218295" cy="107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44E2A7-05D5-485C-A4BE-99FE7D110E17}"/>
                </a:ext>
              </a:extLst>
            </p:cNvPr>
            <p:cNvSpPr txBox="1"/>
            <p:nvPr/>
          </p:nvSpPr>
          <p:spPr>
            <a:xfrm>
              <a:off x="6319525" y="3450920"/>
              <a:ext cx="2621279" cy="15696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Multi Million Dollars Savings to Reinvest in Innovative Projects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0A82E5EC-E7EA-4D07-A0D4-A5F15E44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8775" y="456709"/>
            <a:ext cx="939175" cy="10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1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1A1-4DFC-46B4-B98E-EE641AD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080" y="20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Governance Philosophy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BD4F1-F2D7-4E33-A219-653A3AE6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7172" y="646701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CD0E-91E9-4F9C-B7CB-8F809CC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49950-CABA-4CAC-A2B0-59628ED5E4AC}"/>
              </a:ext>
            </a:extLst>
          </p:cNvPr>
          <p:cNvSpPr txBox="1"/>
          <p:nvPr/>
        </p:nvSpPr>
        <p:spPr>
          <a:xfrm>
            <a:off x="548640" y="1257512"/>
            <a:ext cx="1105814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Project Governance is a defined discipline, but you need a balanced view of how the project is progressing.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Provide a level of discipline in managing projects to reduce project risk.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Project managers need to be more proactive in anticipating risks.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Project Stakeholders are an integral part of the project process.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Make sure you collect the right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Data gathering time must be minimized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Make sure data is analyzed properly</a:t>
            </a:r>
          </a:p>
          <a:p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18816-F1D7-41F2-8B1E-DA88CA67491F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F5965F-D17A-4089-B509-86213D9B327C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BF9AAF-131D-437F-B094-13AF5D22AEE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D83DE0-FB31-4667-9D92-CC4F6D6595CC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3B81BE-10F6-4E52-9C0A-0B4A278E225F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0C459E-B17F-4DB8-9890-EB88B46D9355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4BDC85-9BAE-4241-862C-F06B41D95369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15DCDC8-6E47-4D46-95F9-477169191670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691D56-D89E-41D0-BBE8-25A3E430BD65}"/>
              </a:ext>
            </a:extLst>
          </p:cNvPr>
          <p:cNvSpPr txBox="1"/>
          <p:nvPr/>
        </p:nvSpPr>
        <p:spPr>
          <a:xfrm>
            <a:off x="2007080" y="5484881"/>
            <a:ext cx="577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Teresa  Reilly – PMO Director, Georgia Technology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257FA-7D74-48B5-9CD7-633F4A60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722" y="3833763"/>
            <a:ext cx="2872396" cy="1876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34551-9424-40EA-8062-D6A8E000EBC1}"/>
              </a:ext>
            </a:extLst>
          </p:cNvPr>
          <p:cNvSpPr txBox="1"/>
          <p:nvPr/>
        </p:nvSpPr>
        <p:spPr>
          <a:xfrm>
            <a:off x="2007080" y="6017342"/>
            <a:ext cx="743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https://www.youtube.com/watch?v=MOVG86hCH5s&amp;feature=youtu.be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43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1A1-4DFC-46B4-B98E-EE641AD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70" y="1219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Key Observations</a:t>
            </a:r>
            <a:endParaRPr lang="en-US" sz="40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BD4F1-F2D7-4E33-A219-653A3AE6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CD0E-91E9-4F9C-B7CB-8F809CC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49950-CABA-4CAC-A2B0-59628ED5E4AC}"/>
              </a:ext>
            </a:extLst>
          </p:cNvPr>
          <p:cNvSpPr txBox="1"/>
          <p:nvPr/>
        </p:nvSpPr>
        <p:spPr>
          <a:xfrm>
            <a:off x="512065" y="1252785"/>
            <a:ext cx="1148036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Each Agency uses a different PPM </a:t>
            </a:r>
            <a:r>
              <a:rPr lang="en-US" sz="2800" dirty="0"/>
              <a:t>System to manage projects.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Three failed Enterprise-Wide PPM </a:t>
            </a:r>
            <a:r>
              <a:rPr lang="en-US" sz="2800" dirty="0"/>
              <a:t>implementations failed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PMO collects data from each agency </a:t>
            </a:r>
            <a:r>
              <a:rPr lang="en-US" sz="2800" dirty="0"/>
              <a:t>for key projects/collates, enters data into </a:t>
            </a:r>
            <a:r>
              <a:rPr lang="en-US" sz="2800" b="1" dirty="0"/>
              <a:t>Excel spreadsheets </a:t>
            </a:r>
            <a:r>
              <a:rPr lang="en-US" sz="2800" dirty="0"/>
              <a:t>and analyzes data for the monthly Enterprise Executive Management Meeting. 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Spreadsheets are consolidated </a:t>
            </a:r>
            <a:r>
              <a:rPr lang="en-US" sz="2800" dirty="0"/>
              <a:t>into an overall document, which is used by PMO to Review Projects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EEF658-35B9-40B3-93C6-235F3D145C0F}"/>
              </a:ext>
            </a:extLst>
          </p:cNvPr>
          <p:cNvGrpSpPr/>
          <p:nvPr/>
        </p:nvGrpSpPr>
        <p:grpSpPr>
          <a:xfrm>
            <a:off x="-32657" y="0"/>
            <a:ext cx="12224657" cy="6825343"/>
            <a:chOff x="-32657" y="10886"/>
            <a:chExt cx="12224657" cy="68253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60FC58-D268-4C6E-B766-E884DD251557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74DF8-A890-48B7-B35B-9BFF65A5D9B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416692D-88E5-4636-B393-129DB55DC034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184D931-E48B-4FE3-A3EB-A002232F9A09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B396E7C-93CB-4FEC-B5AA-D514E9EB3DA9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AFC905-D8E9-47B8-B56F-57BB47C6A1FB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81E3C14-2941-417B-9CEC-214353BC9F8D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1A1-4DFC-46B4-B98E-EE641AD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Key Challenges</a:t>
            </a:r>
            <a:endParaRPr lang="en-US" sz="40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BD4F1-F2D7-4E33-A219-653A3AE6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CD0E-91E9-4F9C-B7CB-8F809CC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49950-CABA-4CAC-A2B0-59628ED5E4AC}"/>
              </a:ext>
            </a:extLst>
          </p:cNvPr>
          <p:cNvSpPr txBox="1"/>
          <p:nvPr/>
        </p:nvSpPr>
        <p:spPr>
          <a:xfrm>
            <a:off x="585216" y="1223900"/>
            <a:ext cx="1149705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Current systems are manually intensive/</a:t>
            </a:r>
            <a:r>
              <a:rPr lang="en-US" sz="2800" dirty="0"/>
              <a:t> Complex projects require oversight </a:t>
            </a:r>
            <a:endParaRPr lang="en-US" sz="2800" b="1" dirty="0"/>
          </a:p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Cumbersome effort in gathering project data </a:t>
            </a:r>
            <a:r>
              <a:rPr lang="en-US" sz="2800" dirty="0"/>
              <a:t>from each agency</a:t>
            </a:r>
          </a:p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Time consuming process</a:t>
            </a:r>
            <a:r>
              <a:rPr lang="en-US" sz="2800" dirty="0"/>
              <a:t> to prepare monthly dashboard reports</a:t>
            </a:r>
          </a:p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Qualitative data</a:t>
            </a:r>
            <a:r>
              <a:rPr lang="en-US" sz="2800" dirty="0"/>
              <a:t>, in the form or comments, provided by the project manager, </a:t>
            </a:r>
            <a:r>
              <a:rPr lang="en-US" sz="2800" b="1" dirty="0"/>
              <a:t>represent the Program Manager’s view </a:t>
            </a:r>
            <a:r>
              <a:rPr lang="en-US" sz="2800" dirty="0"/>
              <a:t>of the project.</a:t>
            </a:r>
          </a:p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Current system is cumbersome </a:t>
            </a:r>
            <a:r>
              <a:rPr lang="en-US" sz="2800" dirty="0"/>
              <a:t>to use in capturing project issues</a:t>
            </a:r>
          </a:p>
          <a:p>
            <a:pPr marL="176213" indent="-176213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Key stakeholder input is NOT</a:t>
            </a:r>
            <a:r>
              <a:rPr lang="en-US" sz="2800" dirty="0"/>
              <a:t> represented in project status</a:t>
            </a:r>
            <a:endParaRPr lang="en-US" sz="2800" b="1" dirty="0"/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D050D8-26A6-447E-9572-4D6218E0D6DA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A9A6B2-96CD-437E-8014-88C11A1CAA60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87E6D1-071D-447E-8AF3-66BAB125DC9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F35D5D-E28B-43CB-880A-F15CCA82B039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ABBA23-80A5-4E7A-A8A8-FE9860CE2094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49D499-7D8C-4317-800B-17ECFC99BDDB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34FDA1-73DD-405B-ABB9-6F45627A26D2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07C85-AFE6-4DF0-9319-1146ED048714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2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CD0E-91E9-4F9C-B7CB-8F809CC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0A1DDD-BD4C-4D5C-91AA-69126BFA74FE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849593-0AE2-4A3E-9603-E2F87CE9E77E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A5292D-BDAF-4050-B675-C4A9F67F844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58EAE9-D856-4061-987A-1CD60C9FB450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D45C2-4728-40EC-AF62-DE0F0E3F08DD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3077BB9-E5B9-489C-BCCA-AC3628870F3E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4BAA32-74CE-42F7-861D-C0EEE979DD5A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DC633B3-7961-43DA-B7F7-95400E81A874}"/>
              </a:ext>
            </a:extLst>
          </p:cNvPr>
          <p:cNvGrpSpPr/>
          <p:nvPr/>
        </p:nvGrpSpPr>
        <p:grpSpPr>
          <a:xfrm>
            <a:off x="3155313" y="725263"/>
            <a:ext cx="8367977" cy="1675160"/>
            <a:chOff x="3155313" y="725263"/>
            <a:chExt cx="8367977" cy="16751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740DD5-7AC4-400C-B85D-CEB3E53E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5313" y="1542192"/>
              <a:ext cx="1497301" cy="562212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EEE3372-D376-433D-B4E0-4E10FBD7C604}"/>
                </a:ext>
              </a:extLst>
            </p:cNvPr>
            <p:cNvGrpSpPr/>
            <p:nvPr/>
          </p:nvGrpSpPr>
          <p:grpSpPr>
            <a:xfrm>
              <a:off x="4369064" y="725263"/>
              <a:ext cx="7154226" cy="1675160"/>
              <a:chOff x="4369064" y="725263"/>
              <a:chExt cx="7154226" cy="167516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A6BF61E-C69D-4394-A8BD-D4E2153F4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2411" y="725263"/>
                <a:ext cx="1880879" cy="1393414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ED75A33-10A3-4B18-A0E9-95FB807DB507}"/>
                  </a:ext>
                </a:extLst>
              </p:cNvPr>
              <p:cNvGrpSpPr/>
              <p:nvPr/>
            </p:nvGrpSpPr>
            <p:grpSpPr>
              <a:xfrm>
                <a:off x="4369064" y="875691"/>
                <a:ext cx="5032340" cy="1524732"/>
                <a:chOff x="4369064" y="875691"/>
                <a:chExt cx="5032340" cy="1524732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37A2FA3-C3C2-4F37-9CD6-D0CA7D271A70}"/>
                    </a:ext>
                  </a:extLst>
                </p:cNvPr>
                <p:cNvSpPr txBox="1"/>
                <p:nvPr/>
              </p:nvSpPr>
              <p:spPr>
                <a:xfrm>
                  <a:off x="4927493" y="1446316"/>
                  <a:ext cx="4236720" cy="9541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2800" b="1" dirty="0"/>
                    <a:t>Provides Oversight For Complex/Critical Projects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5FFDEA-A0FD-4706-8BC8-BCF424BFEEEE}"/>
                    </a:ext>
                  </a:extLst>
                </p:cNvPr>
                <p:cNvSpPr txBox="1"/>
                <p:nvPr/>
              </p:nvSpPr>
              <p:spPr>
                <a:xfrm>
                  <a:off x="4369064" y="875691"/>
                  <a:ext cx="50323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u="sng" dirty="0"/>
                    <a:t>Critical Project Review Panel</a:t>
                  </a:r>
                </a:p>
              </p:txBody>
            </p:sp>
          </p:grp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9AB0C3-C11C-4773-BBA1-70F1F3FFBA87}"/>
              </a:ext>
            </a:extLst>
          </p:cNvPr>
          <p:cNvGrpSpPr/>
          <p:nvPr/>
        </p:nvGrpSpPr>
        <p:grpSpPr>
          <a:xfrm>
            <a:off x="7621014" y="2479814"/>
            <a:ext cx="4236720" cy="3562904"/>
            <a:chOff x="7621014" y="2304450"/>
            <a:chExt cx="4236720" cy="35629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D54B76-8BBC-4790-9F0E-218D677E650C}"/>
                </a:ext>
              </a:extLst>
            </p:cNvPr>
            <p:cNvSpPr txBox="1"/>
            <p:nvPr/>
          </p:nvSpPr>
          <p:spPr>
            <a:xfrm>
              <a:off x="7621014" y="2820366"/>
              <a:ext cx="423672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The State CIO-Chair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PMO Director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State Agency Project Manager,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Business Owner/ Vendor Project Manager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Governor’s Office Representative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F096C2-2705-4629-ADE0-9F04F2CCE20C}"/>
                </a:ext>
              </a:extLst>
            </p:cNvPr>
            <p:cNvSpPr txBox="1"/>
            <p:nvPr/>
          </p:nvSpPr>
          <p:spPr>
            <a:xfrm>
              <a:off x="8557302" y="2304450"/>
              <a:ext cx="1989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PARTICIPANTS</a:t>
              </a:r>
              <a:endParaRPr lang="en-US" b="1" u="sng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85670C-1EE3-45D0-BAE9-A190960F3D61}"/>
              </a:ext>
            </a:extLst>
          </p:cNvPr>
          <p:cNvGrpSpPr/>
          <p:nvPr/>
        </p:nvGrpSpPr>
        <p:grpSpPr>
          <a:xfrm>
            <a:off x="2296550" y="2407024"/>
            <a:ext cx="4914562" cy="2306840"/>
            <a:chOff x="2467238" y="2407024"/>
            <a:chExt cx="4914562" cy="2306840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69D19A5-468E-4AA1-93F7-27151A72B7E4}"/>
                </a:ext>
              </a:extLst>
            </p:cNvPr>
            <p:cNvSpPr/>
            <p:nvPr/>
          </p:nvSpPr>
          <p:spPr>
            <a:xfrm>
              <a:off x="2467238" y="3548307"/>
              <a:ext cx="772267" cy="4610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EE7D63-C4A2-41DF-A862-52B31C894E2E}"/>
                </a:ext>
              </a:extLst>
            </p:cNvPr>
            <p:cNvSpPr txBox="1"/>
            <p:nvPr/>
          </p:nvSpPr>
          <p:spPr>
            <a:xfrm>
              <a:off x="2856273" y="2774872"/>
              <a:ext cx="45255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Projects -&gt; $1M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Or with significant business risk </a:t>
              </a:r>
              <a:r>
                <a:rPr lang="en-US" sz="2400" dirty="0"/>
                <a:t>that would impact the citizens of the state; regardless of project cost.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7E302E-7186-4732-AA87-462268B4664D}"/>
                </a:ext>
              </a:extLst>
            </p:cNvPr>
            <p:cNvSpPr txBox="1"/>
            <p:nvPr/>
          </p:nvSpPr>
          <p:spPr>
            <a:xfrm>
              <a:off x="3954629" y="2407024"/>
              <a:ext cx="134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/>
                <a:t>CRITERIA</a:t>
              </a:r>
              <a:endParaRPr lang="en-US" b="1" u="sng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B3FF2-AF01-476B-940F-031715016215}"/>
              </a:ext>
            </a:extLst>
          </p:cNvPr>
          <p:cNvGrpSpPr/>
          <p:nvPr/>
        </p:nvGrpSpPr>
        <p:grpSpPr>
          <a:xfrm>
            <a:off x="2685586" y="5014676"/>
            <a:ext cx="4877861" cy="1528850"/>
            <a:chOff x="2856274" y="4889416"/>
            <a:chExt cx="4877861" cy="15288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BFBEE7-C961-43ED-9DBC-575A095F9ACB}"/>
                </a:ext>
              </a:extLst>
            </p:cNvPr>
            <p:cNvSpPr txBox="1"/>
            <p:nvPr/>
          </p:nvSpPr>
          <p:spPr>
            <a:xfrm>
              <a:off x="3573291" y="5217937"/>
              <a:ext cx="41608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-Project Assessments </a:t>
              </a:r>
              <a:br>
                <a:rPr lang="en-US" sz="2400" i="1" dirty="0"/>
              </a:br>
              <a:r>
                <a:rPr lang="en-US" sz="2400" i="1" dirty="0"/>
                <a:t>  through project lifecycle</a:t>
              </a:r>
            </a:p>
            <a:p>
              <a:r>
                <a:rPr lang="en-US" sz="2400" i="1" dirty="0"/>
                <a:t>-PMO attends Status Meetings </a:t>
              </a:r>
              <a:endParaRPr lang="en-US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5685DB-84D3-4289-9FC4-ACDD18EFD6D7}"/>
                </a:ext>
              </a:extLst>
            </p:cNvPr>
            <p:cNvSpPr txBox="1"/>
            <p:nvPr/>
          </p:nvSpPr>
          <p:spPr>
            <a:xfrm>
              <a:off x="2856274" y="4889416"/>
              <a:ext cx="393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Projects -&gt; $10 Million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E3D2B3-DDFE-418D-B311-33680DFE06CE}"/>
              </a:ext>
            </a:extLst>
          </p:cNvPr>
          <p:cNvGrpSpPr/>
          <p:nvPr/>
        </p:nvGrpSpPr>
        <p:grpSpPr>
          <a:xfrm>
            <a:off x="140386" y="939240"/>
            <a:ext cx="2596282" cy="4706940"/>
            <a:chOff x="140386" y="939240"/>
            <a:chExt cx="2596282" cy="47069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6B3740-FD8A-4DA2-915C-71582B16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992" y="1877928"/>
              <a:ext cx="1662268" cy="1136063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DFFFB6-42B5-44B4-BA94-FB48ABC08189}"/>
                </a:ext>
              </a:extLst>
            </p:cNvPr>
            <p:cNvGrpSpPr/>
            <p:nvPr/>
          </p:nvGrpSpPr>
          <p:grpSpPr>
            <a:xfrm>
              <a:off x="140386" y="3334228"/>
              <a:ext cx="2074747" cy="1185077"/>
              <a:chOff x="-52907" y="3206682"/>
              <a:chExt cx="2643600" cy="174292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E86A38-FAD6-44AD-AD5D-1161A8251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2907" y="32066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87B68D3-EDC7-47F6-A98C-4B1AD193D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93" y="33590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8F4E5C9-70DE-4C32-8422-251037BAB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893" y="35114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67D7340-60F0-4060-802A-0010E9AC7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93" y="36638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596AA8C-5C99-491B-90C2-D583B9066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693" y="38162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A491E7-71B4-4F0B-86C7-0F9095D56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093" y="3968682"/>
                <a:ext cx="1881600" cy="9809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A60539-B921-4A9D-8DA2-276EE3F4BEF5}"/>
                </a:ext>
              </a:extLst>
            </p:cNvPr>
            <p:cNvSpPr txBox="1"/>
            <p:nvPr/>
          </p:nvSpPr>
          <p:spPr>
            <a:xfrm>
              <a:off x="140386" y="4815183"/>
              <a:ext cx="2596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400-600 </a:t>
              </a:r>
              <a:br>
                <a:rPr lang="en-US" sz="2400" b="1" dirty="0"/>
              </a:br>
              <a:r>
                <a:rPr lang="en-US" sz="2400" b="1" dirty="0"/>
                <a:t>projects/</a:t>
              </a:r>
              <a:r>
                <a:rPr lang="en-US" sz="2400" b="1" dirty="0" err="1"/>
                <a:t>yr</a:t>
              </a:r>
              <a:endParaRPr lang="en-US" sz="24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BB177E-6D82-44D9-AB6C-098FF5DFBF34}"/>
                </a:ext>
              </a:extLst>
            </p:cNvPr>
            <p:cNvSpPr txBox="1"/>
            <p:nvPr/>
          </p:nvSpPr>
          <p:spPr>
            <a:xfrm>
              <a:off x="324927" y="939240"/>
              <a:ext cx="15227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129 STATE</a:t>
              </a:r>
            </a:p>
            <a:p>
              <a:r>
                <a:rPr lang="en-US" sz="2400" b="1" u="sng" dirty="0"/>
                <a:t> AGENCIES</a:t>
              </a:r>
              <a:endParaRPr lang="en-US" b="1" u="sng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571137-C3F3-4DB7-A84A-C11536AA4B73}"/>
              </a:ext>
            </a:extLst>
          </p:cNvPr>
          <p:cNvSpPr txBox="1"/>
          <p:nvPr/>
        </p:nvSpPr>
        <p:spPr>
          <a:xfrm>
            <a:off x="789432" y="256566"/>
            <a:ext cx="1120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GA NEW PROJECT GOVERNANCE PROCESS</a:t>
            </a:r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10172C22-1EF5-421F-962E-A47FB31D7986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1B9BB-8039-456A-BF66-477B8453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F4C39-6C65-4FF5-8A8A-82971244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A88E4-FDDC-4A18-9E47-3F990980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63" y="223846"/>
            <a:ext cx="5928874" cy="929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FD78C-0E9A-4D5B-B3BA-97FBD4E99B26}"/>
              </a:ext>
            </a:extLst>
          </p:cNvPr>
          <p:cNvSpPr txBox="1"/>
          <p:nvPr/>
        </p:nvSpPr>
        <p:spPr>
          <a:xfrm>
            <a:off x="85345" y="1179633"/>
            <a:ext cx="121066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GTA contracted with vendor </a:t>
            </a:r>
            <a:r>
              <a:rPr lang="en-US" sz="2400" dirty="0"/>
              <a:t>(CAI) to offer enterprise-wide portfolio management application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The application, Georgia Enterprise Management Suite (GEMS), provides insight </a:t>
            </a:r>
            <a:r>
              <a:rPr lang="en-US" sz="2400" dirty="0"/>
              <a:t>into the health and status of in-flight projects through the ability to combine traditional, quantitative operational data with </a:t>
            </a:r>
            <a:r>
              <a:rPr lang="en-US" sz="2400" u="sng" dirty="0"/>
              <a:t>qualitative assessment data from multiple stakeholders</a:t>
            </a:r>
            <a:r>
              <a:rPr lang="en-US" sz="2400" dirty="0"/>
              <a:t>.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benefits</a:t>
            </a:r>
            <a:r>
              <a:rPr lang="en-US" sz="2400" dirty="0"/>
              <a:t> include:</a:t>
            </a:r>
          </a:p>
          <a:p>
            <a:pPr marL="1082675" lvl="1" indent="-1079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   </a:t>
            </a:r>
            <a:r>
              <a:rPr lang="en-US" sz="2400" b="1" dirty="0"/>
              <a:t>Anytime, anywhere accessibility </a:t>
            </a:r>
            <a:r>
              <a:rPr lang="en-US" sz="2400" dirty="0"/>
              <a:t>since GEMS is a hosted, web-based application</a:t>
            </a:r>
          </a:p>
          <a:p>
            <a:pPr marL="1082675" indent="-107950" fontAlgn="base">
              <a:spcBef>
                <a:spcPts val="600"/>
              </a:spcBef>
            </a:pPr>
            <a:r>
              <a:rPr lang="en-US" sz="2400" dirty="0"/>
              <a:t>     Capability for all contributors – such as project managers, team members and</a:t>
            </a:r>
            <a:br>
              <a:rPr lang="en-US" sz="2400" dirty="0"/>
            </a:br>
            <a:r>
              <a:rPr lang="en-US" sz="2400" dirty="0"/>
              <a:t>   other key stakeholders – offer input regarding status and health of the project</a:t>
            </a:r>
          </a:p>
          <a:p>
            <a:pPr marL="1317625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Easy </a:t>
            </a:r>
            <a:r>
              <a:rPr lang="en-US" sz="2400" dirty="0"/>
              <a:t>monthly reporting</a:t>
            </a:r>
          </a:p>
          <a:p>
            <a:pPr marL="1317625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Better analytical tools </a:t>
            </a:r>
            <a:r>
              <a:rPr lang="en-US" sz="2400" dirty="0"/>
              <a:t>that look at the entire range of project indicators</a:t>
            </a:r>
          </a:p>
          <a:p>
            <a:pPr marL="1317625" indent="-34290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/>
              <a:t>Improved visibility </a:t>
            </a:r>
            <a:r>
              <a:rPr lang="en-US" sz="2400" dirty="0"/>
              <a:t>into the performance of projects, programs and portfolios throughout their entire lifecycle</a:t>
            </a:r>
          </a:p>
        </p:txBody>
      </p:sp>
    </p:spTree>
    <p:extLst>
      <p:ext uri="{BB962C8B-B14F-4D97-AF65-F5344CB8AC3E}">
        <p14:creationId xmlns:p14="http://schemas.microsoft.com/office/powerpoint/2010/main" val="367365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FE69-22DD-4E0A-BB60-1C7EFE8F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187966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Three Project Savings Examples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E2A78-182D-4E5F-9551-D3CED489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53482-3D1A-49F9-ABAD-BBBDC513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49DDC6-B121-4AA4-814A-B3D47E2F6E8D}"/>
              </a:ext>
            </a:extLst>
          </p:cNvPr>
          <p:cNvGrpSpPr/>
          <p:nvPr/>
        </p:nvGrpSpPr>
        <p:grpSpPr>
          <a:xfrm>
            <a:off x="1104569" y="3163091"/>
            <a:ext cx="9686227" cy="646331"/>
            <a:chOff x="1104569" y="3163091"/>
            <a:chExt cx="968622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2BC7ED-89E8-4B67-8EED-E7E0754B3D63}"/>
                </a:ext>
              </a:extLst>
            </p:cNvPr>
            <p:cNvSpPr txBox="1"/>
            <p:nvPr/>
          </p:nvSpPr>
          <p:spPr>
            <a:xfrm>
              <a:off x="1104569" y="3163091"/>
              <a:ext cx="3679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Case Management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0BA87F-A0BF-491D-9889-CD0DE69B2DBA}"/>
                </a:ext>
              </a:extLst>
            </p:cNvPr>
            <p:cNvSpPr txBox="1"/>
            <p:nvPr/>
          </p:nvSpPr>
          <p:spPr>
            <a:xfrm>
              <a:off x="5559552" y="3163091"/>
              <a:ext cx="1987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$ 700k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4EFCB-268F-4FA1-AA10-7CD122176920}"/>
                </a:ext>
              </a:extLst>
            </p:cNvPr>
            <p:cNvSpPr txBox="1"/>
            <p:nvPr/>
          </p:nvSpPr>
          <p:spPr>
            <a:xfrm>
              <a:off x="8156448" y="3163091"/>
              <a:ext cx="2634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PM Issue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A21369-87A3-45F0-8FA9-8C6F371A3782}"/>
              </a:ext>
            </a:extLst>
          </p:cNvPr>
          <p:cNvGrpSpPr/>
          <p:nvPr/>
        </p:nvGrpSpPr>
        <p:grpSpPr>
          <a:xfrm>
            <a:off x="1013129" y="4379963"/>
            <a:ext cx="11093527" cy="646331"/>
            <a:chOff x="1013129" y="4379963"/>
            <a:chExt cx="11093527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7F3D4-6511-4868-AC1E-653CF16D3E72}"/>
                </a:ext>
              </a:extLst>
            </p:cNvPr>
            <p:cNvSpPr txBox="1"/>
            <p:nvPr/>
          </p:nvSpPr>
          <p:spPr>
            <a:xfrm>
              <a:off x="1013129" y="4379963"/>
              <a:ext cx="4039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Health Management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3BCAC2-F2D4-4090-81A6-96D3489476C2}"/>
                </a:ext>
              </a:extLst>
            </p:cNvPr>
            <p:cNvSpPr txBox="1"/>
            <p:nvPr/>
          </p:nvSpPr>
          <p:spPr>
            <a:xfrm>
              <a:off x="5484331" y="4379963"/>
              <a:ext cx="1987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$ 400k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44EE76-A82E-4F98-816C-55991A241713}"/>
                </a:ext>
              </a:extLst>
            </p:cNvPr>
            <p:cNvSpPr txBox="1"/>
            <p:nvPr/>
          </p:nvSpPr>
          <p:spPr>
            <a:xfrm>
              <a:off x="8156448" y="4379963"/>
              <a:ext cx="3950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Poor Requirements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8F628-2735-4D7D-920B-26EEEB2A819F}"/>
              </a:ext>
            </a:extLst>
          </p:cNvPr>
          <p:cNvGrpSpPr/>
          <p:nvPr/>
        </p:nvGrpSpPr>
        <p:grpSpPr>
          <a:xfrm>
            <a:off x="1109472" y="2097024"/>
            <a:ext cx="9681324" cy="646331"/>
            <a:chOff x="1109472" y="2097024"/>
            <a:chExt cx="9681324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3FE692-C116-4E77-BF87-4E0BB2FC415B}"/>
                </a:ext>
              </a:extLst>
            </p:cNvPr>
            <p:cNvSpPr txBox="1"/>
            <p:nvPr/>
          </p:nvSpPr>
          <p:spPr>
            <a:xfrm>
              <a:off x="1109472" y="2097024"/>
              <a:ext cx="30610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Finance Project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C1AE4C-18C4-4052-A672-C0237EB319FE}"/>
                </a:ext>
              </a:extLst>
            </p:cNvPr>
            <p:cNvSpPr txBox="1"/>
            <p:nvPr/>
          </p:nvSpPr>
          <p:spPr>
            <a:xfrm>
              <a:off x="5522976" y="2097024"/>
              <a:ext cx="1987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$ 300k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96C478-EA55-4F15-8BE1-E7A33146EBDC}"/>
                </a:ext>
              </a:extLst>
            </p:cNvPr>
            <p:cNvSpPr txBox="1"/>
            <p:nvPr/>
          </p:nvSpPr>
          <p:spPr>
            <a:xfrm>
              <a:off x="8156448" y="2097024"/>
              <a:ext cx="2634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Vendor Issue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D2C9287-F10B-4DC0-998B-BEF698BE6662}"/>
              </a:ext>
            </a:extLst>
          </p:cNvPr>
          <p:cNvSpPr txBox="1"/>
          <p:nvPr/>
        </p:nvSpPr>
        <p:spPr>
          <a:xfrm>
            <a:off x="1570758" y="1425158"/>
            <a:ext cx="183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PROJECT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B4D92-DBE7-4C52-B492-3A050046F823}"/>
              </a:ext>
            </a:extLst>
          </p:cNvPr>
          <p:cNvSpPr txBox="1"/>
          <p:nvPr/>
        </p:nvSpPr>
        <p:spPr>
          <a:xfrm>
            <a:off x="5246646" y="1449542"/>
            <a:ext cx="186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SAVINGS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93106-7E34-4EF1-8EAD-748B8FCD310B}"/>
              </a:ext>
            </a:extLst>
          </p:cNvPr>
          <p:cNvSpPr txBox="1"/>
          <p:nvPr/>
        </p:nvSpPr>
        <p:spPr>
          <a:xfrm>
            <a:off x="8194817" y="1425158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35504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ECE1F-E7BC-4AC4-AED8-04A3B18C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0350E-73D1-44DF-9AEF-116D7DDE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A023D-6779-490A-AF41-030A4D199A91}"/>
              </a:ext>
            </a:extLst>
          </p:cNvPr>
          <p:cNvSpPr txBox="1"/>
          <p:nvPr/>
        </p:nvSpPr>
        <p:spPr>
          <a:xfrm>
            <a:off x="644107" y="5799961"/>
            <a:ext cx="1139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https://www.cio.com/article/2693222/project-management/how-to-succeed-at-project-governance.html?nsdr=true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FACAC-0823-4E78-8DAA-23F379B6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94" y="2186216"/>
            <a:ext cx="8870449" cy="22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733CC-545D-4223-9945-80AC87A9F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8" y="275248"/>
            <a:ext cx="3192970" cy="36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3BCEE-FB9A-4140-AAB2-430F419CF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373" y="761634"/>
            <a:ext cx="5344479" cy="10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781101" y="1335820"/>
            <a:ext cx="3403159" cy="374241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0600" y="561891"/>
            <a:ext cx="1701579" cy="629610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4253" y="1335829"/>
            <a:ext cx="1701579" cy="17492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85831" y="1335827"/>
            <a:ext cx="5178948" cy="17492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84252" y="3175224"/>
            <a:ext cx="6880525" cy="309040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14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5896126" y="2311809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452578" y="732299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AF2B2-39BB-4D00-B2FF-75A75B2747E6}"/>
              </a:ext>
            </a:extLst>
          </p:cNvPr>
          <p:cNvSpPr txBox="1"/>
          <p:nvPr/>
        </p:nvSpPr>
        <p:spPr>
          <a:xfrm>
            <a:off x="2578330" y="1406013"/>
            <a:ext cx="1747658" cy="3539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700" b="1" dirty="0"/>
              <a:t>OVERALL </a:t>
            </a:r>
            <a:r>
              <a:rPr lang="en-US" sz="1600" b="1" dirty="0"/>
              <a:t>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EA4BC-7B8A-460E-ABBC-D017BFDBE413}"/>
              </a:ext>
            </a:extLst>
          </p:cNvPr>
          <p:cNvSpPr txBox="1"/>
          <p:nvPr/>
        </p:nvSpPr>
        <p:spPr>
          <a:xfrm>
            <a:off x="5316876" y="1419867"/>
            <a:ext cx="147091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71B08-D3A5-4F6A-AA2E-C6C69DE5C206}"/>
              </a:ext>
            </a:extLst>
          </p:cNvPr>
          <p:cNvSpPr txBox="1"/>
          <p:nvPr/>
        </p:nvSpPr>
        <p:spPr>
          <a:xfrm>
            <a:off x="8475675" y="1423889"/>
            <a:ext cx="187121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HUMAN FEEDBACK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2609C-9078-4CA2-9413-16B594AC97DB}"/>
              </a:ext>
            </a:extLst>
          </p:cNvPr>
          <p:cNvSpPr txBox="1"/>
          <p:nvPr/>
        </p:nvSpPr>
        <p:spPr>
          <a:xfrm>
            <a:off x="7684177" y="3226997"/>
            <a:ext cx="188853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OPERATIONAL DATA</a:t>
            </a:r>
          </a:p>
        </p:txBody>
      </p:sp>
    </p:spTree>
    <p:extLst>
      <p:ext uri="{BB962C8B-B14F-4D97-AF65-F5344CB8AC3E}">
        <p14:creationId xmlns:p14="http://schemas.microsoft.com/office/powerpoint/2010/main" val="34254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916113" y="-201158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latin typeface="Arial Black" pitchFamily="34" charset="0"/>
                <a:ea typeface="+mj-ea"/>
                <a:cs typeface="+mj-cs"/>
              </a:rPr>
              <a:t>Phil Weinzimer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1FE50E-1BA2-41E0-BB80-7412938F65C7}"/>
              </a:ext>
            </a:extLst>
          </p:cNvPr>
          <p:cNvGrpSpPr/>
          <p:nvPr/>
        </p:nvGrpSpPr>
        <p:grpSpPr>
          <a:xfrm>
            <a:off x="685800" y="544513"/>
            <a:ext cx="10613571" cy="5932488"/>
            <a:chOff x="1543051" y="544513"/>
            <a:chExt cx="9048750" cy="5932488"/>
          </a:xfrm>
        </p:grpSpPr>
        <p:grpSp>
          <p:nvGrpSpPr>
            <p:cNvPr id="2" name="Group 63"/>
            <p:cNvGrpSpPr>
              <a:grpSpLocks/>
            </p:cNvGrpSpPr>
            <p:nvPr/>
          </p:nvGrpSpPr>
          <p:grpSpPr bwMode="auto">
            <a:xfrm>
              <a:off x="6043614" y="630239"/>
              <a:ext cx="4548187" cy="2555875"/>
              <a:chOff x="4519387" y="630919"/>
              <a:chExt cx="4548413" cy="2554513"/>
            </a:xfrm>
          </p:grpSpPr>
          <p:grpSp>
            <p:nvGrpSpPr>
              <p:cNvPr id="3" name="Group 17"/>
              <p:cNvGrpSpPr>
                <a:grpSpLocks/>
              </p:cNvGrpSpPr>
              <p:nvPr/>
            </p:nvGrpSpPr>
            <p:grpSpPr bwMode="auto">
              <a:xfrm>
                <a:off x="6800850" y="760627"/>
                <a:ext cx="2266950" cy="2354048"/>
                <a:chOff x="1777097" y="884239"/>
                <a:chExt cx="2877746" cy="3034618"/>
              </a:xfrm>
            </p:grpSpPr>
            <p:pic>
              <p:nvPicPr>
                <p:cNvPr id="313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80998" y="2309812"/>
                  <a:ext cx="2852915" cy="1580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4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77097" y="884239"/>
                  <a:ext cx="2877746" cy="142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785015" y="886797"/>
                  <a:ext cx="2829522" cy="30312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4519387" y="630919"/>
                <a:ext cx="2148113" cy="2554513"/>
                <a:chOff x="5072061" y="863600"/>
                <a:chExt cx="2968853" cy="3069771"/>
              </a:xfrm>
            </p:grpSpPr>
            <p:pic>
              <p:nvPicPr>
                <p:cNvPr id="313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73374" y="870857"/>
                  <a:ext cx="2962779" cy="1625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1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72061" y="2492284"/>
                  <a:ext cx="2957513" cy="14410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115944" y="863600"/>
                  <a:ext cx="2924805" cy="303354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827213" y="544513"/>
              <a:ext cx="3848100" cy="2705100"/>
              <a:chOff x="303915" y="544511"/>
              <a:chExt cx="3848136" cy="2704874"/>
            </a:xfrm>
          </p:grpSpPr>
          <p:pic>
            <p:nvPicPr>
              <p:cNvPr id="3126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3915" y="549728"/>
                <a:ext cx="1751216" cy="2699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7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79124" y="544511"/>
                <a:ext cx="1772927" cy="2703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1552576" y="4881564"/>
              <a:ext cx="4352925" cy="1595437"/>
              <a:chOff x="28575" y="4880862"/>
              <a:chExt cx="4352925" cy="15961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8575" y="4880862"/>
                <a:ext cx="4352925" cy="1596137"/>
              </a:xfrm>
              <a:prstGeom prst="rect">
                <a:avLst/>
              </a:prstGeom>
              <a:ln w="952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326257" y="4991099"/>
                <a:ext cx="3769493" cy="1400175"/>
                <a:chOff x="1161439" y="3193375"/>
                <a:chExt cx="7449161" cy="2826425"/>
              </a:xfrm>
            </p:grpSpPr>
            <p:pic>
              <p:nvPicPr>
                <p:cNvPr id="3117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785938" y="3248025"/>
                  <a:ext cx="5572125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161439" y="3193375"/>
                  <a:ext cx="541339" cy="590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990587" y="3733085"/>
                  <a:ext cx="1257301" cy="466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5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747711" y="3715762"/>
                  <a:ext cx="1015595" cy="501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6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119274" y="3737312"/>
                  <a:ext cx="15240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211263" y="4460676"/>
                  <a:ext cx="7399337" cy="1559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1543051" y="3328988"/>
              <a:ext cx="8848725" cy="1509712"/>
              <a:chOff x="19050" y="3328288"/>
              <a:chExt cx="8848725" cy="1510412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19050" y="3328288"/>
                <a:ext cx="4352925" cy="1510412"/>
                <a:chOff x="19050" y="3328288"/>
                <a:chExt cx="4352925" cy="1510412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9050" y="3328288"/>
                  <a:ext cx="4352925" cy="1510412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accent1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3099" name="Picture 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04800" y="3986906"/>
                  <a:ext cx="1343025" cy="25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0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04775" y="38766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sp>
              <p:nvSpPr>
                <p:cNvPr id="3101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3400425" y="37623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pic>
              <p:nvPicPr>
                <p:cNvPr id="3102" name="Picture 4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009775" y="4452938"/>
                  <a:ext cx="1262063" cy="342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3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857375" y="3971807"/>
                  <a:ext cx="1419225" cy="268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04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638300" y="38766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pic>
              <p:nvPicPr>
                <p:cNvPr id="3105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392874" y="3486149"/>
                  <a:ext cx="864801" cy="1219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06" name="Picture 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294769" y="4219574"/>
                  <a:ext cx="2191256" cy="295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0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04775" y="41814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sp>
              <p:nvSpPr>
                <p:cNvPr id="3108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44100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pic>
              <p:nvPicPr>
                <p:cNvPr id="3109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32863" y="4481513"/>
                  <a:ext cx="1524512" cy="300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1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104775" y="44100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sp>
              <p:nvSpPr>
                <p:cNvPr id="311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1838325" y="4410075"/>
                  <a:ext cx="328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/>
                    <a:t> </a:t>
                  </a:r>
                </a:p>
              </p:txBody>
            </p:sp>
            <p:pic>
              <p:nvPicPr>
                <p:cNvPr id="3112" name="Picture 9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847724" y="3349257"/>
                  <a:ext cx="1914525" cy="569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65"/>
              <p:cNvGrpSpPr>
                <a:grpSpLocks/>
              </p:cNvGrpSpPr>
              <p:nvPr/>
            </p:nvGrpSpPr>
            <p:grpSpPr bwMode="auto">
              <a:xfrm>
                <a:off x="4514850" y="3328288"/>
                <a:ext cx="4352925" cy="1453262"/>
                <a:chOff x="4514850" y="3328288"/>
                <a:chExt cx="4352925" cy="145326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4514850" y="3328288"/>
                  <a:ext cx="4352925" cy="145323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accent1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6" name="Group 19"/>
                <p:cNvGrpSpPr>
                  <a:grpSpLocks/>
                </p:cNvGrpSpPr>
                <p:nvPr/>
              </p:nvGrpSpPr>
              <p:grpSpPr bwMode="auto">
                <a:xfrm>
                  <a:off x="4629151" y="3543300"/>
                  <a:ext cx="4191000" cy="952500"/>
                  <a:chOff x="943429" y="3976915"/>
                  <a:chExt cx="6673929" cy="1973942"/>
                </a:xfrm>
              </p:grpSpPr>
              <p:pic>
                <p:nvPicPr>
                  <p:cNvPr id="309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4252685" y="3976915"/>
                    <a:ext cx="3364673" cy="19739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96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972803" y="4122056"/>
                    <a:ext cx="3045517" cy="16836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943427" y="4018461"/>
                    <a:ext cx="6648649" cy="187282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6019801" y="4900613"/>
              <a:ext cx="4352925" cy="1566862"/>
              <a:chOff x="4495800" y="4899913"/>
              <a:chExt cx="4352925" cy="15675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495800" y="4899913"/>
                <a:ext cx="4352925" cy="156756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0000</a:t>
                </a:r>
              </a:p>
            </p:txBody>
          </p: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>
                <a:off x="4649688" y="5011971"/>
                <a:ext cx="4141887" cy="1332139"/>
                <a:chOff x="4621113" y="4954821"/>
                <a:chExt cx="4141887" cy="1332139"/>
              </a:xfrm>
            </p:grpSpPr>
            <p:pic>
              <p:nvPicPr>
                <p:cNvPr id="3086" name="Picture 3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4645277" y="4954821"/>
                  <a:ext cx="1285875" cy="628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7" name="Picture 4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7196220" y="5023764"/>
                  <a:ext cx="1430962" cy="5116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8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621113" y="5766260"/>
                  <a:ext cx="1265590" cy="52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9" name="Picture 2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6107694" y="5258714"/>
                  <a:ext cx="807002" cy="551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0" name="Picture 10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7200900" y="5795963"/>
                  <a:ext cx="1562100" cy="485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822787-91C9-4FCB-AFC5-DC5DE031278A}"/>
              </a:ext>
            </a:extLst>
          </p:cNvPr>
          <p:cNvGrpSpPr/>
          <p:nvPr/>
        </p:nvGrpSpPr>
        <p:grpSpPr>
          <a:xfrm>
            <a:off x="-1" y="10886"/>
            <a:ext cx="12186543" cy="163285"/>
            <a:chOff x="0" y="0"/>
            <a:chExt cx="12192000" cy="21805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6AE228-378E-4012-993E-96672653FA56}"/>
                </a:ext>
              </a:extLst>
            </p:cNvPr>
            <p:cNvSpPr/>
            <p:nvPr/>
          </p:nvSpPr>
          <p:spPr>
            <a:xfrm>
              <a:off x="0" y="0"/>
              <a:ext cx="12192000" cy="1090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B28860F-A0E1-4B77-A643-C6245D447990}"/>
                </a:ext>
              </a:extLst>
            </p:cNvPr>
            <p:cNvSpPr/>
            <p:nvPr/>
          </p:nvSpPr>
          <p:spPr>
            <a:xfrm>
              <a:off x="0" y="109026"/>
              <a:ext cx="12192000" cy="1090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091250-2CF8-4A6E-9BD1-64516BD15FB0}"/>
              </a:ext>
            </a:extLst>
          </p:cNvPr>
          <p:cNvGrpSpPr/>
          <p:nvPr/>
        </p:nvGrpSpPr>
        <p:grpSpPr>
          <a:xfrm>
            <a:off x="-32657" y="6493715"/>
            <a:ext cx="12224657" cy="342514"/>
            <a:chOff x="-32657" y="6493715"/>
            <a:chExt cx="12224657" cy="34251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8E8EF44-45D0-4157-A837-290EB396FB3A}"/>
                </a:ext>
              </a:extLst>
            </p:cNvPr>
            <p:cNvSpPr/>
            <p:nvPr/>
          </p:nvSpPr>
          <p:spPr>
            <a:xfrm>
              <a:off x="5456" y="6493715"/>
              <a:ext cx="12186544" cy="3425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FF5543-1516-4E3F-ABB9-FB912FAADA4C}"/>
                </a:ext>
              </a:extLst>
            </p:cNvPr>
            <p:cNvSpPr txBox="1"/>
            <p:nvPr/>
          </p:nvSpPr>
          <p:spPr>
            <a:xfrm>
              <a:off x="-32657" y="6525987"/>
              <a:ext cx="18565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©2018 </a:t>
              </a:r>
              <a:r>
                <a:rPr lang="en-US" sz="1100" dirty="0" err="1">
                  <a:solidFill>
                    <a:schemeClr val="bg1"/>
                  </a:solidFill>
                </a:rPr>
                <a:t>Strategere</a:t>
              </a:r>
              <a:r>
                <a:rPr lang="en-US" sz="1100" dirty="0">
                  <a:solidFill>
                    <a:schemeClr val="bg1"/>
                  </a:solidFill>
                </a:rPr>
                <a:t> Consulting</a:t>
              </a:r>
              <a:endParaRPr lang="en-US" sz="1100" dirty="0"/>
            </a:p>
          </p:txBody>
        </p:sp>
      </p:grpSp>
      <p:sp>
        <p:nvSpPr>
          <p:cNvPr id="65" name="Slide Number Placeholder 4">
            <a:extLst>
              <a:ext uri="{FF2B5EF4-FFF2-40B4-BE49-F238E27FC236}">
                <a16:creationId xmlns:a16="http://schemas.microsoft.com/office/drawing/2014/main" id="{28B3FDFC-2116-471C-ACDB-78CAC4A7EEFF}"/>
              </a:ext>
            </a:extLst>
          </p:cNvPr>
          <p:cNvSpPr txBox="1">
            <a:spLocks/>
          </p:cNvSpPr>
          <p:nvPr/>
        </p:nvSpPr>
        <p:spPr>
          <a:xfrm>
            <a:off x="9249228" y="646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4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 descr="https://placeit.net/uploads/stage/stage_image/296/default_apple-ipad-white-landsc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52" y="626349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3" y="1467652"/>
            <a:ext cx="5672920" cy="4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0D6F32-51A1-47A2-A7BA-2D3637DBF945}"/>
              </a:ext>
            </a:extLst>
          </p:cNvPr>
          <p:cNvGrpSpPr/>
          <p:nvPr/>
        </p:nvGrpSpPr>
        <p:grpSpPr>
          <a:xfrm>
            <a:off x="8216637" y="1508698"/>
            <a:ext cx="2394547" cy="4482272"/>
            <a:chOff x="8216637" y="1508698"/>
            <a:chExt cx="2394547" cy="4482272"/>
          </a:xfrm>
        </p:grpSpPr>
        <p:pic>
          <p:nvPicPr>
            <p:cNvPr id="1033" name="Picture 9" descr="http://www.sketchtimeapp.com/images/iPhon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5861">
              <a:off x="8216637" y="1508698"/>
              <a:ext cx="2394547" cy="44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7821" b="16045"/>
            <a:stretch/>
          </p:blipFill>
          <p:spPr>
            <a:xfrm rot="464153">
              <a:off x="8515835" y="2310409"/>
              <a:ext cx="1825696" cy="2745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87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591502" y="2492194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2266577" y="4411109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"/>
            <a:ext cx="12192000" cy="27564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844842" y="1051598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2E90-728D-4271-B123-42C14F27B51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67612" y="363971"/>
            <a:ext cx="10311687" cy="125876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67613" y="1754888"/>
            <a:ext cx="3077874" cy="43452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80314" y="2148048"/>
            <a:ext cx="10298985" cy="147091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8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2737217" y="1960788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2E90-728D-4271-B123-42C14F27B51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"/>
          <a:stretch/>
        </p:blipFill>
        <p:spPr bwMode="auto">
          <a:xfrm>
            <a:off x="11724" y="91708"/>
            <a:ext cx="12191999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80314" y="1815922"/>
            <a:ext cx="10298985" cy="180304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2E90-728D-4271-B123-42C14F27B51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464417" y="112859"/>
            <a:ext cx="5319122" cy="502581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perational Dat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855445" y="1368410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4000">
        <p:cut/>
      </p:transition>
    </mc:Choice>
    <mc:Fallback xmlns="">
      <p:transition advTm="1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CB74-4358-4B8C-8B59-26CCF14A05D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781096" y="2862477"/>
            <a:ext cx="10124661" cy="388023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71923" y="2968487"/>
            <a:ext cx="2894276" cy="41346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1" tIns="60950" rIns="121901" bIns="60950" numCol="1" spcCol="0" rtlCol="0" anchor="t" anchorCtr="0" compatLnSpc="1">
            <a:prstTxWarp prst="textNoShape">
              <a:avLst/>
            </a:prstTxWarp>
          </a:bodyPr>
          <a:lstStyle/>
          <a:p>
            <a:pPr algn="ctr" defTabSz="121899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8" name="Picture 22" descr="http://img.freepik.com/free-photo/psd-mouse-cursor-and-hand-pointer-icons_30-1895.jpg?size=250&amp;ext=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89894" l="10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5"/>
          <a:stretch/>
        </p:blipFill>
        <p:spPr bwMode="auto">
          <a:xfrm>
            <a:off x="813037" y="1654655"/>
            <a:ext cx="277847" cy="3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11A1-4DFC-46B4-B98E-EE641AD1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040" y="229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Governance Process/Tool - Best Practices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BD4F1-F2D7-4E33-A219-653A3AE6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CD0E-91E9-4F9C-B7CB-8F809CC1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D531E-5DB3-49E7-B033-6623B052AE73}"/>
              </a:ext>
            </a:extLst>
          </p:cNvPr>
          <p:cNvSpPr txBox="1"/>
          <p:nvPr/>
        </p:nvSpPr>
        <p:spPr>
          <a:xfrm>
            <a:off x="548640" y="1203635"/>
            <a:ext cx="10984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Effective governance process </a:t>
            </a:r>
            <a:r>
              <a:rPr lang="en-US" sz="2400" dirty="0"/>
              <a:t>for the entire portfolio of projects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Web-based tool </a:t>
            </a:r>
            <a:r>
              <a:rPr lang="en-US" sz="2400" dirty="0"/>
              <a:t>that is easy to implement and use 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Capture qualitative data</a:t>
            </a:r>
            <a:r>
              <a:rPr lang="en-US" sz="2400" dirty="0"/>
              <a:t> from key stakeholders (360 degree) 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Dashboard metrics </a:t>
            </a:r>
            <a:r>
              <a:rPr lang="en-US" sz="2400" dirty="0"/>
              <a:t>of key project indicators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Capture key data for project requests </a:t>
            </a:r>
            <a:r>
              <a:rPr lang="en-US" sz="2400" dirty="0"/>
              <a:t>and analyze data based upon business need and potential risk.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Identify key risk indicators/provides predictive risk scores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Easily import project data </a:t>
            </a:r>
            <a:r>
              <a:rPr lang="en-US" sz="2400" dirty="0"/>
              <a:t>into the governance solution 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Effective Issue Management </a:t>
            </a:r>
            <a:r>
              <a:rPr lang="en-US" sz="2400" dirty="0"/>
              <a:t>Capability</a:t>
            </a:r>
          </a:p>
          <a:p>
            <a:pPr marL="396875" indent="-396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Improves PM skills</a:t>
            </a:r>
            <a:r>
              <a:rPr lang="en-US" sz="2400" dirty="0"/>
              <a:t>(self-learning/360 degree feedback.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AEF192-9687-4C09-970E-3F7DC08212FF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68BBA6-5AAC-4B2C-8D64-691343929DF0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0A4D50-4704-4B8C-A1E1-8190E1A8260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D28E45-6983-44CE-962C-9BCBCAD90FE5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54CE43-E3E2-491B-9C72-86338BD3E052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9CFB5B-04F0-4AB0-BC11-70EBAEA02F07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280F0B-AB04-4D32-AADA-41BE9A17DD3C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55FF8EA-2731-4FA0-B0C5-310A7B7C4C8A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6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099A5-2BEA-4DDA-A3C0-C60C52916D8A}"/>
              </a:ext>
            </a:extLst>
          </p:cNvPr>
          <p:cNvSpPr txBox="1"/>
          <p:nvPr/>
        </p:nvSpPr>
        <p:spPr>
          <a:xfrm>
            <a:off x="1826108" y="1756790"/>
            <a:ext cx="85343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Why Project Governance is Necessary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State of Georgia Technology Strategy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Georgia Governance Process History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Georgia Enterprise Management System (GEMS)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CIO.com article and Video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A9A908-C8DF-4091-A62A-9A53CA0ED958}"/>
              </a:ext>
            </a:extLst>
          </p:cNvPr>
          <p:cNvSpPr txBox="1">
            <a:spLocks/>
          </p:cNvSpPr>
          <p:nvPr/>
        </p:nvSpPr>
        <p:spPr>
          <a:xfrm>
            <a:off x="2007080" y="688708"/>
            <a:ext cx="8229600" cy="606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Topics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B2533-AA4D-4FF9-966F-768D50F7096F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B258FA-A7D9-4CC1-89A7-33B390EF8866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AA74D5-715C-4A21-BC18-9E370C4A4FB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DC0D7C-1BE8-40E0-80B8-E42BD5114D4E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BA5B0B-DC80-4274-AF60-E37DB98057DF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27995E-D5C6-452D-97A0-06D57A971A28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F236B-54C9-4612-9B99-C7207BEA1877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711569D4-63FE-4EED-A234-2A54F71C97E3}"/>
              </a:ext>
            </a:extLst>
          </p:cNvPr>
          <p:cNvSpPr txBox="1">
            <a:spLocks/>
          </p:cNvSpPr>
          <p:nvPr/>
        </p:nvSpPr>
        <p:spPr>
          <a:xfrm>
            <a:off x="9249228" y="6478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93EB68F-77B7-4949-A9A8-C2A7DE79DB28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8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6" y="521836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71" y="3232935"/>
            <a:ext cx="8109858" cy="29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069771" y="554097"/>
            <a:ext cx="5388429" cy="2596784"/>
            <a:chOff x="2629766" y="644178"/>
            <a:chExt cx="4114800" cy="2901727"/>
          </a:xfrm>
        </p:grpSpPr>
        <p:pic>
          <p:nvPicPr>
            <p:cNvPr id="10444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9766" y="644178"/>
              <a:ext cx="4114800" cy="290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957454" y="683491"/>
              <a:ext cx="729673" cy="9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7489C-3470-4877-94F3-5761000DADC6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51EAA0-E275-4849-87DF-0FCAA8D06C6C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D09DC2-FF91-4559-9D50-60F7CD63817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6CF453-7E31-43AF-A6C4-4363DD97F192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FA31A1-71CF-4050-80AF-B1AE2FC483EB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31003D-9EFF-4C5C-A836-749CA378A6D1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6EA60-5E04-4129-A34A-B8161B581300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ECEC2977-D03C-4197-B769-6B9ECAAFD836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93124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3454" y="1128797"/>
            <a:ext cx="8477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75" lvl="3" indent="-1262063" algn="ctr">
              <a:spcBef>
                <a:spcPts val="1200"/>
              </a:spcBef>
              <a:tabLst>
                <a:tab pos="8110538" algn="l"/>
              </a:tabLst>
            </a:pPr>
            <a:r>
              <a:rPr lang="en-US" sz="2800" dirty="0"/>
              <a:t> </a:t>
            </a:r>
            <a:r>
              <a:rPr lang="en-US" sz="3600" b="1" dirty="0"/>
              <a:t>Phil Weinzimer</a:t>
            </a:r>
            <a:endParaRPr lang="en-US" sz="2800" b="1" dirty="0"/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r>
              <a:rPr lang="en-US" sz="4400" dirty="0">
                <a:solidFill>
                  <a:schemeClr val="tx2"/>
                </a:solidFill>
                <a:hlinkClick r:id="rId2"/>
              </a:rPr>
              <a:t>Pweinzimer@gmail.com</a:t>
            </a:r>
            <a:endParaRPr lang="en-US" sz="4400" dirty="0">
              <a:solidFill>
                <a:schemeClr val="tx2"/>
              </a:solidFill>
            </a:endParaRPr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r>
              <a:rPr lang="en-US" sz="4400" b="1" dirty="0"/>
              <a:t>Strategere Consulting</a:t>
            </a:r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r>
              <a:rPr lang="en-US" sz="4000" b="1" dirty="0"/>
              <a:t>         610 509 2583</a:t>
            </a:r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r>
              <a:rPr lang="en-US" sz="4000" dirty="0"/>
              <a:t>   www.strategere.com</a:t>
            </a:r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endParaRPr lang="en-US" sz="4400" dirty="0">
              <a:solidFill>
                <a:schemeClr val="tx2"/>
              </a:solidFill>
            </a:endParaRPr>
          </a:p>
          <a:p>
            <a:pPr marL="1603375" lvl="3" indent="-231775">
              <a:spcBef>
                <a:spcPts val="1200"/>
              </a:spcBef>
              <a:tabLst>
                <a:tab pos="8110538" algn="l"/>
              </a:tabLst>
            </a:pPr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796" y="2766950"/>
            <a:ext cx="1421772" cy="20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26349A-85B6-466D-A266-0639C113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C8D18-9692-429A-97B1-1CF8F680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F11E-4DAA-4CBE-A443-556C3FB02DB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47CF1-3E4B-456B-BAFA-2D0C81A2D4E9}"/>
              </a:ext>
            </a:extLst>
          </p:cNvPr>
          <p:cNvSpPr txBox="1"/>
          <p:nvPr/>
        </p:nvSpPr>
        <p:spPr>
          <a:xfrm>
            <a:off x="3816096" y="2036064"/>
            <a:ext cx="32800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7995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69250" y="445636"/>
            <a:ext cx="9144000" cy="994172"/>
          </a:xfrm>
        </p:spPr>
        <p:txBody>
          <a:bodyPr>
            <a:noAutofit/>
          </a:bodyPr>
          <a:lstStyle/>
          <a:p>
            <a:pPr lvl="0"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US State Governments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Improve Customer 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306" y="1539424"/>
            <a:ext cx="3072288" cy="4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736350" y="2379488"/>
            <a:ext cx="8715399" cy="3621263"/>
            <a:chOff x="212349" y="1511605"/>
            <a:chExt cx="8715400" cy="3033912"/>
          </a:xfrm>
        </p:grpSpPr>
        <p:sp>
          <p:nvSpPr>
            <p:cNvPr id="17" name="TextBox 16"/>
            <p:cNvSpPr txBox="1"/>
            <p:nvPr/>
          </p:nvSpPr>
          <p:spPr>
            <a:xfrm>
              <a:off x="428056" y="1511605"/>
              <a:ext cx="8420669" cy="230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“A McKinsey Center for Government survey finds that Americans are often dissatisfied with state services—and identifies significant opportunities for improvement.”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2349" y="4237740"/>
              <a:ext cx="8715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http://www.mckinsey.com/insights/public_sector/how_us_state_governments_can_improve_customer_service?p=1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B59C1E-939C-458A-BC6A-085F9A5E7B67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714AB-C3B0-41EA-8B98-39E553A05E65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CECFD7-A0EC-41E6-B540-E8A08DAB338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9EDD2B-89F3-4F11-8952-8CB4952222D7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E98697-EE1C-45A5-BD8A-0354B20EEF3E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CA7C02-9A3C-4DE7-BB69-56C24BAECF80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25BEA2-3B8B-46DF-9553-61E557941CF6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13B813E3-C9B5-493B-8982-691063842CAE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2531" y="481079"/>
            <a:ext cx="6177517" cy="568737"/>
          </a:xfrm>
        </p:spPr>
        <p:txBody>
          <a:bodyPr>
            <a:normAutofit/>
          </a:bodyPr>
          <a:lstStyle/>
          <a:p>
            <a:pPr>
              <a:tabLst>
                <a:tab pos="966764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Common Themes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93" y="584251"/>
            <a:ext cx="1952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92480" y="2433562"/>
            <a:ext cx="1109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Satisfaction is Often Lower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More Essential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" y="3370514"/>
            <a:ext cx="1109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Citizens are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Less Satisfied with Government Services 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than with Private Sector Services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" y="4676797"/>
            <a:ext cx="1109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Most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Citizens Prefer to Interact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Government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83" y="1496610"/>
            <a:ext cx="1109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Speed, Simplicity and Efficiency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Make Citizens Happy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CF96BE-DED0-4C7D-BD15-87261B6CD9F5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0CCE83-8A01-4568-8397-527CFD60BFF7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FDDFB2-ECA2-4CBE-9B96-DC57C9DF7E6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B6DEE-AEDC-4FC9-A320-98C15CFDA22D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6683E9F-B080-4782-9668-9E46EECB1A72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F51881-EDB5-41EA-9AF6-18759F4AE44C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146EF9-58FC-4484-995F-87BC60110C87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A3993EBC-EE05-4DE1-B2EB-B109A11B9924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0" y="1015259"/>
            <a:ext cx="9144000" cy="568737"/>
          </a:xfrm>
        </p:spPr>
        <p:txBody>
          <a:bodyPr>
            <a:normAutofit/>
          </a:bodyPr>
          <a:lstStyle/>
          <a:p>
            <a:pPr>
              <a:tabLst>
                <a:tab pos="2689158" algn="l"/>
              </a:tabLst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059" y="808453"/>
            <a:ext cx="1952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9600" y="3973083"/>
            <a:ext cx="11106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Focus Transformation Programs on Service Elements that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Matter Most to the Satisfaction of Citizens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057533"/>
            <a:ext cx="1110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Set Priorities for Innovation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5319521"/>
            <a:ext cx="1110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Measure Citizen Satisfaction Regularly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16311" y="1291108"/>
            <a:ext cx="4164418" cy="56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89158" algn="l"/>
              </a:tabLst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Seize the Opportunity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16311" y="585493"/>
            <a:ext cx="5773480" cy="56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89158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Recommendations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07" y="2141983"/>
            <a:ext cx="111069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Put Services for Citizens on the Leadership Agenda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1E08CB-A8F2-4F2D-AFF2-6047D056F4DC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8EB1F43-A86E-4C74-ADD0-551A10F12607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42643D3-08E0-4053-B1EF-5E414F11D9A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30225A-6B0F-4ACF-9406-F16E4750A9F9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1704E1C-0085-4467-957E-2C68494F03E4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1E7A66-7C7D-4310-B72B-1212842211D3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A0CE73-F745-4661-9190-28F55B9783EC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074BD536-8FD0-4F4A-B620-E3DBDDFFF161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 txBox="1">
            <a:spLocks/>
          </p:cNvSpPr>
          <p:nvPr/>
        </p:nvSpPr>
        <p:spPr>
          <a:xfrm>
            <a:off x="1524000" y="5727588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78">
              <a:defRPr/>
            </a:pPr>
            <a:r>
              <a:rPr lang="en-US" sz="1400" dirty="0">
                <a:solidFill>
                  <a:schemeClr val="bg1"/>
                </a:solidFill>
              </a:rPr>
              <a:t>©015 Strategere Consulting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8315325" y="5726907"/>
            <a:ext cx="2057400" cy="273844"/>
          </a:xfrm>
        </p:spPr>
        <p:txBody>
          <a:bodyPr/>
          <a:lstStyle/>
          <a:p>
            <a:fld id="{7FB5F11E-4DAA-4CBE-A443-556C3FB02DB6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4035" y="891669"/>
            <a:ext cx="7833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indent="-114297" algn="ctr">
              <a:spcAft>
                <a:spcPts val="12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How US States Improve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Service to Citizens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655" y="2628433"/>
            <a:ext cx="6429375" cy="23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6341" y="3240781"/>
            <a:ext cx="9797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ILLINOIS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4827" y="3870871"/>
            <a:ext cx="1368003" cy="461665"/>
          </a:xfrm>
          <a:prstGeom prst="rect">
            <a:avLst/>
          </a:prstGeom>
          <a:solidFill>
            <a:srgbClr val="FAB4EB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GEORGIA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7918" y="3540100"/>
            <a:ext cx="127131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MARYLAND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9312" y="3387242"/>
            <a:ext cx="1256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COLORADO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F4ADF-5B98-43D7-946C-06A93B203907}"/>
              </a:ext>
            </a:extLst>
          </p:cNvPr>
          <p:cNvSpPr txBox="1"/>
          <p:nvPr/>
        </p:nvSpPr>
        <p:spPr>
          <a:xfrm>
            <a:off x="5372004" y="4279917"/>
            <a:ext cx="7681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TEXAS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66B58-58A3-4EF6-83A5-73FD6254533C}"/>
              </a:ext>
            </a:extLst>
          </p:cNvPr>
          <p:cNvGrpSpPr/>
          <p:nvPr/>
        </p:nvGrpSpPr>
        <p:grpSpPr>
          <a:xfrm>
            <a:off x="-32657" y="32658"/>
            <a:ext cx="12224657" cy="6825343"/>
            <a:chOff x="-32657" y="10886"/>
            <a:chExt cx="12224657" cy="68253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79C3B0-173C-462E-A8D2-6333D0385F3E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902A42B-7417-4ABF-B8C2-B2EA1DA72EB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1F2BBD9-493A-4D2C-8EFA-0CC3B1D899BF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3E3B8E7-AB0D-4A21-B4EA-321DDA6E9A9A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C9443D-CE67-4791-941C-A8E34E88BB89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63B5E5-578D-4D7C-A61A-4E0EF531D6D8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5B6BACB2-59EC-47B3-B74D-16BD72FD0314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556B0-D596-4FA2-8AE4-A9802348DADC}"/>
              </a:ext>
            </a:extLst>
          </p:cNvPr>
          <p:cNvSpPr txBox="1"/>
          <p:nvPr/>
        </p:nvSpPr>
        <p:spPr>
          <a:xfrm>
            <a:off x="7796927" y="3052040"/>
            <a:ext cx="16455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PENNSYLVANIA</a:t>
            </a:r>
          </a:p>
        </p:txBody>
      </p:sp>
    </p:spTree>
    <p:extLst>
      <p:ext uri="{BB962C8B-B14F-4D97-AF65-F5344CB8AC3E}">
        <p14:creationId xmlns:p14="http://schemas.microsoft.com/office/powerpoint/2010/main" val="192139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684304" y="892725"/>
            <a:ext cx="8829677" cy="4254219"/>
            <a:chOff x="1" y="171450"/>
            <a:chExt cx="8982075" cy="3953337"/>
          </a:xfrm>
        </p:grpSpPr>
        <p:grpSp>
          <p:nvGrpSpPr>
            <p:cNvPr id="3" name="Group 23"/>
            <p:cNvGrpSpPr/>
            <p:nvPr/>
          </p:nvGrpSpPr>
          <p:grpSpPr>
            <a:xfrm>
              <a:off x="4292940" y="835819"/>
              <a:ext cx="4689136" cy="291827"/>
              <a:chOff x="2047875" y="5105400"/>
              <a:chExt cx="4851061" cy="389103"/>
            </a:xfrm>
          </p:grpSpPr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47875" y="5105400"/>
                <a:ext cx="34861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32086" y="5113503"/>
                <a:ext cx="14668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" y="171450"/>
              <a:ext cx="8784817" cy="3953337"/>
              <a:chOff x="1" y="171450"/>
              <a:chExt cx="8784817" cy="395333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61844" y="1447132"/>
                <a:ext cx="5022974" cy="26776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Illinois is undergoing a digital transformation to improve the services it provides its citizens.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the core of the transformation is Hardik Bhatt, the state's CIO and secretary designate of innovation and technology.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" y="171450"/>
                <a:ext cx="8734424" cy="871538"/>
                <a:chOff x="1" y="171450"/>
                <a:chExt cx="8734424" cy="871538"/>
              </a:xfrm>
            </p:grpSpPr>
            <p:pic>
              <p:nvPicPr>
                <p:cNvPr id="9223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91025" y="210742"/>
                  <a:ext cx="4343400" cy="535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24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" y="171450"/>
                  <a:ext cx="4200525" cy="871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9" name="Group 28"/>
          <p:cNvGrpSpPr/>
          <p:nvPr/>
        </p:nvGrpSpPr>
        <p:grpSpPr>
          <a:xfrm>
            <a:off x="1726021" y="1922261"/>
            <a:ext cx="8196055" cy="2005515"/>
            <a:chOff x="202019" y="1065009"/>
            <a:chExt cx="8196055" cy="2005514"/>
          </a:xfrm>
        </p:grpSpPr>
        <p:grpSp>
          <p:nvGrpSpPr>
            <p:cNvPr id="24" name="Group 23"/>
            <p:cNvGrpSpPr/>
            <p:nvPr/>
          </p:nvGrpSpPr>
          <p:grpSpPr>
            <a:xfrm>
              <a:off x="519463" y="1065009"/>
              <a:ext cx="7878611" cy="1988554"/>
              <a:chOff x="519463" y="1065009"/>
              <a:chExt cx="7878611" cy="1988554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9463" y="1468991"/>
                <a:ext cx="2983281" cy="1584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91183" y="1065009"/>
                <a:ext cx="76068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1">
                        <a:lumMod val="75000"/>
                      </a:schemeClr>
                    </a:solidFill>
                    <a:hlinkClick r:id="rId8"/>
                  </a:rPr>
                  <a:t>http://www.cio.com/article/3077989/cio-role/illinoiss-cio-is-leading-a-statewide-digital-transformation.html?nsdr=true</a:t>
                </a:r>
                <a:endParaRPr lang="en-US" sz="12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2019" y="1254642"/>
              <a:ext cx="309700" cy="181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</a:t>
              </a:r>
            </a:p>
            <a:p>
              <a:r>
                <a:rPr lang="en-US" sz="1600" b="1" dirty="0"/>
                <a:t>R</a:t>
              </a:r>
            </a:p>
            <a:p>
              <a:r>
                <a:rPr lang="en-US" sz="1600" b="1" dirty="0"/>
                <a:t>T</a:t>
              </a:r>
            </a:p>
            <a:p>
              <a:r>
                <a:rPr lang="en-US" sz="1600" b="1" dirty="0"/>
                <a:t>I</a:t>
              </a:r>
            </a:p>
            <a:p>
              <a:r>
                <a:rPr lang="en-US" sz="1600" b="1" dirty="0"/>
                <a:t>C</a:t>
              </a:r>
            </a:p>
            <a:p>
              <a:r>
                <a:rPr lang="en-US" sz="1600" b="1" dirty="0"/>
                <a:t>L</a:t>
              </a:r>
            </a:p>
            <a:p>
              <a:r>
                <a:rPr lang="en-US" sz="1600" b="1" dirty="0"/>
                <a:t>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4304" y="4037799"/>
            <a:ext cx="8274316" cy="1482666"/>
            <a:chOff x="152400" y="3174950"/>
            <a:chExt cx="8274316" cy="1482666"/>
          </a:xfrm>
        </p:grpSpPr>
        <p:grpSp>
          <p:nvGrpSpPr>
            <p:cNvPr id="25" name="Group 24"/>
            <p:cNvGrpSpPr/>
            <p:nvPr/>
          </p:nvGrpSpPr>
          <p:grpSpPr>
            <a:xfrm>
              <a:off x="519463" y="3174950"/>
              <a:ext cx="7907253" cy="1482666"/>
              <a:chOff x="519463" y="3174950"/>
              <a:chExt cx="7907253" cy="148266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9463" y="3174950"/>
                <a:ext cx="2983279" cy="1459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901951" y="4380617"/>
                <a:ext cx="4524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accent1">
                        <a:lumMod val="75000"/>
                      </a:schemeClr>
                    </a:solidFill>
                    <a:hlinkClick r:id="rId10"/>
                  </a:rPr>
                  <a:t>https://www.youtube.com/watch?v=RnR1VQVzGts&amp;feature=youtu.be</a:t>
                </a:r>
                <a:endParaRPr lang="en-US" sz="12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52400" y="3235842"/>
              <a:ext cx="3241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V</a:t>
              </a:r>
            </a:p>
            <a:p>
              <a:r>
                <a:rPr lang="en-US" sz="1600" b="1" dirty="0"/>
                <a:t> I</a:t>
              </a:r>
            </a:p>
            <a:p>
              <a:r>
                <a:rPr lang="en-US" sz="1600" b="1" dirty="0"/>
                <a:t>D</a:t>
              </a:r>
            </a:p>
            <a:p>
              <a:r>
                <a:rPr lang="en-US" sz="1600" b="1" dirty="0"/>
                <a:t>E</a:t>
              </a:r>
            </a:p>
            <a:p>
              <a:r>
                <a:rPr lang="en-US" sz="1600" b="1" dirty="0"/>
                <a:t>O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016E43-19FA-46FE-AF9C-AC50F347BF18}"/>
              </a:ext>
            </a:extLst>
          </p:cNvPr>
          <p:cNvGrpSpPr/>
          <p:nvPr/>
        </p:nvGrpSpPr>
        <p:grpSpPr>
          <a:xfrm>
            <a:off x="-32657" y="10886"/>
            <a:ext cx="12224657" cy="6825343"/>
            <a:chOff x="-32657" y="10886"/>
            <a:chExt cx="12224657" cy="6825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E9D63B-32B6-4625-AF76-6107DFCB99E5}"/>
                </a:ext>
              </a:extLst>
            </p:cNvPr>
            <p:cNvGrpSpPr/>
            <p:nvPr/>
          </p:nvGrpSpPr>
          <p:grpSpPr>
            <a:xfrm>
              <a:off x="-1" y="10886"/>
              <a:ext cx="12186543" cy="163285"/>
              <a:chOff x="0" y="0"/>
              <a:chExt cx="12192000" cy="21805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C1EFEA-F6E2-49BE-AD4D-9D1A05ED30A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0902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984697-085C-4A84-90D7-F3603C32DBCE}"/>
                  </a:ext>
                </a:extLst>
              </p:cNvPr>
              <p:cNvSpPr/>
              <p:nvPr/>
            </p:nvSpPr>
            <p:spPr>
              <a:xfrm>
                <a:off x="0" y="109026"/>
                <a:ext cx="12192000" cy="10902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109F410-4E39-4876-B048-EBBB5BF23129}"/>
                </a:ext>
              </a:extLst>
            </p:cNvPr>
            <p:cNvGrpSpPr/>
            <p:nvPr/>
          </p:nvGrpSpPr>
          <p:grpSpPr>
            <a:xfrm>
              <a:off x="-32657" y="6493715"/>
              <a:ext cx="12224657" cy="342514"/>
              <a:chOff x="-32657" y="6493715"/>
              <a:chExt cx="12224657" cy="34251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05DF5-69C7-4F2A-92A2-E4DCB24A2BD4}"/>
                  </a:ext>
                </a:extLst>
              </p:cNvPr>
              <p:cNvSpPr/>
              <p:nvPr/>
            </p:nvSpPr>
            <p:spPr>
              <a:xfrm>
                <a:off x="5456" y="6493715"/>
                <a:ext cx="12186544" cy="3425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99A97E-CB99-4A87-B4BC-BB4B56BAF949}"/>
                  </a:ext>
                </a:extLst>
              </p:cNvPr>
              <p:cNvSpPr txBox="1"/>
              <p:nvPr/>
            </p:nvSpPr>
            <p:spPr>
              <a:xfrm>
                <a:off x="-32657" y="6525987"/>
                <a:ext cx="18565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©2018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Strategere</a:t>
                </a:r>
                <a:r>
                  <a:rPr lang="en-US" sz="1100" dirty="0">
                    <a:solidFill>
                      <a:schemeClr val="bg1"/>
                    </a:solidFill>
                  </a:rPr>
                  <a:t> Consulting</a:t>
                </a:r>
                <a:endParaRPr lang="en-US" sz="1100" dirty="0"/>
              </a:p>
            </p:txBody>
          </p:sp>
        </p:grpSp>
      </p:grp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2059CD3A-F3D9-4013-990A-88BB3676047C}"/>
              </a:ext>
            </a:extLst>
          </p:cNvPr>
          <p:cNvSpPr txBox="1">
            <a:spLocks/>
          </p:cNvSpPr>
          <p:nvPr/>
        </p:nvSpPr>
        <p:spPr>
          <a:xfrm>
            <a:off x="9249228" y="6453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5F11E-4DAA-4CBE-A443-556C3FB02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40D14-C2EC-43F6-BF7E-D62C2895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BE33-94E9-4E22-97E1-785EA0DF0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E4550-7958-4034-8D92-908DF126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85" y="351517"/>
            <a:ext cx="5785413" cy="6027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D66B3-8930-49B6-BFD3-A107C00624B2}"/>
              </a:ext>
            </a:extLst>
          </p:cNvPr>
          <p:cNvSpPr txBox="1"/>
          <p:nvPr/>
        </p:nvSpPr>
        <p:spPr>
          <a:xfrm>
            <a:off x="7347173" y="503605"/>
            <a:ext cx="3193143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By 2025 Georgia agencies will leverage data to provide digital services for a broad range of citizens’ needs and work closely with the private sector under a mature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C62195-059A-4CB5-A70E-14BC4291ABB8}"/>
              </a:ext>
            </a:extLst>
          </p:cNvPr>
          <p:cNvGrpSpPr/>
          <p:nvPr/>
        </p:nvGrpSpPr>
        <p:grpSpPr>
          <a:xfrm>
            <a:off x="7378382" y="3868431"/>
            <a:ext cx="3344371" cy="1704295"/>
            <a:chOff x="5747657" y="3738255"/>
            <a:chExt cx="3344371" cy="17042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8C7BDD-B919-42E7-86E3-9F66225A9BA4}"/>
                </a:ext>
              </a:extLst>
            </p:cNvPr>
            <p:cNvSpPr/>
            <p:nvPr/>
          </p:nvSpPr>
          <p:spPr>
            <a:xfrm>
              <a:off x="5747657" y="3738255"/>
              <a:ext cx="3193143" cy="17042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C58EC12C-73C8-4D36-B710-5CBB9A07E775}"/>
                </a:ext>
              </a:extLst>
            </p:cNvPr>
            <p:cNvGrpSpPr/>
            <p:nvPr/>
          </p:nvGrpSpPr>
          <p:grpSpPr>
            <a:xfrm>
              <a:off x="5868829" y="3837778"/>
              <a:ext cx="3223199" cy="1494712"/>
              <a:chOff x="5942568" y="3747892"/>
              <a:chExt cx="3223198" cy="199294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32F99C-1D60-492E-9B3E-075F0FABE0F3}"/>
                  </a:ext>
                </a:extLst>
              </p:cNvPr>
              <p:cNvSpPr txBox="1"/>
              <p:nvPr/>
            </p:nvSpPr>
            <p:spPr>
              <a:xfrm>
                <a:off x="5942568" y="3747892"/>
                <a:ext cx="317863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Citizen Access to Service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B367B1-5E35-416D-B11C-2ADEA30F8EA9}"/>
                  </a:ext>
                </a:extLst>
              </p:cNvPr>
              <p:cNvSpPr txBox="1"/>
              <p:nvPr/>
            </p:nvSpPr>
            <p:spPr>
              <a:xfrm>
                <a:off x="5942568" y="4248061"/>
                <a:ext cx="26924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Mobility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2D64F1-1BB3-441D-BF88-C204A08A380E}"/>
                  </a:ext>
                </a:extLst>
              </p:cNvPr>
              <p:cNvSpPr txBox="1"/>
              <p:nvPr/>
            </p:nvSpPr>
            <p:spPr>
              <a:xfrm>
                <a:off x="5965369" y="5248397"/>
                <a:ext cx="320039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Technology as a service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C8E88-B0FA-4338-8BD9-FEF3D3796A48}"/>
                  </a:ext>
                </a:extLst>
              </p:cNvPr>
              <p:cNvSpPr txBox="1"/>
              <p:nvPr/>
            </p:nvSpPr>
            <p:spPr>
              <a:xfrm>
                <a:off x="5965369" y="4748229"/>
                <a:ext cx="143180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Innovation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47423A-5F40-4F44-A21A-F249233F96B8}"/>
              </a:ext>
            </a:extLst>
          </p:cNvPr>
          <p:cNvSpPr txBox="1"/>
          <p:nvPr/>
        </p:nvSpPr>
        <p:spPr>
          <a:xfrm>
            <a:off x="1802781" y="318548"/>
            <a:ext cx="38142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  Georgia 2025 Vision            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817E16-DB0D-40E7-A509-33089534DBBC}"/>
              </a:ext>
            </a:extLst>
          </p:cNvPr>
          <p:cNvGrpSpPr/>
          <p:nvPr/>
        </p:nvGrpSpPr>
        <p:grpSpPr>
          <a:xfrm>
            <a:off x="1524000" y="13183"/>
            <a:ext cx="9144000" cy="163539"/>
            <a:chOff x="0" y="0"/>
            <a:chExt cx="12192000" cy="2180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45A68-103B-4019-ABB8-082B78623AF3}"/>
                </a:ext>
              </a:extLst>
            </p:cNvPr>
            <p:cNvSpPr/>
            <p:nvPr/>
          </p:nvSpPr>
          <p:spPr>
            <a:xfrm>
              <a:off x="0" y="0"/>
              <a:ext cx="12192000" cy="1090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800AA2-4967-42E5-8AA6-8B016DAE87F7}"/>
                </a:ext>
              </a:extLst>
            </p:cNvPr>
            <p:cNvSpPr/>
            <p:nvPr/>
          </p:nvSpPr>
          <p:spPr>
            <a:xfrm>
              <a:off x="0" y="109026"/>
              <a:ext cx="12192000" cy="1090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7">
            <a:extLst>
              <a:ext uri="{FF2B5EF4-FFF2-40B4-BE49-F238E27FC236}">
                <a16:creationId xmlns:a16="http://schemas.microsoft.com/office/drawing/2014/main" id="{97933EB1-B2C6-4AF8-B271-5BF218CD2A6B}"/>
              </a:ext>
            </a:extLst>
          </p:cNvPr>
          <p:cNvGrpSpPr/>
          <p:nvPr/>
        </p:nvGrpSpPr>
        <p:grpSpPr>
          <a:xfrm>
            <a:off x="1578750" y="6493394"/>
            <a:ext cx="9144002" cy="335572"/>
            <a:chOff x="-1524002" y="6396780"/>
            <a:chExt cx="9144000" cy="447429"/>
          </a:xfrm>
          <a:solidFill>
            <a:schemeClr val="accent1">
              <a:lumMod val="5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EE9866-9368-444D-A215-EF1A4FA11556}"/>
                </a:ext>
              </a:extLst>
            </p:cNvPr>
            <p:cNvSpPr/>
            <p:nvPr/>
          </p:nvSpPr>
          <p:spPr>
            <a:xfrm>
              <a:off x="-1524002" y="6396780"/>
              <a:ext cx="9144000" cy="4474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9" name="Footer Placeholder 4">
              <a:extLst>
                <a:ext uri="{FF2B5EF4-FFF2-40B4-BE49-F238E27FC236}">
                  <a16:creationId xmlns:a16="http://schemas.microsoft.com/office/drawing/2014/main" id="{8457C6B6-7FC5-4635-8D4E-4B6A18896E71}"/>
                </a:ext>
              </a:extLst>
            </p:cNvPr>
            <p:cNvSpPr txBox="1">
              <a:spLocks/>
            </p:cNvSpPr>
            <p:nvPr/>
          </p:nvSpPr>
          <p:spPr>
            <a:xfrm>
              <a:off x="-1524000" y="6477771"/>
              <a:ext cx="2895600" cy="365125"/>
            </a:xfrm>
            <a:prstGeom prst="rect">
              <a:avLst/>
            </a:prstGeom>
            <a:grpFill/>
          </p:spPr>
          <p:txBody>
            <a:bodyPr/>
            <a:lstStyle/>
            <a:p>
              <a:pPr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©2018 Strategere Consulting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16C059-3589-4FF4-AE89-3BC8EC45FCD6}"/>
              </a:ext>
            </a:extLst>
          </p:cNvPr>
          <p:cNvCxnSpPr>
            <a:cxnSpLocks/>
          </p:cNvCxnSpPr>
          <p:nvPr/>
        </p:nvCxnSpPr>
        <p:spPr>
          <a:xfrm>
            <a:off x="7064859" y="995778"/>
            <a:ext cx="4112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4C8A945-5EFF-4B69-B821-F79ABCF5A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31" b="2"/>
          <a:stretch/>
        </p:blipFill>
        <p:spPr>
          <a:xfrm>
            <a:off x="1945028" y="3429001"/>
            <a:ext cx="1882869" cy="17137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A08913-26EF-456D-A5FB-591739DDE116}"/>
              </a:ext>
            </a:extLst>
          </p:cNvPr>
          <p:cNvSpPr txBox="1"/>
          <p:nvPr/>
        </p:nvSpPr>
        <p:spPr>
          <a:xfrm>
            <a:off x="1802781" y="5187206"/>
            <a:ext cx="208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Calvin Rhodes 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State of Georgia CIO</a:t>
            </a:r>
          </a:p>
        </p:txBody>
      </p:sp>
    </p:spTree>
    <p:extLst>
      <p:ext uri="{BB962C8B-B14F-4D97-AF65-F5344CB8AC3E}">
        <p14:creationId xmlns:p14="http://schemas.microsoft.com/office/powerpoint/2010/main" val="169307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70688</TotalTime>
  <Words>2177</Words>
  <Application>Microsoft Office PowerPoint</Application>
  <PresentationFormat>Widescreen</PresentationFormat>
  <Paragraphs>335</Paragraphs>
  <Slides>32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 </vt:lpstr>
      <vt:lpstr>Arial Black</vt:lpstr>
      <vt:lpstr>Arial Rounded MT Bold</vt:lpstr>
      <vt:lpstr>Calibri</vt:lpstr>
      <vt:lpstr>Calibri Light</vt:lpstr>
      <vt:lpstr>Courier New</vt:lpstr>
      <vt:lpstr>Verdana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How US State Governments  Can Improve Customer Service</vt:lpstr>
      <vt:lpstr> Common Themes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 Philosophy</vt:lpstr>
      <vt:lpstr>Key Observations</vt:lpstr>
      <vt:lpstr>Key Challenges</vt:lpstr>
      <vt:lpstr>PowerPoint Presentation</vt:lpstr>
      <vt:lpstr>PowerPoint Presentation</vt:lpstr>
      <vt:lpstr>Three Project Savings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 Process/Tool - Best Practices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 weinzimer</cp:lastModifiedBy>
  <cp:revision>289</cp:revision>
  <cp:lastPrinted>2018-04-20T15:10:24Z</cp:lastPrinted>
  <dcterms:created xsi:type="dcterms:W3CDTF">2014-04-19T23:25:47Z</dcterms:created>
  <dcterms:modified xsi:type="dcterms:W3CDTF">2018-04-20T15:29:43Z</dcterms:modified>
</cp:coreProperties>
</file>