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98" r:id="rId6"/>
    <p:sldMasterId id="2147484432" r:id="rId7"/>
  </p:sldMasterIdLst>
  <p:notesMasterIdLst>
    <p:notesMasterId r:id="rId38"/>
  </p:notesMasterIdLst>
  <p:sldIdLst>
    <p:sldId id="257" r:id="rId8"/>
    <p:sldId id="258" r:id="rId9"/>
    <p:sldId id="338" r:id="rId10"/>
    <p:sldId id="364" r:id="rId11"/>
    <p:sldId id="375" r:id="rId12"/>
    <p:sldId id="376" r:id="rId13"/>
    <p:sldId id="267" r:id="rId14"/>
    <p:sldId id="268" r:id="rId15"/>
    <p:sldId id="373" r:id="rId16"/>
    <p:sldId id="275" r:id="rId17"/>
    <p:sldId id="276" r:id="rId18"/>
    <p:sldId id="278" r:id="rId19"/>
    <p:sldId id="280" r:id="rId20"/>
    <p:sldId id="286" r:id="rId21"/>
    <p:sldId id="288" r:id="rId22"/>
    <p:sldId id="294" r:id="rId23"/>
    <p:sldId id="304" r:id="rId24"/>
    <p:sldId id="307" r:id="rId25"/>
    <p:sldId id="308" r:id="rId26"/>
    <p:sldId id="309" r:id="rId27"/>
    <p:sldId id="311" r:id="rId28"/>
    <p:sldId id="312" r:id="rId29"/>
    <p:sldId id="313" r:id="rId30"/>
    <p:sldId id="315" r:id="rId31"/>
    <p:sldId id="316" r:id="rId32"/>
    <p:sldId id="317" r:id="rId33"/>
    <p:sldId id="323" r:id="rId34"/>
    <p:sldId id="324" r:id="rId35"/>
    <p:sldId id="291" r:id="rId36"/>
    <p:sldId id="33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E810E96-434B-4365-B98F-ABD63A187CC9}">
          <p14:sldIdLst>
            <p14:sldId id="257"/>
          </p14:sldIdLst>
        </p14:section>
        <p14:section name="Intro" id="{41312514-8450-4449-807D-B3E41028CBB6}">
          <p14:sldIdLst>
            <p14:sldId id="258"/>
            <p14:sldId id="338"/>
          </p14:sldIdLst>
        </p14:section>
        <p14:section name="Cognitive Services Overview" id="{EAE03B4C-30AC-42AE-A2EC-E97F2FBE0D42}">
          <p14:sldIdLst>
            <p14:sldId id="364"/>
            <p14:sldId id="375"/>
            <p14:sldId id="376"/>
            <p14:sldId id="267"/>
            <p14:sldId id="268"/>
          </p14:sldIdLst>
        </p14:section>
        <p14:section name="Detailled Overview" id="{165AFBA1-ED4A-4891-8108-739524529F73}">
          <p14:sldIdLst>
            <p14:sldId id="373"/>
          </p14:sldIdLst>
        </p14:section>
        <p14:section name="Demonstrations" id="{324F12D0-E1E7-4D46-96FC-2D50A43AEFF0}">
          <p14:sldIdLst>
            <p14:sldId id="275"/>
          </p14:sldIdLst>
        </p14:section>
        <p14:section name="Vision" id="{29B3F61F-66FF-49C6-B7F7-6BCCCF4F9131}">
          <p14:sldIdLst>
            <p14:sldId id="276"/>
            <p14:sldId id="278"/>
            <p14:sldId id="280"/>
            <p14:sldId id="286"/>
            <p14:sldId id="288"/>
            <p14:sldId id="294"/>
          </p14:sldIdLst>
        </p14:section>
        <p14:section name="Language" id="{EEABB685-B8B8-45D0-B86C-6EBA59AB8D69}">
          <p14:sldIdLst>
            <p14:sldId id="304"/>
            <p14:sldId id="307"/>
            <p14:sldId id="308"/>
            <p14:sldId id="309"/>
            <p14:sldId id="311"/>
            <p14:sldId id="312"/>
            <p14:sldId id="313"/>
            <p14:sldId id="315"/>
          </p14:sldIdLst>
        </p14:section>
        <p14:section name="Knowledge" id="{21E18D0B-1E1E-4302-BC98-0709425FB336}">
          <p14:sldIdLst>
            <p14:sldId id="316"/>
            <p14:sldId id="317"/>
            <p14:sldId id="323"/>
            <p14:sldId id="324"/>
          </p14:sldIdLst>
        </p14:section>
        <p14:section name="Conclusion" id="{87497DFF-F8C0-40B0-A021-AF248FCFABE5}">
          <p14:sldIdLst>
            <p14:sldId id="291"/>
            <p14:sldId id="33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itlyn Ryan" initials="CR" lastIdx="11" clrIdx="0">
    <p:extLst>
      <p:ext uri="{19B8F6BF-5375-455C-9EA6-DF929625EA0E}">
        <p15:presenceInfo xmlns:p15="http://schemas.microsoft.com/office/powerpoint/2012/main" userId="S-1-5-21-383413107-1061881802-891584314-12522" providerId="AD"/>
      </p:ext>
    </p:extLst>
  </p:cmAuthor>
  <p:cmAuthor id="2" name="David Griffith" initials="DG" lastIdx="5" clrIdx="1">
    <p:extLst>
      <p:ext uri="{19B8F6BF-5375-455C-9EA6-DF929625EA0E}">
        <p15:presenceInfo xmlns:p15="http://schemas.microsoft.com/office/powerpoint/2012/main" userId="S-1-5-21-383413107-1061881802-891584314-46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7CDA"/>
    <a:srgbClr val="0094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9D3A15-8D00-482B-8E55-28A0771B9E99}" v="68" dt="2018-04-13T20:45:31.8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60" autoAdjust="0"/>
    <p:restoredTop sz="74419" autoAdjust="0"/>
  </p:normalViewPr>
  <p:slideViewPr>
    <p:cSldViewPr snapToGrid="0">
      <p:cViewPr varScale="1">
        <p:scale>
          <a:sx n="78" d="100"/>
          <a:sy n="78" d="100"/>
        </p:scale>
        <p:origin x="855" y="36"/>
      </p:cViewPr>
      <p:guideLst/>
    </p:cSldViewPr>
  </p:slideViewPr>
  <p:notesTextViewPr>
    <p:cViewPr>
      <p:scale>
        <a:sx n="100" d="100"/>
        <a:sy n="100" d="100"/>
      </p:scale>
      <p:origin x="0" y="0"/>
    </p:cViewPr>
  </p:notesTextViewPr>
  <p:sorterViewPr>
    <p:cViewPr varScale="1">
      <p:scale>
        <a:sx n="100" d="100"/>
        <a:sy n="100" d="100"/>
      </p:scale>
      <p:origin x="0" y="-231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commentAuthors" Target="commentAuthor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C22322-2419-48BB-ADEB-EC66DD673EEA}" type="datetimeFigureOut">
              <a:rPr lang="en-US" smtClean="0"/>
              <a:t>4/26/2018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81ED3B-2C22-4C87-A5B7-47B82DB4EEA7}"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www.microsoft.com/cognitive-services/en-us/speech-api" TargetMode="External"/><Relationship Id="rId13" Type="http://schemas.openxmlformats.org/officeDocument/2006/relationships/hyperlink" Target="https://www.microsoft.com/cognitive-services/en-us/linguistic-analysis-api" TargetMode="External"/><Relationship Id="rId18" Type="http://schemas.openxmlformats.org/officeDocument/2006/relationships/hyperlink" Target="https://www.microsoft.com/cognitive-services/en-us/entity-linking-intelligence-service" TargetMode="External"/><Relationship Id="rId26" Type="http://schemas.openxmlformats.org/officeDocument/2006/relationships/hyperlink" Target="https://www.microsoft.com/cognitive-services/en-us/bing-web-search-api" TargetMode="External"/><Relationship Id="rId3" Type="http://schemas.openxmlformats.org/officeDocument/2006/relationships/hyperlink" Target="https://aka.ms/kioskscript" TargetMode="External"/><Relationship Id="rId21" Type="http://schemas.openxmlformats.org/officeDocument/2006/relationships/hyperlink" Target="https://www.microsoft.com/cognitive-services/en-us/recommendations-api" TargetMode="External"/><Relationship Id="rId7" Type="http://schemas.openxmlformats.org/officeDocument/2006/relationships/hyperlink" Target="https://www.microsoft.com/cognitive-services/en-us/face-api" TargetMode="External"/><Relationship Id="rId12" Type="http://schemas.openxmlformats.org/officeDocument/2006/relationships/hyperlink" Target="https://www.microsoft.com/cognitive-services/en-us/language-understanding-intelligent-service-luis" TargetMode="External"/><Relationship Id="rId17" Type="http://schemas.openxmlformats.org/officeDocument/2006/relationships/hyperlink" Target="https://www.microsoft.com/cognitive-services/en-us/academic-knowledge-api" TargetMode="External"/><Relationship Id="rId25" Type="http://schemas.openxmlformats.org/officeDocument/2006/relationships/hyperlink" Target="https://www.microsoft.com/cognitive-services/en-us/bing-video-search-api" TargetMode="External"/><Relationship Id="rId2" Type="http://schemas.openxmlformats.org/officeDocument/2006/relationships/slide" Target="../slides/slide10.xml"/><Relationship Id="rId16" Type="http://schemas.openxmlformats.org/officeDocument/2006/relationships/hyperlink" Target="https://www.microsoft.com/cognitive-services/en-us/web-language-model-api" TargetMode="External"/><Relationship Id="rId20" Type="http://schemas.openxmlformats.org/officeDocument/2006/relationships/hyperlink" Target="https://www.microsoft.com/cognitive-services/en-us/qnamaker" TargetMode="External"/><Relationship Id="rId1" Type="http://schemas.openxmlformats.org/officeDocument/2006/relationships/notesMaster" Target="../notesMasters/notesMaster1.xml"/><Relationship Id="rId6" Type="http://schemas.openxmlformats.org/officeDocument/2006/relationships/hyperlink" Target="https://www.microsoft.com/cognitive-services/en-us/emotion-api" TargetMode="External"/><Relationship Id="rId11" Type="http://schemas.openxmlformats.org/officeDocument/2006/relationships/hyperlink" Target="https://www.microsoft.com/cognitive-services/en-us/bing-spell-check-api" TargetMode="External"/><Relationship Id="rId24" Type="http://schemas.openxmlformats.org/officeDocument/2006/relationships/hyperlink" Target="https://www.microsoft.com/cognitive-services/en-us/bing-news-search-api" TargetMode="External"/><Relationship Id="rId5" Type="http://schemas.openxmlformats.org/officeDocument/2006/relationships/hyperlink" Target="https://www.microsoft.com/cognitive-services/en-us/content-moderator" TargetMode="External"/><Relationship Id="rId15" Type="http://schemas.openxmlformats.org/officeDocument/2006/relationships/hyperlink" Target="https://www.microsoft.com/cognitive-services/en-us/translator-api" TargetMode="External"/><Relationship Id="rId23" Type="http://schemas.openxmlformats.org/officeDocument/2006/relationships/hyperlink" Target="https://www.microsoft.com/cognitive-services/en-us/bing-image-search-api" TargetMode="External"/><Relationship Id="rId10" Type="http://schemas.openxmlformats.org/officeDocument/2006/relationships/hyperlink" Target="https://www.microsoft.com/cognitive-services/en-us/speaker-recognition-api" TargetMode="External"/><Relationship Id="rId19" Type="http://schemas.openxmlformats.org/officeDocument/2006/relationships/hyperlink" Target="https://www.microsoft.com/cognitive-services/en-us/knowledge-exploration-service" TargetMode="External"/><Relationship Id="rId4" Type="http://schemas.openxmlformats.org/officeDocument/2006/relationships/hyperlink" Target="https://www.microsoft.com/cognitive-services/en-us/computer-vision-api" TargetMode="External"/><Relationship Id="rId9" Type="http://schemas.openxmlformats.org/officeDocument/2006/relationships/hyperlink" Target="https://www.microsoft.com/cognitive-services/en-us/custom-recognition-intelligent-service-cris" TargetMode="External"/><Relationship Id="rId14" Type="http://schemas.openxmlformats.org/officeDocument/2006/relationships/hyperlink" Target="https://www.microsoft.com/cognitive-services/en-us/text-analytics-api" TargetMode="External"/><Relationship Id="rId22" Type="http://schemas.openxmlformats.org/officeDocument/2006/relationships/hyperlink" Target="https://www.microsoft.com/cognitive-services/en-us/bing-autosuggest-api"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D3B629-ABE3-4545-9E80-4ED2B88B106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148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Internal version Kiosk Script : </a:t>
            </a:r>
            <a:r>
              <a:rPr lang="en-US" sz="1200" kern="1200" dirty="0">
                <a:solidFill>
                  <a:schemeClr val="tx1"/>
                </a:solidFill>
                <a:effectLst/>
                <a:latin typeface="+mn-lt"/>
                <a:ea typeface="+mn-ea"/>
                <a:cs typeface="+mn-cs"/>
                <a:hlinkClick r:id="rId3"/>
              </a:rPr>
              <a:t>https://aka.ms/kioskscript</a:t>
            </a:r>
            <a:r>
              <a:rPr lang="en-US" sz="1200" kern="1200" dirty="0">
                <a:solidFill>
                  <a:schemeClr val="tx1"/>
                </a:solidFill>
                <a:effectLst/>
                <a:latin typeface="+mn-lt"/>
                <a:ea typeface="+mn-ea"/>
                <a:cs typeface="+mn-cs"/>
              </a:rPr>
              <a:t> </a:t>
            </a:r>
          </a:p>
          <a:p>
            <a:endParaRPr lang="en-US" dirty="0"/>
          </a:p>
          <a:p>
            <a:r>
              <a:rPr lang="en-US" dirty="0"/>
              <a:t>You can also find the following interactive demonstrations in the Cognitive Services Site : </a:t>
            </a:r>
          </a:p>
          <a:p>
            <a:r>
              <a:rPr lang="en-US" b="1" dirty="0">
                <a:effectLst/>
              </a:rPr>
              <a:t>Vision </a:t>
            </a:r>
          </a:p>
          <a:p>
            <a:pPr lvl="1"/>
            <a:r>
              <a:rPr lang="en-US" dirty="0">
                <a:effectLst/>
                <a:hlinkClick r:id="rId4"/>
              </a:rPr>
              <a:t>Computer Vision </a:t>
            </a:r>
            <a:endParaRPr lang="en-US" dirty="0">
              <a:effectLst/>
            </a:endParaRPr>
          </a:p>
          <a:p>
            <a:pPr lvl="1"/>
            <a:r>
              <a:rPr lang="en-US" dirty="0">
                <a:effectLst/>
                <a:hlinkClick r:id="rId5"/>
              </a:rPr>
              <a:t>Content Moderator </a:t>
            </a:r>
            <a:endParaRPr lang="en-US" dirty="0">
              <a:effectLst/>
            </a:endParaRPr>
          </a:p>
          <a:p>
            <a:pPr lvl="1"/>
            <a:r>
              <a:rPr lang="en-US" dirty="0">
                <a:effectLst/>
                <a:hlinkClick r:id="rId6"/>
              </a:rPr>
              <a:t>Emotion </a:t>
            </a:r>
            <a:endParaRPr lang="en-US" dirty="0">
              <a:effectLst/>
            </a:endParaRPr>
          </a:p>
          <a:p>
            <a:pPr lvl="1"/>
            <a:r>
              <a:rPr lang="en-US" dirty="0">
                <a:effectLst/>
                <a:hlinkClick r:id="rId7"/>
              </a:rPr>
              <a:t>Face </a:t>
            </a:r>
            <a:endParaRPr lang="en-US" dirty="0">
              <a:effectLst/>
            </a:endParaRPr>
          </a:p>
          <a:p>
            <a:r>
              <a:rPr lang="en-US" b="1" dirty="0">
                <a:effectLst/>
              </a:rPr>
              <a:t>Speech </a:t>
            </a:r>
            <a:endParaRPr lang="en-US" dirty="0">
              <a:effectLst/>
            </a:endParaRPr>
          </a:p>
          <a:p>
            <a:pPr lvl="1"/>
            <a:r>
              <a:rPr lang="en-US" dirty="0">
                <a:effectLst/>
                <a:hlinkClick r:id="rId8"/>
              </a:rPr>
              <a:t>Bing Speech </a:t>
            </a:r>
            <a:endParaRPr lang="en-US" dirty="0">
              <a:effectLst/>
            </a:endParaRPr>
          </a:p>
          <a:p>
            <a:pPr lvl="1"/>
            <a:r>
              <a:rPr lang="en-US" dirty="0">
                <a:effectLst/>
                <a:hlinkClick r:id="rId9"/>
              </a:rPr>
              <a:t>Custom Recognition </a:t>
            </a:r>
            <a:endParaRPr lang="en-US" dirty="0">
              <a:effectLst/>
            </a:endParaRPr>
          </a:p>
          <a:p>
            <a:pPr lvl="1"/>
            <a:r>
              <a:rPr lang="en-US" dirty="0">
                <a:effectLst/>
                <a:hlinkClick r:id="rId10"/>
              </a:rPr>
              <a:t>Speaker Recognition </a:t>
            </a:r>
            <a:endParaRPr lang="en-US" dirty="0">
              <a:effectLst/>
            </a:endParaRPr>
          </a:p>
          <a:p>
            <a:r>
              <a:rPr lang="en-US" b="1" dirty="0">
                <a:effectLst/>
              </a:rPr>
              <a:t>Language </a:t>
            </a:r>
          </a:p>
          <a:p>
            <a:pPr lvl="1"/>
            <a:r>
              <a:rPr lang="en-US" dirty="0">
                <a:effectLst/>
                <a:hlinkClick r:id="rId11"/>
              </a:rPr>
              <a:t>Bing Spell Check </a:t>
            </a:r>
            <a:endParaRPr lang="en-US" dirty="0">
              <a:effectLst/>
            </a:endParaRPr>
          </a:p>
          <a:p>
            <a:pPr lvl="1"/>
            <a:r>
              <a:rPr lang="en-US" dirty="0">
                <a:effectLst/>
                <a:hlinkClick r:id="rId12"/>
              </a:rPr>
              <a:t>Language Understanding </a:t>
            </a:r>
            <a:endParaRPr lang="en-US" dirty="0">
              <a:effectLst/>
            </a:endParaRPr>
          </a:p>
          <a:p>
            <a:pPr lvl="1"/>
            <a:r>
              <a:rPr lang="en-US" dirty="0">
                <a:effectLst/>
                <a:hlinkClick r:id="rId13"/>
              </a:rPr>
              <a:t>Linguistic Analysis </a:t>
            </a:r>
            <a:endParaRPr lang="en-US" dirty="0">
              <a:effectLst/>
            </a:endParaRPr>
          </a:p>
          <a:p>
            <a:pPr lvl="1"/>
            <a:r>
              <a:rPr lang="en-US" dirty="0">
                <a:effectLst/>
                <a:hlinkClick r:id="rId14"/>
              </a:rPr>
              <a:t>Text Analytics </a:t>
            </a:r>
            <a:endParaRPr lang="en-US" dirty="0">
              <a:effectLst/>
            </a:endParaRPr>
          </a:p>
          <a:p>
            <a:pPr lvl="1"/>
            <a:r>
              <a:rPr lang="en-US" dirty="0">
                <a:effectLst/>
                <a:hlinkClick r:id="rId15"/>
              </a:rPr>
              <a:t>Translator </a:t>
            </a:r>
            <a:endParaRPr lang="en-US" dirty="0">
              <a:effectLst/>
            </a:endParaRPr>
          </a:p>
          <a:p>
            <a:pPr lvl="1"/>
            <a:r>
              <a:rPr lang="en-US" dirty="0" err="1">
                <a:effectLst/>
                <a:hlinkClick r:id="rId16"/>
              </a:rPr>
              <a:t>WebLM</a:t>
            </a:r>
            <a:r>
              <a:rPr lang="en-US" dirty="0">
                <a:effectLst/>
                <a:hlinkClick r:id="rId16"/>
              </a:rPr>
              <a:t> </a:t>
            </a:r>
            <a:endParaRPr lang="en-US" dirty="0">
              <a:effectLst/>
            </a:endParaRPr>
          </a:p>
          <a:p>
            <a:r>
              <a:rPr lang="en-US" b="1" dirty="0">
                <a:effectLst/>
              </a:rPr>
              <a:t>Knowledge </a:t>
            </a:r>
          </a:p>
          <a:p>
            <a:pPr lvl="1"/>
            <a:r>
              <a:rPr lang="en-US" dirty="0">
                <a:effectLst/>
                <a:hlinkClick r:id="rId17"/>
              </a:rPr>
              <a:t>Academic </a:t>
            </a:r>
            <a:endParaRPr lang="en-US" dirty="0">
              <a:effectLst/>
            </a:endParaRPr>
          </a:p>
          <a:p>
            <a:pPr lvl="1"/>
            <a:r>
              <a:rPr lang="en-US" dirty="0">
                <a:effectLst/>
                <a:hlinkClick r:id="rId18"/>
              </a:rPr>
              <a:t>Entity Linking </a:t>
            </a:r>
            <a:endParaRPr lang="en-US" dirty="0">
              <a:effectLst/>
            </a:endParaRPr>
          </a:p>
          <a:p>
            <a:pPr lvl="1"/>
            <a:r>
              <a:rPr lang="en-US" dirty="0">
                <a:effectLst/>
                <a:hlinkClick r:id="rId19"/>
              </a:rPr>
              <a:t>Knowledge Exploration </a:t>
            </a:r>
            <a:endParaRPr lang="en-US" dirty="0">
              <a:effectLst/>
            </a:endParaRPr>
          </a:p>
          <a:p>
            <a:pPr lvl="1"/>
            <a:r>
              <a:rPr lang="en-US" dirty="0" err="1">
                <a:effectLst/>
                <a:hlinkClick r:id="rId20"/>
              </a:rPr>
              <a:t>QnA</a:t>
            </a:r>
            <a:r>
              <a:rPr lang="en-US" dirty="0">
                <a:effectLst/>
                <a:hlinkClick r:id="rId20"/>
              </a:rPr>
              <a:t> Maker </a:t>
            </a:r>
            <a:endParaRPr lang="en-US" dirty="0">
              <a:effectLst/>
            </a:endParaRPr>
          </a:p>
          <a:p>
            <a:pPr lvl="1"/>
            <a:r>
              <a:rPr lang="en-US" dirty="0">
                <a:effectLst/>
                <a:hlinkClick r:id="rId21"/>
              </a:rPr>
              <a:t>Recommendations </a:t>
            </a:r>
            <a:endParaRPr lang="en-US" dirty="0">
              <a:effectLst/>
            </a:endParaRPr>
          </a:p>
          <a:p>
            <a:r>
              <a:rPr lang="en-US" b="1" dirty="0">
                <a:effectLst/>
              </a:rPr>
              <a:t>Search </a:t>
            </a:r>
          </a:p>
          <a:p>
            <a:pPr lvl="1"/>
            <a:r>
              <a:rPr lang="en-US" dirty="0">
                <a:effectLst/>
                <a:hlinkClick r:id="rId22"/>
              </a:rPr>
              <a:t>Bing Autosuggest </a:t>
            </a:r>
            <a:endParaRPr lang="en-US" dirty="0">
              <a:effectLst/>
            </a:endParaRPr>
          </a:p>
          <a:p>
            <a:pPr lvl="1"/>
            <a:r>
              <a:rPr lang="en-US" dirty="0">
                <a:effectLst/>
                <a:hlinkClick r:id="rId23"/>
              </a:rPr>
              <a:t>Bing Image Search </a:t>
            </a:r>
            <a:endParaRPr lang="en-US" dirty="0">
              <a:effectLst/>
            </a:endParaRPr>
          </a:p>
          <a:p>
            <a:pPr lvl="1"/>
            <a:r>
              <a:rPr lang="en-US" dirty="0">
                <a:effectLst/>
                <a:hlinkClick r:id="rId24"/>
              </a:rPr>
              <a:t>Bing News Search </a:t>
            </a:r>
            <a:endParaRPr lang="en-US" dirty="0">
              <a:effectLst/>
            </a:endParaRPr>
          </a:p>
          <a:p>
            <a:pPr lvl="1"/>
            <a:r>
              <a:rPr lang="en-US" dirty="0">
                <a:effectLst/>
                <a:hlinkClick r:id="rId25"/>
              </a:rPr>
              <a:t>Bing Video Search </a:t>
            </a:r>
            <a:endParaRPr lang="en-US" dirty="0">
              <a:effectLst/>
            </a:endParaRPr>
          </a:p>
          <a:p>
            <a:pPr lvl="1"/>
            <a:r>
              <a:rPr lang="en-US" dirty="0">
                <a:effectLst/>
                <a:hlinkClick r:id="rId26"/>
              </a:rPr>
              <a:t>Bing Web Search </a:t>
            </a:r>
            <a:endParaRPr lang="en-US" dirty="0">
              <a:effectLst/>
            </a:endParaRPr>
          </a:p>
          <a:p>
            <a:pPr lvl="1"/>
            <a:endParaRPr lang="en-US" dirty="0">
              <a:effectLst/>
            </a:endParaRPr>
          </a:p>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4/26/2018 2:11 PM</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642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4/26/2018 2:12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973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1820762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2865761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2875201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672808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easy-to-use, customizable web service that learns to recognize specific content in imagery, powered by state-of-the-art machine learning neural networks that become smarter with training. You can train it to recognize whatever you choose, whether that be animals, objects, or abstract symbols. This technology could easily apply to retail environments for machine-assisted product identification, or in digital space to automatically help sorting categories of pictures.</a:t>
            </a:r>
            <a:endParaRPr lang="en-US" b="1" baseline="0" dirty="0"/>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01180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4/26/2018 2:12 PM</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347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effectLst/>
              </a:rPr>
              <a:t>Understand language contextually, so your app communicates with people in the way they speak. </a:t>
            </a:r>
          </a:p>
          <a:p>
            <a:r>
              <a:rPr lang="en-US" sz="1200" kern="1200" dirty="0">
                <a:solidFill>
                  <a:schemeClr val="tx1"/>
                </a:solidFill>
                <a:effectLst/>
                <a:latin typeface="+mn-lt"/>
                <a:ea typeface="+mn-ea"/>
                <a:cs typeface="+mn-cs"/>
              </a:rPr>
              <a:t>Do your apps understand language in the way people speak it—contextually? With the Language Understanding Intelligent Service (LUIS) API, you can integrate language models that understand your users quickly and easily. And if one of our preexisting models won't work, it will guide you through building your own. </a:t>
            </a:r>
          </a:p>
          <a:p>
            <a:r>
              <a:rPr lang="en-US" sz="1200" kern="1200" dirty="0">
                <a:solidFill>
                  <a:schemeClr val="tx1"/>
                </a:solidFill>
                <a:effectLst/>
                <a:latin typeface="+mn-lt"/>
                <a:ea typeface="+mn-ea"/>
                <a:cs typeface="+mn-cs"/>
              </a:rPr>
              <a:t>Prebuilt models will recognize places, times, numbers, and temperatures, and handle common requests like "set an alarm for 8 AM." LUIS supports dialogue and action fulfillment, so your users can carry on a conversation with your app. For example, the input "schedule a meeting with Allison" results in the question "when?," allowing the user to respond "3 PM," and the meeting gets scheduled. </a:t>
            </a:r>
          </a:p>
        </p:txBody>
      </p:sp>
    </p:spTree>
    <p:extLst>
      <p:ext uri="{BB962C8B-B14F-4D97-AF65-F5344CB8AC3E}">
        <p14:creationId xmlns:p14="http://schemas.microsoft.com/office/powerpoint/2010/main" val="1275635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4/26/2018 2:12 PM</a:t>
            </a:fld>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581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Like Harry Shum - our , Executive Vice President or Microsoft AI and Research – said :</a:t>
            </a:r>
          </a:p>
          <a:p>
            <a:r>
              <a:rPr lang="en-US" dirty="0">
                <a:effectLst/>
              </a:rPr>
              <a:t>“A few years ago, it was hard to think of a commonly used technology tool that used AI.</a:t>
            </a:r>
          </a:p>
          <a:p>
            <a:r>
              <a:rPr lang="en-US" dirty="0">
                <a:effectLst/>
              </a:rPr>
              <a:t>In a few years, it will be hard to imagine any technology that doesn’t tap into the power of AI.”</a:t>
            </a:r>
          </a:p>
          <a:p>
            <a:endParaRPr lang="en-US" dirty="0">
              <a:effectLst/>
            </a:endParaRPr>
          </a:p>
          <a:p>
            <a:r>
              <a:rPr lang="en-US" dirty="0">
                <a:effectLst/>
              </a:rPr>
              <a:t>Today, </a:t>
            </a:r>
            <a:r>
              <a:rPr lang="en-US" sz="1200" kern="1200" dirty="0">
                <a:solidFill>
                  <a:schemeClr val="tx1"/>
                </a:solidFill>
                <a:effectLst/>
                <a:latin typeface="+mn-lt"/>
                <a:ea typeface="+mn-ea"/>
                <a:cs typeface="+mn-cs"/>
              </a:rPr>
              <a:t>3 mega trends are converging, making AI possible and impacting enterprises and developers: </a:t>
            </a:r>
          </a:p>
          <a:p>
            <a:pPr lvl="0"/>
            <a:r>
              <a:rPr lang="en-US" sz="1200" kern="1200" dirty="0">
                <a:solidFill>
                  <a:schemeClr val="tx1"/>
                </a:solidFill>
                <a:effectLst/>
                <a:latin typeface="+mn-lt"/>
                <a:ea typeface="+mn-ea"/>
                <a:cs typeface="+mn-cs"/>
              </a:rPr>
              <a:t>#1 Big compute in the cloud (how you can take advantage of massive compute capabilities with the click of a button) - The Cloud now enables elastic compute and storage at low cost.</a:t>
            </a:r>
          </a:p>
          <a:p>
            <a:pPr lvl="0"/>
            <a:r>
              <a:rPr lang="en-US" sz="1200" kern="1200" dirty="0">
                <a:solidFill>
                  <a:schemeClr val="tx1"/>
                </a:solidFill>
                <a:effectLst/>
                <a:latin typeface="+mn-lt"/>
                <a:ea typeface="+mn-ea"/>
                <a:cs typeface="+mn-cs"/>
              </a:rPr>
              <a:t>#2 Powerful algorithms (amazing progress in deep learning algorithms available for you as a developer)</a:t>
            </a:r>
          </a:p>
          <a:p>
            <a:r>
              <a:rPr lang="en-US" sz="1200" kern="1200" dirty="0">
                <a:solidFill>
                  <a:schemeClr val="tx1"/>
                </a:solidFill>
                <a:effectLst/>
                <a:latin typeface="+mn-lt"/>
                <a:ea typeface="+mn-ea"/>
                <a:cs typeface="+mn-cs"/>
              </a:rPr>
              <a:t>#3 Massive data (the fuel that powers AI and your apps) – this is related to the availability of new types of data from sensors, devices, social platforms and third party sources allows us to better predict outcomes. </a:t>
            </a:r>
            <a:endParaRPr lang="en-US" dirty="0"/>
          </a:p>
          <a:p>
            <a:pPr lvl="0"/>
            <a:endParaRPr lang="en-US" sz="1200" kern="1200" dirty="0">
              <a:solidFill>
                <a:schemeClr val="tx1"/>
              </a:solidFill>
              <a:effectLst/>
              <a:latin typeface="+mn-lt"/>
              <a:ea typeface="+mn-ea"/>
              <a:cs typeface="+mn-cs"/>
            </a:endParaRPr>
          </a:p>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15" marR="0" lvl="0" indent="0" algn="l" defTabSz="9560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4/26/2018 2:11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21825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4/26/2018 2:12 PM</a:t>
            </a:fld>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662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effectLst/>
              </a:rPr>
              <a:t>You know what your users are saying, but do you know what it means? The Linguistic API uses advanced linguistic analysis tools for natural language processing, giving you access to part-of-speech tagging and parsing. These tools allow you to hone in on important concepts and actions. The API can tap into traditional linguistic analysis tools that allow you to identify the concepts and actions in your text with part-of-speech tagging, and find phrases and concepts using natural language parsers. Whether you’re mining customer feedback, interpreting user commands, or consuming web text, understanding the structure of the text is a critical first step. </a:t>
            </a:r>
            <a:endParaRPr lang="zh-CN" altLang="en-US" dirty="0"/>
          </a:p>
        </p:txBody>
      </p:sp>
    </p:spTree>
    <p:extLst>
      <p:ext uri="{BB962C8B-B14F-4D97-AF65-F5344CB8AC3E}">
        <p14:creationId xmlns:p14="http://schemas.microsoft.com/office/powerpoint/2010/main" val="980977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4/26/2018 2:12 PM</a:t>
            </a:fld>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624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Understanding and analyzing unstructured text is an increasingly popular field and includes a wide spectrum of problems such as sentiment analysis, key phrase extraction, topic modeling/extraction, aspect extraction and more.</a:t>
            </a:r>
          </a:p>
        </p:txBody>
      </p:sp>
    </p:spTree>
    <p:extLst>
      <p:ext uri="{BB962C8B-B14F-4D97-AF65-F5344CB8AC3E}">
        <p14:creationId xmlns:p14="http://schemas.microsoft.com/office/powerpoint/2010/main" val="3868609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2000"/>
              <a:t>. Try now the Speech Translator demo App on : https://github.com/MicrosoftTranslator/SpeechTranslator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 Try now the Document Translator demo, translating (batches of) Word or pdf documents while preserving the formatting : https://www.microsoft.com/en-us/translator/doctranslator.aspx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a:p>
          <a:p>
            <a:r>
              <a:rPr lang="en-US" sz="2000" b="1"/>
              <a:t>Language detection</a:t>
            </a:r>
          </a:p>
          <a:p>
            <a:r>
              <a:rPr lang="en-US" sz="2000">
                <a:effectLst/>
              </a:rPr>
              <a:t>The Translator Text API automatically detects the language of the text that’s sent before translating it. If your application simply needs to know what language the text is in, you can also call the API to detect the language of any text string. </a:t>
            </a:r>
          </a:p>
          <a:p>
            <a:r>
              <a:rPr lang="en-US" sz="2000" b="1"/>
              <a:t>Translation</a:t>
            </a:r>
          </a:p>
          <a:p>
            <a:r>
              <a:rPr lang="en-US" sz="2000">
                <a:effectLst/>
              </a:rPr>
              <a:t>Add speech translation, for any of the 9 supported languages, and text translation, for any of the 60 supported languages, to your app. Grow your potential user base by localizing your app and its content with clear translations. </a:t>
            </a:r>
          </a:p>
          <a:p>
            <a:r>
              <a:rPr lang="en-US" sz="2000" b="1"/>
              <a:t>Custom translation system</a:t>
            </a:r>
          </a:p>
          <a:p>
            <a:r>
              <a:rPr lang="en-US" sz="2000">
                <a:effectLst/>
              </a:rPr>
              <a:t>Build a custom translation system, using as little as 1,000 parallel sentences or start out simply by providing a dictionary of company specific words. </a:t>
            </a:r>
          </a:p>
          <a:p>
            <a:r>
              <a:rPr lang="en-US" sz="2000" b="1"/>
              <a:t>Collaborative Translation Framework (CTF)</a:t>
            </a:r>
          </a:p>
          <a:p>
            <a:r>
              <a:rPr lang="en-US" sz="2000">
                <a:effectLst/>
              </a:rPr>
              <a:t>Improve translations by creating a specific user group that provides suggestions to improve the translations. Users suggest translations and designated approvers either approve or deny changes. These updated translations can then be used for the company’s specific Hub to further improve its custom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a:p>
        </p:txBody>
      </p:sp>
    </p:spTree>
    <p:extLst>
      <p:ext uri="{BB962C8B-B14F-4D97-AF65-F5344CB8AC3E}">
        <p14:creationId xmlns:p14="http://schemas.microsoft.com/office/powerpoint/2010/main" val="2368283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4/26/2018 2:12 PM</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727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effectLst/>
              </a:rPr>
              <a:t>Tap into the wealth of academic content in the Microsoft Academic Graph using the Academic Knowledge API. </a:t>
            </a:r>
          </a:p>
          <a:p>
            <a:r>
              <a:rPr lang="en-US" sz="1200" kern="1200">
                <a:solidFill>
                  <a:schemeClr val="tx1"/>
                </a:solidFill>
                <a:effectLst/>
                <a:latin typeface="+mn-lt"/>
                <a:ea typeface="+mn-ea"/>
                <a:cs typeface="+mn-cs"/>
              </a:rPr>
              <a:t>Do your users know who the top scholars have been in machine learning over the last three years? What about every paper authored by an expert like Li Deng from Microsoft? The Academic Knowledge API answers these and other questions by applying the Knowledge Exploration Service to the Microsoft Academic Graph. Users can start from natural language queries, or you can ping the graph directly through structured query expressions. </a:t>
            </a:r>
          </a:p>
          <a:p>
            <a:r>
              <a:rPr lang="en-US" sz="1200" kern="1200">
                <a:solidFill>
                  <a:schemeClr val="tx1"/>
                </a:solidFill>
                <a:effectLst/>
                <a:latin typeface="+mn-lt"/>
                <a:ea typeface="+mn-ea"/>
                <a:cs typeface="+mn-cs"/>
              </a:rPr>
              <a:t>Additionally, the Academic Knowledge API can auto-complete natural language queries and return entity results, helping users narrow research results faster. </a:t>
            </a:r>
          </a:p>
          <a:p>
            <a:r>
              <a:rPr lang="en-US" sz="1200" kern="1200">
                <a:solidFill>
                  <a:schemeClr val="tx1"/>
                </a:solidFill>
                <a:effectLst/>
                <a:latin typeface="+mn-lt"/>
                <a:ea typeface="+mn-ea"/>
                <a:cs typeface="+mn-cs"/>
              </a:rPr>
              <a:t>It can also create a histogram of attribute values for academic entries returned by a query—for example, the distribution of papers by year for an author. </a:t>
            </a:r>
          </a:p>
        </p:txBody>
      </p:sp>
    </p:spTree>
    <p:extLst>
      <p:ext uri="{BB962C8B-B14F-4D97-AF65-F5344CB8AC3E}">
        <p14:creationId xmlns:p14="http://schemas.microsoft.com/office/powerpoint/2010/main" val="3615008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effectLst/>
              </a:rPr>
              <a:t>QnA</a:t>
            </a:r>
            <a:r>
              <a:rPr lang="en-US" dirty="0">
                <a:effectLst/>
              </a:rPr>
              <a:t> Maker is primarily meant to provide a FAQ data source which you can query from your Bot/Application. Although developers will find this useful, content owners will especially benefit from this tool. </a:t>
            </a:r>
            <a:r>
              <a:rPr lang="en-US" dirty="0" err="1">
                <a:effectLst/>
              </a:rPr>
              <a:t>QnA</a:t>
            </a:r>
            <a:r>
              <a:rPr lang="en-US" dirty="0">
                <a:effectLst/>
              </a:rPr>
              <a:t> Maker is a completely no-code way of managing the content that powers your Bot/Application.</a:t>
            </a:r>
          </a:p>
          <a:p>
            <a:endParaRPr lang="en-US" dirty="0"/>
          </a:p>
        </p:txBody>
      </p:sp>
    </p:spTree>
    <p:extLst>
      <p:ext uri="{BB962C8B-B14F-4D97-AF65-F5344CB8AC3E}">
        <p14:creationId xmlns:p14="http://schemas.microsoft.com/office/powerpoint/2010/main" val="1060764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A cloud-based, contextual decision-making API that sharpens with experience.</a:t>
            </a:r>
            <a:endParaRPr lang="en-US" dirty="0"/>
          </a:p>
        </p:txBody>
      </p:sp>
    </p:spTree>
    <p:extLst>
      <p:ext uri="{BB962C8B-B14F-4D97-AF65-F5344CB8AC3E}">
        <p14:creationId xmlns:p14="http://schemas.microsoft.com/office/powerpoint/2010/main" val="1136772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dirty="0">
                <a:solidFill>
                  <a:schemeClr val="bg1"/>
                </a:solidFill>
              </a:rPr>
              <a:t>Here’s a preview of the Seeing AI app, which started as a research project that helps people who are visually impaired or blind to understand who and what is around them. </a:t>
            </a:r>
          </a:p>
          <a:p>
            <a:endParaRPr lang="en-US" sz="900" dirty="0"/>
          </a:p>
          <a:p>
            <a:pPr>
              <a:spcAft>
                <a:spcPts val="1800"/>
              </a:spcAft>
            </a:pPr>
            <a:r>
              <a:rPr lang="en-US" sz="900" dirty="0">
                <a:solidFill>
                  <a:schemeClr val="bg1"/>
                </a:solidFill>
              </a:rPr>
              <a:t>The app will use computer vision, image &amp; speech recognition, natural language processing and machine learning from Microsoft Cognitive Services.</a:t>
            </a:r>
            <a:r>
              <a:rPr lang="en-US" sz="900" baseline="0" dirty="0">
                <a:solidFill>
                  <a:schemeClr val="bg1"/>
                </a:solidFill>
              </a:rPr>
              <a:t> </a:t>
            </a:r>
            <a:r>
              <a:rPr lang="en-US" sz="900" dirty="0">
                <a:solidFill>
                  <a:schemeClr val="bg1"/>
                </a:solidFill>
              </a:rPr>
              <a:t>The app is under development and is not available today but it shows what’s possible with the APIs. </a:t>
            </a:r>
          </a:p>
          <a:p>
            <a:endParaRPr lang="en-US" sz="900" dirty="0"/>
          </a:p>
        </p:txBody>
      </p:sp>
      <p:sp>
        <p:nvSpPr>
          <p:cNvPr id="6" name="Date Placeholder 5"/>
          <p:cNvSpPr>
            <a:spLocks noGrp="1"/>
          </p:cNvSpPr>
          <p:nvPr>
            <p:ph type="dt" idx="12"/>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4/26/2018 2:12 PM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827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So, what are Cognitive Services?  Cognitive Services are a collection of artificial intelligence APIs, and we believe in </a:t>
            </a:r>
            <a:r>
              <a:rPr lang="en-US" sz="900" i="1" kern="1200" dirty="0">
                <a:solidFill>
                  <a:schemeClr val="tx1"/>
                </a:solidFill>
                <a:effectLst/>
                <a:latin typeface="Segoe UI Light" pitchFamily="34" charset="0"/>
                <a:ea typeface="+mn-ea"/>
                <a:cs typeface="+mn-cs"/>
              </a:rPr>
              <a:t>democratizing</a:t>
            </a:r>
            <a:r>
              <a:rPr lang="en-US" sz="900" kern="1200" dirty="0">
                <a:solidFill>
                  <a:schemeClr val="tx1"/>
                </a:solidFill>
                <a:effectLst/>
                <a:latin typeface="Segoe UI Light" pitchFamily="34" charset="0"/>
                <a:ea typeface="+mn-ea"/>
                <a:cs typeface="+mn-cs"/>
              </a:rPr>
              <a:t> artificial intelligence.  So what that means is, regardless of your skill level -- whether you're a high school student running your first program or working in industry or in a giant enterprise -- that you should be able to use our APIs incredibly quickly in a matter of minutes.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And regardless of your platform -- whether you're on Android or IOS or Windows, or making a website -- all of our APIs are rest APIs, which means you can call them as long as you have an Internet connection.  And so that's pretty huge because what we're doing is making it so that everyone can build these smarter, more context-aware applications.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The technology used in our APIs is the same technology that powers our products today.  And so, when you think of things like the Bing search APIs, it's the same technology from Bing.</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Today I’m going to talk with you about the entire collection spanning vision, speech, language, knowledge, and search.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The other things that I want to point out is that you can get started for free with all of the APIs, but we do have pricing available for a number of them, which are in public preview on Azure.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The other piece is the developer resources.  So, all of our documentation is on the website and actually in GitHub as well, so we do welcome community submissions.  We have a set of SBKs that are also available on GitHub where we welcome poll requests and post everything on there.  The SBKs vary from API to API, but they are all included in this one repository for people to see.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And then we have three different communities that we support. We have our MSDN forums, our Stack Overflow, and we have User Voice that we use for feedback requests.  </a:t>
            </a:r>
          </a:p>
          <a:p>
            <a:r>
              <a:rPr lang="en-US" sz="900" kern="1200" dirty="0">
                <a:solidFill>
                  <a:schemeClr val="tx1"/>
                </a:solidFill>
                <a:effectLst/>
                <a:latin typeface="Segoe UI Light" pitchFamily="34" charset="0"/>
                <a:ea typeface="+mn-ea"/>
                <a:cs typeface="+mn-cs"/>
              </a:rPr>
              <a:t> </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2D058-1985-4467-845A-1C29607F2B73}"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4/26/2018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ooter Placeholder 9"/>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618706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Access to strong documentation,</a:t>
            </a:r>
            <a:r>
              <a:rPr lang="en-US" baseline="0"/>
              <a:t> sample code and community resources is critical for developers to be able to understand and become users of Cognitive Services.  Customize these links based on your own resources or use the ones listed here.  </a:t>
            </a:r>
            <a:endParaRPr lang="en-US"/>
          </a:p>
        </p:txBody>
      </p:sp>
    </p:spTree>
    <p:extLst>
      <p:ext uri="{BB962C8B-B14F-4D97-AF65-F5344CB8AC3E}">
        <p14:creationId xmlns:p14="http://schemas.microsoft.com/office/powerpoint/2010/main" val="2709499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4/26/2018 2:11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36476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4/26/2018 2:11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34774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4/26/2018 2:11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84410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a:t>Why choose these APIs?</a:t>
            </a:r>
            <a:r>
              <a:rPr lang="en-US" sz="900" b="1" baseline="0"/>
              <a:t> </a:t>
            </a:r>
            <a:r>
              <a:rPr lang="en-US" sz="900" baseline="0"/>
              <a:t>They </a:t>
            </a:r>
            <a:r>
              <a:rPr lang="en-US" sz="900"/>
              <a:t>work, and it’s easy. </a:t>
            </a:r>
          </a:p>
          <a:p>
            <a:endParaRPr lang="en-US" sz="900"/>
          </a:p>
          <a:p>
            <a:r>
              <a:rPr lang="en-US" sz="900" b="0"/>
              <a:t>Easy:  T</a:t>
            </a:r>
            <a:r>
              <a:rPr lang="en-US" sz="900"/>
              <a:t>he APIs are easy to implement because of the simple REST calls.  Being REST APIs, there’s a common way to implement and you can get started with all of them for free simply by going to one place, one website, www.microsoft.com/cognitive.  (You don’t have to hunt around to different places.)  </a:t>
            </a:r>
          </a:p>
          <a:p>
            <a:endParaRPr lang="en-US" sz="900"/>
          </a:p>
          <a:p>
            <a:r>
              <a:rPr lang="en-US" sz="900" b="0"/>
              <a:t>Flexible:  </a:t>
            </a:r>
            <a:r>
              <a:rPr lang="en-US" sz="900"/>
              <a:t>We’ve got a breadth of intelligence and knowledge APIs so developers will be able to find what intelligence feature they need; and importantly, they all work on whatever language, framework, or platform developers choose. So, </a:t>
            </a:r>
            <a:r>
              <a:rPr lang="en-US" sz="900" err="1"/>
              <a:t>devs</a:t>
            </a:r>
            <a:r>
              <a:rPr lang="en-US" sz="900"/>
              <a:t> can integrated into their apps—iOS, Android, Windows—using their own tools they know and love (such as python or node.js, etc.).</a:t>
            </a:r>
          </a:p>
          <a:p>
            <a:endParaRPr lang="en-US" sz="900"/>
          </a:p>
          <a:p>
            <a:pPr marL="0" marR="0" indent="0" algn="l" defTabSz="914400" rtl="0" eaLnBrk="1" fontAlgn="auto" latinLnBrk="0" hangingPunct="1">
              <a:lnSpc>
                <a:spcPct val="100000"/>
              </a:lnSpc>
              <a:spcBef>
                <a:spcPts val="0"/>
              </a:spcBef>
              <a:spcAft>
                <a:spcPts val="0"/>
              </a:spcAft>
              <a:buClrTx/>
              <a:buSzTx/>
              <a:buFontTx/>
              <a:buNone/>
              <a:tabLst/>
              <a:defRPr/>
            </a:pPr>
            <a:r>
              <a:rPr lang="en-US" sz="900" b="0"/>
              <a:t>Tested:</a:t>
            </a:r>
            <a:r>
              <a:rPr lang="en-US" sz="900" b="0" baseline="0"/>
              <a:t> </a:t>
            </a:r>
            <a:r>
              <a:rPr lang="en-US" sz="900" b="0"/>
              <a:t>Tap into </a:t>
            </a:r>
            <a:r>
              <a:rPr lang="en-US" sz="900"/>
              <a:t>an ever-growing collection of powerful AI algorithms developed by experts. Developers can trust the quality and expertise build into each API by experts in their field from Microsoft’s Research organization, Bing, and Azure machine learning and these capabilities are used across many Microsoft first party products such as Cortana, Bing</a:t>
            </a:r>
            <a:r>
              <a:rPr lang="en-US" sz="900" baseline="0"/>
              <a:t> and Skype</a:t>
            </a:r>
            <a:r>
              <a:rPr lang="en-US" sz="900"/>
              <a:t>.  </a:t>
            </a:r>
          </a:p>
          <a:p>
            <a:pPr marL="0" marR="0" indent="0" algn="l" defTabSz="932742" rtl="0" eaLnBrk="1" fontAlgn="auto" latinLnBrk="0" hangingPunct="1">
              <a:lnSpc>
                <a:spcPct val="90000"/>
              </a:lnSpc>
              <a:spcBef>
                <a:spcPts val="0"/>
              </a:spcBef>
              <a:spcAft>
                <a:spcPts val="340"/>
              </a:spcAft>
              <a:buClrTx/>
              <a:buSzTx/>
              <a:buFontTx/>
              <a:buNone/>
              <a:tabLst/>
              <a:defRPr/>
            </a:pPr>
            <a:endParaRPr lang="en-US" sz="900"/>
          </a:p>
          <a:p>
            <a:pPr marL="0" marR="0" indent="0" algn="l" defTabSz="932742" rtl="0" eaLnBrk="1" fontAlgn="auto" latinLnBrk="0" hangingPunct="1">
              <a:lnSpc>
                <a:spcPct val="90000"/>
              </a:lnSpc>
              <a:spcBef>
                <a:spcPts val="0"/>
              </a:spcBef>
              <a:spcAft>
                <a:spcPts val="340"/>
              </a:spcAft>
              <a:buClrTx/>
              <a:buSzTx/>
              <a:buFontTx/>
              <a:buNone/>
              <a:tabLst/>
              <a:defRPr/>
            </a:pPr>
            <a:endParaRPr lang="en-US" sz="900"/>
          </a:p>
        </p:txBody>
      </p:sp>
      <p:sp>
        <p:nvSpPr>
          <p:cNvPr id="4" name="Header Placeholder 3"/>
          <p:cNvSpPr>
            <a:spLocks noGrp="1"/>
          </p:cNvSpPr>
          <p:nvPr>
            <p:ph type="hdr" sz="quarter" idx="10"/>
          </p:nvPr>
        </p:nvSpPr>
        <p:spPr/>
        <p:txBody>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Microsoft Build 2016</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4/26/2018 2:11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590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Cognitive services span Vision, Speech, Language, Knowledge, and Search. Combining many of these services together can either improve user interaction models, or provide fun and engaging user experiences.</a:t>
            </a:r>
          </a:p>
          <a:p>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Our examples here shine some light on how some of these APIs work in real-world situations:</a:t>
            </a:r>
          </a:p>
          <a:p>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r>
              <a:rPr lang="en-US" sz="1200" b="1" dirty="0"/>
              <a:t>Vision</a:t>
            </a:r>
          </a:p>
          <a:p>
            <a:pPr marL="171450" indent="-171450">
              <a:buFont typeface="Arial" panose="020B0604020202020204" pitchFamily="34" charset="0"/>
              <a:buChar char="•"/>
            </a:pPr>
            <a:r>
              <a:rPr lang="en-US" sz="1100" dirty="0"/>
              <a:t>The </a:t>
            </a:r>
            <a:r>
              <a:rPr lang="en-US" sz="1100" b="1" dirty="0"/>
              <a:t>Computer Vision</a:t>
            </a:r>
            <a:r>
              <a:rPr lang="en-US" sz="1100" dirty="0"/>
              <a:t> API </a:t>
            </a:r>
            <a:r>
              <a:rPr lang="en-US" sz="1100" dirty="0">
                <a:effectLst/>
              </a:rPr>
              <a:t>is</a:t>
            </a:r>
            <a:r>
              <a:rPr lang="en-US" sz="1100" baseline="0" dirty="0">
                <a:effectLst/>
              </a:rPr>
              <a:t> able to e</a:t>
            </a:r>
            <a:r>
              <a:rPr lang="en-US" sz="1100" dirty="0">
                <a:effectLst/>
              </a:rPr>
              <a:t>xtract rich information from images to categorize and process visual data</a:t>
            </a:r>
            <a:r>
              <a:rPr lang="en-US" sz="1100" baseline="0" dirty="0">
                <a:effectLst/>
              </a:rPr>
              <a:t> </a:t>
            </a:r>
            <a:r>
              <a:rPr lang="en-US" sz="1100" dirty="0">
                <a:effectLst/>
              </a:rPr>
              <a:t>and protect your users from unwanted content. Here,</a:t>
            </a:r>
            <a:r>
              <a:rPr lang="en-US" sz="1100" baseline="0" dirty="0">
                <a:effectLst/>
              </a:rPr>
              <a:t> the API is able to tell us what the photo contains, indicate the most common colors, and lets us know that the content would not be considered inappropriate for users.</a:t>
            </a:r>
            <a:endParaRPr lang="en-US" sz="1100" dirty="0"/>
          </a:p>
          <a:p>
            <a:endParaRPr lang="en-US" sz="1200" dirty="0"/>
          </a:p>
          <a:p>
            <a:r>
              <a:rPr lang="en-US" sz="1200" b="1" dirty="0"/>
              <a:t>Speech</a:t>
            </a:r>
          </a:p>
          <a:p>
            <a:pPr marL="171450" indent="-171450">
              <a:buFont typeface="Arial" panose="020B0604020202020204" pitchFamily="34" charset="0"/>
              <a:buChar char="•"/>
            </a:pPr>
            <a:r>
              <a:rPr lang="en-US" sz="1100" dirty="0"/>
              <a:t>The </a:t>
            </a:r>
            <a:r>
              <a:rPr lang="en-US" sz="1100" b="1" dirty="0"/>
              <a:t>Bing Speech API </a:t>
            </a:r>
            <a:r>
              <a:rPr lang="en-US" sz="1100" dirty="0">
                <a:effectLst/>
              </a:rPr>
              <a:t>is</a:t>
            </a:r>
            <a:r>
              <a:rPr lang="en-US" sz="1100" baseline="0" dirty="0">
                <a:effectLst/>
              </a:rPr>
              <a:t> capable of c</a:t>
            </a:r>
            <a:r>
              <a:rPr lang="en-US" sz="1100" dirty="0">
                <a:effectLst/>
              </a:rPr>
              <a:t>onverting audio to text, understanding intent, and converting text back to speech for natural responsiveness. This</a:t>
            </a:r>
            <a:r>
              <a:rPr lang="en-US" sz="1100" baseline="0" dirty="0">
                <a:effectLst/>
              </a:rPr>
              <a:t> case shows us that the user has asked for directions verbally, the intent has been extracted, and a map with directions provided.</a:t>
            </a:r>
            <a:endParaRPr lang="en-US" sz="1100" dirty="0"/>
          </a:p>
          <a:p>
            <a:pPr marL="0" indent="0">
              <a:buFontTx/>
              <a:buNone/>
            </a:pPr>
            <a:endParaRPr lang="en-US" sz="1100" dirty="0"/>
          </a:p>
          <a:p>
            <a:pPr marL="0" indent="0">
              <a:buFontTx/>
              <a:buNone/>
            </a:pPr>
            <a:r>
              <a:rPr lang="en-US" sz="1200" b="1" dirty="0"/>
              <a:t>Language:</a:t>
            </a:r>
          </a:p>
          <a:p>
            <a:pPr marL="171450" indent="-171450">
              <a:buFont typeface="Arial" panose="020B0604020202020204" pitchFamily="34" charset="0"/>
              <a:buChar char="•"/>
            </a:pPr>
            <a:r>
              <a:rPr lang="en-US" sz="1100" dirty="0"/>
              <a:t>Language Understanding Intelligent Service,</a:t>
            </a:r>
            <a:r>
              <a:rPr lang="en-US" sz="1100" baseline="0" dirty="0"/>
              <a:t> known as </a:t>
            </a:r>
            <a:r>
              <a:rPr lang="en-US" sz="1100" dirty="0"/>
              <a:t>LUIS,</a:t>
            </a:r>
            <a:r>
              <a:rPr lang="en-US" sz="1100" baseline="0" dirty="0"/>
              <a:t> can be trained to u</a:t>
            </a:r>
            <a:r>
              <a:rPr lang="en-US" sz="1100" dirty="0">
                <a:effectLst/>
              </a:rPr>
              <a:t>nderstand user language contextually, so your app communicates with people in the way they speak. The example we see</a:t>
            </a:r>
            <a:r>
              <a:rPr lang="en-US" sz="1100" baseline="0" dirty="0">
                <a:effectLst/>
              </a:rPr>
              <a:t> here demonstrates Language Understanding’s ability to </a:t>
            </a:r>
            <a:r>
              <a:rPr lang="en-US" sz="1100" dirty="0">
                <a:effectLst/>
              </a:rPr>
              <a:t>understand what a person wants, and to find the pieces of information that are relevant to the</a:t>
            </a:r>
            <a:r>
              <a:rPr lang="en-US" sz="1100" baseline="0" dirty="0">
                <a:effectLst/>
              </a:rPr>
              <a:t> user’s</a:t>
            </a:r>
            <a:r>
              <a:rPr lang="en-US" sz="1100" dirty="0">
                <a:effectLst/>
              </a:rPr>
              <a:t> intent.</a:t>
            </a:r>
            <a:endParaRPr lang="en-US" sz="1100" dirty="0"/>
          </a:p>
          <a:p>
            <a:endParaRPr lang="en-US" sz="1200" dirty="0"/>
          </a:p>
          <a:p>
            <a:r>
              <a:rPr lang="en-US" sz="1200" b="1" dirty="0"/>
              <a:t>Knowledge</a:t>
            </a:r>
          </a:p>
          <a:p>
            <a:pPr marL="171450" indent="-171450">
              <a:buFont typeface="Arial" panose="020B0604020202020204" pitchFamily="34" charset="0"/>
              <a:buChar char="•"/>
            </a:pPr>
            <a:r>
              <a:rPr lang="en-US" sz="1100" dirty="0"/>
              <a:t>Knowledge Exploration Service</a:t>
            </a:r>
            <a:r>
              <a:rPr lang="en-US" sz="1100" baseline="0" dirty="0"/>
              <a:t> a</a:t>
            </a:r>
            <a:r>
              <a:rPr lang="en-US" sz="1100" dirty="0"/>
              <a:t>dds interactive search over structured data to reduce user effort and increase</a:t>
            </a:r>
            <a:r>
              <a:rPr lang="en-US" sz="1100" baseline="0" dirty="0"/>
              <a:t> efficiency. Our Knowledge Exploration API example here demonstrates the usefulness of this API for answering questions posed in natural language in an interactive experience.</a:t>
            </a:r>
            <a:endParaRPr lang="en-US" sz="1100" dirty="0"/>
          </a:p>
          <a:p>
            <a:endParaRPr lang="en-US" sz="1400" b="1" dirty="0"/>
          </a:p>
          <a:p>
            <a:r>
              <a:rPr lang="en-US" sz="1400" b="1" dirty="0"/>
              <a:t>Search</a:t>
            </a:r>
          </a:p>
          <a:p>
            <a:pPr marL="171450" indent="-171450">
              <a:buFont typeface="Arial" panose="020B0604020202020204" pitchFamily="34" charset="0"/>
              <a:buChar char="•"/>
            </a:pPr>
            <a:r>
              <a:rPr lang="en-US" sz="1100" dirty="0"/>
              <a:t>Bing Image Search API</a:t>
            </a:r>
            <a:r>
              <a:rPr lang="en-US" sz="1100" baseline="0" dirty="0"/>
              <a:t> enables you to </a:t>
            </a:r>
            <a:r>
              <a:rPr lang="en-US" sz="1100" baseline="0" dirty="0">
                <a:effectLst/>
              </a:rPr>
              <a:t>a</a:t>
            </a:r>
            <a:r>
              <a:rPr lang="en-US" sz="1100" dirty="0">
                <a:effectLst/>
              </a:rPr>
              <a:t>dd a variety of image search options to your app or website, from trending images to detailed insights. Users</a:t>
            </a:r>
            <a:r>
              <a:rPr lang="en-US" sz="1100" baseline="0" dirty="0">
                <a:effectLst/>
              </a:rPr>
              <a:t> can do a simple search, and this API scours the web for </a:t>
            </a:r>
            <a:r>
              <a:rPr lang="en-US" sz="1100" dirty="0">
                <a:effectLst/>
              </a:rPr>
              <a:t>thumbnails, full image URLs, publishing website info, image metadata, and more</a:t>
            </a:r>
            <a:r>
              <a:rPr lang="en-US" sz="1100" baseline="0" dirty="0">
                <a:effectLst/>
              </a:rPr>
              <a:t> before returning results.</a:t>
            </a:r>
          </a:p>
          <a:p>
            <a:pPr marL="171450" indent="-171450">
              <a:buFont typeface="Arial" panose="020B0604020202020204" pitchFamily="34" charset="0"/>
              <a:buChar char="•"/>
            </a:pPr>
            <a:endParaRPr lang="en-US" sz="1100" baseline="0" dirty="0">
              <a:effectLst/>
            </a:endParaRPr>
          </a:p>
          <a:p>
            <a:pPr marL="0" indent="0">
              <a:buFont typeface="Arial" panose="020B0604020202020204" pitchFamily="34" charset="0"/>
              <a:buNone/>
            </a:pPr>
            <a:r>
              <a:rPr lang="en-US" sz="1100" b="1" baseline="0" dirty="0">
                <a:effectLst/>
              </a:rPr>
              <a:t>Transition:</a:t>
            </a:r>
            <a:r>
              <a:rPr lang="en-US" sz="1100" b="0" baseline="0" dirty="0">
                <a:effectLst/>
              </a:rPr>
              <a:t> </a:t>
            </a:r>
            <a:r>
              <a:rPr lang="en-US" sz="1100" b="1" baseline="0" dirty="0">
                <a:effectLst/>
              </a:rPr>
              <a:t>These APIs are available as stand-alone solutions, or as part of the Cortana Intelligence Suite. They can also be used in conjunction with the Microsoft Bot Framework. </a:t>
            </a:r>
          </a:p>
          <a:p>
            <a:pPr marL="0" indent="0">
              <a:buFont typeface="Arial" panose="020B0604020202020204" pitchFamily="34" charset="0"/>
              <a:buNone/>
            </a:pPr>
            <a:r>
              <a:rPr lang="en-US" sz="1100" b="1" baseline="0" dirty="0">
                <a:effectLst/>
              </a:rPr>
              <a:t>&lt;click&gt;</a:t>
            </a:r>
            <a:endParaRPr lang="en-US" sz="1100" b="1" dirty="0"/>
          </a:p>
          <a:p>
            <a:pPr marL="0" indent="0">
              <a:buFontTx/>
              <a:buNone/>
            </a:pPr>
            <a:endParaRPr lang="en-US" sz="1100"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C601B9-5273-467A-8E48-EC9939578C8F}" type="datetime8">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4/26/2018 2:11 PM</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328287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b="1" kern="1200">
                <a:solidFill>
                  <a:schemeClr val="tx1"/>
                </a:solidFill>
                <a:effectLst/>
                <a:latin typeface="+mn-lt"/>
                <a:ea typeface="+mn-ea"/>
                <a:cs typeface="+mn-cs"/>
              </a:rPr>
              <a:t>Project Prague</a:t>
            </a:r>
            <a:r>
              <a:rPr lang="en-US" sz="1200" kern="1200">
                <a:solidFill>
                  <a:schemeClr val="tx1"/>
                </a:solidFill>
                <a:effectLst/>
                <a:latin typeface="+mn-lt"/>
                <a:ea typeface="+mn-ea"/>
                <a:cs typeface="+mn-cs"/>
              </a:rPr>
              <a:t>.  SDK to incorporate gesture-based controls into your apps. Quickly define and implement customized hand gestures, creating a more natural user experience.  Limited private preview availability at launch.</a:t>
            </a:r>
            <a:endParaRPr lang="en-US" sz="1600" kern="1200">
              <a:solidFill>
                <a:schemeClr val="tx1"/>
              </a:solidFill>
              <a:effectLst/>
              <a:latin typeface="+mn-lt"/>
              <a:ea typeface="+mn-ea"/>
              <a:cs typeface="+mn-cs"/>
            </a:endParaRPr>
          </a:p>
          <a:p>
            <a:pPr lvl="1"/>
            <a:r>
              <a:rPr lang="en-US" sz="1200" b="1" kern="1200">
                <a:solidFill>
                  <a:schemeClr val="tx1"/>
                </a:solidFill>
                <a:effectLst/>
                <a:latin typeface="+mn-lt"/>
                <a:ea typeface="+mn-ea"/>
                <a:cs typeface="+mn-cs"/>
              </a:rPr>
              <a:t>Project Cuzco</a:t>
            </a:r>
            <a:r>
              <a:rPr lang="en-US" sz="1200" kern="1200">
                <a:solidFill>
                  <a:schemeClr val="tx1"/>
                </a:solidFill>
                <a:effectLst/>
                <a:latin typeface="+mn-lt"/>
                <a:ea typeface="+mn-ea"/>
                <a:cs typeface="+mn-cs"/>
              </a:rPr>
              <a:t>.  API to help developers find events associated with Wikipedia entities. Begin with a Wikipedia entity, and receive a list of related events organized by time.</a:t>
            </a:r>
            <a:endParaRPr lang="en-US" sz="1600" kern="1200">
              <a:solidFill>
                <a:schemeClr val="tx1"/>
              </a:solidFill>
              <a:effectLst/>
              <a:latin typeface="+mn-lt"/>
              <a:ea typeface="+mn-ea"/>
              <a:cs typeface="+mn-cs"/>
            </a:endParaRPr>
          </a:p>
          <a:p>
            <a:pPr lvl="1"/>
            <a:r>
              <a:rPr lang="en-US" sz="1200" b="1" kern="1200">
                <a:solidFill>
                  <a:schemeClr val="tx1"/>
                </a:solidFill>
                <a:effectLst/>
                <a:latin typeface="+mn-lt"/>
                <a:ea typeface="+mn-ea"/>
                <a:cs typeface="+mn-cs"/>
              </a:rPr>
              <a:t>Project Johannesburg</a:t>
            </a:r>
            <a:r>
              <a:rPr lang="en-US" sz="1200" kern="1200">
                <a:solidFill>
                  <a:schemeClr val="tx1"/>
                </a:solidFill>
                <a:effectLst/>
                <a:latin typeface="+mn-lt"/>
                <a:ea typeface="+mn-ea"/>
                <a:cs typeface="+mn-cs"/>
              </a:rPr>
              <a:t>.  API to calculate route logistics for with deeper location intelligence to account for specific enterprise requirements. IE: weight, height length, hazardous materials, etc.</a:t>
            </a:r>
            <a:endParaRPr lang="en-US" sz="1600" kern="1200">
              <a:solidFill>
                <a:schemeClr val="tx1"/>
              </a:solidFill>
              <a:effectLst/>
              <a:latin typeface="+mn-lt"/>
              <a:ea typeface="+mn-ea"/>
              <a:cs typeface="+mn-cs"/>
            </a:endParaRPr>
          </a:p>
          <a:p>
            <a:pPr lvl="1"/>
            <a:r>
              <a:rPr lang="en-US" sz="1200" b="1" kern="1200">
                <a:solidFill>
                  <a:schemeClr val="tx1"/>
                </a:solidFill>
                <a:effectLst/>
                <a:latin typeface="+mn-lt"/>
                <a:ea typeface="+mn-ea"/>
                <a:cs typeface="+mn-cs"/>
              </a:rPr>
              <a:t>Project Nanjing</a:t>
            </a:r>
            <a:r>
              <a:rPr lang="en-US" sz="1200" kern="1200">
                <a:solidFill>
                  <a:schemeClr val="tx1"/>
                </a:solidFill>
                <a:effectLst/>
                <a:latin typeface="+mn-lt"/>
                <a:ea typeface="+mn-ea"/>
                <a:cs typeface="+mn-cs"/>
              </a:rPr>
              <a:t>.  API to calculate isochrones - time and distance-based recommendations for enterprise route optimization.</a:t>
            </a:r>
            <a:endParaRPr lang="en-US" sz="1600" kern="1200">
              <a:solidFill>
                <a:schemeClr val="tx1"/>
              </a:solidFill>
              <a:effectLst/>
              <a:latin typeface="+mn-lt"/>
              <a:ea typeface="+mn-ea"/>
              <a:cs typeface="+mn-cs"/>
            </a:endParaRPr>
          </a:p>
          <a:p>
            <a:pPr lvl="1"/>
            <a:r>
              <a:rPr lang="en-US" sz="1200" b="1" kern="1200">
                <a:solidFill>
                  <a:schemeClr val="tx1"/>
                </a:solidFill>
                <a:effectLst/>
                <a:latin typeface="+mn-lt"/>
                <a:ea typeface="+mn-ea"/>
                <a:cs typeface="+mn-cs"/>
              </a:rPr>
              <a:t>Project Abu Dhabi</a:t>
            </a:r>
            <a:r>
              <a:rPr lang="en-US" sz="1200" kern="1200">
                <a:solidFill>
                  <a:schemeClr val="tx1"/>
                </a:solidFill>
                <a:effectLst/>
                <a:latin typeface="+mn-lt"/>
                <a:ea typeface="+mn-ea"/>
                <a:cs typeface="+mn-cs"/>
              </a:rPr>
              <a:t>.  API to create distance matrices, enabling you to calculate a histogram of travel times, and serve as stepping stone for enterprise route optimization.</a:t>
            </a:r>
            <a:endParaRPr lang="en-US" sz="1600" kern="1200">
              <a:solidFill>
                <a:schemeClr val="tx1"/>
              </a:solidFill>
              <a:effectLst/>
              <a:latin typeface="+mn-lt"/>
              <a:ea typeface="+mn-ea"/>
              <a:cs typeface="+mn-cs"/>
            </a:endParaRPr>
          </a:p>
          <a:p>
            <a:pPr lvl="1"/>
            <a:r>
              <a:rPr lang="en-US" sz="1200" b="1" kern="1200">
                <a:solidFill>
                  <a:schemeClr val="tx1"/>
                </a:solidFill>
                <a:effectLst/>
                <a:latin typeface="+mn-lt"/>
                <a:ea typeface="+mn-ea"/>
                <a:cs typeface="+mn-cs"/>
              </a:rPr>
              <a:t>Project Wollongong</a:t>
            </a:r>
            <a:r>
              <a:rPr lang="en-US" sz="1200" kern="1200">
                <a:solidFill>
                  <a:schemeClr val="tx1"/>
                </a:solidFill>
                <a:effectLst/>
                <a:latin typeface="+mn-lt"/>
                <a:ea typeface="+mn-ea"/>
                <a:cs typeface="+mn-cs"/>
              </a:rPr>
              <a:t>.  API to help ‘score’ the attractiveness of a location, based on how many of a particular amenity are within a specific distance.  Ex: restaurants, parks, transit stops.</a:t>
            </a:r>
            <a:endParaRPr lang="en-US" sz="1600" kern="1200">
              <a:solidFill>
                <a:schemeClr val="tx1"/>
              </a:solidFill>
              <a:effectLst/>
              <a:latin typeface="+mn-lt"/>
              <a:ea typeface="+mn-ea"/>
              <a:cs typeface="+mn-cs"/>
            </a:endParaRPr>
          </a:p>
        </p:txBody>
      </p:sp>
      <p:sp>
        <p:nvSpPr>
          <p:cNvPr id="6" name="Date Placeholder 5"/>
          <p:cNvSpPr>
            <a:spLocks noGrp="1"/>
          </p:cNvSpPr>
          <p:nvPr>
            <p:ph type="dt" idx="12"/>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4/26/2018 2:11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6983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Walk-In">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2"/>
          </a:xfrm>
          <a:prstGeom prst="rect">
            <a:avLst/>
          </a:prstGeom>
        </p:spPr>
      </p:pic>
      <p:sp>
        <p:nvSpPr>
          <p:cNvPr id="4" name="Rectangle 3"/>
          <p:cNvSpPr/>
          <p:nvPr userDrawn="1"/>
        </p:nvSpPr>
        <p:spPr bwMode="auto">
          <a:xfrm>
            <a:off x="1" y="0"/>
            <a:ext cx="11735015" cy="6858000"/>
          </a:xfrm>
          <a:prstGeom prst="rect">
            <a:avLst/>
          </a:prstGeom>
          <a:gradFill flip="none" rotWithShape="1">
            <a:gsLst>
              <a:gs pos="84066">
                <a:schemeClr val="bg1">
                  <a:alpha val="0"/>
                </a:schemeClr>
              </a:gs>
              <a:gs pos="31000">
                <a:schemeClr val="bg1">
                  <a:alpha val="6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 name="Title 1"/>
          <p:cNvSpPr>
            <a:spLocks noGrp="1"/>
          </p:cNvSpPr>
          <p:nvPr>
            <p:ph type="title" hasCustomPrompt="1"/>
          </p:nvPr>
        </p:nvSpPr>
        <p:spPr bwMode="auto">
          <a:xfrm>
            <a:off x="258762" y="2047309"/>
            <a:ext cx="11674476" cy="1772525"/>
          </a:xfrm>
          <a:noFill/>
        </p:spPr>
        <p:txBody>
          <a:bodyPr vert="horz" wrap="square" lIns="146304" tIns="91440" rIns="146304" bIns="0" rtlCol="0" anchor="b" anchorCtr="0">
            <a:noAutofit/>
          </a:bodyPr>
          <a:lstStyle>
            <a:lvl1pPr>
              <a:defRPr lang="en-US" sz="6470" spc="-98" dirty="0">
                <a:gradFill>
                  <a:gsLst>
                    <a:gs pos="84066">
                      <a:schemeClr val="tx1"/>
                    </a:gs>
                    <a:gs pos="57576">
                      <a:schemeClr val="tx1"/>
                    </a:gs>
                  </a:gsLst>
                  <a:lin ang="5400000" scaled="0"/>
                </a:gradFill>
                <a:latin typeface="+mj-lt"/>
                <a:cs typeface="Segoe UI Semilight" panose="020B0402040204020203" pitchFamily="34" charset="0"/>
              </a:defRPr>
            </a:lvl1pPr>
          </a:lstStyle>
          <a:p>
            <a:pPr lvl="0"/>
            <a:r>
              <a:rPr lang="en-US"/>
              <a:t>Presentation title</a:t>
            </a:r>
          </a:p>
        </p:txBody>
      </p:sp>
      <p:sp>
        <p:nvSpPr>
          <p:cNvPr id="64" name="Text Placeholder 2"/>
          <p:cNvSpPr>
            <a:spLocks noGrp="1"/>
          </p:cNvSpPr>
          <p:nvPr>
            <p:ph type="body" sz="quarter" idx="14" hasCustomPrompt="1"/>
          </p:nvPr>
        </p:nvSpPr>
        <p:spPr bwMode="auto">
          <a:xfrm>
            <a:off x="258762" y="3829174"/>
            <a:ext cx="11674476" cy="625555"/>
          </a:xfrm>
        </p:spPr>
        <p:txBody>
          <a:bodyPr lIns="182880" tIns="109728" bIns="109728">
            <a:noAutofit/>
          </a:bodyPr>
          <a:lstStyle>
            <a:lvl1pPr marL="0" indent="0">
              <a:spcBef>
                <a:spcPts val="0"/>
              </a:spcBef>
              <a:buNone/>
              <a:defRPr sz="2745" b="0" baseline="0">
                <a:gradFill>
                  <a:gsLst>
                    <a:gs pos="84066">
                      <a:schemeClr val="tx1"/>
                    </a:gs>
                    <a:gs pos="57576">
                      <a:schemeClr val="tx1"/>
                    </a:gs>
                  </a:gsLst>
                  <a:lin ang="5400000" scaled="0"/>
                </a:gradFill>
                <a:latin typeface="Segoe UI" panose="020B0502040204020203" pitchFamily="34" charset="0"/>
                <a:cs typeface="Segoe UI" panose="020B0502040204020203" pitchFamily="34" charset="0"/>
              </a:defRPr>
            </a:lvl1pPr>
          </a:lstStyle>
          <a:p>
            <a:pPr lvl="0"/>
            <a:r>
              <a:rPr lang="en-US"/>
              <a:t>Presenter | Date</a:t>
            </a:r>
          </a:p>
        </p:txBody>
      </p:sp>
      <p:pic>
        <p:nvPicPr>
          <p:cNvPr id="17" name="Picture 16"/>
          <p:cNvPicPr>
            <a:picLocks noChangeAspect="1"/>
          </p:cNvPicPr>
          <p:nvPr userDrawn="1"/>
        </p:nvPicPr>
        <p:blipFill>
          <a:blip r:embed="rId3"/>
          <a:stretch>
            <a:fillRect/>
          </a:stretch>
        </p:blipFill>
        <p:spPr>
          <a:xfrm>
            <a:off x="448213" y="470067"/>
            <a:ext cx="1424426" cy="304828"/>
          </a:xfrm>
          <a:prstGeom prst="rect">
            <a:avLst/>
          </a:prstGeom>
        </p:spPr>
      </p:pic>
    </p:spTree>
    <p:extLst>
      <p:ext uri="{BB962C8B-B14F-4D97-AF65-F5344CB8AC3E}">
        <p14:creationId xmlns:p14="http://schemas.microsoft.com/office/powerpoint/2010/main" val="320788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_and_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rgbClr val="3F3F3F"/>
                </a:solidFill>
              </a:defRPr>
            </a:lvl1pPr>
          </a:lstStyle>
          <a:p>
            <a:r>
              <a:rPr lang="en-US"/>
              <a:t>Click to edit Master title style</a:t>
            </a:r>
          </a:p>
        </p:txBody>
      </p:sp>
      <p:sp>
        <p:nvSpPr>
          <p:cNvPr id="6" name="Text Placeholder 5"/>
          <p:cNvSpPr>
            <a:spLocks noGrp="1"/>
          </p:cNvSpPr>
          <p:nvPr>
            <p:ph type="body" sz="quarter" idx="10"/>
          </p:nvPr>
        </p:nvSpPr>
        <p:spPr>
          <a:xfrm>
            <a:off x="269240" y="1189178"/>
            <a:ext cx="11653523" cy="1985641"/>
          </a:xfrm>
        </p:spPr>
        <p:txBody>
          <a:bodyPr lIns="182880"/>
          <a:lstStyle>
            <a:lvl1pPr marL="0" indent="0">
              <a:buNone/>
              <a:defRPr sz="3921">
                <a:gradFill>
                  <a:gsLst>
                    <a:gs pos="1250">
                      <a:schemeClr val="tx2"/>
                    </a:gs>
                    <a:gs pos="99000">
                      <a:schemeClr val="tx2"/>
                    </a:gs>
                  </a:gsLst>
                  <a:lin ang="5400000" scaled="0"/>
                </a:gradFill>
                <a:latin typeface="Segoe UI Light" panose="020B0502040204020203" pitchFamily="34" charset="0"/>
                <a:cs typeface="Segoe UI Light" panose="020B0502040204020203" pitchFamily="34" charset="0"/>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789843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_and_Text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rgbClr val="3F3F3F"/>
                </a:solidFill>
              </a:defRPr>
            </a:lvl1pPr>
          </a:lstStyle>
          <a:p>
            <a:r>
              <a:rPr lang="en-US"/>
              <a:t>Click to edit Master title style</a:t>
            </a:r>
          </a:p>
        </p:txBody>
      </p:sp>
      <p:sp>
        <p:nvSpPr>
          <p:cNvPr id="6" name="Text Placeholder 5"/>
          <p:cNvSpPr>
            <a:spLocks noGrp="1"/>
          </p:cNvSpPr>
          <p:nvPr>
            <p:ph type="body" sz="quarter" idx="10"/>
          </p:nvPr>
        </p:nvSpPr>
        <p:spPr>
          <a:xfrm>
            <a:off x="269240" y="1189178"/>
            <a:ext cx="11653523" cy="1985641"/>
          </a:xfrm>
        </p:spPr>
        <p:txBody>
          <a:bodyPr lIns="182880"/>
          <a:lstStyle>
            <a:lvl1pPr marL="0" indent="0">
              <a:buNone/>
              <a:defRPr lang="en-US" sz="3921" kern="1200" spc="0" baseline="0" dirty="0" smtClean="0">
                <a:gradFill>
                  <a:gsLst>
                    <a:gs pos="1250">
                      <a:schemeClr val="tx2"/>
                    </a:gs>
                    <a:gs pos="99000">
                      <a:schemeClr val="tx2"/>
                    </a:gs>
                  </a:gsLst>
                  <a:lin ang="5400000" scaled="0"/>
                </a:gradFill>
                <a:latin typeface="Segoe UI Light" panose="020B0502040204020203" pitchFamily="34" charset="0"/>
                <a:ea typeface="+mn-ea"/>
                <a:cs typeface="Segoe UI Light" panose="020B0502040204020203" pitchFamily="34" charset="0"/>
              </a:defRPr>
            </a:lvl1pPr>
            <a:lvl2pPr marL="0" indent="0">
              <a:buFontTx/>
              <a:buNone/>
              <a:defRPr sz="1961"/>
            </a:lvl2pPr>
            <a:lvl3pPr marL="224097" indent="0">
              <a:buNone/>
              <a:defRPr/>
            </a:lvl3pPr>
            <a:lvl4pPr marL="448193" indent="0">
              <a:buNone/>
              <a:defRPr/>
            </a:lvl4pPr>
            <a:lvl5pPr marL="672290" indent="0">
              <a:buNone/>
              <a:defRPr/>
            </a:lvl5pPr>
          </a:lstStyle>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914367"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914367"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914367"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914367" rtl="0" eaLnBrk="1" fontAlgn="auto" latinLnBrk="0" hangingPunct="1">
              <a:lnSpc>
                <a:spcPct val="90000"/>
              </a:lnSpc>
              <a:spcBef>
                <a:spcPct val="20000"/>
              </a:spcBef>
              <a:spcAft>
                <a:spcPts val="0"/>
              </a:spcAft>
              <a:buClrTx/>
              <a:buSzPct val="90000"/>
              <a:buFont typeface="Arial" pitchFamily="34" charset="0"/>
              <a:buNone/>
              <a:tabLst/>
            </a:pPr>
            <a:r>
              <a:rPr lang="en-US"/>
              <a:t>Fifth level</a:t>
            </a:r>
          </a:p>
        </p:txBody>
      </p:sp>
    </p:spTree>
    <p:extLst>
      <p:ext uri="{BB962C8B-B14F-4D97-AF65-F5344CB8AC3E}">
        <p14:creationId xmlns:p14="http://schemas.microsoft.com/office/powerpoint/2010/main" val="350997442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rgbClr val="3F3F3F"/>
                </a:solidFill>
              </a:defRPr>
            </a:lvl1pPr>
          </a:lstStyle>
          <a:p>
            <a:r>
              <a:rPr lang="en-US"/>
              <a:t>Click to edit Master title style</a:t>
            </a:r>
          </a:p>
        </p:txBody>
      </p:sp>
    </p:spTree>
    <p:extLst>
      <p:ext uri="{BB962C8B-B14F-4D97-AF65-F5344CB8AC3E}">
        <p14:creationId xmlns:p14="http://schemas.microsoft.com/office/powerpoint/2010/main" val="177174870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_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6700" y="289512"/>
            <a:ext cx="11658380" cy="899665"/>
          </a:xfrm>
          <a:noFill/>
        </p:spPr>
        <p:txBody>
          <a:bodyPr/>
          <a:lstStyle>
            <a:lvl1pPr>
              <a:defRPr sz="4800">
                <a:gradFill>
                  <a:gsLst>
                    <a:gs pos="1250">
                      <a:srgbClr val="FFFFFF"/>
                    </a:gs>
                    <a:gs pos="100000">
                      <a:srgbClr val="FFFFFF"/>
                    </a:gs>
                  </a:gsLst>
                  <a:lin ang="5400000" scaled="0"/>
                </a:gradFill>
              </a:defRPr>
            </a:lvl1pPr>
          </a:lstStyle>
          <a:p>
            <a:r>
              <a:rPr lang="en-US"/>
              <a:t>Click to edit Master title style</a:t>
            </a:r>
          </a:p>
        </p:txBody>
      </p:sp>
    </p:spTree>
    <p:extLst>
      <p:ext uri="{BB962C8B-B14F-4D97-AF65-F5344CB8AC3E}">
        <p14:creationId xmlns:p14="http://schemas.microsoft.com/office/powerpoint/2010/main" val="421240908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lvl1pPr>
          </a:lstStyle>
          <a:p>
            <a:r>
              <a:rPr lang="en-US"/>
              <a:t>Click to edit Master title style</a:t>
            </a:r>
          </a:p>
        </p:txBody>
      </p:sp>
    </p:spTree>
    <p:extLst>
      <p:ext uri="{BB962C8B-B14F-4D97-AF65-F5344CB8AC3E}">
        <p14:creationId xmlns:p14="http://schemas.microsoft.com/office/powerpoint/2010/main" val="64739466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_Only_Lt gray_centered">
    <p:bg>
      <p:bgPr>
        <a:solidFill>
          <a:srgbClr val="EAEAE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4800">
                <a:solidFill>
                  <a:srgbClr val="3F3F3F"/>
                </a:solidFill>
              </a:defRPr>
            </a:lvl1pPr>
          </a:lstStyle>
          <a:p>
            <a:r>
              <a:rPr lang="en-US"/>
              <a:t>Click to edit Master title style</a:t>
            </a:r>
          </a:p>
        </p:txBody>
      </p:sp>
    </p:spTree>
    <p:extLst>
      <p:ext uri="{BB962C8B-B14F-4D97-AF65-F5344CB8AC3E}">
        <p14:creationId xmlns:p14="http://schemas.microsoft.com/office/powerpoint/2010/main" val="284269626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_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0CF0-5E42-49DD-8517-3C385C02061C}"/>
              </a:ext>
            </a:extLst>
          </p:cNvPr>
          <p:cNvSpPr>
            <a:spLocks noGrp="1"/>
          </p:cNvSpPr>
          <p:nvPr>
            <p:ph type="title"/>
          </p:nvPr>
        </p:nvSpPr>
        <p:spPr/>
        <p:txBody>
          <a:bodyPr/>
          <a:lstStyle>
            <a:lvl1pPr>
              <a:defRPr sz="4800">
                <a:gradFill>
                  <a:gsLst>
                    <a:gs pos="2632">
                      <a:schemeClr val="tx1"/>
                    </a:gs>
                    <a:gs pos="13158">
                      <a:schemeClr val="tx1"/>
                    </a:gs>
                  </a:gsLst>
                  <a:lin ang="5400000" scaled="1"/>
                </a:gradFill>
              </a:defRPr>
            </a:lvl1pPr>
          </a:lstStyle>
          <a:p>
            <a:r>
              <a:rPr lang="en-US"/>
              <a:t>Click to edit Master title style</a:t>
            </a:r>
          </a:p>
        </p:txBody>
      </p:sp>
    </p:spTree>
    <p:extLst>
      <p:ext uri="{BB962C8B-B14F-4D97-AF65-F5344CB8AC3E}">
        <p14:creationId xmlns:p14="http://schemas.microsoft.com/office/powerpoint/2010/main" val="5112511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_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0CF0-5E42-49DD-8517-3C385C02061C}"/>
              </a:ext>
            </a:extLst>
          </p:cNvPr>
          <p:cNvSpPr>
            <a:spLocks noGrp="1"/>
          </p:cNvSpPr>
          <p:nvPr>
            <p:ph type="title"/>
          </p:nvPr>
        </p:nvSpPr>
        <p:spPr/>
        <p:txBody>
          <a:bodyPr/>
          <a:lstStyle>
            <a:lvl1pPr algn="ctr">
              <a:defRPr sz="4800">
                <a:gradFill>
                  <a:gsLst>
                    <a:gs pos="2632">
                      <a:schemeClr val="tx1"/>
                    </a:gs>
                    <a:gs pos="13158">
                      <a:schemeClr val="tx1"/>
                    </a:gs>
                  </a:gsLst>
                  <a:lin ang="5400000" scaled="1"/>
                </a:gradFill>
              </a:defRPr>
            </a:lvl1pPr>
          </a:lstStyle>
          <a:p>
            <a:r>
              <a:rPr lang="en-US"/>
              <a:t>Click to edit Master title style</a:t>
            </a:r>
          </a:p>
        </p:txBody>
      </p:sp>
    </p:spTree>
    <p:extLst>
      <p:ext uri="{BB962C8B-B14F-4D97-AF65-F5344CB8AC3E}">
        <p14:creationId xmlns:p14="http://schemas.microsoft.com/office/powerpoint/2010/main" val="35737675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_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0CF0-5E42-49DD-8517-3C385C02061C}"/>
              </a:ext>
            </a:extLst>
          </p:cNvPr>
          <p:cNvSpPr>
            <a:spLocks noGrp="1"/>
          </p:cNvSpPr>
          <p:nvPr>
            <p:ph type="title"/>
          </p:nvPr>
        </p:nvSpPr>
        <p:spPr>
          <a:xfrm>
            <a:off x="269240" y="3891410"/>
            <a:ext cx="11676698" cy="1814065"/>
          </a:xfrm>
        </p:spPr>
        <p:txBody>
          <a:bodyPr/>
          <a:lstStyle>
            <a:lvl1pPr algn="l">
              <a:defRPr sz="5400">
                <a:gradFill>
                  <a:gsLst>
                    <a:gs pos="2632">
                      <a:schemeClr val="tx1"/>
                    </a:gs>
                    <a:gs pos="13158">
                      <a:schemeClr val="tx1"/>
                    </a:gs>
                  </a:gsLst>
                  <a:lin ang="5400000" scaled="1"/>
                </a:gradFill>
              </a:defRPr>
            </a:lvl1pPr>
          </a:lstStyle>
          <a:p>
            <a:r>
              <a:rPr lang="en-US"/>
              <a:t>Click to edit Master title style</a:t>
            </a:r>
          </a:p>
        </p:txBody>
      </p:sp>
    </p:spTree>
    <p:extLst>
      <p:ext uri="{BB962C8B-B14F-4D97-AF65-F5344CB8AC3E}">
        <p14:creationId xmlns:p14="http://schemas.microsoft.com/office/powerpoint/2010/main" val="35127280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_Blu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0CF0-5E42-49DD-8517-3C385C02061C}"/>
              </a:ext>
            </a:extLst>
          </p:cNvPr>
          <p:cNvSpPr>
            <a:spLocks noGrp="1"/>
          </p:cNvSpPr>
          <p:nvPr>
            <p:ph type="title"/>
          </p:nvPr>
        </p:nvSpPr>
        <p:spPr>
          <a:xfrm>
            <a:off x="269240" y="3895725"/>
            <a:ext cx="11655840" cy="1828800"/>
          </a:xfrm>
        </p:spPr>
        <p:txBody>
          <a:bodyPr vert="horz" wrap="square" lIns="146304" tIns="91440" rIns="146304" bIns="91440" rtlCol="0" anchor="t">
            <a:noAutofit/>
          </a:bodyPr>
          <a:lstStyle>
            <a:lvl1pPr>
              <a:defRPr lang="en-US" sz="5400">
                <a:gradFill>
                  <a:gsLst>
                    <a:gs pos="2632">
                      <a:schemeClr val="tx1"/>
                    </a:gs>
                    <a:gs pos="13158">
                      <a:schemeClr val="tx1"/>
                    </a:gs>
                  </a:gsLst>
                  <a:lin ang="5400000" scaled="1"/>
                </a:gradFill>
              </a:defRPr>
            </a:lvl1pPr>
          </a:lstStyle>
          <a:p>
            <a:pPr lvl="0"/>
            <a:r>
              <a:rPr lang="en-US"/>
              <a:t>Click to edit Master title style</a:t>
            </a:r>
          </a:p>
        </p:txBody>
      </p:sp>
    </p:spTree>
    <p:extLst>
      <p:ext uri="{BB962C8B-B14F-4D97-AF65-F5344CB8AC3E}">
        <p14:creationId xmlns:p14="http://schemas.microsoft.com/office/powerpoint/2010/main" val="7649595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Walk-in_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flipH="1">
            <a:off x="-5" y="-30046"/>
            <a:ext cx="12192005" cy="6888048"/>
          </a:xfrm>
          <a:prstGeom prst="rect">
            <a:avLst/>
          </a:prstGeom>
        </p:spPr>
      </p:pic>
      <p:grpSp>
        <p:nvGrpSpPr>
          <p:cNvPr id="7" name="Group 6"/>
          <p:cNvGrpSpPr/>
          <p:nvPr userDrawn="1"/>
        </p:nvGrpSpPr>
        <p:grpSpPr>
          <a:xfrm>
            <a:off x="-5" y="0"/>
            <a:ext cx="12192005" cy="6858000"/>
            <a:chOff x="0" y="-50610"/>
            <a:chExt cx="10972695" cy="6806327"/>
          </a:xfrm>
        </p:grpSpPr>
        <p:sp>
          <p:nvSpPr>
            <p:cNvPr id="30" name="Rectangle 29"/>
            <p:cNvSpPr/>
            <p:nvPr userDrawn="1"/>
          </p:nvSpPr>
          <p:spPr bwMode="auto">
            <a:xfrm flipH="1">
              <a:off x="0" y="296014"/>
              <a:ext cx="10972695" cy="6459702"/>
            </a:xfrm>
            <a:prstGeom prst="rect">
              <a:avLst/>
            </a:prstGeom>
            <a:gradFill flip="none" rotWithShape="1">
              <a:gsLst>
                <a:gs pos="44000">
                  <a:srgbClr val="000000">
                    <a:alpha val="0"/>
                  </a:srgbClr>
                </a:gs>
                <a:gs pos="9000">
                  <a:srgbClr val="000000">
                    <a:alpha val="81000"/>
                  </a:srgbClr>
                </a:gs>
                <a:gs pos="40000">
                  <a:srgbClr val="000000">
                    <a:alpha val="36000"/>
                  </a:srgbClr>
                </a:gs>
              </a:gsLst>
              <a:lin ang="159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65" tIns="129092" rIns="161365" bIns="129092" numCol="1" spcCol="0" rtlCol="0" fromWordArt="0" anchor="t" anchorCtr="0" forceAA="0" compatLnSpc="1">
              <a:prstTxWarp prst="textNoShape">
                <a:avLst/>
              </a:prstTxWarp>
              <a:noAutofit/>
            </a:bodyPr>
            <a:lstStyle/>
            <a:p>
              <a:pPr marL="0" marR="0" lvl="0" indent="0" algn="ctr" defTabSz="806469" rtl="0" eaLnBrk="1" fontAlgn="base" latinLnBrk="0" hangingPunct="1">
                <a:lnSpc>
                  <a:spcPct val="90000"/>
                </a:lnSpc>
                <a:spcBef>
                  <a:spcPct val="0"/>
                </a:spcBef>
                <a:spcAft>
                  <a:spcPct val="0"/>
                </a:spcAft>
                <a:buClrTx/>
                <a:buSzTx/>
                <a:buFontTx/>
                <a:buNone/>
                <a:tabLst/>
                <a:defRPr/>
              </a:pPr>
              <a:endParaRPr kumimoji="0" lang="en-US" sz="2076"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3" name="Rectangle 32"/>
            <p:cNvSpPr/>
            <p:nvPr userDrawn="1"/>
          </p:nvSpPr>
          <p:spPr bwMode="auto">
            <a:xfrm rot="5400000" flipV="1">
              <a:off x="-1572791" y="1522181"/>
              <a:ext cx="6806327" cy="3660746"/>
            </a:xfrm>
            <a:prstGeom prst="rect">
              <a:avLst/>
            </a:prstGeom>
            <a:gradFill flip="none" rotWithShape="1">
              <a:gsLst>
                <a:gs pos="44000">
                  <a:srgbClr val="000000">
                    <a:alpha val="0"/>
                  </a:srgbClr>
                </a:gs>
                <a:gs pos="3000">
                  <a:srgbClr val="000000">
                    <a:alpha val="46000"/>
                  </a:srgbClr>
                </a:gs>
                <a:gs pos="19000">
                  <a:srgbClr val="000000">
                    <a:alpha val="36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65" tIns="129092" rIns="161365" bIns="129092" numCol="1" spcCol="0" rtlCol="0" fromWordArt="0" anchor="t" anchorCtr="0" forceAA="0" compatLnSpc="1">
              <a:prstTxWarp prst="textNoShape">
                <a:avLst/>
              </a:prstTxWarp>
              <a:noAutofit/>
            </a:bodyPr>
            <a:lstStyle/>
            <a:p>
              <a:pPr marL="0" marR="0" lvl="0" indent="0" algn="ctr" defTabSz="806469" rtl="0" eaLnBrk="1" fontAlgn="base" latinLnBrk="0" hangingPunct="1">
                <a:lnSpc>
                  <a:spcPct val="90000"/>
                </a:lnSpc>
                <a:spcBef>
                  <a:spcPct val="0"/>
                </a:spcBef>
                <a:spcAft>
                  <a:spcPct val="0"/>
                </a:spcAft>
                <a:buClrTx/>
                <a:buSzTx/>
                <a:buFontTx/>
                <a:buNone/>
                <a:tabLst/>
                <a:defRPr/>
              </a:pPr>
              <a:endParaRPr kumimoji="0" lang="en-US" sz="2076"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2" name="Rectangle 61"/>
            <p:cNvSpPr/>
            <p:nvPr userDrawn="1"/>
          </p:nvSpPr>
          <p:spPr bwMode="auto">
            <a:xfrm>
              <a:off x="3179866" y="3727979"/>
              <a:ext cx="6976556"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961"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 name="Group 1"/>
          <p:cNvGrpSpPr/>
          <p:nvPr userDrawn="1"/>
        </p:nvGrpSpPr>
        <p:grpSpPr>
          <a:xfrm>
            <a:off x="458932" y="385643"/>
            <a:ext cx="1597373" cy="342985"/>
            <a:chOff x="468133" y="404930"/>
            <a:chExt cx="1670574" cy="358652"/>
          </a:xfrm>
        </p:grpSpPr>
        <p:pic>
          <p:nvPicPr>
            <p:cNvPr id="65" name="Picture 6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black">
            <a:xfrm>
              <a:off x="468133" y="404930"/>
              <a:ext cx="358652" cy="358652"/>
            </a:xfrm>
            <a:prstGeom prst="rect">
              <a:avLst/>
            </a:prstGeom>
          </p:spPr>
        </p:pic>
        <p:sp>
          <p:nvSpPr>
            <p:cNvPr id="66" name="Freeform 12"/>
            <p:cNvSpPr>
              <a:spLocks noEditPoints="1"/>
            </p:cNvSpPr>
            <p:nvPr userDrawn="1"/>
          </p:nvSpPr>
          <p:spPr bwMode="black">
            <a:xfrm>
              <a:off x="931559" y="460452"/>
              <a:ext cx="1207148" cy="23623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F3F3F"/>
                </a:solidFill>
                <a:effectLst/>
                <a:uLnTx/>
                <a:uFillTx/>
                <a:latin typeface="Segoe UI"/>
                <a:ea typeface="+mn-ea"/>
                <a:cs typeface="+mn-cs"/>
              </a:endParaRPr>
            </a:p>
          </p:txBody>
        </p:sp>
      </p:grpSp>
      <p:sp>
        <p:nvSpPr>
          <p:cNvPr id="63" name="Title 1"/>
          <p:cNvSpPr>
            <a:spLocks noGrp="1"/>
          </p:cNvSpPr>
          <p:nvPr>
            <p:ph type="title" hasCustomPrompt="1"/>
          </p:nvPr>
        </p:nvSpPr>
        <p:spPr bwMode="auto">
          <a:xfrm>
            <a:off x="258762" y="3847152"/>
            <a:ext cx="11674476" cy="1772525"/>
          </a:xfrm>
          <a:noFill/>
        </p:spPr>
        <p:txBody>
          <a:bodyPr vert="horz" wrap="square" lIns="146304" tIns="91440" rIns="146304" bIns="0" rtlCol="0" anchor="b" anchorCtr="0">
            <a:noAutofit/>
          </a:bodyPr>
          <a:lstStyle>
            <a:lvl1pPr>
              <a:defRPr lang="en-US" sz="6470" spc="-98" dirty="0">
                <a:gradFill>
                  <a:gsLst>
                    <a:gs pos="84066">
                      <a:srgbClr val="FFFFFF"/>
                    </a:gs>
                    <a:gs pos="57576">
                      <a:srgbClr val="FFFFFF"/>
                    </a:gs>
                  </a:gsLst>
                  <a:lin ang="5400000" scaled="0"/>
                </a:gradFill>
                <a:latin typeface="+mj-lt"/>
                <a:cs typeface="Segoe UI Semilight" panose="020B0402040204020203" pitchFamily="34" charset="0"/>
              </a:defRPr>
            </a:lvl1pPr>
          </a:lstStyle>
          <a:p>
            <a:pPr lvl="0"/>
            <a:r>
              <a:rPr lang="en-US"/>
              <a:t>Presentation title</a:t>
            </a:r>
          </a:p>
        </p:txBody>
      </p:sp>
      <p:sp>
        <p:nvSpPr>
          <p:cNvPr id="64" name="Text Placeholder 2"/>
          <p:cNvSpPr>
            <a:spLocks noGrp="1"/>
          </p:cNvSpPr>
          <p:nvPr>
            <p:ph type="body" sz="quarter" idx="14" hasCustomPrompt="1"/>
          </p:nvPr>
        </p:nvSpPr>
        <p:spPr bwMode="auto">
          <a:xfrm>
            <a:off x="258762" y="5629018"/>
            <a:ext cx="11674476" cy="625555"/>
          </a:xfrm>
        </p:spPr>
        <p:txBody>
          <a:bodyPr lIns="182880" tIns="109728" bIns="109728">
            <a:noAutofit/>
          </a:bodyPr>
          <a:lstStyle>
            <a:lvl1pPr marL="0" indent="0">
              <a:spcBef>
                <a:spcPts val="0"/>
              </a:spcBef>
              <a:buNone/>
              <a:defRPr sz="2745" b="0" baseline="0">
                <a:gradFill>
                  <a:gsLst>
                    <a:gs pos="84066">
                      <a:srgbClr val="FFFFFF"/>
                    </a:gs>
                    <a:gs pos="57576">
                      <a:srgbClr val="FFFFFF"/>
                    </a:gs>
                  </a:gsLst>
                  <a:lin ang="5400000" scaled="0"/>
                </a:gradFill>
                <a:latin typeface="Segoe UI" panose="020B0502040204020203" pitchFamily="34" charset="0"/>
                <a:cs typeface="Segoe UI" panose="020B0502040204020203" pitchFamily="34" charset="0"/>
              </a:defRPr>
            </a:lvl1pPr>
          </a:lstStyle>
          <a:p>
            <a:pPr lvl="0"/>
            <a:r>
              <a:rPr lang="en-US"/>
              <a:t>Presenter | Date</a:t>
            </a:r>
          </a:p>
        </p:txBody>
      </p:sp>
    </p:spTree>
    <p:extLst>
      <p:ext uri="{BB962C8B-B14F-4D97-AF65-F5344CB8AC3E}">
        <p14:creationId xmlns:p14="http://schemas.microsoft.com/office/powerpoint/2010/main" val="285242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_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0CF0-5E42-49DD-8517-3C385C02061C}"/>
              </a:ext>
            </a:extLst>
          </p:cNvPr>
          <p:cNvSpPr>
            <a:spLocks noGrp="1"/>
          </p:cNvSpPr>
          <p:nvPr>
            <p:ph type="title"/>
          </p:nvPr>
        </p:nvSpPr>
        <p:spPr>
          <a:xfrm>
            <a:off x="269240" y="3895726"/>
            <a:ext cx="11655840" cy="1828800"/>
          </a:xfrm>
        </p:spPr>
        <p:txBody>
          <a:bodyPr vert="horz" wrap="square" lIns="146304" tIns="91440" rIns="146304" bIns="91440" rtlCol="0" anchor="t">
            <a:noAutofit/>
          </a:bodyPr>
          <a:lstStyle>
            <a:lvl1pPr>
              <a:defRPr lang="en-US" sz="5400">
                <a:gradFill>
                  <a:gsLst>
                    <a:gs pos="2632">
                      <a:schemeClr val="tx1"/>
                    </a:gs>
                    <a:gs pos="13158">
                      <a:schemeClr val="tx1"/>
                    </a:gs>
                  </a:gsLst>
                  <a:lin ang="5400000" scaled="1"/>
                </a:gradFill>
              </a:defRPr>
            </a:lvl1pPr>
          </a:lstStyle>
          <a:p>
            <a:pPr lvl="0"/>
            <a:r>
              <a:rPr lang="en-US"/>
              <a:t>Click to edit Master title style</a:t>
            </a:r>
          </a:p>
        </p:txBody>
      </p:sp>
    </p:spTree>
    <p:extLst>
      <p:ext uri="{BB962C8B-B14F-4D97-AF65-F5344CB8AC3E}">
        <p14:creationId xmlns:p14="http://schemas.microsoft.com/office/powerpoint/2010/main" val="5306065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Custom Layout_Blue">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0CF0-5E42-49DD-8517-3C385C02061C}"/>
              </a:ext>
            </a:extLst>
          </p:cNvPr>
          <p:cNvSpPr>
            <a:spLocks noGrp="1"/>
          </p:cNvSpPr>
          <p:nvPr>
            <p:ph type="title"/>
          </p:nvPr>
        </p:nvSpPr>
        <p:spPr>
          <a:xfrm>
            <a:off x="269240" y="3895726"/>
            <a:ext cx="11655840" cy="1828800"/>
          </a:xfrm>
        </p:spPr>
        <p:txBody>
          <a:bodyPr vert="horz" wrap="square" lIns="146304" tIns="91440" rIns="146304" bIns="91440" rtlCol="0" anchor="t">
            <a:noAutofit/>
          </a:bodyPr>
          <a:lstStyle>
            <a:lvl1pPr>
              <a:defRPr lang="en-US" sz="5400">
                <a:gradFill>
                  <a:gsLst>
                    <a:gs pos="2632">
                      <a:schemeClr val="tx1"/>
                    </a:gs>
                    <a:gs pos="13158">
                      <a:schemeClr val="tx1"/>
                    </a:gs>
                  </a:gsLst>
                  <a:lin ang="5400000" scaled="1"/>
                </a:gradFill>
              </a:defRPr>
            </a:lvl1pPr>
          </a:lstStyle>
          <a:p>
            <a:pPr lvl="0"/>
            <a:r>
              <a:rPr lang="en-US"/>
              <a:t>Click to edit Master title style</a:t>
            </a:r>
          </a:p>
        </p:txBody>
      </p:sp>
    </p:spTree>
    <p:extLst>
      <p:ext uri="{BB962C8B-B14F-4D97-AF65-F5344CB8AC3E}">
        <p14:creationId xmlns:p14="http://schemas.microsoft.com/office/powerpoint/2010/main" val="17708407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Custom Layout_Blu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0CF0-5E42-49DD-8517-3C385C02061C}"/>
              </a:ext>
            </a:extLst>
          </p:cNvPr>
          <p:cNvSpPr>
            <a:spLocks noGrp="1"/>
          </p:cNvSpPr>
          <p:nvPr>
            <p:ph type="title"/>
          </p:nvPr>
        </p:nvSpPr>
        <p:spPr>
          <a:xfrm>
            <a:off x="269240" y="3895726"/>
            <a:ext cx="11655840" cy="1828800"/>
          </a:xfrm>
        </p:spPr>
        <p:txBody>
          <a:bodyPr vert="horz" wrap="square" lIns="146304" tIns="91440" rIns="146304" bIns="91440" rtlCol="0" anchor="t">
            <a:noAutofit/>
          </a:bodyPr>
          <a:lstStyle>
            <a:lvl1pPr>
              <a:defRPr lang="en-US" sz="5400">
                <a:gradFill>
                  <a:gsLst>
                    <a:gs pos="2632">
                      <a:schemeClr val="tx1"/>
                    </a:gs>
                    <a:gs pos="13158">
                      <a:schemeClr val="tx1"/>
                    </a:gs>
                  </a:gsLst>
                  <a:lin ang="5400000" scaled="1"/>
                </a:gradFill>
              </a:defRPr>
            </a:lvl1pPr>
          </a:lstStyle>
          <a:p>
            <a:pPr lvl="0"/>
            <a:r>
              <a:rPr lang="en-US"/>
              <a:t>Click to edit Master title style</a:t>
            </a:r>
          </a:p>
        </p:txBody>
      </p:sp>
    </p:spTree>
    <p:extLst>
      <p:ext uri="{BB962C8B-B14F-4D97-AF65-F5344CB8AC3E}">
        <p14:creationId xmlns:p14="http://schemas.microsoft.com/office/powerpoint/2010/main" val="30684807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89566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62721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13609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0">
                      <a:prstClr val="white"/>
                    </a:gs>
                    <a:gs pos="100000">
                      <a:prstClr val="white"/>
                    </a:gs>
                  </a:gsLst>
                  <a:lin ang="5400000" scaled="0"/>
                </a:gradFill>
                <a:effectLst/>
                <a:uLnTx/>
                <a:uFillTx/>
                <a:latin typeface="Segoe UI"/>
                <a:ea typeface="+mn-ea"/>
                <a:cs typeface="Segoe UI" pitchFamily="34" charset="0"/>
              </a:rPr>
              <a:t>© Copyright 2017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673854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Hidden_Notes_Slide">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307046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270" y="0"/>
            <a:ext cx="12204269" cy="6858000"/>
          </a:xfrm>
          <a:prstGeom prst="rect">
            <a:avLst/>
          </a:prstGeom>
        </p:spPr>
      </p:pic>
      <p:sp>
        <p:nvSpPr>
          <p:cNvPr id="4" name="Rectangle 3"/>
          <p:cNvSpPr/>
          <p:nvPr userDrawn="1"/>
        </p:nvSpPr>
        <p:spPr bwMode="auto">
          <a:xfrm>
            <a:off x="-12271" y="0"/>
            <a:ext cx="12204269" cy="6858000"/>
          </a:xfrm>
          <a:prstGeom prst="rect">
            <a:avLst/>
          </a:prstGeom>
          <a:solidFill>
            <a:srgbClr val="000000">
              <a:alpha val="7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err="1">
              <a:ln>
                <a:solidFill>
                  <a:sysClr val="windowText" lastClr="000000"/>
                </a:solidFill>
              </a:ln>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72948604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C5FF14-3152-4848-8568-D5119BD3615E}"/>
              </a:ext>
            </a:extLst>
          </p:cNvPr>
          <p:cNvPicPr>
            <a:picLocks noChangeAspect="1"/>
          </p:cNvPicPr>
          <p:nvPr userDrawn="1"/>
        </p:nvPicPr>
        <p:blipFill rotWithShape="1">
          <a:blip r:embed="rId2"/>
          <a:srcRect l="19509" r="5340" b="1209"/>
          <a:stretch/>
        </p:blipFill>
        <p:spPr>
          <a:xfrm>
            <a:off x="-7200" y="0"/>
            <a:ext cx="12199200" cy="6858000"/>
          </a:xfrm>
          <a:prstGeom prst="rect">
            <a:avLst/>
          </a:prstGeom>
        </p:spPr>
      </p:pic>
      <p:sp>
        <p:nvSpPr>
          <p:cNvPr id="4" name="Rectangle 3"/>
          <p:cNvSpPr/>
          <p:nvPr userDrawn="1"/>
        </p:nvSpPr>
        <p:spPr bwMode="auto">
          <a:xfrm>
            <a:off x="-12269" y="0"/>
            <a:ext cx="12204269" cy="6858000"/>
          </a:xfrm>
          <a:prstGeom prst="rect">
            <a:avLst/>
          </a:prstGeom>
          <a:solidFill>
            <a:srgbClr val="000000">
              <a:alpha val="5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err="1">
              <a:ln>
                <a:solidFill>
                  <a:sysClr val="windowText" lastClr="000000"/>
                </a:solidFill>
              </a:ln>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8638046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Title_Photo_1">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9885" y="1"/>
            <a:ext cx="12201885" cy="6857998"/>
            <a:chOff x="-4" y="1"/>
            <a:chExt cx="12446558" cy="6994523"/>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 y="1"/>
              <a:ext cx="12446555" cy="6994523"/>
            </a:xfrm>
            <a:prstGeom prst="rect">
              <a:avLst/>
            </a:prstGeom>
          </p:spPr>
        </p:pic>
        <p:sp>
          <p:nvSpPr>
            <p:cNvPr id="8" name="Rectangle 7"/>
            <p:cNvSpPr/>
            <p:nvPr userDrawn="1"/>
          </p:nvSpPr>
          <p:spPr bwMode="auto">
            <a:xfrm flipH="1">
              <a:off x="-4" y="1"/>
              <a:ext cx="12446555" cy="6994523"/>
            </a:xfrm>
            <a:prstGeom prst="rect">
              <a:avLst/>
            </a:prstGeom>
            <a:gradFill flip="none" rotWithShape="1">
              <a:gsLst>
                <a:gs pos="60000">
                  <a:srgbClr val="000000">
                    <a:alpha val="0"/>
                  </a:srgbClr>
                </a:gs>
                <a:gs pos="0">
                  <a:srgbClr val="000000">
                    <a:alpha val="66000"/>
                  </a:srgbClr>
                </a:gs>
                <a:gs pos="29000">
                  <a:srgbClr val="000000">
                    <a:alpha val="54000"/>
                  </a:srgbClr>
                </a:gs>
              </a:gsLst>
              <a:lin ang="15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65" tIns="129092" rIns="161365" bIns="129092" numCol="1" spcCol="0" rtlCol="0" fromWordArt="0" anchor="t" anchorCtr="0" forceAA="0" compatLnSpc="1">
              <a:prstTxWarp prst="textNoShape">
                <a:avLst/>
              </a:prstTxWarp>
              <a:noAutofit/>
            </a:bodyPr>
            <a:lstStyle/>
            <a:p>
              <a:pPr marL="0" marR="0" lvl="0" indent="0" algn="ctr" defTabSz="806469" rtl="0" eaLnBrk="1" fontAlgn="base" latinLnBrk="0" hangingPunct="1">
                <a:lnSpc>
                  <a:spcPct val="90000"/>
                </a:lnSpc>
                <a:spcBef>
                  <a:spcPct val="0"/>
                </a:spcBef>
                <a:spcAft>
                  <a:spcPct val="0"/>
                </a:spcAft>
                <a:buClrTx/>
                <a:buSzTx/>
                <a:buFontTx/>
                <a:buNone/>
                <a:tabLst/>
                <a:defRPr/>
              </a:pPr>
              <a:endParaRPr kumimoji="0" lang="en-US" sz="2076"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 name="Title 1"/>
          <p:cNvSpPr>
            <a:spLocks noGrp="1"/>
          </p:cNvSpPr>
          <p:nvPr>
            <p:ph type="title" hasCustomPrompt="1"/>
          </p:nvPr>
        </p:nvSpPr>
        <p:spPr>
          <a:xfrm>
            <a:off x="261570" y="3847152"/>
            <a:ext cx="11668863" cy="1772525"/>
          </a:xfrm>
          <a:noFill/>
        </p:spPr>
        <p:txBody>
          <a:bodyPr vert="horz" wrap="square" lIns="146304" tIns="91440" rIns="146304" bIns="0" rtlCol="0" anchor="b" anchorCtr="0">
            <a:noAutofit/>
          </a:bodyPr>
          <a:lstStyle>
            <a:lvl1pPr>
              <a:defRPr lang="en-US" sz="6470" spc="-98" dirty="0">
                <a:gradFill>
                  <a:gsLst>
                    <a:gs pos="84066">
                      <a:srgbClr val="FFFFFF"/>
                    </a:gs>
                    <a:gs pos="57576">
                      <a:srgbClr val="FFFFFF"/>
                    </a:gs>
                  </a:gsLst>
                  <a:lin ang="5400000" scaled="0"/>
                </a:gradFill>
                <a:cs typeface="Segoe UI Semilight" panose="020B0402040204020203" pitchFamily="34" charset="0"/>
              </a:defRPr>
            </a:lvl1pPr>
          </a:lstStyle>
          <a:p>
            <a:pPr marL="0" lvl="0"/>
            <a:r>
              <a:rPr lang="en-US"/>
              <a:t>Section title</a:t>
            </a:r>
          </a:p>
        </p:txBody>
      </p:sp>
    </p:spTree>
    <p:extLst>
      <p:ext uri="{BB962C8B-B14F-4D97-AF65-F5344CB8AC3E}">
        <p14:creationId xmlns:p14="http://schemas.microsoft.com/office/powerpoint/2010/main" val="20777846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612" baseline="0">
                <a:gradFill>
                  <a:gsLst>
                    <a:gs pos="1250">
                      <a:schemeClr val="tx1"/>
                    </a:gs>
                    <a:gs pos="100000">
                      <a:schemeClr val="tx1"/>
                    </a:gs>
                  </a:gsLst>
                  <a:lin ang="5400000" scaled="0"/>
                </a:gradFill>
              </a:defRPr>
            </a:lvl1pPr>
          </a:lstStyle>
          <a:p>
            <a:r>
              <a:rPr lang="en-US" dirty="0"/>
              <a:t>Square photo layout</a:t>
            </a:r>
          </a:p>
        </p:txBody>
      </p:sp>
      <p:sp>
        <p:nvSpPr>
          <p:cNvPr id="5"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3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332426631"/>
      </p:ext>
    </p:extLst>
  </p:cSld>
  <p:clrMapOvr>
    <a:masterClrMapping/>
  </p:clrMapOvr>
  <p:transition>
    <p:fade/>
  </p:transition>
  <p:extLst mod="1">
    <p:ext uri="{DCECCB84-F9BA-43D5-87BE-67443E8EF086}">
      <p15:sldGuideLst xmlns:p15="http://schemas.microsoft.com/office/powerpoint/2012/main">
        <p15:guide id="1" pos="349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2"/>
            <a:ext cx="8964185" cy="1793104"/>
          </a:xfrm>
          <a:noFill/>
        </p:spPr>
        <p:txBody>
          <a:bodyPr lIns="146304" tIns="91440" rIns="146304" bIns="91440" anchor="b" anchorCtr="0"/>
          <a:lstStyle>
            <a:lvl1pPr>
              <a:defRPr sz="5190" spc="-96" baseline="0">
                <a:gradFill>
                  <a:gsLst>
                    <a:gs pos="62564">
                      <a:schemeClr val="tx1"/>
                    </a:gs>
                    <a:gs pos="55000">
                      <a:schemeClr val="tx1"/>
                    </a:gs>
                  </a:gsLst>
                  <a:lin ang="5400000" scaled="0"/>
                </a:gradFill>
              </a:defRPr>
            </a:lvl1pPr>
          </a:lstStyle>
          <a:p>
            <a:r>
              <a:rPr lang="en-US" dirty="0"/>
              <a:t>Event name</a:t>
            </a:r>
          </a:p>
        </p:txBody>
      </p:sp>
      <p:sp>
        <p:nvSpPr>
          <p:cNvPr id="5" name="Text Placeholder 4"/>
          <p:cNvSpPr>
            <a:spLocks noGrp="1"/>
          </p:cNvSpPr>
          <p:nvPr>
            <p:ph type="body" sz="quarter" idx="12" hasCustomPrompt="1"/>
          </p:nvPr>
        </p:nvSpPr>
        <p:spPr>
          <a:xfrm>
            <a:off x="269303" y="2980726"/>
            <a:ext cx="8964186" cy="715931"/>
          </a:xfrm>
          <a:noFill/>
        </p:spPr>
        <p:txBody>
          <a:bodyPr lIns="164592" tIns="109728" rIns="164592" bIns="109728">
            <a:noAutofit/>
          </a:bodyPr>
          <a:lstStyle>
            <a:lvl1pPr marL="0" indent="0">
              <a:spcBef>
                <a:spcPts val="0"/>
              </a:spcBef>
              <a:buNone/>
              <a:defRPr sz="3075" spc="0" baseline="0">
                <a:gradFill>
                  <a:gsLst>
                    <a:gs pos="91000">
                      <a:schemeClr val="tx1"/>
                    </a:gs>
                    <a:gs pos="0">
                      <a:schemeClr val="tx1"/>
                    </a:gs>
                  </a:gsLst>
                  <a:lin ang="5400000" scaled="0"/>
                </a:gradFill>
                <a:latin typeface="+mj-lt"/>
              </a:defRPr>
            </a:lvl1pPr>
          </a:lstStyle>
          <a:p>
            <a:pPr lvl="0"/>
            <a:r>
              <a:rPr lang="en-US" dirty="0"/>
              <a:t>Date</a:t>
            </a:r>
          </a:p>
        </p:txBody>
      </p:sp>
      <p:grpSp>
        <p:nvGrpSpPr>
          <p:cNvPr id="7" name="Group 6"/>
          <p:cNvGrpSpPr>
            <a:grpSpLocks noChangeAspect="1"/>
          </p:cNvGrpSpPr>
          <p:nvPr userDrawn="1"/>
        </p:nvGrpSpPr>
        <p:grpSpPr bwMode="black">
          <a:xfrm>
            <a:off x="459102" y="470067"/>
            <a:ext cx="1419662" cy="304828"/>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Semilight"/>
                <a:ea typeface="+mn-ea"/>
                <a:cs typeface="+mn-cs"/>
              </a:endParaRPr>
            </a:p>
          </p:txBody>
        </p:sp>
      </p:grpSp>
      <p:sp>
        <p:nvSpPr>
          <p:cNvPr id="3" name="Text Placeholder 2"/>
          <p:cNvSpPr>
            <a:spLocks noGrp="1"/>
          </p:cNvSpPr>
          <p:nvPr>
            <p:ph type="body" sz="quarter" idx="13" hasCustomPrompt="1"/>
          </p:nvPr>
        </p:nvSpPr>
        <p:spPr>
          <a:xfrm>
            <a:off x="269240" y="3696657"/>
            <a:ext cx="8964248" cy="452654"/>
          </a:xfrm>
        </p:spPr>
        <p:txBody>
          <a:bodyPr/>
          <a:lstStyle>
            <a:lvl1pPr marL="0" indent="0">
              <a:buNone/>
              <a:defRPr lang="en-US" sz="1922" kern="1200" spc="0" baseline="0" dirty="0" smtClean="0">
                <a:gradFill>
                  <a:gsLst>
                    <a:gs pos="91000">
                      <a:schemeClr val="tx1"/>
                    </a:gs>
                    <a:gs pos="0">
                      <a:schemeClr val="tx1"/>
                    </a:gs>
                  </a:gsLst>
                  <a:lin ang="5400000" scaled="0"/>
                </a:gradFill>
                <a:latin typeface="+mn-lt"/>
                <a:ea typeface="+mn-ea"/>
                <a:cs typeface="+mn-cs"/>
              </a:defRPr>
            </a:lvl1pPr>
          </a:lstStyle>
          <a:p>
            <a:r>
              <a:rPr lang="en-US" dirty="0"/>
              <a:t>Optional (City, State or venue)</a:t>
            </a:r>
          </a:p>
        </p:txBody>
      </p:sp>
    </p:spTree>
    <p:extLst>
      <p:ext uri="{BB962C8B-B14F-4D97-AF65-F5344CB8AC3E}">
        <p14:creationId xmlns:p14="http://schemas.microsoft.com/office/powerpoint/2010/main" val="4628646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full photo">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2"/>
            <a:ext cx="12190264" cy="6857996"/>
          </a:xfrm>
          <a:prstGeom prst="rect">
            <a:avLst/>
          </a:prstGeom>
        </p:spPr>
      </p:pic>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2307"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9" name="Title 1"/>
          <p:cNvSpPr>
            <a:spLocks noGrp="1"/>
          </p:cNvSpPr>
          <p:nvPr>
            <p:ph type="title" hasCustomPrompt="1"/>
          </p:nvPr>
        </p:nvSpPr>
        <p:spPr bwMode="auto">
          <a:xfrm>
            <a:off x="269239" y="2108565"/>
            <a:ext cx="6276530" cy="875413"/>
          </a:xfrm>
          <a:noFill/>
        </p:spPr>
        <p:txBody>
          <a:bodyPr lIns="146304" tIns="91440" rIns="146304" bIns="91440" anchor="t" anchorCtr="0"/>
          <a:lstStyle>
            <a:lvl1pPr>
              <a:defRPr sz="5190" spc="-96" baseline="0">
                <a:gradFill>
                  <a:gsLst>
                    <a:gs pos="8718">
                      <a:srgbClr val="353535"/>
                    </a:gs>
                    <a:gs pos="34000">
                      <a:srgbClr val="353535"/>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9239" y="3874399"/>
            <a:ext cx="4482124" cy="1677043"/>
          </a:xfrm>
        </p:spPr>
        <p:txBody>
          <a:bodyPr lIns="164592" tIns="109728" rIns="164592" bIns="109728">
            <a:noAutofit/>
          </a:bodyPr>
          <a:lstStyle>
            <a:lvl1pPr marL="0" indent="0">
              <a:spcBef>
                <a:spcPts val="0"/>
              </a:spcBef>
              <a:buNone/>
              <a:defRPr sz="3075" baseline="0">
                <a:gradFill>
                  <a:gsLst>
                    <a:gs pos="8718">
                      <a:srgbClr val="353535"/>
                    </a:gs>
                    <a:gs pos="34000">
                      <a:srgbClr val="353535"/>
                    </a:gs>
                  </a:gsLst>
                  <a:lin ang="5400000" scaled="0"/>
                </a:gradFill>
                <a:latin typeface="+mj-lt"/>
              </a:defRPr>
            </a:lvl1pPr>
          </a:lstStyle>
          <a:p>
            <a:pPr lvl="0"/>
            <a:r>
              <a:rPr lang="en-US" dirty="0"/>
              <a:t>Speaker name</a:t>
            </a:r>
          </a:p>
        </p:txBody>
      </p:sp>
      <p:grpSp>
        <p:nvGrpSpPr>
          <p:cNvPr id="7" name="Group 6"/>
          <p:cNvGrpSpPr>
            <a:grpSpLocks noChangeAspect="1"/>
          </p:cNvGrpSpPr>
          <p:nvPr userDrawn="1"/>
        </p:nvGrpSpPr>
        <p:grpSpPr bwMode="black">
          <a:xfrm>
            <a:off x="459102" y="470067"/>
            <a:ext cx="1419662" cy="304828"/>
            <a:chOff x="457200" y="1643393"/>
            <a:chExt cx="4492753" cy="964540"/>
          </a:xfrm>
        </p:grpSpPr>
        <p:pic>
          <p:nvPicPr>
            <p:cNvPr id="10" name="Picture 9"/>
            <p:cNvPicPr>
              <a:picLocks noChangeAspect="1"/>
            </p:cNvPicPr>
            <p:nvPr/>
          </p:nvPicPr>
          <p:blipFill>
            <a:blip r:embed="rId3"/>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353535"/>
                </a:solidFill>
                <a:effectLst/>
                <a:uLnTx/>
                <a:uFillTx/>
                <a:latin typeface="Segoe UI Semilight"/>
                <a:ea typeface="+mn-ea"/>
                <a:cs typeface="+mn-cs"/>
              </a:endParaRPr>
            </a:p>
          </p:txBody>
        </p:sp>
      </p:grpSp>
    </p:spTree>
    <p:extLst>
      <p:ext uri="{BB962C8B-B14F-4D97-AF65-F5344CB8AC3E}">
        <p14:creationId xmlns:p14="http://schemas.microsoft.com/office/powerpoint/2010/main" val="141450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190" spc="-96"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2" y="3878574"/>
            <a:ext cx="7171337" cy="1792326"/>
          </a:xfrm>
          <a:noFill/>
        </p:spPr>
        <p:txBody>
          <a:bodyPr lIns="164592" tIns="109728" rIns="164592" bIns="109728">
            <a:noAutofit/>
          </a:bodyPr>
          <a:lstStyle>
            <a:lvl1pPr marL="0" indent="0">
              <a:spcBef>
                <a:spcPts val="0"/>
              </a:spcBef>
              <a:buNone/>
              <a:defRPr sz="3075" spc="0" baseline="0">
                <a:gradFill>
                  <a:gsLst>
                    <a:gs pos="91000">
                      <a:schemeClr val="tx1"/>
                    </a:gs>
                    <a:gs pos="0">
                      <a:schemeClr val="tx1"/>
                    </a:gs>
                  </a:gsLst>
                  <a:lin ang="5400000" scaled="0"/>
                </a:gradFill>
                <a:latin typeface="+mj-lt"/>
              </a:defRPr>
            </a:lvl1pPr>
          </a:lstStyle>
          <a:p>
            <a:pPr lvl="0"/>
            <a:r>
              <a:rPr lang="en-US" dirty="0"/>
              <a:t>Speaker name</a:t>
            </a:r>
          </a:p>
        </p:txBody>
      </p:sp>
      <p:grpSp>
        <p:nvGrpSpPr>
          <p:cNvPr id="7" name="Group 6"/>
          <p:cNvGrpSpPr>
            <a:grpSpLocks noChangeAspect="1"/>
          </p:cNvGrpSpPr>
          <p:nvPr userDrawn="1"/>
        </p:nvGrpSpPr>
        <p:grpSpPr bwMode="black">
          <a:xfrm>
            <a:off x="459102" y="470067"/>
            <a:ext cx="1419662" cy="304828"/>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Semilight"/>
                <a:ea typeface="+mn-ea"/>
                <a:cs typeface="+mn-cs"/>
              </a:endParaRPr>
            </a:p>
          </p:txBody>
        </p:sp>
      </p:grpSp>
    </p:spTree>
    <p:extLst>
      <p:ext uri="{BB962C8B-B14F-4D97-AF65-F5344CB8AC3E}">
        <p14:creationId xmlns:p14="http://schemas.microsoft.com/office/powerpoint/2010/main" val="2625571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6"/>
            <a:ext cx="4840694" cy="1799462"/>
          </a:xfrm>
          <a:noFill/>
        </p:spPr>
        <p:txBody>
          <a:bodyPr lIns="146304" tIns="91440" rIns="146304" bIns="91440" anchor="t" anchorCtr="0"/>
          <a:lstStyle>
            <a:lvl1pPr>
              <a:defRPr sz="4612" spc="-96" baseline="0">
                <a:gradFill>
                  <a:gsLst>
                    <a:gs pos="74359">
                      <a:schemeClr val="tx1"/>
                    </a:gs>
                    <a:gs pos="57576">
                      <a:schemeClr val="tx1"/>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2" y="3877278"/>
            <a:ext cx="4840694" cy="717249"/>
          </a:xfrm>
        </p:spPr>
        <p:txBody>
          <a:bodyPr lIns="164592" tIns="109728" rIns="164592" bIns="109728">
            <a:noAutofit/>
          </a:bodyPr>
          <a:lstStyle>
            <a:lvl1pPr marL="0" indent="0">
              <a:spcBef>
                <a:spcPts val="0"/>
              </a:spcBef>
              <a:buNone/>
              <a:defRPr lang="en-US" sz="3075" kern="1200" spc="0" baseline="0" dirty="0">
                <a:gradFill>
                  <a:gsLst>
                    <a:gs pos="91000">
                      <a:schemeClr val="tx1"/>
                    </a:gs>
                    <a:gs pos="0">
                      <a:schemeClr val="tx1"/>
                    </a:gs>
                  </a:gsLst>
                  <a:lin ang="5400000" scaled="0"/>
                </a:gradFill>
                <a:latin typeface="+mj-lt"/>
                <a:ea typeface="+mn-ea"/>
                <a:cs typeface="+mn-cs"/>
              </a:defRPr>
            </a:lvl1pPr>
          </a:lstStyle>
          <a:p>
            <a:pPr marL="0" marR="0" lvl="0" indent="0" algn="l" defTabSz="896354"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grpSp>
        <p:nvGrpSpPr>
          <p:cNvPr id="7" name="Group 6"/>
          <p:cNvGrpSpPr>
            <a:grpSpLocks noChangeAspect="1"/>
          </p:cNvGrpSpPr>
          <p:nvPr userDrawn="1"/>
        </p:nvGrpSpPr>
        <p:grpSpPr bwMode="black">
          <a:xfrm>
            <a:off x="459102" y="470067"/>
            <a:ext cx="1419662" cy="304828"/>
            <a:chOff x="457200" y="1643393"/>
            <a:chExt cx="4492753" cy="964540"/>
          </a:xfrm>
        </p:grpSpPr>
        <p:pic>
          <p:nvPicPr>
            <p:cNvPr id="10" name="Picture 9"/>
            <p:cNvPicPr>
              <a:picLocks noChangeAspect="1"/>
            </p:cNvPicPr>
            <p:nvPr/>
          </p:nvPicPr>
          <p:blipFill>
            <a:blip r:embed="rId2"/>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Semilight"/>
                <a:ea typeface="+mn-ea"/>
                <a:cs typeface="+mn-cs"/>
              </a:endParaRPr>
            </a:p>
          </p:txBody>
        </p:sp>
      </p:grpSp>
      <p:pic>
        <p:nvPicPr>
          <p:cNvPr id="12" name="Picture 11"/>
          <p:cNvPicPr>
            <a:picLocks noChangeAspect="1"/>
          </p:cNvPicPr>
          <p:nvPr userDrawn="1"/>
        </p:nvPicPr>
        <p:blipFill rotWithShape="1">
          <a:blip r:embed="rId3"/>
          <a:srcRect l="36724" r="7032"/>
          <a:stretch/>
        </p:blipFill>
        <p:spPr>
          <a:xfrm>
            <a:off x="5334351" y="1669"/>
            <a:ext cx="6856633" cy="6855234"/>
          </a:xfrm>
          <a:prstGeom prst="rect">
            <a:avLst/>
          </a:prstGeom>
        </p:spPr>
      </p:pic>
    </p:spTree>
    <p:extLst>
      <p:ext uri="{BB962C8B-B14F-4D97-AF65-F5344CB8AC3E}">
        <p14:creationId xmlns:p14="http://schemas.microsoft.com/office/powerpoint/2010/main" val="9495590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9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2"/>
            <a:ext cx="12190264" cy="6857996"/>
          </a:xfrm>
          <a:prstGeom prst="rect">
            <a:avLst/>
          </a:prstGeom>
        </p:spPr>
      </p:pic>
      <p:sp>
        <p:nvSpPr>
          <p:cNvPr id="2" name="Rectangle 1"/>
          <p:cNvSpPr/>
          <p:nvPr userDrawn="1"/>
        </p:nvSpPr>
        <p:spPr bwMode="auto">
          <a:xfrm>
            <a:off x="269239" y="2077801"/>
            <a:ext cx="5378549" cy="359258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2307"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9" name="Title 1"/>
          <p:cNvSpPr>
            <a:spLocks noGrp="1"/>
          </p:cNvSpPr>
          <p:nvPr>
            <p:ph type="title" hasCustomPrompt="1"/>
          </p:nvPr>
        </p:nvSpPr>
        <p:spPr bwMode="auto">
          <a:xfrm>
            <a:off x="269302" y="2077814"/>
            <a:ext cx="5378486" cy="1793104"/>
          </a:xfrm>
          <a:noFill/>
        </p:spPr>
        <p:txBody>
          <a:bodyPr lIns="146304" tIns="91440" rIns="146304" bIns="91440" anchor="t" anchorCtr="0"/>
          <a:lstStyle>
            <a:lvl1pPr>
              <a:defRPr sz="4612" spc="-96"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2" y="3877276"/>
            <a:ext cx="5380106" cy="1793104"/>
          </a:xfrm>
        </p:spPr>
        <p:txBody>
          <a:bodyPr lIns="164592" tIns="109728" rIns="164592" bIns="109728">
            <a:noAutofit/>
          </a:bodyPr>
          <a:lstStyle>
            <a:lvl1pPr marL="0" indent="0">
              <a:spcBef>
                <a:spcPts val="0"/>
              </a:spcBef>
              <a:buNone/>
              <a:defRPr sz="3075">
                <a:gradFill>
                  <a:gsLst>
                    <a:gs pos="57576">
                      <a:srgbClr val="FFFFFF"/>
                    </a:gs>
                    <a:gs pos="35000">
                      <a:srgbClr val="FFFFFF"/>
                    </a:gs>
                  </a:gsLst>
                  <a:lin ang="5400000" scaled="0"/>
                </a:gradFill>
              </a:defRPr>
            </a:lvl1pPr>
          </a:lstStyle>
          <a:p>
            <a:pPr lvl="0"/>
            <a:r>
              <a:rPr lang="en-US" dirty="0"/>
              <a:t>Speaker name</a:t>
            </a:r>
          </a:p>
        </p:txBody>
      </p:sp>
      <p:grpSp>
        <p:nvGrpSpPr>
          <p:cNvPr id="8" name="Group 7"/>
          <p:cNvGrpSpPr>
            <a:grpSpLocks noChangeAspect="1"/>
          </p:cNvGrpSpPr>
          <p:nvPr userDrawn="1"/>
        </p:nvGrpSpPr>
        <p:grpSpPr bwMode="black">
          <a:xfrm>
            <a:off x="459102" y="470067"/>
            <a:ext cx="1419662" cy="304828"/>
            <a:chOff x="457200" y="1643393"/>
            <a:chExt cx="4492753" cy="964540"/>
          </a:xfrm>
        </p:grpSpPr>
        <p:pic>
          <p:nvPicPr>
            <p:cNvPr id="10" name="Picture 9"/>
            <p:cNvPicPr>
              <a:picLocks noChangeAspect="1"/>
            </p:cNvPicPr>
            <p:nvPr/>
          </p:nvPicPr>
          <p:blipFill>
            <a:blip r:embed="rId3"/>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353535"/>
                </a:solidFill>
                <a:effectLst/>
                <a:uLnTx/>
                <a:uFillTx/>
                <a:latin typeface="Segoe UI Semilight"/>
                <a:ea typeface="+mn-ea"/>
                <a:cs typeface="+mn-cs"/>
              </a:endParaRPr>
            </a:p>
          </p:txBody>
        </p:sp>
      </p:grpSp>
    </p:spTree>
    <p:extLst>
      <p:ext uri="{BB962C8B-B14F-4D97-AF65-F5344CB8AC3E}">
        <p14:creationId xmlns:p14="http://schemas.microsoft.com/office/powerpoint/2010/main" val="348459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0" y="1189178"/>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22"/>
            </a:lvl2pPr>
            <a:lvl3pPr marL="219682" indent="0">
              <a:buNone/>
              <a:defRPr/>
            </a:lvl3pPr>
            <a:lvl4pPr marL="439364" indent="0">
              <a:buNone/>
              <a:defRPr/>
            </a:lvl4pPr>
            <a:lvl5pPr marL="65904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339928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2052030"/>
          </a:xfrm>
        </p:spPr>
        <p:txBody>
          <a:bodyPr>
            <a:spAutoFit/>
          </a:bodyPr>
          <a:lstStyle>
            <a:lvl1pPr>
              <a:defRPr sz="3844"/>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1663086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5"/>
            <a:ext cx="5378548" cy="1877004"/>
          </a:xfrm>
        </p:spPr>
        <p:txBody>
          <a:bodyPr wrap="square">
            <a:spAutoFit/>
          </a:bodyPr>
          <a:lstStyle>
            <a:lvl1pPr marL="0" indent="0">
              <a:spcBef>
                <a:spcPts val="1176"/>
              </a:spcBef>
              <a:buClr>
                <a:schemeClr val="tx1"/>
              </a:buClr>
              <a:buFont typeface="Wingdings" pitchFamily="2" charset="2"/>
              <a:buNone/>
              <a:defRPr sz="3075"/>
            </a:lvl1pPr>
            <a:lvl2pPr marL="0" indent="0">
              <a:buNone/>
              <a:defRPr sz="1922"/>
            </a:lvl2pPr>
            <a:lvl3pPr marL="222733" indent="0">
              <a:buNone/>
              <a:tabLst/>
              <a:defRPr sz="1922"/>
            </a:lvl3pPr>
            <a:lvl4pPr marL="442415" indent="0">
              <a:buNone/>
              <a:defRPr/>
            </a:lvl4pPr>
            <a:lvl5pPr marL="659046"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176"/>
              </a:spcBef>
              <a:buClr>
                <a:schemeClr val="tx1"/>
              </a:buClr>
              <a:buFont typeface="Wingdings" pitchFamily="2" charset="2"/>
              <a:buNone/>
              <a:defRPr sz="3075"/>
            </a:lvl1pPr>
            <a:lvl2pPr marL="0" indent="0">
              <a:buNone/>
              <a:defRPr sz="1922"/>
            </a:lvl2pPr>
            <a:lvl3pPr marL="222733" indent="0">
              <a:buNone/>
              <a:tabLst/>
              <a:defRPr sz="1922"/>
            </a:lvl3pPr>
            <a:lvl4pPr marL="442415" indent="0">
              <a:buNone/>
              <a:defRPr/>
            </a:lvl4pPr>
            <a:lvl5pPr marL="659046"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546354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7"/>
            <a:ext cx="5378548" cy="1946751"/>
          </a:xfrm>
        </p:spPr>
        <p:txBody>
          <a:bodyPr wrap="square">
            <a:spAutoFit/>
          </a:bodyPr>
          <a:lstStyle>
            <a:lvl1pPr marL="276128" indent="-276128">
              <a:spcBef>
                <a:spcPts val="1176"/>
              </a:spcBef>
              <a:buClr>
                <a:schemeClr val="tx1"/>
              </a:buClr>
              <a:buFont typeface="Arial" pitchFamily="34" charset="0"/>
              <a:buChar char="•"/>
              <a:defRPr sz="3075"/>
            </a:lvl1pPr>
            <a:lvl2pPr marL="510444" indent="-224098">
              <a:defRPr sz="2307"/>
            </a:lvl2pPr>
            <a:lvl3pPr marL="672293" indent="-161849">
              <a:tabLst/>
              <a:defRPr sz="1922"/>
            </a:lvl3pPr>
            <a:lvl4pPr marL="846590" indent="-174298">
              <a:defRPr/>
            </a:lvl4pPr>
            <a:lvl5pPr marL="1008439" indent="-16184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7"/>
            <a:ext cx="5378548" cy="1946751"/>
          </a:xfrm>
        </p:spPr>
        <p:txBody>
          <a:bodyPr wrap="square">
            <a:spAutoFit/>
          </a:bodyPr>
          <a:lstStyle>
            <a:lvl1pPr marL="276128" indent="-276128">
              <a:spcBef>
                <a:spcPts val="1176"/>
              </a:spcBef>
              <a:buClr>
                <a:schemeClr val="tx1"/>
              </a:buClr>
              <a:buFont typeface="Arial" pitchFamily="34" charset="0"/>
              <a:buChar char="•"/>
              <a:defRPr sz="3075"/>
            </a:lvl1pPr>
            <a:lvl2pPr marL="510444" indent="-224098">
              <a:defRPr sz="2307"/>
            </a:lvl2pPr>
            <a:lvl3pPr marL="672293" indent="-161849">
              <a:tabLst/>
              <a:defRPr sz="1922"/>
            </a:lvl3pPr>
            <a:lvl4pPr marL="846590" indent="-174298">
              <a:defRPr/>
            </a:lvl4pPr>
            <a:lvl5pPr marL="1008439" indent="-16184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555645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ection Title_Photo_2">
    <p:bg>
      <p:bgPr>
        <a:solidFill>
          <a:schemeClr val="accent2"/>
        </a:solidFill>
        <a:effectLst/>
      </p:bgPr>
    </p:bg>
    <p:spTree>
      <p:nvGrpSpPr>
        <p:cNvPr id="1" name=""/>
        <p:cNvGrpSpPr/>
        <p:nvPr/>
      </p:nvGrpSpPr>
      <p:grpSpPr>
        <a:xfrm>
          <a:off x="0" y="0"/>
          <a:ext cx="0" cy="0"/>
          <a:chOff x="0" y="0"/>
          <a:chExt cx="0" cy="0"/>
        </a:xfrm>
      </p:grpSpPr>
      <p:grpSp>
        <p:nvGrpSpPr>
          <p:cNvPr id="5" name="Group 4"/>
          <p:cNvGrpSpPr/>
          <p:nvPr userDrawn="1"/>
        </p:nvGrpSpPr>
        <p:grpSpPr>
          <a:xfrm>
            <a:off x="-9882" y="1"/>
            <a:ext cx="12201884" cy="6857999"/>
            <a:chOff x="-10082" y="0"/>
            <a:chExt cx="12446557" cy="6994524"/>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 y="0"/>
              <a:ext cx="12436476" cy="6994524"/>
            </a:xfrm>
            <a:prstGeom prst="rect">
              <a:avLst/>
            </a:prstGeom>
          </p:spPr>
        </p:pic>
        <p:sp>
          <p:nvSpPr>
            <p:cNvPr id="11" name="Rectangle 10"/>
            <p:cNvSpPr/>
            <p:nvPr userDrawn="1"/>
          </p:nvSpPr>
          <p:spPr bwMode="auto">
            <a:xfrm flipH="1">
              <a:off x="-10082" y="464456"/>
              <a:ext cx="12446555" cy="6530067"/>
            </a:xfrm>
            <a:prstGeom prst="rect">
              <a:avLst/>
            </a:prstGeom>
            <a:gradFill flip="none" rotWithShape="1">
              <a:gsLst>
                <a:gs pos="60000">
                  <a:srgbClr val="000000">
                    <a:alpha val="0"/>
                  </a:srgbClr>
                </a:gs>
                <a:gs pos="0">
                  <a:srgbClr val="000000">
                    <a:alpha val="66000"/>
                  </a:srgbClr>
                </a:gs>
                <a:gs pos="29000">
                  <a:srgbClr val="000000">
                    <a:alpha val="54000"/>
                  </a:srgbClr>
                </a:gs>
              </a:gsLst>
              <a:lin ang="15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65" tIns="129092" rIns="161365" bIns="129092" numCol="1" spcCol="0" rtlCol="0" fromWordArt="0" anchor="t" anchorCtr="0" forceAA="0" compatLnSpc="1">
              <a:prstTxWarp prst="textNoShape">
                <a:avLst/>
              </a:prstTxWarp>
              <a:noAutofit/>
            </a:bodyPr>
            <a:lstStyle/>
            <a:p>
              <a:pPr marL="0" marR="0" lvl="0" indent="0" algn="ctr" defTabSz="806469" rtl="0" eaLnBrk="1" fontAlgn="base" latinLnBrk="0" hangingPunct="1">
                <a:lnSpc>
                  <a:spcPct val="90000"/>
                </a:lnSpc>
                <a:spcBef>
                  <a:spcPct val="0"/>
                </a:spcBef>
                <a:spcAft>
                  <a:spcPct val="0"/>
                </a:spcAft>
                <a:buClrTx/>
                <a:buSzTx/>
                <a:buFontTx/>
                <a:buNone/>
                <a:tabLst/>
                <a:defRPr/>
              </a:pPr>
              <a:endParaRPr kumimoji="0" lang="en-US" sz="2076"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5" name="Title 1"/>
          <p:cNvSpPr>
            <a:spLocks noGrp="1"/>
          </p:cNvSpPr>
          <p:nvPr>
            <p:ph type="title" hasCustomPrompt="1"/>
          </p:nvPr>
        </p:nvSpPr>
        <p:spPr>
          <a:xfrm>
            <a:off x="261570" y="3847152"/>
            <a:ext cx="11668863" cy="1772525"/>
          </a:xfrm>
          <a:noFill/>
        </p:spPr>
        <p:txBody>
          <a:bodyPr vert="horz" wrap="square" lIns="146304" tIns="91440" rIns="146304" bIns="0" rtlCol="0" anchor="b" anchorCtr="0">
            <a:noAutofit/>
          </a:bodyPr>
          <a:lstStyle>
            <a:lvl1pPr>
              <a:defRPr lang="en-US" sz="6470" spc="-98" dirty="0">
                <a:gradFill>
                  <a:gsLst>
                    <a:gs pos="84066">
                      <a:srgbClr val="FFFFFF"/>
                    </a:gs>
                    <a:gs pos="57576">
                      <a:srgbClr val="FFFFFF"/>
                    </a:gs>
                  </a:gsLst>
                  <a:lin ang="5400000" scaled="0"/>
                </a:gradFill>
                <a:cs typeface="Segoe UI Semilight" panose="020B0402040204020203" pitchFamily="34" charset="0"/>
              </a:defRPr>
            </a:lvl1pPr>
          </a:lstStyle>
          <a:p>
            <a:pPr marL="0" lvl="0"/>
            <a:r>
              <a:rPr lang="en-US"/>
              <a:t>Section title</a:t>
            </a:r>
          </a:p>
        </p:txBody>
      </p:sp>
      <p:sp>
        <p:nvSpPr>
          <p:cNvPr id="7" name="TextBox 6"/>
          <p:cNvSpPr txBox="1"/>
          <p:nvPr userDrawn="1"/>
        </p:nvSpPr>
        <p:spPr>
          <a:xfrm>
            <a:off x="258764" y="6149978"/>
            <a:ext cx="2569766" cy="561290"/>
          </a:xfrm>
          <a:prstGeom prst="rect">
            <a:avLst/>
          </a:prstGeom>
          <a:noFill/>
        </p:spPr>
        <p:txBody>
          <a:bodyPr wrap="none" lIns="179285" tIns="143428" rIns="89642" bIns="143428" rtlCol="0">
            <a:spAutoFit/>
          </a:bodyPr>
          <a:lstStyle/>
          <a:p>
            <a:pPr marL="0" marR="0" lvl="0" indent="0" algn="l" defTabSz="914314" rtl="0" eaLnBrk="1" fontAlgn="auto" latinLnBrk="0" hangingPunct="1">
              <a:lnSpc>
                <a:spcPct val="90000"/>
              </a:lnSpc>
              <a:spcBef>
                <a:spcPts val="0"/>
              </a:spcBef>
              <a:spcAft>
                <a:spcPts val="588"/>
              </a:spcAft>
              <a:buClrTx/>
              <a:buSzTx/>
              <a:buFontTx/>
              <a:buNone/>
              <a:tabLst/>
              <a:defRPr/>
            </a:pPr>
            <a:r>
              <a:rPr kumimoji="0" lang="en-US" sz="1961" b="0" i="0" u="none" strike="noStrike" kern="1200" cap="none" spc="0" normalizeH="0" baseline="0" noProof="0">
                <a:ln>
                  <a:noFill/>
                </a:ln>
                <a:gradFill>
                  <a:gsLst>
                    <a:gs pos="2917">
                      <a:srgbClr val="D7D7D7"/>
                    </a:gs>
                    <a:gs pos="100000">
                      <a:srgbClr val="D7D7D7"/>
                    </a:gs>
                  </a:gsLst>
                  <a:lin ang="5400000" scaled="0"/>
                </a:gradFill>
                <a:effectLst/>
                <a:uLnTx/>
                <a:uFillTx/>
                <a:latin typeface="Segoe UI Light"/>
                <a:ea typeface="+mn-ea"/>
                <a:cs typeface="Segoe UI Semibold" panose="020B0702040204020203" pitchFamily="34" charset="0"/>
              </a:rPr>
              <a:t>Digital transformation</a:t>
            </a:r>
            <a:endParaRPr kumimoji="0" lang="en-US" sz="1961" b="0" i="0" u="none" strike="noStrike" kern="1200" cap="none" spc="0" normalizeH="0" baseline="0" noProof="0">
              <a:ln>
                <a:noFill/>
              </a:ln>
              <a:gradFill>
                <a:gsLst>
                  <a:gs pos="2917">
                    <a:srgbClr val="D7D7D7"/>
                  </a:gs>
                  <a:gs pos="100000">
                    <a:srgbClr val="D7D7D7"/>
                  </a:gs>
                </a:gsLst>
                <a:lin ang="5400000" scaled="0"/>
              </a:gradFill>
              <a:effectLst/>
              <a:uLnTx/>
              <a:uFillTx/>
              <a:latin typeface="Segoe UI Light"/>
              <a:ea typeface="+mn-ea"/>
              <a:cs typeface="+mn-cs"/>
            </a:endParaRPr>
          </a:p>
        </p:txBody>
      </p:sp>
    </p:spTree>
    <p:extLst>
      <p:ext uri="{BB962C8B-B14F-4D97-AF65-F5344CB8AC3E}">
        <p14:creationId xmlns:p14="http://schemas.microsoft.com/office/powerpoint/2010/main" val="25883066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5346131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6919" spc="-96"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1" y="3877277"/>
            <a:ext cx="9860674" cy="724246"/>
          </a:xfrm>
          <a:noFill/>
        </p:spPr>
        <p:txBody>
          <a:bodyPr lIns="182880" tIns="146304" rIns="182880" bIns="146304">
            <a:spAutoFit/>
          </a:bodyPr>
          <a:lstStyle>
            <a:lvl1pPr marL="0" indent="0">
              <a:spcBef>
                <a:spcPts val="0"/>
              </a:spcBef>
              <a:buNone/>
              <a:defRPr sz="3075"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312332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6919" b="0" kern="1200" cap="none" spc="-96"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20872993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6919" spc="-96"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79170250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6919" spc="-96"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331119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2" y="3012559"/>
            <a:ext cx="5378548" cy="832882"/>
          </a:xfrm>
        </p:spPr>
        <p:txBody>
          <a:bodyPr anchor="ctr">
            <a:spAutoFit/>
          </a:bodyPr>
          <a:lstStyle>
            <a:lvl1pPr>
              <a:defRPr sz="4612"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3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145889472"/>
      </p:ext>
    </p:extLst>
  </p:cSld>
  <p:clrMapOvr>
    <a:masterClrMapping/>
  </p:clrMapOvr>
  <p:transition>
    <p:fade/>
  </p:transition>
  <p:extLst mod="1">
    <p:ext uri="{DCECCB84-F9BA-43D5-87BE-67443E8EF086}">
      <p15:sldGuideLst xmlns:p15="http://schemas.microsoft.com/office/powerpoint/2012/main">
        <p15:guide id="1" pos="399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612" baseline="0">
                <a:gradFill>
                  <a:gsLst>
                    <a:gs pos="1250">
                      <a:schemeClr val="tx1"/>
                    </a:gs>
                    <a:gs pos="100000">
                      <a:schemeClr val="tx1"/>
                    </a:gs>
                  </a:gsLst>
                  <a:lin ang="5400000" scaled="0"/>
                </a:gradFill>
              </a:defRPr>
            </a:lvl1pPr>
          </a:lstStyle>
          <a:p>
            <a:r>
              <a:rPr lang="en-US" dirty="0"/>
              <a:t>Square photo layout</a:t>
            </a:r>
          </a:p>
        </p:txBody>
      </p:sp>
      <p:sp>
        <p:nvSpPr>
          <p:cNvPr id="5"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3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610048610"/>
      </p:ext>
    </p:extLst>
  </p:cSld>
  <p:clrMapOvr>
    <a:masterClrMapping/>
  </p:clrMapOvr>
  <p:transition>
    <p:fade/>
  </p:transition>
  <p:extLst mod="1">
    <p:ext uri="{DCECCB84-F9BA-43D5-87BE-67443E8EF086}">
      <p15:sldGuideLst xmlns:p15="http://schemas.microsoft.com/office/powerpoint/2012/main">
        <p15:guide id="1" pos="349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392576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904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3" tIns="44823" rIns="44823" bIns="44823" numCol="1" spcCol="0" rtlCol="0" fromWordArt="0" anchor="ctr" anchorCtr="0" forceAA="0" compatLnSpc="1">
            <a:prstTxWarp prst="textNoShape">
              <a:avLst/>
            </a:prstTxWarp>
            <a:noAutofit/>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73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5" name="Text Placeholder 4"/>
          <p:cNvSpPr>
            <a:spLocks noGrp="1"/>
          </p:cNvSpPr>
          <p:nvPr>
            <p:ph type="body" sz="quarter" idx="10"/>
          </p:nvPr>
        </p:nvSpPr>
        <p:spPr>
          <a:xfrm>
            <a:off x="269239" y="1197323"/>
            <a:ext cx="11653522" cy="1956973"/>
          </a:xfrm>
        </p:spPr>
        <p:txBody>
          <a:bodyPr/>
          <a:lstStyle>
            <a:lvl1pPr marL="0" indent="0">
              <a:buNone/>
              <a:defRPr sz="3171">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303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6180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8278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0999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138087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Section Title_Photo_3">
    <p:bg>
      <p:bgPr>
        <a:solidFill>
          <a:schemeClr val="tx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9893" y="-1"/>
            <a:ext cx="12201889" cy="6858001"/>
            <a:chOff x="-10091" y="-1"/>
            <a:chExt cx="12446562" cy="6994526"/>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val="0"/>
                </a:ext>
              </a:extLst>
            </a:blip>
            <a:srcRect t="-1"/>
            <a:stretch/>
          </p:blipFill>
          <p:spPr>
            <a:xfrm flipH="1">
              <a:off x="-4" y="-1"/>
              <a:ext cx="12436475" cy="6994525"/>
            </a:xfrm>
            <a:prstGeom prst="rect">
              <a:avLst/>
            </a:prstGeom>
          </p:spPr>
        </p:pic>
        <p:sp>
          <p:nvSpPr>
            <p:cNvPr id="11" name="Rectangle 10"/>
            <p:cNvSpPr/>
            <p:nvPr userDrawn="1"/>
          </p:nvSpPr>
          <p:spPr bwMode="auto">
            <a:xfrm flipH="1">
              <a:off x="-10091" y="169817"/>
              <a:ext cx="12446559" cy="6824708"/>
            </a:xfrm>
            <a:prstGeom prst="rect">
              <a:avLst/>
            </a:prstGeom>
            <a:gradFill flip="none" rotWithShape="1">
              <a:gsLst>
                <a:gs pos="60000">
                  <a:srgbClr val="000000">
                    <a:alpha val="0"/>
                  </a:srgbClr>
                </a:gs>
                <a:gs pos="0">
                  <a:srgbClr val="000000">
                    <a:alpha val="66000"/>
                  </a:srgbClr>
                </a:gs>
                <a:gs pos="29000">
                  <a:srgbClr val="000000">
                    <a:alpha val="54000"/>
                  </a:srgbClr>
                </a:gs>
              </a:gsLst>
              <a:lin ang="15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65" tIns="129092" rIns="161365" bIns="129092" numCol="1" spcCol="0" rtlCol="0" fromWordArt="0" anchor="t" anchorCtr="0" forceAA="0" compatLnSpc="1">
              <a:prstTxWarp prst="textNoShape">
                <a:avLst/>
              </a:prstTxWarp>
              <a:noAutofit/>
            </a:bodyPr>
            <a:lstStyle/>
            <a:p>
              <a:pPr marL="0" marR="0" lvl="0" indent="0" algn="ctr" defTabSz="806469" rtl="0" eaLnBrk="1" fontAlgn="base" latinLnBrk="0" hangingPunct="1">
                <a:lnSpc>
                  <a:spcPct val="90000"/>
                </a:lnSpc>
                <a:spcBef>
                  <a:spcPct val="0"/>
                </a:spcBef>
                <a:spcAft>
                  <a:spcPct val="0"/>
                </a:spcAft>
                <a:buClrTx/>
                <a:buSzTx/>
                <a:buFontTx/>
                <a:buNone/>
                <a:tabLst/>
                <a:defRPr/>
              </a:pPr>
              <a:endParaRPr kumimoji="0" lang="en-US" sz="2076"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2" name="Title 1"/>
          <p:cNvSpPr>
            <a:spLocks noGrp="1"/>
          </p:cNvSpPr>
          <p:nvPr>
            <p:ph type="title" hasCustomPrompt="1"/>
          </p:nvPr>
        </p:nvSpPr>
        <p:spPr>
          <a:xfrm>
            <a:off x="261570" y="3847152"/>
            <a:ext cx="11668863" cy="1772525"/>
          </a:xfrm>
          <a:noFill/>
        </p:spPr>
        <p:txBody>
          <a:bodyPr vert="horz" wrap="square" lIns="146304" tIns="91440" rIns="146304" bIns="0" rtlCol="0" anchor="b" anchorCtr="0">
            <a:noAutofit/>
          </a:bodyPr>
          <a:lstStyle>
            <a:lvl1pPr>
              <a:defRPr lang="en-US" sz="6470" spc="-98" dirty="0">
                <a:gradFill>
                  <a:gsLst>
                    <a:gs pos="84066">
                      <a:srgbClr val="FFFFFF"/>
                    </a:gs>
                    <a:gs pos="57576">
                      <a:srgbClr val="FFFFFF"/>
                    </a:gs>
                  </a:gsLst>
                  <a:lin ang="5400000" scaled="0"/>
                </a:gradFill>
                <a:cs typeface="Segoe UI Semilight" panose="020B0402040204020203" pitchFamily="34" charset="0"/>
              </a:defRPr>
            </a:lvl1pPr>
          </a:lstStyle>
          <a:p>
            <a:pPr marL="0" lvl="0"/>
            <a:r>
              <a:rPr lang="en-US"/>
              <a:t>Section title</a:t>
            </a:r>
          </a:p>
        </p:txBody>
      </p:sp>
    </p:spTree>
    <p:extLst>
      <p:ext uri="{BB962C8B-B14F-4D97-AF65-F5344CB8AC3E}">
        <p14:creationId xmlns:p14="http://schemas.microsoft.com/office/powerpoint/2010/main" val="36203112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5761" tIns="175761" rIns="175761" bIns="175761" numCol="1" anchor="t" anchorCtr="0" compatLnSpc="1">
            <a:prstTxWarp prst="textNoShape">
              <a:avLst/>
            </a:prstTxWarp>
            <a:spAutoFit/>
          </a:bodyPr>
          <a:lstStyle/>
          <a:p>
            <a:pPr marL="0" marR="0" lvl="0" indent="0" algn="l" defTabSz="895920" rtl="0" eaLnBrk="0" fontAlgn="auto" latinLnBrk="0" hangingPunct="0">
              <a:lnSpc>
                <a:spcPct val="100000"/>
              </a:lnSpc>
              <a:spcBef>
                <a:spcPts val="0"/>
              </a:spcBef>
              <a:spcAft>
                <a:spcPts val="0"/>
              </a:spcAft>
              <a:buClrTx/>
              <a:buSzTx/>
              <a:buFontTx/>
              <a:buNone/>
              <a:tabLst/>
              <a:defRPr/>
            </a:pPr>
            <a:r>
              <a:rPr kumimoji="0" lang="en-US" sz="6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itchFamily="34" charset="0"/>
              </a:rPr>
              <a:t>© Copyright Microsoft Corporation. All rights reserved. </a:t>
            </a:r>
          </a:p>
        </p:txBody>
      </p:sp>
      <p:grpSp>
        <p:nvGrpSpPr>
          <p:cNvPr id="5" name="Group 4"/>
          <p:cNvGrpSpPr>
            <a:grpSpLocks noChangeAspect="1"/>
          </p:cNvGrpSpPr>
          <p:nvPr userDrawn="1"/>
        </p:nvGrpSpPr>
        <p:grpSpPr bwMode="black">
          <a:xfrm>
            <a:off x="459102" y="470067"/>
            <a:ext cx="1419662" cy="304828"/>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Semilight"/>
                <a:ea typeface="+mn-ea"/>
                <a:cs typeface="+mn-cs"/>
              </a:endParaRPr>
            </a:p>
          </p:txBody>
        </p:sp>
      </p:grpSp>
    </p:spTree>
    <p:extLst>
      <p:ext uri="{BB962C8B-B14F-4D97-AF65-F5344CB8AC3E}">
        <p14:creationId xmlns:p14="http://schemas.microsoft.com/office/powerpoint/2010/main" val="1612927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396047"/>
          </a:xfrm>
          <a:prstGeom prst="rect">
            <a:avLst/>
          </a:prstGeom>
        </p:spPr>
        <p:txBody>
          <a:bodyPr/>
          <a:lstStyle>
            <a:lvl1pPr marL="279180" indent="-279180">
              <a:buClr>
                <a:schemeClr val="tx1"/>
              </a:buClr>
              <a:buSzPct val="90000"/>
              <a:buFont typeface="Arial" pitchFamily="34" charset="0"/>
              <a:buChar char="•"/>
              <a:defRPr sz="345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49204" indent="-270027">
              <a:buClr>
                <a:schemeClr val="tx1"/>
              </a:buClr>
              <a:buSzPct val="90000"/>
              <a:buFont typeface="Arial" pitchFamily="34" charset="0"/>
              <a:buChar char="•"/>
              <a:defRPr sz="3075">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28384" indent="-279180">
              <a:buClr>
                <a:schemeClr val="tx1"/>
              </a:buClr>
              <a:buSzPct val="90000"/>
              <a:buFont typeface="Arial" pitchFamily="34" charset="0"/>
              <a:buChar char="•"/>
              <a:defRPr sz="2691">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48066" indent="-219682">
              <a:buClr>
                <a:schemeClr val="tx1"/>
              </a:buClr>
              <a:buSzPct val="90000"/>
              <a:buFont typeface="Arial" pitchFamily="34" charset="0"/>
              <a:buChar char="•"/>
              <a:defRPr sz="2307">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67748" indent="-219682">
              <a:buClr>
                <a:schemeClr val="tx1"/>
              </a:buClr>
              <a:buSzPct val="90000"/>
              <a:buFont typeface="Arial" pitchFamily="34" charset="0"/>
              <a:buChar char="•"/>
              <a:defRPr sz="1922">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556" spc="-49"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49616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89177"/>
            <a:ext cx="11653523" cy="2184808"/>
          </a:xfrm>
        </p:spPr>
        <p:txBody>
          <a:bodyPr>
            <a:spAutoFit/>
          </a:bodyPr>
          <a:lstStyle>
            <a:lvl1pPr>
              <a:buClr>
                <a:schemeClr val="tx2"/>
              </a:buClr>
              <a:defRPr>
                <a:gradFill>
                  <a:gsLst>
                    <a:gs pos="13869">
                      <a:schemeClr val="tx2"/>
                    </a:gs>
                    <a:gs pos="42000">
                      <a:schemeClr val="tx2"/>
                    </a:gs>
                  </a:gsLst>
                  <a:lin ang="5400000" scaled="0"/>
                </a:gradFill>
              </a:defRPr>
            </a:lvl1pPr>
            <a:lvl3pPr>
              <a:defRPr sz="2307"/>
            </a:lvl3pPr>
            <a:lvl4pPr>
              <a:defRPr sz="1922"/>
            </a:lvl4pPr>
            <a:lvl5pPr>
              <a:defRPr sz="192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9797653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1" y="1189179"/>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22"/>
            </a:lvl2pPr>
            <a:lvl3pPr marL="219640" indent="0">
              <a:buNone/>
              <a:defRPr/>
            </a:lvl3pPr>
            <a:lvl4pPr marL="439279" indent="0">
              <a:buNone/>
              <a:defRPr/>
            </a:lvl4pPr>
            <a:lvl5pPr marL="65891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478399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9"/>
            <a:ext cx="11653523" cy="1985641"/>
          </a:xfrm>
        </p:spPr>
        <p:txBody>
          <a:bodyPr>
            <a:spAutoFit/>
          </a:bodyPr>
          <a:lstStyle>
            <a:lvl1pPr>
              <a:defRPr sz="3458">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837621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Section Title_Photo_4">
    <p:bg>
      <p:bgPr>
        <a:solidFill>
          <a:schemeClr val="tx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9890" y="-12808"/>
            <a:ext cx="12227124" cy="6870809"/>
            <a:chOff x="-10090" y="-13064"/>
            <a:chExt cx="12472303" cy="7007589"/>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13064"/>
              <a:ext cx="12462213" cy="7007589"/>
            </a:xfrm>
            <a:prstGeom prst="rect">
              <a:avLst/>
            </a:prstGeom>
          </p:spPr>
        </p:pic>
        <p:sp>
          <p:nvSpPr>
            <p:cNvPr id="11" name="Rectangle 10"/>
            <p:cNvSpPr/>
            <p:nvPr userDrawn="1"/>
          </p:nvSpPr>
          <p:spPr bwMode="auto">
            <a:xfrm flipH="1">
              <a:off x="-10090" y="261257"/>
              <a:ext cx="12472302" cy="6733268"/>
            </a:xfrm>
            <a:prstGeom prst="rect">
              <a:avLst/>
            </a:prstGeom>
            <a:gradFill flip="none" rotWithShape="1">
              <a:gsLst>
                <a:gs pos="52000">
                  <a:srgbClr val="000000">
                    <a:alpha val="0"/>
                  </a:srgbClr>
                </a:gs>
                <a:gs pos="0">
                  <a:srgbClr val="000000">
                    <a:alpha val="66000"/>
                  </a:srgbClr>
                </a:gs>
                <a:gs pos="29000">
                  <a:srgbClr val="000000">
                    <a:alpha val="54000"/>
                  </a:srgbClr>
                </a:gs>
              </a:gsLst>
              <a:lin ang="15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65" tIns="129092" rIns="161365" bIns="129092" numCol="1" spcCol="0" rtlCol="0" fromWordArt="0" anchor="t" anchorCtr="0" forceAA="0" compatLnSpc="1">
              <a:prstTxWarp prst="textNoShape">
                <a:avLst/>
              </a:prstTxWarp>
              <a:noAutofit/>
            </a:bodyPr>
            <a:lstStyle/>
            <a:p>
              <a:pPr marL="0" marR="0" lvl="0" indent="0" algn="ctr" defTabSz="806469" rtl="0" eaLnBrk="1" fontAlgn="base" latinLnBrk="0" hangingPunct="1">
                <a:lnSpc>
                  <a:spcPct val="90000"/>
                </a:lnSpc>
                <a:spcBef>
                  <a:spcPct val="0"/>
                </a:spcBef>
                <a:spcAft>
                  <a:spcPct val="0"/>
                </a:spcAft>
                <a:buClrTx/>
                <a:buSzTx/>
                <a:buFontTx/>
                <a:buNone/>
                <a:tabLst/>
                <a:defRPr/>
              </a:pPr>
              <a:endParaRPr kumimoji="0" lang="en-US" sz="2076"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2" name="Title 1"/>
          <p:cNvSpPr>
            <a:spLocks noGrp="1"/>
          </p:cNvSpPr>
          <p:nvPr>
            <p:ph type="title" hasCustomPrompt="1"/>
          </p:nvPr>
        </p:nvSpPr>
        <p:spPr>
          <a:xfrm>
            <a:off x="261570" y="3847152"/>
            <a:ext cx="11668863" cy="1772525"/>
          </a:xfrm>
          <a:noFill/>
        </p:spPr>
        <p:txBody>
          <a:bodyPr vert="horz" wrap="square" lIns="146304" tIns="91440" rIns="146304" bIns="0" rtlCol="0" anchor="b" anchorCtr="0">
            <a:noAutofit/>
          </a:bodyPr>
          <a:lstStyle>
            <a:lvl1pPr>
              <a:defRPr lang="en-US" sz="6470" spc="-98" dirty="0">
                <a:gradFill>
                  <a:gsLst>
                    <a:gs pos="84066">
                      <a:srgbClr val="FFFFFF"/>
                    </a:gs>
                    <a:gs pos="57576">
                      <a:srgbClr val="FFFFFF"/>
                    </a:gs>
                  </a:gsLst>
                  <a:lin ang="5400000" scaled="0"/>
                </a:gradFill>
                <a:cs typeface="Segoe UI Semilight" panose="020B0402040204020203" pitchFamily="34" charset="0"/>
              </a:defRPr>
            </a:lvl1pPr>
          </a:lstStyle>
          <a:p>
            <a:pPr marL="0" lvl="0"/>
            <a:r>
              <a:rPr lang="en-US"/>
              <a:t>Section title</a:t>
            </a:r>
          </a:p>
        </p:txBody>
      </p:sp>
    </p:spTree>
    <p:extLst>
      <p:ext uri="{BB962C8B-B14F-4D97-AF65-F5344CB8AC3E}">
        <p14:creationId xmlns:p14="http://schemas.microsoft.com/office/powerpoint/2010/main" val="14175072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Section Title_Accent Color_1">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61570" y="2070100"/>
            <a:ext cx="11668863" cy="1828800"/>
          </a:xfrm>
          <a:noFill/>
        </p:spPr>
        <p:txBody>
          <a:bodyPr vert="horz" wrap="square" lIns="146304" tIns="91440" rIns="146304" bIns="0" rtlCol="0" anchor="ctr" anchorCtr="0">
            <a:noAutofit/>
          </a:bodyPr>
          <a:lstStyle>
            <a:lvl1pPr>
              <a:defRPr lang="en-US" sz="6000" spc="-98" dirty="0">
                <a:gradFill>
                  <a:gsLst>
                    <a:gs pos="84066">
                      <a:srgbClr val="FFFFFF"/>
                    </a:gs>
                    <a:gs pos="57576">
                      <a:srgbClr val="FFFFFF"/>
                    </a:gs>
                  </a:gsLst>
                  <a:lin ang="5400000" scaled="0"/>
                </a:gradFill>
                <a:cs typeface="Segoe UI Semilight" panose="020B0402040204020203" pitchFamily="34" charset="0"/>
              </a:defRPr>
            </a:lvl1pPr>
          </a:lstStyle>
          <a:p>
            <a:pPr marL="0" lvl="0"/>
            <a:r>
              <a:rPr lang="en-US"/>
              <a:t>Section title</a:t>
            </a:r>
          </a:p>
        </p:txBody>
      </p:sp>
    </p:spTree>
    <p:extLst>
      <p:ext uri="{BB962C8B-B14F-4D97-AF65-F5344CB8AC3E}">
        <p14:creationId xmlns:p14="http://schemas.microsoft.com/office/powerpoint/2010/main" val="38533637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Section Title_Accent Color_2">
    <p:bg>
      <p:bgPr>
        <a:solidFill>
          <a:schemeClr val="accent2"/>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61570" y="2070100"/>
            <a:ext cx="11668863" cy="1828800"/>
          </a:xfrm>
          <a:noFill/>
        </p:spPr>
        <p:txBody>
          <a:bodyPr vert="horz" wrap="square" lIns="146304" tIns="91440" rIns="146304" bIns="0" rtlCol="0" anchor="ctr" anchorCtr="0">
            <a:noAutofit/>
          </a:bodyPr>
          <a:lstStyle>
            <a:lvl1pPr>
              <a:defRPr lang="en-US" sz="6000" spc="-98">
                <a:gradFill>
                  <a:gsLst>
                    <a:gs pos="84066">
                      <a:srgbClr val="FFFFFF"/>
                    </a:gs>
                    <a:gs pos="57576">
                      <a:srgbClr val="FFFFFF"/>
                    </a:gs>
                  </a:gsLst>
                  <a:lin ang="5400000" scaled="0"/>
                </a:gradFill>
                <a:cs typeface="Segoe UI Semilight" panose="020B0402040204020203" pitchFamily="34" charset="0"/>
              </a:defRPr>
            </a:lvl1pPr>
          </a:lstStyle>
          <a:p>
            <a:pPr marL="0" lvl="0"/>
            <a:r>
              <a:rPr lang="en-US"/>
              <a:t>Section title</a:t>
            </a:r>
          </a:p>
        </p:txBody>
      </p:sp>
    </p:spTree>
    <p:extLst>
      <p:ext uri="{BB962C8B-B14F-4D97-AF65-F5344CB8AC3E}">
        <p14:creationId xmlns:p14="http://schemas.microsoft.com/office/powerpoint/2010/main" val="11893834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Section Title_Accent Color_3">
    <p:bg>
      <p:bgPr>
        <a:solidFill>
          <a:schemeClr val="accent3"/>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61570" y="2072836"/>
            <a:ext cx="11668863" cy="1828800"/>
          </a:xfrm>
          <a:noFill/>
        </p:spPr>
        <p:txBody>
          <a:bodyPr vert="horz" wrap="square" lIns="146304" tIns="91440" rIns="146304" bIns="0" rtlCol="0" anchor="ctr" anchorCtr="0">
            <a:noAutofit/>
          </a:bodyPr>
          <a:lstStyle>
            <a:lvl1pPr>
              <a:defRPr lang="en-US" sz="6000" spc="-98">
                <a:gradFill>
                  <a:gsLst>
                    <a:gs pos="84066">
                      <a:srgbClr val="FFFFFF"/>
                    </a:gs>
                    <a:gs pos="57576">
                      <a:srgbClr val="FFFFFF"/>
                    </a:gs>
                  </a:gsLst>
                  <a:lin ang="5400000" scaled="0"/>
                </a:gradFill>
                <a:cs typeface="Segoe UI Semilight" panose="020B0402040204020203" pitchFamily="34" charset="0"/>
              </a:defRPr>
            </a:lvl1pPr>
          </a:lstStyle>
          <a:p>
            <a:pPr marL="0" lvl="0"/>
            <a:r>
              <a:rPr lang="en-US"/>
              <a:t>Section title</a:t>
            </a:r>
          </a:p>
        </p:txBody>
      </p:sp>
    </p:spTree>
    <p:extLst>
      <p:ext uri="{BB962C8B-B14F-4D97-AF65-F5344CB8AC3E}">
        <p14:creationId xmlns:p14="http://schemas.microsoft.com/office/powerpoint/2010/main" val="2216805335"/>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image" Target="../media/image13.emf"/><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theme" Target="../theme/theme2.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p:cNvGrpSpPr/>
          <p:nvPr userDrawn="1"/>
        </p:nvGrpSpPr>
        <p:grpSpPr>
          <a:xfrm>
            <a:off x="12284341" y="34590"/>
            <a:ext cx="309875" cy="6788823"/>
            <a:chOff x="12519377" y="-15171"/>
            <a:chExt cx="349955" cy="5130095"/>
          </a:xfrm>
        </p:grpSpPr>
        <p:sp>
          <p:nvSpPr>
            <p:cNvPr id="3" name="Rectangle 2"/>
            <p:cNvSpPr/>
            <p:nvPr userDrawn="1"/>
          </p:nvSpPr>
          <p:spPr bwMode="auto">
            <a:xfrm>
              <a:off x="12519377" y="-15171"/>
              <a:ext cx="349955" cy="620889"/>
            </a:xfrm>
            <a:prstGeom prst="rect">
              <a:avLst/>
            </a:prstGeom>
            <a:solidFill>
              <a:schemeClr val="bg1"/>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Rectangle 4"/>
            <p:cNvSpPr/>
            <p:nvPr userDrawn="1"/>
          </p:nvSpPr>
          <p:spPr bwMode="auto">
            <a:xfrm>
              <a:off x="12519377" y="629001"/>
              <a:ext cx="349955" cy="62088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5"/>
            <p:cNvSpPr/>
            <p:nvPr userDrawn="1"/>
          </p:nvSpPr>
          <p:spPr bwMode="auto">
            <a:xfrm>
              <a:off x="12519377" y="1273173"/>
              <a:ext cx="349955" cy="62088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Rectangle 6"/>
            <p:cNvSpPr/>
            <p:nvPr userDrawn="1"/>
          </p:nvSpPr>
          <p:spPr bwMode="auto">
            <a:xfrm>
              <a:off x="12519377" y="1917345"/>
              <a:ext cx="349955" cy="62088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Rectangle 7"/>
            <p:cNvSpPr/>
            <p:nvPr userDrawn="1"/>
          </p:nvSpPr>
          <p:spPr bwMode="auto">
            <a:xfrm>
              <a:off x="12519377" y="2561517"/>
              <a:ext cx="349955" cy="620889"/>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Rectangle 8"/>
            <p:cNvSpPr/>
            <p:nvPr userDrawn="1"/>
          </p:nvSpPr>
          <p:spPr bwMode="auto">
            <a:xfrm>
              <a:off x="12519377" y="3205689"/>
              <a:ext cx="349955" cy="620889"/>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Rectangle 9"/>
            <p:cNvSpPr/>
            <p:nvPr userDrawn="1"/>
          </p:nvSpPr>
          <p:spPr bwMode="auto">
            <a:xfrm>
              <a:off x="12519377" y="3849861"/>
              <a:ext cx="349955" cy="620889"/>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Rectangle 10"/>
            <p:cNvSpPr/>
            <p:nvPr userDrawn="1"/>
          </p:nvSpPr>
          <p:spPr bwMode="auto">
            <a:xfrm>
              <a:off x="12519377" y="4494035"/>
              <a:ext cx="349955" cy="620889"/>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255862750"/>
      </p:ext>
    </p:extLst>
  </p:cSld>
  <p:clrMap bg1="lt1" tx1="dk1" bg2="lt2" tx2="dk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 id="2147484410" r:id="rId12"/>
    <p:sldLayoutId id="2147484411" r:id="rId13"/>
    <p:sldLayoutId id="2147484412" r:id="rId14"/>
    <p:sldLayoutId id="2147484413" r:id="rId15"/>
    <p:sldLayoutId id="2147484414" r:id="rId16"/>
    <p:sldLayoutId id="2147484415" r:id="rId17"/>
    <p:sldLayoutId id="2147484416" r:id="rId18"/>
    <p:sldLayoutId id="2147484417" r:id="rId19"/>
    <p:sldLayoutId id="2147484418" r:id="rId20"/>
    <p:sldLayoutId id="2147484419" r:id="rId21"/>
    <p:sldLayoutId id="2147484420" r:id="rId22"/>
    <p:sldLayoutId id="2147484421" r:id="rId23"/>
    <p:sldLayoutId id="2147484422" r:id="rId24"/>
    <p:sldLayoutId id="2147484423" r:id="rId25"/>
    <p:sldLayoutId id="2147484424" r:id="rId26"/>
    <p:sldLayoutId id="2147484425" r:id="rId27"/>
    <p:sldLayoutId id="2147484429" r:id="rId28"/>
    <p:sldLayoutId id="2147484430" r:id="rId29"/>
    <p:sldLayoutId id="2147484457" r:id="rId30"/>
  </p:sldLayoutIdLst>
  <p:transition>
    <p:fade/>
  </p:transition>
  <p:hf sldNum="0" hdr="0" ftr="0" dt="0"/>
  <p:txStyles>
    <p:titleStyle>
      <a:lvl1pPr algn="l" defTabSz="914367" rtl="0" eaLnBrk="1" latinLnBrk="0" hangingPunct="1">
        <a:lnSpc>
          <a:spcPct val="90000"/>
        </a:lnSpc>
        <a:spcBef>
          <a:spcPct val="0"/>
        </a:spcBef>
        <a:buNone/>
        <a:defRPr lang="en-US" sz="4705" b="0" kern="1200" cap="none" spc="-100" baseline="0" dirty="0" smtClean="0">
          <a:ln w="3175">
            <a:noFill/>
          </a:ln>
          <a:solidFill>
            <a:srgbClr val="3F3F3F"/>
          </a:solidFill>
          <a:effectLst/>
          <a:latin typeface="+mj-lt"/>
          <a:ea typeface="+mn-ea"/>
          <a:cs typeface="Segoe UI Semibold" panose="020B0702040204020203" pitchFamily="34" charset="0"/>
        </a:defRPr>
      </a:lvl1pPr>
    </p:titleStyle>
    <p:bodyStyle>
      <a:lvl1pPr marL="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3921" kern="1200" spc="0" baseline="0">
          <a:gradFill>
            <a:gsLst>
              <a:gs pos="1250">
                <a:schemeClr val="tx2"/>
              </a:gs>
              <a:gs pos="100000">
                <a:schemeClr val="tx1"/>
              </a:gs>
            </a:gsLst>
            <a:lin ang="5400000" scaled="0"/>
          </a:gradFill>
          <a:latin typeface="Segoe UI Light" panose="020B0502040204020203" pitchFamily="34" charset="0"/>
          <a:ea typeface="+mn-ea"/>
          <a:cs typeface="Segoe UI Light" panose="020B0502040204020203" pitchFamily="34" charset="0"/>
        </a:defRPr>
      </a:lvl1pPr>
      <a:lvl2pPr marL="336145"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2353" kern="1200" spc="0" baseline="0">
          <a:gradFill>
            <a:gsLst>
              <a:gs pos="1250">
                <a:schemeClr val="tx2"/>
              </a:gs>
              <a:gs pos="100000">
                <a:schemeClr val="tx1"/>
              </a:gs>
            </a:gsLst>
            <a:lin ang="5400000" scaled="0"/>
          </a:gradFill>
          <a:latin typeface="Segoe UI Semilight" panose="020B0402040204020203" pitchFamily="34" charset="0"/>
          <a:ea typeface="+mn-ea"/>
          <a:cs typeface="Segoe UI Semilight" panose="020B0402040204020203" pitchFamily="34" charset="0"/>
        </a:defRPr>
      </a:lvl2pPr>
      <a:lvl3pPr marL="560241"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961" kern="1200" spc="0" baseline="0">
          <a:gradFill>
            <a:gsLst>
              <a:gs pos="1250">
                <a:schemeClr val="tx2"/>
              </a:gs>
              <a:gs pos="100000">
                <a:schemeClr val="tx1"/>
              </a:gs>
            </a:gsLst>
            <a:lin ang="5400000" scaled="0"/>
          </a:gradFill>
          <a:latin typeface="Segoe UI Semilight" panose="020B0402040204020203" pitchFamily="34" charset="0"/>
          <a:ea typeface="+mn-ea"/>
          <a:cs typeface="Segoe UI Semilight" panose="020B0402040204020203" pitchFamily="34" charset="0"/>
        </a:defRPr>
      </a:lvl3pPr>
      <a:lvl4pPr marL="784338"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2"/>
              </a:gs>
              <a:gs pos="100000">
                <a:schemeClr val="tx1"/>
              </a:gs>
            </a:gsLst>
            <a:lin ang="5400000" scaled="0"/>
          </a:gradFill>
          <a:latin typeface="Segoe UI Semilight" panose="020B0402040204020203" pitchFamily="34" charset="0"/>
          <a:ea typeface="+mn-ea"/>
          <a:cs typeface="Segoe UI Semilight" panose="020B0402040204020203" pitchFamily="34" charset="0"/>
        </a:defRPr>
      </a:lvl4pPr>
      <a:lvl5pPr marL="1008435"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2"/>
              </a:gs>
              <a:gs pos="100000">
                <a:schemeClr val="tx1"/>
              </a:gs>
            </a:gsLst>
            <a:lin ang="5400000" scaled="0"/>
          </a:gradFill>
          <a:latin typeface="Segoe UI Semilight" panose="020B0402040204020203" pitchFamily="34" charset="0"/>
          <a:ea typeface="+mn-ea"/>
          <a:cs typeface="Segoe UI Semilight" panose="020B04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68">
          <p15:clr>
            <a:srgbClr val="5ACBF0"/>
          </p15:clr>
        </p15:guide>
        <p15:guide id="3" pos="672">
          <p15:clr>
            <a:srgbClr val="5ACBF0"/>
          </p15:clr>
        </p15:guide>
        <p15:guide id="4" pos="1248">
          <p15:clr>
            <a:srgbClr val="5ACBF0"/>
          </p15:clr>
        </p15:guide>
        <p15:guide id="5" pos="1824">
          <p15:clr>
            <a:srgbClr val="5ACBF0"/>
          </p15:clr>
        </p15:guide>
        <p15:guide id="6" pos="2400">
          <p15:clr>
            <a:srgbClr val="5ACBF0"/>
          </p15:clr>
        </p15:guide>
        <p15:guide id="7" pos="2976">
          <p15:clr>
            <a:srgbClr val="5ACBF0"/>
          </p15:clr>
        </p15:guide>
        <p15:guide id="8" pos="3552">
          <p15:clr>
            <a:srgbClr val="5ACBF0"/>
          </p15:clr>
        </p15:guide>
        <p15:guide id="9" pos="4128">
          <p15:clr>
            <a:srgbClr val="5ACBF0"/>
          </p15:clr>
        </p15:guide>
        <p15:guide id="10" pos="4704">
          <p15:clr>
            <a:srgbClr val="5ACBF0"/>
          </p15:clr>
        </p15:guide>
        <p15:guide id="11" pos="5280">
          <p15:clr>
            <a:srgbClr val="5ACBF0"/>
          </p15:clr>
        </p15:guide>
        <p15:guide id="12" pos="5856">
          <p15:clr>
            <a:srgbClr val="5ACBF0"/>
          </p15:clr>
        </p15:guide>
        <p15:guide id="13" pos="6432">
          <p15:clr>
            <a:srgbClr val="5ACBF0"/>
          </p15:clr>
        </p15:guide>
        <p15:guide id="14" pos="7008">
          <p15:clr>
            <a:srgbClr val="5ACBF0"/>
          </p15:clr>
        </p15:guide>
        <p15:guide id="15" pos="7525">
          <p15:clr>
            <a:srgbClr val="5ACBF0"/>
          </p15:clr>
        </p15:guide>
        <p15:guide id="16" pos="274">
          <p15:clr>
            <a:srgbClr val="C35EA4"/>
          </p15:clr>
        </p15:guide>
        <p15:guide id="17" pos="7402">
          <p15:clr>
            <a:srgbClr val="C35EA4"/>
          </p15:clr>
        </p15:guide>
        <p15:guide id="18" orient="horz" pos="720">
          <p15:clr>
            <a:srgbClr val="5ACBF0"/>
          </p15:clr>
        </p15:guide>
        <p15:guide id="19" orient="horz" pos="1296">
          <p15:clr>
            <a:srgbClr val="5ACBF0"/>
          </p15:clr>
        </p15:guide>
        <p15:guide id="20" orient="horz" pos="1872">
          <p15:clr>
            <a:srgbClr val="5ACBF0"/>
          </p15:clr>
        </p15:guide>
        <p15:guide id="21" orient="horz" pos="2448">
          <p15:clr>
            <a:srgbClr val="5ACBF0"/>
          </p15:clr>
        </p15:guide>
        <p15:guide id="22" orient="horz" pos="3024">
          <p15:clr>
            <a:srgbClr val="5ACBF0"/>
          </p15:clr>
        </p15:guide>
        <p15:guide id="23" orient="horz" pos="3600">
          <p15:clr>
            <a:srgbClr val="5ACBF0"/>
          </p15:clr>
        </p15:guide>
        <p15:guide id="24" orient="horz" pos="4219">
          <p15:clr>
            <a:srgbClr val="5ACBF0"/>
          </p15:clr>
        </p15:guide>
        <p15:guide id="25" orient="horz" pos="288">
          <p15:clr>
            <a:srgbClr val="C35EA4"/>
          </p15:clr>
        </p15:guide>
        <p15:guide id="26" orient="horz" pos="4040">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2"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6"/>
          <a:stretch>
            <a:fillRect/>
          </a:stretch>
        </p:blipFill>
        <p:spPr>
          <a:xfrm rot="5400000">
            <a:off x="9187080" y="3012391"/>
            <a:ext cx="6858623" cy="833218"/>
          </a:xfrm>
          <a:prstGeom prst="rect">
            <a:avLst/>
          </a:prstGeom>
        </p:spPr>
      </p:pic>
    </p:spTree>
    <p:extLst>
      <p:ext uri="{BB962C8B-B14F-4D97-AF65-F5344CB8AC3E}">
        <p14:creationId xmlns:p14="http://schemas.microsoft.com/office/powerpoint/2010/main" val="1967927205"/>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 id="2147484444" r:id="rId12"/>
    <p:sldLayoutId id="2147484445" r:id="rId13"/>
    <p:sldLayoutId id="2147484446" r:id="rId14"/>
    <p:sldLayoutId id="2147484447" r:id="rId15"/>
    <p:sldLayoutId id="2147484448" r:id="rId16"/>
    <p:sldLayoutId id="2147484449" r:id="rId17"/>
    <p:sldLayoutId id="2147484450" r:id="rId18"/>
    <p:sldLayoutId id="2147484451" r:id="rId19"/>
    <p:sldLayoutId id="2147484452" r:id="rId20"/>
    <p:sldLayoutId id="2147484453" r:id="rId21"/>
    <p:sldLayoutId id="2147484454" r:id="rId22"/>
    <p:sldLayoutId id="2147484455" r:id="rId23"/>
    <p:sldLayoutId id="2147484456" r:id="rId24"/>
  </p:sldLayoutIdLst>
  <p:transition>
    <p:fade/>
  </p:transition>
  <p:txStyles>
    <p:titleStyle>
      <a:lvl1pPr algn="l" defTabSz="896354" rtl="0" eaLnBrk="1" latinLnBrk="0" hangingPunct="1">
        <a:lnSpc>
          <a:spcPct val="90000"/>
        </a:lnSpc>
        <a:spcBef>
          <a:spcPct val="0"/>
        </a:spcBef>
        <a:buNone/>
        <a:defRPr lang="en-US" sz="4612" b="0" kern="1200" cap="none" spc="-98"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29523" marR="0" indent="-329523" algn="l" defTabSz="896354" rtl="0" eaLnBrk="1" fontAlgn="auto" latinLnBrk="0" hangingPunct="1">
        <a:lnSpc>
          <a:spcPct val="90000"/>
        </a:lnSpc>
        <a:spcBef>
          <a:spcPct val="20000"/>
        </a:spcBef>
        <a:spcAft>
          <a:spcPts val="0"/>
        </a:spcAft>
        <a:buClrTx/>
        <a:buSzPct val="90000"/>
        <a:buFont typeface="Arial" pitchFamily="34" charset="0"/>
        <a:buChar char="•"/>
        <a:tabLst/>
        <a:defRPr sz="3844" kern="1200" spc="0" baseline="0">
          <a:gradFill>
            <a:gsLst>
              <a:gs pos="1250">
                <a:schemeClr val="tx1"/>
              </a:gs>
              <a:gs pos="100000">
                <a:schemeClr val="tx1"/>
              </a:gs>
            </a:gsLst>
            <a:lin ang="5400000" scaled="0"/>
          </a:gradFill>
          <a:latin typeface="+mj-lt"/>
          <a:ea typeface="+mn-ea"/>
          <a:cs typeface="+mn-cs"/>
        </a:defRPr>
      </a:lvl1pPr>
      <a:lvl2pPr marL="561409" marR="0" indent="-231886" algn="l" defTabSz="896354" rtl="0" eaLnBrk="1" fontAlgn="auto" latinLnBrk="0" hangingPunct="1">
        <a:lnSpc>
          <a:spcPct val="90000"/>
        </a:lnSpc>
        <a:spcBef>
          <a:spcPct val="20000"/>
        </a:spcBef>
        <a:spcAft>
          <a:spcPts val="0"/>
        </a:spcAft>
        <a:buClrTx/>
        <a:buSzPct val="90000"/>
        <a:buFont typeface="Arial" pitchFamily="34" charset="0"/>
        <a:buChar char="•"/>
        <a:tabLst/>
        <a:defRPr sz="2307" kern="1200" spc="0" baseline="0">
          <a:gradFill>
            <a:gsLst>
              <a:gs pos="1250">
                <a:schemeClr val="tx1"/>
              </a:gs>
              <a:gs pos="100000">
                <a:schemeClr val="tx1"/>
              </a:gs>
            </a:gsLst>
            <a:lin ang="5400000" scaled="0"/>
          </a:gradFill>
          <a:latin typeface="+mn-lt"/>
          <a:ea typeface="+mn-ea"/>
          <a:cs typeface="+mn-cs"/>
        </a:defRPr>
      </a:lvl2pPr>
      <a:lvl3pPr marL="768887" marR="0" indent="-219682" algn="l" defTabSz="896354" rtl="0" eaLnBrk="1" fontAlgn="auto" latinLnBrk="0" hangingPunct="1">
        <a:lnSpc>
          <a:spcPct val="90000"/>
        </a:lnSpc>
        <a:spcBef>
          <a:spcPct val="20000"/>
        </a:spcBef>
        <a:spcAft>
          <a:spcPts val="0"/>
        </a:spcAft>
        <a:buClrTx/>
        <a:buSzPct val="90000"/>
        <a:buFont typeface="Arial" pitchFamily="34" charset="0"/>
        <a:buChar char="•"/>
        <a:tabLst/>
        <a:defRPr sz="1922" kern="1200" spc="0" baseline="0">
          <a:gradFill>
            <a:gsLst>
              <a:gs pos="1250">
                <a:schemeClr val="tx1"/>
              </a:gs>
              <a:gs pos="100000">
                <a:schemeClr val="tx1"/>
              </a:gs>
            </a:gsLst>
            <a:lin ang="5400000" scaled="0"/>
          </a:gradFill>
          <a:latin typeface="+mn-lt"/>
          <a:ea typeface="+mn-ea"/>
          <a:cs typeface="+mn-cs"/>
        </a:defRPr>
      </a:lvl3pPr>
      <a:lvl4pPr marL="988569" marR="0" indent="-219682" algn="l" defTabSz="896354" rtl="0" eaLnBrk="1" fontAlgn="auto" latinLnBrk="0" hangingPunct="1">
        <a:lnSpc>
          <a:spcPct val="90000"/>
        </a:lnSpc>
        <a:spcBef>
          <a:spcPct val="20000"/>
        </a:spcBef>
        <a:spcAft>
          <a:spcPts val="0"/>
        </a:spcAft>
        <a:buClrTx/>
        <a:buSzPct val="90000"/>
        <a:buFont typeface="Arial" pitchFamily="34" charset="0"/>
        <a:buChar char="•"/>
        <a:tabLst/>
        <a:defRPr sz="1730" kern="1200" spc="0" baseline="0">
          <a:gradFill>
            <a:gsLst>
              <a:gs pos="1250">
                <a:schemeClr val="tx1"/>
              </a:gs>
              <a:gs pos="100000">
                <a:schemeClr val="tx1"/>
              </a:gs>
            </a:gsLst>
            <a:lin ang="5400000" scaled="0"/>
          </a:gradFill>
          <a:latin typeface="+mn-lt"/>
          <a:ea typeface="+mn-ea"/>
          <a:cs typeface="+mn-cs"/>
        </a:defRPr>
      </a:lvl4pPr>
      <a:lvl5pPr marL="1208250" marR="0" indent="-219682" algn="l" defTabSz="896354" rtl="0" eaLnBrk="1" fontAlgn="auto" latinLnBrk="0" hangingPunct="1">
        <a:lnSpc>
          <a:spcPct val="90000"/>
        </a:lnSpc>
        <a:spcBef>
          <a:spcPct val="20000"/>
        </a:spcBef>
        <a:spcAft>
          <a:spcPts val="0"/>
        </a:spcAft>
        <a:buClrTx/>
        <a:buSzPct val="90000"/>
        <a:buFont typeface="Arial" pitchFamily="34" charset="0"/>
        <a:buChar char="•"/>
        <a:tabLst/>
        <a:defRPr sz="1730" kern="1200" spc="0" baseline="0">
          <a:gradFill>
            <a:gsLst>
              <a:gs pos="1250">
                <a:schemeClr val="tx1"/>
              </a:gs>
              <a:gs pos="100000">
                <a:schemeClr val="tx1"/>
              </a:gs>
            </a:gsLst>
            <a:lin ang="5400000" scaled="0"/>
          </a:gradFill>
          <a:latin typeface="+mn-lt"/>
          <a:ea typeface="+mn-ea"/>
          <a:cs typeface="+mn-cs"/>
        </a:defRPr>
      </a:lvl5pPr>
      <a:lvl6pPr marL="2464973"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51"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28"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06"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9pPr>
    </p:bodyStyle>
    <p:otherStyle>
      <a:defPPr>
        <a:defRPr lang="en-US"/>
      </a:defPPr>
      <a:lvl1pPr marL="0" algn="l" defTabSz="896354" rtl="0" eaLnBrk="1" latinLnBrk="0" hangingPunct="1">
        <a:defRPr sz="1730" kern="1200">
          <a:solidFill>
            <a:schemeClr val="tx1"/>
          </a:solidFill>
          <a:latin typeface="+mn-lt"/>
          <a:ea typeface="+mn-ea"/>
          <a:cs typeface="+mn-cs"/>
        </a:defRPr>
      </a:lvl1pPr>
      <a:lvl2pPr marL="448176" algn="l" defTabSz="896354" rtl="0" eaLnBrk="1" latinLnBrk="0" hangingPunct="1">
        <a:defRPr sz="1730" kern="1200">
          <a:solidFill>
            <a:schemeClr val="tx1"/>
          </a:solidFill>
          <a:latin typeface="+mn-lt"/>
          <a:ea typeface="+mn-ea"/>
          <a:cs typeface="+mn-cs"/>
        </a:defRPr>
      </a:lvl2pPr>
      <a:lvl3pPr marL="896354" algn="l" defTabSz="896354" rtl="0" eaLnBrk="1" latinLnBrk="0" hangingPunct="1">
        <a:defRPr sz="1730" kern="1200">
          <a:solidFill>
            <a:schemeClr val="tx1"/>
          </a:solidFill>
          <a:latin typeface="+mn-lt"/>
          <a:ea typeface="+mn-ea"/>
          <a:cs typeface="+mn-cs"/>
        </a:defRPr>
      </a:lvl3pPr>
      <a:lvl4pPr marL="1344530" algn="l" defTabSz="896354" rtl="0" eaLnBrk="1" latinLnBrk="0" hangingPunct="1">
        <a:defRPr sz="1730" kern="1200">
          <a:solidFill>
            <a:schemeClr val="tx1"/>
          </a:solidFill>
          <a:latin typeface="+mn-lt"/>
          <a:ea typeface="+mn-ea"/>
          <a:cs typeface="+mn-cs"/>
        </a:defRPr>
      </a:lvl4pPr>
      <a:lvl5pPr marL="1792708" algn="l" defTabSz="896354" rtl="0" eaLnBrk="1" latinLnBrk="0" hangingPunct="1">
        <a:defRPr sz="1730" kern="1200">
          <a:solidFill>
            <a:schemeClr val="tx1"/>
          </a:solidFill>
          <a:latin typeface="+mn-lt"/>
          <a:ea typeface="+mn-ea"/>
          <a:cs typeface="+mn-cs"/>
        </a:defRPr>
      </a:lvl5pPr>
      <a:lvl6pPr marL="2240885" algn="l" defTabSz="896354" rtl="0" eaLnBrk="1" latinLnBrk="0" hangingPunct="1">
        <a:defRPr sz="1730" kern="1200">
          <a:solidFill>
            <a:schemeClr val="tx1"/>
          </a:solidFill>
          <a:latin typeface="+mn-lt"/>
          <a:ea typeface="+mn-ea"/>
          <a:cs typeface="+mn-cs"/>
        </a:defRPr>
      </a:lvl6pPr>
      <a:lvl7pPr marL="2689062" algn="l" defTabSz="896354" rtl="0" eaLnBrk="1" latinLnBrk="0" hangingPunct="1">
        <a:defRPr sz="1730" kern="1200">
          <a:solidFill>
            <a:schemeClr val="tx1"/>
          </a:solidFill>
          <a:latin typeface="+mn-lt"/>
          <a:ea typeface="+mn-ea"/>
          <a:cs typeface="+mn-cs"/>
        </a:defRPr>
      </a:lvl7pPr>
      <a:lvl8pPr marL="3137238" algn="l" defTabSz="896354" rtl="0" eaLnBrk="1" latinLnBrk="0" hangingPunct="1">
        <a:defRPr sz="1730" kern="1200">
          <a:solidFill>
            <a:schemeClr val="tx1"/>
          </a:solidFill>
          <a:latin typeface="+mn-lt"/>
          <a:ea typeface="+mn-ea"/>
          <a:cs typeface="+mn-cs"/>
        </a:defRPr>
      </a:lvl8pPr>
      <a:lvl9pPr marL="3585417" algn="l" defTabSz="896354" rtl="0" eaLnBrk="1" latinLnBrk="0" hangingPunct="1">
        <a:defRPr sz="173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3">
          <p15:clr>
            <a:srgbClr val="5ACBF0"/>
          </p15:clr>
        </p15:guide>
        <p15:guide id="2" pos="173">
          <p15:clr>
            <a:srgbClr val="5ACBF0"/>
          </p15:clr>
        </p15:guide>
        <p15:guide id="3" pos="764">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53">
          <p15:clr>
            <a:srgbClr val="5ACBF0"/>
          </p15:clr>
        </p15:guide>
        <p15:guide id="9" pos="4205">
          <p15:clr>
            <a:srgbClr val="5ACBF0"/>
          </p15:clr>
        </p15:guide>
        <p15:guide id="10" pos="4781">
          <p15:clr>
            <a:srgbClr val="5ACBF0"/>
          </p15:clr>
        </p15:guide>
        <p15:guide id="11" pos="5381">
          <p15:clr>
            <a:srgbClr val="5ACBF0"/>
          </p15:clr>
        </p15:guide>
        <p15:guide id="12" pos="5933">
          <p15:clr>
            <a:srgbClr val="5ACBF0"/>
          </p15:clr>
        </p15:guide>
        <p15:guide id="13" pos="6509">
          <p15:clr>
            <a:srgbClr val="5ACBF0"/>
          </p15:clr>
        </p15:guide>
        <p15:guide id="14" pos="7109">
          <p15:clr>
            <a:srgbClr val="5ACBF0"/>
          </p15:clr>
        </p15:guide>
        <p15:guide id="15" pos="7661">
          <p15:clr>
            <a:srgbClr val="5ACBF0"/>
          </p15:clr>
        </p15:guide>
        <p15:guide id="16" pos="294">
          <p15:clr>
            <a:srgbClr val="C35EA4"/>
          </p15:clr>
        </p15:guide>
        <p15:guide id="17" pos="7541">
          <p15:clr>
            <a:srgbClr val="C35EA4"/>
          </p15:clr>
        </p15:guide>
        <p15:guide id="18" orient="horz" pos="778">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43">
          <p15:clr>
            <a:srgbClr val="5ACBF0"/>
          </p15:clr>
        </p15:guide>
        <p15:guide id="25" orient="horz" pos="283">
          <p15:clr>
            <a:srgbClr val="C35EA4"/>
          </p15:clr>
        </p15:guide>
        <p15:guide id="26" orient="horz" pos="4123">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hyperlink" Target="http://blogs.microsoft.com/next/2016/03/30/decades-of-computer-vision-research-one-swiss-army-knife/#sm.0000czoqxnzr5e5cvyb28mj4d6jej" TargetMode="External"/><Relationship Id="rId2" Type="http://schemas.openxmlformats.org/officeDocument/2006/relationships/notesSlide" Target="../notesSlides/notesSlide29.xml"/><Relationship Id="rId1" Type="http://schemas.openxmlformats.org/officeDocument/2006/relationships/slideLayout" Target="../slideLayouts/slideLayout30.xml"/><Relationship Id="rId5" Type="http://schemas.openxmlformats.org/officeDocument/2006/relationships/image" Target="../media/image74.png"/><Relationship Id="rId4" Type="http://schemas.openxmlformats.org/officeDocument/2006/relationships/hyperlink" Target="https://www.youtube.com/watch?v=y5bktGGkd9w"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image" Target="../media/image25.jpg"/><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slideLayout" Target="../slideLayouts/slideLayout12.xml"/><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35.emf"/><Relationship Id="rId11" Type="http://schemas.openxmlformats.org/officeDocument/2006/relationships/image" Target="../media/image40.png"/><Relationship Id="rId5" Type="http://schemas.openxmlformats.org/officeDocument/2006/relationships/oleObject" Target="../embeddings/oleObject1.bin"/><Relationship Id="rId10" Type="http://schemas.openxmlformats.org/officeDocument/2006/relationships/image" Target="../media/image39.png"/><Relationship Id="rId4" Type="http://schemas.openxmlformats.org/officeDocument/2006/relationships/notesSlide" Target="../notesSlides/notesSlide8.xml"/><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txBox="1">
            <a:spLocks/>
          </p:cNvSpPr>
          <p:nvPr/>
        </p:nvSpPr>
        <p:spPr bwMode="ltGray">
          <a:xfrm>
            <a:off x="-2" y="2150415"/>
            <a:ext cx="12192002" cy="1158758"/>
          </a:xfrm>
          <a:prstGeom prst="rect">
            <a:avLst/>
          </a:prstGeom>
          <a:noFill/>
        </p:spPr>
        <p:txBody>
          <a:bodyPr lIns="146304" tIns="91440" rIns="146304" bIns="91440" anchor="t" anchorCtr="0"/>
          <a:lstStyle>
            <a:lvl1pPr algn="l" defTabSz="914367" rtl="0" eaLnBrk="1" latinLnBrk="0" hangingPunct="1">
              <a:lnSpc>
                <a:spcPct val="90000"/>
              </a:lnSpc>
              <a:spcBef>
                <a:spcPct val="0"/>
              </a:spcBef>
              <a:buNone/>
              <a:defRPr lang="en-US" sz="6000" b="0" kern="1200" cap="none" spc="-100" baseline="0">
                <a:ln w="3175">
                  <a:noFill/>
                </a:ln>
                <a:gradFill>
                  <a:gsLst>
                    <a:gs pos="0">
                      <a:srgbClr val="FFFFFF"/>
                    </a:gs>
                    <a:gs pos="100000">
                      <a:srgbClr val="FFFFFF"/>
                    </a:gs>
                  </a:gsLst>
                  <a:lin ang="5400000" scaled="0"/>
                </a:gradFill>
                <a:effectLst/>
                <a:latin typeface="+mj-lt"/>
                <a:ea typeface="+mn-ea"/>
                <a:cs typeface="Segoe UI" pitchFamily="34" charset="0"/>
              </a:defRPr>
            </a:lvl1pPr>
          </a:lstStyle>
          <a:p>
            <a:pPr marL="0" marR="0" lvl="0" indent="0" algn="ctr" defTabSz="914367"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w="3175">
                  <a:noFill/>
                </a:ln>
                <a:gradFill>
                  <a:gsLst>
                    <a:gs pos="0">
                      <a:srgbClr val="FFFFFF"/>
                    </a:gs>
                    <a:gs pos="100000">
                      <a:srgbClr val="FFFFFF"/>
                    </a:gs>
                  </a:gsLst>
                  <a:lin ang="5400000" scaled="0"/>
                </a:gradFill>
                <a:effectLst/>
                <a:uLnTx/>
                <a:uFillTx/>
                <a:latin typeface="Segoe UI Light"/>
                <a:ea typeface="+mn-ea"/>
                <a:cs typeface="Segoe UI" pitchFamily="34" charset="0"/>
              </a:rPr>
              <a:t>Microsoft Cognitive Services</a:t>
            </a:r>
          </a:p>
        </p:txBody>
      </p:sp>
      <p:sp>
        <p:nvSpPr>
          <p:cNvPr id="58" name="Title 2"/>
          <p:cNvSpPr txBox="1">
            <a:spLocks/>
          </p:cNvSpPr>
          <p:nvPr/>
        </p:nvSpPr>
        <p:spPr>
          <a:xfrm>
            <a:off x="286461" y="5399420"/>
            <a:ext cx="7212733" cy="822959"/>
          </a:xfrm>
          <a:prstGeom prst="rect">
            <a:avLst/>
          </a:prstGeom>
        </p:spPr>
        <p:txBody>
          <a:bodyPr vert="horz" wrap="square" lIns="143428" tIns="89642" rIns="143428" bIns="89642"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192" rtl="0" eaLnBrk="1" fontAlgn="auto" latinLnBrk="0" hangingPunct="1">
              <a:lnSpc>
                <a:spcPts val="2840"/>
              </a:lnSpc>
              <a:spcBef>
                <a:spcPct val="0"/>
              </a:spcBef>
              <a:spcAft>
                <a:spcPts val="0"/>
              </a:spcAft>
              <a:buClrTx/>
              <a:buSzTx/>
              <a:buFontTx/>
              <a:buNone/>
              <a:tabLst/>
              <a:defRPr/>
            </a:pPr>
            <a:r>
              <a:rPr lang="en-US" sz="2200" spc="-29" dirty="0">
                <a:solidFill>
                  <a:srgbClr val="FFFFFF"/>
                </a:solidFill>
                <a:latin typeface="Segoe UI Light"/>
              </a:rPr>
              <a:t>Philip Coachman</a:t>
            </a:r>
            <a:endParaRPr kumimoji="0" lang="en-US" sz="2200" b="0" i="0" u="none" strike="noStrike" kern="1200" cap="none" spc="-29" normalizeH="0" baseline="0" noProof="0" dirty="0">
              <a:ln w="3175">
                <a:noFill/>
              </a:ln>
              <a:solidFill>
                <a:srgbClr val="FFFFFF"/>
              </a:solidFill>
              <a:effectLst/>
              <a:uLnTx/>
              <a:uFillTx/>
              <a:latin typeface="Segoe UI Light"/>
              <a:ea typeface="+mn-ea"/>
              <a:cs typeface="Segoe UI" pitchFamily="34" charset="0"/>
            </a:endParaRPr>
          </a:p>
          <a:p>
            <a:pPr marL="0" marR="0" lvl="0" indent="0" algn="l" defTabSz="914192" rtl="0" eaLnBrk="1" fontAlgn="auto" latinLnBrk="0" hangingPunct="1">
              <a:lnSpc>
                <a:spcPts val="2840"/>
              </a:lnSpc>
              <a:spcBef>
                <a:spcPct val="0"/>
              </a:spcBef>
              <a:spcAft>
                <a:spcPts val="0"/>
              </a:spcAft>
              <a:buClrTx/>
              <a:buSzTx/>
              <a:buFontTx/>
              <a:buNone/>
              <a:tabLst/>
              <a:defRPr/>
            </a:pPr>
            <a:r>
              <a:rPr lang="en-US" sz="2200" spc="-29" dirty="0">
                <a:solidFill>
                  <a:srgbClr val="FFFFFF"/>
                </a:solidFill>
                <a:latin typeface="Segoe UI Light"/>
              </a:rPr>
              <a:t>Cloud Solution Architect – Data &amp; AI</a:t>
            </a:r>
            <a:endParaRPr kumimoji="0" lang="en-US" sz="2200" b="0" i="0" u="none" strike="noStrike" kern="1200" cap="none" spc="-29" normalizeH="0" baseline="0" noProof="0" dirty="0">
              <a:ln w="3175">
                <a:noFill/>
              </a:ln>
              <a:solidFill>
                <a:srgbClr val="FFFFFF"/>
              </a:solidFill>
              <a:effectLst/>
              <a:uLnTx/>
              <a:uFillTx/>
              <a:latin typeface="Segoe UI Light"/>
              <a:ea typeface="+mn-ea"/>
              <a:cs typeface="Segoe UI" pitchFamily="34" charset="0"/>
            </a:endParaRPr>
          </a:p>
        </p:txBody>
      </p:sp>
      <p:pic>
        <p:nvPicPr>
          <p:cNvPr id="18" name="Picture 1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bwMode="gray">
          <a:xfrm>
            <a:off x="10049762" y="5897827"/>
            <a:ext cx="2142238" cy="960172"/>
          </a:xfrm>
          <a:prstGeom prst="rect">
            <a:avLst/>
          </a:prstGeom>
        </p:spPr>
      </p:pic>
    </p:spTree>
    <p:extLst>
      <p:ext uri="{BB962C8B-B14F-4D97-AF65-F5344CB8AC3E}">
        <p14:creationId xmlns:p14="http://schemas.microsoft.com/office/powerpoint/2010/main" val="177627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9CE4CF-32D6-4F51-AEA4-AEE46705DEEB}"/>
              </a:ext>
            </a:extLst>
          </p:cNvPr>
          <p:cNvGrpSpPr/>
          <p:nvPr/>
        </p:nvGrpSpPr>
        <p:grpSpPr>
          <a:xfrm>
            <a:off x="6450744" y="1777362"/>
            <a:ext cx="5296755" cy="3303276"/>
            <a:chOff x="5527174" y="-1276"/>
            <a:chExt cx="6220326" cy="3879253"/>
          </a:xfrm>
        </p:grpSpPr>
        <p:pic>
          <p:nvPicPr>
            <p:cNvPr id="7" name="Picture 6"/>
            <p:cNvPicPr>
              <a:picLocks noChangeAspect="1"/>
            </p:cNvPicPr>
            <p:nvPr/>
          </p:nvPicPr>
          <p:blipFill>
            <a:blip r:embed="rId3"/>
            <a:stretch>
              <a:fillRect/>
            </a:stretch>
          </p:blipFill>
          <p:spPr>
            <a:xfrm>
              <a:off x="5638800" y="457200"/>
              <a:ext cx="6108700" cy="3420777"/>
            </a:xfrm>
            <a:prstGeom prst="rect">
              <a:avLst/>
            </a:prstGeom>
          </p:spPr>
        </p:pic>
        <p:sp>
          <p:nvSpPr>
            <p:cNvPr id="8" name="Rectangle 7"/>
            <p:cNvSpPr/>
            <p:nvPr/>
          </p:nvSpPr>
          <p:spPr>
            <a:xfrm>
              <a:off x="5527174" y="-1276"/>
              <a:ext cx="2420856" cy="369332"/>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w="3175">
                    <a:noFill/>
                  </a:ln>
                  <a:gradFill>
                    <a:gsLst>
                      <a:gs pos="84066">
                        <a:srgbClr val="FFFFFF"/>
                      </a:gs>
                      <a:gs pos="57576">
                        <a:srgbClr val="FFFFFF"/>
                      </a:gs>
                    </a:gsLst>
                    <a:lin ang="5400000" scaled="0"/>
                  </a:gradFill>
                  <a:effectLst/>
                  <a:uLnTx/>
                  <a:uFillTx/>
                  <a:latin typeface="Segoe UI"/>
                  <a:ea typeface="+mn-ea"/>
                  <a:cs typeface="Segoe UI Semilight" panose="020B0402040204020203" pitchFamily="34" charset="0"/>
                </a:rPr>
                <a:t>INTELLIGENT KIOSK</a:t>
              </a:r>
            </a:p>
          </p:txBody>
        </p:sp>
      </p:grpSp>
      <p:sp>
        <p:nvSpPr>
          <p:cNvPr id="3" name="Title 2">
            <a:extLst>
              <a:ext uri="{FF2B5EF4-FFF2-40B4-BE49-F238E27FC236}">
                <a16:creationId xmlns:a16="http://schemas.microsoft.com/office/drawing/2014/main" id="{1C85DE58-7E61-4F4B-936C-5670D5CF22BB}"/>
              </a:ext>
            </a:extLst>
          </p:cNvPr>
          <p:cNvSpPr>
            <a:spLocks noGrp="1"/>
          </p:cNvSpPr>
          <p:nvPr>
            <p:ph type="title"/>
          </p:nvPr>
        </p:nvSpPr>
        <p:spPr/>
        <p:txBody>
          <a:bodyPr/>
          <a:lstStyle/>
          <a:p>
            <a:r>
              <a:rPr lang="en-US"/>
              <a:t>DEMONSTRATIONS</a:t>
            </a:r>
          </a:p>
        </p:txBody>
      </p:sp>
    </p:spTree>
    <p:extLst>
      <p:ext uri="{BB962C8B-B14F-4D97-AF65-F5344CB8AC3E}">
        <p14:creationId xmlns:p14="http://schemas.microsoft.com/office/powerpoint/2010/main" val="82440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3830760" y="3900714"/>
            <a:ext cx="7635526" cy="867930"/>
          </a:xfrm>
          <a:prstGeom prst="rect">
            <a:avLst/>
          </a:prstGeom>
        </p:spPr>
        <p:txBody>
          <a:bodyPr wrap="square">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28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From faces to feelings, allow your </a:t>
            </a:r>
            <a:br>
              <a:rPr kumimoji="0" lang="en-US" sz="28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br>
            <a:r>
              <a:rPr kumimoji="0" lang="en-US" sz="28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apps to understand images and video</a:t>
            </a:r>
          </a:p>
        </p:txBody>
      </p:sp>
      <p:sp>
        <p:nvSpPr>
          <p:cNvPr id="27" name="Rectangle 26"/>
          <p:cNvSpPr/>
          <p:nvPr/>
        </p:nvSpPr>
        <p:spPr>
          <a:xfrm>
            <a:off x="3830760" y="5076629"/>
            <a:ext cx="7519411" cy="646331"/>
          </a:xfrm>
          <a:prstGeom prst="rect">
            <a:avLst/>
          </a:prstGeom>
        </p:spPr>
        <p:txBody>
          <a:bodyPr wrap="square">
            <a:spAutoFit/>
          </a:bodyPr>
          <a:lstStyle/>
          <a:p>
            <a:pPr marL="0" marR="0" lvl="0" indent="0" algn="l" defTabSz="914049"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Computer Vision | Content Moderator | Emotion | Face | Video Indexer | Custom Vision Service</a:t>
            </a:r>
          </a:p>
        </p:txBody>
      </p:sp>
      <p:sp>
        <p:nvSpPr>
          <p:cNvPr id="2" name="Title 1">
            <a:extLst>
              <a:ext uri="{FF2B5EF4-FFF2-40B4-BE49-F238E27FC236}">
                <a16:creationId xmlns:a16="http://schemas.microsoft.com/office/drawing/2014/main" id="{CF9C686F-4DAF-4D02-9CD4-64E8837ADE68}"/>
              </a:ext>
            </a:extLst>
          </p:cNvPr>
          <p:cNvSpPr>
            <a:spLocks noGrp="1"/>
          </p:cNvSpPr>
          <p:nvPr>
            <p:ph type="title"/>
          </p:nvPr>
        </p:nvSpPr>
        <p:spPr>
          <a:xfrm>
            <a:off x="269240" y="3891410"/>
            <a:ext cx="3010989" cy="1814065"/>
          </a:xfrm>
        </p:spPr>
        <p:txBody>
          <a:bodyPr/>
          <a:lstStyle/>
          <a:p>
            <a:r>
              <a:rPr lang="en-US"/>
              <a:t>VISION</a:t>
            </a:r>
          </a:p>
        </p:txBody>
      </p:sp>
      <p:pic>
        <p:nvPicPr>
          <p:cNvPr id="7" name="Picture 6">
            <a:extLst>
              <a:ext uri="{FF2B5EF4-FFF2-40B4-BE49-F238E27FC236}">
                <a16:creationId xmlns:a16="http://schemas.microsoft.com/office/drawing/2014/main" id="{658B7469-C7FD-48A5-AD20-CDC054432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40" y="2982810"/>
            <a:ext cx="838542" cy="838542"/>
          </a:xfrm>
          <a:prstGeom prst="rect">
            <a:avLst/>
          </a:prstGeom>
        </p:spPr>
      </p:pic>
    </p:spTree>
    <p:extLst>
      <p:ext uri="{BB962C8B-B14F-4D97-AF65-F5344CB8AC3E}">
        <p14:creationId xmlns:p14="http://schemas.microsoft.com/office/powerpoint/2010/main" val="160001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70511A-B6A9-48D1-996B-CAD3249B4E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20" t="1414" r="20107" b="547"/>
          <a:stretch/>
        </p:blipFill>
        <p:spPr>
          <a:xfrm>
            <a:off x="5638800" y="0"/>
            <a:ext cx="6565392" cy="6995160"/>
          </a:xfrm>
          <a:prstGeom prst="rect">
            <a:avLst/>
          </a:prstGeom>
        </p:spPr>
      </p:pic>
      <p:sp>
        <p:nvSpPr>
          <p:cNvPr id="3" name="Rectangle 2"/>
          <p:cNvSpPr/>
          <p:nvPr/>
        </p:nvSpPr>
        <p:spPr bwMode="auto">
          <a:xfrm>
            <a:off x="0" y="0"/>
            <a:ext cx="5638800" cy="6995160"/>
          </a:xfrm>
          <a:prstGeom prst="rect">
            <a:avLst/>
          </a:prstGeom>
          <a:solidFill>
            <a:schemeClr val="accent3"/>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6" name="Rectangle 15"/>
          <p:cNvSpPr/>
          <p:nvPr/>
        </p:nvSpPr>
        <p:spPr>
          <a:xfrm>
            <a:off x="266701" y="1325903"/>
            <a:ext cx="5067300" cy="5330690"/>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0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Type of image</a:t>
            </a:r>
            <a:endParaRPr kumimoji="0" lang="en-US" altLang="zh-CN"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a:p>
            <a:pPr marL="0" marR="0" lvl="0" indent="0" algn="l" defTabSz="763588" rtl="0" eaLnBrk="1" fontAlgn="auto" latinLnBrk="0" hangingPunct="1">
              <a:lnSpc>
                <a:spcPct val="90000"/>
              </a:lnSpc>
              <a:spcBef>
                <a:spcPts val="600"/>
              </a:spcBef>
              <a:spcAft>
                <a:spcPts val="0"/>
              </a:spcAft>
              <a:buClrTx/>
              <a:buSzTx/>
              <a:buFontTx/>
              <a:buNone/>
              <a:tabLst>
                <a:tab pos="2225675" algn="l"/>
              </a:tabLst>
              <a:defRPr/>
            </a:pPr>
            <a:r>
              <a:rPr kumimoji="0" 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Clip Art Type 	0 Non-clipart</a:t>
            </a:r>
          </a:p>
          <a:p>
            <a:pPr marL="0" marR="0" lvl="0" indent="0" algn="l" defTabSz="895838" rtl="0" eaLnBrk="1" fontAlgn="auto" latinLnBrk="0" hangingPunct="1">
              <a:lnSpc>
                <a:spcPct val="90000"/>
              </a:lnSpc>
              <a:spcBef>
                <a:spcPts val="600"/>
              </a:spcBef>
              <a:spcAft>
                <a:spcPts val="0"/>
              </a:spcAft>
              <a:buClrTx/>
              <a:buSzTx/>
              <a:buFontTx/>
              <a:buNone/>
              <a:tabLst>
                <a:tab pos="2225675" algn="l"/>
              </a:tabLst>
              <a:defRPr/>
            </a:pPr>
            <a:r>
              <a:rPr kumimoji="0" 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Line Drawing Type 	0 Non-Line Drawing</a:t>
            </a:r>
          </a:p>
          <a:p>
            <a:pPr marL="0" marR="0" lvl="0" indent="0" algn="l" defTabSz="742950" rtl="0"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Black &amp; White Image 	False</a:t>
            </a:r>
          </a:p>
          <a:p>
            <a:pPr marL="0" marR="0" lvl="0" indent="0" algn="l" defTabSz="895838" rtl="0" eaLnBrk="1" fontAlgn="auto" latinLnBrk="0" hangingPunct="1">
              <a:lnSpc>
                <a:spcPct val="90000"/>
              </a:lnSpc>
              <a:spcBef>
                <a:spcPts val="2400"/>
              </a:spcBef>
              <a:spcAft>
                <a:spcPts val="0"/>
              </a:spcAft>
              <a:buClrTx/>
              <a:buSzTx/>
              <a:buFontTx/>
              <a:buNone/>
              <a:tabLst/>
              <a:defRPr/>
            </a:pPr>
            <a:r>
              <a:rPr kumimoji="0" lang="en-US" altLang="zh-CN" sz="20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Content of image</a:t>
            </a:r>
            <a:endParaRPr kumimoji="0" lang="en-US" altLang="zh-CN" sz="2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a:p>
            <a:pPr marL="1431925" marR="0" lvl="0" indent="-1431925" algn="l" defTabSz="723900" rtl="0"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Categories	</a:t>
            </a:r>
            <a:r>
              <a:rPr kumimoji="0" lang="en-US" sz="1100" b="0" i="0" u="none" strike="noStrike" kern="0" cap="none" spc="0" normalizeH="0" baseline="0" noProof="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“name”: “</a:t>
            </a:r>
            <a:r>
              <a:rPr kumimoji="0" lang="en-US" sz="1100" b="0" i="0" u="none" strike="noStrike" kern="0" cap="none" spc="0" normalizeH="0" baseline="0" noProof="0" err="1">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people_swimming</a:t>
            </a:r>
            <a:r>
              <a:rPr kumimoji="0" lang="en-US" sz="1100" b="0" i="0" u="none" strike="noStrike" kern="0" cap="none" spc="0" normalizeH="0" baseline="0" noProof="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a:t>
            </a:r>
            <a:br>
              <a:rPr kumimoji="0" lang="en-US" sz="1100" b="0" i="0" u="none" strike="noStrike" kern="0" cap="none" spc="0" normalizeH="0" baseline="0" noProof="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br>
            <a:r>
              <a:rPr kumimoji="0" lang="en-US" sz="1100" b="0" i="0" u="none" strike="noStrike" kern="0" cap="none" spc="0" normalizeH="0" baseline="0" noProof="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“score”: 0.099609375 }]</a:t>
            </a:r>
          </a:p>
          <a:p>
            <a:pPr marL="1431925" marR="0" lvl="0" indent="-1431925" algn="l" defTabSz="798513" rtl="0"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Adult Content	False</a:t>
            </a:r>
          </a:p>
          <a:p>
            <a:pPr marL="1431925" marR="0" lvl="0" indent="-1431925" algn="l" defTabSz="798513" rtl="0"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Adult Score	0.18533889949321747</a:t>
            </a:r>
          </a:p>
          <a:p>
            <a:pPr marL="1431925" marR="0" lvl="0" indent="-1431925" algn="l" defTabSz="798513" rtl="0"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Faces	</a:t>
            </a:r>
            <a:r>
              <a:rPr kumimoji="0" lang="en-US" sz="1100" b="0" i="0" u="none" strike="noStrike" kern="0" cap="none" spc="0" normalizeH="0" baseline="0" noProof="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“age”: 27, “gender”: “Male”, “</a:t>
            </a:r>
            <a:r>
              <a:rPr kumimoji="0" lang="en-US" sz="1100" b="0" i="0" u="none" strike="noStrike" kern="0" cap="none" spc="0" normalizeH="0" baseline="0" noProof="0" err="1">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faceRectangle</a:t>
            </a:r>
            <a:r>
              <a:rPr kumimoji="0" lang="en-US" sz="1100" b="0" i="0" u="none" strike="noStrike" kern="0" cap="none" spc="0" normalizeH="0" baseline="0" noProof="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a:t>
            </a:r>
            <a:br>
              <a:rPr kumimoji="0" lang="en-US" sz="1100" b="0" i="0" u="none" strike="noStrike" kern="0" cap="none" spc="0" normalizeH="0" baseline="0" noProof="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br>
            <a:r>
              <a:rPr kumimoji="0" lang="en-US" sz="1100" b="0" i="0" u="none" strike="noStrike" kern="0" cap="none" spc="0" normalizeH="0" baseline="0" noProof="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{“left”: 472, “top”: 258, “width”: 199, “height”: 199}}]</a:t>
            </a:r>
          </a:p>
          <a:p>
            <a:pPr marL="0" marR="0" lvl="0" indent="0" algn="l" defTabSz="895838" rtl="0" eaLnBrk="1" fontAlgn="auto" latinLnBrk="0" hangingPunct="1">
              <a:lnSpc>
                <a:spcPct val="90000"/>
              </a:lnSpc>
              <a:spcBef>
                <a:spcPts val="2400"/>
              </a:spcBef>
              <a:spcAft>
                <a:spcPts val="0"/>
              </a:spcAft>
              <a:buClrTx/>
              <a:buSzTx/>
              <a:buFontTx/>
              <a:buNone/>
              <a:tabLst/>
              <a:defRPr/>
            </a:pPr>
            <a:r>
              <a:rPr kumimoji="0" lang="en-US" sz="20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Image colors</a:t>
            </a:r>
          </a:p>
          <a:p>
            <a:pPr marL="0" marR="0" lvl="0" indent="0" algn="l" defTabSz="730250" rtl="0" eaLnBrk="1" fontAlgn="auto" latinLnBrk="0" hangingPunct="1">
              <a:lnSpc>
                <a:spcPct val="90000"/>
              </a:lnSpc>
              <a:spcBef>
                <a:spcPts val="600"/>
              </a:spcBef>
              <a:spcAft>
                <a:spcPts val="0"/>
              </a:spcAft>
              <a:buClrTx/>
              <a:buSzTx/>
              <a:buFontTx/>
              <a:buNone/>
              <a:tabLst>
                <a:tab pos="2798763" algn="l"/>
              </a:tabLst>
              <a:defRPr/>
            </a:pPr>
            <a:r>
              <a:rPr kumimoji="0" 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Dominant Color Background		White</a:t>
            </a:r>
          </a:p>
          <a:p>
            <a:pPr marL="0" marR="0" lvl="0" indent="0" algn="l" defTabSz="730250" rtl="0" eaLnBrk="1" fontAlgn="auto" latinLnBrk="0" hangingPunct="1">
              <a:lnSpc>
                <a:spcPct val="90000"/>
              </a:lnSpc>
              <a:spcBef>
                <a:spcPts val="600"/>
              </a:spcBef>
              <a:spcAft>
                <a:spcPts val="0"/>
              </a:spcAft>
              <a:buClrTx/>
              <a:buSzTx/>
              <a:buFontTx/>
              <a:buNone/>
              <a:tabLst>
                <a:tab pos="2917825" algn="l"/>
              </a:tabLst>
              <a:defRPr/>
            </a:pPr>
            <a:r>
              <a:rPr kumimoji="0" 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Dominant Color Foreground		Grey</a:t>
            </a:r>
          </a:p>
          <a:p>
            <a:pPr marL="0" marR="0" lvl="0" indent="0" algn="l" defTabSz="730250" rtl="0"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Dominant Colors			White</a:t>
            </a:r>
          </a:p>
          <a:p>
            <a:pPr marL="0" marR="0" lvl="0" indent="0" algn="l" defTabSz="730250" rtl="0"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Accent Color</a:t>
            </a: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p:txBody>
          <a:bodyPr/>
          <a:lstStyle/>
          <a:p>
            <a:r>
              <a:rPr lang="en-US" sz="4800"/>
              <a:t>Analyze image </a:t>
            </a:r>
          </a:p>
        </p:txBody>
      </p:sp>
      <p:sp>
        <p:nvSpPr>
          <p:cNvPr id="18" name="Oval 17">
            <a:extLst>
              <a:ext uri="{FF2B5EF4-FFF2-40B4-BE49-F238E27FC236}">
                <a16:creationId xmlns:a16="http://schemas.microsoft.com/office/drawing/2014/main" id="{FBC16A1C-0C42-4DA7-BD21-E4D82E7B4DFA}"/>
              </a:ext>
            </a:extLst>
          </p:cNvPr>
          <p:cNvSpPr/>
          <p:nvPr/>
        </p:nvSpPr>
        <p:spPr bwMode="auto">
          <a:xfrm>
            <a:off x="11008690" y="265919"/>
            <a:ext cx="904372" cy="904372"/>
          </a:xfrm>
          <a:prstGeom prst="ellipse">
            <a:avLst/>
          </a:prstGeom>
          <a:solidFill>
            <a:schemeClr val="accent3"/>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0" name="Picture 9">
            <a:extLst>
              <a:ext uri="{FF2B5EF4-FFF2-40B4-BE49-F238E27FC236}">
                <a16:creationId xmlns:a16="http://schemas.microsoft.com/office/drawing/2014/main" id="{CDE24A4A-432D-4CAE-A23D-E6CAC2513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3895" y="296760"/>
            <a:ext cx="838542" cy="838542"/>
          </a:xfrm>
          <a:prstGeom prst="rect">
            <a:avLst/>
          </a:prstGeom>
        </p:spPr>
      </p:pic>
    </p:spTree>
    <p:extLst>
      <p:ext uri="{BB962C8B-B14F-4D97-AF65-F5344CB8AC3E}">
        <p14:creationId xmlns:p14="http://schemas.microsoft.com/office/powerpoint/2010/main" val="41354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fade">
                                      <p:cBhvr>
                                        <p:cTn id="10" dur="500"/>
                                        <p:tgtEl>
                                          <p:spTgt spid="1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animEffect transition="in" filter="fade">
                                      <p:cBhvr>
                                        <p:cTn id="13" dur="500"/>
                                        <p:tgtEl>
                                          <p:spTgt spid="1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xEl>
                                              <p:pRg st="3" end="3"/>
                                            </p:txEl>
                                          </p:spTgt>
                                        </p:tgtEl>
                                        <p:attrNameLst>
                                          <p:attrName>style.visibility</p:attrName>
                                        </p:attrNameLst>
                                      </p:cBhvr>
                                      <p:to>
                                        <p:strVal val="visible"/>
                                      </p:to>
                                    </p:set>
                                    <p:animEffect transition="in" filter="fade">
                                      <p:cBhvr>
                                        <p:cTn id="16" dur="500"/>
                                        <p:tgtEl>
                                          <p:spTgt spid="1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animEffect transition="in" filter="fade">
                                      <p:cBhvr>
                                        <p:cTn id="21" dur="500"/>
                                        <p:tgtEl>
                                          <p:spTgt spid="16">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xEl>
                                              <p:pRg st="5" end="5"/>
                                            </p:txEl>
                                          </p:spTgt>
                                        </p:tgtEl>
                                        <p:attrNameLst>
                                          <p:attrName>style.visibility</p:attrName>
                                        </p:attrNameLst>
                                      </p:cBhvr>
                                      <p:to>
                                        <p:strVal val="visible"/>
                                      </p:to>
                                    </p:set>
                                    <p:animEffect transition="in" filter="fade">
                                      <p:cBhvr>
                                        <p:cTn id="24" dur="500"/>
                                        <p:tgtEl>
                                          <p:spTgt spid="16">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xEl>
                                              <p:pRg st="6" end="6"/>
                                            </p:txEl>
                                          </p:spTgt>
                                        </p:tgtEl>
                                        <p:attrNameLst>
                                          <p:attrName>style.visibility</p:attrName>
                                        </p:attrNameLst>
                                      </p:cBhvr>
                                      <p:to>
                                        <p:strVal val="visible"/>
                                      </p:to>
                                    </p:set>
                                    <p:animEffect transition="in" filter="fade">
                                      <p:cBhvr>
                                        <p:cTn id="27" dur="500"/>
                                        <p:tgtEl>
                                          <p:spTgt spid="16">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xEl>
                                              <p:pRg st="7" end="7"/>
                                            </p:txEl>
                                          </p:spTgt>
                                        </p:tgtEl>
                                        <p:attrNameLst>
                                          <p:attrName>style.visibility</p:attrName>
                                        </p:attrNameLst>
                                      </p:cBhvr>
                                      <p:to>
                                        <p:strVal val="visible"/>
                                      </p:to>
                                    </p:set>
                                    <p:animEffect transition="in" filter="fade">
                                      <p:cBhvr>
                                        <p:cTn id="30" dur="500"/>
                                        <p:tgtEl>
                                          <p:spTgt spid="16">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xEl>
                                              <p:pRg st="8" end="8"/>
                                            </p:txEl>
                                          </p:spTgt>
                                        </p:tgtEl>
                                        <p:attrNameLst>
                                          <p:attrName>style.visibility</p:attrName>
                                        </p:attrNameLst>
                                      </p:cBhvr>
                                      <p:to>
                                        <p:strVal val="visible"/>
                                      </p:to>
                                    </p:set>
                                    <p:animEffect transition="in" filter="fade">
                                      <p:cBhvr>
                                        <p:cTn id="33" dur="500"/>
                                        <p:tgtEl>
                                          <p:spTgt spid="16">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xEl>
                                              <p:pRg st="9" end="9"/>
                                            </p:txEl>
                                          </p:spTgt>
                                        </p:tgtEl>
                                        <p:attrNameLst>
                                          <p:attrName>style.visibility</p:attrName>
                                        </p:attrNameLst>
                                      </p:cBhvr>
                                      <p:to>
                                        <p:strVal val="visible"/>
                                      </p:to>
                                    </p:set>
                                    <p:animEffect transition="in" filter="fade">
                                      <p:cBhvr>
                                        <p:cTn id="38" dur="500"/>
                                        <p:tgtEl>
                                          <p:spTgt spid="16">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xEl>
                                              <p:pRg st="10" end="10"/>
                                            </p:txEl>
                                          </p:spTgt>
                                        </p:tgtEl>
                                        <p:attrNameLst>
                                          <p:attrName>style.visibility</p:attrName>
                                        </p:attrNameLst>
                                      </p:cBhvr>
                                      <p:to>
                                        <p:strVal val="visible"/>
                                      </p:to>
                                    </p:set>
                                    <p:animEffect transition="in" filter="fade">
                                      <p:cBhvr>
                                        <p:cTn id="41" dur="500"/>
                                        <p:tgtEl>
                                          <p:spTgt spid="16">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xEl>
                                              <p:pRg st="11" end="11"/>
                                            </p:txEl>
                                          </p:spTgt>
                                        </p:tgtEl>
                                        <p:attrNameLst>
                                          <p:attrName>style.visibility</p:attrName>
                                        </p:attrNameLst>
                                      </p:cBhvr>
                                      <p:to>
                                        <p:strVal val="visible"/>
                                      </p:to>
                                    </p:set>
                                    <p:animEffect transition="in" filter="fade">
                                      <p:cBhvr>
                                        <p:cTn id="44" dur="500"/>
                                        <p:tgtEl>
                                          <p:spTgt spid="16">
                                            <p:txEl>
                                              <p:pRg st="11" end="11"/>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xEl>
                                              <p:pRg st="12" end="12"/>
                                            </p:txEl>
                                          </p:spTgt>
                                        </p:tgtEl>
                                        <p:attrNameLst>
                                          <p:attrName>style.visibility</p:attrName>
                                        </p:attrNameLst>
                                      </p:cBhvr>
                                      <p:to>
                                        <p:strVal val="visible"/>
                                      </p:to>
                                    </p:set>
                                    <p:animEffect transition="in" filter="fade">
                                      <p:cBhvr>
                                        <p:cTn id="47" dur="500"/>
                                        <p:tgtEl>
                                          <p:spTgt spid="16">
                                            <p:txEl>
                                              <p:pRg st="12" end="12"/>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xEl>
                                              <p:pRg st="13" end="13"/>
                                            </p:txEl>
                                          </p:spTgt>
                                        </p:tgtEl>
                                        <p:attrNameLst>
                                          <p:attrName>style.visibility</p:attrName>
                                        </p:attrNameLst>
                                      </p:cBhvr>
                                      <p:to>
                                        <p:strVal val="visible"/>
                                      </p:to>
                                    </p:set>
                                    <p:animEffect transition="in" filter="fade">
                                      <p:cBhvr>
                                        <p:cTn id="50" dur="500"/>
                                        <p:tgtEl>
                                          <p:spTgt spid="1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A18E3F-0643-44C1-B464-F58E7944A464}"/>
              </a:ext>
            </a:extLst>
          </p:cNvPr>
          <p:cNvPicPr>
            <a:picLocks noChangeAspect="1"/>
          </p:cNvPicPr>
          <p:nvPr/>
        </p:nvPicPr>
        <p:blipFill rotWithShape="1">
          <a:blip r:embed="rId3">
            <a:extLst>
              <a:ext uri="{28A0092B-C50C-407E-A947-70E740481C1C}">
                <a14:useLocalDpi xmlns:a14="http://schemas.microsoft.com/office/drawing/2010/main" val="0"/>
              </a:ext>
            </a:extLst>
          </a:blip>
          <a:srcRect l="1916" t="2517" r="1916" b="7413"/>
          <a:stretch/>
        </p:blipFill>
        <p:spPr>
          <a:xfrm>
            <a:off x="5638800" y="0"/>
            <a:ext cx="6565392" cy="6995160"/>
          </a:xfrm>
          <a:prstGeom prst="rect">
            <a:avLst/>
          </a:prstGeom>
        </p:spPr>
      </p:pic>
      <p:sp>
        <p:nvSpPr>
          <p:cNvPr id="3" name="Rectangle 2"/>
          <p:cNvSpPr/>
          <p:nvPr/>
        </p:nvSpPr>
        <p:spPr bwMode="auto">
          <a:xfrm>
            <a:off x="0" y="0"/>
            <a:ext cx="5638800" cy="6995160"/>
          </a:xfrm>
          <a:prstGeom prst="rect">
            <a:avLst/>
          </a:prstGeom>
          <a:solidFill>
            <a:schemeClr val="accent3"/>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6" name="Rectangle 15"/>
          <p:cNvSpPr/>
          <p:nvPr/>
        </p:nvSpPr>
        <p:spPr>
          <a:xfrm>
            <a:off x="266701" y="1325903"/>
            <a:ext cx="5067300" cy="4945969"/>
          </a:xfrm>
          <a:prstGeom prst="rect">
            <a:avLst/>
          </a:prstGeom>
        </p:spPr>
        <p:txBody>
          <a:bodyPr wrap="square" lIns="182880" tIns="146304" rIns="182880" bIns="146304">
            <a:spAutoFit/>
          </a:bodyPr>
          <a:lstStyle/>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JSON:</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"language": "</a:t>
            </a:r>
            <a:r>
              <a:rPr kumimoji="0" lang="en-US" sz="1400" b="0" i="0" u="none" strike="noStrike" kern="0" cap="none" spc="0" normalizeH="0" baseline="0" noProof="0" err="1">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en</a:t>
            </a: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"orientation": "Up",</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"regions": [</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a:t>
            </a:r>
            <a:r>
              <a:rPr kumimoji="0" lang="en-US" sz="1400" b="0" i="0" u="none" strike="noStrike" kern="0" cap="none" spc="0" normalizeH="0" baseline="0" noProof="0" err="1">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boundingBox</a:t>
            </a: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"41,77,918,440",</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"lines": [</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a:t>
            </a:r>
            <a:r>
              <a:rPr kumimoji="0" lang="en-US" sz="1400" b="0" i="0" u="none" strike="noStrike" kern="0" cap="none" spc="0" normalizeH="0" baseline="0" noProof="0" err="1">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boundingBox</a:t>
            </a: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"41,77,723,89",</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"words": [</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a:t>
            </a:r>
            <a:r>
              <a:rPr kumimoji="0" lang="en-US" sz="1400" b="0" i="0" u="none" strike="noStrike" kern="0" cap="none" spc="0" normalizeH="0" baseline="0" noProof="0" err="1">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boundingBox</a:t>
            </a: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"41,102,225,64",</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"text": "LIFE"</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a:t>
            </a:r>
            <a:r>
              <a:rPr kumimoji="0" lang="en-US" sz="1400" b="0" i="0" u="none" strike="noStrike" kern="0" cap="none" spc="0" normalizeH="0" baseline="0" noProof="0" err="1">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boundingBox</a:t>
            </a: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"356,89,94,62",</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"text": "IS"</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a:t>
            </a:r>
            <a:r>
              <a:rPr kumimoji="0" lang="en-US" sz="1400" b="0" i="0" u="none" strike="noStrike" kern="0" cap="none" spc="0" normalizeH="0" baseline="0" noProof="0" err="1">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boundingBox</a:t>
            </a: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"539,77,225,64",</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"text": "LIKE"</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a:t>
            </a:r>
          </a:p>
          <a:p>
            <a:pPr marL="0" marR="0" lvl="0" indent="0" algn="l" defTabSz="913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gradFill>
                  <a:gsLst>
                    <a:gs pos="28105">
                      <a:prstClr val="white"/>
                    </a:gs>
                    <a:gs pos="62000">
                      <a:prstClr val="white"/>
                    </a:gs>
                  </a:gsLst>
                  <a:lin ang="0" scaled="1"/>
                </a:gradFill>
                <a:effectLst/>
                <a:uLnTx/>
                <a:uFillTx/>
                <a:latin typeface="Consolas" panose="020B0609020204030204" pitchFamily="49" charset="0"/>
                <a:ea typeface="+mn-ea"/>
                <a:cs typeface="Consolas" panose="020B0609020204030204" pitchFamily="49" charset="0"/>
              </a:rPr>
              <a:t>. . .</a:t>
            </a: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p:txBody>
          <a:bodyPr/>
          <a:lstStyle/>
          <a:p>
            <a:r>
              <a:rPr lang="en-US" sz="4800"/>
              <a:t>OCR</a:t>
            </a:r>
          </a:p>
        </p:txBody>
      </p:sp>
      <p:sp>
        <p:nvSpPr>
          <p:cNvPr id="18" name="Oval 17">
            <a:extLst>
              <a:ext uri="{FF2B5EF4-FFF2-40B4-BE49-F238E27FC236}">
                <a16:creationId xmlns:a16="http://schemas.microsoft.com/office/drawing/2014/main" id="{FBC16A1C-0C42-4DA7-BD21-E4D82E7B4DFA}"/>
              </a:ext>
            </a:extLst>
          </p:cNvPr>
          <p:cNvSpPr/>
          <p:nvPr/>
        </p:nvSpPr>
        <p:spPr bwMode="auto">
          <a:xfrm>
            <a:off x="11008690" y="265919"/>
            <a:ext cx="904372" cy="904372"/>
          </a:xfrm>
          <a:prstGeom prst="ellipse">
            <a:avLst/>
          </a:prstGeom>
          <a:solidFill>
            <a:schemeClr val="accent3"/>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Picture 8">
            <a:extLst>
              <a:ext uri="{FF2B5EF4-FFF2-40B4-BE49-F238E27FC236}">
                <a16:creationId xmlns:a16="http://schemas.microsoft.com/office/drawing/2014/main" id="{172DB310-47D3-431C-823D-3140B02BAE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3895" y="296760"/>
            <a:ext cx="838542" cy="838542"/>
          </a:xfrm>
          <a:prstGeom prst="rect">
            <a:avLst/>
          </a:prstGeom>
        </p:spPr>
      </p:pic>
    </p:spTree>
    <p:extLst>
      <p:ext uri="{BB962C8B-B14F-4D97-AF65-F5344CB8AC3E}">
        <p14:creationId xmlns:p14="http://schemas.microsoft.com/office/powerpoint/2010/main" val="43237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CD85924-A128-4DC5-9BAA-42BD1DF0E0D0}"/>
              </a:ext>
            </a:extLst>
          </p:cNvPr>
          <p:cNvPicPr>
            <a:picLocks noChangeAspect="1"/>
          </p:cNvPicPr>
          <p:nvPr/>
        </p:nvPicPr>
        <p:blipFill rotWithShape="1">
          <a:blip r:embed="rId3"/>
          <a:srcRect l="14043" t="1381" r="12622" b="1381"/>
          <a:stretch/>
        </p:blipFill>
        <p:spPr>
          <a:xfrm>
            <a:off x="5638799" y="0"/>
            <a:ext cx="6552981" cy="6995160"/>
          </a:xfrm>
          <a:prstGeom prst="rect">
            <a:avLst/>
          </a:prstGeom>
        </p:spPr>
      </p:pic>
      <p:sp>
        <p:nvSpPr>
          <p:cNvPr id="3" name="Rectangle 2"/>
          <p:cNvSpPr/>
          <p:nvPr/>
        </p:nvSpPr>
        <p:spPr bwMode="auto">
          <a:xfrm>
            <a:off x="0" y="0"/>
            <a:ext cx="5638800" cy="6995160"/>
          </a:xfrm>
          <a:prstGeom prst="rect">
            <a:avLst/>
          </a:prstGeom>
          <a:solidFill>
            <a:schemeClr val="accent3"/>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6" name="Rectangle 15"/>
          <p:cNvSpPr/>
          <p:nvPr/>
        </p:nvSpPr>
        <p:spPr>
          <a:xfrm>
            <a:off x="266701" y="1417342"/>
            <a:ext cx="5067300" cy="4081117"/>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Face detection</a:t>
            </a:r>
            <a:endParaRPr kumimoji="0" lang="en-US" altLang="zh-CN" sz="20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endParaRPr>
          </a:p>
          <a:p>
            <a:pPr marL="0" marR="0" lvl="2" indent="0" algn="l" defTabSz="503238" rtl="0" eaLnBrk="1" fontAlgn="auto" latinLnBrk="0" hangingPunct="1">
              <a:lnSpc>
                <a:spcPct val="90000"/>
              </a:lnSpc>
              <a:spcBef>
                <a:spcPts val="600"/>
              </a:spcBef>
              <a:spcAft>
                <a:spcPts val="0"/>
              </a:spcAft>
              <a:buClrTx/>
              <a:buSzTx/>
              <a:buFontTx/>
              <a:buNone/>
              <a:tabLst>
                <a:tab pos="1939925" algn="l"/>
              </a:tabLst>
              <a:defRPr/>
            </a:pPr>
            <a:r>
              <a:rPr kumimoji="0" lang="en-US" alt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a:t>
            </a:r>
            <a:r>
              <a:rPr kumimoji="0" lang="en-US" altLang="en-US" sz="1600" b="0" i="0" u="none" strike="noStrike" kern="0" cap="none" spc="0" normalizeH="0" baseline="0" noProof="0" dirty="0" err="1">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faceRectangle</a:t>
            </a:r>
            <a:r>
              <a:rPr kumimoji="0" lang="en-US" alt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{"width": 193, </a:t>
            </a:r>
            <a:br>
              <a:rPr kumimoji="0" lang="en-US" alt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br>
            <a:r>
              <a:rPr kumimoji="0" lang="en-US" alt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"height": 193, </a:t>
            </a:r>
            <a:br>
              <a:rPr kumimoji="0" lang="en-US" alt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br>
            <a:r>
              <a:rPr kumimoji="0" lang="en-US" alt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"left": 326, </a:t>
            </a:r>
            <a:br>
              <a:rPr kumimoji="0" lang="en-US" alt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br>
            <a:r>
              <a:rPr kumimoji="0" lang="en-US" alt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"top": 204} … </a:t>
            </a:r>
          </a:p>
          <a:p>
            <a:pPr marL="0" marR="0" lvl="0" indent="0" algn="l" defTabSz="895838" rtl="0" eaLnBrk="1" fontAlgn="auto" latinLnBrk="0" hangingPunct="1">
              <a:lnSpc>
                <a:spcPct val="90000"/>
              </a:lnSpc>
              <a:spcBef>
                <a:spcPts val="24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Emotion scores</a:t>
            </a:r>
            <a:endParaRPr kumimoji="0" lang="en-US" altLang="zh-CN" sz="2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endParaRPr>
          </a:p>
          <a:p>
            <a:pPr marL="0" lvl="2" indent="-224" defTabSz="91349" fontAlgn="base">
              <a:lnSpc>
                <a:spcPct val="90000"/>
              </a:lnSpc>
              <a:spcBef>
                <a:spcPts val="600"/>
              </a:spcBef>
              <a:defRPr/>
            </a:pPr>
            <a:r>
              <a:rPr lang="en-US" altLang="en-US" sz="1600" kern="0" dirty="0">
                <a:gradFill>
                  <a:gsLst>
                    <a:gs pos="1250">
                      <a:srgbClr val="FFFFFF"/>
                    </a:gs>
                    <a:gs pos="100000">
                      <a:srgbClr val="FFFFFF"/>
                    </a:gs>
                  </a:gsLst>
                  <a:lin ang="5400000" scaled="0"/>
                </a:gradFill>
                <a:latin typeface="Consolas" panose="020B0609020204030204" pitchFamily="49" charset="0"/>
              </a:rPr>
              <a:t>"scores</a:t>
            </a:r>
            <a:r>
              <a:rPr kumimoji="0" lang="en-US" alt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 </a:t>
            </a:r>
            <a:r>
              <a:rPr kumimoji="0" 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"anger": 5.182241e-8, </a:t>
            </a:r>
          </a:p>
          <a:p>
            <a:pPr marL="0" marR="0" lvl="2" indent="-224" algn="l" defTabSz="1311275" rtl="0" eaLnBrk="1" fontAlgn="base"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"contempt": 0.0000242813, </a:t>
            </a:r>
          </a:p>
          <a:p>
            <a:pPr marL="0" marR="0" lvl="2" indent="-224" algn="l" defTabSz="992188" rtl="0" eaLnBrk="1" fontAlgn="base" latinLnBrk="0" hangingPunct="1">
              <a:lnSpc>
                <a:spcPct val="90000"/>
              </a:lnSpc>
              <a:spcBef>
                <a:spcPts val="0"/>
              </a:spcBef>
              <a:spcAft>
                <a:spcPts val="0"/>
              </a:spcAft>
              <a:buClrTx/>
              <a:buSzTx/>
              <a:buFontTx/>
              <a:buNone/>
              <a:tabLst>
                <a:tab pos="1311275" algn="l"/>
              </a:tabLst>
              <a:defRPr/>
            </a:pPr>
            <a:r>
              <a:rPr kumimoji="0" 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"disgust": 5.621025e-7, </a:t>
            </a:r>
          </a:p>
          <a:p>
            <a:pPr marL="0" marR="0" lvl="2" indent="-224" algn="l" defTabSz="91349" rtl="0" eaLnBrk="1" fontAlgn="base" latinLnBrk="0" hangingPunct="1">
              <a:lnSpc>
                <a:spcPct val="90000"/>
              </a:lnSpc>
              <a:spcBef>
                <a:spcPts val="0"/>
              </a:spcBef>
              <a:spcAft>
                <a:spcPts val="0"/>
              </a:spcAft>
              <a:buClrTx/>
              <a:buSzTx/>
              <a:buFontTx/>
              <a:buNone/>
              <a:tabLst>
                <a:tab pos="1311275" algn="l"/>
              </a:tabLst>
              <a:defRPr/>
            </a:pPr>
            <a:r>
              <a:rPr kumimoji="0" 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"fear": 0.00115027453, </a:t>
            </a:r>
          </a:p>
          <a:p>
            <a:pPr marL="0" marR="0" lvl="2" indent="-224" algn="l" defTabSz="91349" rtl="0" eaLnBrk="1" fontAlgn="base" latinLnBrk="0" hangingPunct="1">
              <a:lnSpc>
                <a:spcPct val="90000"/>
              </a:lnSpc>
              <a:spcBef>
                <a:spcPts val="0"/>
              </a:spcBef>
              <a:spcAft>
                <a:spcPts val="0"/>
              </a:spcAft>
              <a:buClrTx/>
              <a:buSzTx/>
              <a:buFontTx/>
              <a:buNone/>
              <a:tabLst>
                <a:tab pos="1311275" algn="l"/>
              </a:tabLst>
              <a:defRPr/>
            </a:pPr>
            <a:r>
              <a:rPr kumimoji="0" 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"happiness": 1.06114619e-8, </a:t>
            </a:r>
          </a:p>
          <a:p>
            <a:pPr marL="0" marR="0" lvl="2" indent="-224" algn="l" defTabSz="91349" rtl="0" eaLnBrk="1" fontAlgn="base" latinLnBrk="0" hangingPunct="1">
              <a:lnSpc>
                <a:spcPct val="90000"/>
              </a:lnSpc>
              <a:spcBef>
                <a:spcPts val="0"/>
              </a:spcBef>
              <a:spcAft>
                <a:spcPts val="0"/>
              </a:spcAft>
              <a:buClrTx/>
              <a:buSzTx/>
              <a:buFontTx/>
              <a:buNone/>
              <a:tabLst>
                <a:tab pos="1311275" algn="l"/>
              </a:tabLst>
              <a:defRPr/>
            </a:pPr>
            <a:r>
              <a:rPr kumimoji="0" 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"neutral": 0.003540177, 	</a:t>
            </a:r>
          </a:p>
          <a:p>
            <a:pPr marL="0" marR="0" lvl="2" indent="-224" algn="l" defTabSz="91349" rtl="0" eaLnBrk="1" fontAlgn="base" latinLnBrk="0" hangingPunct="1">
              <a:lnSpc>
                <a:spcPct val="90000"/>
              </a:lnSpc>
              <a:spcBef>
                <a:spcPts val="0"/>
              </a:spcBef>
              <a:spcAft>
                <a:spcPts val="0"/>
              </a:spcAft>
              <a:buClrTx/>
              <a:buSzTx/>
              <a:buFontTx/>
              <a:buNone/>
              <a:tabLst>
                <a:tab pos="1311275" algn="l"/>
              </a:tabLst>
              <a:defRPr/>
            </a:pPr>
            <a:r>
              <a:rPr kumimoji="0" 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"sadness": 9.30888746e-7, </a:t>
            </a:r>
          </a:p>
          <a:p>
            <a:pPr marL="0" marR="0" lvl="2" indent="-224" algn="l" defTabSz="91349" rtl="0" eaLnBrk="1" fontAlgn="base" latinLnBrk="0" hangingPunct="1">
              <a:lnSpc>
                <a:spcPct val="90000"/>
              </a:lnSpc>
              <a:spcBef>
                <a:spcPts val="0"/>
              </a:spcBef>
              <a:spcAft>
                <a:spcPts val="0"/>
              </a:spcAft>
              <a:buClrTx/>
              <a:buSzTx/>
              <a:buFontTx/>
              <a:buNone/>
              <a:tabLst>
                <a:tab pos="1311275" algn="l"/>
              </a:tabLst>
              <a:defRPr/>
            </a:pPr>
            <a:r>
              <a:rPr kumimoji="0" 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"surprise": 0.9952837}</a:t>
            </a:r>
            <a:endParaRPr kumimoji="0" lang="en-US" altLang="en-US" sz="1600" b="0" i="0" u="none" strike="noStrike" kern="0" cap="none" spc="0" normalizeH="0" baseline="0" noProof="0" dirty="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endParaRP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p:txBody>
          <a:bodyPr/>
          <a:lstStyle/>
          <a:p>
            <a:r>
              <a:rPr lang="en-US" sz="4800" dirty="0"/>
              <a:t>Emotion API</a:t>
            </a:r>
          </a:p>
        </p:txBody>
      </p:sp>
      <p:sp>
        <p:nvSpPr>
          <p:cNvPr id="10" name="Oval 9">
            <a:extLst>
              <a:ext uri="{FF2B5EF4-FFF2-40B4-BE49-F238E27FC236}">
                <a16:creationId xmlns:a16="http://schemas.microsoft.com/office/drawing/2014/main" id="{918518E9-696B-4BA9-A1D6-1A11BCAA7D7A}"/>
              </a:ext>
            </a:extLst>
          </p:cNvPr>
          <p:cNvSpPr/>
          <p:nvPr/>
        </p:nvSpPr>
        <p:spPr bwMode="auto">
          <a:xfrm>
            <a:off x="11008690" y="265919"/>
            <a:ext cx="904372" cy="904372"/>
          </a:xfrm>
          <a:prstGeom prst="ellipse">
            <a:avLst/>
          </a:prstGeom>
          <a:solidFill>
            <a:schemeClr val="accent3"/>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Picture 8">
            <a:extLst>
              <a:ext uri="{FF2B5EF4-FFF2-40B4-BE49-F238E27FC236}">
                <a16:creationId xmlns:a16="http://schemas.microsoft.com/office/drawing/2014/main" id="{E0E17043-D1D5-402E-B6FD-8575C27E8F8C}"/>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025027" y="282256"/>
            <a:ext cx="871698" cy="871698"/>
          </a:xfrm>
          <a:prstGeom prst="rect">
            <a:avLst/>
          </a:prstGeom>
        </p:spPr>
      </p:pic>
    </p:spTree>
    <p:extLst>
      <p:ext uri="{BB962C8B-B14F-4D97-AF65-F5344CB8AC3E}">
        <p14:creationId xmlns:p14="http://schemas.microsoft.com/office/powerpoint/2010/main" val="73439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E61BABB-26CC-4CAF-A031-4A4FAE0D7EFA}"/>
              </a:ext>
            </a:extLst>
          </p:cNvPr>
          <p:cNvGrpSpPr/>
          <p:nvPr/>
        </p:nvGrpSpPr>
        <p:grpSpPr>
          <a:xfrm>
            <a:off x="5638798" y="-1"/>
            <a:ext cx="6552981" cy="6995161"/>
            <a:chOff x="6452809" y="2697488"/>
            <a:chExt cx="4037336" cy="4309766"/>
          </a:xfrm>
        </p:grpSpPr>
        <p:pic>
          <p:nvPicPr>
            <p:cNvPr id="24" name="Picture 23">
              <a:extLst>
                <a:ext uri="{FF2B5EF4-FFF2-40B4-BE49-F238E27FC236}">
                  <a16:creationId xmlns:a16="http://schemas.microsoft.com/office/drawing/2014/main" id="{072CB3CE-297C-4C8C-9901-ADF75065F0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92" t="4307" r="4946" b="17512"/>
            <a:stretch/>
          </p:blipFill>
          <p:spPr>
            <a:xfrm>
              <a:off x="6452809" y="2697488"/>
              <a:ext cx="4037336" cy="4309766"/>
            </a:xfrm>
            <a:prstGeom prst="rect">
              <a:avLst/>
            </a:prstGeom>
          </p:spPr>
        </p:pic>
        <p:grpSp>
          <p:nvGrpSpPr>
            <p:cNvPr id="25" name="Group 24">
              <a:extLst>
                <a:ext uri="{FF2B5EF4-FFF2-40B4-BE49-F238E27FC236}">
                  <a16:creationId xmlns:a16="http://schemas.microsoft.com/office/drawing/2014/main" id="{127EC338-820C-4E40-9373-B4645721A68F}"/>
                </a:ext>
              </a:extLst>
            </p:cNvPr>
            <p:cNvGrpSpPr/>
            <p:nvPr/>
          </p:nvGrpSpPr>
          <p:grpSpPr>
            <a:xfrm>
              <a:off x="7302332" y="3916006"/>
              <a:ext cx="2175594" cy="2136505"/>
              <a:chOff x="5485480" y="1442886"/>
              <a:chExt cx="1571575" cy="1543339"/>
            </a:xfrm>
          </p:grpSpPr>
          <p:sp>
            <p:nvSpPr>
              <p:cNvPr id="26" name="Rectangle 25">
                <a:extLst>
                  <a:ext uri="{FF2B5EF4-FFF2-40B4-BE49-F238E27FC236}">
                    <a16:creationId xmlns:a16="http://schemas.microsoft.com/office/drawing/2014/main" id="{62550AFE-B646-4E0B-A5B1-C50BCFF431D0}"/>
                  </a:ext>
                </a:extLst>
              </p:cNvPr>
              <p:cNvSpPr/>
              <p:nvPr/>
            </p:nvSpPr>
            <p:spPr bwMode="auto">
              <a:xfrm>
                <a:off x="5485480" y="1442886"/>
                <a:ext cx="1571575" cy="1543339"/>
              </a:xfrm>
              <a:prstGeom prst="rect">
                <a:avLst/>
              </a:prstGeom>
              <a:noFill/>
              <a:ln w="28575">
                <a:solidFill>
                  <a:srgbClr val="5C2D9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45" tIns="143316" rIns="179145" bIns="143316" numCol="1" spcCol="0" rtlCol="0" fromWordArt="0" anchor="t" anchorCtr="0" forceAA="0" compatLnSpc="1">
                <a:prstTxWarp prst="textNoShape">
                  <a:avLst/>
                </a:prstTxWarp>
                <a:noAutofit/>
              </a:bodyPr>
              <a:lstStyle/>
              <a:p>
                <a:pPr marL="0" marR="0" lvl="0" indent="0" algn="ctr" defTabSz="913367" rtl="0" eaLnBrk="1" fontAlgn="base" latinLnBrk="0" hangingPunct="1">
                  <a:lnSpc>
                    <a:spcPct val="90000"/>
                  </a:lnSpc>
                  <a:spcBef>
                    <a:spcPct val="0"/>
                  </a:spcBef>
                  <a:spcAft>
                    <a:spcPct val="0"/>
                  </a:spcAft>
                  <a:buClrTx/>
                  <a:buSzTx/>
                  <a:buFontTx/>
                  <a:buNone/>
                  <a:tabLst/>
                  <a:defRPr/>
                </a:pPr>
                <a:endParaRPr kumimoji="0" lang="en-US" sz="2351"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Rectangle 26">
                <a:extLst>
                  <a:ext uri="{FF2B5EF4-FFF2-40B4-BE49-F238E27FC236}">
                    <a16:creationId xmlns:a16="http://schemas.microsoft.com/office/drawing/2014/main" id="{D89AB108-F516-4748-B899-C1240E4FFA98}"/>
                  </a:ext>
                </a:extLst>
              </p:cNvPr>
              <p:cNvSpPr/>
              <p:nvPr/>
            </p:nvSpPr>
            <p:spPr bwMode="auto">
              <a:xfrm>
                <a:off x="5507330" y="1459327"/>
                <a:ext cx="1527878" cy="1510457"/>
              </a:xfrm>
              <a:prstGeom prst="rect">
                <a:avLst/>
              </a:prstGeom>
              <a:no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45" tIns="143316" rIns="179145" bIns="143316" numCol="1" spcCol="0" rtlCol="0" fromWordArt="0" anchor="t" anchorCtr="0" forceAA="0" compatLnSpc="1">
                <a:prstTxWarp prst="textNoShape">
                  <a:avLst/>
                </a:prstTxWarp>
                <a:noAutofit/>
              </a:bodyPr>
              <a:lstStyle/>
              <a:p>
                <a:pPr marL="0" marR="0" lvl="0" indent="0" algn="ctr" defTabSz="913367" rtl="0" eaLnBrk="1" fontAlgn="base" latinLnBrk="0" hangingPunct="1">
                  <a:lnSpc>
                    <a:spcPct val="90000"/>
                  </a:lnSpc>
                  <a:spcBef>
                    <a:spcPct val="0"/>
                  </a:spcBef>
                  <a:spcAft>
                    <a:spcPct val="0"/>
                  </a:spcAft>
                  <a:buClrTx/>
                  <a:buSzTx/>
                  <a:buFontTx/>
                  <a:buNone/>
                  <a:tabLst/>
                  <a:defRPr/>
                </a:pPr>
                <a:endParaRPr kumimoji="0" lang="en-US" sz="2351"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sp>
        <p:nvSpPr>
          <p:cNvPr id="3" name="Rectangle 2"/>
          <p:cNvSpPr/>
          <p:nvPr/>
        </p:nvSpPr>
        <p:spPr bwMode="auto">
          <a:xfrm>
            <a:off x="0" y="0"/>
            <a:ext cx="5638800" cy="6995160"/>
          </a:xfrm>
          <a:prstGeom prst="rect">
            <a:avLst/>
          </a:prstGeom>
          <a:solidFill>
            <a:schemeClr val="accent3"/>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6" name="Rectangle 15"/>
          <p:cNvSpPr/>
          <p:nvPr/>
        </p:nvSpPr>
        <p:spPr>
          <a:xfrm>
            <a:off x="266701" y="1417342"/>
            <a:ext cx="5067300" cy="5191165"/>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Detection</a:t>
            </a:r>
            <a:endParaRPr kumimoji="0" lang="en-US" altLang="zh-CN" sz="20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a:p>
            <a:pPr marL="0" marR="0" lvl="2" indent="0" algn="l" defTabSz="503238" rtl="0" eaLnBrk="1" fontAlgn="auto" latinLnBrk="0" hangingPunct="1">
              <a:lnSpc>
                <a:spcPct val="90000"/>
              </a:lnSpc>
              <a:spcBef>
                <a:spcPts val="600"/>
              </a:spcBef>
              <a:spcAft>
                <a:spcPts val="0"/>
              </a:spcAft>
              <a:buClrTx/>
              <a:buSzTx/>
              <a:buFontTx/>
              <a:buNone/>
              <a:tabLst>
                <a:tab pos="1939925" algn="l"/>
              </a:tabLst>
              <a:defRPr/>
            </a:pPr>
            <a:r>
              <a:rPr kumimoji="0" lang="en-US" alt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a:t>
            </a:r>
            <a:r>
              <a:rPr kumimoji="0" lang="en-US" altLang="en-US" sz="1400" b="0" i="0" u="none" strike="noStrike" kern="0" cap="none" spc="0" normalizeH="0" baseline="0" noProof="0" err="1">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faceRectangle</a:t>
            </a:r>
            <a:r>
              <a:rPr kumimoji="0" lang="en-US" alt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{"width": 193, "height": 193, "left": 326, "top": 204}</a:t>
            </a:r>
            <a:br>
              <a:rPr kumimoji="0" lang="en-US" alt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br>
            <a:r>
              <a:rPr kumimoji="0" lang="en-US" alt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 </a:t>
            </a:r>
          </a:p>
          <a:p>
            <a:pPr marL="0" marR="0" lvl="0" indent="0" algn="l" defTabSz="895838" rtl="0" eaLnBrk="1" fontAlgn="auto" latinLnBrk="0" hangingPunct="1">
              <a:lnSpc>
                <a:spcPct val="90000"/>
              </a:lnSpc>
              <a:spcBef>
                <a:spcPts val="2400"/>
              </a:spcBef>
              <a:spcAft>
                <a:spcPts val="0"/>
              </a:spcAft>
              <a:buClrTx/>
              <a:buSzTx/>
              <a:buFontTx/>
              <a:buNone/>
              <a:tabLst/>
              <a:defRPr/>
            </a:pPr>
            <a: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Feature attributes</a:t>
            </a:r>
            <a:endParaRPr kumimoji="0" lang="en-US" altLang="zh-CN" sz="2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a:p>
            <a:pPr marL="0" marR="0" lvl="2" indent="-224" algn="l" defTabSz="503238" rtl="0" eaLnBrk="1" fontAlgn="base" latinLnBrk="0" hangingPunct="1">
              <a:lnSpc>
                <a:spcPct val="90000"/>
              </a:lnSpc>
              <a:spcBef>
                <a:spcPts val="600"/>
              </a:spcBef>
              <a:spcAft>
                <a:spcPts val="0"/>
              </a:spcAft>
              <a:buClrTx/>
              <a:buSzTx/>
              <a:buFontTx/>
              <a:buNone/>
              <a:tabLst>
                <a:tab pos="1939925" algn="l"/>
              </a:tabLst>
              <a:defRPr/>
            </a:pPr>
            <a:r>
              <a:rPr kumimoji="0" lang="en-US" alt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"attributes": { "age": 42, "gender": "male", 	</a:t>
            </a:r>
          </a:p>
          <a:p>
            <a:pPr marL="0" marR="0" lvl="2" indent="-224" algn="l" defTabSz="503238" rtl="0" eaLnBrk="1" fontAlgn="base" latinLnBrk="0" hangingPunct="1">
              <a:lnSpc>
                <a:spcPct val="90000"/>
              </a:lnSpc>
              <a:spcBef>
                <a:spcPts val="600"/>
              </a:spcBef>
              <a:spcAft>
                <a:spcPts val="0"/>
              </a:spcAft>
              <a:buClrTx/>
              <a:buSzTx/>
              <a:buFontTx/>
              <a:buNone/>
              <a:tabLst>
                <a:tab pos="1939925" algn="l"/>
              </a:tabLst>
              <a:defRPr/>
            </a:pPr>
            <a:r>
              <a:rPr kumimoji="0" lang="en-US" alt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a:t>
            </a:r>
            <a:r>
              <a:rPr kumimoji="0" lang="en-US" altLang="en-US" sz="1400" b="0" i="0" u="none" strike="noStrike" kern="0" cap="none" spc="0" normalizeH="0" baseline="0" noProof="0" err="1">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headPose</a:t>
            </a:r>
            <a:r>
              <a:rPr kumimoji="0" lang="en-US" alt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Consolas" panose="020B0609020204030204" pitchFamily="49" charset="0"/>
                <a:ea typeface="+mn-ea"/>
                <a:cs typeface="+mn-cs"/>
              </a:rPr>
              <a:t>": { "roll": "8.2", "yaw": "-37.8", "pitch": "0.0" }} </a:t>
            </a:r>
          </a:p>
          <a:p>
            <a:pPr marL="0" marR="0" lvl="0" indent="0" algn="l" defTabSz="895838" rtl="0" eaLnBrk="1" fontAlgn="auto" latinLnBrk="0" hangingPunct="1">
              <a:lnSpc>
                <a:spcPct val="90000"/>
              </a:lnSpc>
              <a:spcBef>
                <a:spcPts val="2400"/>
              </a:spcBef>
              <a:spcAft>
                <a:spcPts val="0"/>
              </a:spcAft>
              <a:buClrTx/>
              <a:buSzTx/>
              <a:buFontTx/>
              <a:buNone/>
              <a:tabLst/>
              <a:defRPr/>
            </a:pPr>
            <a: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Grouping</a:t>
            </a:r>
          </a:p>
          <a:p>
            <a:pPr marL="0" marR="0" lvl="0" indent="0" algn="l" defTabSz="895838" rtl="0" eaLnBrk="1" fontAlgn="auto" latinLnBrk="0" hangingPunct="1">
              <a:lnSpc>
                <a:spcPct val="90000"/>
              </a:lnSpc>
              <a:spcBef>
                <a:spcPts val="4800"/>
              </a:spcBef>
              <a:spcAft>
                <a:spcPts val="0"/>
              </a:spcAft>
              <a:buClrTx/>
              <a:buSzTx/>
              <a:buFontTx/>
              <a:buNone/>
              <a:tabLst/>
              <a:defRPr/>
            </a:pPr>
            <a:endPar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a:p>
            <a:pPr marL="0" marR="0" lvl="0" indent="0" algn="l" defTabSz="895838" rtl="0" eaLnBrk="1" fontAlgn="auto" latinLnBrk="0" hangingPunct="1">
              <a:lnSpc>
                <a:spcPct val="90000"/>
              </a:lnSpc>
              <a:spcBef>
                <a:spcPts val="2400"/>
              </a:spcBef>
              <a:spcAft>
                <a:spcPts val="0"/>
              </a:spcAft>
              <a:buClrTx/>
              <a:buSzTx/>
              <a:buFontTx/>
              <a:buNone/>
              <a:tabLst/>
              <a:defRPr/>
            </a:pPr>
            <a:r>
              <a:rPr kumimoji="0" lang="en-US" altLang="zh-CN" sz="24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Identification</a:t>
            </a:r>
          </a:p>
          <a:p>
            <a:pPr marL="0" marR="0" lvl="0" indent="0" algn="l" defTabSz="895838" rtl="0" eaLnBrk="1" fontAlgn="auto" latinLnBrk="0" hangingPunct="1">
              <a:lnSpc>
                <a:spcPct val="90000"/>
              </a:lnSpc>
              <a:spcBef>
                <a:spcPts val="400"/>
              </a:spcBef>
              <a:spcAft>
                <a:spcPts val="0"/>
              </a:spcAft>
              <a:buClrTx/>
              <a:buSzTx/>
              <a:buFontTx/>
              <a:buNone/>
              <a:tabLst/>
              <a:defRPr/>
            </a:pPr>
            <a:r>
              <a:rPr kumimoji="0" lang="en-US" altLang="zh-CN" sz="18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Jasper Williams</a:t>
            </a: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p:txBody>
          <a:bodyPr/>
          <a:lstStyle/>
          <a:p>
            <a:r>
              <a:rPr lang="en-US" sz="4800" dirty="0"/>
              <a:t>Face API</a:t>
            </a:r>
          </a:p>
        </p:txBody>
      </p:sp>
      <p:sp>
        <p:nvSpPr>
          <p:cNvPr id="10" name="Oval 9">
            <a:extLst>
              <a:ext uri="{FF2B5EF4-FFF2-40B4-BE49-F238E27FC236}">
                <a16:creationId xmlns:a16="http://schemas.microsoft.com/office/drawing/2014/main" id="{918518E9-696B-4BA9-A1D6-1A11BCAA7D7A}"/>
              </a:ext>
            </a:extLst>
          </p:cNvPr>
          <p:cNvSpPr/>
          <p:nvPr/>
        </p:nvSpPr>
        <p:spPr bwMode="auto">
          <a:xfrm>
            <a:off x="11008690" y="265919"/>
            <a:ext cx="904372" cy="904372"/>
          </a:xfrm>
          <a:prstGeom prst="ellipse">
            <a:avLst/>
          </a:prstGeom>
          <a:solidFill>
            <a:schemeClr val="accent3"/>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 name="Group 1">
            <a:extLst>
              <a:ext uri="{FF2B5EF4-FFF2-40B4-BE49-F238E27FC236}">
                <a16:creationId xmlns:a16="http://schemas.microsoft.com/office/drawing/2014/main" id="{5EC2023F-8605-49CE-A83B-C31F08F350FE}"/>
              </a:ext>
            </a:extLst>
          </p:cNvPr>
          <p:cNvGrpSpPr/>
          <p:nvPr/>
        </p:nvGrpSpPr>
        <p:grpSpPr>
          <a:xfrm>
            <a:off x="426782" y="4660379"/>
            <a:ext cx="2194544" cy="731521"/>
            <a:chOff x="792538" y="4721227"/>
            <a:chExt cx="2194544" cy="731521"/>
          </a:xfrm>
        </p:grpSpPr>
        <p:pic>
          <p:nvPicPr>
            <p:cNvPr id="20" name="Picture 5" descr="https://microsoft.sharepoint.com/teams/BrandCentral/BundleImages/1755WIN13_Shamiro_10/PreviewImage.png">
              <a:extLst>
                <a:ext uri="{FF2B5EF4-FFF2-40B4-BE49-F238E27FC236}">
                  <a16:creationId xmlns:a16="http://schemas.microsoft.com/office/drawing/2014/main" id="{5E483563-F941-4F06-8F01-8CA1EADEE7C0}"/>
                </a:ext>
              </a:extLst>
            </p:cNvPr>
            <p:cNvPicPr>
              <a:picLocks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92538" y="4721227"/>
              <a:ext cx="731520" cy="731520"/>
            </a:xfrm>
            <a:prstGeom prst="rect">
              <a:avLst/>
            </a:prstGeom>
            <a:solidFill>
              <a:schemeClr val="tx1"/>
            </a:solidFill>
            <a:extLst/>
          </p:spPr>
        </p:pic>
        <p:pic>
          <p:nvPicPr>
            <p:cNvPr id="21" name="Picture 9" descr="https://microsoft.sharepoint.com/teams/BrandCentral/BundleImages/3085WIN13_Shamiro_09/PreviewImage.png">
              <a:extLst>
                <a:ext uri="{FF2B5EF4-FFF2-40B4-BE49-F238E27FC236}">
                  <a16:creationId xmlns:a16="http://schemas.microsoft.com/office/drawing/2014/main" id="{AB2AFDB1-7C7F-4633-AEAF-833ACE2BE5DE}"/>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255562" y="4721227"/>
              <a:ext cx="731520" cy="731520"/>
            </a:xfrm>
            <a:prstGeom prst="rect">
              <a:avLst/>
            </a:prstGeom>
            <a:solidFill>
              <a:schemeClr val="tx1"/>
            </a:solidFill>
            <a:extLst/>
          </p:spPr>
        </p:pic>
        <p:pic>
          <p:nvPicPr>
            <p:cNvPr id="22" name="Picture 11" descr="https://microsoft.sharepoint.com/teams/BrandCentral/BundleImages/3082WIN13_Shamiro_06/PreviewImage.png">
              <a:extLst>
                <a:ext uri="{FF2B5EF4-FFF2-40B4-BE49-F238E27FC236}">
                  <a16:creationId xmlns:a16="http://schemas.microsoft.com/office/drawing/2014/main" id="{E3339FFD-7498-426B-9507-DEB13B89B7FC}"/>
                </a:ext>
              </a:extLst>
            </p:cNvPr>
            <p:cNvPicPr>
              <a:picLocks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524050" y="4721228"/>
              <a:ext cx="731520" cy="731520"/>
            </a:xfrm>
            <a:prstGeom prst="rect">
              <a:avLst/>
            </a:prstGeom>
            <a:solidFill>
              <a:schemeClr val="tx1"/>
            </a:solidFill>
            <a:extLst/>
          </p:spPr>
        </p:pic>
      </p:grpSp>
      <p:pic>
        <p:nvPicPr>
          <p:cNvPr id="7" name="Picture 6">
            <a:extLst>
              <a:ext uri="{FF2B5EF4-FFF2-40B4-BE49-F238E27FC236}">
                <a16:creationId xmlns:a16="http://schemas.microsoft.com/office/drawing/2014/main" id="{00EC1EB0-70DB-4316-9BC6-71A71E1E4700}"/>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11105808" y="355984"/>
            <a:ext cx="724242" cy="724242"/>
          </a:xfrm>
          <a:prstGeom prst="rect">
            <a:avLst/>
          </a:prstGeom>
        </p:spPr>
      </p:pic>
    </p:spTree>
    <p:extLst>
      <p:ext uri="{BB962C8B-B14F-4D97-AF65-F5344CB8AC3E}">
        <p14:creationId xmlns:p14="http://schemas.microsoft.com/office/powerpoint/2010/main" val="2652857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87CB650-F0C5-4459-8917-A34C0BEF78F0}"/>
              </a:ext>
            </a:extLst>
          </p:cNvPr>
          <p:cNvPicPr>
            <a:picLocks noChangeAspect="1"/>
          </p:cNvPicPr>
          <p:nvPr/>
        </p:nvPicPr>
        <p:blipFill rotWithShape="1">
          <a:blip r:embed="rId3">
            <a:extLst>
              <a:ext uri="{28A0092B-C50C-407E-A947-70E740481C1C}">
                <a14:useLocalDpi xmlns:a14="http://schemas.microsoft.com/office/drawing/2010/main" val="0"/>
              </a:ext>
            </a:extLst>
          </a:blip>
          <a:srcRect l="18409" t="4869" r="24086" b="4804"/>
          <a:stretch/>
        </p:blipFill>
        <p:spPr>
          <a:xfrm>
            <a:off x="5638801" y="2675"/>
            <a:ext cx="6553200" cy="6855326"/>
          </a:xfrm>
          <a:prstGeom prst="rect">
            <a:avLst/>
          </a:prstGeom>
        </p:spPr>
      </p:pic>
      <p:sp>
        <p:nvSpPr>
          <p:cNvPr id="3" name="Rectangle 2"/>
          <p:cNvSpPr/>
          <p:nvPr/>
        </p:nvSpPr>
        <p:spPr bwMode="auto">
          <a:xfrm>
            <a:off x="0" y="-9287"/>
            <a:ext cx="5638800" cy="6867288"/>
          </a:xfrm>
          <a:prstGeom prst="rect">
            <a:avLst/>
          </a:prstGeom>
          <a:solidFill>
            <a:schemeClr val="accent3"/>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a:xfrm>
            <a:off x="266700" y="289512"/>
            <a:ext cx="5282381" cy="1292662"/>
          </a:xfrm>
        </p:spPr>
        <p:txBody>
          <a:bodyPr wrap="square">
            <a:spAutoFit/>
          </a:bodyPr>
          <a:lstStyle/>
          <a:p>
            <a:pPr>
              <a:defRPr/>
            </a:pPr>
            <a:r>
              <a:rPr lang="en-US" sz="4000" dirty="0"/>
              <a:t>Custom Vision Service</a:t>
            </a:r>
            <a:br>
              <a:rPr lang="en-US" sz="4400" dirty="0"/>
            </a:br>
            <a:r>
              <a:rPr lang="en-US" sz="2000" spc="0" dirty="0">
                <a:latin typeface="+mn-lt"/>
                <a:cs typeface="Segoe UI Semilight" panose="020B0402040204020203" pitchFamily="34" charset="0"/>
              </a:rPr>
              <a:t>A customizable web service that learns </a:t>
            </a:r>
            <a:br>
              <a:rPr lang="en-US" sz="2000" spc="0" dirty="0">
                <a:latin typeface="+mn-lt"/>
                <a:cs typeface="Segoe UI Semilight" panose="020B0402040204020203" pitchFamily="34" charset="0"/>
              </a:rPr>
            </a:br>
            <a:r>
              <a:rPr lang="en-US" sz="2000" spc="0" dirty="0">
                <a:latin typeface="+mn-lt"/>
                <a:cs typeface="Segoe UI Semilight" panose="020B0402040204020203" pitchFamily="34" charset="0"/>
              </a:rPr>
              <a:t>to recognize specific content in imagery </a:t>
            </a:r>
          </a:p>
        </p:txBody>
      </p:sp>
      <p:sp>
        <p:nvSpPr>
          <p:cNvPr id="9" name="Oval 8">
            <a:extLst>
              <a:ext uri="{FF2B5EF4-FFF2-40B4-BE49-F238E27FC236}">
                <a16:creationId xmlns:a16="http://schemas.microsoft.com/office/drawing/2014/main" id="{35BF7F89-5C24-4B9A-BB4E-45E6D11E3306}"/>
              </a:ext>
            </a:extLst>
          </p:cNvPr>
          <p:cNvSpPr/>
          <p:nvPr/>
        </p:nvSpPr>
        <p:spPr bwMode="auto">
          <a:xfrm>
            <a:off x="11008690" y="265919"/>
            <a:ext cx="904372" cy="904372"/>
          </a:xfrm>
          <a:prstGeom prst="ellipse">
            <a:avLst/>
          </a:prstGeom>
          <a:solidFill>
            <a:schemeClr val="accent3"/>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Rectangle 15">
            <a:extLst>
              <a:ext uri="{FF2B5EF4-FFF2-40B4-BE49-F238E27FC236}">
                <a16:creationId xmlns:a16="http://schemas.microsoft.com/office/drawing/2014/main" id="{022BC5E5-5192-43F8-9ADC-360BA66500FA}"/>
              </a:ext>
            </a:extLst>
          </p:cNvPr>
          <p:cNvSpPr/>
          <p:nvPr/>
        </p:nvSpPr>
        <p:spPr>
          <a:xfrm>
            <a:off x="266701" y="2057415"/>
            <a:ext cx="5067300" cy="4295535"/>
          </a:xfrm>
          <a:custGeom>
            <a:avLst/>
            <a:gdLst>
              <a:gd name="connsiteX0" fmla="*/ 0 w 5067300"/>
              <a:gd name="connsiteY0" fmla="*/ 0 h 5268109"/>
              <a:gd name="connsiteX1" fmla="*/ 5067300 w 5067300"/>
              <a:gd name="connsiteY1" fmla="*/ 0 h 5268109"/>
              <a:gd name="connsiteX2" fmla="*/ 5067300 w 5067300"/>
              <a:gd name="connsiteY2" fmla="*/ 5268109 h 5268109"/>
              <a:gd name="connsiteX3" fmla="*/ 0 w 5067300"/>
              <a:gd name="connsiteY3" fmla="*/ 5268109 h 5268109"/>
              <a:gd name="connsiteX4" fmla="*/ 0 w 5067300"/>
              <a:gd name="connsiteY4" fmla="*/ 0 h 526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7300" h="5268109">
                <a:moveTo>
                  <a:pt x="0" y="0"/>
                </a:moveTo>
                <a:lnTo>
                  <a:pt x="5067300" y="0"/>
                </a:lnTo>
                <a:lnTo>
                  <a:pt x="5067300" y="5268109"/>
                </a:lnTo>
                <a:lnTo>
                  <a:pt x="0" y="5268109"/>
                </a:lnTo>
                <a:lnTo>
                  <a:pt x="0" y="0"/>
                </a:lnTo>
                <a:close/>
              </a:path>
            </a:pathLst>
          </a:cu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sz="20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Upload images</a:t>
            </a:r>
          </a:p>
          <a:p>
            <a:pPr marL="0" marR="0" lvl="0" indent="0" algn="l" defTabSz="895838" rtl="0" eaLnBrk="1" fontAlgn="auto" latinLnBrk="0" hangingPunct="1">
              <a:lnSpc>
                <a:spcPct val="90000"/>
              </a:lnSpc>
              <a:spcBef>
                <a:spcPts val="40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Upload your own labeled images, or use Custom Vision Service to quickly tag any unlabeled images</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sz="20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Train</a:t>
            </a:r>
          </a:p>
          <a:p>
            <a:pPr marL="0" marR="0" lvl="0" indent="0" algn="l" defTabSz="895838" rtl="0" eaLnBrk="1" fontAlgn="auto" latinLnBrk="0" hangingPunct="1">
              <a:lnSpc>
                <a:spcPct val="90000"/>
              </a:lnSpc>
              <a:spcBef>
                <a:spcPts val="40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Use your labeled images to teach Custom Vision Service the concepts you want it to learn</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sz="20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Evaluate</a:t>
            </a:r>
          </a:p>
          <a:p>
            <a:pPr marL="0" marR="0" lvl="0" indent="0" algn="l" defTabSz="895838" rtl="0" eaLnBrk="1" fontAlgn="auto" latinLnBrk="0" hangingPunct="1">
              <a:lnSpc>
                <a:spcPct val="90000"/>
              </a:lnSpc>
              <a:spcBef>
                <a:spcPts val="40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Use simple REST API calls to quickly tag images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with your new custom computer vision model</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sz="2000" b="0" i="0" u="none" strike="noStrike" kern="0" cap="none" spc="49" normalizeH="0" baseline="0" noProof="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Active learning</a:t>
            </a:r>
          </a:p>
          <a:p>
            <a:pPr marL="0" marR="0" lvl="0" indent="0" algn="l" defTabSz="895838" rtl="0" eaLnBrk="1" fontAlgn="auto" latinLnBrk="0" hangingPunct="1">
              <a:lnSpc>
                <a:spcPct val="90000"/>
              </a:lnSpc>
              <a:spcBef>
                <a:spcPts val="400"/>
              </a:spcBef>
              <a:spcAft>
                <a:spcPts val="0"/>
              </a:spcAft>
              <a:buClrTx/>
              <a:buSzTx/>
              <a:buFontTx/>
              <a:buNone/>
              <a:tabLst/>
              <a:defRPr/>
            </a:pP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Images evaluated through your custom vision model become part of a feedback loop you can </a:t>
            </a:r>
            <a:b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br>
            <a:r>
              <a:rPr kumimoji="0" lang="en-US" sz="16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use to keep improving your classifier</a:t>
            </a:r>
          </a:p>
        </p:txBody>
      </p:sp>
      <p:pic>
        <p:nvPicPr>
          <p:cNvPr id="5" name="Picture 4">
            <a:extLst>
              <a:ext uri="{FF2B5EF4-FFF2-40B4-BE49-F238E27FC236}">
                <a16:creationId xmlns:a16="http://schemas.microsoft.com/office/drawing/2014/main" id="{FC6D47D5-F8FC-4AE4-89D8-4DC0A44AB894}"/>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0997881" y="255110"/>
            <a:ext cx="925990" cy="925990"/>
          </a:xfrm>
          <a:prstGeom prst="rect">
            <a:avLst/>
          </a:prstGeom>
        </p:spPr>
      </p:pic>
    </p:spTree>
    <p:extLst>
      <p:ext uri="{BB962C8B-B14F-4D97-AF65-F5344CB8AC3E}">
        <p14:creationId xmlns:p14="http://schemas.microsoft.com/office/powerpoint/2010/main" val="41224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animEffect transition="in" filter="fade">
                                      <p:cBhvr>
                                        <p:cTn id="18" dur="500"/>
                                        <p:tgtEl>
                                          <p:spTgt spid="10">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fade">
                                      <p:cBhvr>
                                        <p:cTn id="23" dur="500"/>
                                        <p:tgtEl>
                                          <p:spTgt spid="10">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xEl>
                                              <p:pRg st="5" end="5"/>
                                            </p:txEl>
                                          </p:spTgt>
                                        </p:tgtEl>
                                        <p:attrNameLst>
                                          <p:attrName>style.visibility</p:attrName>
                                        </p:attrNameLst>
                                      </p:cBhvr>
                                      <p:to>
                                        <p:strVal val="visible"/>
                                      </p:to>
                                    </p:set>
                                    <p:animEffect transition="in" filter="fade">
                                      <p:cBhvr>
                                        <p:cTn id="26" dur="500"/>
                                        <p:tgtEl>
                                          <p:spTgt spid="10">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animEffect transition="in" filter="fade">
                                      <p:cBhvr>
                                        <p:cTn id="31" dur="500"/>
                                        <p:tgtEl>
                                          <p:spTgt spid="10">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xEl>
                                              <p:pRg st="7" end="7"/>
                                            </p:txEl>
                                          </p:spTgt>
                                        </p:tgtEl>
                                        <p:attrNameLst>
                                          <p:attrName>style.visibility</p:attrName>
                                        </p:attrNameLst>
                                      </p:cBhvr>
                                      <p:to>
                                        <p:strVal val="visible"/>
                                      </p:to>
                                    </p:set>
                                    <p:animEffect transition="in" filter="fade">
                                      <p:cBhvr>
                                        <p:cTn id="34"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ED50-C862-4B5D-A1D6-A0E5E366C40D}"/>
              </a:ext>
            </a:extLst>
          </p:cNvPr>
          <p:cNvSpPr>
            <a:spLocks noGrp="1"/>
          </p:cNvSpPr>
          <p:nvPr>
            <p:ph type="title"/>
          </p:nvPr>
        </p:nvSpPr>
        <p:spPr/>
        <p:txBody>
          <a:bodyPr/>
          <a:lstStyle/>
          <a:p>
            <a:r>
              <a:rPr lang="en-US"/>
              <a:t>LANGUAGE</a:t>
            </a:r>
          </a:p>
        </p:txBody>
      </p:sp>
      <p:sp>
        <p:nvSpPr>
          <p:cNvPr id="7" name="Rectangle 6">
            <a:extLst>
              <a:ext uri="{FF2B5EF4-FFF2-40B4-BE49-F238E27FC236}">
                <a16:creationId xmlns:a16="http://schemas.microsoft.com/office/drawing/2014/main" id="{96A5F23B-69A9-43B2-B9E9-5E2240830E5E}"/>
              </a:ext>
            </a:extLst>
          </p:cNvPr>
          <p:cNvSpPr/>
          <p:nvPr/>
        </p:nvSpPr>
        <p:spPr>
          <a:xfrm>
            <a:off x="4273940" y="3900714"/>
            <a:ext cx="7192346" cy="867930"/>
          </a:xfrm>
          <a:prstGeom prst="rect">
            <a:avLst/>
          </a:prstGeom>
        </p:spPr>
        <p:txBody>
          <a:bodyPr wrap="square">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28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Process text and learn how to recognize </a:t>
            </a:r>
            <a:br>
              <a:rPr kumimoji="0" lang="en-US" sz="28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br>
            <a:r>
              <a:rPr kumimoji="0" lang="en-US" sz="28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what users want</a:t>
            </a:r>
          </a:p>
        </p:txBody>
      </p:sp>
      <p:sp>
        <p:nvSpPr>
          <p:cNvPr id="8" name="Rectangle 7">
            <a:extLst>
              <a:ext uri="{FF2B5EF4-FFF2-40B4-BE49-F238E27FC236}">
                <a16:creationId xmlns:a16="http://schemas.microsoft.com/office/drawing/2014/main" id="{B84923A9-783B-42C3-9B3C-B631C320CB78}"/>
              </a:ext>
            </a:extLst>
          </p:cNvPr>
          <p:cNvSpPr/>
          <p:nvPr/>
        </p:nvSpPr>
        <p:spPr>
          <a:xfrm>
            <a:off x="4267200" y="5076629"/>
            <a:ext cx="7082971" cy="923330"/>
          </a:xfrm>
          <a:prstGeom prst="rect">
            <a:avLst/>
          </a:prstGeom>
        </p:spPr>
        <p:txBody>
          <a:bodyPr wrap="square">
            <a:spAutoFit/>
          </a:bodyPr>
          <a:lstStyle/>
          <a:p>
            <a:pPr marL="0" marR="0" lvl="0" indent="0" algn="l" defTabSz="914049"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Bing Spell Check | Language Understanding |</a:t>
            </a:r>
            <a:b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b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Linguistic Analysis | Text Analytics | Web Language Model |</a:t>
            </a:r>
            <a:b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b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Translator Text and Speech</a:t>
            </a:r>
          </a:p>
        </p:txBody>
      </p:sp>
      <p:pic>
        <p:nvPicPr>
          <p:cNvPr id="9" name="Picture 8">
            <a:extLst>
              <a:ext uri="{FF2B5EF4-FFF2-40B4-BE49-F238E27FC236}">
                <a16:creationId xmlns:a16="http://schemas.microsoft.com/office/drawing/2014/main" id="{F6CD1D98-454F-4F83-AA37-2BBF4561B56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01772" y="2956044"/>
            <a:ext cx="728286" cy="728286"/>
          </a:xfrm>
          <a:prstGeom prst="rect">
            <a:avLst/>
          </a:prstGeom>
        </p:spPr>
      </p:pic>
    </p:spTree>
    <p:extLst>
      <p:ext uri="{BB962C8B-B14F-4D97-AF65-F5344CB8AC3E}">
        <p14:creationId xmlns:p14="http://schemas.microsoft.com/office/powerpoint/2010/main" val="374858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microsoft.sharepoint.com/teams/BrandCentral/BundleImages/3404WIN14_Carlotta_Nokia_01/PreviewImag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131" t="830" r="905" b="1"/>
          <a:stretch/>
        </p:blipFill>
        <p:spPr bwMode="auto">
          <a:xfrm flipH="1">
            <a:off x="5638799" y="0"/>
            <a:ext cx="6548447" cy="6876651"/>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9" name="Rectangle 8">
            <a:extLst>
              <a:ext uri="{FF2B5EF4-FFF2-40B4-BE49-F238E27FC236}">
                <a16:creationId xmlns:a16="http://schemas.microsoft.com/office/drawing/2014/main" id="{92EF02DF-16E4-4794-8C18-14095A8357E3}"/>
              </a:ext>
            </a:extLst>
          </p:cNvPr>
          <p:cNvSpPr/>
          <p:nvPr/>
        </p:nvSpPr>
        <p:spPr bwMode="auto">
          <a:xfrm>
            <a:off x="0" y="0"/>
            <a:ext cx="5638800" cy="6858003"/>
          </a:xfrm>
          <a:prstGeom prst="rect">
            <a:avLst/>
          </a:prstGeom>
          <a:solidFill>
            <a:schemeClr val="accent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a:extLst>
              <a:ext uri="{FF2B5EF4-FFF2-40B4-BE49-F238E27FC236}">
                <a16:creationId xmlns:a16="http://schemas.microsoft.com/office/drawing/2014/main" id="{A6EF0667-AC9B-4C3E-AA42-95A0F8D889CF}"/>
              </a:ext>
            </a:extLst>
          </p:cNvPr>
          <p:cNvSpPr>
            <a:spLocks noGrp="1"/>
          </p:cNvSpPr>
          <p:nvPr>
            <p:ph type="title"/>
          </p:nvPr>
        </p:nvSpPr>
        <p:spPr/>
        <p:txBody>
          <a:bodyPr/>
          <a:lstStyle/>
          <a:p>
            <a:r>
              <a:rPr lang="en-US" dirty="0"/>
              <a:t>Language </a:t>
            </a:r>
            <a:br>
              <a:rPr lang="en-US" dirty="0"/>
            </a:br>
            <a:r>
              <a:rPr lang="en-US" dirty="0"/>
              <a:t>Understanding </a:t>
            </a:r>
            <a:br>
              <a:rPr lang="en-US" dirty="0"/>
            </a:br>
            <a:r>
              <a:rPr lang="en-US" dirty="0"/>
              <a:t>Intelligent Service</a:t>
            </a:r>
          </a:p>
        </p:txBody>
      </p:sp>
      <p:sp>
        <p:nvSpPr>
          <p:cNvPr id="13" name="Oval 12">
            <a:extLst>
              <a:ext uri="{FF2B5EF4-FFF2-40B4-BE49-F238E27FC236}">
                <a16:creationId xmlns:a16="http://schemas.microsoft.com/office/drawing/2014/main" id="{55BBC647-9BB3-4CC0-AE31-268ACE631278}"/>
              </a:ext>
            </a:extLst>
          </p:cNvPr>
          <p:cNvSpPr/>
          <p:nvPr/>
        </p:nvSpPr>
        <p:spPr bwMode="auto">
          <a:xfrm>
            <a:off x="11008690" y="265919"/>
            <a:ext cx="904372" cy="904372"/>
          </a:xfrm>
          <a:prstGeom prst="ellipse">
            <a:avLst/>
          </a:prstGeom>
          <a:solidFill>
            <a:schemeClr val="accent1"/>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Rectangle 14">
            <a:extLst>
              <a:ext uri="{FF2B5EF4-FFF2-40B4-BE49-F238E27FC236}">
                <a16:creationId xmlns:a16="http://schemas.microsoft.com/office/drawing/2014/main" id="{7F0E585B-F1C8-4AB4-BA46-7BEF6F991F17}"/>
              </a:ext>
            </a:extLst>
          </p:cNvPr>
          <p:cNvSpPr/>
          <p:nvPr/>
        </p:nvSpPr>
        <p:spPr>
          <a:xfrm>
            <a:off x="266701" y="3755635"/>
            <a:ext cx="5067300" cy="1535805"/>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Understand what </a:t>
            </a:r>
            <a:b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your users are saying</a:t>
            </a:r>
          </a:p>
          <a:p>
            <a:pPr marL="0" marR="0" lvl="0" indent="0" algn="l" defTabSz="895838" rtl="0" eaLnBrk="1" fontAlgn="auto" latinLnBrk="0" hangingPunct="1">
              <a:lnSpc>
                <a:spcPct val="90000"/>
              </a:lnSpc>
              <a:spcBef>
                <a:spcPts val="600"/>
              </a:spcBef>
              <a:spcAft>
                <a:spcPts val="0"/>
              </a:spcAft>
              <a:buClrTx/>
              <a:buSzTx/>
              <a:buFontTx/>
              <a:buNone/>
              <a:tabLst/>
              <a:defRPr/>
            </a:pP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Use pre-built Bing and Cortana </a:t>
            </a:r>
            <a:b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models or create your own</a:t>
            </a:r>
          </a:p>
        </p:txBody>
      </p:sp>
      <p:pic>
        <p:nvPicPr>
          <p:cNvPr id="10" name="Picture 9">
            <a:extLst>
              <a:ext uri="{FF2B5EF4-FFF2-40B4-BE49-F238E27FC236}">
                <a16:creationId xmlns:a16="http://schemas.microsoft.com/office/drawing/2014/main" id="{9077B1F3-E40A-455C-9CBC-0615823782D8}"/>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053602" y="310831"/>
            <a:ext cx="814548" cy="814548"/>
          </a:xfrm>
          <a:prstGeom prst="rect">
            <a:avLst/>
          </a:prstGeom>
        </p:spPr>
      </p:pic>
    </p:spTree>
    <p:extLst>
      <p:ext uri="{BB962C8B-B14F-4D97-AF65-F5344CB8AC3E}">
        <p14:creationId xmlns:p14="http://schemas.microsoft.com/office/powerpoint/2010/main" val="406009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fade">
                                      <p:cBhvr>
                                        <p:cTn id="11"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B964EC7-96A8-4548-A431-A82F2979EC76}"/>
              </a:ext>
            </a:extLst>
          </p:cNvPr>
          <p:cNvSpPr/>
          <p:nvPr/>
        </p:nvSpPr>
        <p:spPr bwMode="auto">
          <a:xfrm>
            <a:off x="0" y="-3"/>
            <a:ext cx="5638800" cy="6858003"/>
          </a:xfrm>
          <a:prstGeom prst="rect">
            <a:avLst/>
          </a:prstGeom>
          <a:solidFill>
            <a:schemeClr val="accent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7" name="Title 16"/>
          <p:cNvSpPr>
            <a:spLocks noGrp="1"/>
          </p:cNvSpPr>
          <p:nvPr>
            <p:ph type="title"/>
          </p:nvPr>
        </p:nvSpPr>
        <p:spPr/>
        <p:txBody>
          <a:bodyPr/>
          <a:lstStyle/>
          <a:p>
            <a:r>
              <a:rPr lang="en-US" dirty="0"/>
              <a:t>Language </a:t>
            </a:r>
            <a:br>
              <a:rPr lang="en-US" dirty="0"/>
            </a:br>
            <a:r>
              <a:rPr lang="en-US" dirty="0"/>
              <a:t>Understanding </a:t>
            </a:r>
            <a:br>
              <a:rPr lang="en-US" dirty="0"/>
            </a:br>
            <a:r>
              <a:rPr lang="en-US" dirty="0"/>
              <a:t>Intelligent Service</a:t>
            </a:r>
          </a:p>
        </p:txBody>
      </p:sp>
      <p:grpSp>
        <p:nvGrpSpPr>
          <p:cNvPr id="12" name="Group 11">
            <a:extLst>
              <a:ext uri="{FF2B5EF4-FFF2-40B4-BE49-F238E27FC236}">
                <a16:creationId xmlns:a16="http://schemas.microsoft.com/office/drawing/2014/main" id="{9140EECB-8380-498A-9A88-8C0F69C7BA35}"/>
              </a:ext>
            </a:extLst>
          </p:cNvPr>
          <p:cNvGrpSpPr/>
          <p:nvPr/>
        </p:nvGrpSpPr>
        <p:grpSpPr>
          <a:xfrm>
            <a:off x="5827387" y="2186608"/>
            <a:ext cx="6116839" cy="1707511"/>
            <a:chOff x="466834" y="4474276"/>
            <a:chExt cx="11272552" cy="2209769"/>
          </a:xfrm>
        </p:grpSpPr>
        <p:grpSp>
          <p:nvGrpSpPr>
            <p:cNvPr id="15" name="Group 14"/>
            <p:cNvGrpSpPr/>
            <p:nvPr/>
          </p:nvGrpSpPr>
          <p:grpSpPr>
            <a:xfrm>
              <a:off x="466834" y="4474276"/>
              <a:ext cx="2230770" cy="2209769"/>
              <a:chOff x="471714" y="4259262"/>
              <a:chExt cx="2277277" cy="2255838"/>
            </a:xfrm>
          </p:grpSpPr>
          <p:sp>
            <p:nvSpPr>
              <p:cNvPr id="4" name="Rectangle 3"/>
              <p:cNvSpPr/>
              <p:nvPr/>
            </p:nvSpPr>
            <p:spPr bwMode="auto">
              <a:xfrm>
                <a:off x="471714" y="4259262"/>
                <a:ext cx="2255838" cy="225583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573" tIns="89573" rIns="33594" bIns="33594" rtlCol="0" anchor="b" anchorCtr="0"/>
              <a:lstStyle/>
              <a:p>
                <a:pPr marL="0" marR="0" lvl="0" indent="0" algn="ctr" defTabSz="913303" rtl="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extBox 6"/>
              <p:cNvSpPr txBox="1"/>
              <p:nvPr/>
            </p:nvSpPr>
            <p:spPr>
              <a:xfrm>
                <a:off x="808038" y="4987638"/>
                <a:ext cx="1940953" cy="1132916"/>
              </a:xfrm>
              <a:prstGeom prst="rect">
                <a:avLst/>
              </a:prstGeom>
              <a:noFill/>
            </p:spPr>
            <p:txBody>
              <a:bodyPr wrap="none" rtlCol="0">
                <a:spAutoFit/>
              </a:bodyPr>
              <a:lstStyle/>
              <a:p>
                <a:pPr marL="0" marR="0" lvl="0" indent="0" algn="l" defTabSz="913632"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Define </a:t>
                </a:r>
              </a:p>
              <a:p>
                <a:pPr marL="0" marR="0" lvl="0" indent="0" algn="l" defTabSz="913632"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concepts</a:t>
                </a:r>
              </a:p>
            </p:txBody>
          </p:sp>
        </p:grpSp>
        <p:grpSp>
          <p:nvGrpSpPr>
            <p:cNvPr id="10" name="Group 9"/>
            <p:cNvGrpSpPr/>
            <p:nvPr/>
          </p:nvGrpSpPr>
          <p:grpSpPr>
            <a:xfrm>
              <a:off x="2868539" y="4474276"/>
              <a:ext cx="2534616" cy="2209769"/>
              <a:chOff x="2923490" y="4259262"/>
              <a:chExt cx="2587457" cy="2255838"/>
            </a:xfrm>
          </p:grpSpPr>
          <p:grpSp>
            <p:nvGrpSpPr>
              <p:cNvPr id="2" name="Group 1"/>
              <p:cNvGrpSpPr/>
              <p:nvPr/>
            </p:nvGrpSpPr>
            <p:grpSpPr>
              <a:xfrm>
                <a:off x="2923490" y="4259262"/>
                <a:ext cx="2273985" cy="2255838"/>
                <a:chOff x="2923490" y="4259262"/>
                <a:chExt cx="2273985" cy="2255838"/>
              </a:xfrm>
            </p:grpSpPr>
            <p:sp>
              <p:nvSpPr>
                <p:cNvPr id="26" name="Rectangle 25"/>
                <p:cNvSpPr/>
                <p:nvPr/>
              </p:nvSpPr>
              <p:spPr bwMode="auto">
                <a:xfrm>
                  <a:off x="2941637" y="4259262"/>
                  <a:ext cx="2255838" cy="225583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573" tIns="89573" rIns="33594" bIns="33594" rtlCol="0" anchor="b" anchorCtr="0"/>
                <a:lstStyle/>
                <a:p>
                  <a:pPr marL="0" marR="0" lvl="0" indent="0" algn="ctr" defTabSz="913303" rtl="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Isosceles Triangle 4"/>
                <p:cNvSpPr/>
                <p:nvPr/>
              </p:nvSpPr>
              <p:spPr bwMode="auto">
                <a:xfrm rot="5400000">
                  <a:off x="2860591" y="5096881"/>
                  <a:ext cx="736562" cy="610763"/>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573" tIns="89573" rIns="33594" bIns="33594" rtlCol="0" anchor="b" anchorCtr="0"/>
                <a:lstStyle/>
                <a:p>
                  <a:pPr marL="0" marR="0" lvl="0" indent="0" algn="ctr" defTabSz="913303" rtl="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8" name="TextBox 7"/>
              <p:cNvSpPr txBox="1"/>
              <p:nvPr/>
            </p:nvSpPr>
            <p:spPr>
              <a:xfrm>
                <a:off x="3504043" y="4987637"/>
                <a:ext cx="2006904" cy="1132916"/>
              </a:xfrm>
              <a:prstGeom prst="rect">
                <a:avLst/>
              </a:prstGeom>
              <a:noFill/>
            </p:spPr>
            <p:txBody>
              <a:bodyPr wrap="none" rtlCol="0">
                <a:spAutoFit/>
              </a:bodyPr>
              <a:lstStyle/>
              <a:p>
                <a:pPr marL="0" marR="0" lvl="0" indent="0" algn="l" defTabSz="913632"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Provide</a:t>
                </a:r>
              </a:p>
              <a:p>
                <a:pPr marL="0" marR="0" lvl="0" indent="0" algn="l" defTabSz="913632"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examples</a:t>
                </a:r>
              </a:p>
            </p:txBody>
          </p:sp>
        </p:grpSp>
        <p:grpSp>
          <p:nvGrpSpPr>
            <p:cNvPr id="9" name="Group 8"/>
            <p:cNvGrpSpPr/>
            <p:nvPr/>
          </p:nvGrpSpPr>
          <p:grpSpPr>
            <a:xfrm>
              <a:off x="5320556" y="4474276"/>
              <a:ext cx="6418830" cy="2209769"/>
              <a:chOff x="5426626" y="4259262"/>
              <a:chExt cx="6552649" cy="2255838"/>
            </a:xfrm>
          </p:grpSpPr>
          <p:grpSp>
            <p:nvGrpSpPr>
              <p:cNvPr id="6" name="Group 5"/>
              <p:cNvGrpSpPr/>
              <p:nvPr/>
            </p:nvGrpSpPr>
            <p:grpSpPr>
              <a:xfrm>
                <a:off x="5426626" y="4259262"/>
                <a:ext cx="6552649" cy="2255838"/>
                <a:chOff x="5426626" y="4259262"/>
                <a:chExt cx="6552649" cy="2255838"/>
              </a:xfrm>
            </p:grpSpPr>
            <p:sp>
              <p:nvSpPr>
                <p:cNvPr id="27" name="Rectangle 26"/>
                <p:cNvSpPr/>
                <p:nvPr/>
              </p:nvSpPr>
              <p:spPr bwMode="auto">
                <a:xfrm>
                  <a:off x="5456237" y="4259262"/>
                  <a:ext cx="6523038" cy="225583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573" tIns="89573" rIns="33594" bIns="33594" rtlCol="0" anchor="b" anchorCtr="0"/>
                <a:lstStyle/>
                <a:p>
                  <a:pPr marL="0" marR="0" lvl="0" indent="0" algn="ctr" defTabSz="913303" rtl="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 name="Isosceles Triangle 27"/>
                <p:cNvSpPr/>
                <p:nvPr/>
              </p:nvSpPr>
              <p:spPr bwMode="auto">
                <a:xfrm rot="5400000">
                  <a:off x="5363727" y="5096883"/>
                  <a:ext cx="736562" cy="610763"/>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573" tIns="89573" rIns="33594" bIns="33594" rtlCol="0" anchor="b" anchorCtr="0"/>
                <a:lstStyle/>
                <a:p>
                  <a:pPr marL="0" marR="0" lvl="0" indent="0" algn="ctr" defTabSz="913303" rtl="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5" name="Rectangle 24"/>
              <p:cNvSpPr/>
              <p:nvPr/>
            </p:nvSpPr>
            <p:spPr>
              <a:xfrm>
                <a:off x="8885237" y="5097462"/>
                <a:ext cx="2655196" cy="57338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4834" tIns="34834" rIns="34834" bIns="34834" numCol="1" spcCol="1270" anchor="ctr" anchorCtr="0">
                <a:noAutofit/>
              </a:bodyPr>
              <a:lstStyle/>
              <a:p>
                <a:pPr marL="0" marR="0" lvl="0" indent="0" algn="ctr" defTabSz="913632" rtl="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Active learning</a:t>
                </a:r>
              </a:p>
            </p:txBody>
          </p:sp>
          <p:sp>
            <p:nvSpPr>
              <p:cNvPr id="23" name="Rectangle 22"/>
              <p:cNvSpPr/>
              <p:nvPr/>
            </p:nvSpPr>
            <p:spPr>
              <a:xfrm>
                <a:off x="6151562" y="5097462"/>
                <a:ext cx="2069281" cy="57338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4834" tIns="34834" rIns="34834" bIns="34834" numCol="1" spcCol="1270" anchor="ctr" anchorCtr="0">
                <a:noAutofit/>
              </a:bodyPr>
              <a:lstStyle/>
              <a:p>
                <a:pPr marL="0" marR="0" lvl="0" indent="0" algn="ctr" defTabSz="913632" rtl="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rPr>
                  <a:t>Deploy</a:t>
                </a:r>
              </a:p>
            </p:txBody>
          </p:sp>
          <p:sp>
            <p:nvSpPr>
              <p:cNvPr id="35" name="Left Bracket 34"/>
              <p:cNvSpPr/>
              <p:nvPr/>
            </p:nvSpPr>
            <p:spPr>
              <a:xfrm rot="5400000">
                <a:off x="8675686" y="3325813"/>
                <a:ext cx="266702" cy="3200400"/>
              </a:xfrm>
              <a:prstGeom prst="leftBracket">
                <a:avLst>
                  <a:gd name="adj" fmla="val 69285"/>
                </a:avLst>
              </a:prstGeom>
              <a:ln w="38100" cap="rnd">
                <a:solidFill>
                  <a:srgbClr val="F3F3F3"/>
                </a:solidFill>
                <a:prstDash val="sysDot"/>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632"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36" name="Left Bracket 35"/>
              <p:cNvSpPr/>
              <p:nvPr/>
            </p:nvSpPr>
            <p:spPr>
              <a:xfrm rot="16200000" flipV="1">
                <a:off x="8675686" y="4312105"/>
                <a:ext cx="266702" cy="3200400"/>
              </a:xfrm>
              <a:prstGeom prst="leftBracket">
                <a:avLst>
                  <a:gd name="adj" fmla="val 69285"/>
                </a:avLst>
              </a:prstGeom>
              <a:ln w="38100" cap="rnd">
                <a:solidFill>
                  <a:srgbClr val="F3F3F3"/>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632"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gradFill>
                    <a:gsLst>
                      <a:gs pos="1250">
                        <a:srgbClr val="FFFFFF"/>
                      </a:gs>
                      <a:gs pos="100000">
                        <a:srgbClr val="FFFFFF"/>
                      </a:gs>
                    </a:gsLst>
                    <a:lin ang="5400000" scaled="0"/>
                  </a:gradFill>
                  <a:effectLst/>
                  <a:uLnTx/>
                  <a:uFillTx/>
                  <a:latin typeface="Segoe UI"/>
                  <a:ea typeface="+mn-ea"/>
                  <a:cs typeface="+mn-cs"/>
                </a:endParaRPr>
              </a:p>
            </p:txBody>
          </p:sp>
        </p:grpSp>
      </p:grpSp>
      <p:sp>
        <p:nvSpPr>
          <p:cNvPr id="31" name="Oval 30">
            <a:extLst>
              <a:ext uri="{FF2B5EF4-FFF2-40B4-BE49-F238E27FC236}">
                <a16:creationId xmlns:a16="http://schemas.microsoft.com/office/drawing/2014/main" id="{090A7143-7003-4E1D-B189-03251D94A490}"/>
              </a:ext>
            </a:extLst>
          </p:cNvPr>
          <p:cNvSpPr/>
          <p:nvPr/>
        </p:nvSpPr>
        <p:spPr bwMode="auto">
          <a:xfrm>
            <a:off x="11008690" y="265919"/>
            <a:ext cx="904372" cy="904372"/>
          </a:xfrm>
          <a:prstGeom prst="ellipse">
            <a:avLst/>
          </a:prstGeom>
          <a:solidFill>
            <a:schemeClr val="accent1"/>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Rectangle 36">
            <a:extLst>
              <a:ext uri="{FF2B5EF4-FFF2-40B4-BE49-F238E27FC236}">
                <a16:creationId xmlns:a16="http://schemas.microsoft.com/office/drawing/2014/main" id="{6F10F12A-850E-430F-9396-D73C3E916D06}"/>
              </a:ext>
            </a:extLst>
          </p:cNvPr>
          <p:cNvSpPr/>
          <p:nvPr/>
        </p:nvSpPr>
        <p:spPr>
          <a:xfrm>
            <a:off x="266701" y="2531176"/>
            <a:ext cx="5067300" cy="3954929"/>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200"/>
              </a:spcBef>
              <a:spcAft>
                <a:spcPts val="1176"/>
              </a:spcAft>
              <a:buClrTx/>
              <a:buSzTx/>
              <a:buFontTx/>
              <a:buNone/>
              <a:tabLst/>
              <a:defRPr/>
            </a:pPr>
            <a:r>
              <a:rPr kumimoji="0" lang="en-US" altLang="zh-CN" sz="24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Reduce labeling effort </a:t>
            </a:r>
            <a:br>
              <a:rPr kumimoji="0" lang="en-US" altLang="zh-CN" sz="24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br>
            <a:r>
              <a:rPr kumimoji="0" lang="en-US" altLang="zh-CN" sz="24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with interactive featuring</a:t>
            </a:r>
          </a:p>
          <a:p>
            <a:pPr marL="0" marR="0" lvl="0" indent="0" algn="l" defTabSz="895838" rtl="0" eaLnBrk="1" fontAlgn="auto" latinLnBrk="0" hangingPunct="1">
              <a:lnSpc>
                <a:spcPct val="90000"/>
              </a:lnSpc>
              <a:spcBef>
                <a:spcPts val="1200"/>
              </a:spcBef>
              <a:spcAft>
                <a:spcPts val="1176"/>
              </a:spcAft>
              <a:buClrTx/>
              <a:buSzTx/>
              <a:buFontTx/>
              <a:buNone/>
              <a:tabLst/>
              <a:defRPr/>
            </a:pPr>
            <a:r>
              <a:rPr kumimoji="0" lang="en-US" altLang="zh-CN" sz="24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Use visualizations to gauge performance and improvements</a:t>
            </a:r>
          </a:p>
          <a:p>
            <a:pPr marL="0" marR="0" lvl="0" indent="0" algn="l" defTabSz="895838" rtl="0" eaLnBrk="1" fontAlgn="auto" latinLnBrk="0" hangingPunct="1">
              <a:lnSpc>
                <a:spcPct val="90000"/>
              </a:lnSpc>
              <a:spcBef>
                <a:spcPts val="1200"/>
              </a:spcBef>
              <a:spcAft>
                <a:spcPts val="1176"/>
              </a:spcAft>
              <a:buClrTx/>
              <a:buSzTx/>
              <a:buFontTx/>
              <a:buNone/>
              <a:tabLst/>
              <a:defRPr/>
            </a:pPr>
            <a:r>
              <a:rPr kumimoji="0" lang="en-US" altLang="zh-CN" sz="24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Leverage speech recognition </a:t>
            </a:r>
            <a:br>
              <a:rPr kumimoji="0" lang="en-US" altLang="zh-CN" sz="24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br>
            <a:r>
              <a:rPr kumimoji="0" lang="en-US" altLang="zh-CN" sz="24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with seamless integration</a:t>
            </a:r>
          </a:p>
          <a:p>
            <a:pPr marL="0" marR="0" lvl="0" indent="0" algn="l" defTabSz="895838" rtl="0" eaLnBrk="1" fontAlgn="auto" latinLnBrk="0" hangingPunct="1">
              <a:lnSpc>
                <a:spcPct val="90000"/>
              </a:lnSpc>
              <a:spcBef>
                <a:spcPts val="1200"/>
              </a:spcBef>
              <a:spcAft>
                <a:spcPts val="1176"/>
              </a:spcAft>
              <a:buClrTx/>
              <a:buSzTx/>
              <a:buFontTx/>
              <a:buNone/>
              <a:tabLst/>
              <a:defRPr/>
            </a:pPr>
            <a:r>
              <a:rPr kumimoji="0" lang="en-US" altLang="zh-CN" sz="24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Deploy using just a few </a:t>
            </a:r>
            <a:br>
              <a:rPr kumimoji="0" lang="en-US" altLang="zh-CN" sz="24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br>
            <a:r>
              <a:rPr kumimoji="0" lang="en-US" altLang="zh-CN" sz="24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examples with active learning</a:t>
            </a:r>
          </a:p>
        </p:txBody>
      </p:sp>
      <p:pic>
        <p:nvPicPr>
          <p:cNvPr id="29" name="Picture 28">
            <a:extLst>
              <a:ext uri="{FF2B5EF4-FFF2-40B4-BE49-F238E27FC236}">
                <a16:creationId xmlns:a16="http://schemas.microsoft.com/office/drawing/2014/main" id="{7E48EE40-2684-4028-8329-345E3CD0A4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1053602" y="310831"/>
            <a:ext cx="814548" cy="814548"/>
          </a:xfrm>
          <a:prstGeom prst="rect">
            <a:avLst/>
          </a:prstGeom>
        </p:spPr>
      </p:pic>
    </p:spTree>
    <p:extLst>
      <p:ext uri="{BB962C8B-B14F-4D97-AF65-F5344CB8AC3E}">
        <p14:creationId xmlns:p14="http://schemas.microsoft.com/office/powerpoint/2010/main" val="104831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500"/>
                                        <p:tgtEl>
                                          <p:spTgt spid="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xEl>
                                              <p:pRg st="1" end="1"/>
                                            </p:txEl>
                                          </p:spTgt>
                                        </p:tgtEl>
                                        <p:attrNameLst>
                                          <p:attrName>style.visibility</p:attrName>
                                        </p:attrNameLst>
                                      </p:cBhvr>
                                      <p:to>
                                        <p:strVal val="visible"/>
                                      </p:to>
                                    </p:set>
                                    <p:animEffect transition="in" filter="fade">
                                      <p:cBhvr>
                                        <p:cTn id="12" dur="500"/>
                                        <p:tgtEl>
                                          <p:spTgt spid="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xEl>
                                              <p:pRg st="2" end="2"/>
                                            </p:txEl>
                                          </p:spTgt>
                                        </p:tgtEl>
                                        <p:attrNameLst>
                                          <p:attrName>style.visibility</p:attrName>
                                        </p:attrNameLst>
                                      </p:cBhvr>
                                      <p:to>
                                        <p:strVal val="visible"/>
                                      </p:to>
                                    </p:set>
                                    <p:animEffect transition="in" filter="fade">
                                      <p:cBhvr>
                                        <p:cTn id="17" dur="500"/>
                                        <p:tgtEl>
                                          <p:spTgt spid="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xEl>
                                              <p:pRg st="3" end="3"/>
                                            </p:txEl>
                                          </p:spTgt>
                                        </p:tgtEl>
                                        <p:attrNameLst>
                                          <p:attrName>style.visibility</p:attrName>
                                        </p:attrNameLst>
                                      </p:cBhvr>
                                      <p:to>
                                        <p:strVal val="visible"/>
                                      </p:to>
                                    </p:set>
                                    <p:animEffect transition="in" filter="fade">
                                      <p:cBhvr>
                                        <p:cTn id="22" dur="500"/>
                                        <p:tgtEl>
                                          <p:spTgt spid="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p:cNvPr>
          <p:cNvSpPr/>
          <p:nvPr/>
        </p:nvSpPr>
        <p:spPr bwMode="auto">
          <a:xfrm>
            <a:off x="1453481" y="1260238"/>
            <a:ext cx="3466192" cy="3466189"/>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3" name="Oval 12">
            <a:extLst/>
          </p:cNvPr>
          <p:cNvSpPr/>
          <p:nvPr/>
        </p:nvSpPr>
        <p:spPr bwMode="auto">
          <a:xfrm>
            <a:off x="4362904" y="1260238"/>
            <a:ext cx="3466192" cy="3466189"/>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7" name="TextBox 16">
            <a:extLst/>
          </p:cNvPr>
          <p:cNvSpPr txBox="1"/>
          <p:nvPr/>
        </p:nvSpPr>
        <p:spPr>
          <a:xfrm>
            <a:off x="2386174" y="3228113"/>
            <a:ext cx="1600808" cy="1049994"/>
          </a:xfrm>
          <a:prstGeom prst="rect">
            <a:avLst/>
          </a:prstGeom>
          <a:noFill/>
        </p:spPr>
        <p:txBody>
          <a:bodyPr wrap="none" lIns="179285" tIns="143428" rIns="179285" bIns="143428" rtlCol="0">
            <a:spAutoFit/>
          </a:bodyPr>
          <a:lstStyle/>
          <a:p>
            <a:pPr marL="0" marR="0" lvl="0" indent="0" algn="ctr" defTabSz="914437" rtl="0" eaLnBrk="1" fontAlgn="auto" latinLnBrk="0" hangingPunct="1">
              <a:lnSpc>
                <a:spcPct val="90000"/>
              </a:lnSpc>
              <a:spcBef>
                <a:spcPts val="0"/>
              </a:spcBef>
              <a:spcAft>
                <a:spcPts val="588"/>
              </a:spcAft>
              <a:buClrTx/>
              <a:buSzTx/>
              <a:buFontTx/>
              <a:buNone/>
              <a:tabLst/>
              <a:defRPr/>
            </a:pPr>
            <a:r>
              <a:rPr kumimoji="0" lang="en-US" sz="2745" b="0" i="0" u="none" strike="noStrike" kern="1200" cap="none" spc="-79" normalizeH="0" baseline="0" noProof="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t>Big</a:t>
            </a:r>
            <a:br>
              <a:rPr kumimoji="0" lang="en-US" sz="2745" b="0" i="0" u="none" strike="noStrike" kern="1200" cap="none" spc="-79" normalizeH="0" baseline="0" noProof="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br>
            <a:r>
              <a:rPr kumimoji="0" lang="en-US" sz="2745" b="0" i="0" u="none" strike="noStrike" kern="1200" cap="none" spc="-79" normalizeH="0" baseline="0" noProof="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t>compute</a:t>
            </a:r>
          </a:p>
        </p:txBody>
      </p:sp>
      <p:sp>
        <p:nvSpPr>
          <p:cNvPr id="23" name="TextBox 22">
            <a:extLst/>
          </p:cNvPr>
          <p:cNvSpPr txBox="1"/>
          <p:nvPr/>
        </p:nvSpPr>
        <p:spPr>
          <a:xfrm>
            <a:off x="5192171" y="3228113"/>
            <a:ext cx="1807659" cy="1049994"/>
          </a:xfrm>
          <a:prstGeom prst="rect">
            <a:avLst/>
          </a:prstGeom>
          <a:noFill/>
        </p:spPr>
        <p:txBody>
          <a:bodyPr wrap="none" lIns="179285" tIns="143428" rIns="179285" bIns="143428" rtlCol="0">
            <a:spAutoFit/>
          </a:bodyPr>
          <a:lstStyle/>
          <a:p>
            <a:pPr marL="0" marR="0" lvl="0" indent="0" algn="ctr" defTabSz="914437" rtl="0" eaLnBrk="1" fontAlgn="auto" latinLnBrk="0" hangingPunct="1">
              <a:lnSpc>
                <a:spcPct val="90000"/>
              </a:lnSpc>
              <a:spcBef>
                <a:spcPts val="0"/>
              </a:spcBef>
              <a:spcAft>
                <a:spcPts val="588"/>
              </a:spcAft>
              <a:buClrTx/>
              <a:buSzTx/>
              <a:buFontTx/>
              <a:buNone/>
              <a:tabLst/>
              <a:defRPr/>
            </a:pPr>
            <a:r>
              <a:rPr kumimoji="0" lang="en-US" sz="2745" b="0" i="0" u="none" strike="noStrike" kern="1200" cap="none" spc="-79" normalizeH="0" baseline="0" noProof="0" dirty="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t>Powerful</a:t>
            </a:r>
            <a:br>
              <a:rPr kumimoji="0" lang="en-US" sz="2745" b="0" i="0" u="none" strike="noStrike" kern="1200" cap="none" spc="-79" normalizeH="0" baseline="0" noProof="0" dirty="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br>
            <a:r>
              <a:rPr kumimoji="0" lang="en-US" sz="2745" b="0" i="0" u="none" strike="noStrike" kern="1200" cap="none" spc="-79" normalizeH="0" baseline="0" noProof="0" dirty="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t>algorithms</a:t>
            </a:r>
          </a:p>
        </p:txBody>
      </p:sp>
      <p:sp>
        <p:nvSpPr>
          <p:cNvPr id="32" name="Oval 31">
            <a:extLst/>
          </p:cNvPr>
          <p:cNvSpPr/>
          <p:nvPr/>
        </p:nvSpPr>
        <p:spPr bwMode="auto">
          <a:xfrm>
            <a:off x="7272327" y="1260238"/>
            <a:ext cx="3466192" cy="3466189"/>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5" name="TextBox 34">
            <a:extLst/>
          </p:cNvPr>
          <p:cNvSpPr txBox="1"/>
          <p:nvPr/>
        </p:nvSpPr>
        <p:spPr>
          <a:xfrm>
            <a:off x="8284369" y="3228113"/>
            <a:ext cx="1442111" cy="1049994"/>
          </a:xfrm>
          <a:prstGeom prst="rect">
            <a:avLst/>
          </a:prstGeom>
          <a:noFill/>
        </p:spPr>
        <p:txBody>
          <a:bodyPr wrap="none" lIns="179285" tIns="143428" rIns="179285" bIns="143428" rtlCol="0">
            <a:spAutoFit/>
          </a:bodyPr>
          <a:lstStyle/>
          <a:p>
            <a:pPr marL="0" marR="0" lvl="0" indent="0" algn="ctr" defTabSz="914437" rtl="0" eaLnBrk="1" fontAlgn="auto" latinLnBrk="0" hangingPunct="1">
              <a:lnSpc>
                <a:spcPct val="90000"/>
              </a:lnSpc>
              <a:spcBef>
                <a:spcPts val="0"/>
              </a:spcBef>
              <a:spcAft>
                <a:spcPts val="588"/>
              </a:spcAft>
              <a:buClrTx/>
              <a:buSzTx/>
              <a:buFontTx/>
              <a:buNone/>
              <a:tabLst/>
              <a:defRPr/>
            </a:pPr>
            <a:r>
              <a:rPr kumimoji="0" lang="en-US" sz="2745" b="0" i="0" u="none" strike="noStrike" kern="1200" cap="none" spc="-79" normalizeH="0" baseline="0" noProof="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t>Massive</a:t>
            </a:r>
            <a:br>
              <a:rPr kumimoji="0" lang="en-US" sz="2745" b="0" i="0" u="none" strike="noStrike" kern="1200" cap="none" spc="-79" normalizeH="0" baseline="0" noProof="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br>
            <a:r>
              <a:rPr kumimoji="0" lang="en-US" sz="2745" b="0" i="0" u="none" strike="noStrike" kern="1200" cap="none" spc="-79" normalizeH="0" baseline="0" noProof="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t>data</a:t>
            </a:r>
          </a:p>
        </p:txBody>
      </p:sp>
      <p:grpSp>
        <p:nvGrpSpPr>
          <p:cNvPr id="49" name="Group 20"/>
          <p:cNvGrpSpPr>
            <a:grpSpLocks noChangeAspect="1"/>
          </p:cNvGrpSpPr>
          <p:nvPr/>
        </p:nvGrpSpPr>
        <p:grpSpPr bwMode="auto">
          <a:xfrm>
            <a:off x="8548086" y="2136237"/>
            <a:ext cx="914676" cy="800665"/>
            <a:chOff x="3764" y="3313"/>
            <a:chExt cx="353" cy="309"/>
          </a:xfrm>
        </p:grpSpPr>
        <p:sp>
          <p:nvSpPr>
            <p:cNvPr id="51" name="Freeform 21"/>
            <p:cNvSpPr>
              <a:spLocks/>
            </p:cNvSpPr>
            <p:nvPr/>
          </p:nvSpPr>
          <p:spPr bwMode="auto">
            <a:xfrm>
              <a:off x="3764" y="3313"/>
              <a:ext cx="0" cy="71"/>
            </a:xfrm>
            <a:custGeom>
              <a:avLst/>
              <a:gdLst>
                <a:gd name="T0" fmla="*/ 0 h 51"/>
                <a:gd name="T1" fmla="*/ 51 h 51"/>
              </a:gdLst>
              <a:ahLst/>
              <a:cxnLst>
                <a:cxn ang="0">
                  <a:pos x="0" y="T0"/>
                </a:cxn>
                <a:cxn ang="0">
                  <a:pos x="0" y="T1"/>
                </a:cxn>
              </a:cxnLst>
              <a:rect l="0" t="0" r="r" b="b"/>
              <a:pathLst>
                <a:path h="51">
                  <a:moveTo>
                    <a:pt x="0" y="0"/>
                  </a:moveTo>
                  <a:cubicBezTo>
                    <a:pt x="0" y="51"/>
                    <a:pt x="0" y="51"/>
                    <a:pt x="0" y="51"/>
                  </a:cubicBezTo>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52" name="Freeform 22"/>
            <p:cNvSpPr>
              <a:spLocks/>
            </p:cNvSpPr>
            <p:nvPr/>
          </p:nvSpPr>
          <p:spPr bwMode="auto">
            <a:xfrm>
              <a:off x="3897" y="3313"/>
              <a:ext cx="0" cy="71"/>
            </a:xfrm>
            <a:custGeom>
              <a:avLst/>
              <a:gdLst>
                <a:gd name="T0" fmla="*/ 0 h 51"/>
                <a:gd name="T1" fmla="*/ 51 h 51"/>
              </a:gdLst>
              <a:ahLst/>
              <a:cxnLst>
                <a:cxn ang="0">
                  <a:pos x="0" y="T0"/>
                </a:cxn>
                <a:cxn ang="0">
                  <a:pos x="0" y="T1"/>
                </a:cxn>
              </a:cxnLst>
              <a:rect l="0" t="0" r="r" b="b"/>
              <a:pathLst>
                <a:path h="51">
                  <a:moveTo>
                    <a:pt x="0" y="0"/>
                  </a:moveTo>
                  <a:cubicBezTo>
                    <a:pt x="0" y="51"/>
                    <a:pt x="0" y="51"/>
                    <a:pt x="0" y="51"/>
                  </a:cubicBezTo>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53" name="Freeform 23"/>
            <p:cNvSpPr>
              <a:spLocks/>
            </p:cNvSpPr>
            <p:nvPr/>
          </p:nvSpPr>
          <p:spPr bwMode="auto">
            <a:xfrm>
              <a:off x="4028" y="3313"/>
              <a:ext cx="0" cy="71"/>
            </a:xfrm>
            <a:custGeom>
              <a:avLst/>
              <a:gdLst>
                <a:gd name="T0" fmla="*/ 0 h 51"/>
                <a:gd name="T1" fmla="*/ 51 h 51"/>
              </a:gdLst>
              <a:ahLst/>
              <a:cxnLst>
                <a:cxn ang="0">
                  <a:pos x="0" y="T0"/>
                </a:cxn>
                <a:cxn ang="0">
                  <a:pos x="0" y="T1"/>
                </a:cxn>
              </a:cxnLst>
              <a:rect l="0" t="0" r="r" b="b"/>
              <a:pathLst>
                <a:path h="51">
                  <a:moveTo>
                    <a:pt x="0" y="0"/>
                  </a:moveTo>
                  <a:cubicBezTo>
                    <a:pt x="0" y="51"/>
                    <a:pt x="0" y="51"/>
                    <a:pt x="0" y="51"/>
                  </a:cubicBezTo>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54" name="Freeform 24"/>
            <p:cNvSpPr>
              <a:spLocks/>
            </p:cNvSpPr>
            <p:nvPr/>
          </p:nvSpPr>
          <p:spPr bwMode="auto">
            <a:xfrm>
              <a:off x="3807" y="3313"/>
              <a:ext cx="47" cy="72"/>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6" y="0"/>
                    <a:pt x="17" y="0"/>
                  </a:cubicBezTo>
                  <a:cubicBezTo>
                    <a:pt x="17" y="0"/>
                    <a:pt x="17" y="0"/>
                    <a:pt x="17" y="0"/>
                  </a:cubicBezTo>
                  <a:cubicBezTo>
                    <a:pt x="7" y="0"/>
                    <a:pt x="0" y="7"/>
                    <a:pt x="0" y="16"/>
                  </a:cubicBezTo>
                  <a:cubicBezTo>
                    <a:pt x="0" y="35"/>
                    <a:pt x="0" y="35"/>
                    <a:pt x="0" y="35"/>
                  </a:cubicBezTo>
                  <a:cubicBezTo>
                    <a:pt x="0" y="43"/>
                    <a:pt x="7" y="52"/>
                    <a:pt x="17" y="52"/>
                  </a:cubicBezTo>
                  <a:cubicBezTo>
                    <a:pt x="17" y="52"/>
                    <a:pt x="17" y="52"/>
                    <a:pt x="17" y="52"/>
                  </a:cubicBezTo>
                  <a:cubicBezTo>
                    <a:pt x="26" y="52"/>
                    <a:pt x="34" y="43"/>
                    <a:pt x="34" y="35"/>
                  </a:cubicBezTo>
                  <a:close/>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55" name="Freeform 25"/>
            <p:cNvSpPr>
              <a:spLocks/>
            </p:cNvSpPr>
            <p:nvPr/>
          </p:nvSpPr>
          <p:spPr bwMode="auto">
            <a:xfrm>
              <a:off x="3940" y="3313"/>
              <a:ext cx="44" cy="72"/>
            </a:xfrm>
            <a:custGeom>
              <a:avLst/>
              <a:gdLst>
                <a:gd name="T0" fmla="*/ 32 w 32"/>
                <a:gd name="T1" fmla="*/ 35 h 52"/>
                <a:gd name="T2" fmla="*/ 32 w 32"/>
                <a:gd name="T3" fmla="*/ 16 h 52"/>
                <a:gd name="T4" fmla="*/ 15 w 32"/>
                <a:gd name="T5" fmla="*/ 0 h 52"/>
                <a:gd name="T6" fmla="*/ 15 w 32"/>
                <a:gd name="T7" fmla="*/ 0 h 52"/>
                <a:gd name="T8" fmla="*/ 0 w 32"/>
                <a:gd name="T9" fmla="*/ 16 h 52"/>
                <a:gd name="T10" fmla="*/ 0 w 32"/>
                <a:gd name="T11" fmla="*/ 35 h 52"/>
                <a:gd name="T12" fmla="*/ 15 w 32"/>
                <a:gd name="T13" fmla="*/ 52 h 52"/>
                <a:gd name="T14" fmla="*/ 15 w 32"/>
                <a:gd name="T15" fmla="*/ 52 h 52"/>
                <a:gd name="T16" fmla="*/ 32 w 32"/>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52">
                  <a:moveTo>
                    <a:pt x="32" y="35"/>
                  </a:moveTo>
                  <a:cubicBezTo>
                    <a:pt x="32" y="16"/>
                    <a:pt x="32" y="16"/>
                    <a:pt x="32" y="16"/>
                  </a:cubicBezTo>
                  <a:cubicBezTo>
                    <a:pt x="32" y="7"/>
                    <a:pt x="25" y="0"/>
                    <a:pt x="15" y="0"/>
                  </a:cubicBezTo>
                  <a:cubicBezTo>
                    <a:pt x="15" y="0"/>
                    <a:pt x="15" y="0"/>
                    <a:pt x="15" y="0"/>
                  </a:cubicBezTo>
                  <a:cubicBezTo>
                    <a:pt x="7" y="0"/>
                    <a:pt x="0" y="7"/>
                    <a:pt x="0" y="16"/>
                  </a:cubicBezTo>
                  <a:cubicBezTo>
                    <a:pt x="0" y="35"/>
                    <a:pt x="0" y="35"/>
                    <a:pt x="0" y="35"/>
                  </a:cubicBezTo>
                  <a:cubicBezTo>
                    <a:pt x="0" y="43"/>
                    <a:pt x="7" y="52"/>
                    <a:pt x="15" y="52"/>
                  </a:cubicBezTo>
                  <a:cubicBezTo>
                    <a:pt x="15" y="52"/>
                    <a:pt x="15" y="52"/>
                    <a:pt x="15" y="52"/>
                  </a:cubicBezTo>
                  <a:cubicBezTo>
                    <a:pt x="25" y="52"/>
                    <a:pt x="32" y="43"/>
                    <a:pt x="32" y="35"/>
                  </a:cubicBezTo>
                  <a:close/>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56" name="Freeform 26"/>
            <p:cNvSpPr>
              <a:spLocks/>
            </p:cNvSpPr>
            <p:nvPr/>
          </p:nvSpPr>
          <p:spPr bwMode="auto">
            <a:xfrm>
              <a:off x="4071" y="3313"/>
              <a:ext cx="46" cy="72"/>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5" y="0"/>
                    <a:pt x="17" y="0"/>
                  </a:cubicBezTo>
                  <a:cubicBezTo>
                    <a:pt x="17" y="0"/>
                    <a:pt x="17" y="0"/>
                    <a:pt x="17" y="0"/>
                  </a:cubicBezTo>
                  <a:cubicBezTo>
                    <a:pt x="7" y="0"/>
                    <a:pt x="0" y="7"/>
                    <a:pt x="0" y="16"/>
                  </a:cubicBezTo>
                  <a:cubicBezTo>
                    <a:pt x="0" y="35"/>
                    <a:pt x="0" y="35"/>
                    <a:pt x="0" y="35"/>
                  </a:cubicBezTo>
                  <a:cubicBezTo>
                    <a:pt x="0" y="43"/>
                    <a:pt x="7" y="52"/>
                    <a:pt x="17" y="52"/>
                  </a:cubicBezTo>
                  <a:cubicBezTo>
                    <a:pt x="17" y="52"/>
                    <a:pt x="17" y="52"/>
                    <a:pt x="17" y="52"/>
                  </a:cubicBezTo>
                  <a:cubicBezTo>
                    <a:pt x="25" y="52"/>
                    <a:pt x="34" y="43"/>
                    <a:pt x="34" y="35"/>
                  </a:cubicBezTo>
                  <a:close/>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57" name="Freeform 27"/>
            <p:cNvSpPr>
              <a:spLocks/>
            </p:cNvSpPr>
            <p:nvPr/>
          </p:nvSpPr>
          <p:spPr bwMode="auto">
            <a:xfrm>
              <a:off x="3764" y="3550"/>
              <a:ext cx="0" cy="72"/>
            </a:xfrm>
            <a:custGeom>
              <a:avLst/>
              <a:gdLst>
                <a:gd name="T0" fmla="*/ 0 h 52"/>
                <a:gd name="T1" fmla="*/ 52 h 52"/>
              </a:gdLst>
              <a:ahLst/>
              <a:cxnLst>
                <a:cxn ang="0">
                  <a:pos x="0" y="T0"/>
                </a:cxn>
                <a:cxn ang="0">
                  <a:pos x="0" y="T1"/>
                </a:cxn>
              </a:cxnLst>
              <a:rect l="0" t="0" r="r" b="b"/>
              <a:pathLst>
                <a:path h="52">
                  <a:moveTo>
                    <a:pt x="0" y="0"/>
                  </a:moveTo>
                  <a:cubicBezTo>
                    <a:pt x="0" y="52"/>
                    <a:pt x="0" y="52"/>
                    <a:pt x="0" y="52"/>
                  </a:cubicBezTo>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58" name="Freeform 28"/>
            <p:cNvSpPr>
              <a:spLocks/>
            </p:cNvSpPr>
            <p:nvPr/>
          </p:nvSpPr>
          <p:spPr bwMode="auto">
            <a:xfrm>
              <a:off x="3897" y="3550"/>
              <a:ext cx="0" cy="72"/>
            </a:xfrm>
            <a:custGeom>
              <a:avLst/>
              <a:gdLst>
                <a:gd name="T0" fmla="*/ 0 h 52"/>
                <a:gd name="T1" fmla="*/ 52 h 52"/>
              </a:gdLst>
              <a:ahLst/>
              <a:cxnLst>
                <a:cxn ang="0">
                  <a:pos x="0" y="T0"/>
                </a:cxn>
                <a:cxn ang="0">
                  <a:pos x="0" y="T1"/>
                </a:cxn>
              </a:cxnLst>
              <a:rect l="0" t="0" r="r" b="b"/>
              <a:pathLst>
                <a:path h="52">
                  <a:moveTo>
                    <a:pt x="0" y="0"/>
                  </a:moveTo>
                  <a:cubicBezTo>
                    <a:pt x="0" y="52"/>
                    <a:pt x="0" y="52"/>
                    <a:pt x="0" y="52"/>
                  </a:cubicBezTo>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59" name="Freeform 29"/>
            <p:cNvSpPr>
              <a:spLocks/>
            </p:cNvSpPr>
            <p:nvPr/>
          </p:nvSpPr>
          <p:spPr bwMode="auto">
            <a:xfrm>
              <a:off x="4028" y="3550"/>
              <a:ext cx="0" cy="72"/>
            </a:xfrm>
            <a:custGeom>
              <a:avLst/>
              <a:gdLst>
                <a:gd name="T0" fmla="*/ 0 h 52"/>
                <a:gd name="T1" fmla="*/ 52 h 52"/>
              </a:gdLst>
              <a:ahLst/>
              <a:cxnLst>
                <a:cxn ang="0">
                  <a:pos x="0" y="T0"/>
                </a:cxn>
                <a:cxn ang="0">
                  <a:pos x="0" y="T1"/>
                </a:cxn>
              </a:cxnLst>
              <a:rect l="0" t="0" r="r" b="b"/>
              <a:pathLst>
                <a:path h="52">
                  <a:moveTo>
                    <a:pt x="0" y="0"/>
                  </a:moveTo>
                  <a:cubicBezTo>
                    <a:pt x="0" y="52"/>
                    <a:pt x="0" y="52"/>
                    <a:pt x="0" y="52"/>
                  </a:cubicBezTo>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0" name="Freeform 30"/>
            <p:cNvSpPr>
              <a:spLocks/>
            </p:cNvSpPr>
            <p:nvPr/>
          </p:nvSpPr>
          <p:spPr bwMode="auto">
            <a:xfrm>
              <a:off x="3807" y="3550"/>
              <a:ext cx="47" cy="72"/>
            </a:xfrm>
            <a:custGeom>
              <a:avLst/>
              <a:gdLst>
                <a:gd name="T0" fmla="*/ 34 w 34"/>
                <a:gd name="T1" fmla="*/ 35 h 52"/>
                <a:gd name="T2" fmla="*/ 34 w 34"/>
                <a:gd name="T3" fmla="*/ 17 h 52"/>
                <a:gd name="T4" fmla="*/ 17 w 34"/>
                <a:gd name="T5" fmla="*/ 0 h 52"/>
                <a:gd name="T6" fmla="*/ 17 w 34"/>
                <a:gd name="T7" fmla="*/ 0 h 52"/>
                <a:gd name="T8" fmla="*/ 0 w 34"/>
                <a:gd name="T9" fmla="*/ 17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7"/>
                    <a:pt x="34" y="17"/>
                    <a:pt x="34" y="17"/>
                  </a:cubicBezTo>
                  <a:cubicBezTo>
                    <a:pt x="34" y="8"/>
                    <a:pt x="26" y="0"/>
                    <a:pt x="17" y="0"/>
                  </a:cubicBezTo>
                  <a:cubicBezTo>
                    <a:pt x="17" y="0"/>
                    <a:pt x="17" y="0"/>
                    <a:pt x="17" y="0"/>
                  </a:cubicBezTo>
                  <a:cubicBezTo>
                    <a:pt x="7" y="0"/>
                    <a:pt x="0" y="8"/>
                    <a:pt x="0" y="17"/>
                  </a:cubicBezTo>
                  <a:cubicBezTo>
                    <a:pt x="0" y="35"/>
                    <a:pt x="0" y="35"/>
                    <a:pt x="0" y="35"/>
                  </a:cubicBezTo>
                  <a:cubicBezTo>
                    <a:pt x="0" y="45"/>
                    <a:pt x="7" y="52"/>
                    <a:pt x="17" y="52"/>
                  </a:cubicBezTo>
                  <a:cubicBezTo>
                    <a:pt x="17" y="52"/>
                    <a:pt x="17" y="52"/>
                    <a:pt x="17" y="52"/>
                  </a:cubicBezTo>
                  <a:cubicBezTo>
                    <a:pt x="26" y="52"/>
                    <a:pt x="34" y="45"/>
                    <a:pt x="34" y="35"/>
                  </a:cubicBezTo>
                  <a:close/>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1" name="Freeform 31"/>
            <p:cNvSpPr>
              <a:spLocks/>
            </p:cNvSpPr>
            <p:nvPr/>
          </p:nvSpPr>
          <p:spPr bwMode="auto">
            <a:xfrm>
              <a:off x="3940" y="3550"/>
              <a:ext cx="44" cy="72"/>
            </a:xfrm>
            <a:custGeom>
              <a:avLst/>
              <a:gdLst>
                <a:gd name="T0" fmla="*/ 32 w 32"/>
                <a:gd name="T1" fmla="*/ 35 h 52"/>
                <a:gd name="T2" fmla="*/ 32 w 32"/>
                <a:gd name="T3" fmla="*/ 17 h 52"/>
                <a:gd name="T4" fmla="*/ 15 w 32"/>
                <a:gd name="T5" fmla="*/ 0 h 52"/>
                <a:gd name="T6" fmla="*/ 15 w 32"/>
                <a:gd name="T7" fmla="*/ 0 h 52"/>
                <a:gd name="T8" fmla="*/ 0 w 32"/>
                <a:gd name="T9" fmla="*/ 17 h 52"/>
                <a:gd name="T10" fmla="*/ 0 w 32"/>
                <a:gd name="T11" fmla="*/ 35 h 52"/>
                <a:gd name="T12" fmla="*/ 15 w 32"/>
                <a:gd name="T13" fmla="*/ 52 h 52"/>
                <a:gd name="T14" fmla="*/ 15 w 32"/>
                <a:gd name="T15" fmla="*/ 52 h 52"/>
                <a:gd name="T16" fmla="*/ 32 w 32"/>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52">
                  <a:moveTo>
                    <a:pt x="32" y="35"/>
                  </a:moveTo>
                  <a:cubicBezTo>
                    <a:pt x="32" y="17"/>
                    <a:pt x="32" y="17"/>
                    <a:pt x="32" y="17"/>
                  </a:cubicBezTo>
                  <a:cubicBezTo>
                    <a:pt x="32" y="8"/>
                    <a:pt x="25" y="0"/>
                    <a:pt x="15" y="0"/>
                  </a:cubicBezTo>
                  <a:cubicBezTo>
                    <a:pt x="15" y="0"/>
                    <a:pt x="15" y="0"/>
                    <a:pt x="15" y="0"/>
                  </a:cubicBezTo>
                  <a:cubicBezTo>
                    <a:pt x="7" y="0"/>
                    <a:pt x="0" y="8"/>
                    <a:pt x="0" y="17"/>
                  </a:cubicBezTo>
                  <a:cubicBezTo>
                    <a:pt x="0" y="35"/>
                    <a:pt x="0" y="35"/>
                    <a:pt x="0" y="35"/>
                  </a:cubicBezTo>
                  <a:cubicBezTo>
                    <a:pt x="0" y="45"/>
                    <a:pt x="7" y="52"/>
                    <a:pt x="15" y="52"/>
                  </a:cubicBezTo>
                  <a:cubicBezTo>
                    <a:pt x="15" y="52"/>
                    <a:pt x="15" y="52"/>
                    <a:pt x="15" y="52"/>
                  </a:cubicBezTo>
                  <a:cubicBezTo>
                    <a:pt x="25" y="52"/>
                    <a:pt x="32" y="45"/>
                    <a:pt x="32" y="35"/>
                  </a:cubicBezTo>
                  <a:close/>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2" name="Freeform 32"/>
            <p:cNvSpPr>
              <a:spLocks/>
            </p:cNvSpPr>
            <p:nvPr/>
          </p:nvSpPr>
          <p:spPr bwMode="auto">
            <a:xfrm>
              <a:off x="4071" y="3550"/>
              <a:ext cx="46" cy="72"/>
            </a:xfrm>
            <a:custGeom>
              <a:avLst/>
              <a:gdLst>
                <a:gd name="T0" fmla="*/ 34 w 34"/>
                <a:gd name="T1" fmla="*/ 35 h 52"/>
                <a:gd name="T2" fmla="*/ 34 w 34"/>
                <a:gd name="T3" fmla="*/ 17 h 52"/>
                <a:gd name="T4" fmla="*/ 17 w 34"/>
                <a:gd name="T5" fmla="*/ 0 h 52"/>
                <a:gd name="T6" fmla="*/ 17 w 34"/>
                <a:gd name="T7" fmla="*/ 0 h 52"/>
                <a:gd name="T8" fmla="*/ 0 w 34"/>
                <a:gd name="T9" fmla="*/ 17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7"/>
                    <a:pt x="34" y="17"/>
                    <a:pt x="34" y="17"/>
                  </a:cubicBezTo>
                  <a:cubicBezTo>
                    <a:pt x="34" y="8"/>
                    <a:pt x="25" y="0"/>
                    <a:pt x="17" y="0"/>
                  </a:cubicBezTo>
                  <a:cubicBezTo>
                    <a:pt x="17" y="0"/>
                    <a:pt x="17" y="0"/>
                    <a:pt x="17" y="0"/>
                  </a:cubicBezTo>
                  <a:cubicBezTo>
                    <a:pt x="7" y="0"/>
                    <a:pt x="0" y="8"/>
                    <a:pt x="0" y="17"/>
                  </a:cubicBezTo>
                  <a:cubicBezTo>
                    <a:pt x="0" y="35"/>
                    <a:pt x="0" y="35"/>
                    <a:pt x="0" y="35"/>
                  </a:cubicBezTo>
                  <a:cubicBezTo>
                    <a:pt x="0" y="45"/>
                    <a:pt x="7" y="52"/>
                    <a:pt x="17" y="52"/>
                  </a:cubicBezTo>
                  <a:cubicBezTo>
                    <a:pt x="17" y="52"/>
                    <a:pt x="17" y="52"/>
                    <a:pt x="17" y="52"/>
                  </a:cubicBezTo>
                  <a:cubicBezTo>
                    <a:pt x="25" y="52"/>
                    <a:pt x="34" y="45"/>
                    <a:pt x="34" y="35"/>
                  </a:cubicBezTo>
                  <a:close/>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3" name="Freeform 33"/>
            <p:cNvSpPr>
              <a:spLocks/>
            </p:cNvSpPr>
            <p:nvPr/>
          </p:nvSpPr>
          <p:spPr bwMode="auto">
            <a:xfrm>
              <a:off x="3854" y="3435"/>
              <a:ext cx="0" cy="68"/>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4" name="Freeform 34"/>
            <p:cNvSpPr>
              <a:spLocks/>
            </p:cNvSpPr>
            <p:nvPr/>
          </p:nvSpPr>
          <p:spPr bwMode="auto">
            <a:xfrm>
              <a:off x="3984" y="3435"/>
              <a:ext cx="0" cy="68"/>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5" name="Freeform 35"/>
            <p:cNvSpPr>
              <a:spLocks/>
            </p:cNvSpPr>
            <p:nvPr/>
          </p:nvSpPr>
          <p:spPr bwMode="auto">
            <a:xfrm>
              <a:off x="3764" y="3435"/>
              <a:ext cx="46" cy="71"/>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6" name="Freeform 36"/>
            <p:cNvSpPr>
              <a:spLocks/>
            </p:cNvSpPr>
            <p:nvPr/>
          </p:nvSpPr>
          <p:spPr bwMode="auto">
            <a:xfrm>
              <a:off x="3897" y="3435"/>
              <a:ext cx="45" cy="71"/>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7" name="Freeform 37"/>
            <p:cNvSpPr>
              <a:spLocks/>
            </p:cNvSpPr>
            <p:nvPr/>
          </p:nvSpPr>
          <p:spPr bwMode="auto">
            <a:xfrm>
              <a:off x="4028" y="3435"/>
              <a:ext cx="45" cy="71"/>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8" name="Freeform 38"/>
            <p:cNvSpPr>
              <a:spLocks/>
            </p:cNvSpPr>
            <p:nvPr/>
          </p:nvSpPr>
          <p:spPr bwMode="auto">
            <a:xfrm>
              <a:off x="4117" y="3435"/>
              <a:ext cx="0" cy="68"/>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22225"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69" name="Group 68"/>
          <p:cNvGrpSpPr/>
          <p:nvPr/>
        </p:nvGrpSpPr>
        <p:grpSpPr>
          <a:xfrm>
            <a:off x="5536912" y="2204959"/>
            <a:ext cx="1118179" cy="659549"/>
            <a:chOff x="5494255" y="2325130"/>
            <a:chExt cx="1386603" cy="817879"/>
          </a:xfrm>
        </p:grpSpPr>
        <p:sp>
          <p:nvSpPr>
            <p:cNvPr id="44" name="Line 14"/>
            <p:cNvSpPr>
              <a:spLocks noChangeShapeType="1"/>
            </p:cNvSpPr>
            <p:nvPr/>
          </p:nvSpPr>
          <p:spPr bwMode="auto">
            <a:xfrm>
              <a:off x="5494255" y="2734070"/>
              <a:ext cx="471228" cy="0"/>
            </a:xfrm>
            <a:prstGeom prst="line">
              <a:avLst/>
            </a:prstGeom>
            <a:noFill/>
            <a:ln w="22225" cap="flat">
              <a:solidFill>
                <a:srgbClr val="535353"/>
              </a:solidFill>
              <a:prstDash val="solid"/>
              <a:miter lim="800000"/>
              <a:headEnd/>
              <a:tailEnd/>
            </a:ln>
            <a:extLst>
              <a:ext uri="{909E8E84-426E-40DD-AFC4-6F175D3DCCD1}">
                <a14:hiddenFill xmlns:a14="http://schemas.microsoft.com/office/drawing/2010/main">
                  <a:no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45" name="Freeform 15"/>
            <p:cNvSpPr>
              <a:spLocks/>
            </p:cNvSpPr>
            <p:nvPr/>
          </p:nvSpPr>
          <p:spPr bwMode="auto">
            <a:xfrm>
              <a:off x="5965483" y="2468665"/>
              <a:ext cx="433313" cy="533517"/>
            </a:xfrm>
            <a:custGeom>
              <a:avLst/>
              <a:gdLst>
                <a:gd name="T0" fmla="*/ 160 w 160"/>
                <a:gd name="T1" fmla="*/ 0 h 197"/>
                <a:gd name="T2" fmla="*/ 0 w 160"/>
                <a:gd name="T3" fmla="*/ 0 h 197"/>
                <a:gd name="T4" fmla="*/ 0 w 160"/>
                <a:gd name="T5" fmla="*/ 197 h 197"/>
                <a:gd name="T6" fmla="*/ 160 w 160"/>
                <a:gd name="T7" fmla="*/ 197 h 197"/>
              </a:gdLst>
              <a:ahLst/>
              <a:cxnLst>
                <a:cxn ang="0">
                  <a:pos x="T0" y="T1"/>
                </a:cxn>
                <a:cxn ang="0">
                  <a:pos x="T2" y="T3"/>
                </a:cxn>
                <a:cxn ang="0">
                  <a:pos x="T4" y="T5"/>
                </a:cxn>
                <a:cxn ang="0">
                  <a:pos x="T6" y="T7"/>
                </a:cxn>
              </a:cxnLst>
              <a:rect l="0" t="0" r="r" b="b"/>
              <a:pathLst>
                <a:path w="160" h="197">
                  <a:moveTo>
                    <a:pt x="160" y="0"/>
                  </a:moveTo>
                  <a:lnTo>
                    <a:pt x="0" y="0"/>
                  </a:lnTo>
                  <a:lnTo>
                    <a:pt x="0" y="197"/>
                  </a:lnTo>
                  <a:lnTo>
                    <a:pt x="160" y="197"/>
                  </a:lnTo>
                </a:path>
              </a:pathLst>
            </a:custGeom>
            <a:noFill/>
            <a:ln w="22225" cap="flat">
              <a:solidFill>
                <a:srgbClr val="53535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46" name="Freeform 16"/>
            <p:cNvSpPr>
              <a:spLocks/>
            </p:cNvSpPr>
            <p:nvPr/>
          </p:nvSpPr>
          <p:spPr bwMode="auto">
            <a:xfrm>
              <a:off x="6398797" y="2325130"/>
              <a:ext cx="482061" cy="284362"/>
            </a:xfrm>
            <a:custGeom>
              <a:avLst/>
              <a:gdLst>
                <a:gd name="T0" fmla="*/ 178 w 178"/>
                <a:gd name="T1" fmla="*/ 0 h 105"/>
                <a:gd name="T2" fmla="*/ 0 w 178"/>
                <a:gd name="T3" fmla="*/ 0 h 105"/>
                <a:gd name="T4" fmla="*/ 0 w 178"/>
                <a:gd name="T5" fmla="*/ 105 h 105"/>
                <a:gd name="T6" fmla="*/ 178 w 178"/>
                <a:gd name="T7" fmla="*/ 105 h 105"/>
              </a:gdLst>
              <a:ahLst/>
              <a:cxnLst>
                <a:cxn ang="0">
                  <a:pos x="T0" y="T1"/>
                </a:cxn>
                <a:cxn ang="0">
                  <a:pos x="T2" y="T3"/>
                </a:cxn>
                <a:cxn ang="0">
                  <a:pos x="T4" y="T5"/>
                </a:cxn>
                <a:cxn ang="0">
                  <a:pos x="T6" y="T7"/>
                </a:cxn>
              </a:cxnLst>
              <a:rect l="0" t="0" r="r" b="b"/>
              <a:pathLst>
                <a:path w="178" h="105">
                  <a:moveTo>
                    <a:pt x="178" y="0"/>
                  </a:moveTo>
                  <a:lnTo>
                    <a:pt x="0" y="0"/>
                  </a:lnTo>
                  <a:lnTo>
                    <a:pt x="0" y="105"/>
                  </a:lnTo>
                  <a:lnTo>
                    <a:pt x="178" y="105"/>
                  </a:lnTo>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47" name="Freeform 17"/>
            <p:cNvSpPr>
              <a:spLocks/>
            </p:cNvSpPr>
            <p:nvPr/>
          </p:nvSpPr>
          <p:spPr bwMode="auto">
            <a:xfrm>
              <a:off x="6398797" y="2858647"/>
              <a:ext cx="482061" cy="284362"/>
            </a:xfrm>
            <a:custGeom>
              <a:avLst/>
              <a:gdLst>
                <a:gd name="T0" fmla="*/ 178 w 178"/>
                <a:gd name="T1" fmla="*/ 0 h 105"/>
                <a:gd name="T2" fmla="*/ 0 w 178"/>
                <a:gd name="T3" fmla="*/ 0 h 105"/>
                <a:gd name="T4" fmla="*/ 0 w 178"/>
                <a:gd name="T5" fmla="*/ 105 h 105"/>
                <a:gd name="T6" fmla="*/ 178 w 178"/>
                <a:gd name="T7" fmla="*/ 105 h 105"/>
              </a:gdLst>
              <a:ahLst/>
              <a:cxnLst>
                <a:cxn ang="0">
                  <a:pos x="T0" y="T1"/>
                </a:cxn>
                <a:cxn ang="0">
                  <a:pos x="T2" y="T3"/>
                </a:cxn>
                <a:cxn ang="0">
                  <a:pos x="T4" y="T5"/>
                </a:cxn>
                <a:cxn ang="0">
                  <a:pos x="T6" y="T7"/>
                </a:cxn>
              </a:cxnLst>
              <a:rect l="0" t="0" r="r" b="b"/>
              <a:pathLst>
                <a:path w="178" h="105">
                  <a:moveTo>
                    <a:pt x="178" y="0"/>
                  </a:moveTo>
                  <a:lnTo>
                    <a:pt x="0" y="0"/>
                  </a:lnTo>
                  <a:lnTo>
                    <a:pt x="0" y="105"/>
                  </a:lnTo>
                  <a:lnTo>
                    <a:pt x="178" y="105"/>
                  </a:lnTo>
                </a:path>
              </a:pathLst>
            </a:cu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26" name="Group 25"/>
          <p:cNvGrpSpPr/>
          <p:nvPr/>
        </p:nvGrpSpPr>
        <p:grpSpPr>
          <a:xfrm>
            <a:off x="2702875" y="1934959"/>
            <a:ext cx="967404" cy="1209256"/>
            <a:chOff x="-89366" y="1973262"/>
            <a:chExt cx="986802" cy="1233504"/>
          </a:xfrm>
        </p:grpSpPr>
        <p:sp>
          <p:nvSpPr>
            <p:cNvPr id="75" name="Freeform 5"/>
            <p:cNvSpPr>
              <a:spLocks/>
            </p:cNvSpPr>
            <p:nvPr/>
          </p:nvSpPr>
          <p:spPr bwMode="auto">
            <a:xfrm>
              <a:off x="-89366" y="2107542"/>
              <a:ext cx="555856" cy="565226"/>
            </a:xfrm>
            <a:custGeom>
              <a:avLst/>
              <a:gdLst>
                <a:gd name="T0" fmla="*/ 1 w 130"/>
                <a:gd name="T1" fmla="*/ 132 h 132"/>
                <a:gd name="T2" fmla="*/ 0 w 130"/>
                <a:gd name="T3" fmla="*/ 115 h 132"/>
                <a:gd name="T4" fmla="*/ 115 w 130"/>
                <a:gd name="T5" fmla="*/ 0 h 132"/>
                <a:gd name="T6" fmla="*/ 130 w 130"/>
                <a:gd name="T7" fmla="*/ 0 h 132"/>
              </a:gdLst>
              <a:ahLst/>
              <a:cxnLst>
                <a:cxn ang="0">
                  <a:pos x="T0" y="T1"/>
                </a:cxn>
                <a:cxn ang="0">
                  <a:pos x="T2" y="T3"/>
                </a:cxn>
                <a:cxn ang="0">
                  <a:pos x="T4" y="T5"/>
                </a:cxn>
                <a:cxn ang="0">
                  <a:pos x="T6" y="T7"/>
                </a:cxn>
              </a:cxnLst>
              <a:rect l="0" t="0" r="r" b="b"/>
              <a:pathLst>
                <a:path w="130" h="132">
                  <a:moveTo>
                    <a:pt x="1" y="132"/>
                  </a:moveTo>
                  <a:cubicBezTo>
                    <a:pt x="1" y="126"/>
                    <a:pt x="0" y="120"/>
                    <a:pt x="0" y="115"/>
                  </a:cubicBezTo>
                  <a:cubicBezTo>
                    <a:pt x="0" y="51"/>
                    <a:pt x="51" y="0"/>
                    <a:pt x="115" y="0"/>
                  </a:cubicBezTo>
                  <a:cubicBezTo>
                    <a:pt x="121" y="0"/>
                    <a:pt x="126" y="0"/>
                    <a:pt x="130" y="0"/>
                  </a:cubicBezTo>
                </a:path>
              </a:pathLst>
            </a:custGeom>
            <a:noFill/>
            <a:ln w="22225" cap="flat">
              <a:solidFill>
                <a:srgbClr val="53535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76" name="Freeform 6"/>
            <p:cNvSpPr>
              <a:spLocks/>
            </p:cNvSpPr>
            <p:nvPr/>
          </p:nvSpPr>
          <p:spPr bwMode="auto">
            <a:xfrm>
              <a:off x="266632" y="2538488"/>
              <a:ext cx="630804" cy="552734"/>
            </a:xfrm>
            <a:custGeom>
              <a:avLst/>
              <a:gdLst>
                <a:gd name="T0" fmla="*/ 0 w 147"/>
                <a:gd name="T1" fmla="*/ 125 h 129"/>
                <a:gd name="T2" fmla="*/ 32 w 147"/>
                <a:gd name="T3" fmla="*/ 129 h 129"/>
                <a:gd name="T4" fmla="*/ 147 w 147"/>
                <a:gd name="T5" fmla="*/ 14 h 129"/>
                <a:gd name="T6" fmla="*/ 146 w 147"/>
                <a:gd name="T7" fmla="*/ 0 h 129"/>
              </a:gdLst>
              <a:ahLst/>
              <a:cxnLst>
                <a:cxn ang="0">
                  <a:pos x="T0" y="T1"/>
                </a:cxn>
                <a:cxn ang="0">
                  <a:pos x="T2" y="T3"/>
                </a:cxn>
                <a:cxn ang="0">
                  <a:pos x="T4" y="T5"/>
                </a:cxn>
                <a:cxn ang="0">
                  <a:pos x="T6" y="T7"/>
                </a:cxn>
              </a:cxnLst>
              <a:rect l="0" t="0" r="r" b="b"/>
              <a:pathLst>
                <a:path w="147" h="129">
                  <a:moveTo>
                    <a:pt x="0" y="125"/>
                  </a:moveTo>
                  <a:cubicBezTo>
                    <a:pt x="10" y="127"/>
                    <a:pt x="21" y="129"/>
                    <a:pt x="32" y="129"/>
                  </a:cubicBezTo>
                  <a:cubicBezTo>
                    <a:pt x="96" y="129"/>
                    <a:pt x="147" y="77"/>
                    <a:pt x="147" y="14"/>
                  </a:cubicBezTo>
                  <a:cubicBezTo>
                    <a:pt x="147" y="9"/>
                    <a:pt x="147" y="4"/>
                    <a:pt x="146" y="0"/>
                  </a:cubicBezTo>
                </a:path>
              </a:pathLst>
            </a:custGeom>
            <a:noFill/>
            <a:ln w="22225" cap="flat">
              <a:solidFill>
                <a:srgbClr val="53535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77" name="Freeform 7"/>
            <p:cNvSpPr>
              <a:spLocks/>
            </p:cNvSpPr>
            <p:nvPr/>
          </p:nvSpPr>
          <p:spPr bwMode="auto">
            <a:xfrm>
              <a:off x="263510" y="2988171"/>
              <a:ext cx="140525" cy="218595"/>
            </a:xfrm>
            <a:custGeom>
              <a:avLst/>
              <a:gdLst>
                <a:gd name="T0" fmla="*/ 33 w 33"/>
                <a:gd name="T1" fmla="*/ 0 h 51"/>
                <a:gd name="T2" fmla="*/ 0 w 33"/>
                <a:gd name="T3" fmla="*/ 19 h 51"/>
                <a:gd name="T4" fmla="*/ 20 w 33"/>
                <a:gd name="T5" fmla="*/ 51 h 51"/>
              </a:gdLst>
              <a:ahLst/>
              <a:cxnLst>
                <a:cxn ang="0">
                  <a:pos x="T0" y="T1"/>
                </a:cxn>
                <a:cxn ang="0">
                  <a:pos x="T2" y="T3"/>
                </a:cxn>
                <a:cxn ang="0">
                  <a:pos x="T4" y="T5"/>
                </a:cxn>
              </a:cxnLst>
              <a:rect l="0" t="0" r="r" b="b"/>
              <a:pathLst>
                <a:path w="33" h="51">
                  <a:moveTo>
                    <a:pt x="33" y="0"/>
                  </a:moveTo>
                  <a:cubicBezTo>
                    <a:pt x="0" y="19"/>
                    <a:pt x="0" y="19"/>
                    <a:pt x="0" y="19"/>
                  </a:cubicBezTo>
                  <a:cubicBezTo>
                    <a:pt x="20" y="51"/>
                    <a:pt x="20" y="51"/>
                    <a:pt x="20" y="51"/>
                  </a:cubicBezTo>
                </a:path>
              </a:pathLst>
            </a:custGeom>
            <a:noFill/>
            <a:ln w="22225" cap="flat">
              <a:solidFill>
                <a:srgbClr val="53535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78" name="Freeform 8"/>
            <p:cNvSpPr>
              <a:spLocks/>
            </p:cNvSpPr>
            <p:nvPr/>
          </p:nvSpPr>
          <p:spPr bwMode="auto">
            <a:xfrm>
              <a:off x="332211" y="1973262"/>
              <a:ext cx="140525" cy="221719"/>
            </a:xfrm>
            <a:custGeom>
              <a:avLst/>
              <a:gdLst>
                <a:gd name="T0" fmla="*/ 0 w 33"/>
                <a:gd name="T1" fmla="*/ 52 h 52"/>
                <a:gd name="T2" fmla="*/ 33 w 33"/>
                <a:gd name="T3" fmla="*/ 32 h 52"/>
                <a:gd name="T4" fmla="*/ 13 w 33"/>
                <a:gd name="T5" fmla="*/ 0 h 52"/>
              </a:gdLst>
              <a:ahLst/>
              <a:cxnLst>
                <a:cxn ang="0">
                  <a:pos x="T0" y="T1"/>
                </a:cxn>
                <a:cxn ang="0">
                  <a:pos x="T2" y="T3"/>
                </a:cxn>
                <a:cxn ang="0">
                  <a:pos x="T4" y="T5"/>
                </a:cxn>
              </a:cxnLst>
              <a:rect l="0" t="0" r="r" b="b"/>
              <a:pathLst>
                <a:path w="33" h="52">
                  <a:moveTo>
                    <a:pt x="0" y="52"/>
                  </a:moveTo>
                  <a:cubicBezTo>
                    <a:pt x="33" y="32"/>
                    <a:pt x="33" y="32"/>
                    <a:pt x="33" y="32"/>
                  </a:cubicBezTo>
                  <a:cubicBezTo>
                    <a:pt x="13" y="0"/>
                    <a:pt x="13" y="0"/>
                    <a:pt x="13" y="0"/>
                  </a:cubicBezTo>
                </a:path>
              </a:pathLst>
            </a:custGeom>
            <a:noFill/>
            <a:ln w="22225" cap="flat">
              <a:solidFill>
                <a:srgbClr val="53535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80" name="Oval 10"/>
            <p:cNvSpPr>
              <a:spLocks noChangeArrowheads="1"/>
            </p:cNvSpPr>
            <p:nvPr/>
          </p:nvSpPr>
          <p:spPr bwMode="auto">
            <a:xfrm>
              <a:off x="-72112" y="2783587"/>
              <a:ext cx="235676" cy="233113"/>
            </a:xfrm>
            <a:prstGeom prst="ellipse">
              <a:avLst/>
            </a:pr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25" name="Rectangle 24"/>
            <p:cNvSpPr/>
            <p:nvPr/>
          </p:nvSpPr>
          <p:spPr bwMode="auto">
            <a:xfrm>
              <a:off x="609219" y="2200614"/>
              <a:ext cx="202980" cy="202980"/>
            </a:xfrm>
            <a:prstGeom prst="rect">
              <a:avLst/>
            </a:prstGeom>
            <a:noFill/>
            <a:ln w="222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err="1">
                <a:ln>
                  <a:noFill/>
                </a:ln>
                <a:solidFill>
                  <a:srgbClr val="505050"/>
                </a:solidFill>
                <a:effectLst/>
                <a:uLnTx/>
                <a:uFillTx/>
                <a:latin typeface="Segoe UI Semilight"/>
                <a:ea typeface="+mn-ea"/>
                <a:cs typeface="+mn-cs"/>
              </a:endParaRPr>
            </a:p>
          </p:txBody>
        </p:sp>
      </p:grpSp>
    </p:spTree>
    <p:extLst>
      <p:ext uri="{BB962C8B-B14F-4D97-AF65-F5344CB8AC3E}">
        <p14:creationId xmlns:p14="http://schemas.microsoft.com/office/powerpoint/2010/main" val="358926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par>
                                <p:cTn id="7" presetID="6" presetClass="emph" presetSubtype="0" accel="100000" autoRev="1" fill="hold" grpId="1" nodeType="withEffect">
                                  <p:stCondLst>
                                    <p:cond delay="0"/>
                                  </p:stCondLst>
                                  <p:childTnLst>
                                    <p:animScale>
                                      <p:cBhvr>
                                        <p:cTn id="8" dur="500" fill="hold"/>
                                        <p:tgtEl>
                                          <p:spTgt spid="12"/>
                                        </p:tgtEl>
                                      </p:cBhvr>
                                      <p:by x="0" y="0"/>
                                    </p:animScale>
                                  </p:childTnLst>
                                </p:cTn>
                              </p:par>
                              <p:par>
                                <p:cTn id="9" presetID="1" presetClass="entr" presetSubtype="0" fill="hold" grpId="0" nodeType="withEffect">
                                  <p:stCondLst>
                                    <p:cond delay="0"/>
                                  </p:stCondLst>
                                  <p:childTnLst>
                                    <p:set>
                                      <p:cBhvr>
                                        <p:cTn id="10" dur="1" fill="hold">
                                          <p:stCondLst>
                                            <p:cond delay="499"/>
                                          </p:stCondLst>
                                        </p:cTn>
                                        <p:tgtEl>
                                          <p:spTgt spid="13"/>
                                        </p:tgtEl>
                                        <p:attrNameLst>
                                          <p:attrName>style.visibility</p:attrName>
                                        </p:attrNameLst>
                                      </p:cBhvr>
                                      <p:to>
                                        <p:strVal val="visible"/>
                                      </p:to>
                                    </p:set>
                                  </p:childTnLst>
                                </p:cTn>
                              </p:par>
                              <p:par>
                                <p:cTn id="11" presetID="6" presetClass="emph" presetSubtype="0" accel="100000" autoRev="1" fill="hold" grpId="1" nodeType="withEffect">
                                  <p:stCondLst>
                                    <p:cond delay="0"/>
                                  </p:stCondLst>
                                  <p:childTnLst>
                                    <p:animScale>
                                      <p:cBhvr>
                                        <p:cTn id="12" dur="500" fill="hold"/>
                                        <p:tgtEl>
                                          <p:spTgt spid="13"/>
                                        </p:tgtEl>
                                      </p:cBhvr>
                                      <p:by x="0" y="0"/>
                                    </p:animScale>
                                  </p:childTnLst>
                                </p:cTn>
                              </p:par>
                              <p:par>
                                <p:cTn id="13" presetID="1" presetClass="entr" presetSubtype="0" fill="hold" grpId="0" nodeType="withEffect">
                                  <p:stCondLst>
                                    <p:cond delay="0"/>
                                  </p:stCondLst>
                                  <p:childTnLst>
                                    <p:set>
                                      <p:cBhvr>
                                        <p:cTn id="14" dur="1" fill="hold">
                                          <p:stCondLst>
                                            <p:cond delay="499"/>
                                          </p:stCondLst>
                                        </p:cTn>
                                        <p:tgtEl>
                                          <p:spTgt spid="32"/>
                                        </p:tgtEl>
                                        <p:attrNameLst>
                                          <p:attrName>style.visibility</p:attrName>
                                        </p:attrNameLst>
                                      </p:cBhvr>
                                      <p:to>
                                        <p:strVal val="visible"/>
                                      </p:to>
                                    </p:set>
                                  </p:childTnLst>
                                </p:cTn>
                              </p:par>
                              <p:par>
                                <p:cTn id="15" presetID="6" presetClass="emph" presetSubtype="0" accel="100000" autoRev="1" fill="hold" grpId="1" nodeType="withEffect">
                                  <p:stCondLst>
                                    <p:cond delay="0"/>
                                  </p:stCondLst>
                                  <p:childTnLst>
                                    <p:animScale>
                                      <p:cBhvr>
                                        <p:cTn id="16" dur="500" fill="hold"/>
                                        <p:tgtEl>
                                          <p:spTgt spid="32"/>
                                        </p:tgtEl>
                                      </p:cBhvr>
                                      <p:by x="0" y="0"/>
                                    </p:animScale>
                                  </p:childTnLst>
                                </p:cTn>
                              </p:par>
                              <p:par>
                                <p:cTn id="17" presetID="10" presetClass="entr" presetSubtype="0" fill="hold" nodeType="withEffect">
                                  <p:stCondLst>
                                    <p:cond delay="70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par>
                                <p:cTn id="20" presetID="64" presetClass="path" presetSubtype="0" decel="100000" fill="hold" nodeType="withEffect">
                                  <p:stCondLst>
                                    <p:cond delay="700"/>
                                  </p:stCondLst>
                                  <p:childTnLst>
                                    <p:animMotion origin="layout" path="M -2.78785E-6 1.30731E-6 L -2.78785E-6 -0.02814 " pathEditMode="relative" rAng="0" ptsTypes="AA">
                                      <p:cBhvr>
                                        <p:cTn id="21" dur="500" spd="-100000" fill="hold"/>
                                        <p:tgtEl>
                                          <p:spTgt spid="69"/>
                                        </p:tgtEl>
                                        <p:attrNameLst>
                                          <p:attrName>ppt_x</p:attrName>
                                          <p:attrName>ppt_y</p:attrName>
                                        </p:attrNameLst>
                                      </p:cBhvr>
                                      <p:rCtr x="0" y="-1407"/>
                                    </p:animMotion>
                                  </p:childTnLst>
                                </p:cTn>
                              </p:par>
                              <p:par>
                                <p:cTn id="22" presetID="10" presetClass="entr" presetSubtype="0" fill="hold" nodeType="withEffect">
                                  <p:stCondLst>
                                    <p:cond delay="70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par>
                                <p:cTn id="25" presetID="64" presetClass="path" presetSubtype="0" decel="100000" fill="hold" nodeType="withEffect">
                                  <p:stCondLst>
                                    <p:cond delay="700"/>
                                  </p:stCondLst>
                                  <p:childTnLst>
                                    <p:animMotion origin="layout" path="M -2.78785E-6 1.30731E-6 L -2.78785E-6 -0.02814 " pathEditMode="relative" rAng="0" ptsTypes="AA">
                                      <p:cBhvr>
                                        <p:cTn id="26" dur="500" spd="-100000" fill="hold"/>
                                        <p:tgtEl>
                                          <p:spTgt spid="49"/>
                                        </p:tgtEl>
                                        <p:attrNameLst>
                                          <p:attrName>ppt_x</p:attrName>
                                          <p:attrName>ppt_y</p:attrName>
                                        </p:attrNameLst>
                                      </p:cBhvr>
                                      <p:rCtr x="0" y="-1407"/>
                                    </p:animMotion>
                                  </p:childTnLst>
                                </p:cTn>
                              </p:par>
                              <p:par>
                                <p:cTn id="27" presetID="10" presetClass="entr" presetSubtype="0" fill="hold" grpId="0" nodeType="withEffect">
                                  <p:stCondLst>
                                    <p:cond delay="70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42" presetClass="path" presetSubtype="0" decel="100000" fill="hold" grpId="1" nodeType="withEffect">
                                  <p:stCondLst>
                                    <p:cond delay="700"/>
                                  </p:stCondLst>
                                  <p:childTnLst>
                                    <p:animMotion origin="layout" path="M -4.36559E-7 1.16205E-6 L -4.36559E-7 0.02565 " pathEditMode="relative" rAng="0" ptsTypes="AA">
                                      <p:cBhvr>
                                        <p:cTn id="31" dur="500" spd="-100000" fill="hold"/>
                                        <p:tgtEl>
                                          <p:spTgt spid="17"/>
                                        </p:tgtEl>
                                        <p:attrNameLst>
                                          <p:attrName>ppt_x</p:attrName>
                                          <p:attrName>ppt_y</p:attrName>
                                        </p:attrNameLst>
                                      </p:cBhvr>
                                      <p:rCtr x="0" y="1271"/>
                                    </p:animMotion>
                                  </p:childTnLst>
                                </p:cTn>
                              </p:par>
                              <p:par>
                                <p:cTn id="32" presetID="10" presetClass="entr" presetSubtype="0" fill="hold" grpId="0" nodeType="withEffect">
                                  <p:stCondLst>
                                    <p:cond delay="70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42" presetClass="path" presetSubtype="0" decel="100000" fill="hold" grpId="1" nodeType="withEffect">
                                  <p:stCondLst>
                                    <p:cond delay="700"/>
                                  </p:stCondLst>
                                  <p:childTnLst>
                                    <p:animMotion origin="layout" path="M -4.36559E-7 1.16205E-6 L -4.36559E-7 0.02565 " pathEditMode="relative" rAng="0" ptsTypes="AA">
                                      <p:cBhvr>
                                        <p:cTn id="36" dur="500" spd="-100000" fill="hold"/>
                                        <p:tgtEl>
                                          <p:spTgt spid="23"/>
                                        </p:tgtEl>
                                        <p:attrNameLst>
                                          <p:attrName>ppt_x</p:attrName>
                                          <p:attrName>ppt_y</p:attrName>
                                        </p:attrNameLst>
                                      </p:cBhvr>
                                      <p:rCtr x="0" y="1271"/>
                                    </p:animMotion>
                                  </p:childTnLst>
                                </p:cTn>
                              </p:par>
                              <p:par>
                                <p:cTn id="37" presetID="10" presetClass="entr" presetSubtype="0" fill="hold" grpId="0" nodeType="withEffect">
                                  <p:stCondLst>
                                    <p:cond delay="70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par>
                                <p:cTn id="40" presetID="42" presetClass="path" presetSubtype="0" decel="100000" fill="hold" grpId="1" nodeType="withEffect">
                                  <p:stCondLst>
                                    <p:cond delay="700"/>
                                  </p:stCondLst>
                                  <p:childTnLst>
                                    <p:animMotion origin="layout" path="M -4.36559E-7 1.16205E-6 L -4.36559E-7 0.02565 " pathEditMode="relative" rAng="0" ptsTypes="AA">
                                      <p:cBhvr>
                                        <p:cTn id="41" dur="500" spd="-100000" fill="hold"/>
                                        <p:tgtEl>
                                          <p:spTgt spid="35"/>
                                        </p:tgtEl>
                                        <p:attrNameLst>
                                          <p:attrName>ppt_x</p:attrName>
                                          <p:attrName>ppt_y</p:attrName>
                                        </p:attrNameLst>
                                      </p:cBhvr>
                                      <p:rCtr x="0" y="1271"/>
                                    </p:animMotion>
                                  </p:childTnLst>
                                </p:cTn>
                              </p:par>
                              <p:par>
                                <p:cTn id="42" presetID="10" presetClass="entr" presetSubtype="0" fill="hold" nodeType="withEffect">
                                  <p:stCondLst>
                                    <p:cond delay="70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64" presetClass="path" presetSubtype="0" decel="100000" fill="hold" nodeType="withEffect">
                                  <p:stCondLst>
                                    <p:cond delay="700"/>
                                  </p:stCondLst>
                                  <p:childTnLst>
                                    <p:animMotion origin="layout" path="M 3.0891E-6 2.96868E-6 L 3.0891E-6 -0.02815 " pathEditMode="relative" rAng="0" ptsTypes="AA">
                                      <p:cBhvr>
                                        <p:cTn id="46" dur="500" spd="-100000" fill="hold"/>
                                        <p:tgtEl>
                                          <p:spTgt spid="26"/>
                                        </p:tgtEl>
                                        <p:attrNameLst>
                                          <p:attrName>ppt_x</p:attrName>
                                          <p:attrName>ppt_y</p:attrName>
                                        </p:attrNameLst>
                                      </p:cBhvr>
                                      <p:rCtr x="0" y="-1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7" grpId="0"/>
      <p:bldP spid="17" grpId="1"/>
      <p:bldP spid="23" grpId="0"/>
      <p:bldP spid="23" grpId="1"/>
      <p:bldP spid="32" grpId="0" animBg="1"/>
      <p:bldP spid="32" grpId="1" animBg="1"/>
      <p:bldP spid="35" grpId="0"/>
      <p:bldP spid="35"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357F2A9-0A76-4EB6-86C1-35530F789B88}"/>
              </a:ext>
            </a:extLst>
          </p:cNvPr>
          <p:cNvSpPr/>
          <p:nvPr/>
        </p:nvSpPr>
        <p:spPr bwMode="auto">
          <a:xfrm>
            <a:off x="0" y="-3"/>
            <a:ext cx="5638800" cy="6858003"/>
          </a:xfrm>
          <a:prstGeom prst="rect">
            <a:avLst/>
          </a:prstGeom>
          <a:solidFill>
            <a:schemeClr val="accent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7" name="Group 6"/>
          <p:cNvGrpSpPr/>
          <p:nvPr/>
        </p:nvGrpSpPr>
        <p:grpSpPr>
          <a:xfrm>
            <a:off x="5638800" y="1"/>
            <a:ext cx="7002828" cy="6867749"/>
            <a:chOff x="5751504" y="-313263"/>
            <a:chExt cx="7148825" cy="7010927"/>
          </a:xfrm>
        </p:grpSpPr>
        <p:sp>
          <p:nvSpPr>
            <p:cNvPr id="8" name="Rectangle 7"/>
            <p:cNvSpPr/>
            <p:nvPr/>
          </p:nvSpPr>
          <p:spPr bwMode="auto">
            <a:xfrm>
              <a:off x="5751504" y="-313263"/>
              <a:ext cx="6684971" cy="7010927"/>
            </a:xfrm>
            <a:prstGeom prst="rect">
              <a:avLst/>
            </a:pr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73" tIns="44786" rIns="89573" bIns="44786" numCol="1" anchor="t" anchorCtr="0" compatLnSpc="1">
              <a:prstTxWarp prst="textNoShape">
                <a:avLst/>
              </a:prstTxWarp>
            </a:bodyPr>
            <a:lstStyle/>
            <a:p>
              <a:pPr marL="0" marR="0" lvl="0" indent="0" algn="l" defTabSz="913632"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404040"/>
                </a:solidFill>
                <a:effectLst/>
                <a:uLnTx/>
                <a:uFillTx/>
                <a:latin typeface="Segoe UI"/>
                <a:ea typeface="+mn-ea"/>
                <a:cs typeface="+mn-cs"/>
              </a:endParaRPr>
            </a:p>
          </p:txBody>
        </p:sp>
        <p:sp>
          <p:nvSpPr>
            <p:cNvPr id="9" name="TextBox 7"/>
            <p:cNvSpPr txBox="1"/>
            <p:nvPr/>
          </p:nvSpPr>
          <p:spPr>
            <a:xfrm>
              <a:off x="6236004" y="449141"/>
              <a:ext cx="6664325" cy="6233714"/>
            </a:xfrm>
            <a:prstGeom prst="rect">
              <a:avLst/>
            </a:prstGeom>
            <a:noFill/>
          </p:spPr>
          <p:txBody>
            <a:bodyPr wrap="square" lIns="179145" tIns="143316" rIns="179145" bIns="143316" rtlCol="0">
              <a:spAutoFit/>
            </a:bodyPr>
            <a:lstStyle/>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“entities”: [</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“entity”: “</a:t>
              </a:r>
              <a:r>
                <a:rPr kumimoji="0" lang="en-US" sz="1400" b="0" i="0" u="none" strike="noStrike" kern="0" cap="none" spc="0" normalizeH="0" baseline="0" noProof="0" err="1">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flight_delays</a:t>
              </a: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“type”: “Topic”</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“intents”: [</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“intent”: “</a:t>
              </a:r>
              <a:r>
                <a:rPr kumimoji="0" lang="en-US" sz="1400" b="0" i="0" u="none" strike="noStrike" kern="0" cap="none" spc="0" normalizeH="0" baseline="0" noProof="0" err="1">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FindNews</a:t>
              </a: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“score”: 0.99853384</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“intent”: “None”,</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“score”: 0.07289317</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“intent”: “</a:t>
              </a:r>
              <a:r>
                <a:rPr kumimoji="0" lang="en-US" sz="1400" b="0" i="0" u="none" strike="noStrike" kern="0" cap="none" spc="0" normalizeH="0" baseline="0" noProof="0" err="1">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ReadNews</a:t>
              </a: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“score”: 0.0167122427</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“intent”: “</a:t>
              </a:r>
              <a:r>
                <a:rPr kumimoji="0" lang="en-US" sz="1400" b="0" i="0" u="none" strike="noStrike" kern="0" cap="none" spc="0" normalizeH="0" baseline="0" noProof="0" err="1">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ShareNews</a:t>
              </a: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“score”: 1.0919299E-06</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a:t>
              </a:r>
            </a:p>
            <a:p>
              <a:pPr marL="0" marR="0" lvl="0" indent="0" algn="l" defTabSz="1791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a:t>
              </a:r>
            </a:p>
            <a:p>
              <a:pPr marL="0" marR="0" lvl="0" indent="0" algn="l" defTabSz="91363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a:gsLst>
                    <a:gs pos="0">
                      <a:srgbClr val="505050"/>
                    </a:gs>
                    <a:gs pos="100000">
                      <a:srgbClr val="505050"/>
                    </a:gs>
                  </a:gsLst>
                  <a:lin ang="5400000" scaled="0"/>
                </a:gradFill>
                <a:effectLst/>
                <a:uLnTx/>
                <a:uFillTx/>
                <a:latin typeface="Segoe UI"/>
                <a:ea typeface="+mn-ea"/>
                <a:cs typeface="+mn-cs"/>
              </a:endParaRPr>
            </a:p>
          </p:txBody>
        </p:sp>
      </p:grpSp>
      <p:grpSp>
        <p:nvGrpSpPr>
          <p:cNvPr id="2" name="Group 1"/>
          <p:cNvGrpSpPr/>
          <p:nvPr/>
        </p:nvGrpSpPr>
        <p:grpSpPr>
          <a:xfrm>
            <a:off x="177385" y="2651566"/>
            <a:ext cx="4986348" cy="4216183"/>
            <a:chOff x="-1" y="1439862"/>
            <a:chExt cx="6218238" cy="5257801"/>
          </a:xfrm>
        </p:grpSpPr>
        <p:grpSp>
          <p:nvGrpSpPr>
            <p:cNvPr id="12" name="Group 11"/>
            <p:cNvGrpSpPr/>
            <p:nvPr/>
          </p:nvGrpSpPr>
          <p:grpSpPr>
            <a:xfrm>
              <a:off x="-1" y="1439862"/>
              <a:ext cx="6218238" cy="5257801"/>
              <a:chOff x="-1" y="1439862"/>
              <a:chExt cx="6218238" cy="5257801"/>
            </a:xfrm>
          </p:grpSpPr>
          <p:sp>
            <p:nvSpPr>
              <p:cNvPr id="14" name="Pentagon 13"/>
              <p:cNvSpPr/>
              <p:nvPr/>
            </p:nvSpPr>
            <p:spPr bwMode="auto">
              <a:xfrm>
                <a:off x="-1" y="1439862"/>
                <a:ext cx="6218238" cy="5257801"/>
              </a:xfrm>
              <a:prstGeom prst="homePlate">
                <a:avLst>
                  <a:gd name="adj" fmla="val 22388"/>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573" tIns="89573" rIns="33594" bIns="33594" rtlCol="0" anchor="b" anchorCtr="0"/>
              <a:lstStyle/>
              <a:p>
                <a:pPr marL="0" marR="0" lvl="0" indent="0" algn="ctr" defTabSz="913303" rtl="0"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Oval Callout 6"/>
              <p:cNvSpPr/>
              <p:nvPr/>
            </p:nvSpPr>
            <p:spPr bwMode="auto">
              <a:xfrm>
                <a:off x="1253111" y="1697695"/>
                <a:ext cx="3399704" cy="1483917"/>
              </a:xfrm>
              <a:prstGeom prst="wedgeRectCallout">
                <a:avLst>
                  <a:gd name="adj1" fmla="val -32733"/>
                  <a:gd name="adj2" fmla="val 67044"/>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0" rIns="0" bIns="0" rtlCol="0" anchor="ctr" anchorCtr="0"/>
              <a:lstStyle/>
              <a:p>
                <a:pPr marL="225425" marR="0" lvl="0" indent="-225425" algn="ctr" defTabSz="913303" rtl="0" eaLnBrk="1" fontAlgn="auto" latinLnBrk="0" hangingPunct="1">
                  <a:lnSpc>
                    <a:spcPts val="2351"/>
                  </a:lnSpc>
                  <a:spcBef>
                    <a:spcPts val="0"/>
                  </a:spcBef>
                  <a:spcAft>
                    <a:spcPts val="0"/>
                  </a:spcAft>
                  <a:buClrTx/>
                  <a:buSzTx/>
                  <a:buFontTx/>
                  <a:buNone/>
                  <a:tabLst/>
                  <a:defRPr/>
                </a:pPr>
                <a:r>
                  <a:rPr kumimoji="0" lang="en-US" sz="2400" b="0" i="0" u="none" strike="noStrike" kern="0" cap="none" spc="0" normalizeH="0" baseline="0" noProof="0" dirty="0">
                    <a:ln>
                      <a:noFill/>
                    </a:ln>
                    <a:gradFill>
                      <a:gsLst>
                        <a:gs pos="0">
                          <a:srgbClr val="505050"/>
                        </a:gs>
                        <a:gs pos="100000">
                          <a:srgbClr val="505050"/>
                        </a:gs>
                      </a:gsLst>
                      <a:lin ang="5400000" scaled="0"/>
                    </a:gradFill>
                    <a:effectLst/>
                    <a:uLnTx/>
                    <a:uFillTx/>
                    <a:latin typeface="Segoe UI"/>
                    <a:ea typeface="Segoe UI" pitchFamily="34" charset="0"/>
                    <a:cs typeface="Segoe UI" pitchFamily="34" charset="0"/>
                  </a:rPr>
                  <a:t>“News about </a:t>
                </a:r>
                <a:br>
                  <a:rPr kumimoji="0" lang="en-US" sz="2400" b="0" i="0" u="none" strike="noStrike" kern="0" cap="none" spc="0" normalizeH="0" baseline="0" noProof="0" dirty="0">
                    <a:ln>
                      <a:noFill/>
                    </a:ln>
                    <a:gradFill>
                      <a:gsLst>
                        <a:gs pos="0">
                          <a:srgbClr val="505050"/>
                        </a:gs>
                        <a:gs pos="100000">
                          <a:srgbClr val="505050"/>
                        </a:gs>
                      </a:gsLst>
                      <a:lin ang="5400000" scaled="0"/>
                    </a:gradFill>
                    <a:effectLst/>
                    <a:uLnTx/>
                    <a:uFillTx/>
                    <a:latin typeface="Segoe UI"/>
                    <a:ea typeface="Segoe UI" pitchFamily="34" charset="0"/>
                    <a:cs typeface="Segoe UI" pitchFamily="34" charset="0"/>
                  </a:rPr>
                </a:br>
                <a:r>
                  <a:rPr kumimoji="0" lang="en-US" sz="2400" b="0" i="0" u="none" strike="noStrike" kern="0" cap="none" spc="0" normalizeH="0" baseline="0" noProof="0" dirty="0">
                    <a:ln>
                      <a:noFill/>
                    </a:ln>
                    <a:gradFill>
                      <a:gsLst>
                        <a:gs pos="0">
                          <a:srgbClr val="505050"/>
                        </a:gs>
                        <a:gs pos="100000">
                          <a:srgbClr val="505050"/>
                        </a:gs>
                      </a:gsLst>
                      <a:lin ang="5400000" scaled="0"/>
                    </a:gradFill>
                    <a:effectLst/>
                    <a:uLnTx/>
                    <a:uFillTx/>
                    <a:latin typeface="Segoe UI"/>
                    <a:ea typeface="Segoe UI" pitchFamily="34" charset="0"/>
                    <a:cs typeface="Segoe UI" pitchFamily="34" charset="0"/>
                  </a:rPr>
                  <a:t>flight delays”</a:t>
                </a:r>
              </a:p>
            </p:txBody>
          </p:sp>
        </p:grpSp>
        <p:sp>
          <p:nvSpPr>
            <p:cNvPr id="13" name="Freeform 12"/>
            <p:cNvSpPr>
              <a:spLocks noChangeAspect="1"/>
            </p:cNvSpPr>
            <p:nvPr/>
          </p:nvSpPr>
          <p:spPr bwMode="auto">
            <a:xfrm>
              <a:off x="274637" y="3735690"/>
              <a:ext cx="2820713" cy="2961973"/>
            </a:xfrm>
            <a:custGeom>
              <a:avLst/>
              <a:gdLst>
                <a:gd name="T0" fmla="*/ 26 w 997"/>
                <a:gd name="T1" fmla="*/ 1048 h 1048"/>
                <a:gd name="T2" fmla="*/ 123 w 997"/>
                <a:gd name="T3" fmla="*/ 725 h 1048"/>
                <a:gd name="T4" fmla="*/ 272 w 997"/>
                <a:gd name="T5" fmla="*/ 673 h 1048"/>
                <a:gd name="T6" fmla="*/ 382 w 997"/>
                <a:gd name="T7" fmla="*/ 621 h 1048"/>
                <a:gd name="T8" fmla="*/ 395 w 997"/>
                <a:gd name="T9" fmla="*/ 537 h 1048"/>
                <a:gd name="T10" fmla="*/ 343 w 997"/>
                <a:gd name="T11" fmla="*/ 408 h 1048"/>
                <a:gd name="T12" fmla="*/ 311 w 997"/>
                <a:gd name="T13" fmla="*/ 356 h 1048"/>
                <a:gd name="T14" fmla="*/ 324 w 997"/>
                <a:gd name="T15" fmla="*/ 278 h 1048"/>
                <a:gd name="T16" fmla="*/ 317 w 997"/>
                <a:gd name="T17" fmla="*/ 233 h 1048"/>
                <a:gd name="T18" fmla="*/ 376 w 997"/>
                <a:gd name="T19" fmla="*/ 84 h 1048"/>
                <a:gd name="T20" fmla="*/ 460 w 997"/>
                <a:gd name="T21" fmla="*/ 26 h 1048"/>
                <a:gd name="T22" fmla="*/ 453 w 997"/>
                <a:gd name="T23" fmla="*/ 58 h 1048"/>
                <a:gd name="T24" fmla="*/ 512 w 997"/>
                <a:gd name="T25" fmla="*/ 0 h 1048"/>
                <a:gd name="T26" fmla="*/ 512 w 997"/>
                <a:gd name="T27" fmla="*/ 13 h 1048"/>
                <a:gd name="T28" fmla="*/ 518 w 997"/>
                <a:gd name="T29" fmla="*/ 46 h 1048"/>
                <a:gd name="T30" fmla="*/ 518 w 997"/>
                <a:gd name="T31" fmla="*/ 46 h 1048"/>
                <a:gd name="T32" fmla="*/ 518 w 997"/>
                <a:gd name="T33" fmla="*/ 33 h 1048"/>
                <a:gd name="T34" fmla="*/ 563 w 997"/>
                <a:gd name="T35" fmla="*/ 46 h 1048"/>
                <a:gd name="T36" fmla="*/ 622 w 997"/>
                <a:gd name="T37" fmla="*/ 84 h 1048"/>
                <a:gd name="T38" fmla="*/ 680 w 997"/>
                <a:gd name="T39" fmla="*/ 220 h 1048"/>
                <a:gd name="T40" fmla="*/ 680 w 997"/>
                <a:gd name="T41" fmla="*/ 278 h 1048"/>
                <a:gd name="T42" fmla="*/ 699 w 997"/>
                <a:gd name="T43" fmla="*/ 356 h 1048"/>
                <a:gd name="T44" fmla="*/ 674 w 997"/>
                <a:gd name="T45" fmla="*/ 395 h 1048"/>
                <a:gd name="T46" fmla="*/ 602 w 997"/>
                <a:gd name="T47" fmla="*/ 537 h 1048"/>
                <a:gd name="T48" fmla="*/ 615 w 997"/>
                <a:gd name="T49" fmla="*/ 621 h 1048"/>
                <a:gd name="T50" fmla="*/ 615 w 997"/>
                <a:gd name="T51" fmla="*/ 621 h 1048"/>
                <a:gd name="T52" fmla="*/ 725 w 997"/>
                <a:gd name="T53" fmla="*/ 673 h 1048"/>
                <a:gd name="T54" fmla="*/ 874 w 997"/>
                <a:gd name="T55" fmla="*/ 725 h 1048"/>
                <a:gd name="T56" fmla="*/ 971 w 997"/>
                <a:gd name="T57" fmla="*/ 1048 h 1048"/>
                <a:gd name="T58" fmla="*/ 26 w 997"/>
                <a:gd name="T59" fmla="*/ 1048 h 1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7" h="1048">
                  <a:moveTo>
                    <a:pt x="26" y="1048"/>
                  </a:moveTo>
                  <a:cubicBezTo>
                    <a:pt x="26" y="1048"/>
                    <a:pt x="0" y="789"/>
                    <a:pt x="123" y="725"/>
                  </a:cubicBezTo>
                  <a:cubicBezTo>
                    <a:pt x="201" y="686"/>
                    <a:pt x="175" y="712"/>
                    <a:pt x="272" y="673"/>
                  </a:cubicBezTo>
                  <a:cubicBezTo>
                    <a:pt x="337" y="641"/>
                    <a:pt x="369" y="621"/>
                    <a:pt x="382" y="621"/>
                  </a:cubicBezTo>
                  <a:cubicBezTo>
                    <a:pt x="382" y="608"/>
                    <a:pt x="395" y="537"/>
                    <a:pt x="395" y="537"/>
                  </a:cubicBezTo>
                  <a:cubicBezTo>
                    <a:pt x="395" y="537"/>
                    <a:pt x="356" y="485"/>
                    <a:pt x="343" y="408"/>
                  </a:cubicBezTo>
                  <a:cubicBezTo>
                    <a:pt x="343" y="408"/>
                    <a:pt x="311" y="414"/>
                    <a:pt x="311" y="356"/>
                  </a:cubicBezTo>
                  <a:cubicBezTo>
                    <a:pt x="311" y="311"/>
                    <a:pt x="291" y="291"/>
                    <a:pt x="324" y="278"/>
                  </a:cubicBezTo>
                  <a:cubicBezTo>
                    <a:pt x="324" y="278"/>
                    <a:pt x="317" y="259"/>
                    <a:pt x="317" y="233"/>
                  </a:cubicBezTo>
                  <a:cubicBezTo>
                    <a:pt x="317" y="194"/>
                    <a:pt x="304" y="130"/>
                    <a:pt x="376" y="84"/>
                  </a:cubicBezTo>
                  <a:cubicBezTo>
                    <a:pt x="453" y="33"/>
                    <a:pt x="460" y="26"/>
                    <a:pt x="460" y="26"/>
                  </a:cubicBezTo>
                  <a:cubicBezTo>
                    <a:pt x="460" y="26"/>
                    <a:pt x="460" y="26"/>
                    <a:pt x="453" y="58"/>
                  </a:cubicBezTo>
                  <a:cubicBezTo>
                    <a:pt x="453" y="58"/>
                    <a:pt x="479" y="26"/>
                    <a:pt x="512" y="0"/>
                  </a:cubicBezTo>
                  <a:cubicBezTo>
                    <a:pt x="512" y="0"/>
                    <a:pt x="512" y="0"/>
                    <a:pt x="512" y="13"/>
                  </a:cubicBezTo>
                  <a:cubicBezTo>
                    <a:pt x="512" y="20"/>
                    <a:pt x="512" y="39"/>
                    <a:pt x="518" y="46"/>
                  </a:cubicBezTo>
                  <a:cubicBezTo>
                    <a:pt x="518" y="46"/>
                    <a:pt x="518" y="46"/>
                    <a:pt x="518" y="46"/>
                  </a:cubicBezTo>
                  <a:cubicBezTo>
                    <a:pt x="518" y="46"/>
                    <a:pt x="518" y="46"/>
                    <a:pt x="518" y="33"/>
                  </a:cubicBezTo>
                  <a:cubicBezTo>
                    <a:pt x="518" y="33"/>
                    <a:pt x="544" y="39"/>
                    <a:pt x="563" y="46"/>
                  </a:cubicBezTo>
                  <a:cubicBezTo>
                    <a:pt x="563" y="46"/>
                    <a:pt x="609" y="78"/>
                    <a:pt x="622" y="84"/>
                  </a:cubicBezTo>
                  <a:cubicBezTo>
                    <a:pt x="693" y="130"/>
                    <a:pt x="680" y="181"/>
                    <a:pt x="680" y="220"/>
                  </a:cubicBezTo>
                  <a:cubicBezTo>
                    <a:pt x="680" y="253"/>
                    <a:pt x="680" y="278"/>
                    <a:pt x="680" y="278"/>
                  </a:cubicBezTo>
                  <a:cubicBezTo>
                    <a:pt x="706" y="291"/>
                    <a:pt x="699" y="311"/>
                    <a:pt x="699" y="356"/>
                  </a:cubicBezTo>
                  <a:cubicBezTo>
                    <a:pt x="699" y="414"/>
                    <a:pt x="674" y="395"/>
                    <a:pt x="674" y="395"/>
                  </a:cubicBezTo>
                  <a:cubicBezTo>
                    <a:pt x="661" y="492"/>
                    <a:pt x="602" y="537"/>
                    <a:pt x="602" y="537"/>
                  </a:cubicBezTo>
                  <a:cubicBezTo>
                    <a:pt x="602" y="537"/>
                    <a:pt x="615" y="608"/>
                    <a:pt x="615" y="621"/>
                  </a:cubicBezTo>
                  <a:cubicBezTo>
                    <a:pt x="615" y="621"/>
                    <a:pt x="615" y="621"/>
                    <a:pt x="615" y="621"/>
                  </a:cubicBezTo>
                  <a:cubicBezTo>
                    <a:pt x="628" y="621"/>
                    <a:pt x="661" y="641"/>
                    <a:pt x="725" y="673"/>
                  </a:cubicBezTo>
                  <a:cubicBezTo>
                    <a:pt x="822" y="712"/>
                    <a:pt x="797" y="686"/>
                    <a:pt x="874" y="725"/>
                  </a:cubicBezTo>
                  <a:cubicBezTo>
                    <a:pt x="997" y="789"/>
                    <a:pt x="971" y="1048"/>
                    <a:pt x="971" y="1048"/>
                  </a:cubicBezTo>
                  <a:lnTo>
                    <a:pt x="26" y="1048"/>
                  </a:lnTo>
                  <a:close/>
                </a:path>
              </a:pathLst>
            </a:custGeom>
            <a:solidFill>
              <a:schemeClr val="bg1">
                <a:alpha val="30000"/>
              </a:schemeClr>
            </a:solidFill>
            <a:ln>
              <a:noFill/>
            </a:ln>
            <a:extLst/>
          </p:spPr>
          <p:txBody>
            <a:bodyPr vert="horz" wrap="square" lIns="89573" tIns="44786" rIns="89573" bIns="44786" numCol="1" anchor="t" anchorCtr="0" compatLnSpc="1">
              <a:prstTxWarp prst="textNoShape">
                <a:avLst/>
              </a:prstTxWarp>
            </a:bodyPr>
            <a:lstStyle/>
            <a:p>
              <a:pPr marL="0" marR="0" lvl="0" indent="0" algn="just" defTabSz="895629"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FFFFFF"/>
                </a:solidFill>
                <a:effectLst/>
                <a:uLnTx/>
                <a:uFillTx/>
                <a:latin typeface="Segoe UI"/>
                <a:ea typeface="+mn-ea"/>
                <a:cs typeface="+mn-cs"/>
              </a:endParaRPr>
            </a:p>
          </p:txBody>
        </p:sp>
      </p:grpSp>
      <p:sp>
        <p:nvSpPr>
          <p:cNvPr id="4" name="Title 3"/>
          <p:cNvSpPr>
            <a:spLocks noGrp="1"/>
          </p:cNvSpPr>
          <p:nvPr>
            <p:ph type="title"/>
          </p:nvPr>
        </p:nvSpPr>
        <p:spPr/>
        <p:txBody>
          <a:bodyPr/>
          <a:lstStyle/>
          <a:p>
            <a:pPr defTabSz="931993">
              <a:defRPr/>
            </a:pPr>
            <a:r>
              <a:rPr lang="en-US" sz="4702" spc="-102">
                <a:solidFill>
                  <a:schemeClr val="bg1"/>
                </a:solidFill>
              </a:rPr>
              <a:t>Language </a:t>
            </a:r>
            <a:br>
              <a:rPr lang="en-US" sz="4702" spc="-102">
                <a:solidFill>
                  <a:schemeClr val="bg1"/>
                </a:solidFill>
              </a:rPr>
            </a:br>
            <a:r>
              <a:rPr lang="en-US" sz="4702" spc="-102">
                <a:solidFill>
                  <a:schemeClr val="bg1"/>
                </a:solidFill>
              </a:rPr>
              <a:t>understanding </a:t>
            </a:r>
            <a:br>
              <a:rPr lang="en-US" sz="4702" spc="-102">
                <a:solidFill>
                  <a:schemeClr val="bg1"/>
                </a:solidFill>
              </a:rPr>
            </a:br>
            <a:r>
              <a:rPr lang="en-US" sz="4702" spc="-102">
                <a:solidFill>
                  <a:schemeClr val="bg1"/>
                </a:solidFill>
              </a:rPr>
              <a:t>models</a:t>
            </a:r>
          </a:p>
        </p:txBody>
      </p:sp>
      <p:sp>
        <p:nvSpPr>
          <p:cNvPr id="19" name="Oval 18">
            <a:extLst>
              <a:ext uri="{FF2B5EF4-FFF2-40B4-BE49-F238E27FC236}">
                <a16:creationId xmlns:a16="http://schemas.microsoft.com/office/drawing/2014/main" id="{960B4528-1155-4A99-939C-4E58CF8EECC1}"/>
              </a:ext>
            </a:extLst>
          </p:cNvPr>
          <p:cNvSpPr/>
          <p:nvPr/>
        </p:nvSpPr>
        <p:spPr bwMode="auto">
          <a:xfrm>
            <a:off x="11008690" y="265919"/>
            <a:ext cx="904372" cy="904372"/>
          </a:xfrm>
          <a:prstGeom prst="ellipse">
            <a:avLst/>
          </a:prstGeom>
          <a:solidFill>
            <a:schemeClr val="accent1"/>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2" name="Group 30">
            <a:extLst>
              <a:ext uri="{FF2B5EF4-FFF2-40B4-BE49-F238E27FC236}">
                <a16:creationId xmlns:a16="http://schemas.microsoft.com/office/drawing/2014/main" id="{06967276-ED69-4C81-909F-88EE7E19BE5F}"/>
              </a:ext>
            </a:extLst>
          </p:cNvPr>
          <p:cNvGrpSpPr>
            <a:grpSpLocks noChangeAspect="1"/>
          </p:cNvGrpSpPr>
          <p:nvPr/>
        </p:nvGrpSpPr>
        <p:grpSpPr bwMode="auto">
          <a:xfrm>
            <a:off x="4740661" y="3241754"/>
            <a:ext cx="423072" cy="423071"/>
            <a:chOff x="8" y="7"/>
            <a:chExt cx="513" cy="513"/>
          </a:xfrm>
        </p:grpSpPr>
        <p:sp>
          <p:nvSpPr>
            <p:cNvPr id="23" name="Line 31">
              <a:extLst>
                <a:ext uri="{FF2B5EF4-FFF2-40B4-BE49-F238E27FC236}">
                  <a16:creationId xmlns:a16="http://schemas.microsoft.com/office/drawing/2014/main" id="{4F541D4E-0659-423D-8490-06F73CEBC129}"/>
                </a:ext>
              </a:extLst>
            </p:cNvPr>
            <p:cNvSpPr>
              <a:spLocks noChangeShapeType="1"/>
            </p:cNvSpPr>
            <p:nvPr/>
          </p:nvSpPr>
          <p:spPr bwMode="auto">
            <a:xfrm>
              <a:off x="131" y="262"/>
              <a:ext cx="246"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19" tIns="44810" rIns="89619" bIns="44810" numCol="1" anchor="t" anchorCtr="0" compatLnSpc="1">
              <a:prstTxWarp prst="textNoShape">
                <a:avLst/>
              </a:prstTxWarp>
            </a:bodyPr>
            <a:lstStyle/>
            <a:p>
              <a:pPr marL="0" marR="0" lvl="0" indent="0" algn="l" defTabSz="896203" rtl="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4" name="Freeform 32">
              <a:extLst>
                <a:ext uri="{FF2B5EF4-FFF2-40B4-BE49-F238E27FC236}">
                  <a16:creationId xmlns:a16="http://schemas.microsoft.com/office/drawing/2014/main" id="{84DBB20E-1DFD-4956-A892-86115208A9E6}"/>
                </a:ext>
              </a:extLst>
            </p:cNvPr>
            <p:cNvSpPr>
              <a:spLocks/>
            </p:cNvSpPr>
            <p:nvPr/>
          </p:nvSpPr>
          <p:spPr bwMode="auto">
            <a:xfrm>
              <a:off x="261" y="138"/>
              <a:ext cx="125" cy="249"/>
            </a:xfrm>
            <a:custGeom>
              <a:avLst/>
              <a:gdLst>
                <a:gd name="T0" fmla="*/ 0 w 125"/>
                <a:gd name="T1" fmla="*/ 0 h 249"/>
                <a:gd name="T2" fmla="*/ 125 w 125"/>
                <a:gd name="T3" fmla="*/ 124 h 249"/>
                <a:gd name="T4" fmla="*/ 0 w 125"/>
                <a:gd name="T5" fmla="*/ 249 h 249"/>
              </a:gdLst>
              <a:ahLst/>
              <a:cxnLst>
                <a:cxn ang="0">
                  <a:pos x="T0" y="T1"/>
                </a:cxn>
                <a:cxn ang="0">
                  <a:pos x="T2" y="T3"/>
                </a:cxn>
                <a:cxn ang="0">
                  <a:pos x="T4" y="T5"/>
                </a:cxn>
              </a:cxnLst>
              <a:rect l="0" t="0" r="r" b="b"/>
              <a:pathLst>
                <a:path w="125" h="249">
                  <a:moveTo>
                    <a:pt x="0" y="0"/>
                  </a:moveTo>
                  <a:lnTo>
                    <a:pt x="125" y="124"/>
                  </a:lnTo>
                  <a:lnTo>
                    <a:pt x="0" y="249"/>
                  </a:lnTo>
                </a:path>
              </a:pathLst>
            </a:custGeom>
            <a:noFill/>
            <a:ln w="254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9" tIns="44810" rIns="89619" bIns="44810" numCol="1" anchor="t" anchorCtr="0" compatLnSpc="1">
              <a:prstTxWarp prst="textNoShape">
                <a:avLst/>
              </a:prstTxWarp>
            </a:bodyPr>
            <a:lstStyle/>
            <a:p>
              <a:pPr marL="0" marR="0" lvl="0" indent="0" algn="l" defTabSz="896203" rtl="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5" name="Oval 33">
              <a:extLst>
                <a:ext uri="{FF2B5EF4-FFF2-40B4-BE49-F238E27FC236}">
                  <a16:creationId xmlns:a16="http://schemas.microsoft.com/office/drawing/2014/main" id="{83F23A83-A983-477A-961E-691779EAA25E}"/>
                </a:ext>
              </a:extLst>
            </p:cNvPr>
            <p:cNvSpPr>
              <a:spLocks noChangeArrowheads="1"/>
            </p:cNvSpPr>
            <p:nvPr/>
          </p:nvSpPr>
          <p:spPr bwMode="auto">
            <a:xfrm>
              <a:off x="8" y="7"/>
              <a:ext cx="513" cy="513"/>
            </a:xfrm>
            <a:prstGeom prst="ellipse">
              <a:avLst/>
            </a:prstGeom>
            <a:noFill/>
            <a:ln w="254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9" tIns="44810" rIns="89619" bIns="44810" numCol="1" anchor="t" anchorCtr="0" compatLnSpc="1">
              <a:prstTxWarp prst="textNoShape">
                <a:avLst/>
              </a:prstTxWarp>
            </a:bodyPr>
            <a:lstStyle/>
            <a:p>
              <a:pPr marL="0" marR="0" lvl="0" indent="0" algn="l" defTabSz="896203" rtl="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ysClr val="windowText" lastClr="000000"/>
                </a:solidFill>
                <a:effectLst/>
                <a:uLnTx/>
                <a:uFillTx/>
                <a:latin typeface="Segoe UI"/>
                <a:ea typeface="+mn-ea"/>
                <a:cs typeface="+mn-cs"/>
              </a:endParaRPr>
            </a:p>
          </p:txBody>
        </p:sp>
      </p:grpSp>
      <p:pic>
        <p:nvPicPr>
          <p:cNvPr id="5" name="Picture 4">
            <a:extLst>
              <a:ext uri="{FF2B5EF4-FFF2-40B4-BE49-F238E27FC236}">
                <a16:creationId xmlns:a16="http://schemas.microsoft.com/office/drawing/2014/main" id="{98F01413-46D8-468E-B63C-73BB556212E9}"/>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1053602" y="310831"/>
            <a:ext cx="814548" cy="814548"/>
          </a:xfrm>
          <a:prstGeom prst="rect">
            <a:avLst/>
          </a:prstGeom>
        </p:spPr>
      </p:pic>
    </p:spTree>
    <p:extLst>
      <p:ext uri="{BB962C8B-B14F-4D97-AF65-F5344CB8AC3E}">
        <p14:creationId xmlns:p14="http://schemas.microsoft.com/office/powerpoint/2010/main" val="169688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l="22813" t="9874" r="36660" b="26328"/>
          <a:stretch/>
        </p:blipFill>
        <p:spPr>
          <a:xfrm>
            <a:off x="5638799" y="-9287"/>
            <a:ext cx="6547585" cy="6871635"/>
          </a:xfrm>
          <a:prstGeom prst="rect">
            <a:avLst/>
          </a:prstGeom>
        </p:spPr>
      </p:pic>
      <p:sp>
        <p:nvSpPr>
          <p:cNvPr id="9" name="Rectangle 8">
            <a:extLst>
              <a:ext uri="{FF2B5EF4-FFF2-40B4-BE49-F238E27FC236}">
                <a16:creationId xmlns:a16="http://schemas.microsoft.com/office/drawing/2014/main" id="{75FF729D-32CA-4668-AE72-E9E2DD694DCB}"/>
              </a:ext>
            </a:extLst>
          </p:cNvPr>
          <p:cNvSpPr/>
          <p:nvPr/>
        </p:nvSpPr>
        <p:spPr bwMode="auto">
          <a:xfrm>
            <a:off x="0" y="-9287"/>
            <a:ext cx="5638800" cy="6867288"/>
          </a:xfrm>
          <a:prstGeom prst="rect">
            <a:avLst/>
          </a:prstGeom>
          <a:solidFill>
            <a:schemeClr val="accent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a:extLst>
              <a:ext uri="{FF2B5EF4-FFF2-40B4-BE49-F238E27FC236}">
                <a16:creationId xmlns:a16="http://schemas.microsoft.com/office/drawing/2014/main" id="{EFFAAD9B-D89D-45A4-87E7-2CFF80701601}"/>
              </a:ext>
            </a:extLst>
          </p:cNvPr>
          <p:cNvSpPr>
            <a:spLocks noGrp="1"/>
          </p:cNvSpPr>
          <p:nvPr>
            <p:ph type="title"/>
          </p:nvPr>
        </p:nvSpPr>
        <p:spPr/>
        <p:txBody>
          <a:bodyPr/>
          <a:lstStyle/>
          <a:p>
            <a:r>
              <a:rPr lang="en-US"/>
              <a:t>Linguistic analysis</a:t>
            </a:r>
          </a:p>
        </p:txBody>
      </p:sp>
      <p:sp>
        <p:nvSpPr>
          <p:cNvPr id="12" name="Oval 11">
            <a:extLst>
              <a:ext uri="{FF2B5EF4-FFF2-40B4-BE49-F238E27FC236}">
                <a16:creationId xmlns:a16="http://schemas.microsoft.com/office/drawing/2014/main" id="{4374B5AE-74DD-4204-8F39-68E496F64CD7}"/>
              </a:ext>
            </a:extLst>
          </p:cNvPr>
          <p:cNvSpPr/>
          <p:nvPr/>
        </p:nvSpPr>
        <p:spPr bwMode="auto">
          <a:xfrm>
            <a:off x="11008690" y="265919"/>
            <a:ext cx="904372" cy="904372"/>
          </a:xfrm>
          <a:prstGeom prst="ellipse">
            <a:avLst/>
          </a:prstGeom>
          <a:solidFill>
            <a:schemeClr val="accent1"/>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Rectangle 14">
            <a:extLst>
              <a:ext uri="{FF2B5EF4-FFF2-40B4-BE49-F238E27FC236}">
                <a16:creationId xmlns:a16="http://schemas.microsoft.com/office/drawing/2014/main" id="{ED6B0EA6-2383-488B-A9B5-89A72C3B3326}"/>
              </a:ext>
            </a:extLst>
          </p:cNvPr>
          <p:cNvSpPr/>
          <p:nvPr/>
        </p:nvSpPr>
        <p:spPr>
          <a:xfrm>
            <a:off x="266701" y="1958640"/>
            <a:ext cx="5067300" cy="1785104"/>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Analysis tolls for natural language processing</a:t>
            </a:r>
          </a:p>
          <a:p>
            <a:pPr marL="0" marR="0" lvl="0" indent="0" algn="l" defTabSz="895838" rtl="0" eaLnBrk="1" fontAlgn="auto" latinLnBrk="0" hangingPunct="1">
              <a:lnSpc>
                <a:spcPct val="90000"/>
              </a:lnSpc>
              <a:spcBef>
                <a:spcPts val="600"/>
              </a:spcBef>
              <a:spcAft>
                <a:spcPts val="0"/>
              </a:spcAft>
              <a:buClrTx/>
              <a:buSzTx/>
              <a:buFontTx/>
              <a:buNone/>
              <a:tabLst/>
              <a:defRPr/>
            </a:pP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Access to part-of-speech tagging </a:t>
            </a:r>
            <a:b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and parsing, identifying concepts, </a:t>
            </a:r>
            <a:b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and actions </a:t>
            </a:r>
          </a:p>
        </p:txBody>
      </p:sp>
      <p:pic>
        <p:nvPicPr>
          <p:cNvPr id="10" name="Picture 9">
            <a:extLst>
              <a:ext uri="{FF2B5EF4-FFF2-40B4-BE49-F238E27FC236}">
                <a16:creationId xmlns:a16="http://schemas.microsoft.com/office/drawing/2014/main" id="{5D1FA54A-1101-489A-B258-3A66BCCB0151}"/>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080382" y="327396"/>
            <a:ext cx="768718" cy="768718"/>
          </a:xfrm>
          <a:prstGeom prst="rect">
            <a:avLst/>
          </a:prstGeom>
        </p:spPr>
      </p:pic>
    </p:spTree>
    <p:extLst>
      <p:ext uri="{BB962C8B-B14F-4D97-AF65-F5344CB8AC3E}">
        <p14:creationId xmlns:p14="http://schemas.microsoft.com/office/powerpoint/2010/main" val="157383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7E113CF-904F-4B80-A92F-24FA4AB0CC7C}"/>
              </a:ext>
            </a:extLst>
          </p:cNvPr>
          <p:cNvSpPr/>
          <p:nvPr/>
        </p:nvSpPr>
        <p:spPr bwMode="auto">
          <a:xfrm>
            <a:off x="0" y="0"/>
            <a:ext cx="5638800" cy="6858000"/>
          </a:xfrm>
          <a:prstGeom prst="rect">
            <a:avLst/>
          </a:prstGeom>
          <a:solidFill>
            <a:schemeClr val="accent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7" name="Title 16"/>
          <p:cNvSpPr>
            <a:spLocks noGrp="1"/>
          </p:cNvSpPr>
          <p:nvPr>
            <p:ph type="title"/>
          </p:nvPr>
        </p:nvSpPr>
        <p:spPr/>
        <p:txBody>
          <a:bodyPr/>
          <a:lstStyle/>
          <a:p>
            <a:r>
              <a:rPr lang="en-US"/>
              <a:t>Linguistic analysis</a:t>
            </a:r>
          </a:p>
        </p:txBody>
      </p:sp>
      <p:sp>
        <p:nvSpPr>
          <p:cNvPr id="11" name="Title 7"/>
          <p:cNvSpPr txBox="1">
            <a:spLocks/>
          </p:cNvSpPr>
          <p:nvPr/>
        </p:nvSpPr>
        <p:spPr>
          <a:xfrm>
            <a:off x="1511626" y="292406"/>
            <a:ext cx="10675623" cy="898835"/>
          </a:xfrm>
          <a:prstGeom prst="rect">
            <a:avLst/>
          </a:prstGeom>
        </p:spPr>
        <p:txBody>
          <a:bodyPr vert="horz" wrap="square" lIns="143316" tIns="89573" rIns="143316" bIns="89573" rtlCol="0" anchor="ctr">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1993" rtl="0" eaLnBrk="1" fontAlgn="auto" latinLnBrk="0" hangingPunct="1">
              <a:lnSpc>
                <a:spcPct val="90000"/>
              </a:lnSpc>
              <a:spcBef>
                <a:spcPct val="0"/>
              </a:spcBef>
              <a:spcAft>
                <a:spcPts val="0"/>
              </a:spcAft>
              <a:buClrTx/>
              <a:buSzTx/>
              <a:buFontTx/>
              <a:buNone/>
              <a:tabLst/>
              <a:defRPr/>
            </a:pPr>
            <a:endParaRPr kumimoji="0" lang="en-US" sz="4702" b="0" i="0" u="none" strike="noStrike" kern="1200" cap="none" spc="-102" normalizeH="0" baseline="0" noProof="0">
              <a:ln w="3175">
                <a:noFill/>
              </a:ln>
              <a:solidFill>
                <a:srgbClr val="FFFFFF"/>
              </a:solidFill>
              <a:effectLst/>
              <a:uLnTx/>
              <a:uFillTx/>
              <a:latin typeface="Segoe UI Light"/>
              <a:ea typeface="+mn-ea"/>
              <a:cs typeface="Segoe UI" pitchFamily="34" charset="0"/>
            </a:endParaRPr>
          </a:p>
        </p:txBody>
      </p:sp>
      <p:grpSp>
        <p:nvGrpSpPr>
          <p:cNvPr id="3" name="Group 2">
            <a:extLst>
              <a:ext uri="{FF2B5EF4-FFF2-40B4-BE49-F238E27FC236}">
                <a16:creationId xmlns:a16="http://schemas.microsoft.com/office/drawing/2014/main" id="{2F1EAC90-788C-4968-9189-9F4B1BDE3822}"/>
              </a:ext>
            </a:extLst>
          </p:cNvPr>
          <p:cNvGrpSpPr/>
          <p:nvPr/>
        </p:nvGrpSpPr>
        <p:grpSpPr>
          <a:xfrm>
            <a:off x="5745397" y="1362576"/>
            <a:ext cx="6441851" cy="5299482"/>
            <a:chOff x="6379415" y="1314842"/>
            <a:chExt cx="6901319" cy="5677471"/>
          </a:xfrm>
        </p:grpSpPr>
        <p:pic>
          <p:nvPicPr>
            <p:cNvPr id="13" name="Picture 12"/>
            <p:cNvPicPr>
              <a:picLocks noChangeAspect="1"/>
            </p:cNvPicPr>
            <p:nvPr/>
          </p:nvPicPr>
          <p:blipFill rotWithShape="1">
            <a:blip r:embed="rId3"/>
            <a:srcRect b="87807"/>
            <a:stretch/>
          </p:blipFill>
          <p:spPr>
            <a:xfrm>
              <a:off x="6379415" y="1314842"/>
              <a:ext cx="6901319" cy="660031"/>
            </a:xfrm>
            <a:prstGeom prst="rect">
              <a:avLst/>
            </a:prstGeom>
          </p:spPr>
        </p:pic>
        <p:pic>
          <p:nvPicPr>
            <p:cNvPr id="47" name="Picture 46"/>
            <p:cNvPicPr>
              <a:picLocks noChangeAspect="1"/>
            </p:cNvPicPr>
            <p:nvPr/>
          </p:nvPicPr>
          <p:blipFill rotWithShape="1">
            <a:blip r:embed="rId3"/>
            <a:srcRect t="12226" b="-5005"/>
            <a:stretch/>
          </p:blipFill>
          <p:spPr>
            <a:xfrm>
              <a:off x="6379415" y="1969818"/>
              <a:ext cx="6901319" cy="5022495"/>
            </a:xfrm>
            <a:prstGeom prst="rect">
              <a:avLst/>
            </a:prstGeom>
            <a:solidFill>
              <a:schemeClr val="bg1"/>
            </a:solidFill>
          </p:spPr>
        </p:pic>
      </p:grpSp>
      <p:sp>
        <p:nvSpPr>
          <p:cNvPr id="10" name="Oval 9">
            <a:extLst>
              <a:ext uri="{FF2B5EF4-FFF2-40B4-BE49-F238E27FC236}">
                <a16:creationId xmlns:a16="http://schemas.microsoft.com/office/drawing/2014/main" id="{0E28F94A-0482-4DBB-8842-6AE616AAA57F}"/>
              </a:ext>
            </a:extLst>
          </p:cNvPr>
          <p:cNvSpPr/>
          <p:nvPr/>
        </p:nvSpPr>
        <p:spPr bwMode="auto">
          <a:xfrm>
            <a:off x="11008690" y="265919"/>
            <a:ext cx="904372" cy="904372"/>
          </a:xfrm>
          <a:prstGeom prst="ellipse">
            <a:avLst/>
          </a:prstGeom>
          <a:solidFill>
            <a:schemeClr val="accent1"/>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Picture 3">
            <a:extLst>
              <a:ext uri="{FF2B5EF4-FFF2-40B4-BE49-F238E27FC236}">
                <a16:creationId xmlns:a16="http://schemas.microsoft.com/office/drawing/2014/main" id="{D3A6CC2F-16D9-4060-BAE0-5241DB75CB97}"/>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080382" y="327396"/>
            <a:ext cx="768718" cy="768718"/>
          </a:xfrm>
          <a:prstGeom prst="rect">
            <a:avLst/>
          </a:prstGeom>
        </p:spPr>
      </p:pic>
    </p:spTree>
    <p:extLst>
      <p:ext uri="{BB962C8B-B14F-4D97-AF65-F5344CB8AC3E}">
        <p14:creationId xmlns:p14="http://schemas.microsoft.com/office/powerpoint/2010/main" val="58335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25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decel="100000" fill="hold" grpId="1" nodeType="withEffect" nodePh="1">
                                  <p:stCondLst>
                                    <p:cond delay="250"/>
                                  </p:stCondLst>
                                  <p:endCondLst>
                                    <p:cond evt="begin" delay="0">
                                      <p:tn val="8"/>
                                    </p:cond>
                                  </p:endCondLst>
                                  <p:childTnLst>
                                    <p:animMotion origin="layout" path="M 0.01519 0.00045 L -1.976E-6 2.46482E-6 " pathEditMode="relative" rAng="0" ptsTypes="AA">
                                      <p:cBhvr>
                                        <p:cTn id="9" dur="500" fill="hold"/>
                                        <p:tgtEl>
                                          <p:spTgt spid="11"/>
                                        </p:tgtEl>
                                        <p:attrNameLst>
                                          <p:attrName>ppt_x</p:attrName>
                                          <p:attrName>ppt_y</p:attrName>
                                        </p:attrNameLst>
                                      </p:cBhvr>
                                      <p:rCtr x="-76600" y="-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l="28666" t="14350" r="18024" b="2488"/>
          <a:stretch/>
        </p:blipFill>
        <p:spPr>
          <a:xfrm flipH="1">
            <a:off x="5638800" y="2674"/>
            <a:ext cx="6595994" cy="6859676"/>
          </a:xfrm>
          <a:prstGeom prst="rect">
            <a:avLst/>
          </a:prstGeom>
        </p:spPr>
      </p:pic>
      <p:sp>
        <p:nvSpPr>
          <p:cNvPr id="9" name="Rectangle 8">
            <a:extLst>
              <a:ext uri="{FF2B5EF4-FFF2-40B4-BE49-F238E27FC236}">
                <a16:creationId xmlns:a16="http://schemas.microsoft.com/office/drawing/2014/main" id="{6C3607F6-674C-4586-B367-12C97179A227}"/>
              </a:ext>
            </a:extLst>
          </p:cNvPr>
          <p:cNvSpPr/>
          <p:nvPr/>
        </p:nvSpPr>
        <p:spPr bwMode="auto">
          <a:xfrm>
            <a:off x="0" y="0"/>
            <a:ext cx="5638800" cy="6858000"/>
          </a:xfrm>
          <a:prstGeom prst="rect">
            <a:avLst/>
          </a:prstGeom>
          <a:solidFill>
            <a:schemeClr val="accent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a:extLst>
              <a:ext uri="{FF2B5EF4-FFF2-40B4-BE49-F238E27FC236}">
                <a16:creationId xmlns:a16="http://schemas.microsoft.com/office/drawing/2014/main" id="{622E7AD0-130F-4E7A-B026-9EB320BFCF70}"/>
              </a:ext>
            </a:extLst>
          </p:cNvPr>
          <p:cNvSpPr>
            <a:spLocks noGrp="1"/>
          </p:cNvSpPr>
          <p:nvPr>
            <p:ph type="title"/>
          </p:nvPr>
        </p:nvSpPr>
        <p:spPr/>
        <p:txBody>
          <a:bodyPr/>
          <a:lstStyle/>
          <a:p>
            <a:r>
              <a:rPr lang="en-US" spc="0">
                <a:ln>
                  <a:noFill/>
                </a:ln>
              </a:rPr>
              <a:t>Text analytics</a:t>
            </a:r>
            <a:endParaRPr lang="en-US"/>
          </a:p>
        </p:txBody>
      </p:sp>
      <p:sp>
        <p:nvSpPr>
          <p:cNvPr id="10" name="Rectangle 9">
            <a:extLst>
              <a:ext uri="{FF2B5EF4-FFF2-40B4-BE49-F238E27FC236}">
                <a16:creationId xmlns:a16="http://schemas.microsoft.com/office/drawing/2014/main" id="{7C93262D-2931-4950-87E2-EE12864CE3D8}"/>
              </a:ext>
            </a:extLst>
          </p:cNvPr>
          <p:cNvSpPr/>
          <p:nvPr/>
        </p:nvSpPr>
        <p:spPr>
          <a:xfrm>
            <a:off x="266701" y="1958640"/>
            <a:ext cx="5067300" cy="3755900"/>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Sentiment analysis</a:t>
            </a:r>
            <a:endPar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endParaRPr>
          </a:p>
          <a:p>
            <a:pPr marL="0" marR="0" lvl="0" indent="0" algn="l" defTabSz="895838" rtl="0" eaLnBrk="1" fontAlgn="auto" latinLnBrk="0" hangingPunct="1">
              <a:lnSpc>
                <a:spcPct val="90000"/>
              </a:lnSpc>
              <a:spcBef>
                <a:spcPts val="600"/>
              </a:spcBef>
              <a:spcAft>
                <a:spcPts val="0"/>
              </a:spcAft>
              <a:buClrTx/>
              <a:buSzTx/>
              <a:buFontTx/>
              <a:buNone/>
              <a:tabLst/>
              <a:defRPr/>
            </a:pP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Understand if a record has </a:t>
            </a:r>
            <a:b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positive or negative sentiment</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Key phrase extraction</a:t>
            </a:r>
            <a:endPar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endParaRPr>
          </a:p>
          <a:p>
            <a:pPr marL="0" marR="0" lvl="0" indent="0" algn="l" defTabSz="895838" rtl="0" eaLnBrk="1" fontAlgn="auto" latinLnBrk="0" hangingPunct="1">
              <a:lnSpc>
                <a:spcPct val="90000"/>
              </a:lnSpc>
              <a:spcBef>
                <a:spcPts val="600"/>
              </a:spcBef>
              <a:spcAft>
                <a:spcPts val="0"/>
              </a:spcAft>
              <a:buClrTx/>
              <a:buSzTx/>
              <a:buFontTx/>
              <a:buNone/>
              <a:tabLst/>
              <a:defRPr/>
            </a:pP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Extract key phrases from a piece </a:t>
            </a:r>
            <a:b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of text, and retrieve topics</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Language detection </a:t>
            </a:r>
            <a:endPar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endParaRPr>
          </a:p>
          <a:p>
            <a:pPr marL="0" marR="0" lvl="0" indent="0" algn="l" defTabSz="895838" rtl="0" eaLnBrk="1" fontAlgn="auto" latinLnBrk="0" hangingPunct="1">
              <a:lnSpc>
                <a:spcPct val="90000"/>
              </a:lnSpc>
              <a:spcBef>
                <a:spcPts val="600"/>
              </a:spcBef>
              <a:spcAft>
                <a:spcPts val="0"/>
              </a:spcAft>
              <a:buClrTx/>
              <a:buSzTx/>
              <a:buFontTx/>
              <a:buNone/>
              <a:tabLst/>
              <a:defRPr/>
            </a:pP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Identify the language, </a:t>
            </a:r>
            <a:b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120 supported languages</a:t>
            </a:r>
          </a:p>
          <a:p>
            <a:pPr marL="0" marR="0" lvl="0" indent="0" algn="l" defTabSz="895838" rtl="0" eaLnBrk="1" fontAlgn="auto" latinLnBrk="0" hangingPunct="1">
              <a:lnSpc>
                <a:spcPct val="90000"/>
              </a:lnSpc>
              <a:spcBef>
                <a:spcPts val="200"/>
              </a:spcBef>
              <a:spcAft>
                <a:spcPts val="0"/>
              </a:spcAft>
              <a:buClrTx/>
              <a:buSzTx/>
              <a:buFontTx/>
              <a:buNone/>
              <a:tabLst/>
              <a:defRPr/>
            </a:pPr>
            <a:endPar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13" name="Oval 12">
            <a:extLst>
              <a:ext uri="{FF2B5EF4-FFF2-40B4-BE49-F238E27FC236}">
                <a16:creationId xmlns:a16="http://schemas.microsoft.com/office/drawing/2014/main" id="{426CA87F-797B-4CDE-9895-EB1110416522}"/>
              </a:ext>
            </a:extLst>
          </p:cNvPr>
          <p:cNvSpPr/>
          <p:nvPr/>
        </p:nvSpPr>
        <p:spPr bwMode="auto">
          <a:xfrm>
            <a:off x="11008690" y="265919"/>
            <a:ext cx="904372" cy="904372"/>
          </a:xfrm>
          <a:prstGeom prst="ellipse">
            <a:avLst/>
          </a:prstGeom>
          <a:solidFill>
            <a:schemeClr val="accent1"/>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Picture 3">
            <a:extLst>
              <a:ext uri="{FF2B5EF4-FFF2-40B4-BE49-F238E27FC236}">
                <a16:creationId xmlns:a16="http://schemas.microsoft.com/office/drawing/2014/main" id="{06BEB6CE-D50E-4A37-BDD4-C6461C42A427}"/>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061139" y="330386"/>
            <a:ext cx="799914" cy="799914"/>
          </a:xfrm>
          <a:prstGeom prst="rect">
            <a:avLst/>
          </a:prstGeom>
        </p:spPr>
      </p:pic>
    </p:spTree>
    <p:extLst>
      <p:ext uri="{BB962C8B-B14F-4D97-AF65-F5344CB8AC3E}">
        <p14:creationId xmlns:p14="http://schemas.microsoft.com/office/powerpoint/2010/main" val="335215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animEffect transition="in" filter="fade">
                                      <p:cBhvr>
                                        <p:cTn id="18" dur="500"/>
                                        <p:tgtEl>
                                          <p:spTgt spid="10">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fade">
                                      <p:cBhvr>
                                        <p:cTn id="23" dur="500"/>
                                        <p:tgtEl>
                                          <p:spTgt spid="10">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xEl>
                                              <p:pRg st="5" end="5"/>
                                            </p:txEl>
                                          </p:spTgt>
                                        </p:tgtEl>
                                        <p:attrNameLst>
                                          <p:attrName>style.visibility</p:attrName>
                                        </p:attrNameLst>
                                      </p:cBhvr>
                                      <p:to>
                                        <p:strVal val="visible"/>
                                      </p:to>
                                    </p:set>
                                    <p:animEffect transition="in" filter="fade">
                                      <p:cBhvr>
                                        <p:cTn id="26"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microsoft.sharepoint.com/teams/BrandCentral/BundleImages/5830Surface_019_Cafe_Window_05173_VS_R1b/PreviewImag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flipH="1">
            <a:off x="4753" y="2674"/>
            <a:ext cx="12182495" cy="687440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1CAB31F-C7DB-4A21-949B-B16E78C349DF}"/>
              </a:ext>
            </a:extLst>
          </p:cNvPr>
          <p:cNvSpPr/>
          <p:nvPr/>
        </p:nvSpPr>
        <p:spPr bwMode="auto">
          <a:xfrm>
            <a:off x="0" y="0"/>
            <a:ext cx="5638800" cy="6858000"/>
          </a:xfrm>
          <a:prstGeom prst="rect">
            <a:avLst/>
          </a:prstGeom>
          <a:solidFill>
            <a:schemeClr val="accent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3" name="Rectangle 12">
            <a:extLst>
              <a:ext uri="{FF2B5EF4-FFF2-40B4-BE49-F238E27FC236}">
                <a16:creationId xmlns:a16="http://schemas.microsoft.com/office/drawing/2014/main" id="{0D82A225-3F02-4AAE-BEDD-2EBF365A1738}"/>
              </a:ext>
            </a:extLst>
          </p:cNvPr>
          <p:cNvSpPr/>
          <p:nvPr/>
        </p:nvSpPr>
        <p:spPr>
          <a:xfrm>
            <a:off x="266701" y="1958640"/>
            <a:ext cx="5067300" cy="2917722"/>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Translator Text API</a:t>
            </a:r>
            <a:endParaRPr kumimoji="0" lang="en-US" altLang="zh-CN" sz="20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a:p>
            <a:pPr marL="0" marR="0" lvl="0" indent="0" algn="l" defTabSz="895838" rtl="0" eaLnBrk="1" fontAlgn="auto" latinLnBrk="0" hangingPunct="1">
              <a:lnSpc>
                <a:spcPct val="90000"/>
              </a:lnSpc>
              <a:spcBef>
                <a:spcPts val="600"/>
              </a:spcBef>
              <a:spcAft>
                <a:spcPts val="0"/>
              </a:spcAft>
              <a:buClrTx/>
              <a:buSzTx/>
              <a:buFontTx/>
              <a:buNone/>
              <a:tabLst/>
              <a:defRPr/>
            </a:pP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Automatically detect language </a:t>
            </a:r>
            <a:b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and easily power translation to and </a:t>
            </a:r>
            <a:b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from 60 supported text languages</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Translator Speech API </a:t>
            </a:r>
            <a:endParaRPr kumimoji="0" lang="en-US" altLang="zh-CN" sz="32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Light" panose="020B0502040204020203" pitchFamily="34" charset="0"/>
              <a:ea typeface="+mn-ea"/>
              <a:cs typeface="Segoe UI Light" panose="020B0502040204020203" pitchFamily="34" charset="0"/>
            </a:endParaRPr>
          </a:p>
          <a:p>
            <a:pPr marL="0" marR="0" lvl="0" indent="0" algn="l" defTabSz="895838" rtl="0" eaLnBrk="1" fontAlgn="auto" latinLnBrk="0" hangingPunct="1">
              <a:lnSpc>
                <a:spcPct val="90000"/>
              </a:lnSpc>
              <a:spcBef>
                <a:spcPts val="600"/>
              </a:spcBef>
              <a:spcAft>
                <a:spcPts val="0"/>
              </a:spcAft>
              <a:buClrTx/>
              <a:buSzTx/>
              <a:buFontTx/>
              <a:buNone/>
              <a:tabLst/>
              <a:defRPr/>
            </a:pP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Easily translate real-time speech </a:t>
            </a:r>
            <a:b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conversations in 9 support languages</a:t>
            </a:r>
          </a:p>
          <a:p>
            <a:pPr marL="0" marR="0" lvl="0" indent="0" algn="l" defTabSz="895838" rtl="0" eaLnBrk="1" fontAlgn="auto" latinLnBrk="0" hangingPunct="1">
              <a:lnSpc>
                <a:spcPct val="90000"/>
              </a:lnSpc>
              <a:spcBef>
                <a:spcPts val="600"/>
              </a:spcBef>
              <a:spcAft>
                <a:spcPts val="0"/>
              </a:spcAft>
              <a:buClrTx/>
              <a:buSzTx/>
              <a:buFontTx/>
              <a:buNone/>
              <a:tabLst/>
              <a:defRPr/>
            </a:pPr>
            <a:endPar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14" name="Oval 13">
            <a:extLst>
              <a:ext uri="{FF2B5EF4-FFF2-40B4-BE49-F238E27FC236}">
                <a16:creationId xmlns:a16="http://schemas.microsoft.com/office/drawing/2014/main" id="{828129F7-0632-46FB-AEA9-E320F7FB67E0}"/>
              </a:ext>
            </a:extLst>
          </p:cNvPr>
          <p:cNvSpPr/>
          <p:nvPr/>
        </p:nvSpPr>
        <p:spPr bwMode="auto">
          <a:xfrm>
            <a:off x="11008690" y="265919"/>
            <a:ext cx="904372" cy="904372"/>
          </a:xfrm>
          <a:prstGeom prst="ellipse">
            <a:avLst/>
          </a:prstGeom>
          <a:solidFill>
            <a:schemeClr val="accent1"/>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3" name="Title 2">
            <a:extLst>
              <a:ext uri="{FF2B5EF4-FFF2-40B4-BE49-F238E27FC236}">
                <a16:creationId xmlns:a16="http://schemas.microsoft.com/office/drawing/2014/main" id="{385C7F0A-E9B6-41AA-BE53-B59653F70359}"/>
              </a:ext>
            </a:extLst>
          </p:cNvPr>
          <p:cNvSpPr>
            <a:spLocks noGrp="1"/>
          </p:cNvSpPr>
          <p:nvPr>
            <p:ph type="title"/>
          </p:nvPr>
        </p:nvSpPr>
        <p:spPr/>
        <p:txBody>
          <a:bodyPr/>
          <a:lstStyle/>
          <a:p>
            <a:r>
              <a:rPr lang="en-US" spc="0">
                <a:ln>
                  <a:noFill/>
                </a:ln>
              </a:rPr>
              <a:t>Microsoft </a:t>
            </a:r>
            <a:br>
              <a:rPr lang="en-US" spc="0">
                <a:ln>
                  <a:noFill/>
                </a:ln>
              </a:rPr>
            </a:br>
            <a:r>
              <a:rPr lang="en-US" spc="0">
                <a:ln>
                  <a:noFill/>
                </a:ln>
              </a:rPr>
              <a:t>Translator</a:t>
            </a:r>
            <a:endParaRPr lang="en-US"/>
          </a:p>
        </p:txBody>
      </p:sp>
      <p:pic>
        <p:nvPicPr>
          <p:cNvPr id="4" name="Picture 3">
            <a:extLst>
              <a:ext uri="{FF2B5EF4-FFF2-40B4-BE49-F238E27FC236}">
                <a16:creationId xmlns:a16="http://schemas.microsoft.com/office/drawing/2014/main" id="{CFF18545-FFAF-4464-9448-D5992AFC6BB2}"/>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102429" y="343556"/>
            <a:ext cx="716894" cy="716894"/>
          </a:xfrm>
          <a:prstGeom prst="rect">
            <a:avLst/>
          </a:prstGeom>
        </p:spPr>
      </p:pic>
    </p:spTree>
    <p:extLst>
      <p:ext uri="{BB962C8B-B14F-4D97-AF65-F5344CB8AC3E}">
        <p14:creationId xmlns:p14="http://schemas.microsoft.com/office/powerpoint/2010/main" val="86649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ED50-C862-4B5D-A1D6-A0E5E366C40D}"/>
              </a:ext>
            </a:extLst>
          </p:cNvPr>
          <p:cNvSpPr>
            <a:spLocks noGrp="1"/>
          </p:cNvSpPr>
          <p:nvPr>
            <p:ph type="title"/>
          </p:nvPr>
        </p:nvSpPr>
        <p:spPr/>
        <p:txBody>
          <a:bodyPr/>
          <a:lstStyle/>
          <a:p>
            <a:r>
              <a:rPr lang="en-US"/>
              <a:t>KNOWLEDGE</a:t>
            </a:r>
          </a:p>
        </p:txBody>
      </p:sp>
      <p:sp>
        <p:nvSpPr>
          <p:cNvPr id="7" name="Rectangle 6">
            <a:extLst>
              <a:ext uri="{FF2B5EF4-FFF2-40B4-BE49-F238E27FC236}">
                <a16:creationId xmlns:a16="http://schemas.microsoft.com/office/drawing/2014/main" id="{96A5F23B-69A9-43B2-B9E9-5E2240830E5E}"/>
              </a:ext>
            </a:extLst>
          </p:cNvPr>
          <p:cNvSpPr/>
          <p:nvPr/>
        </p:nvSpPr>
        <p:spPr>
          <a:xfrm>
            <a:off x="4732662" y="3900714"/>
            <a:ext cx="7192346" cy="867930"/>
          </a:xfrm>
          <a:prstGeom prst="rect">
            <a:avLst/>
          </a:prstGeom>
        </p:spPr>
        <p:txBody>
          <a:bodyPr wrap="square">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28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Tap into rich knowledge amassed from </a:t>
            </a:r>
            <a:br>
              <a:rPr kumimoji="0" lang="en-US" sz="28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br>
            <a:r>
              <a:rPr kumimoji="0" lang="en-US" sz="28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the web, academia, or your own data</a:t>
            </a:r>
          </a:p>
        </p:txBody>
      </p:sp>
      <p:sp>
        <p:nvSpPr>
          <p:cNvPr id="8" name="Rectangle 7">
            <a:extLst>
              <a:ext uri="{FF2B5EF4-FFF2-40B4-BE49-F238E27FC236}">
                <a16:creationId xmlns:a16="http://schemas.microsoft.com/office/drawing/2014/main" id="{B84923A9-783B-42C3-9B3C-B631C320CB78}"/>
              </a:ext>
            </a:extLst>
          </p:cNvPr>
          <p:cNvSpPr/>
          <p:nvPr/>
        </p:nvSpPr>
        <p:spPr>
          <a:xfrm>
            <a:off x="4725922" y="5076629"/>
            <a:ext cx="7082971" cy="923330"/>
          </a:xfrm>
          <a:prstGeom prst="rect">
            <a:avLst/>
          </a:prstGeom>
        </p:spPr>
        <p:txBody>
          <a:bodyPr wrap="square">
            <a:spAutoFit/>
          </a:bodyPr>
          <a:lstStyle/>
          <a:p>
            <a:pPr marL="0" marR="0" lvl="0" indent="0" algn="l" defTabSz="914049"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Academic Knowledge | Entity Linking | </a:t>
            </a:r>
            <a:b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b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Knowledge Exploration | Recommendations | </a:t>
            </a:r>
            <a:b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br>
            <a:r>
              <a:rPr kumimoji="0" lang="en-US" sz="2000" b="0" i="0" u="none" strike="noStrike" kern="1200" cap="none" spc="0" normalizeH="0" baseline="0" noProof="0" err="1">
                <a:ln>
                  <a:noFill/>
                </a:ln>
                <a:gradFill>
                  <a:gsLst>
                    <a:gs pos="2917">
                      <a:srgbClr val="FFFFFF"/>
                    </a:gs>
                    <a:gs pos="30000">
                      <a:srgbClr val="FFFFFF"/>
                    </a:gs>
                  </a:gsLst>
                  <a:lin ang="5400000" scaled="0"/>
                </a:gradFill>
                <a:effectLst/>
                <a:uLnTx/>
                <a:uFillTx/>
                <a:latin typeface="Segoe UI"/>
                <a:ea typeface="+mn-ea"/>
                <a:cs typeface="+mn-cs"/>
              </a:rPr>
              <a:t>QnA</a:t>
            </a: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 Maker | Custom Decision Service</a:t>
            </a:r>
          </a:p>
        </p:txBody>
      </p:sp>
      <p:pic>
        <p:nvPicPr>
          <p:cNvPr id="6" name="Picture 5">
            <a:extLst>
              <a:ext uri="{FF2B5EF4-FFF2-40B4-BE49-F238E27FC236}">
                <a16:creationId xmlns:a16="http://schemas.microsoft.com/office/drawing/2014/main" id="{63B19187-938F-4277-B713-A16FD9BFD0B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95262" y="2999665"/>
            <a:ext cx="669468" cy="674741"/>
          </a:xfrm>
          <a:prstGeom prst="rect">
            <a:avLst/>
          </a:prstGeom>
        </p:spPr>
      </p:pic>
    </p:spTree>
    <p:extLst>
      <p:ext uri="{BB962C8B-B14F-4D97-AF65-F5344CB8AC3E}">
        <p14:creationId xmlns:p14="http://schemas.microsoft.com/office/powerpoint/2010/main" val="384379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microsoft.sharepoint.com/teams/BrandCentral/BundleImages/3240WIN13_Jonna_Nokia_03/PreviewImage.png">
            <a:extLst>
              <a:ext uri="{FF2B5EF4-FFF2-40B4-BE49-F238E27FC236}">
                <a16:creationId xmlns:a16="http://schemas.microsoft.com/office/drawing/2014/main" id="{45980AC2-F8BA-494A-B5FF-9263CB1E28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33" t="11954" r="7796" b="-412"/>
          <a:stretch/>
        </p:blipFill>
        <p:spPr bwMode="auto">
          <a:xfrm flipH="1">
            <a:off x="5638800" y="0"/>
            <a:ext cx="6553200" cy="69096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0" y="-9288"/>
            <a:ext cx="5638800" cy="6885939"/>
          </a:xfrm>
          <a:prstGeom prst="rect">
            <a:avLst/>
          </a:prstGeom>
          <a:solidFill>
            <a:schemeClr val="accent3">
              <a:lumMod val="7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16" name="Rectangle 15"/>
          <p:cNvSpPr/>
          <p:nvPr/>
        </p:nvSpPr>
        <p:spPr>
          <a:xfrm>
            <a:off x="266701" y="1958640"/>
            <a:ext cx="4784269" cy="4745915"/>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Interpret</a:t>
            </a:r>
            <a:b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Interprets a natural language user query string. Returns annotated interpretations which can enable rich search-box auto-completion experiences that anticipate what the user is typing</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Evaluate</a:t>
            </a:r>
            <a:b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Evaluates a query expression and returns academic knowledge entity results </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err="1">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Calchistogram</a:t>
            </a:r>
            <a:b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Calculates a histogram of the distribution </a:t>
            </a:r>
            <a:b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of attribute values for the academic entities returned by a query expression, such as </a:t>
            </a:r>
            <a:b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the distribution of citations by year for </a:t>
            </a:r>
            <a:b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a given author</a:t>
            </a:r>
            <a:endParaRPr kumimoji="0" lang="en-US"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p:txBody>
          <a:bodyPr/>
          <a:lstStyle/>
          <a:p>
            <a:r>
              <a:rPr lang="en-US"/>
              <a:t>Academic </a:t>
            </a:r>
            <a:br>
              <a:rPr lang="en-US"/>
            </a:br>
            <a:r>
              <a:rPr lang="en-US"/>
              <a:t>knowledge</a:t>
            </a:r>
          </a:p>
        </p:txBody>
      </p:sp>
      <p:sp>
        <p:nvSpPr>
          <p:cNvPr id="18" name="Oval 17">
            <a:extLst>
              <a:ext uri="{FF2B5EF4-FFF2-40B4-BE49-F238E27FC236}">
                <a16:creationId xmlns:a16="http://schemas.microsoft.com/office/drawing/2014/main" id="{FBC16A1C-0C42-4DA7-BD21-E4D82E7B4DFA}"/>
              </a:ext>
            </a:extLst>
          </p:cNvPr>
          <p:cNvSpPr/>
          <p:nvPr/>
        </p:nvSpPr>
        <p:spPr bwMode="auto">
          <a:xfrm>
            <a:off x="11008690" y="265919"/>
            <a:ext cx="904372" cy="904372"/>
          </a:xfrm>
          <a:prstGeom prst="ellipse">
            <a:avLst/>
          </a:prstGeom>
          <a:solidFill>
            <a:schemeClr val="accent3">
              <a:lumMod val="75000"/>
            </a:schemeClr>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a:extLst>
              <a:ext uri="{FF2B5EF4-FFF2-40B4-BE49-F238E27FC236}">
                <a16:creationId xmlns:a16="http://schemas.microsoft.com/office/drawing/2014/main" id="{B59566E2-2BEF-462A-9CD6-E4D724AAB92C}"/>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117976" y="396444"/>
            <a:ext cx="685800" cy="685800"/>
          </a:xfrm>
          <a:prstGeom prst="rect">
            <a:avLst/>
          </a:prstGeom>
        </p:spPr>
      </p:pic>
    </p:spTree>
    <p:extLst>
      <p:ext uri="{BB962C8B-B14F-4D97-AF65-F5344CB8AC3E}">
        <p14:creationId xmlns:p14="http://schemas.microsoft.com/office/powerpoint/2010/main" val="100121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A6F219A-4EC4-4242-AB00-A261E2A418CA}"/>
              </a:ext>
            </a:extLst>
          </p:cNvPr>
          <p:cNvPicPr>
            <a:picLocks noChangeAspect="1"/>
          </p:cNvPicPr>
          <p:nvPr/>
        </p:nvPicPr>
        <p:blipFill rotWithShape="1">
          <a:blip r:embed="rId3"/>
          <a:srcRect l="32184" t="2764" r="4930"/>
          <a:stretch/>
        </p:blipFill>
        <p:spPr>
          <a:xfrm>
            <a:off x="5638800" y="0"/>
            <a:ext cx="6600646" cy="6876651"/>
          </a:xfrm>
          <a:prstGeom prst="rect">
            <a:avLst/>
          </a:prstGeom>
        </p:spPr>
      </p:pic>
      <p:sp>
        <p:nvSpPr>
          <p:cNvPr id="3" name="Rectangle 2"/>
          <p:cNvSpPr/>
          <p:nvPr/>
        </p:nvSpPr>
        <p:spPr bwMode="auto">
          <a:xfrm>
            <a:off x="0" y="-9288"/>
            <a:ext cx="5638800" cy="6885939"/>
          </a:xfrm>
          <a:prstGeom prst="rect">
            <a:avLst/>
          </a:prstGeom>
          <a:solidFill>
            <a:schemeClr val="accent3">
              <a:lumMod val="7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1" name="Title 1"/>
          <p:cNvSpPr txBox="1">
            <a:spLocks/>
          </p:cNvSpPr>
          <p:nvPr/>
        </p:nvSpPr>
        <p:spPr>
          <a:xfrm>
            <a:off x="1118808" y="4093156"/>
            <a:ext cx="10349121" cy="2783495"/>
          </a:xfrm>
          <a:prstGeom prst="rect">
            <a:avLst/>
          </a:prstGeom>
        </p:spPr>
        <p:txBody>
          <a:bodyPr vert="horz" lIns="91356" tIns="45677" rIns="91356" bIns="45677" rtlCol="0" anchor="b">
            <a:normAutofit/>
          </a:bodyPr>
          <a:lstStyle>
            <a:lvl1pPr algn="l" defTabSz="914400" rtl="0" eaLnBrk="1" latinLnBrk="0" hangingPunct="1">
              <a:lnSpc>
                <a:spcPct val="90000"/>
              </a:lnSpc>
              <a:spcBef>
                <a:spcPct val="0"/>
              </a:spcBef>
              <a:buNone/>
              <a:defRPr lang="en-US" sz="6000" kern="1200">
                <a:solidFill>
                  <a:srgbClr val="00A99D"/>
                </a:solidFill>
                <a:latin typeface="Segoe UI Light" panose="020B0502040204020203" pitchFamily="34" charset="0"/>
                <a:ea typeface="+mj-ea"/>
                <a:cs typeface="Segoe UI Light" panose="020B0502040204020203" pitchFamily="34" charset="0"/>
              </a:defRPr>
            </a:lvl1pPr>
          </a:lstStyle>
          <a:p>
            <a:pPr marL="0" marR="0" lvl="0" indent="0" algn="l" defTabSz="913665" rtl="0" eaLnBrk="1" fontAlgn="auto" latinLnBrk="0" hangingPunct="1">
              <a:lnSpc>
                <a:spcPct val="90000"/>
              </a:lnSpc>
              <a:spcBef>
                <a:spcPct val="0"/>
              </a:spcBef>
              <a:spcAft>
                <a:spcPts val="0"/>
              </a:spcAft>
              <a:buClrTx/>
              <a:buSzTx/>
              <a:buFontTx/>
              <a:buNone/>
              <a:tabLst/>
              <a:defRPr/>
            </a:pPr>
            <a:endParaRPr kumimoji="0" lang="en-US" altLang="zh-CN" sz="2798" b="0" i="0" u="none" strike="noStrike" kern="1200" cap="none" spc="0" normalizeH="0" baseline="0" noProof="0">
              <a:ln>
                <a:noFill/>
              </a:ln>
              <a:solidFill>
                <a:srgbClr val="00A99D"/>
              </a:solidFill>
              <a:effectLst/>
              <a:uLnTx/>
              <a:uFillTx/>
              <a:latin typeface="Segoe UI Light" panose="020B0502040204020203" pitchFamily="34" charset="0"/>
              <a:ea typeface="+mj-ea"/>
              <a:cs typeface="Segoe UI Light" panose="020B0502040204020203" pitchFamily="34" charset="0"/>
            </a:endParaRPr>
          </a:p>
        </p:txBody>
      </p:sp>
      <p:sp>
        <p:nvSpPr>
          <p:cNvPr id="16" name="Rectangle 15"/>
          <p:cNvSpPr/>
          <p:nvPr/>
        </p:nvSpPr>
        <p:spPr>
          <a:xfrm>
            <a:off x="266701" y="1619250"/>
            <a:ext cx="4851399" cy="4579715"/>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Extract questions and answers</a:t>
            </a:r>
            <a:b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Extract all possible pairs of questions and answers from user provided content – FAQ URLs, documents and editorial content </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Test, train and publish</a:t>
            </a:r>
            <a:b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Edit, remove, or add pair before testing and training the knowledge base and publishing your knowledge base as an API endpoint</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Integrates with other </a:t>
            </a:r>
            <a:b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APIs and solutions </a:t>
            </a:r>
            <a:b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Use </a:t>
            </a:r>
            <a:r>
              <a:rPr kumimoji="0" lang="en-US" altLang="zh-CN" sz="1800" b="0" i="0" u="none" strike="noStrike" kern="0" cap="none" spc="0" normalizeH="0" baseline="0" noProof="0" dirty="0" err="1">
                <a:ln>
                  <a:noFill/>
                </a:ln>
                <a:gradFill>
                  <a:gsLst>
                    <a:gs pos="1250">
                      <a:srgbClr val="FFFFFF"/>
                    </a:gs>
                    <a:gs pos="100000">
                      <a:srgbClr val="FFFFFF"/>
                    </a:gs>
                  </a:gsLst>
                  <a:lin ang="5400000" scaled="0"/>
                </a:gradFill>
                <a:effectLst/>
                <a:uLnTx/>
                <a:uFillTx/>
                <a:latin typeface="Segoe UI"/>
                <a:ea typeface="+mn-ea"/>
                <a:cs typeface="+mn-cs"/>
              </a:rPr>
              <a:t>QnA</a:t>
            </a: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 Maker with Cognitive Services such as LUIS &amp; create something as elegantly simple as a chat bot that answers FAQs, or as complex as an interactive virtual guide</a:t>
            </a:r>
            <a:endParaRPr kumimoji="0" lang="en-US"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p:txBody>
          <a:bodyPr/>
          <a:lstStyle/>
          <a:p>
            <a:r>
              <a:rPr lang="en-US" err="1"/>
              <a:t>QnA</a:t>
            </a:r>
            <a:r>
              <a:rPr lang="en-US"/>
              <a:t> Maker</a:t>
            </a:r>
          </a:p>
        </p:txBody>
      </p:sp>
      <p:sp>
        <p:nvSpPr>
          <p:cNvPr id="18" name="Oval 17">
            <a:extLst>
              <a:ext uri="{FF2B5EF4-FFF2-40B4-BE49-F238E27FC236}">
                <a16:creationId xmlns:a16="http://schemas.microsoft.com/office/drawing/2014/main" id="{FBC16A1C-0C42-4DA7-BD21-E4D82E7B4DFA}"/>
              </a:ext>
            </a:extLst>
          </p:cNvPr>
          <p:cNvSpPr/>
          <p:nvPr/>
        </p:nvSpPr>
        <p:spPr bwMode="auto">
          <a:xfrm>
            <a:off x="11008689" y="260700"/>
            <a:ext cx="904372" cy="904372"/>
          </a:xfrm>
          <a:prstGeom prst="ellipse">
            <a:avLst/>
          </a:prstGeom>
          <a:solidFill>
            <a:schemeClr val="accent3">
              <a:lumMod val="75000"/>
            </a:schemeClr>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Rectangle 12">
            <a:extLst>
              <a:ext uri="{FF2B5EF4-FFF2-40B4-BE49-F238E27FC236}">
                <a16:creationId xmlns:a16="http://schemas.microsoft.com/office/drawing/2014/main" id="{A9FE983C-C639-4D63-B326-076AC27C9C11}"/>
              </a:ext>
            </a:extLst>
          </p:cNvPr>
          <p:cNvSpPr/>
          <p:nvPr/>
        </p:nvSpPr>
        <p:spPr>
          <a:xfrm>
            <a:off x="266701" y="1043440"/>
            <a:ext cx="5045714" cy="400110"/>
          </a:xfrm>
          <a:prstGeom prst="rect">
            <a:avLst/>
          </a:prstGeom>
        </p:spPr>
        <p:txBody>
          <a:bodyPr wrap="square" l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w="3175">
                  <a:noFill/>
                </a:ln>
                <a:gradFill>
                  <a:gsLst>
                    <a:gs pos="1250">
                      <a:srgbClr val="FFFFFF"/>
                    </a:gs>
                    <a:gs pos="100000">
                      <a:srgbClr val="FFFFFF"/>
                    </a:gs>
                  </a:gsLst>
                  <a:lin ang="5400000" scaled="0"/>
                </a:gradFill>
                <a:effectLst/>
                <a:uLnTx/>
                <a:uFillTx/>
                <a:latin typeface="Segoe UI"/>
                <a:ea typeface="+mn-ea"/>
                <a:cs typeface="Segoe UI Semilight" panose="020B0402040204020203" pitchFamily="34" charset="0"/>
              </a:rPr>
              <a:t>Create a FAQ service from existing content </a:t>
            </a:r>
          </a:p>
        </p:txBody>
      </p:sp>
      <p:pic>
        <p:nvPicPr>
          <p:cNvPr id="6" name="Picture 5">
            <a:extLst>
              <a:ext uri="{FF2B5EF4-FFF2-40B4-BE49-F238E27FC236}">
                <a16:creationId xmlns:a16="http://schemas.microsoft.com/office/drawing/2014/main" id="{A71F8350-D7F2-4505-8048-BF5A3D9CAED0}"/>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130675" y="413614"/>
            <a:ext cx="660400" cy="660400"/>
          </a:xfrm>
          <a:prstGeom prst="rect">
            <a:avLst/>
          </a:prstGeom>
        </p:spPr>
      </p:pic>
    </p:spTree>
    <p:extLst>
      <p:ext uri="{BB962C8B-B14F-4D97-AF65-F5344CB8AC3E}">
        <p14:creationId xmlns:p14="http://schemas.microsoft.com/office/powerpoint/2010/main" val="385869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442702-45FE-45C9-A083-306D07C90706}"/>
              </a:ext>
            </a:extLst>
          </p:cNvPr>
          <p:cNvPicPr>
            <a:picLocks noChangeAspect="1"/>
          </p:cNvPicPr>
          <p:nvPr/>
        </p:nvPicPr>
        <p:blipFill rotWithShape="1">
          <a:blip r:embed="rId3"/>
          <a:srcRect l="38000" b="1583"/>
          <a:stretch/>
        </p:blipFill>
        <p:spPr>
          <a:xfrm>
            <a:off x="5638800" y="0"/>
            <a:ext cx="6553200" cy="6876651"/>
          </a:xfrm>
          <a:prstGeom prst="rect">
            <a:avLst/>
          </a:prstGeom>
        </p:spPr>
      </p:pic>
      <p:sp>
        <p:nvSpPr>
          <p:cNvPr id="3" name="Rectangle 2"/>
          <p:cNvSpPr/>
          <p:nvPr/>
        </p:nvSpPr>
        <p:spPr bwMode="auto">
          <a:xfrm>
            <a:off x="0" y="-9288"/>
            <a:ext cx="5638800" cy="6885939"/>
          </a:xfrm>
          <a:prstGeom prst="rect">
            <a:avLst/>
          </a:prstGeom>
          <a:solidFill>
            <a:schemeClr val="accent3">
              <a:lumMod val="7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00" rIns="0" bIns="46600" numCol="1" rtlCol="0" anchor="ctr" anchorCtr="0" compatLnSpc="1">
            <a:prstTxWarp prst="textNoShape">
              <a:avLst/>
            </a:prstTxWarp>
          </a:bodyPr>
          <a:lstStyle/>
          <a:p>
            <a:pPr marL="0" marR="0" lvl="0" indent="0" algn="ctr" defTabSz="931722" rtl="0" eaLnBrk="1" fontAlgn="base" latinLnBrk="0" hangingPunct="1">
              <a:lnSpc>
                <a:spcPct val="100000"/>
              </a:lnSpc>
              <a:spcBef>
                <a:spcPct val="0"/>
              </a:spcBef>
              <a:spcAft>
                <a:spcPct val="0"/>
              </a:spcAft>
              <a:buClrTx/>
              <a:buSzTx/>
              <a:buFontTx/>
              <a:buNone/>
              <a:tabLst/>
              <a:defRPr/>
            </a:pPr>
            <a:endParaRPr kumimoji="0" lang="en-US" sz="19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6" name="Rectangle 15"/>
          <p:cNvSpPr/>
          <p:nvPr/>
        </p:nvSpPr>
        <p:spPr>
          <a:xfrm>
            <a:off x="266701" y="2345076"/>
            <a:ext cx="5151966" cy="4496616"/>
          </a:xfrm>
          <a:prstGeom prst="rect">
            <a:avLst/>
          </a:prstGeom>
        </p:spPr>
        <p:txBody>
          <a:bodyPr wrap="square" lIns="182880" tIns="146304" rIns="182880" bIns="146304">
            <a:spAutoFit/>
          </a:bodyPr>
          <a:lstStyle/>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Contextual</a:t>
            </a:r>
            <a:b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Understanding context from information you provide, Custom Decision Service ranks the options and makes a decision</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Rapid learning</a:t>
            </a:r>
            <a:b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Custom Decision Service automatically optimizes based on your feedback. It even experiments with new options to see if the best decision has changed, enabling it to adjust to emerging trends</a:t>
            </a:r>
          </a:p>
          <a:p>
            <a:pPr marL="0" marR="0" lvl="0" indent="0" algn="l" defTabSz="895838" rtl="0" eaLnBrk="1" fontAlgn="auto" latinLnBrk="0" hangingPunct="1">
              <a:lnSpc>
                <a:spcPct val="90000"/>
              </a:lnSpc>
              <a:spcBef>
                <a:spcPts val="1800"/>
              </a:spcBef>
              <a:spcAft>
                <a:spcPts val="0"/>
              </a:spcAft>
              <a:buClrTx/>
              <a:buSzTx/>
              <a:buFontTx/>
              <a:buNone/>
              <a:tabLst/>
              <a:defRPr/>
            </a:pPr>
            <a: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Easy to use</a:t>
            </a:r>
            <a:br>
              <a:rPr kumimoji="0" lang="en-US" altLang="zh-CN" sz="2400" b="0" i="0" u="none" strike="noStrike" kern="0" cap="none" spc="49" normalizeH="0" baseline="0" noProof="0" dirty="0">
                <a:ln w="3175">
                  <a:noFill/>
                </a:ln>
                <a:gradFill>
                  <a:gsLst>
                    <a:gs pos="125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altLang="zh-CN"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Custom Decision Service is cloud-based, so it’s easy to run, able to plug into your application and help to make decisions in real time</a:t>
            </a:r>
          </a:p>
        </p:txBody>
      </p:sp>
      <p:sp>
        <p:nvSpPr>
          <p:cNvPr id="4" name="Title 3">
            <a:extLst>
              <a:ext uri="{FF2B5EF4-FFF2-40B4-BE49-F238E27FC236}">
                <a16:creationId xmlns:a16="http://schemas.microsoft.com/office/drawing/2014/main" id="{2A935923-2F8B-49DB-9720-56C7E6998129}"/>
              </a:ext>
            </a:extLst>
          </p:cNvPr>
          <p:cNvSpPr>
            <a:spLocks noGrp="1"/>
          </p:cNvSpPr>
          <p:nvPr>
            <p:ph type="title"/>
          </p:nvPr>
        </p:nvSpPr>
        <p:spPr/>
        <p:txBody>
          <a:bodyPr/>
          <a:lstStyle/>
          <a:p>
            <a:r>
              <a:rPr lang="en-US"/>
              <a:t>Custom </a:t>
            </a:r>
            <a:br>
              <a:rPr lang="en-US"/>
            </a:br>
            <a:r>
              <a:rPr lang="en-US"/>
              <a:t>Decision Service</a:t>
            </a:r>
          </a:p>
        </p:txBody>
      </p:sp>
      <p:sp>
        <p:nvSpPr>
          <p:cNvPr id="18" name="Oval 17">
            <a:extLst>
              <a:ext uri="{FF2B5EF4-FFF2-40B4-BE49-F238E27FC236}">
                <a16:creationId xmlns:a16="http://schemas.microsoft.com/office/drawing/2014/main" id="{FBC16A1C-0C42-4DA7-BD21-E4D82E7B4DFA}"/>
              </a:ext>
            </a:extLst>
          </p:cNvPr>
          <p:cNvSpPr/>
          <p:nvPr/>
        </p:nvSpPr>
        <p:spPr bwMode="auto">
          <a:xfrm>
            <a:off x="11008689" y="260700"/>
            <a:ext cx="904372" cy="904372"/>
          </a:xfrm>
          <a:prstGeom prst="ellipse">
            <a:avLst/>
          </a:prstGeom>
          <a:solidFill>
            <a:schemeClr val="accent3">
              <a:lumMod val="75000"/>
            </a:schemeClr>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marL="0" marR="0" lvl="0" indent="0" algn="ctr" defTabSz="1096713" rtl="0" eaLnBrk="1" fontAlgn="base" latinLnBrk="0" hangingPunct="1">
              <a:lnSpc>
                <a:spcPct val="90000"/>
              </a:lnSpc>
              <a:spcBef>
                <a:spcPct val="0"/>
              </a:spcBef>
              <a:spcAft>
                <a:spcPct val="0"/>
              </a:spcAft>
              <a:buClrTx/>
              <a:buSzTx/>
              <a:buFontTx/>
              <a:buNone/>
              <a:tabLst/>
              <a:defRPr/>
            </a:pPr>
            <a:endParaRPr kumimoji="0" lang="en-US" sz="282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Picture 4">
            <a:extLst>
              <a:ext uri="{FF2B5EF4-FFF2-40B4-BE49-F238E27FC236}">
                <a16:creationId xmlns:a16="http://schemas.microsoft.com/office/drawing/2014/main" id="{38BA38D3-EDA2-4A51-A85C-F7B4BB3FB305}"/>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1098050" y="376519"/>
            <a:ext cx="725650" cy="725650"/>
          </a:xfrm>
          <a:prstGeom prst="rect">
            <a:avLst/>
          </a:prstGeom>
        </p:spPr>
      </p:pic>
      <p:sp>
        <p:nvSpPr>
          <p:cNvPr id="2" name="Rectangle 1">
            <a:extLst>
              <a:ext uri="{FF2B5EF4-FFF2-40B4-BE49-F238E27FC236}">
                <a16:creationId xmlns:a16="http://schemas.microsoft.com/office/drawing/2014/main" id="{B8078B29-1302-42C5-8F1A-C9476B9A7BA8}"/>
              </a:ext>
            </a:extLst>
          </p:cNvPr>
          <p:cNvSpPr/>
          <p:nvPr/>
        </p:nvSpPr>
        <p:spPr>
          <a:xfrm>
            <a:off x="397566" y="1667974"/>
            <a:ext cx="5021101" cy="646331"/>
          </a:xfrm>
          <a:prstGeom prst="rect">
            <a:avLst/>
          </a:prstGeom>
        </p:spPr>
        <p:txBody>
          <a:bodyPr wrap="square">
            <a:spAutoFit/>
          </a:bodyPr>
          <a:lstStyle/>
          <a:p>
            <a:r>
              <a:rPr lang="en-US" kern="0" dirty="0">
                <a:gradFill>
                  <a:gsLst>
                    <a:gs pos="1250">
                      <a:srgbClr val="FFFFFF"/>
                    </a:gs>
                    <a:gs pos="100000">
                      <a:srgbClr val="FFFFFF"/>
                    </a:gs>
                  </a:gsLst>
                  <a:lin ang="5400000" scaled="0"/>
                </a:gradFill>
                <a:latin typeface="Segoe UI"/>
              </a:rPr>
              <a:t>A cloud-based, contextual decision-making API that sharpens with experience.</a:t>
            </a:r>
          </a:p>
        </p:txBody>
      </p:sp>
    </p:spTree>
    <p:extLst>
      <p:ext uri="{BB962C8B-B14F-4D97-AF65-F5344CB8AC3E}">
        <p14:creationId xmlns:p14="http://schemas.microsoft.com/office/powerpoint/2010/main" val="422991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hlinkClick r:id="rId3"/>
          </p:cNvPr>
          <p:cNvSpPr txBox="1"/>
          <p:nvPr/>
        </p:nvSpPr>
        <p:spPr>
          <a:xfrm>
            <a:off x="1743657" y="5385120"/>
            <a:ext cx="1391572" cy="446896"/>
          </a:xfrm>
          <a:prstGeom prst="rect">
            <a:avLst/>
          </a:prstGeom>
          <a:solidFill>
            <a:schemeClr val="bg1">
              <a:lumMod val="95000"/>
            </a:schemeClr>
          </a:solidFill>
        </p:spPr>
        <p:txBody>
          <a:bodyPr wrap="none" lIns="175761" tIns="140609" rIns="175761" bIns="140609" rtlCol="0" anchor="ctr">
            <a:spAutoFit/>
          </a:bodyPr>
          <a:lstStyle/>
          <a:p>
            <a:pPr algn="ctr" defTabSz="914314">
              <a:lnSpc>
                <a:spcPct val="90000"/>
              </a:lnSpc>
              <a:spcAft>
                <a:spcPts val="576"/>
              </a:spcAft>
              <a:defRPr/>
            </a:pPr>
            <a:r>
              <a:rPr lang="en-US" sz="1176" dirty="0">
                <a:gradFill>
                  <a:gsLst>
                    <a:gs pos="89091">
                      <a:srgbClr val="0078D7"/>
                    </a:gs>
                    <a:gs pos="73636">
                      <a:srgbClr val="0078D7"/>
                    </a:gs>
                  </a:gsLst>
                  <a:lin ang="5400000" scaled="0"/>
                </a:gradFill>
                <a:latin typeface="Segoe UI Semibold" panose="020B0702040204020203" pitchFamily="34" charset="0"/>
                <a:cs typeface="Segoe UI Semibold" panose="020B0702040204020203" pitchFamily="34" charset="0"/>
              </a:rPr>
              <a:t>Read blog here</a:t>
            </a:r>
          </a:p>
        </p:txBody>
      </p:sp>
      <p:sp>
        <p:nvSpPr>
          <p:cNvPr id="22" name="TextBox 21">
            <a:hlinkClick r:id="rId4"/>
          </p:cNvPr>
          <p:cNvSpPr txBox="1"/>
          <p:nvPr/>
        </p:nvSpPr>
        <p:spPr>
          <a:xfrm>
            <a:off x="3260949" y="5385120"/>
            <a:ext cx="1548659" cy="446896"/>
          </a:xfrm>
          <a:prstGeom prst="rect">
            <a:avLst/>
          </a:prstGeom>
          <a:solidFill>
            <a:schemeClr val="accent1"/>
          </a:solidFill>
        </p:spPr>
        <p:txBody>
          <a:bodyPr wrap="none" lIns="175761" tIns="140609" rIns="175761" bIns="140609" rtlCol="0" anchor="ctr">
            <a:spAutoFit/>
          </a:bodyPr>
          <a:lstStyle/>
          <a:p>
            <a:pPr algn="ctr" defTabSz="914314">
              <a:lnSpc>
                <a:spcPct val="90000"/>
              </a:lnSpc>
              <a:spcAft>
                <a:spcPts val="576"/>
              </a:spcAft>
              <a:defRPr/>
            </a:pPr>
            <a:r>
              <a:rPr lang="en-US" sz="1176" dirty="0">
                <a:gradFill>
                  <a:gsLst>
                    <a:gs pos="21818">
                      <a:srgbClr val="FFFFFF"/>
                    </a:gs>
                    <a:gs pos="42000">
                      <a:srgbClr val="FFFFFF"/>
                    </a:gs>
                  </a:gsLst>
                  <a:lin ang="5400000" scaled="0"/>
                </a:gradFill>
                <a:latin typeface="Segoe UI Semibold" panose="020B0702040204020203" pitchFamily="34" charset="0"/>
                <a:cs typeface="Segoe UI Semibold" panose="020B0702040204020203" pitchFamily="34" charset="0"/>
              </a:rPr>
              <a:t>Watch video here</a:t>
            </a:r>
          </a:p>
        </p:txBody>
      </p:sp>
      <p:sp>
        <p:nvSpPr>
          <p:cNvPr id="3" name="Title 2"/>
          <p:cNvSpPr>
            <a:spLocks noGrp="1"/>
          </p:cNvSpPr>
          <p:nvPr>
            <p:ph type="title"/>
          </p:nvPr>
        </p:nvSpPr>
        <p:spPr>
          <a:xfrm>
            <a:off x="164817" y="2115796"/>
            <a:ext cx="4795873" cy="2380621"/>
          </a:xfrm>
        </p:spPr>
        <p:txBody>
          <a:bodyPr/>
          <a:lstStyle/>
          <a:p>
            <a:pPr>
              <a:spcBef>
                <a:spcPts val="1176"/>
              </a:spcBef>
              <a:spcAft>
                <a:spcPts val="1730"/>
              </a:spcAft>
            </a:pPr>
            <a:r>
              <a:rPr lang="en-US" sz="3529" dirty="0">
                <a:gradFill>
                  <a:gsLst>
                    <a:gs pos="73636">
                      <a:schemeClr val="tx1"/>
                    </a:gs>
                    <a:gs pos="60000">
                      <a:schemeClr val="tx1"/>
                    </a:gs>
                  </a:gsLst>
                  <a:lin ang="5400000" scaled="0"/>
                </a:gradFill>
                <a:latin typeface="Segoe UI" panose="020B0502040204020203" pitchFamily="34" charset="0"/>
              </a:rPr>
              <a:t>Bringing it all together </a:t>
            </a:r>
            <a:br>
              <a:rPr lang="en-US" sz="3529" dirty="0">
                <a:gradFill>
                  <a:gsLst>
                    <a:gs pos="73636">
                      <a:schemeClr val="tx1"/>
                    </a:gs>
                    <a:gs pos="60000">
                      <a:schemeClr val="tx1"/>
                    </a:gs>
                  </a:gsLst>
                  <a:lin ang="5400000" scaled="0"/>
                </a:gradFill>
                <a:latin typeface="Segoe UI" panose="020B0502040204020203" pitchFamily="34" charset="0"/>
              </a:rPr>
            </a:br>
            <a:br>
              <a:rPr lang="en-US" sz="2353" spc="0" dirty="0">
                <a:gradFill>
                  <a:gsLst>
                    <a:gs pos="73636">
                      <a:schemeClr val="tx1"/>
                    </a:gs>
                    <a:gs pos="60000">
                      <a:schemeClr val="tx1"/>
                    </a:gs>
                  </a:gsLst>
                  <a:lin ang="5400000" scaled="0"/>
                </a:gradFill>
                <a:latin typeface="Segoe UI" panose="020B0502040204020203" pitchFamily="34" charset="0"/>
              </a:rPr>
            </a:br>
            <a:r>
              <a:rPr lang="en-US" sz="2353" spc="0" dirty="0">
                <a:gradFill>
                  <a:gsLst>
                    <a:gs pos="73636">
                      <a:schemeClr val="tx1"/>
                    </a:gs>
                    <a:gs pos="60000">
                      <a:schemeClr val="tx1"/>
                    </a:gs>
                  </a:gsLst>
                  <a:lin ang="5400000" scaled="0"/>
                </a:gradFill>
                <a:latin typeface="Segoe UI" panose="020B0502040204020203" pitchFamily="34" charset="0"/>
              </a:rPr>
              <a:t>The Seeing AI App </a:t>
            </a:r>
            <a:br>
              <a:rPr lang="en-US" sz="2353" dirty="0">
                <a:gradFill>
                  <a:gsLst>
                    <a:gs pos="73636">
                      <a:schemeClr val="tx1"/>
                    </a:gs>
                    <a:gs pos="60000">
                      <a:schemeClr val="tx1"/>
                    </a:gs>
                  </a:gsLst>
                  <a:lin ang="5400000" scaled="0"/>
                </a:gradFill>
                <a:latin typeface="Segoe UI" panose="020B0502040204020203" pitchFamily="34" charset="0"/>
              </a:rPr>
            </a:br>
            <a:br>
              <a:rPr lang="en-US" sz="2353" spc="0" dirty="0">
                <a:gradFill>
                  <a:gsLst>
                    <a:gs pos="73636">
                      <a:schemeClr val="tx1"/>
                    </a:gs>
                    <a:gs pos="60000">
                      <a:schemeClr val="tx1"/>
                    </a:gs>
                  </a:gsLst>
                  <a:lin ang="5400000" scaled="0"/>
                </a:gradFill>
                <a:latin typeface="Segoe UI" panose="020B0502040204020203" pitchFamily="34" charset="0"/>
              </a:rPr>
            </a:br>
            <a:r>
              <a:rPr lang="en-US" sz="1765" spc="0" dirty="0">
                <a:gradFill>
                  <a:gsLst>
                    <a:gs pos="73636">
                      <a:schemeClr val="tx1"/>
                    </a:gs>
                    <a:gs pos="60000">
                      <a:schemeClr val="tx1"/>
                    </a:gs>
                  </a:gsLst>
                  <a:lin ang="5400000" scaled="0"/>
                </a:gradFill>
                <a:latin typeface="Segoe UI" panose="020B0502040204020203" pitchFamily="34" charset="0"/>
              </a:rPr>
              <a:t>Computer Vision, Image, Speech </a:t>
            </a:r>
            <a:br>
              <a:rPr lang="en-US" sz="1765" spc="0" dirty="0">
                <a:gradFill>
                  <a:gsLst>
                    <a:gs pos="73636">
                      <a:schemeClr val="tx1"/>
                    </a:gs>
                    <a:gs pos="60000">
                      <a:schemeClr val="tx1"/>
                    </a:gs>
                  </a:gsLst>
                  <a:lin ang="5400000" scaled="0"/>
                </a:gradFill>
                <a:latin typeface="Segoe UI" panose="020B0502040204020203" pitchFamily="34" charset="0"/>
              </a:rPr>
            </a:br>
            <a:r>
              <a:rPr lang="en-US" sz="1765" spc="0" dirty="0">
                <a:gradFill>
                  <a:gsLst>
                    <a:gs pos="73636">
                      <a:schemeClr val="tx1"/>
                    </a:gs>
                    <a:gs pos="60000">
                      <a:schemeClr val="tx1"/>
                    </a:gs>
                  </a:gsLst>
                  <a:lin ang="5400000" scaled="0"/>
                </a:gradFill>
                <a:latin typeface="Segoe UI" panose="020B0502040204020203" pitchFamily="34" charset="0"/>
              </a:rPr>
              <a:t>Recognition, NLP, and ML from </a:t>
            </a:r>
            <a:br>
              <a:rPr lang="en-US" sz="1765" spc="0" dirty="0">
                <a:gradFill>
                  <a:gsLst>
                    <a:gs pos="73636">
                      <a:schemeClr val="tx1"/>
                    </a:gs>
                    <a:gs pos="60000">
                      <a:schemeClr val="tx1"/>
                    </a:gs>
                  </a:gsLst>
                  <a:lin ang="5400000" scaled="0"/>
                </a:gradFill>
                <a:latin typeface="Segoe UI" panose="020B0502040204020203" pitchFamily="34" charset="0"/>
              </a:rPr>
            </a:br>
            <a:r>
              <a:rPr lang="en-US" sz="1765" spc="0" dirty="0">
                <a:gradFill>
                  <a:gsLst>
                    <a:gs pos="73636">
                      <a:schemeClr val="tx1"/>
                    </a:gs>
                    <a:gs pos="60000">
                      <a:schemeClr val="tx1"/>
                    </a:gs>
                  </a:gsLst>
                  <a:lin ang="5400000" scaled="0"/>
                </a:gradFill>
                <a:latin typeface="Segoe UI" panose="020B0502040204020203" pitchFamily="34" charset="0"/>
              </a:rPr>
              <a:t>Microsoft Cognitive Services </a:t>
            </a:r>
            <a:endParaRPr lang="en-US" sz="2353" spc="0" dirty="0">
              <a:gradFill>
                <a:gsLst>
                  <a:gs pos="73636">
                    <a:schemeClr val="tx1"/>
                  </a:gs>
                  <a:gs pos="60000">
                    <a:schemeClr val="tx1"/>
                  </a:gs>
                </a:gsLst>
                <a:lin ang="5400000" scaled="0"/>
              </a:gradFill>
              <a:latin typeface="Segoe UI" panose="020B0502040204020203" pitchFamily="34" charset="0"/>
            </a:endParaRPr>
          </a:p>
        </p:txBody>
      </p:sp>
      <p:pic>
        <p:nvPicPr>
          <p:cNvPr id="9" name="Picture Placeholder 8"/>
          <p:cNvPicPr>
            <a:picLocks noGrp="1" noChangeAspect="1"/>
          </p:cNvPicPr>
          <p:nvPr>
            <p:ph type="pic" sz="quarter" idx="10"/>
          </p:nvPr>
        </p:nvPicPr>
        <p:blipFill rotWithShape="1">
          <a:blip r:embed="rId5"/>
          <a:srcRect l="1220" r="41480"/>
          <a:stretch/>
        </p:blipFill>
        <p:spPr>
          <a:xfrm>
            <a:off x="5334351" y="488"/>
            <a:ext cx="6857650" cy="6855127"/>
          </a:xfrm>
          <a:prstGeom prst="rect">
            <a:avLst/>
          </a:prstGeom>
        </p:spPr>
      </p:pic>
    </p:spTree>
    <p:extLst>
      <p:ext uri="{BB962C8B-B14F-4D97-AF65-F5344CB8AC3E}">
        <p14:creationId xmlns:p14="http://schemas.microsoft.com/office/powerpoint/2010/main" val="409571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63" presetClass="path" presetSubtype="0" decel="100000" fill="hold" nodeType="withEffect">
                                  <p:stCondLst>
                                    <p:cond delay="0"/>
                                  </p:stCondLst>
                                  <p:childTnLst>
                                    <p:animMotion origin="layout" path="M 2.59382E-6 -3.03677E-6 L 0.06586 -3.03677E-6 " pathEditMode="relative" rAng="0" ptsTypes="AA">
                                      <p:cBhvr>
                                        <p:cTn id="9" dur="750" spd="-100000" fill="hold"/>
                                        <p:tgtEl>
                                          <p:spTgt spid="9"/>
                                        </p:tgtEl>
                                        <p:attrNameLst>
                                          <p:attrName>ppt_x</p:attrName>
                                          <p:attrName>ppt_y</p:attrName>
                                        </p:attrNameLst>
                                      </p:cBhvr>
                                      <p:rCtr x="3293" y="0"/>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decel="100000" fill="hold" grpId="1" nodeType="withEffect">
                                  <p:stCondLst>
                                    <p:cond delay="0"/>
                                  </p:stCondLst>
                                  <p:childTnLst>
                                    <p:animMotion origin="layout" path="M -0.03562 -0.00113 L 2.5734E-6 9.53246E-8 " pathEditMode="relative" rAng="0" ptsTypes="AA">
                                      <p:cBhvr>
                                        <p:cTn id="14" dur="750" fill="hold"/>
                                        <p:tgtEl>
                                          <p:spTgt spid="3"/>
                                        </p:tgtEl>
                                        <p:attrNameLst>
                                          <p:attrName>ppt_x</p:attrName>
                                          <p:attrName>ppt_y</p:attrName>
                                        </p:attrNameLst>
                                      </p:cBhvr>
                                      <p:rCtr x="1774" y="45"/>
                                    </p:animMotion>
                                  </p:childTnLst>
                                </p:cTn>
                              </p:par>
                              <p:par>
                                <p:cTn id="15" presetID="10" presetClass="entr" presetSubtype="0" fill="hold" grpId="0" nodeType="withEffect">
                                  <p:stCondLst>
                                    <p:cond delay="25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63" presetClass="path" presetSubtype="0" decel="100000" fill="hold" grpId="1" nodeType="withEffect">
                                  <p:stCondLst>
                                    <p:cond delay="0"/>
                                  </p:stCondLst>
                                  <p:childTnLst>
                                    <p:animMotion origin="layout" path="M -0.03562 -0.00113 L 2.5734E-6 9.53246E-8 " pathEditMode="relative" rAng="0" ptsTypes="AA">
                                      <p:cBhvr>
                                        <p:cTn id="19" dur="750" fill="hold"/>
                                        <p:tgtEl>
                                          <p:spTgt spid="21"/>
                                        </p:tgtEl>
                                        <p:attrNameLst>
                                          <p:attrName>ppt_x</p:attrName>
                                          <p:attrName>ppt_y</p:attrName>
                                        </p:attrNameLst>
                                      </p:cBhvr>
                                      <p:rCtr x="1774" y="45"/>
                                    </p:animMotion>
                                  </p:childTnLst>
                                </p:cTn>
                              </p:par>
                              <p:par>
                                <p:cTn id="20" presetID="10" presetClass="entr" presetSubtype="0" fill="hold" grpId="0" nodeType="withEffect">
                                  <p:stCondLst>
                                    <p:cond delay="25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63" presetClass="path" presetSubtype="0" decel="100000" fill="hold" grpId="1" nodeType="withEffect">
                                  <p:stCondLst>
                                    <p:cond delay="0"/>
                                  </p:stCondLst>
                                  <p:childTnLst>
                                    <p:animMotion origin="layout" path="M -0.03562 -0.00113 L 2.5734E-6 9.53246E-8 " pathEditMode="relative" rAng="0" ptsTypes="AA">
                                      <p:cBhvr>
                                        <p:cTn id="24" dur="750" fill="hold"/>
                                        <p:tgtEl>
                                          <p:spTgt spid="22"/>
                                        </p:tgtEl>
                                        <p:attrNameLst>
                                          <p:attrName>ppt_x</p:attrName>
                                          <p:attrName>ppt_y</p:attrName>
                                        </p:attrNameLst>
                                      </p:cBhvr>
                                      <p:rCtr x="1774" y="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554" t="4554"/>
          <a:stretch/>
        </p:blipFill>
        <p:spPr>
          <a:xfrm>
            <a:off x="1017" y="1669"/>
            <a:ext cx="12189966" cy="6854662"/>
          </a:xfrm>
          <a:prstGeom prst="rect">
            <a:avLst/>
          </a:prstGeom>
        </p:spPr>
      </p:pic>
      <p:sp>
        <p:nvSpPr>
          <p:cNvPr id="7" name="Rectangle 6"/>
          <p:cNvSpPr/>
          <p:nvPr/>
        </p:nvSpPr>
        <p:spPr bwMode="auto">
          <a:xfrm>
            <a:off x="1017" y="-17246"/>
            <a:ext cx="5637783" cy="6892494"/>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2" tIns="146284" rIns="358570" bIns="14628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1470"/>
              </a:spcAft>
              <a:buClrTx/>
              <a:buSzTx/>
              <a:buFontTx/>
              <a:buNone/>
              <a:tabLst/>
              <a:defRPr/>
            </a:pPr>
            <a:endParaRPr kumimoji="0" lang="en-US" sz="1568" b="0" i="1" u="none" strike="noStrike" kern="1200" cap="none" spc="0" normalizeH="0" baseline="0" noProof="0">
              <a:ln>
                <a:noFill/>
              </a:ln>
              <a:solidFill>
                <a:srgbClr val="FFFFFF"/>
              </a:solidFill>
              <a:effectLst/>
              <a:uLnTx/>
              <a:uFillTx/>
              <a:latin typeface="Segoe UI"/>
              <a:ea typeface="+mn-ea"/>
              <a:cs typeface="+mn-cs"/>
            </a:endParaRPr>
          </a:p>
        </p:txBody>
      </p:sp>
      <p:sp>
        <p:nvSpPr>
          <p:cNvPr id="2" name="Title 1"/>
          <p:cNvSpPr>
            <a:spLocks noGrp="1"/>
          </p:cNvSpPr>
          <p:nvPr>
            <p:ph type="title" idx="4294967295"/>
          </p:nvPr>
        </p:nvSpPr>
        <p:spPr>
          <a:xfrm>
            <a:off x="273969" y="2532062"/>
            <a:ext cx="5602288" cy="1793875"/>
          </a:xfrm>
        </p:spPr>
        <p:txBody>
          <a:bodyPr lIns="182880" rIns="182880" anchor="t">
            <a:noAutofit/>
          </a:bodyPr>
          <a:lstStyle/>
          <a:p>
            <a:r>
              <a:rPr lang="en-US" sz="4800" spc="-98">
                <a:solidFill>
                  <a:schemeClr val="bg1"/>
                </a:solidFill>
              </a:rPr>
              <a:t>Microsoft </a:t>
            </a:r>
            <a:br>
              <a:rPr lang="en-US" sz="4800" spc="-98">
                <a:solidFill>
                  <a:schemeClr val="bg1"/>
                </a:solidFill>
              </a:rPr>
            </a:br>
            <a:r>
              <a:rPr lang="en-US" sz="4800" spc="-98">
                <a:solidFill>
                  <a:schemeClr val="bg1"/>
                </a:solidFill>
              </a:rPr>
              <a:t>Cognitive Services</a:t>
            </a:r>
          </a:p>
        </p:txBody>
      </p:sp>
      <p:sp>
        <p:nvSpPr>
          <p:cNvPr id="3" name="Rectangle 2"/>
          <p:cNvSpPr/>
          <p:nvPr/>
        </p:nvSpPr>
        <p:spPr>
          <a:xfrm>
            <a:off x="273969" y="4325937"/>
            <a:ext cx="5976166" cy="584775"/>
          </a:xfrm>
          <a:prstGeom prst="rect">
            <a:avLst/>
          </a:prstGeom>
        </p:spPr>
        <p:txBody>
          <a:bodyPr wrap="square" lIns="182880" rIns="182880" anchor="t">
            <a:spAutoFit/>
          </a:bodyPr>
          <a:lstStyle/>
          <a:p>
            <a:pPr marL="0" marR="0" lvl="0" indent="0" algn="l" defTabSz="913386" rtl="0" eaLnBrk="1" fontAlgn="base" latinLnBrk="0" hangingPunct="1">
              <a:lnSpc>
                <a:spcPct val="100000"/>
              </a:lnSpc>
              <a:spcBef>
                <a:spcPts val="1175"/>
              </a:spcBef>
              <a:spcAft>
                <a:spcPts val="1175"/>
              </a:spcAft>
              <a:buClrTx/>
              <a:buSzTx/>
              <a:buFontTx/>
              <a:buNone/>
              <a:tabLst/>
              <a:defRPr/>
            </a:pPr>
            <a:r>
              <a:rPr kumimoji="0" lang="en-US" sz="3200" b="0" i="0" u="none" strike="noStrike" kern="0" cap="none" spc="0"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rPr>
              <a:t>Democratizing intelligence</a:t>
            </a:r>
          </a:p>
        </p:txBody>
      </p:sp>
    </p:spTree>
    <p:extLst>
      <p:ext uri="{BB962C8B-B14F-4D97-AF65-F5344CB8AC3E}">
        <p14:creationId xmlns:p14="http://schemas.microsoft.com/office/powerpoint/2010/main" val="125770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00"/>
                                        <p:tgtEl>
                                          <p:spTgt spid="2"/>
                                        </p:tgtEl>
                                      </p:cBhvr>
                                    </p:animEffect>
                                  </p:childTnLst>
                                </p:cTn>
                              </p:par>
                              <p:par>
                                <p:cTn id="13" presetID="42" presetClass="path" presetSubtype="0" accel="50000" decel="50000" fill="hold" grpId="1" nodeType="withEffect">
                                  <p:stCondLst>
                                    <p:cond delay="0"/>
                                  </p:stCondLst>
                                  <p:childTnLst>
                                    <p:animMotion origin="layout" path="M -3.54167E-6 0 L -3.54167E-6 -0.03264 " pathEditMode="relative" rAng="0" ptsTypes="AA">
                                      <p:cBhvr>
                                        <p:cTn id="14" dur="500" fill="hold"/>
                                        <p:tgtEl>
                                          <p:spTgt spid="2"/>
                                        </p:tgtEl>
                                        <p:attrNameLst>
                                          <p:attrName>ppt_x</p:attrName>
                                          <p:attrName>ppt_y</p:attrName>
                                        </p:attrNameLst>
                                      </p:cBhvr>
                                      <p:rCtr x="0" y="-1644"/>
                                    </p:animMotion>
                                  </p:childTnLst>
                                </p:cTn>
                              </p:par>
                              <p:par>
                                <p:cTn id="15" presetID="10"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2" grpId="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0C461-AD73-4742-B526-CD846DA26969}"/>
              </a:ext>
            </a:extLst>
          </p:cNvPr>
          <p:cNvSpPr>
            <a:spLocks noGrp="1"/>
          </p:cNvSpPr>
          <p:nvPr>
            <p:ph type="title"/>
          </p:nvPr>
        </p:nvSpPr>
        <p:spPr>
          <a:xfrm>
            <a:off x="269240" y="3895726"/>
            <a:ext cx="3743960" cy="1828800"/>
          </a:xfrm>
        </p:spPr>
        <p:txBody>
          <a:bodyPr/>
          <a:lstStyle/>
          <a:p>
            <a:r>
              <a:rPr lang="en-US"/>
              <a:t>DEVELOPER </a:t>
            </a:r>
            <a:br>
              <a:rPr lang="en-US"/>
            </a:br>
            <a:r>
              <a:rPr lang="en-US"/>
              <a:t>RESOURCES</a:t>
            </a:r>
          </a:p>
        </p:txBody>
      </p:sp>
      <p:sp>
        <p:nvSpPr>
          <p:cNvPr id="35" name="Rectangle 34">
            <a:extLst>
              <a:ext uri="{FF2B5EF4-FFF2-40B4-BE49-F238E27FC236}">
                <a16:creationId xmlns:a16="http://schemas.microsoft.com/office/drawing/2014/main" id="{30330D68-BC54-4596-B072-5EF8EF56ABA9}"/>
              </a:ext>
            </a:extLst>
          </p:cNvPr>
          <p:cNvSpPr/>
          <p:nvPr/>
        </p:nvSpPr>
        <p:spPr bwMode="auto">
          <a:xfrm>
            <a:off x="5334351" y="488"/>
            <a:ext cx="6857650" cy="6855127"/>
          </a:xfrm>
          <a:prstGeom prst="rect">
            <a:avLst/>
          </a:prstGeom>
          <a:solidFill>
            <a:sysClr val="window" lastClr="FFFFFF">
              <a:lumMod val="95000"/>
            </a:sys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6" name="Content Placeholder 6">
            <a:extLst>
              <a:ext uri="{FF2B5EF4-FFF2-40B4-BE49-F238E27FC236}">
                <a16:creationId xmlns:a16="http://schemas.microsoft.com/office/drawing/2014/main" id="{DA79D59A-A582-4A1F-B754-8C6238EA5941}"/>
              </a:ext>
            </a:extLst>
          </p:cNvPr>
          <p:cNvSpPr txBox="1">
            <a:spLocks/>
          </p:cNvSpPr>
          <p:nvPr/>
        </p:nvSpPr>
        <p:spPr>
          <a:xfrm>
            <a:off x="5583980" y="344431"/>
            <a:ext cx="6608020" cy="789731"/>
          </a:xfrm>
          <a:prstGeom prst="rect">
            <a:avLst/>
          </a:prstGeom>
        </p:spPr>
        <p:txBody>
          <a:bodyPr vert="horz" wrap="square" lIns="179285" tIns="143428" rIns="179285" bIns="143428"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8830">
              <a:spcBef>
                <a:spcPts val="0"/>
              </a:spcBef>
              <a:buSzPct val="120000"/>
              <a:buFont typeface="Arial" panose="020B0604020202020204" pitchFamily="34" charset="0"/>
              <a:buNone/>
            </a:pPr>
            <a:r>
              <a:rPr lang="en-US" sz="1961" b="1" dirty="0">
                <a:gradFill>
                  <a:gsLst>
                    <a:gs pos="7273">
                      <a:srgbClr val="002050"/>
                    </a:gs>
                    <a:gs pos="22000">
                      <a:srgbClr val="002050"/>
                    </a:gs>
                  </a:gsLst>
                  <a:lin ang="5400000" scaled="0"/>
                </a:gradFill>
                <a:cs typeface="Segoe UI" panose="020B0502040204020203" pitchFamily="34" charset="0"/>
              </a:rPr>
              <a:t>Pricing</a:t>
            </a:r>
          </a:p>
          <a:p>
            <a:pPr marL="0" indent="-8830">
              <a:spcBef>
                <a:spcPts val="294"/>
              </a:spcBef>
              <a:buSzPct val="120000"/>
              <a:buFont typeface="Arial" panose="020B0604020202020204" pitchFamily="34" charset="0"/>
              <a:buNone/>
            </a:pPr>
            <a:r>
              <a:rPr lang="en-US" sz="1372" dirty="0">
                <a:gradFill>
                  <a:gsLst>
                    <a:gs pos="10909">
                      <a:srgbClr val="3F3F3F"/>
                    </a:gs>
                    <a:gs pos="43000">
                      <a:srgbClr val="3F3F3F"/>
                    </a:gs>
                  </a:gsLst>
                  <a:lin ang="5400000" scaled="0"/>
                </a:gradFill>
                <a:cs typeface="Segoe UI" panose="020B0502040204020203" pitchFamily="34" charset="0"/>
              </a:rPr>
              <a:t>https://azure.microsoft.com/en-us/pricing/details/cognitive-services/</a:t>
            </a:r>
            <a:endParaRPr lang="en-US" sz="2157" dirty="0">
              <a:gradFill>
                <a:gsLst>
                  <a:gs pos="10909">
                    <a:srgbClr val="3F3F3F"/>
                  </a:gs>
                  <a:gs pos="43000">
                    <a:srgbClr val="3F3F3F"/>
                  </a:gs>
                </a:gsLst>
                <a:lin ang="5400000" scaled="0"/>
              </a:gradFill>
              <a:cs typeface="Segoe UI" panose="020B0502040204020203" pitchFamily="34" charset="0"/>
            </a:endParaRPr>
          </a:p>
        </p:txBody>
      </p:sp>
      <p:sp>
        <p:nvSpPr>
          <p:cNvPr id="37" name="Content Placeholder 6">
            <a:extLst>
              <a:ext uri="{FF2B5EF4-FFF2-40B4-BE49-F238E27FC236}">
                <a16:creationId xmlns:a16="http://schemas.microsoft.com/office/drawing/2014/main" id="{8E9B5726-2527-437A-AE38-7DD58CF3C0E2}"/>
              </a:ext>
            </a:extLst>
          </p:cNvPr>
          <p:cNvSpPr txBox="1">
            <a:spLocks/>
          </p:cNvSpPr>
          <p:nvPr/>
        </p:nvSpPr>
        <p:spPr>
          <a:xfrm>
            <a:off x="5583980" y="1475703"/>
            <a:ext cx="6608020" cy="789015"/>
          </a:xfrm>
          <a:prstGeom prst="rect">
            <a:avLst/>
          </a:prstGeom>
        </p:spPr>
        <p:txBody>
          <a:bodyPr vert="horz" wrap="square" lIns="179285" tIns="143428" rIns="179285" bIns="143428"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8830">
              <a:spcBef>
                <a:spcPts val="1176"/>
              </a:spcBef>
              <a:buSzPct val="120000"/>
              <a:buFont typeface="Arial" panose="020B0604020202020204" pitchFamily="34" charset="0"/>
              <a:buNone/>
            </a:pPr>
            <a:r>
              <a:rPr lang="en-US" sz="1961" b="1" dirty="0">
                <a:gradFill>
                  <a:gsLst>
                    <a:gs pos="7273">
                      <a:srgbClr val="002050"/>
                    </a:gs>
                    <a:gs pos="22000">
                      <a:srgbClr val="002050"/>
                    </a:gs>
                  </a:gsLst>
                  <a:lin ang="5400000" scaled="0"/>
                </a:gradFill>
                <a:cs typeface="Segoe UI" panose="020B0502040204020203" pitchFamily="34" charset="0"/>
              </a:rPr>
              <a:t>Documentation</a:t>
            </a:r>
          </a:p>
          <a:p>
            <a:pPr marL="0" lvl="1" indent="-8830">
              <a:spcBef>
                <a:spcPts val="294"/>
              </a:spcBef>
              <a:buSzPct val="120000"/>
              <a:buFont typeface="Arial" panose="020B0604020202020204" pitchFamily="34" charset="0"/>
              <a:buNone/>
            </a:pPr>
            <a:r>
              <a:rPr lang="en-US" sz="1372" dirty="0">
                <a:gradFill>
                  <a:gsLst>
                    <a:gs pos="10909">
                      <a:srgbClr val="3F3F3F"/>
                    </a:gs>
                    <a:gs pos="43000">
                      <a:srgbClr val="3F3F3F"/>
                    </a:gs>
                  </a:gsLst>
                  <a:lin ang="5400000" scaled="0"/>
                </a:gradFill>
                <a:cs typeface="Segoe UI" panose="020B0502040204020203" pitchFamily="34" charset="0"/>
              </a:rPr>
              <a:t>https://docs.microsoft.com/en-us/azure/#pivot=products&amp;panel=cognitive</a:t>
            </a:r>
          </a:p>
        </p:txBody>
      </p:sp>
      <p:sp>
        <p:nvSpPr>
          <p:cNvPr id="38" name="Content Placeholder 6">
            <a:extLst>
              <a:ext uri="{FF2B5EF4-FFF2-40B4-BE49-F238E27FC236}">
                <a16:creationId xmlns:a16="http://schemas.microsoft.com/office/drawing/2014/main" id="{719CF955-62E4-4604-B2E8-58A0223A96D7}"/>
              </a:ext>
            </a:extLst>
          </p:cNvPr>
          <p:cNvSpPr txBox="1">
            <a:spLocks/>
          </p:cNvSpPr>
          <p:nvPr/>
        </p:nvSpPr>
        <p:spPr>
          <a:xfrm>
            <a:off x="5583980" y="2655730"/>
            <a:ext cx="6608020" cy="1169189"/>
          </a:xfrm>
          <a:prstGeom prst="rect">
            <a:avLst/>
          </a:prstGeom>
        </p:spPr>
        <p:txBody>
          <a:bodyPr vert="horz" wrap="square" lIns="179285" tIns="143428" rIns="179285" bIns="143428"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8830">
              <a:spcBef>
                <a:spcPts val="1176"/>
              </a:spcBef>
              <a:buSzPct val="120000"/>
              <a:buFont typeface="Arial" panose="020B0604020202020204" pitchFamily="34" charset="0"/>
              <a:buNone/>
            </a:pPr>
            <a:r>
              <a:rPr lang="en-US" sz="1961" b="1" dirty="0">
                <a:gradFill>
                  <a:gsLst>
                    <a:gs pos="7273">
                      <a:srgbClr val="002050"/>
                    </a:gs>
                    <a:gs pos="22000">
                      <a:srgbClr val="002050"/>
                    </a:gs>
                  </a:gsLst>
                  <a:lin ang="5400000" scaled="0"/>
                </a:gradFill>
                <a:cs typeface="Segoe UI" panose="020B0502040204020203" pitchFamily="34" charset="0"/>
              </a:rPr>
              <a:t>Client</a:t>
            </a:r>
            <a:r>
              <a:rPr lang="en-US" sz="1961" b="1" dirty="0">
                <a:gradFill>
                  <a:gsLst>
                    <a:gs pos="10909">
                      <a:srgbClr val="3F3F3F"/>
                    </a:gs>
                    <a:gs pos="43000">
                      <a:srgbClr val="3F3F3F"/>
                    </a:gs>
                  </a:gsLst>
                  <a:lin ang="5400000" scaled="0"/>
                </a:gradFill>
                <a:cs typeface="Segoe UI" panose="020B0502040204020203" pitchFamily="34" charset="0"/>
              </a:rPr>
              <a:t> </a:t>
            </a:r>
            <a:r>
              <a:rPr lang="en-US" sz="1961" b="1" dirty="0">
                <a:gradFill>
                  <a:gsLst>
                    <a:gs pos="7273">
                      <a:srgbClr val="002050"/>
                    </a:gs>
                    <a:gs pos="22000">
                      <a:srgbClr val="002050"/>
                    </a:gs>
                  </a:gsLst>
                  <a:lin ang="5400000" scaled="0"/>
                </a:gradFill>
                <a:cs typeface="Segoe UI" panose="020B0502040204020203" pitchFamily="34" charset="0"/>
              </a:rPr>
              <a:t>SDKs</a:t>
            </a:r>
          </a:p>
          <a:p>
            <a:pPr marL="0" lvl="1" indent="-8830">
              <a:spcBef>
                <a:spcPts val="294"/>
              </a:spcBef>
              <a:buSzPct val="120000"/>
              <a:buFont typeface="Arial" panose="020B0604020202020204" pitchFamily="34" charset="0"/>
              <a:buNone/>
            </a:pPr>
            <a:r>
              <a:rPr lang="en-US" sz="1372" dirty="0">
                <a:gradFill>
                  <a:gsLst>
                    <a:gs pos="10909">
                      <a:srgbClr val="3F3F3F"/>
                    </a:gs>
                    <a:gs pos="43000">
                      <a:srgbClr val="3F3F3F"/>
                    </a:gs>
                  </a:gsLst>
                  <a:lin ang="5400000" scaled="0"/>
                </a:gradFill>
                <a:cs typeface="Segoe UI" panose="020B0502040204020203" pitchFamily="34" charset="0"/>
              </a:rPr>
              <a:t>https://azure.microsoft.com/en-us/resources/samples/?sort=0&amp;term=cognitive+services https://github.com/southwood/project-oxford-python </a:t>
            </a:r>
          </a:p>
        </p:txBody>
      </p:sp>
      <p:sp>
        <p:nvSpPr>
          <p:cNvPr id="39" name="Content Placeholder 6">
            <a:extLst>
              <a:ext uri="{FF2B5EF4-FFF2-40B4-BE49-F238E27FC236}">
                <a16:creationId xmlns:a16="http://schemas.microsoft.com/office/drawing/2014/main" id="{C4CC7AFD-965D-49AE-A4C7-C9482B37B18C}"/>
              </a:ext>
            </a:extLst>
          </p:cNvPr>
          <p:cNvSpPr txBox="1">
            <a:spLocks/>
          </p:cNvSpPr>
          <p:nvPr/>
        </p:nvSpPr>
        <p:spPr>
          <a:xfrm>
            <a:off x="5583980" y="3990417"/>
            <a:ext cx="6608020" cy="1208307"/>
          </a:xfrm>
          <a:prstGeom prst="rect">
            <a:avLst/>
          </a:prstGeom>
        </p:spPr>
        <p:txBody>
          <a:bodyPr vert="horz" wrap="square" lIns="179285" tIns="143428" rIns="179285" bIns="143428"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8830">
              <a:spcBef>
                <a:spcPts val="1176"/>
              </a:spcBef>
              <a:buSzPct val="120000"/>
              <a:buFont typeface="Arial" panose="020B0604020202020204" pitchFamily="34" charset="0"/>
              <a:buNone/>
            </a:pPr>
            <a:r>
              <a:rPr lang="en-US" sz="1961" b="1" dirty="0">
                <a:gradFill>
                  <a:gsLst>
                    <a:gs pos="7273">
                      <a:srgbClr val="002050"/>
                    </a:gs>
                    <a:gs pos="22000">
                      <a:srgbClr val="002050"/>
                    </a:gs>
                  </a:gsLst>
                  <a:lin ang="5400000" scaled="0"/>
                </a:gradFill>
                <a:cs typeface="Segoe UI" panose="020B0502040204020203" pitchFamily="34" charset="0"/>
              </a:rPr>
              <a:t>Example</a:t>
            </a:r>
            <a:r>
              <a:rPr lang="en-US" sz="1961" b="1" dirty="0">
                <a:gradFill>
                  <a:gsLst>
                    <a:gs pos="10909">
                      <a:srgbClr val="3F3F3F"/>
                    </a:gs>
                    <a:gs pos="43000">
                      <a:srgbClr val="3F3F3F"/>
                    </a:gs>
                  </a:gsLst>
                  <a:lin ang="5400000" scaled="0"/>
                </a:gradFill>
                <a:cs typeface="Segoe UI" panose="020B0502040204020203" pitchFamily="34" charset="0"/>
              </a:rPr>
              <a:t> </a:t>
            </a:r>
            <a:r>
              <a:rPr lang="en-US" sz="1961" b="1" dirty="0">
                <a:gradFill>
                  <a:gsLst>
                    <a:gs pos="7273">
                      <a:srgbClr val="002050"/>
                    </a:gs>
                    <a:gs pos="22000">
                      <a:srgbClr val="002050"/>
                    </a:gs>
                  </a:gsLst>
                  <a:lin ang="5400000" scaled="0"/>
                </a:gradFill>
                <a:cs typeface="Segoe UI" panose="020B0502040204020203" pitchFamily="34" charset="0"/>
              </a:rPr>
              <a:t>Code</a:t>
            </a:r>
          </a:p>
          <a:p>
            <a:pPr marL="0" lvl="1" indent="-8830">
              <a:spcBef>
                <a:spcPts val="294"/>
              </a:spcBef>
              <a:buSzPct val="120000"/>
              <a:buFont typeface="Arial" panose="020B0604020202020204" pitchFamily="34" charset="0"/>
              <a:buNone/>
            </a:pPr>
            <a:r>
              <a:rPr lang="en-US" sz="1372" dirty="0">
                <a:gradFill>
                  <a:gsLst>
                    <a:gs pos="10909">
                      <a:srgbClr val="3F3F3F"/>
                    </a:gs>
                    <a:gs pos="43000">
                      <a:srgbClr val="3F3F3F"/>
                    </a:gs>
                  </a:gsLst>
                  <a:lin ang="5400000" scaled="0"/>
                </a:gradFill>
                <a:cs typeface="Segoe UI" panose="020B0502040204020203" pitchFamily="34" charset="0"/>
              </a:rPr>
              <a:t>https://github.com/jsturtevant/happy-image-tester-django </a:t>
            </a:r>
          </a:p>
          <a:p>
            <a:pPr marL="0" lvl="1" indent="-8830">
              <a:spcBef>
                <a:spcPts val="294"/>
              </a:spcBef>
              <a:buSzPct val="120000"/>
              <a:buFont typeface="Arial" panose="020B0604020202020204" pitchFamily="34" charset="0"/>
              <a:buNone/>
            </a:pPr>
            <a:r>
              <a:rPr lang="en-US" sz="1372" dirty="0">
                <a:gradFill>
                  <a:gsLst>
                    <a:gs pos="10909">
                      <a:srgbClr val="3F3F3F"/>
                    </a:gs>
                    <a:gs pos="43000">
                      <a:srgbClr val="3F3F3F"/>
                    </a:gs>
                  </a:gsLst>
                  <a:lin ang="5400000" scaled="0"/>
                </a:gradFill>
                <a:cs typeface="Segoe UI" panose="020B0502040204020203" pitchFamily="34" charset="0"/>
              </a:rPr>
              <a:t>https://github.com/Microsoft/Cognitive-Face-Android https://github.com/Microsoft/Cognitive-Samples-IntelligentKiosk</a:t>
            </a:r>
          </a:p>
        </p:txBody>
      </p:sp>
      <p:sp>
        <p:nvSpPr>
          <p:cNvPr id="40" name="Content Placeholder 6">
            <a:extLst>
              <a:ext uri="{FF2B5EF4-FFF2-40B4-BE49-F238E27FC236}">
                <a16:creationId xmlns:a16="http://schemas.microsoft.com/office/drawing/2014/main" id="{643398A0-B78D-49F7-A324-109FCE55B877}"/>
              </a:ext>
            </a:extLst>
          </p:cNvPr>
          <p:cNvSpPr txBox="1">
            <a:spLocks/>
          </p:cNvSpPr>
          <p:nvPr/>
        </p:nvSpPr>
        <p:spPr>
          <a:xfrm>
            <a:off x="5583980" y="5380884"/>
            <a:ext cx="6608020" cy="1016818"/>
          </a:xfrm>
          <a:prstGeom prst="rect">
            <a:avLst/>
          </a:prstGeom>
        </p:spPr>
        <p:txBody>
          <a:bodyPr vert="horz" wrap="square" lIns="179285" tIns="143428" rIns="179285" bIns="143428"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8830">
              <a:spcBef>
                <a:spcPts val="1176"/>
              </a:spcBef>
              <a:buSzPct val="120000"/>
              <a:buFont typeface="Arial" panose="020B0604020202020204" pitchFamily="34" charset="0"/>
              <a:buNone/>
            </a:pPr>
            <a:r>
              <a:rPr lang="en-US" sz="1961" b="1" dirty="0">
                <a:gradFill>
                  <a:gsLst>
                    <a:gs pos="7273">
                      <a:srgbClr val="002050"/>
                    </a:gs>
                    <a:gs pos="22000">
                      <a:srgbClr val="002050"/>
                    </a:gs>
                  </a:gsLst>
                  <a:lin ang="5400000" scaled="0"/>
                </a:gradFill>
                <a:cs typeface="Segoe UI" panose="020B0502040204020203" pitchFamily="34" charset="0"/>
              </a:rPr>
              <a:t>Join</a:t>
            </a:r>
            <a:r>
              <a:rPr lang="en-US" sz="1961" b="1" dirty="0">
                <a:gradFill>
                  <a:gsLst>
                    <a:gs pos="10909">
                      <a:srgbClr val="3F3F3F"/>
                    </a:gs>
                    <a:gs pos="43000">
                      <a:srgbClr val="3F3F3F"/>
                    </a:gs>
                  </a:gsLst>
                  <a:lin ang="5400000" scaled="0"/>
                </a:gradFill>
                <a:cs typeface="Segoe UI" panose="020B0502040204020203" pitchFamily="34" charset="0"/>
              </a:rPr>
              <a:t> </a:t>
            </a:r>
            <a:r>
              <a:rPr lang="en-US" sz="1961" b="1" dirty="0">
                <a:gradFill>
                  <a:gsLst>
                    <a:gs pos="7273">
                      <a:srgbClr val="002050"/>
                    </a:gs>
                    <a:gs pos="22000">
                      <a:srgbClr val="002050"/>
                    </a:gs>
                  </a:gsLst>
                  <a:lin ang="5400000" scaled="0"/>
                </a:gradFill>
                <a:cs typeface="Segoe UI" panose="020B0502040204020203" pitchFamily="34" charset="0"/>
              </a:rPr>
              <a:t>Our</a:t>
            </a:r>
            <a:r>
              <a:rPr lang="en-US" sz="1961" b="1" dirty="0">
                <a:gradFill>
                  <a:gsLst>
                    <a:gs pos="10909">
                      <a:srgbClr val="3F3F3F"/>
                    </a:gs>
                    <a:gs pos="43000">
                      <a:srgbClr val="3F3F3F"/>
                    </a:gs>
                  </a:gsLst>
                  <a:lin ang="5400000" scaled="0"/>
                </a:gradFill>
                <a:cs typeface="Segoe UI" panose="020B0502040204020203" pitchFamily="34" charset="0"/>
              </a:rPr>
              <a:t> </a:t>
            </a:r>
            <a:r>
              <a:rPr lang="en-US" sz="1961" b="1" dirty="0">
                <a:gradFill>
                  <a:gsLst>
                    <a:gs pos="7273">
                      <a:srgbClr val="002050"/>
                    </a:gs>
                    <a:gs pos="22000">
                      <a:srgbClr val="002050"/>
                    </a:gs>
                  </a:gsLst>
                  <a:lin ang="5400000" scaled="0"/>
                </a:gradFill>
                <a:cs typeface="Segoe UI" panose="020B0502040204020203" pitchFamily="34" charset="0"/>
              </a:rPr>
              <a:t>Community</a:t>
            </a:r>
          </a:p>
          <a:p>
            <a:pPr marL="0" lvl="1" indent="-8830">
              <a:spcBef>
                <a:spcPts val="294"/>
              </a:spcBef>
              <a:buSzPct val="120000"/>
              <a:buFont typeface="Arial" panose="020B0604020202020204" pitchFamily="34" charset="0"/>
              <a:buNone/>
            </a:pPr>
            <a:r>
              <a:rPr lang="en-US" sz="1372" dirty="0">
                <a:gradFill>
                  <a:gsLst>
                    <a:gs pos="10909">
                      <a:srgbClr val="3F3F3F"/>
                    </a:gs>
                    <a:gs pos="43000">
                      <a:srgbClr val="3F3F3F"/>
                    </a:gs>
                  </a:gsLst>
                  <a:lin ang="5400000" scaled="0"/>
                </a:gradFill>
                <a:cs typeface="Segoe UI" panose="020B0502040204020203" pitchFamily="34" charset="0"/>
              </a:rPr>
              <a:t>https://stackoverflow.com/questions/tagged/microsoft-cognitive</a:t>
            </a:r>
          </a:p>
          <a:p>
            <a:pPr marL="0" lvl="1" indent="-8830">
              <a:spcBef>
                <a:spcPts val="294"/>
              </a:spcBef>
              <a:buSzPct val="120000"/>
              <a:buFont typeface="Arial" panose="020B0604020202020204" pitchFamily="34" charset="0"/>
              <a:buNone/>
            </a:pPr>
            <a:r>
              <a:rPr lang="en-US" sz="1372" dirty="0">
                <a:gradFill>
                  <a:gsLst>
                    <a:gs pos="10909">
                      <a:srgbClr val="3F3F3F"/>
                    </a:gs>
                    <a:gs pos="43000">
                      <a:srgbClr val="3F3F3F"/>
                    </a:gs>
                  </a:gsLst>
                  <a:lin ang="5400000" scaled="0"/>
                </a:gradFill>
                <a:cs typeface="Segoe UI" panose="020B0502040204020203" pitchFamily="34" charset="0"/>
              </a:rPr>
              <a:t>https://cognitive.uservoice.com/</a:t>
            </a:r>
          </a:p>
        </p:txBody>
      </p:sp>
      <p:cxnSp>
        <p:nvCxnSpPr>
          <p:cNvPr id="41" name="Straight Connector 40">
            <a:extLst>
              <a:ext uri="{FF2B5EF4-FFF2-40B4-BE49-F238E27FC236}">
                <a16:creationId xmlns:a16="http://schemas.microsoft.com/office/drawing/2014/main" id="{13754B26-051F-44EC-9B4A-7EE02F2B7BB5}"/>
              </a:ext>
            </a:extLst>
          </p:cNvPr>
          <p:cNvCxnSpPr>
            <a:cxnSpLocks/>
          </p:cNvCxnSpPr>
          <p:nvPr/>
        </p:nvCxnSpPr>
        <p:spPr>
          <a:xfrm>
            <a:off x="5313186" y="1289098"/>
            <a:ext cx="6881928" cy="0"/>
          </a:xfrm>
          <a:prstGeom prst="line">
            <a:avLst/>
          </a:prstGeom>
          <a:noFill/>
          <a:ln w="25400" cap="flat" cmpd="sng" algn="ctr">
            <a:solidFill>
              <a:sysClr val="window" lastClr="FFFFFF"/>
            </a:solidFill>
            <a:prstDash val="solid"/>
            <a:headEnd type="none"/>
            <a:tailEnd type="none"/>
          </a:ln>
          <a:effectLst/>
        </p:spPr>
      </p:cxnSp>
      <p:cxnSp>
        <p:nvCxnSpPr>
          <p:cNvPr id="42" name="Straight Connector 41">
            <a:extLst>
              <a:ext uri="{FF2B5EF4-FFF2-40B4-BE49-F238E27FC236}">
                <a16:creationId xmlns:a16="http://schemas.microsoft.com/office/drawing/2014/main" id="{7A4DC865-47A1-48D1-9DAD-B91242B2113B}"/>
              </a:ext>
            </a:extLst>
          </p:cNvPr>
          <p:cNvCxnSpPr>
            <a:cxnSpLocks/>
          </p:cNvCxnSpPr>
          <p:nvPr/>
        </p:nvCxnSpPr>
        <p:spPr>
          <a:xfrm>
            <a:off x="5313186" y="2484331"/>
            <a:ext cx="6881928" cy="0"/>
          </a:xfrm>
          <a:prstGeom prst="line">
            <a:avLst/>
          </a:prstGeom>
          <a:noFill/>
          <a:ln w="25400" cap="flat" cmpd="sng" algn="ctr">
            <a:solidFill>
              <a:sysClr val="window" lastClr="FFFFFF"/>
            </a:solidFill>
            <a:prstDash val="solid"/>
            <a:headEnd type="none"/>
            <a:tailEnd type="none"/>
          </a:ln>
          <a:effectLst/>
        </p:spPr>
      </p:cxnSp>
      <p:cxnSp>
        <p:nvCxnSpPr>
          <p:cNvPr id="43" name="Straight Connector 42">
            <a:extLst>
              <a:ext uri="{FF2B5EF4-FFF2-40B4-BE49-F238E27FC236}">
                <a16:creationId xmlns:a16="http://schemas.microsoft.com/office/drawing/2014/main" id="{CF74AAAA-60D9-4AE7-B35B-DA737A7A9E75}"/>
              </a:ext>
            </a:extLst>
          </p:cNvPr>
          <p:cNvCxnSpPr>
            <a:cxnSpLocks/>
          </p:cNvCxnSpPr>
          <p:nvPr/>
        </p:nvCxnSpPr>
        <p:spPr>
          <a:xfrm>
            <a:off x="5313186" y="3996317"/>
            <a:ext cx="6881928" cy="0"/>
          </a:xfrm>
          <a:prstGeom prst="line">
            <a:avLst/>
          </a:prstGeom>
          <a:noFill/>
          <a:ln w="25400" cap="flat" cmpd="sng" algn="ctr">
            <a:solidFill>
              <a:sysClr val="window" lastClr="FFFFFF"/>
            </a:solidFill>
            <a:prstDash val="solid"/>
            <a:headEnd type="none"/>
            <a:tailEnd type="none"/>
          </a:ln>
          <a:effectLst/>
        </p:spPr>
      </p:cxnSp>
      <p:cxnSp>
        <p:nvCxnSpPr>
          <p:cNvPr id="44" name="Straight Connector 43">
            <a:extLst>
              <a:ext uri="{FF2B5EF4-FFF2-40B4-BE49-F238E27FC236}">
                <a16:creationId xmlns:a16="http://schemas.microsoft.com/office/drawing/2014/main" id="{F2E9428A-BDA0-45B3-8077-D4EF9537B48C}"/>
              </a:ext>
            </a:extLst>
          </p:cNvPr>
          <p:cNvCxnSpPr>
            <a:cxnSpLocks/>
          </p:cNvCxnSpPr>
          <p:nvPr/>
        </p:nvCxnSpPr>
        <p:spPr>
          <a:xfrm>
            <a:off x="5313186" y="5212607"/>
            <a:ext cx="6881928" cy="0"/>
          </a:xfrm>
          <a:prstGeom prst="line">
            <a:avLst/>
          </a:prstGeom>
          <a:noFill/>
          <a:ln w="25400" cap="flat" cmpd="sng" algn="ctr">
            <a:solidFill>
              <a:sysClr val="window" lastClr="FFFFFF"/>
            </a:solidFill>
            <a:prstDash val="solid"/>
            <a:headEnd type="none"/>
            <a:tailEnd type="none"/>
          </a:ln>
          <a:effectLst/>
        </p:spPr>
      </p:cxnSp>
    </p:spTree>
    <p:extLst>
      <p:ext uri="{BB962C8B-B14F-4D97-AF65-F5344CB8AC3E}">
        <p14:creationId xmlns:p14="http://schemas.microsoft.com/office/powerpoint/2010/main" val="155895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25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par>
                                <p:cTn id="15" presetID="10"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par>
                          <p:cTn id="18" fill="hold">
                            <p:stCondLst>
                              <p:cond delay="1250"/>
                            </p:stCondLst>
                            <p:childTnLst>
                              <p:par>
                                <p:cTn id="19" presetID="10" presetClass="entr" presetSubtype="0"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par>
                                <p:cTn id="22" presetID="10"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childTnLst>
                          </p:cTn>
                        </p:par>
                        <p:par>
                          <p:cTn id="25" fill="hold">
                            <p:stCondLst>
                              <p:cond delay="1750"/>
                            </p:stCondLst>
                            <p:childTnLst>
                              <p:par>
                                <p:cTn id="26" presetID="10" presetClass="entr" presetSubtype="0" fill="hold" grpId="0" nodeType="after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childTnLst>
                          </p:cTn>
                        </p:par>
                        <p:par>
                          <p:cTn id="32" fill="hold">
                            <p:stCondLst>
                              <p:cond delay="2250"/>
                            </p:stCondLst>
                            <p:childTnLst>
                              <p:par>
                                <p:cTn id="33" presetID="10" presetClass="entr" presetSubtype="0"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bwMode="auto">
          <a:xfrm>
            <a:off x="1" y="3341326"/>
            <a:ext cx="12208192" cy="351618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t="22669" b="47740"/>
          <a:stretch/>
        </p:blipFill>
        <p:spPr>
          <a:xfrm>
            <a:off x="1" y="486"/>
            <a:ext cx="12192000" cy="3321934"/>
          </a:xfrm>
          <a:prstGeom prst="rect">
            <a:avLst/>
          </a:prstGeom>
        </p:spPr>
      </p:pic>
      <p:sp>
        <p:nvSpPr>
          <p:cNvPr id="18" name="TextBox 17">
            <a:extLst>
              <a:ext uri="{FF2B5EF4-FFF2-40B4-BE49-F238E27FC236}">
                <a16:creationId xmlns:a16="http://schemas.microsoft.com/office/drawing/2014/main" id="{F39D354F-DFE1-4D1A-A9BB-EFAB8A8C2EAD}"/>
              </a:ext>
            </a:extLst>
          </p:cNvPr>
          <p:cNvSpPr txBox="1"/>
          <p:nvPr/>
        </p:nvSpPr>
        <p:spPr>
          <a:xfrm>
            <a:off x="269241" y="4026796"/>
            <a:ext cx="1927313" cy="1586999"/>
          </a:xfrm>
          <a:prstGeom prst="rect">
            <a:avLst/>
          </a:prstGeom>
          <a:noFill/>
        </p:spPr>
        <p:txBody>
          <a:bodyPr wrap="square" lIns="179234" tIns="143388" rIns="179234" bIns="143388" rtlCol="0" anchor="t">
            <a:spAutoFit/>
          </a:bodyPr>
          <a:lstStyle/>
          <a:p>
            <a:pPr algn="ctr" defTabSz="896042">
              <a:lnSpc>
                <a:spcPct val="90000"/>
              </a:lnSpc>
              <a:spcAft>
                <a:spcPts val="588"/>
              </a:spcAft>
              <a:defRPr/>
            </a:pPr>
            <a:r>
              <a:rPr lang="en-US" sz="1961" b="1"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Vision</a:t>
            </a:r>
          </a:p>
          <a:p>
            <a:pPr algn="ctr">
              <a:lnSpc>
                <a:spcPct val="90000"/>
              </a:lnSpc>
              <a:spcAft>
                <a:spcPts val="576"/>
              </a:spcAft>
              <a:defRPr/>
            </a:pPr>
            <a: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From faces to feelings, allow </a:t>
            </a:r>
            <a:b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br>
            <a: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your apps to understand </a:t>
            </a:r>
            <a:b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br>
            <a: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images and video</a:t>
            </a:r>
          </a:p>
        </p:txBody>
      </p:sp>
      <p:sp>
        <p:nvSpPr>
          <p:cNvPr id="19" name="TextBox 18">
            <a:extLst>
              <a:ext uri="{FF2B5EF4-FFF2-40B4-BE49-F238E27FC236}">
                <a16:creationId xmlns:a16="http://schemas.microsoft.com/office/drawing/2014/main" id="{6B5CE148-D382-4CBD-8C97-2A282769FD9D}"/>
              </a:ext>
            </a:extLst>
          </p:cNvPr>
          <p:cNvSpPr txBox="1"/>
          <p:nvPr/>
        </p:nvSpPr>
        <p:spPr>
          <a:xfrm>
            <a:off x="2214946" y="4026796"/>
            <a:ext cx="1927313" cy="1777087"/>
          </a:xfrm>
          <a:prstGeom prst="rect">
            <a:avLst/>
          </a:prstGeom>
          <a:noFill/>
        </p:spPr>
        <p:txBody>
          <a:bodyPr wrap="square" lIns="179234" tIns="143388" rIns="89642" bIns="143388" rtlCol="0" anchor="t">
            <a:spAutoFit/>
          </a:bodyPr>
          <a:lstStyle/>
          <a:p>
            <a:pPr algn="ctr" defTabSz="896042">
              <a:lnSpc>
                <a:spcPct val="90000"/>
              </a:lnSpc>
              <a:spcAft>
                <a:spcPts val="588"/>
              </a:spcAft>
              <a:defRPr/>
            </a:pPr>
            <a:r>
              <a:rPr lang="en-US" sz="1961" b="1"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Speech</a:t>
            </a:r>
          </a:p>
          <a:p>
            <a:pPr algn="ctr">
              <a:lnSpc>
                <a:spcPct val="90000"/>
              </a:lnSpc>
              <a:spcAft>
                <a:spcPts val="576"/>
              </a:spcAft>
              <a:defRPr/>
            </a:pPr>
            <a: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Hear and speak </a:t>
            </a:r>
            <a:b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br>
            <a: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to your users </a:t>
            </a:r>
            <a:b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br>
            <a: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by filtering noise, identifying </a:t>
            </a:r>
            <a:b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br>
            <a: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speakers, and understanding intent</a:t>
            </a:r>
          </a:p>
        </p:txBody>
      </p:sp>
      <p:sp>
        <p:nvSpPr>
          <p:cNvPr id="20" name="TextBox 19">
            <a:extLst>
              <a:ext uri="{FF2B5EF4-FFF2-40B4-BE49-F238E27FC236}">
                <a16:creationId xmlns:a16="http://schemas.microsoft.com/office/drawing/2014/main" id="{26531891-CD1C-4FB8-AC91-34670C52B4AF}"/>
              </a:ext>
            </a:extLst>
          </p:cNvPr>
          <p:cNvSpPr txBox="1"/>
          <p:nvPr/>
        </p:nvSpPr>
        <p:spPr>
          <a:xfrm>
            <a:off x="6106357" y="4026796"/>
            <a:ext cx="1927313" cy="1586999"/>
          </a:xfrm>
          <a:prstGeom prst="rect">
            <a:avLst/>
          </a:prstGeom>
          <a:noFill/>
        </p:spPr>
        <p:txBody>
          <a:bodyPr wrap="square" lIns="179234" tIns="143388" rIns="179234" bIns="143388" rtlCol="0" anchor="t">
            <a:spAutoFit/>
          </a:bodyPr>
          <a:lstStyle/>
          <a:p>
            <a:pPr algn="ctr" defTabSz="896042">
              <a:lnSpc>
                <a:spcPct val="90000"/>
              </a:lnSpc>
              <a:spcAft>
                <a:spcPts val="588"/>
              </a:spcAft>
              <a:defRPr/>
            </a:pPr>
            <a:r>
              <a:rPr lang="en-US" sz="1961" b="1"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Knowledge</a:t>
            </a:r>
          </a:p>
          <a:p>
            <a:pPr algn="ctr">
              <a:lnSpc>
                <a:spcPct val="90000"/>
              </a:lnSpc>
              <a:spcAft>
                <a:spcPts val="576"/>
              </a:spcAft>
              <a:defRPr/>
            </a:pPr>
            <a: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Tap into rich knowledge amassed from the web, academia, or your </a:t>
            </a:r>
            <a:b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br>
            <a: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own data</a:t>
            </a:r>
          </a:p>
        </p:txBody>
      </p:sp>
      <p:sp>
        <p:nvSpPr>
          <p:cNvPr id="21" name="TextBox 20">
            <a:extLst>
              <a:ext uri="{FF2B5EF4-FFF2-40B4-BE49-F238E27FC236}">
                <a16:creationId xmlns:a16="http://schemas.microsoft.com/office/drawing/2014/main" id="{D774DB6C-D485-4533-A9F9-B16C2241F6EF}"/>
              </a:ext>
            </a:extLst>
          </p:cNvPr>
          <p:cNvSpPr txBox="1"/>
          <p:nvPr/>
        </p:nvSpPr>
        <p:spPr>
          <a:xfrm>
            <a:off x="4160652" y="4026796"/>
            <a:ext cx="1927313" cy="1685249"/>
          </a:xfrm>
          <a:prstGeom prst="rect">
            <a:avLst/>
          </a:prstGeom>
          <a:noFill/>
        </p:spPr>
        <p:txBody>
          <a:bodyPr wrap="square" lIns="179234" tIns="143388" rIns="179234" bIns="143388" rtlCol="0" anchor="t">
            <a:spAutoFit/>
          </a:bodyPr>
          <a:lstStyle/>
          <a:p>
            <a:pPr algn="ctr" defTabSz="896042">
              <a:lnSpc>
                <a:spcPct val="90000"/>
              </a:lnSpc>
              <a:spcAft>
                <a:spcPts val="588"/>
              </a:spcAft>
              <a:defRPr/>
            </a:pPr>
            <a:r>
              <a:rPr lang="en-US" sz="1961" b="1"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Language</a:t>
            </a:r>
          </a:p>
          <a:p>
            <a:pPr algn="ctr">
              <a:lnSpc>
                <a:spcPct val="90000"/>
              </a:lnSpc>
              <a:spcAft>
                <a:spcPts val="576"/>
              </a:spcAft>
              <a:defRPr/>
            </a:pPr>
            <a: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Process text and </a:t>
            </a:r>
            <a:b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br>
            <a: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learn how to recognize what users want</a:t>
            </a:r>
          </a:p>
          <a:p>
            <a:pPr algn="ctr" defTabSz="896042">
              <a:lnSpc>
                <a:spcPct val="90000"/>
              </a:lnSpc>
              <a:spcAft>
                <a:spcPts val="588"/>
              </a:spcAft>
              <a:defRPr/>
            </a:pPr>
            <a:endParaRPr lang="en-US" sz="1537" dirty="0">
              <a:gradFill>
                <a:gsLst>
                  <a:gs pos="64545">
                    <a:schemeClr val="tx1"/>
                  </a:gs>
                  <a:gs pos="40000">
                    <a:schemeClr val="tx1"/>
                  </a:gs>
                </a:gsLst>
                <a:lin ang="5400000" scaled="0"/>
              </a:gradFill>
              <a:latin typeface="Segoe UI"/>
            </a:endParaRPr>
          </a:p>
        </p:txBody>
      </p:sp>
      <p:sp>
        <p:nvSpPr>
          <p:cNvPr id="27" name="TextBox 26">
            <a:extLst>
              <a:ext uri="{FF2B5EF4-FFF2-40B4-BE49-F238E27FC236}">
                <a16:creationId xmlns:a16="http://schemas.microsoft.com/office/drawing/2014/main" id="{0BF17D20-2F5A-4851-B595-1D4BBC639D7C}"/>
              </a:ext>
            </a:extLst>
          </p:cNvPr>
          <p:cNvSpPr txBox="1"/>
          <p:nvPr/>
        </p:nvSpPr>
        <p:spPr>
          <a:xfrm>
            <a:off x="9997768" y="4026796"/>
            <a:ext cx="1927313" cy="2347350"/>
          </a:xfrm>
          <a:prstGeom prst="rect">
            <a:avLst/>
          </a:prstGeom>
          <a:noFill/>
        </p:spPr>
        <p:txBody>
          <a:bodyPr wrap="square" lIns="179234" tIns="143388" rIns="179234" bIns="143388" rtlCol="0" anchor="t">
            <a:spAutoFit/>
          </a:bodyPr>
          <a:lstStyle/>
          <a:p>
            <a:pPr algn="ctr" defTabSz="896042">
              <a:lnSpc>
                <a:spcPct val="90000"/>
              </a:lnSpc>
              <a:spcAft>
                <a:spcPts val="588"/>
              </a:spcAft>
              <a:defRPr/>
            </a:pPr>
            <a:r>
              <a:rPr lang="en-US" sz="1961" b="1"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Labs</a:t>
            </a:r>
            <a:endParaRPr lang="en-US" sz="2307" b="1" dirty="0">
              <a:gradFill>
                <a:gsLst>
                  <a:gs pos="64545">
                    <a:schemeClr val="tx1"/>
                  </a:gs>
                  <a:gs pos="40000">
                    <a:schemeClr val="tx1"/>
                  </a:gs>
                </a:gsLst>
                <a:lin ang="5400000" scaled="0"/>
              </a:gradFill>
              <a:latin typeface="Segoe UI Semilight" panose="020B0402040204020203" pitchFamily="34" charset="0"/>
              <a:cs typeface="Segoe UI Semilight" panose="020B0402040204020203" pitchFamily="34" charset="0"/>
            </a:endParaRPr>
          </a:p>
          <a:p>
            <a:pPr algn="ctr" defTabSz="896042">
              <a:lnSpc>
                <a:spcPct val="90000"/>
              </a:lnSpc>
              <a:spcAft>
                <a:spcPts val="588"/>
              </a:spcAft>
              <a:defRPr/>
            </a:pPr>
            <a: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An early look at emerging Cognitive Services technologies: discover, try and give feedback on new technologies before general availability</a:t>
            </a:r>
          </a:p>
        </p:txBody>
      </p:sp>
      <p:sp>
        <p:nvSpPr>
          <p:cNvPr id="28" name="TextBox 27">
            <a:extLst>
              <a:ext uri="{FF2B5EF4-FFF2-40B4-BE49-F238E27FC236}">
                <a16:creationId xmlns:a16="http://schemas.microsoft.com/office/drawing/2014/main" id="{69BFCF29-AE15-44DB-8239-E086782C646E}"/>
              </a:ext>
            </a:extLst>
          </p:cNvPr>
          <p:cNvSpPr txBox="1"/>
          <p:nvPr/>
        </p:nvSpPr>
        <p:spPr>
          <a:xfrm>
            <a:off x="8052063" y="4026796"/>
            <a:ext cx="1927313" cy="1586999"/>
          </a:xfrm>
          <a:prstGeom prst="rect">
            <a:avLst/>
          </a:prstGeom>
          <a:noFill/>
        </p:spPr>
        <p:txBody>
          <a:bodyPr wrap="square" lIns="179234" tIns="143388" rIns="179234" bIns="143388" rtlCol="0" anchor="t">
            <a:spAutoFit/>
          </a:bodyPr>
          <a:lstStyle/>
          <a:p>
            <a:pPr algn="ctr" defTabSz="896042">
              <a:lnSpc>
                <a:spcPct val="90000"/>
              </a:lnSpc>
              <a:spcAft>
                <a:spcPts val="588"/>
              </a:spcAft>
              <a:defRPr/>
            </a:pPr>
            <a:r>
              <a:rPr lang="en-US" sz="1961" b="1"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Search</a:t>
            </a:r>
          </a:p>
          <a:p>
            <a:pPr algn="ctr">
              <a:lnSpc>
                <a:spcPct val="90000"/>
              </a:lnSpc>
              <a:spcAft>
                <a:spcPts val="576"/>
              </a:spcAft>
              <a:defRPr/>
            </a:pPr>
            <a:r>
              <a:rPr lang="en-US" sz="1372"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Access billions of web pages, images, videos, and news with the power of Bing APIs</a:t>
            </a:r>
          </a:p>
        </p:txBody>
      </p:sp>
      <p:sp>
        <p:nvSpPr>
          <p:cNvPr id="34" name="Rectangle 33"/>
          <p:cNvSpPr/>
          <p:nvPr/>
        </p:nvSpPr>
        <p:spPr bwMode="auto">
          <a:xfrm>
            <a:off x="1" y="-42189"/>
            <a:ext cx="12209925" cy="3364609"/>
          </a:xfrm>
          <a:prstGeom prst="rect">
            <a:avLst/>
          </a:prstGeom>
          <a:gradFill>
            <a:gsLst>
              <a:gs pos="13000">
                <a:schemeClr val="tx1">
                  <a:alpha val="0"/>
                </a:schemeClr>
              </a:gs>
              <a:gs pos="83000">
                <a:schemeClr val="tx1"/>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pPr>
            <a:endParaRPr lang="en-US" sz="2307"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a:xfrm>
            <a:off x="319431" y="1106060"/>
            <a:ext cx="7295200" cy="1068111"/>
          </a:xfrm>
          <a:prstGeom prst="rect">
            <a:avLst/>
          </a:prstGeom>
        </p:spPr>
        <p:txBody>
          <a:bodyPr wrap="square" anchor="ctr">
            <a:spAutoFit/>
          </a:bodyPr>
          <a:lstStyle/>
          <a:p>
            <a:pPr defTabSz="896042">
              <a:lnSpc>
                <a:spcPct val="90000"/>
              </a:lnSpc>
              <a:defRPr/>
            </a:pPr>
            <a:r>
              <a:rPr lang="en-US" altLang="en-US" sz="4313" dirty="0">
                <a:gradFill>
                  <a:gsLst>
                    <a:gs pos="12727">
                      <a:schemeClr val="bg1"/>
                    </a:gs>
                    <a:gs pos="52000">
                      <a:schemeClr val="bg1"/>
                    </a:gs>
                  </a:gsLst>
                  <a:lin ang="10800000" scaled="0"/>
                </a:gradFill>
                <a:latin typeface="Segoe UI Light"/>
              </a:rPr>
              <a:t>Microsoft Cognitive Services</a:t>
            </a:r>
          </a:p>
          <a:p>
            <a:pPr defTabSz="896042">
              <a:lnSpc>
                <a:spcPct val="90000"/>
              </a:lnSpc>
              <a:spcAft>
                <a:spcPts val="1440"/>
              </a:spcAft>
              <a:defRPr/>
            </a:pPr>
            <a:r>
              <a:rPr lang="en-US" sz="2745" dirty="0">
                <a:gradFill>
                  <a:gsLst>
                    <a:gs pos="12727">
                      <a:schemeClr val="bg1"/>
                    </a:gs>
                    <a:gs pos="52000">
                      <a:schemeClr val="bg1"/>
                    </a:gs>
                  </a:gsLst>
                  <a:lin ang="10800000" scaled="0"/>
                </a:gradFill>
                <a:latin typeface="Segoe UI Semilight"/>
              </a:rPr>
              <a:t>Give your apps a human side</a:t>
            </a:r>
          </a:p>
        </p:txBody>
      </p:sp>
      <p:cxnSp>
        <p:nvCxnSpPr>
          <p:cNvPr id="13" name="Straight Connector 12"/>
          <p:cNvCxnSpPr/>
          <p:nvPr/>
        </p:nvCxnSpPr>
        <p:spPr>
          <a:xfrm>
            <a:off x="1" y="3313042"/>
            <a:ext cx="12209925"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82" name="Group 81"/>
          <p:cNvGrpSpPr/>
          <p:nvPr/>
        </p:nvGrpSpPr>
        <p:grpSpPr>
          <a:xfrm>
            <a:off x="695042" y="2877375"/>
            <a:ext cx="1075710" cy="1075710"/>
            <a:chOff x="1635346" y="1767983"/>
            <a:chExt cx="1287898" cy="1287898"/>
          </a:xfrm>
        </p:grpSpPr>
        <p:sp>
          <p:nvSpPr>
            <p:cNvPr id="83" name="Oval 82"/>
            <p:cNvSpPr/>
            <p:nvPr/>
          </p:nvSpPr>
          <p:spPr bwMode="auto">
            <a:xfrm>
              <a:off x="1635346" y="1767983"/>
              <a:ext cx="1287898" cy="1287898"/>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84" name="Picture 8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0804" y="1997048"/>
              <a:ext cx="793508" cy="799216"/>
            </a:xfrm>
            <a:prstGeom prst="rect">
              <a:avLst/>
            </a:prstGeom>
          </p:spPr>
        </p:pic>
      </p:grpSp>
      <p:grpSp>
        <p:nvGrpSpPr>
          <p:cNvPr id="85" name="Group 84"/>
          <p:cNvGrpSpPr/>
          <p:nvPr/>
        </p:nvGrpSpPr>
        <p:grpSpPr>
          <a:xfrm>
            <a:off x="2640748" y="2877375"/>
            <a:ext cx="1075710" cy="1075710"/>
            <a:chOff x="1920558" y="3040063"/>
            <a:chExt cx="1097280" cy="1097280"/>
          </a:xfrm>
        </p:grpSpPr>
        <p:sp>
          <p:nvSpPr>
            <p:cNvPr id="86" name="Oval 85"/>
            <p:cNvSpPr/>
            <p:nvPr/>
          </p:nvSpPr>
          <p:spPr bwMode="auto">
            <a:xfrm>
              <a:off x="1920558" y="3040063"/>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87" name="Picture 8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7065" y="3241523"/>
              <a:ext cx="667702" cy="667702"/>
            </a:xfrm>
            <a:prstGeom prst="rect">
              <a:avLst/>
            </a:prstGeom>
          </p:spPr>
        </p:pic>
      </p:grpSp>
      <p:grpSp>
        <p:nvGrpSpPr>
          <p:cNvPr id="24" name="Group 23">
            <a:extLst>
              <a:ext uri="{FF2B5EF4-FFF2-40B4-BE49-F238E27FC236}">
                <a16:creationId xmlns:a16="http://schemas.microsoft.com/office/drawing/2014/main" id="{583CD957-47EF-4320-BD8D-CB33173E1681}"/>
              </a:ext>
            </a:extLst>
          </p:cNvPr>
          <p:cNvGrpSpPr/>
          <p:nvPr/>
        </p:nvGrpSpPr>
        <p:grpSpPr>
          <a:xfrm>
            <a:off x="4586453" y="2877375"/>
            <a:ext cx="1075710" cy="1075710"/>
            <a:chOff x="4678421" y="2934576"/>
            <a:chExt cx="1097280" cy="1097280"/>
          </a:xfrm>
        </p:grpSpPr>
        <p:sp>
          <p:nvSpPr>
            <p:cNvPr id="88" name="Oval 87"/>
            <p:cNvSpPr/>
            <p:nvPr/>
          </p:nvSpPr>
          <p:spPr bwMode="auto">
            <a:xfrm>
              <a:off x="4678421" y="2934576"/>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3" name="Picture 2">
              <a:extLst>
                <a:ext uri="{FF2B5EF4-FFF2-40B4-BE49-F238E27FC236}">
                  <a16:creationId xmlns:a16="http://schemas.microsoft.com/office/drawing/2014/main" id="{55A56C49-A446-4359-9EAF-9E22D7F29D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9582" y="3125737"/>
              <a:ext cx="714959" cy="714959"/>
            </a:xfrm>
            <a:prstGeom prst="rect">
              <a:avLst/>
            </a:prstGeom>
          </p:spPr>
        </p:pic>
      </p:grpSp>
      <p:grpSp>
        <p:nvGrpSpPr>
          <p:cNvPr id="31" name="Group 30">
            <a:extLst>
              <a:ext uri="{FF2B5EF4-FFF2-40B4-BE49-F238E27FC236}">
                <a16:creationId xmlns:a16="http://schemas.microsoft.com/office/drawing/2014/main" id="{CF49ECCD-DDB7-43CE-B704-76FD7B1896A4}"/>
              </a:ext>
            </a:extLst>
          </p:cNvPr>
          <p:cNvGrpSpPr/>
          <p:nvPr/>
        </p:nvGrpSpPr>
        <p:grpSpPr>
          <a:xfrm>
            <a:off x="6532159" y="2877375"/>
            <a:ext cx="1075710" cy="1075710"/>
            <a:chOff x="6663142" y="2934576"/>
            <a:chExt cx="1097280" cy="1097280"/>
          </a:xfrm>
        </p:grpSpPr>
        <p:sp>
          <p:nvSpPr>
            <p:cNvPr id="89" name="Oval 88"/>
            <p:cNvSpPr/>
            <p:nvPr/>
          </p:nvSpPr>
          <p:spPr bwMode="auto">
            <a:xfrm>
              <a:off x="6663142" y="2934576"/>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11" name="Picture 10">
              <a:extLst>
                <a:ext uri="{FF2B5EF4-FFF2-40B4-BE49-F238E27FC236}">
                  <a16:creationId xmlns:a16="http://schemas.microsoft.com/office/drawing/2014/main" id="{D883A65B-06F0-49B3-B523-654E5814B5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4944" y="3143724"/>
              <a:ext cx="673678" cy="678983"/>
            </a:xfrm>
            <a:prstGeom prst="rect">
              <a:avLst/>
            </a:prstGeom>
          </p:spPr>
        </p:pic>
      </p:grpSp>
      <p:grpSp>
        <p:nvGrpSpPr>
          <p:cNvPr id="35" name="Group 34">
            <a:extLst>
              <a:ext uri="{FF2B5EF4-FFF2-40B4-BE49-F238E27FC236}">
                <a16:creationId xmlns:a16="http://schemas.microsoft.com/office/drawing/2014/main" id="{09855BE8-D98E-4C80-9274-B4046F8A9C8C}"/>
              </a:ext>
            </a:extLst>
          </p:cNvPr>
          <p:cNvGrpSpPr/>
          <p:nvPr/>
        </p:nvGrpSpPr>
        <p:grpSpPr>
          <a:xfrm>
            <a:off x="8482009" y="2877375"/>
            <a:ext cx="1075710" cy="1075710"/>
            <a:chOff x="8652091" y="2934576"/>
            <a:chExt cx="1097280" cy="1097280"/>
          </a:xfrm>
        </p:grpSpPr>
        <p:sp>
          <p:nvSpPr>
            <p:cNvPr id="90" name="Oval 89"/>
            <p:cNvSpPr/>
            <p:nvPr/>
          </p:nvSpPr>
          <p:spPr bwMode="auto">
            <a:xfrm>
              <a:off x="8652091" y="2934576"/>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16" name="Picture 15">
              <a:extLst>
                <a:ext uri="{FF2B5EF4-FFF2-40B4-BE49-F238E27FC236}">
                  <a16:creationId xmlns:a16="http://schemas.microsoft.com/office/drawing/2014/main" id="{6E5CF031-57F4-45D9-AA33-D3997DAEE5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4610" y="3197095"/>
              <a:ext cx="572244" cy="572244"/>
            </a:xfrm>
            <a:prstGeom prst="rect">
              <a:avLst/>
            </a:prstGeom>
          </p:spPr>
        </p:pic>
      </p:grpSp>
      <p:grpSp>
        <p:nvGrpSpPr>
          <p:cNvPr id="26" name="Group 25">
            <a:extLst>
              <a:ext uri="{FF2B5EF4-FFF2-40B4-BE49-F238E27FC236}">
                <a16:creationId xmlns:a16="http://schemas.microsoft.com/office/drawing/2014/main" id="{88E62920-8263-47D7-9D31-12D9A382DE61}"/>
              </a:ext>
            </a:extLst>
          </p:cNvPr>
          <p:cNvGrpSpPr/>
          <p:nvPr/>
        </p:nvGrpSpPr>
        <p:grpSpPr>
          <a:xfrm>
            <a:off x="10423569" y="2877375"/>
            <a:ext cx="1075710" cy="1075710"/>
            <a:chOff x="10632583" y="2934576"/>
            <a:chExt cx="1097280" cy="1097280"/>
          </a:xfrm>
        </p:grpSpPr>
        <p:sp>
          <p:nvSpPr>
            <p:cNvPr id="91" name="Oval 90"/>
            <p:cNvSpPr/>
            <p:nvPr/>
          </p:nvSpPr>
          <p:spPr bwMode="auto">
            <a:xfrm>
              <a:off x="10632583" y="2934576"/>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103" name="Picture 102">
              <a:extLst>
                <a:ext uri="{FF2B5EF4-FFF2-40B4-BE49-F238E27FC236}">
                  <a16:creationId xmlns:a16="http://schemas.microsoft.com/office/drawing/2014/main" id="{BFC99DAF-49A7-4950-ADFE-DAE6F87873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76803" y="3238448"/>
              <a:ext cx="408842" cy="489536"/>
            </a:xfrm>
            <a:prstGeom prst="rect">
              <a:avLst/>
            </a:prstGeom>
          </p:spPr>
        </p:pic>
      </p:grpSp>
    </p:spTree>
    <p:extLst>
      <p:ext uri="{BB962C8B-B14F-4D97-AF65-F5344CB8AC3E}">
        <p14:creationId xmlns:p14="http://schemas.microsoft.com/office/powerpoint/2010/main" val="93478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500" fill="hold"/>
                                        <p:tgtEl>
                                          <p:spTgt spid="82"/>
                                        </p:tgtEl>
                                        <p:attrNameLst>
                                          <p:attrName>ppt_w</p:attrName>
                                        </p:attrNameLst>
                                      </p:cBhvr>
                                      <p:tavLst>
                                        <p:tav tm="0">
                                          <p:val>
                                            <p:fltVal val="0"/>
                                          </p:val>
                                        </p:tav>
                                        <p:tav tm="100000">
                                          <p:val>
                                            <p:strVal val="#ppt_w"/>
                                          </p:val>
                                        </p:tav>
                                      </p:tavLst>
                                    </p:anim>
                                    <p:anim calcmode="lin" valueType="num">
                                      <p:cBhvr>
                                        <p:cTn id="8" dur="500" fill="hold"/>
                                        <p:tgtEl>
                                          <p:spTgt spid="82"/>
                                        </p:tgtEl>
                                        <p:attrNameLst>
                                          <p:attrName>ppt_h</p:attrName>
                                        </p:attrNameLst>
                                      </p:cBhvr>
                                      <p:tavLst>
                                        <p:tav tm="0">
                                          <p:val>
                                            <p:fltVal val="0"/>
                                          </p:val>
                                        </p:tav>
                                        <p:tav tm="100000">
                                          <p:val>
                                            <p:strVal val="#ppt_h"/>
                                          </p:val>
                                        </p:tav>
                                      </p:tavLst>
                                    </p:anim>
                                    <p:animEffect transition="in" filter="fade">
                                      <p:cBhvr>
                                        <p:cTn id="9" dur="500"/>
                                        <p:tgtEl>
                                          <p:spTgt spid="82"/>
                                        </p:tgtEl>
                                      </p:cBhvr>
                                    </p:animEffect>
                                  </p:childTnLst>
                                </p:cTn>
                              </p:par>
                              <p:par>
                                <p:cTn id="10" presetID="53" presetClass="entr" presetSubtype="16" fill="hold" nodeType="withEffect">
                                  <p:stCondLst>
                                    <p:cond delay="0"/>
                                  </p:stCondLst>
                                  <p:childTnLst>
                                    <p:set>
                                      <p:cBhvr>
                                        <p:cTn id="11" dur="1" fill="hold">
                                          <p:stCondLst>
                                            <p:cond delay="0"/>
                                          </p:stCondLst>
                                        </p:cTn>
                                        <p:tgtEl>
                                          <p:spTgt spid="85"/>
                                        </p:tgtEl>
                                        <p:attrNameLst>
                                          <p:attrName>style.visibility</p:attrName>
                                        </p:attrNameLst>
                                      </p:cBhvr>
                                      <p:to>
                                        <p:strVal val="visible"/>
                                      </p:to>
                                    </p:set>
                                    <p:anim calcmode="lin" valueType="num">
                                      <p:cBhvr>
                                        <p:cTn id="12" dur="500" fill="hold"/>
                                        <p:tgtEl>
                                          <p:spTgt spid="85"/>
                                        </p:tgtEl>
                                        <p:attrNameLst>
                                          <p:attrName>ppt_w</p:attrName>
                                        </p:attrNameLst>
                                      </p:cBhvr>
                                      <p:tavLst>
                                        <p:tav tm="0">
                                          <p:val>
                                            <p:fltVal val="0"/>
                                          </p:val>
                                        </p:tav>
                                        <p:tav tm="100000">
                                          <p:val>
                                            <p:strVal val="#ppt_w"/>
                                          </p:val>
                                        </p:tav>
                                      </p:tavLst>
                                    </p:anim>
                                    <p:anim calcmode="lin" valueType="num">
                                      <p:cBhvr>
                                        <p:cTn id="13" dur="500" fill="hold"/>
                                        <p:tgtEl>
                                          <p:spTgt spid="85"/>
                                        </p:tgtEl>
                                        <p:attrNameLst>
                                          <p:attrName>ppt_h</p:attrName>
                                        </p:attrNameLst>
                                      </p:cBhvr>
                                      <p:tavLst>
                                        <p:tav tm="0">
                                          <p:val>
                                            <p:fltVal val="0"/>
                                          </p:val>
                                        </p:tav>
                                        <p:tav tm="100000">
                                          <p:val>
                                            <p:strVal val="#ppt_h"/>
                                          </p:val>
                                        </p:tav>
                                      </p:tavLst>
                                    </p:anim>
                                    <p:animEffect transition="in" filter="fade">
                                      <p:cBhvr>
                                        <p:cTn id="14" dur="500"/>
                                        <p:tgtEl>
                                          <p:spTgt spid="85"/>
                                        </p:tgtEl>
                                      </p:cBhvr>
                                    </p:animEffect>
                                  </p:childTnLst>
                                </p:cTn>
                              </p:par>
                              <p:par>
                                <p:cTn id="15" presetID="53" presetClass="entr" presetSubtype="16"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Effect transition="in" filter="fade">
                                      <p:cBhvr>
                                        <p:cTn id="24" dur="500"/>
                                        <p:tgtEl>
                                          <p:spTgt spid="31"/>
                                        </p:tgtEl>
                                      </p:cBhvr>
                                    </p:animEffect>
                                  </p:childTnLst>
                                </p:cTn>
                              </p:par>
                              <p:par>
                                <p:cTn id="25" presetID="53" presetClass="entr" presetSubtype="16"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par>
                                <p:cTn id="30" presetID="53" presetClass="entr" presetSubtype="16"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animEffect transition="in" filter="fade">
                                      <p:cBhvr>
                                        <p:cTn id="34" dur="500"/>
                                        <p:tgtEl>
                                          <p:spTgt spid="26"/>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t="22669" b="47740"/>
          <a:stretch/>
        </p:blipFill>
        <p:spPr>
          <a:xfrm>
            <a:off x="866" y="972"/>
            <a:ext cx="12190271" cy="3321463"/>
          </a:xfrm>
          <a:prstGeom prst="rect">
            <a:avLst/>
          </a:prstGeom>
        </p:spPr>
      </p:pic>
      <p:sp>
        <p:nvSpPr>
          <p:cNvPr id="34" name="Rectangle 33"/>
          <p:cNvSpPr/>
          <p:nvPr/>
        </p:nvSpPr>
        <p:spPr bwMode="auto">
          <a:xfrm>
            <a:off x="1" y="487"/>
            <a:ext cx="12208193" cy="3321948"/>
          </a:xfrm>
          <a:prstGeom prst="rect">
            <a:avLst/>
          </a:prstGeom>
          <a:gradFill>
            <a:gsLst>
              <a:gs pos="13000">
                <a:schemeClr val="tx1">
                  <a:alpha val="0"/>
                </a:schemeClr>
              </a:gs>
              <a:gs pos="83000">
                <a:schemeClr val="tx1"/>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5922" fontAlgn="base">
              <a:lnSpc>
                <a:spcPct val="90000"/>
              </a:lnSpc>
              <a:spcBef>
                <a:spcPct val="0"/>
              </a:spcBef>
              <a:spcAft>
                <a:spcPct val="0"/>
              </a:spcAft>
              <a:defRPr/>
            </a:pPr>
            <a:endParaRPr lang="en-US" sz="2307"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14" name="Group 13">
            <a:extLst>
              <a:ext uri="{FF2B5EF4-FFF2-40B4-BE49-F238E27FC236}">
                <a16:creationId xmlns:a16="http://schemas.microsoft.com/office/drawing/2014/main" id="{59093D50-F401-42BE-AA67-E54306E8D38A}"/>
              </a:ext>
            </a:extLst>
          </p:cNvPr>
          <p:cNvGrpSpPr/>
          <p:nvPr/>
        </p:nvGrpSpPr>
        <p:grpSpPr>
          <a:xfrm>
            <a:off x="1" y="2877375"/>
            <a:ext cx="12191377" cy="8197692"/>
            <a:chOff x="1" y="2877375"/>
            <a:chExt cx="12191377" cy="8197692"/>
          </a:xfrm>
        </p:grpSpPr>
        <p:sp>
          <p:nvSpPr>
            <p:cNvPr id="40" name="Rectangle 39"/>
            <p:cNvSpPr/>
            <p:nvPr/>
          </p:nvSpPr>
          <p:spPr bwMode="auto">
            <a:xfrm>
              <a:off x="1" y="3341337"/>
              <a:ext cx="12191377" cy="773373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11" name="Group 10">
              <a:extLst>
                <a:ext uri="{FF2B5EF4-FFF2-40B4-BE49-F238E27FC236}">
                  <a16:creationId xmlns:a16="http://schemas.microsoft.com/office/drawing/2014/main" id="{012A1733-71D9-4A02-A3C1-42208DCF17B5}"/>
                </a:ext>
              </a:extLst>
            </p:cNvPr>
            <p:cNvGrpSpPr/>
            <p:nvPr/>
          </p:nvGrpSpPr>
          <p:grpSpPr>
            <a:xfrm>
              <a:off x="1" y="2877375"/>
              <a:ext cx="12191377" cy="2000370"/>
              <a:chOff x="1" y="2877375"/>
              <a:chExt cx="12191377" cy="2000370"/>
            </a:xfrm>
          </p:grpSpPr>
          <p:cxnSp>
            <p:nvCxnSpPr>
              <p:cNvPr id="13" name="Straight Connector 12"/>
              <p:cNvCxnSpPr/>
              <p:nvPr/>
            </p:nvCxnSpPr>
            <p:spPr>
              <a:xfrm>
                <a:off x="1" y="3313058"/>
                <a:ext cx="12191377" cy="0"/>
              </a:xfrm>
              <a:prstGeom prst="line">
                <a:avLst/>
              </a:prstGeom>
              <a:ln w="444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5C9DD03-2810-4A50-86E3-71D6389CB6D3}"/>
                  </a:ext>
                </a:extLst>
              </p:cNvPr>
              <p:cNvGrpSpPr/>
              <p:nvPr/>
            </p:nvGrpSpPr>
            <p:grpSpPr>
              <a:xfrm>
                <a:off x="269241" y="2877375"/>
                <a:ext cx="11655840" cy="2000370"/>
                <a:chOff x="269241" y="2877375"/>
                <a:chExt cx="11655840" cy="2000370"/>
              </a:xfrm>
            </p:grpSpPr>
            <p:sp>
              <p:nvSpPr>
                <p:cNvPr id="58" name="TextBox 57">
                  <a:extLst>
                    <a:ext uri="{FF2B5EF4-FFF2-40B4-BE49-F238E27FC236}">
                      <a16:creationId xmlns:a16="http://schemas.microsoft.com/office/drawing/2014/main" id="{CE91784E-6166-4157-A086-47AF5829C291}"/>
                    </a:ext>
                  </a:extLst>
                </p:cNvPr>
                <p:cNvSpPr txBox="1"/>
                <p:nvPr/>
              </p:nvSpPr>
              <p:spPr>
                <a:xfrm>
                  <a:off x="269241" y="4026796"/>
                  <a:ext cx="1927313" cy="561126"/>
                </a:xfrm>
                <a:prstGeom prst="rect">
                  <a:avLst/>
                </a:prstGeom>
                <a:noFill/>
              </p:spPr>
              <p:txBody>
                <a:bodyPr wrap="square" lIns="179234" tIns="143388" rIns="179234" bIns="143388" rtlCol="0" anchor="t">
                  <a:spAutoFit/>
                </a:bodyPr>
                <a:lstStyle/>
                <a:p>
                  <a:pPr algn="ctr" defTabSz="896042">
                    <a:lnSpc>
                      <a:spcPct val="90000"/>
                    </a:lnSpc>
                    <a:spcAft>
                      <a:spcPts val="588"/>
                    </a:spcAft>
                    <a:defRPr/>
                  </a:pPr>
                  <a:r>
                    <a:rPr lang="en-US" sz="1961" b="1"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Vision</a:t>
                  </a:r>
                </a:p>
              </p:txBody>
            </p:sp>
            <p:sp>
              <p:nvSpPr>
                <p:cNvPr id="60" name="TextBox 59">
                  <a:extLst>
                    <a:ext uri="{FF2B5EF4-FFF2-40B4-BE49-F238E27FC236}">
                      <a16:creationId xmlns:a16="http://schemas.microsoft.com/office/drawing/2014/main" id="{EBF9DA2E-9908-4721-8CFB-B175F2E0DBF3}"/>
                    </a:ext>
                  </a:extLst>
                </p:cNvPr>
                <p:cNvSpPr txBox="1"/>
                <p:nvPr/>
              </p:nvSpPr>
              <p:spPr>
                <a:xfrm>
                  <a:off x="2214946" y="4026796"/>
                  <a:ext cx="1927313" cy="561126"/>
                </a:xfrm>
                <a:prstGeom prst="rect">
                  <a:avLst/>
                </a:prstGeom>
                <a:noFill/>
              </p:spPr>
              <p:txBody>
                <a:bodyPr wrap="square" lIns="179234" tIns="143388" rIns="89642" bIns="143388" rtlCol="0" anchor="t">
                  <a:spAutoFit/>
                </a:bodyPr>
                <a:lstStyle/>
                <a:p>
                  <a:pPr algn="ctr" defTabSz="896042">
                    <a:lnSpc>
                      <a:spcPct val="90000"/>
                    </a:lnSpc>
                    <a:spcAft>
                      <a:spcPts val="588"/>
                    </a:spcAft>
                    <a:defRPr/>
                  </a:pPr>
                  <a:r>
                    <a:rPr lang="en-US" sz="1961" b="1"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Speech</a:t>
                  </a:r>
                </a:p>
              </p:txBody>
            </p:sp>
            <p:sp>
              <p:nvSpPr>
                <p:cNvPr id="61" name="TextBox 60">
                  <a:extLst>
                    <a:ext uri="{FF2B5EF4-FFF2-40B4-BE49-F238E27FC236}">
                      <a16:creationId xmlns:a16="http://schemas.microsoft.com/office/drawing/2014/main" id="{12D34DFA-7FCB-40A0-9A5D-0BF1796CA128}"/>
                    </a:ext>
                  </a:extLst>
                </p:cNvPr>
                <p:cNvSpPr txBox="1"/>
                <p:nvPr/>
              </p:nvSpPr>
              <p:spPr>
                <a:xfrm>
                  <a:off x="6106357" y="4026796"/>
                  <a:ext cx="1927313" cy="561126"/>
                </a:xfrm>
                <a:prstGeom prst="rect">
                  <a:avLst/>
                </a:prstGeom>
                <a:noFill/>
              </p:spPr>
              <p:txBody>
                <a:bodyPr wrap="square" lIns="179234" tIns="143388" rIns="179234" bIns="143388" rtlCol="0" anchor="t">
                  <a:spAutoFit/>
                </a:bodyPr>
                <a:lstStyle/>
                <a:p>
                  <a:pPr algn="ctr" defTabSz="896042">
                    <a:lnSpc>
                      <a:spcPct val="90000"/>
                    </a:lnSpc>
                    <a:spcAft>
                      <a:spcPts val="588"/>
                    </a:spcAft>
                    <a:defRPr/>
                  </a:pPr>
                  <a:r>
                    <a:rPr lang="en-US" sz="1961" b="1"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Knowledge</a:t>
                  </a:r>
                </a:p>
              </p:txBody>
            </p:sp>
            <p:sp>
              <p:nvSpPr>
                <p:cNvPr id="62" name="TextBox 61">
                  <a:extLst>
                    <a:ext uri="{FF2B5EF4-FFF2-40B4-BE49-F238E27FC236}">
                      <a16:creationId xmlns:a16="http://schemas.microsoft.com/office/drawing/2014/main" id="{31DCBD62-25AE-40EF-89E0-40A1DDD1760D}"/>
                    </a:ext>
                  </a:extLst>
                </p:cNvPr>
                <p:cNvSpPr txBox="1"/>
                <p:nvPr/>
              </p:nvSpPr>
              <p:spPr>
                <a:xfrm>
                  <a:off x="4160652" y="4026796"/>
                  <a:ext cx="1927313" cy="850949"/>
                </a:xfrm>
                <a:prstGeom prst="rect">
                  <a:avLst/>
                </a:prstGeom>
                <a:noFill/>
              </p:spPr>
              <p:txBody>
                <a:bodyPr wrap="square" lIns="179234" tIns="143388" rIns="179234" bIns="143388" rtlCol="0" anchor="t">
                  <a:spAutoFit/>
                </a:bodyPr>
                <a:lstStyle/>
                <a:p>
                  <a:pPr algn="ctr" defTabSz="896042">
                    <a:lnSpc>
                      <a:spcPct val="90000"/>
                    </a:lnSpc>
                    <a:spcAft>
                      <a:spcPts val="588"/>
                    </a:spcAft>
                    <a:defRPr/>
                  </a:pPr>
                  <a:r>
                    <a:rPr lang="en-US" sz="1961" b="1"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Language</a:t>
                  </a:r>
                </a:p>
                <a:p>
                  <a:pPr algn="ctr" defTabSz="896042">
                    <a:lnSpc>
                      <a:spcPct val="90000"/>
                    </a:lnSpc>
                    <a:spcAft>
                      <a:spcPts val="588"/>
                    </a:spcAft>
                    <a:defRPr/>
                  </a:pPr>
                  <a:endParaRPr lang="en-US" sz="1537" dirty="0">
                    <a:gradFill>
                      <a:gsLst>
                        <a:gs pos="64545">
                          <a:schemeClr val="tx1"/>
                        </a:gs>
                        <a:gs pos="40000">
                          <a:schemeClr val="tx1"/>
                        </a:gs>
                      </a:gsLst>
                      <a:lin ang="5400000" scaled="0"/>
                    </a:gradFill>
                    <a:latin typeface="Segoe UI"/>
                  </a:endParaRPr>
                </a:p>
              </p:txBody>
            </p:sp>
            <p:sp>
              <p:nvSpPr>
                <p:cNvPr id="63" name="TextBox 62">
                  <a:extLst>
                    <a:ext uri="{FF2B5EF4-FFF2-40B4-BE49-F238E27FC236}">
                      <a16:creationId xmlns:a16="http://schemas.microsoft.com/office/drawing/2014/main" id="{47003A06-BE7C-4D55-AA62-A0026C225076}"/>
                    </a:ext>
                  </a:extLst>
                </p:cNvPr>
                <p:cNvSpPr txBox="1"/>
                <p:nvPr/>
              </p:nvSpPr>
              <p:spPr>
                <a:xfrm>
                  <a:off x="9997768" y="4026796"/>
                  <a:ext cx="1927313" cy="561126"/>
                </a:xfrm>
                <a:prstGeom prst="rect">
                  <a:avLst/>
                </a:prstGeom>
                <a:noFill/>
              </p:spPr>
              <p:txBody>
                <a:bodyPr wrap="square" lIns="179234" tIns="143388" rIns="179234" bIns="143388" rtlCol="0" anchor="t">
                  <a:spAutoFit/>
                </a:bodyPr>
                <a:lstStyle/>
                <a:p>
                  <a:pPr algn="ctr" defTabSz="896042">
                    <a:lnSpc>
                      <a:spcPct val="90000"/>
                    </a:lnSpc>
                    <a:spcAft>
                      <a:spcPts val="588"/>
                    </a:spcAft>
                    <a:defRPr/>
                  </a:pPr>
                  <a:r>
                    <a:rPr lang="en-US" sz="1961" b="1"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Labs</a:t>
                  </a:r>
                  <a:endParaRPr lang="en-US" sz="2307" b="1" dirty="0">
                    <a:gradFill>
                      <a:gsLst>
                        <a:gs pos="64545">
                          <a:schemeClr val="tx1"/>
                        </a:gs>
                        <a:gs pos="40000">
                          <a:schemeClr val="tx1"/>
                        </a:gs>
                      </a:gsLst>
                      <a:lin ang="5400000" scaled="0"/>
                    </a:gradFill>
                    <a:latin typeface="Segoe UI Semilight" panose="020B0402040204020203" pitchFamily="34" charset="0"/>
                    <a:cs typeface="Segoe UI Semilight" panose="020B0402040204020203" pitchFamily="34" charset="0"/>
                  </a:endParaRPr>
                </a:p>
              </p:txBody>
            </p:sp>
            <p:sp>
              <p:nvSpPr>
                <p:cNvPr id="64" name="TextBox 63">
                  <a:extLst>
                    <a:ext uri="{FF2B5EF4-FFF2-40B4-BE49-F238E27FC236}">
                      <a16:creationId xmlns:a16="http://schemas.microsoft.com/office/drawing/2014/main" id="{B8F0997B-D49E-448D-B177-57D49E5CA910}"/>
                    </a:ext>
                  </a:extLst>
                </p:cNvPr>
                <p:cNvSpPr txBox="1"/>
                <p:nvPr/>
              </p:nvSpPr>
              <p:spPr>
                <a:xfrm>
                  <a:off x="8052063" y="4026796"/>
                  <a:ext cx="1927313" cy="561126"/>
                </a:xfrm>
                <a:prstGeom prst="rect">
                  <a:avLst/>
                </a:prstGeom>
                <a:noFill/>
              </p:spPr>
              <p:txBody>
                <a:bodyPr wrap="square" lIns="179234" tIns="143388" rIns="179234" bIns="143388" rtlCol="0" anchor="t">
                  <a:spAutoFit/>
                </a:bodyPr>
                <a:lstStyle/>
                <a:p>
                  <a:pPr algn="ctr" defTabSz="896042">
                    <a:lnSpc>
                      <a:spcPct val="90000"/>
                    </a:lnSpc>
                    <a:spcAft>
                      <a:spcPts val="588"/>
                    </a:spcAft>
                    <a:defRPr/>
                  </a:pPr>
                  <a:r>
                    <a:rPr lang="en-US" sz="1961" b="1" dirty="0">
                      <a:gradFill>
                        <a:gsLst>
                          <a:gs pos="6364">
                            <a:schemeClr val="tx1"/>
                          </a:gs>
                          <a:gs pos="21818">
                            <a:schemeClr val="tx1"/>
                          </a:gs>
                        </a:gsLst>
                        <a:lin ang="5400000" scaled="0"/>
                      </a:gradFill>
                      <a:latin typeface="Segoe UI" panose="020B0502040204020203" pitchFamily="34" charset="0"/>
                      <a:cs typeface="Segoe UI" panose="020B0502040204020203" pitchFamily="34" charset="0"/>
                    </a:rPr>
                    <a:t>Search</a:t>
                  </a:r>
                </a:p>
              </p:txBody>
            </p:sp>
            <p:grpSp>
              <p:nvGrpSpPr>
                <p:cNvPr id="65" name="Group 64">
                  <a:extLst>
                    <a:ext uri="{FF2B5EF4-FFF2-40B4-BE49-F238E27FC236}">
                      <a16:creationId xmlns:a16="http://schemas.microsoft.com/office/drawing/2014/main" id="{953C3725-7B08-4406-A5F4-8C845F770ADB}"/>
                    </a:ext>
                  </a:extLst>
                </p:cNvPr>
                <p:cNvGrpSpPr/>
                <p:nvPr/>
              </p:nvGrpSpPr>
              <p:grpSpPr>
                <a:xfrm>
                  <a:off x="695042" y="2877375"/>
                  <a:ext cx="1075710" cy="1075710"/>
                  <a:chOff x="1635346" y="1767983"/>
                  <a:chExt cx="1287898" cy="1287898"/>
                </a:xfrm>
              </p:grpSpPr>
              <p:sp>
                <p:nvSpPr>
                  <p:cNvPr id="66" name="Oval 65">
                    <a:extLst>
                      <a:ext uri="{FF2B5EF4-FFF2-40B4-BE49-F238E27FC236}">
                        <a16:creationId xmlns:a16="http://schemas.microsoft.com/office/drawing/2014/main" id="{FF88583A-A4B5-472C-BD1D-F304D7A13E6C}"/>
                      </a:ext>
                    </a:extLst>
                  </p:cNvPr>
                  <p:cNvSpPr/>
                  <p:nvPr/>
                </p:nvSpPr>
                <p:spPr bwMode="auto">
                  <a:xfrm>
                    <a:off x="1635346" y="1767983"/>
                    <a:ext cx="1287898" cy="1287898"/>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67" name="Picture 66">
                    <a:extLst>
                      <a:ext uri="{FF2B5EF4-FFF2-40B4-BE49-F238E27FC236}">
                        <a16:creationId xmlns:a16="http://schemas.microsoft.com/office/drawing/2014/main" id="{66041E24-20F9-4B40-8784-639454BA7D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0804" y="1997048"/>
                    <a:ext cx="793508" cy="799216"/>
                  </a:xfrm>
                  <a:prstGeom prst="rect">
                    <a:avLst/>
                  </a:prstGeom>
                </p:spPr>
              </p:pic>
            </p:grpSp>
            <p:grpSp>
              <p:nvGrpSpPr>
                <p:cNvPr id="68" name="Group 67">
                  <a:extLst>
                    <a:ext uri="{FF2B5EF4-FFF2-40B4-BE49-F238E27FC236}">
                      <a16:creationId xmlns:a16="http://schemas.microsoft.com/office/drawing/2014/main" id="{23CACF17-48E4-4C32-B3A9-4A74D7D7381F}"/>
                    </a:ext>
                  </a:extLst>
                </p:cNvPr>
                <p:cNvGrpSpPr/>
                <p:nvPr/>
              </p:nvGrpSpPr>
              <p:grpSpPr>
                <a:xfrm>
                  <a:off x="2640748" y="2877375"/>
                  <a:ext cx="1075710" cy="1075710"/>
                  <a:chOff x="1920558" y="3040063"/>
                  <a:chExt cx="1097280" cy="1097280"/>
                </a:xfrm>
              </p:grpSpPr>
              <p:sp>
                <p:nvSpPr>
                  <p:cNvPr id="69" name="Oval 68">
                    <a:extLst>
                      <a:ext uri="{FF2B5EF4-FFF2-40B4-BE49-F238E27FC236}">
                        <a16:creationId xmlns:a16="http://schemas.microsoft.com/office/drawing/2014/main" id="{BD8F3FDB-419F-4C7B-83F9-DBA899666553}"/>
                      </a:ext>
                    </a:extLst>
                  </p:cNvPr>
                  <p:cNvSpPr/>
                  <p:nvPr/>
                </p:nvSpPr>
                <p:spPr bwMode="auto">
                  <a:xfrm>
                    <a:off x="1920558" y="3040063"/>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70" name="Picture 69">
                    <a:extLst>
                      <a:ext uri="{FF2B5EF4-FFF2-40B4-BE49-F238E27FC236}">
                        <a16:creationId xmlns:a16="http://schemas.microsoft.com/office/drawing/2014/main" id="{6069CFDB-2A3C-4C63-9040-F039D20CED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7065" y="3241523"/>
                    <a:ext cx="667702" cy="667702"/>
                  </a:xfrm>
                  <a:prstGeom prst="rect">
                    <a:avLst/>
                  </a:prstGeom>
                </p:spPr>
              </p:pic>
            </p:grpSp>
            <p:grpSp>
              <p:nvGrpSpPr>
                <p:cNvPr id="71" name="Group 70">
                  <a:extLst>
                    <a:ext uri="{FF2B5EF4-FFF2-40B4-BE49-F238E27FC236}">
                      <a16:creationId xmlns:a16="http://schemas.microsoft.com/office/drawing/2014/main" id="{1679D710-ECAD-4807-8C9D-F726F017C9D9}"/>
                    </a:ext>
                  </a:extLst>
                </p:cNvPr>
                <p:cNvGrpSpPr/>
                <p:nvPr/>
              </p:nvGrpSpPr>
              <p:grpSpPr>
                <a:xfrm>
                  <a:off x="4586453" y="2877375"/>
                  <a:ext cx="1075710" cy="1075710"/>
                  <a:chOff x="4678421" y="2934576"/>
                  <a:chExt cx="1097280" cy="1097280"/>
                </a:xfrm>
              </p:grpSpPr>
              <p:sp>
                <p:nvSpPr>
                  <p:cNvPr id="72" name="Oval 71">
                    <a:extLst>
                      <a:ext uri="{FF2B5EF4-FFF2-40B4-BE49-F238E27FC236}">
                        <a16:creationId xmlns:a16="http://schemas.microsoft.com/office/drawing/2014/main" id="{6BCB59D9-7935-4F99-921E-A0780D6CA143}"/>
                      </a:ext>
                    </a:extLst>
                  </p:cNvPr>
                  <p:cNvSpPr/>
                  <p:nvPr/>
                </p:nvSpPr>
                <p:spPr bwMode="auto">
                  <a:xfrm>
                    <a:off x="4678421" y="2934576"/>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73" name="Picture 72">
                    <a:extLst>
                      <a:ext uri="{FF2B5EF4-FFF2-40B4-BE49-F238E27FC236}">
                        <a16:creationId xmlns:a16="http://schemas.microsoft.com/office/drawing/2014/main" id="{FB67341E-D5ED-422A-B1B9-9006EBF9C3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9582" y="3125737"/>
                    <a:ext cx="714959" cy="714959"/>
                  </a:xfrm>
                  <a:prstGeom prst="rect">
                    <a:avLst/>
                  </a:prstGeom>
                </p:spPr>
              </p:pic>
            </p:grpSp>
            <p:grpSp>
              <p:nvGrpSpPr>
                <p:cNvPr id="74" name="Group 73">
                  <a:extLst>
                    <a:ext uri="{FF2B5EF4-FFF2-40B4-BE49-F238E27FC236}">
                      <a16:creationId xmlns:a16="http://schemas.microsoft.com/office/drawing/2014/main" id="{9AE152EF-46CB-4AD1-8C8E-73F3CE7FD165}"/>
                    </a:ext>
                  </a:extLst>
                </p:cNvPr>
                <p:cNvGrpSpPr/>
                <p:nvPr/>
              </p:nvGrpSpPr>
              <p:grpSpPr>
                <a:xfrm>
                  <a:off x="6532159" y="2877375"/>
                  <a:ext cx="1075710" cy="1075710"/>
                  <a:chOff x="6663142" y="2934576"/>
                  <a:chExt cx="1097280" cy="1097280"/>
                </a:xfrm>
              </p:grpSpPr>
              <p:sp>
                <p:nvSpPr>
                  <p:cNvPr id="75" name="Oval 74">
                    <a:extLst>
                      <a:ext uri="{FF2B5EF4-FFF2-40B4-BE49-F238E27FC236}">
                        <a16:creationId xmlns:a16="http://schemas.microsoft.com/office/drawing/2014/main" id="{66C2DE71-0251-41A4-820E-E054D8CD3DD7}"/>
                      </a:ext>
                    </a:extLst>
                  </p:cNvPr>
                  <p:cNvSpPr/>
                  <p:nvPr/>
                </p:nvSpPr>
                <p:spPr bwMode="auto">
                  <a:xfrm>
                    <a:off x="6663142" y="2934576"/>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76" name="Picture 75">
                    <a:extLst>
                      <a:ext uri="{FF2B5EF4-FFF2-40B4-BE49-F238E27FC236}">
                        <a16:creationId xmlns:a16="http://schemas.microsoft.com/office/drawing/2014/main" id="{E45145AF-D941-42F3-9EEE-A79D940D92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4944" y="3143724"/>
                    <a:ext cx="673678" cy="678983"/>
                  </a:xfrm>
                  <a:prstGeom prst="rect">
                    <a:avLst/>
                  </a:prstGeom>
                </p:spPr>
              </p:pic>
            </p:grpSp>
            <p:grpSp>
              <p:nvGrpSpPr>
                <p:cNvPr id="77" name="Group 76">
                  <a:extLst>
                    <a:ext uri="{FF2B5EF4-FFF2-40B4-BE49-F238E27FC236}">
                      <a16:creationId xmlns:a16="http://schemas.microsoft.com/office/drawing/2014/main" id="{356DAF8E-89B1-4760-9B8F-70C97C8B2E1C}"/>
                    </a:ext>
                  </a:extLst>
                </p:cNvPr>
                <p:cNvGrpSpPr/>
                <p:nvPr/>
              </p:nvGrpSpPr>
              <p:grpSpPr>
                <a:xfrm>
                  <a:off x="8482009" y="2877375"/>
                  <a:ext cx="1075710" cy="1075710"/>
                  <a:chOff x="8652091" y="2934576"/>
                  <a:chExt cx="1097280" cy="1097280"/>
                </a:xfrm>
              </p:grpSpPr>
              <p:sp>
                <p:nvSpPr>
                  <p:cNvPr id="78" name="Oval 77">
                    <a:extLst>
                      <a:ext uri="{FF2B5EF4-FFF2-40B4-BE49-F238E27FC236}">
                        <a16:creationId xmlns:a16="http://schemas.microsoft.com/office/drawing/2014/main" id="{DC6FDB43-F109-4752-B216-5E88A370CF88}"/>
                      </a:ext>
                    </a:extLst>
                  </p:cNvPr>
                  <p:cNvSpPr/>
                  <p:nvPr/>
                </p:nvSpPr>
                <p:spPr bwMode="auto">
                  <a:xfrm>
                    <a:off x="8652091" y="2934576"/>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79" name="Picture 78">
                    <a:extLst>
                      <a:ext uri="{FF2B5EF4-FFF2-40B4-BE49-F238E27FC236}">
                        <a16:creationId xmlns:a16="http://schemas.microsoft.com/office/drawing/2014/main" id="{FE935B43-20C9-4DF8-BCD4-64176FF416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4610" y="3197095"/>
                    <a:ext cx="572244" cy="572244"/>
                  </a:xfrm>
                  <a:prstGeom prst="rect">
                    <a:avLst/>
                  </a:prstGeom>
                </p:spPr>
              </p:pic>
            </p:grpSp>
            <p:grpSp>
              <p:nvGrpSpPr>
                <p:cNvPr id="80" name="Group 79">
                  <a:extLst>
                    <a:ext uri="{FF2B5EF4-FFF2-40B4-BE49-F238E27FC236}">
                      <a16:creationId xmlns:a16="http://schemas.microsoft.com/office/drawing/2014/main" id="{C5A076B6-6873-4494-8A0B-3AC9B12565CC}"/>
                    </a:ext>
                  </a:extLst>
                </p:cNvPr>
                <p:cNvGrpSpPr/>
                <p:nvPr/>
              </p:nvGrpSpPr>
              <p:grpSpPr>
                <a:xfrm>
                  <a:off x="10423569" y="2877375"/>
                  <a:ext cx="1075710" cy="1075710"/>
                  <a:chOff x="10632583" y="2934576"/>
                  <a:chExt cx="1097280" cy="1097280"/>
                </a:xfrm>
              </p:grpSpPr>
              <p:sp>
                <p:nvSpPr>
                  <p:cNvPr id="81" name="Oval 80">
                    <a:extLst>
                      <a:ext uri="{FF2B5EF4-FFF2-40B4-BE49-F238E27FC236}">
                        <a16:creationId xmlns:a16="http://schemas.microsoft.com/office/drawing/2014/main" id="{AEB5E3B2-A55F-4783-8BE2-05F991E1EF06}"/>
                      </a:ext>
                    </a:extLst>
                  </p:cNvPr>
                  <p:cNvSpPr/>
                  <p:nvPr/>
                </p:nvSpPr>
                <p:spPr bwMode="auto">
                  <a:xfrm>
                    <a:off x="10632583" y="2934576"/>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82" name="Picture 81">
                    <a:extLst>
                      <a:ext uri="{FF2B5EF4-FFF2-40B4-BE49-F238E27FC236}">
                        <a16:creationId xmlns:a16="http://schemas.microsoft.com/office/drawing/2014/main" id="{AF2FC403-61A1-44FD-8A9B-A1D50527D9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76803" y="3238448"/>
                    <a:ext cx="408842" cy="489536"/>
                  </a:xfrm>
                  <a:prstGeom prst="rect">
                    <a:avLst/>
                  </a:prstGeom>
                </p:spPr>
              </p:pic>
            </p:grpSp>
          </p:grpSp>
        </p:grpSp>
      </p:grpSp>
      <p:sp>
        <p:nvSpPr>
          <p:cNvPr id="41" name="Rectangle 40">
            <a:extLst>
              <a:ext uri="{FF2B5EF4-FFF2-40B4-BE49-F238E27FC236}">
                <a16:creationId xmlns:a16="http://schemas.microsoft.com/office/drawing/2014/main" id="{9B20F9EF-3ECE-4922-B5C5-E83DCFEAAEB2}"/>
              </a:ext>
            </a:extLst>
          </p:cNvPr>
          <p:cNvSpPr/>
          <p:nvPr/>
        </p:nvSpPr>
        <p:spPr>
          <a:xfrm>
            <a:off x="320250" y="1105448"/>
            <a:ext cx="7294166" cy="1069845"/>
          </a:xfrm>
          <a:prstGeom prst="rect">
            <a:avLst/>
          </a:prstGeom>
        </p:spPr>
        <p:txBody>
          <a:bodyPr wrap="square" anchor="ctr">
            <a:spAutoFit/>
          </a:bodyPr>
          <a:lstStyle/>
          <a:p>
            <a:pPr defTabSz="895870">
              <a:lnSpc>
                <a:spcPct val="90000"/>
              </a:lnSpc>
              <a:defRPr/>
            </a:pPr>
            <a:r>
              <a:rPr lang="en-US" altLang="en-US" sz="4313" dirty="0">
                <a:gradFill>
                  <a:gsLst>
                    <a:gs pos="12727">
                      <a:srgbClr val="FFFFFF"/>
                    </a:gs>
                    <a:gs pos="52000">
                      <a:srgbClr val="FFFFFF"/>
                    </a:gs>
                  </a:gsLst>
                  <a:lin ang="10800000" scaled="0"/>
                </a:gradFill>
                <a:latin typeface="Segoe UI Light"/>
              </a:rPr>
              <a:t>Microsoft Cognitive Services</a:t>
            </a:r>
          </a:p>
          <a:p>
            <a:pPr defTabSz="895870">
              <a:lnSpc>
                <a:spcPct val="90000"/>
              </a:lnSpc>
              <a:spcAft>
                <a:spcPts val="1440"/>
              </a:spcAft>
              <a:defRPr/>
            </a:pPr>
            <a:r>
              <a:rPr lang="en-US" sz="2745" dirty="0">
                <a:gradFill>
                  <a:gsLst>
                    <a:gs pos="12727">
                      <a:srgbClr val="FFFFFF"/>
                    </a:gs>
                    <a:gs pos="52000">
                      <a:srgbClr val="FFFFFF"/>
                    </a:gs>
                  </a:gsLst>
                  <a:lin ang="10800000" scaled="0"/>
                </a:gradFill>
                <a:latin typeface="Segoe UI Semilight"/>
              </a:rPr>
              <a:t>Give your apps a human side</a:t>
            </a:r>
          </a:p>
        </p:txBody>
      </p:sp>
      <p:sp>
        <p:nvSpPr>
          <p:cNvPr id="22" name="Rectangle 21">
            <a:extLst>
              <a:ext uri="{FF2B5EF4-FFF2-40B4-BE49-F238E27FC236}">
                <a16:creationId xmlns:a16="http://schemas.microsoft.com/office/drawing/2014/main" id="{783D0527-B5A1-46EA-BF75-DE500132D537}"/>
              </a:ext>
            </a:extLst>
          </p:cNvPr>
          <p:cNvSpPr/>
          <p:nvPr/>
        </p:nvSpPr>
        <p:spPr>
          <a:xfrm>
            <a:off x="204598" y="3094559"/>
            <a:ext cx="2065864" cy="1955022"/>
          </a:xfrm>
          <a:prstGeom prst="rect">
            <a:avLst/>
          </a:prstGeom>
        </p:spPr>
        <p:txBody>
          <a:bodyPr wrap="square">
            <a:spAutoFit/>
          </a:bodyPr>
          <a:lstStyle/>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Computer Vision</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Content Moderator  </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Emotion </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Face </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Video Indexer</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Custom Vision Service</a:t>
            </a:r>
          </a:p>
        </p:txBody>
      </p:sp>
      <p:sp>
        <p:nvSpPr>
          <p:cNvPr id="23" name="Rectangle 22">
            <a:extLst>
              <a:ext uri="{FF2B5EF4-FFF2-40B4-BE49-F238E27FC236}">
                <a16:creationId xmlns:a16="http://schemas.microsoft.com/office/drawing/2014/main" id="{24A98663-CEF7-4FEB-ABD7-903ED71EE06B}"/>
              </a:ext>
            </a:extLst>
          </p:cNvPr>
          <p:cNvSpPr/>
          <p:nvPr/>
        </p:nvSpPr>
        <p:spPr>
          <a:xfrm>
            <a:off x="9896450" y="3094558"/>
            <a:ext cx="2120283" cy="2972930"/>
          </a:xfrm>
          <a:prstGeom prst="rect">
            <a:avLst/>
          </a:prstGeom>
        </p:spPr>
        <p:txBody>
          <a:bodyPr wrap="square">
            <a:spAutoFit/>
          </a:bodyPr>
          <a:lstStyle/>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Prague (gesture)</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Cuzco (events)</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Johannesburg (routing)</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Nanjing (isochrones)</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Abu Dhabi (distance matrix)</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Wollongong (location)</a:t>
            </a:r>
          </a:p>
        </p:txBody>
      </p:sp>
      <p:sp>
        <p:nvSpPr>
          <p:cNvPr id="24" name="TextBox 23">
            <a:extLst>
              <a:ext uri="{FF2B5EF4-FFF2-40B4-BE49-F238E27FC236}">
                <a16:creationId xmlns:a16="http://schemas.microsoft.com/office/drawing/2014/main" id="{DC30CF8F-5F93-4B72-9C19-F0F08B309A74}"/>
              </a:ext>
            </a:extLst>
          </p:cNvPr>
          <p:cNvSpPr txBox="1"/>
          <p:nvPr/>
        </p:nvSpPr>
        <p:spPr>
          <a:xfrm>
            <a:off x="8165724" y="3094557"/>
            <a:ext cx="1726629" cy="2474156"/>
          </a:xfrm>
          <a:prstGeom prst="rect">
            <a:avLst/>
          </a:prstGeom>
        </p:spPr>
        <p:txBody>
          <a:bodyPr wrap="square">
            <a:spAutoFit/>
          </a:bodyPr>
          <a:lstStyle>
            <a:defPPr>
              <a:defRPr lang="en-US"/>
            </a:defPPr>
            <a:lvl1pPr lvl="0" algn="ctr">
              <a:spcAft>
                <a:spcPts val="918"/>
              </a:spcAft>
              <a:defRPr sz="1632">
                <a:gradFill>
                  <a:gsLst>
                    <a:gs pos="6364">
                      <a:srgbClr val="353535"/>
                    </a:gs>
                    <a:gs pos="21818">
                      <a:srgbClr val="353535"/>
                    </a:gs>
                  </a:gsLst>
                  <a:lin ang="5400000" scaled="0"/>
                </a:gradFill>
                <a:latin typeface="Segoe UI" panose="020B0502040204020203" pitchFamily="34" charset="0"/>
                <a:cs typeface="Segoe UI" panose="020B0502040204020203" pitchFamily="34" charset="0"/>
              </a:defRPr>
            </a:lvl1pPr>
          </a:lstStyle>
          <a:p>
            <a:pPr defTabSz="914139">
              <a:lnSpc>
                <a:spcPct val="90000"/>
              </a:lnSpc>
              <a:spcAft>
                <a:spcPts val="1000"/>
              </a:spcAft>
              <a:defRPr/>
            </a:pPr>
            <a:r>
              <a:rPr lang="en-US" sz="1470" dirty="0"/>
              <a:t>Bing Autosuggest</a:t>
            </a:r>
          </a:p>
          <a:p>
            <a:pPr defTabSz="914139">
              <a:lnSpc>
                <a:spcPct val="90000"/>
              </a:lnSpc>
              <a:spcAft>
                <a:spcPts val="1000"/>
              </a:spcAft>
              <a:defRPr/>
            </a:pPr>
            <a:r>
              <a:rPr lang="en-US" sz="1470" dirty="0"/>
              <a:t>Bing Image Search </a:t>
            </a:r>
          </a:p>
          <a:p>
            <a:pPr defTabSz="914139">
              <a:lnSpc>
                <a:spcPct val="90000"/>
              </a:lnSpc>
              <a:spcAft>
                <a:spcPts val="1000"/>
              </a:spcAft>
              <a:defRPr/>
            </a:pPr>
            <a:r>
              <a:rPr lang="en-US" sz="1470" dirty="0"/>
              <a:t>Bing News Search</a:t>
            </a:r>
          </a:p>
          <a:p>
            <a:pPr defTabSz="914139">
              <a:lnSpc>
                <a:spcPct val="90000"/>
              </a:lnSpc>
              <a:spcAft>
                <a:spcPts val="1000"/>
              </a:spcAft>
              <a:defRPr/>
            </a:pPr>
            <a:r>
              <a:rPr lang="en-US" sz="1470" dirty="0"/>
              <a:t>Bing Video Search </a:t>
            </a:r>
          </a:p>
          <a:p>
            <a:pPr defTabSz="914139">
              <a:lnSpc>
                <a:spcPct val="90000"/>
              </a:lnSpc>
              <a:spcAft>
                <a:spcPts val="1000"/>
              </a:spcAft>
              <a:defRPr/>
            </a:pPr>
            <a:r>
              <a:rPr lang="en-US" sz="1470" dirty="0"/>
              <a:t>Bing Web Search </a:t>
            </a:r>
          </a:p>
          <a:p>
            <a:pPr defTabSz="914139">
              <a:lnSpc>
                <a:spcPct val="90000"/>
              </a:lnSpc>
              <a:spcAft>
                <a:spcPts val="1000"/>
              </a:spcAft>
              <a:defRPr/>
            </a:pPr>
            <a:r>
              <a:rPr lang="en-US" sz="1470" dirty="0"/>
              <a:t>Bing Entity Search</a:t>
            </a:r>
          </a:p>
          <a:p>
            <a:pPr defTabSz="914139">
              <a:lnSpc>
                <a:spcPct val="90000"/>
              </a:lnSpc>
              <a:spcAft>
                <a:spcPts val="1000"/>
              </a:spcAft>
              <a:defRPr/>
            </a:pPr>
            <a:r>
              <a:rPr lang="en-US" sz="1470" dirty="0"/>
              <a:t>Bing Custom Search</a:t>
            </a:r>
          </a:p>
        </p:txBody>
      </p:sp>
      <p:sp>
        <p:nvSpPr>
          <p:cNvPr id="25" name="TextBox 24">
            <a:extLst>
              <a:ext uri="{FF2B5EF4-FFF2-40B4-BE49-F238E27FC236}">
                <a16:creationId xmlns:a16="http://schemas.microsoft.com/office/drawing/2014/main" id="{2CCAC2F6-60F1-4865-A26A-CE66858E9DB1}"/>
              </a:ext>
            </a:extLst>
          </p:cNvPr>
          <p:cNvSpPr txBox="1"/>
          <p:nvPr/>
        </p:nvSpPr>
        <p:spPr>
          <a:xfrm>
            <a:off x="6064731" y="3094557"/>
            <a:ext cx="2034916" cy="2348437"/>
          </a:xfrm>
          <a:prstGeom prst="rect">
            <a:avLst/>
          </a:prstGeom>
        </p:spPr>
        <p:txBody>
          <a:bodyPr wrap="square">
            <a:spAutoFit/>
          </a:bodyPr>
          <a:lstStyle>
            <a:defPPr>
              <a:defRPr lang="en-US"/>
            </a:defPPr>
            <a:lvl1pPr lvl="0" algn="ctr">
              <a:spcAft>
                <a:spcPts val="918"/>
              </a:spcAft>
              <a:defRPr sz="1632">
                <a:gradFill>
                  <a:gsLst>
                    <a:gs pos="6364">
                      <a:srgbClr val="353535"/>
                    </a:gs>
                    <a:gs pos="21818">
                      <a:srgbClr val="353535"/>
                    </a:gs>
                  </a:gsLst>
                  <a:lin ang="5400000" scaled="0"/>
                </a:gradFill>
                <a:latin typeface="Segoe UI" panose="020B0502040204020203" pitchFamily="34" charset="0"/>
                <a:cs typeface="Segoe UI" panose="020B0502040204020203" pitchFamily="34" charset="0"/>
              </a:defRPr>
            </a:lvl1pPr>
          </a:lstStyle>
          <a:p>
            <a:pPr defTabSz="914139">
              <a:lnSpc>
                <a:spcPct val="90000"/>
              </a:lnSpc>
              <a:spcAft>
                <a:spcPts val="1000"/>
              </a:spcAft>
              <a:defRPr/>
            </a:pPr>
            <a:r>
              <a:rPr lang="en-US" sz="1470" dirty="0"/>
              <a:t>Academic Knowledge</a:t>
            </a:r>
          </a:p>
          <a:p>
            <a:pPr defTabSz="914139">
              <a:lnSpc>
                <a:spcPct val="90000"/>
              </a:lnSpc>
              <a:spcAft>
                <a:spcPts val="1000"/>
              </a:spcAft>
              <a:defRPr/>
            </a:pPr>
            <a:r>
              <a:rPr lang="en-US" sz="1470" dirty="0"/>
              <a:t>Entity Linking</a:t>
            </a:r>
          </a:p>
          <a:p>
            <a:pPr defTabSz="914139">
              <a:lnSpc>
                <a:spcPct val="90000"/>
              </a:lnSpc>
              <a:spcAft>
                <a:spcPts val="1000"/>
              </a:spcAft>
              <a:defRPr/>
            </a:pPr>
            <a:r>
              <a:rPr lang="en-US" sz="1470" dirty="0"/>
              <a:t>Knowledge Exploration </a:t>
            </a:r>
          </a:p>
          <a:p>
            <a:pPr defTabSz="914139">
              <a:lnSpc>
                <a:spcPct val="90000"/>
              </a:lnSpc>
              <a:spcAft>
                <a:spcPts val="1000"/>
              </a:spcAft>
              <a:defRPr/>
            </a:pPr>
            <a:r>
              <a:rPr lang="en-US" sz="1470" dirty="0"/>
              <a:t>Recommendations</a:t>
            </a:r>
          </a:p>
          <a:p>
            <a:pPr defTabSz="914139">
              <a:lnSpc>
                <a:spcPct val="90000"/>
              </a:lnSpc>
              <a:spcAft>
                <a:spcPts val="1000"/>
              </a:spcAft>
              <a:defRPr/>
            </a:pPr>
            <a:r>
              <a:rPr lang="en-US" sz="1470" dirty="0"/>
              <a:t>QnA Maker</a:t>
            </a:r>
          </a:p>
          <a:p>
            <a:pPr defTabSz="914139">
              <a:lnSpc>
                <a:spcPct val="90000"/>
              </a:lnSpc>
              <a:spcAft>
                <a:spcPts val="1000"/>
              </a:spcAft>
              <a:defRPr/>
            </a:pPr>
            <a:r>
              <a:rPr lang="en-US" sz="1470" dirty="0"/>
              <a:t>Custom Decision Service</a:t>
            </a:r>
          </a:p>
        </p:txBody>
      </p:sp>
      <p:sp>
        <p:nvSpPr>
          <p:cNvPr id="26" name="TextBox 25">
            <a:extLst>
              <a:ext uri="{FF2B5EF4-FFF2-40B4-BE49-F238E27FC236}">
                <a16:creationId xmlns:a16="http://schemas.microsoft.com/office/drawing/2014/main" id="{05B8950C-DFBF-48B3-A7C4-EE908C1491D7}"/>
              </a:ext>
            </a:extLst>
          </p:cNvPr>
          <p:cNvSpPr txBox="1"/>
          <p:nvPr/>
        </p:nvSpPr>
        <p:spPr>
          <a:xfrm>
            <a:off x="4155594" y="3094558"/>
            <a:ext cx="1954183" cy="2897588"/>
          </a:xfrm>
          <a:prstGeom prst="rect">
            <a:avLst/>
          </a:prstGeom>
        </p:spPr>
        <p:txBody>
          <a:bodyPr wrap="square">
            <a:spAutoFit/>
          </a:bodyPr>
          <a:lstStyle>
            <a:defPPr>
              <a:defRPr lang="en-US"/>
            </a:defPPr>
            <a:lvl1pPr lvl="0" algn="ctr">
              <a:spcAft>
                <a:spcPts val="918"/>
              </a:spcAft>
              <a:defRPr sz="1632">
                <a:gradFill>
                  <a:gsLst>
                    <a:gs pos="6364">
                      <a:srgbClr val="353535"/>
                    </a:gs>
                    <a:gs pos="21818">
                      <a:srgbClr val="353535"/>
                    </a:gs>
                  </a:gsLst>
                  <a:lin ang="5400000" scaled="0"/>
                </a:gradFill>
                <a:latin typeface="Segoe UI" panose="020B0502040204020203" pitchFamily="34" charset="0"/>
                <a:cs typeface="Segoe UI" panose="020B0502040204020203" pitchFamily="34" charset="0"/>
              </a:defRPr>
            </a:lvl1pPr>
          </a:lstStyle>
          <a:p>
            <a:pPr defTabSz="914139">
              <a:lnSpc>
                <a:spcPct val="90000"/>
              </a:lnSpc>
              <a:spcAft>
                <a:spcPts val="1000"/>
              </a:spcAft>
              <a:defRPr/>
            </a:pPr>
            <a:r>
              <a:rPr lang="en-US" sz="1470" dirty="0"/>
              <a:t>Bing Spell Check</a:t>
            </a:r>
          </a:p>
          <a:p>
            <a:pPr defTabSz="914139">
              <a:lnSpc>
                <a:spcPct val="90000"/>
              </a:lnSpc>
              <a:spcAft>
                <a:spcPts val="1000"/>
              </a:spcAft>
              <a:defRPr/>
            </a:pPr>
            <a:r>
              <a:rPr lang="en-US" sz="1470" dirty="0"/>
              <a:t>Linguistic Analysis</a:t>
            </a:r>
          </a:p>
          <a:p>
            <a:pPr defTabSz="914139">
              <a:lnSpc>
                <a:spcPct val="90000"/>
              </a:lnSpc>
              <a:spcAft>
                <a:spcPts val="1000"/>
              </a:spcAft>
              <a:defRPr/>
            </a:pPr>
            <a:r>
              <a:rPr lang="en-US" sz="1470" dirty="0"/>
              <a:t>Text Analytics</a:t>
            </a:r>
          </a:p>
          <a:p>
            <a:pPr defTabSz="914139">
              <a:lnSpc>
                <a:spcPct val="90000"/>
              </a:lnSpc>
              <a:spcAft>
                <a:spcPts val="1000"/>
              </a:spcAft>
              <a:defRPr/>
            </a:pPr>
            <a:r>
              <a:rPr lang="en-US" sz="1470" dirty="0"/>
              <a:t>Translator Text </a:t>
            </a:r>
            <a:br>
              <a:rPr lang="en-US" sz="1470" dirty="0"/>
            </a:br>
            <a:r>
              <a:rPr lang="en-US" sz="1470" dirty="0"/>
              <a:t>&amp; Speech</a:t>
            </a:r>
          </a:p>
          <a:p>
            <a:pPr defTabSz="914139">
              <a:lnSpc>
                <a:spcPct val="90000"/>
              </a:lnSpc>
              <a:spcAft>
                <a:spcPts val="1000"/>
              </a:spcAft>
              <a:defRPr/>
            </a:pPr>
            <a:r>
              <a:rPr lang="en-US" sz="1470" dirty="0"/>
              <a:t>Web Language Model</a:t>
            </a:r>
          </a:p>
          <a:p>
            <a:pPr defTabSz="914139">
              <a:lnSpc>
                <a:spcPct val="90000"/>
              </a:lnSpc>
              <a:spcAft>
                <a:spcPts val="1000"/>
              </a:spcAft>
              <a:defRPr/>
            </a:pPr>
            <a:r>
              <a:rPr lang="en-US" sz="1470" dirty="0"/>
              <a:t>Language Understanding </a:t>
            </a:r>
          </a:p>
          <a:p>
            <a:pPr defTabSz="914139">
              <a:lnSpc>
                <a:spcPct val="90000"/>
              </a:lnSpc>
              <a:spcAft>
                <a:spcPts val="1400"/>
              </a:spcAft>
              <a:defRPr/>
            </a:pPr>
            <a:endParaRPr lang="en-US" sz="1470" dirty="0"/>
          </a:p>
        </p:txBody>
      </p:sp>
      <p:sp>
        <p:nvSpPr>
          <p:cNvPr id="29" name="TextBox 28">
            <a:extLst>
              <a:ext uri="{FF2B5EF4-FFF2-40B4-BE49-F238E27FC236}">
                <a16:creationId xmlns:a16="http://schemas.microsoft.com/office/drawing/2014/main" id="{B657DF13-1FA1-49C7-907E-5403C8DF564F}"/>
              </a:ext>
            </a:extLst>
          </p:cNvPr>
          <p:cNvSpPr txBox="1"/>
          <p:nvPr/>
        </p:nvSpPr>
        <p:spPr>
          <a:xfrm>
            <a:off x="2264080" y="3085784"/>
            <a:ext cx="1867140" cy="1366721"/>
          </a:xfrm>
          <a:prstGeom prst="rect">
            <a:avLst/>
          </a:prstGeom>
        </p:spPr>
        <p:txBody>
          <a:bodyPr wrap="square">
            <a:spAutoFit/>
          </a:bodyPr>
          <a:lstStyle>
            <a:defPPr>
              <a:defRPr lang="en-US"/>
            </a:defPPr>
            <a:lvl1pPr lvl="0" algn="ctr">
              <a:spcAft>
                <a:spcPts val="918"/>
              </a:spcAft>
              <a:defRPr sz="1632">
                <a:gradFill>
                  <a:gsLst>
                    <a:gs pos="6364">
                      <a:srgbClr val="353535"/>
                    </a:gs>
                    <a:gs pos="21818">
                      <a:srgbClr val="353535"/>
                    </a:gs>
                  </a:gsLst>
                  <a:lin ang="5400000" scaled="0"/>
                </a:gradFill>
                <a:latin typeface="Segoe UI" panose="020B0502040204020203" pitchFamily="34" charset="0"/>
                <a:cs typeface="Segoe UI" panose="020B0502040204020203" pitchFamily="34" charset="0"/>
              </a:defRPr>
            </a:lvl1pPr>
          </a:lstStyle>
          <a:p>
            <a:pPr defTabSz="914139">
              <a:lnSpc>
                <a:spcPct val="90000"/>
              </a:lnSpc>
              <a:spcAft>
                <a:spcPts val="1000"/>
              </a:spcAft>
              <a:defRPr/>
            </a:pPr>
            <a:r>
              <a:rPr lang="en-US" sz="1470" dirty="0"/>
              <a:t>Bing Speech </a:t>
            </a:r>
          </a:p>
          <a:p>
            <a:pPr defTabSz="914139">
              <a:lnSpc>
                <a:spcPct val="90000"/>
              </a:lnSpc>
              <a:spcAft>
                <a:spcPts val="1000"/>
              </a:spcAft>
              <a:defRPr/>
            </a:pPr>
            <a:r>
              <a:rPr lang="en-US" sz="1470" dirty="0"/>
              <a:t>Speaker Recognition</a:t>
            </a:r>
          </a:p>
          <a:p>
            <a:pPr defTabSz="914139">
              <a:lnSpc>
                <a:spcPct val="90000"/>
              </a:lnSpc>
              <a:spcAft>
                <a:spcPts val="1000"/>
              </a:spcAft>
              <a:defRPr/>
            </a:pPr>
            <a:r>
              <a:rPr lang="en-US" sz="1470" dirty="0"/>
              <a:t>Custom Speech Service</a:t>
            </a:r>
          </a:p>
        </p:txBody>
      </p:sp>
      <p:sp>
        <p:nvSpPr>
          <p:cNvPr id="5" name="Rectangle 4">
            <a:extLst>
              <a:ext uri="{FF2B5EF4-FFF2-40B4-BE49-F238E27FC236}">
                <a16:creationId xmlns:a16="http://schemas.microsoft.com/office/drawing/2014/main" id="{88A9F85D-A654-497F-96CE-7C776352D063}"/>
              </a:ext>
            </a:extLst>
          </p:cNvPr>
          <p:cNvSpPr/>
          <p:nvPr/>
        </p:nvSpPr>
        <p:spPr bwMode="auto">
          <a:xfrm>
            <a:off x="0" y="6412415"/>
            <a:ext cx="12192000" cy="97039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Tree>
    <p:extLst>
      <p:ext uri="{BB962C8B-B14F-4D97-AF65-F5344CB8AC3E}">
        <p14:creationId xmlns:p14="http://schemas.microsoft.com/office/powerpoint/2010/main" val="126656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16000" decel="84000" fill="hold" grpId="0" nodeType="afterEffect">
                                  <p:stCondLst>
                                    <p:cond delay="0"/>
                                  </p:stCondLst>
                                  <p:childTnLst>
                                    <p:animMotion origin="layout" path="M -6.25E-7 -3.7037E-7 L -0.00273 -0.11643 " pathEditMode="relative" rAng="0" ptsTypes="AA">
                                      <p:cBhvr>
                                        <p:cTn id="6" dur="750" fill="hold"/>
                                        <p:tgtEl>
                                          <p:spTgt spid="41"/>
                                        </p:tgtEl>
                                        <p:attrNameLst>
                                          <p:attrName>ppt_x</p:attrName>
                                          <p:attrName>ppt_y</p:attrName>
                                        </p:attrNameLst>
                                      </p:cBhvr>
                                      <p:rCtr x="-143" y="-5833"/>
                                    </p:animMotion>
                                  </p:childTnLst>
                                </p:cTn>
                              </p:par>
                              <p:par>
                                <p:cTn id="7" presetID="64" presetClass="path" presetSubtype="0" accel="12000" decel="86667" fill="hold" nodeType="withEffect">
                                  <p:stCondLst>
                                    <p:cond delay="0"/>
                                  </p:stCondLst>
                                  <p:childTnLst>
                                    <p:animMotion origin="layout" path="M 0 3.33333E-6 L 0 -0.20787 " pathEditMode="relative" rAng="0" ptsTypes="AA">
                                      <p:cBhvr>
                                        <p:cTn id="8" dur="750" fill="hold"/>
                                        <p:tgtEl>
                                          <p:spTgt spid="14"/>
                                        </p:tgtEl>
                                        <p:attrNameLst>
                                          <p:attrName>ppt_x</p:attrName>
                                          <p:attrName>ppt_y</p:attrName>
                                        </p:attrNameLst>
                                      </p:cBhvr>
                                      <p:rCtr x="0" y="-10394"/>
                                    </p:animMotion>
                                  </p:childTnLst>
                                </p:cTn>
                              </p:par>
                            </p:childTnLst>
                          </p:cTn>
                        </p:par>
                        <p:par>
                          <p:cTn id="9" fill="hold">
                            <p:stCondLst>
                              <p:cond delay="750"/>
                            </p:stCondLst>
                            <p:childTnLst>
                              <p:par>
                                <p:cTn id="10" presetID="2" presetClass="entr" presetSubtype="4" decel="100000"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ppt_x"/>
                                          </p:val>
                                        </p:tav>
                                        <p:tav tm="100000">
                                          <p:val>
                                            <p:strVal val="#ppt_x"/>
                                          </p:val>
                                        </p:tav>
                                      </p:tavLst>
                                    </p:anim>
                                    <p:anim calcmode="lin" valueType="num">
                                      <p:cBhvr additive="base">
                                        <p:cTn id="17" dur="500" fill="hold"/>
                                        <p:tgtEl>
                                          <p:spTgt spid="29"/>
                                        </p:tgtEl>
                                        <p:attrNameLst>
                                          <p:attrName>ppt_y</p:attrName>
                                        </p:attrNameLst>
                                      </p:cBhvr>
                                      <p:tavLst>
                                        <p:tav tm="0">
                                          <p:val>
                                            <p:strVal val="1+#ppt_h/2"/>
                                          </p:val>
                                        </p:tav>
                                        <p:tav tm="100000">
                                          <p:val>
                                            <p:strVal val="#ppt_y"/>
                                          </p:val>
                                        </p:tav>
                                      </p:tavLst>
                                    </p:anim>
                                  </p:childTnLst>
                                </p:cTn>
                              </p:par>
                              <p:par>
                                <p:cTn id="18" presetID="2" presetClass="entr" presetSubtype="4" decel="10000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ppt_x"/>
                                          </p:val>
                                        </p:tav>
                                        <p:tav tm="100000">
                                          <p:val>
                                            <p:strVal val="#ppt_x"/>
                                          </p:val>
                                        </p:tav>
                                      </p:tavLst>
                                    </p:anim>
                                    <p:anim calcmode="lin" valueType="num">
                                      <p:cBhvr additive="base">
                                        <p:cTn id="21" dur="500" fill="hold"/>
                                        <p:tgtEl>
                                          <p:spTgt spid="26"/>
                                        </p:tgtEl>
                                        <p:attrNameLst>
                                          <p:attrName>ppt_y</p:attrName>
                                        </p:attrNameLst>
                                      </p:cBhvr>
                                      <p:tavLst>
                                        <p:tav tm="0">
                                          <p:val>
                                            <p:strVal val="1+#ppt_h/2"/>
                                          </p:val>
                                        </p:tav>
                                        <p:tav tm="100000">
                                          <p:val>
                                            <p:strVal val="#ppt_y"/>
                                          </p:val>
                                        </p:tav>
                                      </p:tavLst>
                                    </p:anim>
                                  </p:childTnLst>
                                </p:cTn>
                              </p:par>
                              <p:par>
                                <p:cTn id="22" presetID="2" presetClass="entr" presetSubtype="4" decel="10000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ppt_x"/>
                                          </p:val>
                                        </p:tav>
                                        <p:tav tm="100000">
                                          <p:val>
                                            <p:strVal val="#ppt_x"/>
                                          </p:val>
                                        </p:tav>
                                      </p:tavLst>
                                    </p:anim>
                                    <p:anim calcmode="lin" valueType="num">
                                      <p:cBhvr additive="base">
                                        <p:cTn id="25" dur="500" fill="hold"/>
                                        <p:tgtEl>
                                          <p:spTgt spid="25"/>
                                        </p:tgtEl>
                                        <p:attrNameLst>
                                          <p:attrName>ppt_y</p:attrName>
                                        </p:attrNameLst>
                                      </p:cBhvr>
                                      <p:tavLst>
                                        <p:tav tm="0">
                                          <p:val>
                                            <p:strVal val="1+#ppt_h/2"/>
                                          </p:val>
                                        </p:tav>
                                        <p:tav tm="100000">
                                          <p:val>
                                            <p:strVal val="#ppt_y"/>
                                          </p:val>
                                        </p:tav>
                                      </p:tavLst>
                                    </p:anim>
                                  </p:childTnLst>
                                </p:cTn>
                              </p:par>
                              <p:par>
                                <p:cTn id="26" presetID="2" presetClass="entr" presetSubtype="4" decel="10000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ppt_x"/>
                                          </p:val>
                                        </p:tav>
                                        <p:tav tm="100000">
                                          <p:val>
                                            <p:strVal val="#ppt_x"/>
                                          </p:val>
                                        </p:tav>
                                      </p:tavLst>
                                    </p:anim>
                                    <p:anim calcmode="lin" valueType="num">
                                      <p:cBhvr additive="base">
                                        <p:cTn id="29" dur="500" fill="hold"/>
                                        <p:tgtEl>
                                          <p:spTgt spid="24"/>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2" grpId="0" uiExpand="1"/>
      <p:bldP spid="23" grpId="0" uiExpand="1"/>
      <p:bldP spid="24" grpId="0" uiExpand="1"/>
      <p:bldP spid="25" grpId="0" uiExpand="1"/>
      <p:bldP spid="26" grpId="0" uiExpand="1"/>
      <p:bldP spid="29" grpId="0" uiExpan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rotWithShape="1">
          <a:blip r:embed="rId3" cstate="email">
            <a:extLst>
              <a:ext uri="{28A0092B-C50C-407E-A947-70E740481C1C}">
                <a14:useLocalDpi xmlns:a14="http://schemas.microsoft.com/office/drawing/2010/main"/>
              </a:ext>
            </a:extLst>
          </a:blip>
          <a:srcRect t="22668" b="47825"/>
          <a:stretch/>
        </p:blipFill>
        <p:spPr>
          <a:xfrm>
            <a:off x="2595" y="1947"/>
            <a:ext cx="12186813" cy="3311113"/>
          </a:xfrm>
          <a:prstGeom prst="rect">
            <a:avLst/>
          </a:prstGeom>
        </p:spPr>
      </p:pic>
      <p:sp>
        <p:nvSpPr>
          <p:cNvPr id="106" name="Rectangle 105"/>
          <p:cNvSpPr/>
          <p:nvPr/>
        </p:nvSpPr>
        <p:spPr bwMode="auto">
          <a:xfrm>
            <a:off x="107" y="974"/>
            <a:ext cx="12204730" cy="3318888"/>
          </a:xfrm>
          <a:prstGeom prst="rect">
            <a:avLst/>
          </a:prstGeom>
          <a:gradFill>
            <a:gsLst>
              <a:gs pos="13000">
                <a:schemeClr val="tx1">
                  <a:alpha val="0"/>
                </a:schemeClr>
              </a:gs>
              <a:gs pos="83000">
                <a:schemeClr val="tx1"/>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686" tIns="140549" rIns="175686" bIns="140549" numCol="1" spcCol="0" rtlCol="0" fromWordArt="0" anchor="t" anchorCtr="0" forceAA="0" compatLnSpc="1">
            <a:prstTxWarp prst="textNoShape">
              <a:avLst/>
            </a:prstTxWarp>
            <a:noAutofit/>
          </a:bodyPr>
          <a:lstStyle/>
          <a:p>
            <a:pPr algn="ctr" defTabSz="895578" fontAlgn="base">
              <a:lnSpc>
                <a:spcPct val="90000"/>
              </a:lnSpc>
              <a:spcBef>
                <a:spcPct val="0"/>
              </a:spcBef>
              <a:spcAft>
                <a:spcPct val="0"/>
              </a:spcAft>
              <a:defRPr/>
            </a:pPr>
            <a:endParaRPr lang="en-US" sz="2307"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1" name="Rectangle 50">
            <a:extLst>
              <a:ext uri="{FF2B5EF4-FFF2-40B4-BE49-F238E27FC236}">
                <a16:creationId xmlns:a16="http://schemas.microsoft.com/office/drawing/2014/main" id="{C3FF6ACC-AAB8-45F0-A48C-8990BEC63DA6}"/>
              </a:ext>
            </a:extLst>
          </p:cNvPr>
          <p:cNvSpPr/>
          <p:nvPr/>
        </p:nvSpPr>
        <p:spPr bwMode="auto">
          <a:xfrm>
            <a:off x="865" y="1915270"/>
            <a:ext cx="12206461" cy="495464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cxnSp>
        <p:nvCxnSpPr>
          <p:cNvPr id="69" name="Straight Connector 68">
            <a:extLst>
              <a:ext uri="{FF2B5EF4-FFF2-40B4-BE49-F238E27FC236}">
                <a16:creationId xmlns:a16="http://schemas.microsoft.com/office/drawing/2014/main" id="{35423A66-77B0-4626-B683-AD6F7F6BFA38}"/>
              </a:ext>
            </a:extLst>
          </p:cNvPr>
          <p:cNvCxnSpPr/>
          <p:nvPr/>
        </p:nvCxnSpPr>
        <p:spPr>
          <a:xfrm>
            <a:off x="866" y="1892816"/>
            <a:ext cx="12208193"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6EEAB991-B35D-4B05-B97B-2F0BE297769D}"/>
              </a:ext>
            </a:extLst>
          </p:cNvPr>
          <p:cNvSpPr/>
          <p:nvPr/>
        </p:nvSpPr>
        <p:spPr>
          <a:xfrm>
            <a:off x="291226" y="307823"/>
            <a:ext cx="7294166" cy="1069845"/>
          </a:xfrm>
          <a:prstGeom prst="rect">
            <a:avLst/>
          </a:prstGeom>
        </p:spPr>
        <p:txBody>
          <a:bodyPr wrap="square" anchor="ctr">
            <a:spAutoFit/>
          </a:bodyPr>
          <a:lstStyle/>
          <a:p>
            <a:pPr defTabSz="895870">
              <a:lnSpc>
                <a:spcPct val="90000"/>
              </a:lnSpc>
              <a:defRPr/>
            </a:pPr>
            <a:r>
              <a:rPr lang="en-US" altLang="en-US" sz="4313" dirty="0">
                <a:gradFill>
                  <a:gsLst>
                    <a:gs pos="12727">
                      <a:srgbClr val="FFFFFF"/>
                    </a:gs>
                    <a:gs pos="52000">
                      <a:srgbClr val="FFFFFF"/>
                    </a:gs>
                  </a:gsLst>
                  <a:lin ang="10800000" scaled="0"/>
                </a:gradFill>
                <a:latin typeface="Segoe UI Light"/>
              </a:rPr>
              <a:t>Microsoft Cognitive Services</a:t>
            </a:r>
          </a:p>
          <a:p>
            <a:pPr defTabSz="895870">
              <a:lnSpc>
                <a:spcPct val="90000"/>
              </a:lnSpc>
              <a:spcAft>
                <a:spcPts val="1440"/>
              </a:spcAft>
              <a:defRPr/>
            </a:pPr>
            <a:r>
              <a:rPr lang="en-US" sz="2745" dirty="0">
                <a:gradFill>
                  <a:gsLst>
                    <a:gs pos="12727">
                      <a:srgbClr val="FFFFFF"/>
                    </a:gs>
                    <a:gs pos="52000">
                      <a:srgbClr val="FFFFFF"/>
                    </a:gs>
                  </a:gsLst>
                  <a:lin ang="10800000" scaled="0"/>
                </a:gradFill>
                <a:latin typeface="Segoe UI Semilight"/>
              </a:rPr>
              <a:t>Give your apps a human side</a:t>
            </a:r>
          </a:p>
        </p:txBody>
      </p:sp>
      <p:grpSp>
        <p:nvGrpSpPr>
          <p:cNvPr id="3" name="Group 2">
            <a:extLst>
              <a:ext uri="{FF2B5EF4-FFF2-40B4-BE49-F238E27FC236}">
                <a16:creationId xmlns:a16="http://schemas.microsoft.com/office/drawing/2014/main" id="{B5401096-8C4F-4155-AE4F-41F5915C59AC}"/>
              </a:ext>
            </a:extLst>
          </p:cNvPr>
          <p:cNvGrpSpPr/>
          <p:nvPr/>
        </p:nvGrpSpPr>
        <p:grpSpPr>
          <a:xfrm>
            <a:off x="108" y="5739616"/>
            <a:ext cx="12320319" cy="1117899"/>
            <a:chOff x="-758" y="5739943"/>
            <a:chExt cx="12322067" cy="1118057"/>
          </a:xfrm>
        </p:grpSpPr>
        <p:sp>
          <p:nvSpPr>
            <p:cNvPr id="49" name="Rectangle 48">
              <a:extLst>
                <a:ext uri="{FF2B5EF4-FFF2-40B4-BE49-F238E27FC236}">
                  <a16:creationId xmlns:a16="http://schemas.microsoft.com/office/drawing/2014/main" id="{E45A59E1-17F9-4C13-99B2-AECA410E55F6}"/>
                </a:ext>
              </a:extLst>
            </p:cNvPr>
            <p:cNvSpPr/>
            <p:nvPr/>
          </p:nvSpPr>
          <p:spPr bwMode="auto">
            <a:xfrm>
              <a:off x="-758" y="6105236"/>
              <a:ext cx="12322067" cy="752764"/>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0" name="Rectangle 49">
              <a:extLst>
                <a:ext uri="{FF2B5EF4-FFF2-40B4-BE49-F238E27FC236}">
                  <a16:creationId xmlns:a16="http://schemas.microsoft.com/office/drawing/2014/main" id="{59941348-D0C4-4DC0-9594-B4CA0C8476E8}"/>
                </a:ext>
              </a:extLst>
            </p:cNvPr>
            <p:cNvSpPr/>
            <p:nvPr/>
          </p:nvSpPr>
          <p:spPr>
            <a:xfrm>
              <a:off x="320055" y="6114142"/>
              <a:ext cx="1808220" cy="544380"/>
            </a:xfrm>
            <a:prstGeom prst="rect">
              <a:avLst/>
            </a:prstGeom>
          </p:spPr>
          <p:txBody>
            <a:bodyPr wrap="square">
              <a:spAutoFit/>
            </a:bodyPr>
            <a:lstStyle/>
            <a:p>
              <a:pPr algn="ctr" defTabSz="914139">
                <a:lnSpc>
                  <a:spcPct val="90000"/>
                </a:lnSpc>
                <a:spcAft>
                  <a:spcPts val="1400"/>
                </a:spcAft>
                <a:defRPr/>
              </a:pPr>
              <a:r>
                <a:rPr lang="en-US" sz="1600" dirty="0">
                  <a:gradFill>
                    <a:gsLst>
                      <a:gs pos="92000">
                        <a:prstClr val="white"/>
                      </a:gs>
                      <a:gs pos="75000">
                        <a:prstClr val="white"/>
                      </a:gs>
                    </a:gsLst>
                  </a:gradFill>
                  <a:latin typeface="Segoe UI" panose="020B0502040204020203" pitchFamily="34" charset="0"/>
                  <a:cs typeface="Segoe UI" panose="020B0502040204020203" pitchFamily="34" charset="0"/>
                </a:rPr>
                <a:t>Custom Vision </a:t>
              </a:r>
              <a:br>
                <a:rPr lang="en-US" sz="1600" dirty="0">
                  <a:gradFill>
                    <a:gsLst>
                      <a:gs pos="92000">
                        <a:prstClr val="white"/>
                      </a:gs>
                      <a:gs pos="75000">
                        <a:prstClr val="white"/>
                      </a:gs>
                    </a:gsLst>
                  </a:gradFill>
                  <a:latin typeface="Segoe UI" panose="020B0502040204020203" pitchFamily="34" charset="0"/>
                  <a:cs typeface="Segoe UI" panose="020B0502040204020203" pitchFamily="34" charset="0"/>
                </a:rPr>
              </a:br>
              <a:r>
                <a:rPr lang="en-US" sz="1600" dirty="0">
                  <a:gradFill>
                    <a:gsLst>
                      <a:gs pos="92000">
                        <a:prstClr val="white"/>
                      </a:gs>
                      <a:gs pos="75000">
                        <a:prstClr val="white"/>
                      </a:gs>
                    </a:gsLst>
                  </a:gradFill>
                  <a:latin typeface="Segoe UI" panose="020B0502040204020203" pitchFamily="34" charset="0"/>
                  <a:cs typeface="Segoe UI" panose="020B0502040204020203" pitchFamily="34" charset="0"/>
                </a:rPr>
                <a:t>Service</a:t>
              </a:r>
            </a:p>
          </p:txBody>
        </p:sp>
        <p:sp>
          <p:nvSpPr>
            <p:cNvPr id="52" name="Rectangle 51">
              <a:extLst>
                <a:ext uri="{FF2B5EF4-FFF2-40B4-BE49-F238E27FC236}">
                  <a16:creationId xmlns:a16="http://schemas.microsoft.com/office/drawing/2014/main" id="{A08D3319-250A-42A8-A432-8541170D5C12}"/>
                </a:ext>
              </a:extLst>
            </p:cNvPr>
            <p:cNvSpPr/>
            <p:nvPr/>
          </p:nvSpPr>
          <p:spPr>
            <a:xfrm>
              <a:off x="2146354" y="6114142"/>
              <a:ext cx="2079636" cy="544380"/>
            </a:xfrm>
            <a:prstGeom prst="rect">
              <a:avLst/>
            </a:prstGeom>
          </p:spPr>
          <p:txBody>
            <a:bodyPr wrap="square">
              <a:spAutoFit/>
            </a:bodyPr>
            <a:lstStyle/>
            <a:p>
              <a:pPr algn="ctr" defTabSz="914139">
                <a:lnSpc>
                  <a:spcPct val="90000"/>
                </a:lnSpc>
                <a:spcAft>
                  <a:spcPts val="1400"/>
                </a:spcAft>
                <a:defRPr/>
              </a:pPr>
              <a:r>
                <a:rPr lang="en-US" sz="1600">
                  <a:gradFill>
                    <a:gsLst>
                      <a:gs pos="92000">
                        <a:prstClr val="white"/>
                      </a:gs>
                      <a:gs pos="75000">
                        <a:prstClr val="white"/>
                      </a:gs>
                    </a:gsLst>
                    <a:lin ang="5400000" scaled="0"/>
                  </a:gradFill>
                  <a:latin typeface="Segoe UI" panose="020B0502040204020203" pitchFamily="34" charset="0"/>
                  <a:cs typeface="Segoe UI" panose="020B0502040204020203" pitchFamily="34" charset="0"/>
                </a:rPr>
                <a:t>Custom Speech</a:t>
              </a:r>
              <a:br>
                <a:rPr lang="en-US" sz="1600">
                  <a:gradFill>
                    <a:gsLst>
                      <a:gs pos="92000">
                        <a:prstClr val="white"/>
                      </a:gs>
                      <a:gs pos="75000">
                        <a:prstClr val="white"/>
                      </a:gs>
                    </a:gsLst>
                    <a:lin ang="5400000" scaled="0"/>
                  </a:gradFill>
                  <a:latin typeface="Segoe UI" panose="020B0502040204020203" pitchFamily="34" charset="0"/>
                  <a:cs typeface="Segoe UI" panose="020B0502040204020203" pitchFamily="34" charset="0"/>
                </a:rPr>
              </a:br>
              <a:r>
                <a:rPr lang="en-US" sz="1600">
                  <a:gradFill>
                    <a:gsLst>
                      <a:gs pos="92000">
                        <a:prstClr val="white"/>
                      </a:gs>
                      <a:gs pos="75000">
                        <a:prstClr val="white"/>
                      </a:gs>
                    </a:gsLst>
                    <a:lin ang="5400000" scaled="0"/>
                  </a:gradFill>
                  <a:latin typeface="Segoe UI" panose="020B0502040204020203" pitchFamily="34" charset="0"/>
                  <a:cs typeface="Segoe UI" panose="020B0502040204020203" pitchFamily="34" charset="0"/>
                </a:rPr>
                <a:t>Service</a:t>
              </a:r>
            </a:p>
          </p:txBody>
        </p:sp>
        <p:sp>
          <p:nvSpPr>
            <p:cNvPr id="53" name="Rectangle 52">
              <a:extLst>
                <a:ext uri="{FF2B5EF4-FFF2-40B4-BE49-F238E27FC236}">
                  <a16:creationId xmlns:a16="http://schemas.microsoft.com/office/drawing/2014/main" id="{0E4C40D1-2A64-41D0-8DA6-5BA240BF17B5}"/>
                </a:ext>
              </a:extLst>
            </p:cNvPr>
            <p:cNvSpPr/>
            <p:nvPr/>
          </p:nvSpPr>
          <p:spPr>
            <a:xfrm>
              <a:off x="4302438" y="6114142"/>
              <a:ext cx="1634872" cy="544380"/>
            </a:xfrm>
            <a:prstGeom prst="rect">
              <a:avLst/>
            </a:prstGeom>
          </p:spPr>
          <p:txBody>
            <a:bodyPr wrap="square">
              <a:spAutoFit/>
            </a:bodyPr>
            <a:lstStyle/>
            <a:p>
              <a:pPr algn="ctr" defTabSz="914139">
                <a:lnSpc>
                  <a:spcPct val="90000"/>
                </a:lnSpc>
                <a:spcAft>
                  <a:spcPts val="1400"/>
                </a:spcAft>
                <a:defRPr/>
              </a:pPr>
              <a:r>
                <a:rPr lang="en-US" sz="1600">
                  <a:gradFill>
                    <a:gsLst>
                      <a:gs pos="92000">
                        <a:prstClr val="white"/>
                      </a:gs>
                      <a:gs pos="75000">
                        <a:prstClr val="white"/>
                      </a:gs>
                    </a:gsLst>
                    <a:lin ang="5400000" scaled="0"/>
                  </a:gradFill>
                  <a:latin typeface="Segoe UI" panose="020B0502040204020203" pitchFamily="34" charset="0"/>
                  <a:cs typeface="Segoe UI" panose="020B0502040204020203" pitchFamily="34" charset="0"/>
                </a:rPr>
                <a:t>Language Understanding</a:t>
              </a:r>
            </a:p>
          </p:txBody>
        </p:sp>
        <p:sp>
          <p:nvSpPr>
            <p:cNvPr id="54" name="Rectangle 53">
              <a:extLst>
                <a:ext uri="{FF2B5EF4-FFF2-40B4-BE49-F238E27FC236}">
                  <a16:creationId xmlns:a16="http://schemas.microsoft.com/office/drawing/2014/main" id="{F8208056-B280-4E4A-BC67-BB38162018F1}"/>
                </a:ext>
              </a:extLst>
            </p:cNvPr>
            <p:cNvSpPr/>
            <p:nvPr/>
          </p:nvSpPr>
          <p:spPr>
            <a:xfrm>
              <a:off x="6220865" y="6114142"/>
              <a:ext cx="1696284" cy="544380"/>
            </a:xfrm>
            <a:prstGeom prst="rect">
              <a:avLst/>
            </a:prstGeom>
          </p:spPr>
          <p:txBody>
            <a:bodyPr wrap="square">
              <a:spAutoFit/>
            </a:bodyPr>
            <a:lstStyle/>
            <a:p>
              <a:pPr algn="ctr" defTabSz="914139">
                <a:lnSpc>
                  <a:spcPct val="90000"/>
                </a:lnSpc>
                <a:spcAft>
                  <a:spcPts val="1400"/>
                </a:spcAft>
                <a:defRPr/>
              </a:pPr>
              <a:r>
                <a:rPr lang="en-US" sz="1600">
                  <a:gradFill>
                    <a:gsLst>
                      <a:gs pos="92000">
                        <a:prstClr val="white"/>
                      </a:gs>
                      <a:gs pos="75000">
                        <a:prstClr val="white"/>
                      </a:gs>
                    </a:gsLst>
                    <a:lin ang="5400000" scaled="0"/>
                  </a:gradFill>
                  <a:latin typeface="Segoe UI" panose="020B0502040204020203" pitchFamily="34" charset="0"/>
                  <a:cs typeface="Segoe UI" panose="020B0502040204020203" pitchFamily="34" charset="0"/>
                </a:rPr>
                <a:t>Custom Decision Service</a:t>
              </a:r>
            </a:p>
          </p:txBody>
        </p:sp>
        <p:sp>
          <p:nvSpPr>
            <p:cNvPr id="55" name="Rectangle 54">
              <a:extLst>
                <a:ext uri="{FF2B5EF4-FFF2-40B4-BE49-F238E27FC236}">
                  <a16:creationId xmlns:a16="http://schemas.microsoft.com/office/drawing/2014/main" id="{2E9100BB-4048-4640-9686-CD28CA395ADA}"/>
                </a:ext>
              </a:extLst>
            </p:cNvPr>
            <p:cNvSpPr/>
            <p:nvPr/>
          </p:nvSpPr>
          <p:spPr>
            <a:xfrm>
              <a:off x="8122843" y="6114142"/>
              <a:ext cx="1785752" cy="544380"/>
            </a:xfrm>
            <a:prstGeom prst="rect">
              <a:avLst/>
            </a:prstGeom>
          </p:spPr>
          <p:txBody>
            <a:bodyPr wrap="square">
              <a:spAutoFit/>
            </a:bodyPr>
            <a:lstStyle/>
            <a:p>
              <a:pPr algn="ctr" defTabSz="914139">
                <a:lnSpc>
                  <a:spcPct val="90000"/>
                </a:lnSpc>
                <a:spcAft>
                  <a:spcPts val="1400"/>
                </a:spcAft>
                <a:defRPr/>
              </a:pPr>
              <a:r>
                <a:rPr lang="en-US" sz="1600" dirty="0">
                  <a:gradFill>
                    <a:gsLst>
                      <a:gs pos="92000">
                        <a:prstClr val="white"/>
                      </a:gs>
                      <a:gs pos="75000">
                        <a:prstClr val="white"/>
                      </a:gs>
                    </a:gsLst>
                    <a:lin ang="5400000" scaled="0"/>
                  </a:gradFill>
                  <a:latin typeface="Segoe UI" panose="020B0502040204020203" pitchFamily="34" charset="0"/>
                  <a:cs typeface="Segoe UI" panose="020B0502040204020203" pitchFamily="34" charset="0"/>
                </a:rPr>
                <a:t>Bing Custom Search</a:t>
              </a:r>
            </a:p>
          </p:txBody>
        </p:sp>
        <p:sp>
          <p:nvSpPr>
            <p:cNvPr id="56" name="Rectangle 55">
              <a:extLst>
                <a:ext uri="{FF2B5EF4-FFF2-40B4-BE49-F238E27FC236}">
                  <a16:creationId xmlns:a16="http://schemas.microsoft.com/office/drawing/2014/main" id="{FB5EDB23-8F45-4E60-A7EB-07BA5C6863E2}"/>
                </a:ext>
              </a:extLst>
            </p:cNvPr>
            <p:cNvSpPr/>
            <p:nvPr/>
          </p:nvSpPr>
          <p:spPr>
            <a:xfrm>
              <a:off x="0" y="5739943"/>
              <a:ext cx="2501989" cy="318357"/>
            </a:xfrm>
            <a:prstGeom prst="rect">
              <a:avLst/>
            </a:prstGeom>
          </p:spPr>
          <p:txBody>
            <a:bodyPr wrap="square">
              <a:spAutoFit/>
            </a:bodyPr>
            <a:lstStyle/>
            <a:p>
              <a:pPr algn="ctr" defTabSz="914139">
                <a:lnSpc>
                  <a:spcPct val="90000"/>
                </a:lnSpc>
                <a:spcAft>
                  <a:spcPts val="1400"/>
                </a:spcAft>
                <a:defRPr/>
              </a:pPr>
              <a:r>
                <a:rPr lang="en-US" sz="1600" b="1" spc="50" dirty="0">
                  <a:gradFill>
                    <a:gsLst>
                      <a:gs pos="95556">
                        <a:srgbClr val="0078D7"/>
                      </a:gs>
                      <a:gs pos="50000">
                        <a:srgbClr val="0078D7"/>
                      </a:gs>
                    </a:gsLst>
                    <a:lin ang="0" scaled="0"/>
                  </a:gradFill>
                  <a:latin typeface="Segoe UI" panose="020B0502040204020203" pitchFamily="34" charset="0"/>
                  <a:cs typeface="Segoe UI" panose="020B0502040204020203" pitchFamily="34" charset="0"/>
                </a:rPr>
                <a:t>CUSTOMIZATION</a:t>
              </a:r>
            </a:p>
          </p:txBody>
        </p:sp>
      </p:grpSp>
      <p:sp>
        <p:nvSpPr>
          <p:cNvPr id="61" name="TextBox 60">
            <a:extLst>
              <a:ext uri="{FF2B5EF4-FFF2-40B4-BE49-F238E27FC236}">
                <a16:creationId xmlns:a16="http://schemas.microsoft.com/office/drawing/2014/main" id="{B9C8E9DF-01D1-48EF-9821-B67F419B22A3}"/>
              </a:ext>
            </a:extLst>
          </p:cNvPr>
          <p:cNvSpPr txBox="1"/>
          <p:nvPr/>
        </p:nvSpPr>
        <p:spPr>
          <a:xfrm>
            <a:off x="270068" y="2601568"/>
            <a:ext cx="1927040" cy="561051"/>
          </a:xfrm>
          <a:prstGeom prst="rect">
            <a:avLst/>
          </a:prstGeom>
          <a:noFill/>
        </p:spPr>
        <p:txBody>
          <a:bodyPr wrap="square" lIns="179208" tIns="143367" rIns="179208" bIns="143367" rtlCol="0" anchor="t">
            <a:spAutoFit/>
          </a:bodyPr>
          <a:lstStyle/>
          <a:p>
            <a:pPr algn="ctr" defTabSz="895870">
              <a:lnSpc>
                <a:spcPct val="90000"/>
              </a:lnSpc>
              <a:spcAft>
                <a:spcPts val="1000"/>
              </a:spcAft>
              <a:defRPr/>
            </a:pPr>
            <a:r>
              <a:rPr lang="en-US" sz="1961" b="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Vision</a:t>
            </a:r>
          </a:p>
        </p:txBody>
      </p:sp>
      <p:sp>
        <p:nvSpPr>
          <p:cNvPr id="62" name="TextBox 61">
            <a:extLst>
              <a:ext uri="{FF2B5EF4-FFF2-40B4-BE49-F238E27FC236}">
                <a16:creationId xmlns:a16="http://schemas.microsoft.com/office/drawing/2014/main" id="{A52CD59A-0EF4-41CD-A231-0B6326EAC669}"/>
              </a:ext>
            </a:extLst>
          </p:cNvPr>
          <p:cNvSpPr txBox="1"/>
          <p:nvPr/>
        </p:nvSpPr>
        <p:spPr>
          <a:xfrm>
            <a:off x="2215498" y="2601568"/>
            <a:ext cx="1927040" cy="561051"/>
          </a:xfrm>
          <a:prstGeom prst="rect">
            <a:avLst/>
          </a:prstGeom>
          <a:noFill/>
        </p:spPr>
        <p:txBody>
          <a:bodyPr wrap="square" lIns="179208" tIns="143367" rIns="89630" bIns="143367" rtlCol="0" anchor="t">
            <a:spAutoFit/>
          </a:bodyPr>
          <a:lstStyle/>
          <a:p>
            <a:pPr algn="ctr" defTabSz="895870">
              <a:lnSpc>
                <a:spcPct val="90000"/>
              </a:lnSpc>
              <a:spcAft>
                <a:spcPts val="1000"/>
              </a:spcAft>
              <a:defRPr/>
            </a:pPr>
            <a:r>
              <a:rPr lang="en-US" sz="1961" b="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Speech</a:t>
            </a:r>
          </a:p>
        </p:txBody>
      </p:sp>
      <p:sp>
        <p:nvSpPr>
          <p:cNvPr id="63" name="TextBox 62">
            <a:extLst>
              <a:ext uri="{FF2B5EF4-FFF2-40B4-BE49-F238E27FC236}">
                <a16:creationId xmlns:a16="http://schemas.microsoft.com/office/drawing/2014/main" id="{A1EE29C2-DD81-4D48-9ED8-65E2033BD5D4}"/>
              </a:ext>
            </a:extLst>
          </p:cNvPr>
          <p:cNvSpPr txBox="1"/>
          <p:nvPr/>
        </p:nvSpPr>
        <p:spPr>
          <a:xfrm>
            <a:off x="6106357" y="2601568"/>
            <a:ext cx="1927040" cy="561051"/>
          </a:xfrm>
          <a:prstGeom prst="rect">
            <a:avLst/>
          </a:prstGeom>
          <a:noFill/>
        </p:spPr>
        <p:txBody>
          <a:bodyPr wrap="square" lIns="179208" tIns="143367" rIns="179208" bIns="143367" rtlCol="0" anchor="t">
            <a:spAutoFit/>
          </a:bodyPr>
          <a:lstStyle/>
          <a:p>
            <a:pPr algn="ctr" defTabSz="895870">
              <a:lnSpc>
                <a:spcPct val="90000"/>
              </a:lnSpc>
              <a:spcAft>
                <a:spcPts val="1000"/>
              </a:spcAft>
              <a:defRPr/>
            </a:pPr>
            <a:r>
              <a:rPr lang="en-US" sz="1961" b="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Knowledge</a:t>
            </a:r>
          </a:p>
        </p:txBody>
      </p:sp>
      <p:sp>
        <p:nvSpPr>
          <p:cNvPr id="64" name="TextBox 63">
            <a:extLst>
              <a:ext uri="{FF2B5EF4-FFF2-40B4-BE49-F238E27FC236}">
                <a16:creationId xmlns:a16="http://schemas.microsoft.com/office/drawing/2014/main" id="{1520BD20-D445-4B92-9093-91616BF64635}"/>
              </a:ext>
            </a:extLst>
          </p:cNvPr>
          <p:cNvSpPr txBox="1"/>
          <p:nvPr/>
        </p:nvSpPr>
        <p:spPr>
          <a:xfrm>
            <a:off x="4160927" y="2601568"/>
            <a:ext cx="1927040" cy="561051"/>
          </a:xfrm>
          <a:prstGeom prst="rect">
            <a:avLst/>
          </a:prstGeom>
          <a:noFill/>
        </p:spPr>
        <p:txBody>
          <a:bodyPr wrap="square" lIns="179208" tIns="143367" rIns="179208" bIns="143367" rtlCol="0" anchor="t">
            <a:spAutoFit/>
          </a:bodyPr>
          <a:lstStyle/>
          <a:p>
            <a:pPr algn="ctr" defTabSz="895870">
              <a:lnSpc>
                <a:spcPct val="90000"/>
              </a:lnSpc>
              <a:spcAft>
                <a:spcPts val="1000"/>
              </a:spcAft>
              <a:defRPr/>
            </a:pPr>
            <a:r>
              <a:rPr lang="en-US" sz="1961" b="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Language</a:t>
            </a:r>
          </a:p>
        </p:txBody>
      </p:sp>
      <p:sp>
        <p:nvSpPr>
          <p:cNvPr id="67" name="TextBox 66">
            <a:extLst>
              <a:ext uri="{FF2B5EF4-FFF2-40B4-BE49-F238E27FC236}">
                <a16:creationId xmlns:a16="http://schemas.microsoft.com/office/drawing/2014/main" id="{AE710022-0277-44E4-8165-31CE6543A4B8}"/>
              </a:ext>
            </a:extLst>
          </p:cNvPr>
          <p:cNvSpPr txBox="1"/>
          <p:nvPr/>
        </p:nvSpPr>
        <p:spPr>
          <a:xfrm>
            <a:off x="9997214" y="2601568"/>
            <a:ext cx="1927040" cy="561051"/>
          </a:xfrm>
          <a:prstGeom prst="rect">
            <a:avLst/>
          </a:prstGeom>
          <a:noFill/>
        </p:spPr>
        <p:txBody>
          <a:bodyPr wrap="square" lIns="179208" tIns="143367" rIns="179208" bIns="143367" rtlCol="0" anchor="t">
            <a:spAutoFit/>
          </a:bodyPr>
          <a:lstStyle/>
          <a:p>
            <a:pPr algn="ctr" defTabSz="895870">
              <a:lnSpc>
                <a:spcPct val="90000"/>
              </a:lnSpc>
              <a:spcAft>
                <a:spcPts val="1000"/>
              </a:spcAft>
              <a:defRPr/>
            </a:pPr>
            <a:r>
              <a:rPr lang="en-US" sz="1961" b="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Labs</a:t>
            </a:r>
            <a:endParaRPr lang="en-US" sz="2307" b="1" dirty="0">
              <a:gradFill>
                <a:gsLst>
                  <a:gs pos="64545">
                    <a:srgbClr val="353535"/>
                  </a:gs>
                  <a:gs pos="40000">
                    <a:srgbClr val="353535"/>
                  </a:gs>
                </a:gsLst>
                <a:lin ang="5400000" scaled="0"/>
              </a:gradFill>
              <a:latin typeface="Segoe UI Semilight" panose="020B0402040204020203" pitchFamily="34" charset="0"/>
              <a:cs typeface="Segoe UI Semilight" panose="020B0402040204020203" pitchFamily="34" charset="0"/>
            </a:endParaRPr>
          </a:p>
        </p:txBody>
      </p:sp>
      <p:sp>
        <p:nvSpPr>
          <p:cNvPr id="68" name="TextBox 67">
            <a:extLst>
              <a:ext uri="{FF2B5EF4-FFF2-40B4-BE49-F238E27FC236}">
                <a16:creationId xmlns:a16="http://schemas.microsoft.com/office/drawing/2014/main" id="{EFC7D32B-44F3-44DF-9DAE-BCC52AC0A527}"/>
              </a:ext>
            </a:extLst>
          </p:cNvPr>
          <p:cNvSpPr txBox="1"/>
          <p:nvPr/>
        </p:nvSpPr>
        <p:spPr>
          <a:xfrm>
            <a:off x="8051787" y="2601568"/>
            <a:ext cx="1927040" cy="561051"/>
          </a:xfrm>
          <a:prstGeom prst="rect">
            <a:avLst/>
          </a:prstGeom>
          <a:noFill/>
        </p:spPr>
        <p:txBody>
          <a:bodyPr wrap="square" lIns="179208" tIns="143367" rIns="179208" bIns="143367" rtlCol="0" anchor="t">
            <a:spAutoFit/>
          </a:bodyPr>
          <a:lstStyle/>
          <a:p>
            <a:pPr algn="ctr" defTabSz="895870">
              <a:lnSpc>
                <a:spcPct val="90000"/>
              </a:lnSpc>
              <a:spcAft>
                <a:spcPts val="1000"/>
              </a:spcAft>
              <a:defRPr/>
            </a:pPr>
            <a:r>
              <a:rPr lang="en-US" sz="1961" b="1"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Search</a:t>
            </a:r>
          </a:p>
        </p:txBody>
      </p:sp>
      <p:grpSp>
        <p:nvGrpSpPr>
          <p:cNvPr id="2" name="Group 1">
            <a:extLst>
              <a:ext uri="{FF2B5EF4-FFF2-40B4-BE49-F238E27FC236}">
                <a16:creationId xmlns:a16="http://schemas.microsoft.com/office/drawing/2014/main" id="{2F87022E-D1EC-4EB6-B3BD-953C158EE337}"/>
              </a:ext>
            </a:extLst>
          </p:cNvPr>
          <p:cNvGrpSpPr/>
          <p:nvPr/>
        </p:nvGrpSpPr>
        <p:grpSpPr>
          <a:xfrm>
            <a:off x="695042" y="1456985"/>
            <a:ext cx="10804237" cy="1075710"/>
            <a:chOff x="695042" y="2877375"/>
            <a:chExt cx="10804237" cy="1075710"/>
          </a:xfrm>
        </p:grpSpPr>
        <p:grpSp>
          <p:nvGrpSpPr>
            <p:cNvPr id="46" name="Group 45">
              <a:extLst>
                <a:ext uri="{FF2B5EF4-FFF2-40B4-BE49-F238E27FC236}">
                  <a16:creationId xmlns:a16="http://schemas.microsoft.com/office/drawing/2014/main" id="{B3CAF95E-72CA-4224-9AF3-F53765B598C1}"/>
                </a:ext>
              </a:extLst>
            </p:cNvPr>
            <p:cNvGrpSpPr/>
            <p:nvPr/>
          </p:nvGrpSpPr>
          <p:grpSpPr>
            <a:xfrm>
              <a:off x="695042" y="2877375"/>
              <a:ext cx="1075710" cy="1075710"/>
              <a:chOff x="1635346" y="1767983"/>
              <a:chExt cx="1287898" cy="1287898"/>
            </a:xfrm>
          </p:grpSpPr>
          <p:sp>
            <p:nvSpPr>
              <p:cNvPr id="47" name="Oval 46">
                <a:extLst>
                  <a:ext uri="{FF2B5EF4-FFF2-40B4-BE49-F238E27FC236}">
                    <a16:creationId xmlns:a16="http://schemas.microsoft.com/office/drawing/2014/main" id="{555830A5-3130-4DE2-AE60-4C9529DFAC75}"/>
                  </a:ext>
                </a:extLst>
              </p:cNvPr>
              <p:cNvSpPr/>
              <p:nvPr/>
            </p:nvSpPr>
            <p:spPr bwMode="auto">
              <a:xfrm>
                <a:off x="1635346" y="1767983"/>
                <a:ext cx="1287898" cy="1287898"/>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48" name="Picture 47">
                <a:extLst>
                  <a:ext uri="{FF2B5EF4-FFF2-40B4-BE49-F238E27FC236}">
                    <a16:creationId xmlns:a16="http://schemas.microsoft.com/office/drawing/2014/main" id="{8F9FA633-EA06-4F9F-822A-4B1F089103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0804" y="1997048"/>
                <a:ext cx="793508" cy="799216"/>
              </a:xfrm>
              <a:prstGeom prst="rect">
                <a:avLst/>
              </a:prstGeom>
            </p:spPr>
          </p:pic>
        </p:grpSp>
        <p:grpSp>
          <p:nvGrpSpPr>
            <p:cNvPr id="57" name="Group 56">
              <a:extLst>
                <a:ext uri="{FF2B5EF4-FFF2-40B4-BE49-F238E27FC236}">
                  <a16:creationId xmlns:a16="http://schemas.microsoft.com/office/drawing/2014/main" id="{81EDFAB1-6F69-410A-9E55-28233E0AB74A}"/>
                </a:ext>
              </a:extLst>
            </p:cNvPr>
            <p:cNvGrpSpPr/>
            <p:nvPr/>
          </p:nvGrpSpPr>
          <p:grpSpPr>
            <a:xfrm>
              <a:off x="2640748" y="2877375"/>
              <a:ext cx="1075710" cy="1075710"/>
              <a:chOff x="1920558" y="3040063"/>
              <a:chExt cx="1097280" cy="1097280"/>
            </a:xfrm>
          </p:grpSpPr>
          <p:sp>
            <p:nvSpPr>
              <p:cNvPr id="58" name="Oval 57">
                <a:extLst>
                  <a:ext uri="{FF2B5EF4-FFF2-40B4-BE49-F238E27FC236}">
                    <a16:creationId xmlns:a16="http://schemas.microsoft.com/office/drawing/2014/main" id="{FA465551-C2F2-442B-937F-972ED7523C93}"/>
                  </a:ext>
                </a:extLst>
              </p:cNvPr>
              <p:cNvSpPr/>
              <p:nvPr/>
            </p:nvSpPr>
            <p:spPr bwMode="auto">
              <a:xfrm>
                <a:off x="1920558" y="3040063"/>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59" name="Picture 58">
                <a:extLst>
                  <a:ext uri="{FF2B5EF4-FFF2-40B4-BE49-F238E27FC236}">
                    <a16:creationId xmlns:a16="http://schemas.microsoft.com/office/drawing/2014/main" id="{40ACE487-2B6F-4D48-ADAA-451D2CF7DE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7065" y="3241523"/>
                <a:ext cx="667702" cy="667702"/>
              </a:xfrm>
              <a:prstGeom prst="rect">
                <a:avLst/>
              </a:prstGeom>
            </p:spPr>
          </p:pic>
        </p:grpSp>
        <p:grpSp>
          <p:nvGrpSpPr>
            <p:cNvPr id="60" name="Group 59">
              <a:extLst>
                <a:ext uri="{FF2B5EF4-FFF2-40B4-BE49-F238E27FC236}">
                  <a16:creationId xmlns:a16="http://schemas.microsoft.com/office/drawing/2014/main" id="{1BD98D88-3C57-4B80-BD49-75A90A32AD54}"/>
                </a:ext>
              </a:extLst>
            </p:cNvPr>
            <p:cNvGrpSpPr/>
            <p:nvPr/>
          </p:nvGrpSpPr>
          <p:grpSpPr>
            <a:xfrm>
              <a:off x="4586453" y="2877375"/>
              <a:ext cx="1075710" cy="1075710"/>
              <a:chOff x="4678421" y="2934576"/>
              <a:chExt cx="1097280" cy="1097280"/>
            </a:xfrm>
          </p:grpSpPr>
          <p:sp>
            <p:nvSpPr>
              <p:cNvPr id="65" name="Oval 64">
                <a:extLst>
                  <a:ext uri="{FF2B5EF4-FFF2-40B4-BE49-F238E27FC236}">
                    <a16:creationId xmlns:a16="http://schemas.microsoft.com/office/drawing/2014/main" id="{1452AC5F-C3A2-4891-8410-D6A6D7F90583}"/>
                  </a:ext>
                </a:extLst>
              </p:cNvPr>
              <p:cNvSpPr/>
              <p:nvPr/>
            </p:nvSpPr>
            <p:spPr bwMode="auto">
              <a:xfrm>
                <a:off x="4678421" y="2934576"/>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66" name="Picture 65">
                <a:extLst>
                  <a:ext uri="{FF2B5EF4-FFF2-40B4-BE49-F238E27FC236}">
                    <a16:creationId xmlns:a16="http://schemas.microsoft.com/office/drawing/2014/main" id="{E75BBCD4-29BA-4071-A12E-9AB95E3848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9582" y="3125737"/>
                <a:ext cx="714959" cy="714959"/>
              </a:xfrm>
              <a:prstGeom prst="rect">
                <a:avLst/>
              </a:prstGeom>
            </p:spPr>
          </p:pic>
        </p:grpSp>
        <p:grpSp>
          <p:nvGrpSpPr>
            <p:cNvPr id="70" name="Group 69">
              <a:extLst>
                <a:ext uri="{FF2B5EF4-FFF2-40B4-BE49-F238E27FC236}">
                  <a16:creationId xmlns:a16="http://schemas.microsoft.com/office/drawing/2014/main" id="{5286B6E1-53E5-46C3-9D98-A8104DC75E21}"/>
                </a:ext>
              </a:extLst>
            </p:cNvPr>
            <p:cNvGrpSpPr/>
            <p:nvPr/>
          </p:nvGrpSpPr>
          <p:grpSpPr>
            <a:xfrm>
              <a:off x="6532159" y="2877375"/>
              <a:ext cx="1075710" cy="1075710"/>
              <a:chOff x="6663142" y="2934576"/>
              <a:chExt cx="1097280" cy="1097280"/>
            </a:xfrm>
          </p:grpSpPr>
          <p:sp>
            <p:nvSpPr>
              <p:cNvPr id="71" name="Oval 70">
                <a:extLst>
                  <a:ext uri="{FF2B5EF4-FFF2-40B4-BE49-F238E27FC236}">
                    <a16:creationId xmlns:a16="http://schemas.microsoft.com/office/drawing/2014/main" id="{E24AAD13-8767-419C-A57D-5CDC0AD073DA}"/>
                  </a:ext>
                </a:extLst>
              </p:cNvPr>
              <p:cNvSpPr/>
              <p:nvPr/>
            </p:nvSpPr>
            <p:spPr bwMode="auto">
              <a:xfrm>
                <a:off x="6663142" y="2934576"/>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72" name="Picture 71">
                <a:extLst>
                  <a:ext uri="{FF2B5EF4-FFF2-40B4-BE49-F238E27FC236}">
                    <a16:creationId xmlns:a16="http://schemas.microsoft.com/office/drawing/2014/main" id="{11DCD632-9535-48A0-8CFB-771C342AAF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4944" y="3143724"/>
                <a:ext cx="673678" cy="678983"/>
              </a:xfrm>
              <a:prstGeom prst="rect">
                <a:avLst/>
              </a:prstGeom>
            </p:spPr>
          </p:pic>
        </p:grpSp>
        <p:grpSp>
          <p:nvGrpSpPr>
            <p:cNvPr id="73" name="Group 72">
              <a:extLst>
                <a:ext uri="{FF2B5EF4-FFF2-40B4-BE49-F238E27FC236}">
                  <a16:creationId xmlns:a16="http://schemas.microsoft.com/office/drawing/2014/main" id="{3D524284-E018-43AA-B3C9-2AB753418655}"/>
                </a:ext>
              </a:extLst>
            </p:cNvPr>
            <p:cNvGrpSpPr/>
            <p:nvPr/>
          </p:nvGrpSpPr>
          <p:grpSpPr>
            <a:xfrm>
              <a:off x="8482009" y="2877375"/>
              <a:ext cx="1075710" cy="1075710"/>
              <a:chOff x="8652091" y="2934576"/>
              <a:chExt cx="1097280" cy="1097280"/>
            </a:xfrm>
          </p:grpSpPr>
          <p:sp>
            <p:nvSpPr>
              <p:cNvPr id="74" name="Oval 73">
                <a:extLst>
                  <a:ext uri="{FF2B5EF4-FFF2-40B4-BE49-F238E27FC236}">
                    <a16:creationId xmlns:a16="http://schemas.microsoft.com/office/drawing/2014/main" id="{992C232C-F52A-4A53-9470-D75B26980C6C}"/>
                  </a:ext>
                </a:extLst>
              </p:cNvPr>
              <p:cNvSpPr/>
              <p:nvPr/>
            </p:nvSpPr>
            <p:spPr bwMode="auto">
              <a:xfrm>
                <a:off x="8652091" y="2934576"/>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75" name="Picture 74">
                <a:extLst>
                  <a:ext uri="{FF2B5EF4-FFF2-40B4-BE49-F238E27FC236}">
                    <a16:creationId xmlns:a16="http://schemas.microsoft.com/office/drawing/2014/main" id="{BE9CAAA1-38AB-4C5F-A521-9B8B9DFFE8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4610" y="3197095"/>
                <a:ext cx="572244" cy="572244"/>
              </a:xfrm>
              <a:prstGeom prst="rect">
                <a:avLst/>
              </a:prstGeom>
            </p:spPr>
          </p:pic>
        </p:grpSp>
        <p:grpSp>
          <p:nvGrpSpPr>
            <p:cNvPr id="76" name="Group 75">
              <a:extLst>
                <a:ext uri="{FF2B5EF4-FFF2-40B4-BE49-F238E27FC236}">
                  <a16:creationId xmlns:a16="http://schemas.microsoft.com/office/drawing/2014/main" id="{F4DDA0A1-9283-401F-918D-A47FF8F1286C}"/>
                </a:ext>
              </a:extLst>
            </p:cNvPr>
            <p:cNvGrpSpPr/>
            <p:nvPr/>
          </p:nvGrpSpPr>
          <p:grpSpPr>
            <a:xfrm>
              <a:off x="10423569" y="2877375"/>
              <a:ext cx="1075710" cy="1075710"/>
              <a:chOff x="10632583" y="2934576"/>
              <a:chExt cx="1097280" cy="1097280"/>
            </a:xfrm>
          </p:grpSpPr>
          <p:sp>
            <p:nvSpPr>
              <p:cNvPr id="77" name="Oval 76">
                <a:extLst>
                  <a:ext uri="{FF2B5EF4-FFF2-40B4-BE49-F238E27FC236}">
                    <a16:creationId xmlns:a16="http://schemas.microsoft.com/office/drawing/2014/main" id="{59F7254F-8FAF-437D-8AEC-992C16B76451}"/>
                  </a:ext>
                </a:extLst>
              </p:cNvPr>
              <p:cNvSpPr/>
              <p:nvPr/>
            </p:nvSpPr>
            <p:spPr bwMode="auto">
              <a:xfrm>
                <a:off x="10632583" y="2934576"/>
                <a:ext cx="1097280" cy="1097280"/>
              </a:xfrm>
              <a:prstGeom prst="ellipse">
                <a:avLst/>
              </a:prstGeom>
              <a:solidFill>
                <a:srgbClr val="EAEAEA"/>
              </a:solidFill>
              <a:ln w="2540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Semilight"/>
                  <a:cs typeface="Segoe UI" pitchFamily="34" charset="0"/>
                </a:endParaRPr>
              </a:p>
            </p:txBody>
          </p:sp>
          <p:pic>
            <p:nvPicPr>
              <p:cNvPr id="78" name="Picture 77">
                <a:extLst>
                  <a:ext uri="{FF2B5EF4-FFF2-40B4-BE49-F238E27FC236}">
                    <a16:creationId xmlns:a16="http://schemas.microsoft.com/office/drawing/2014/main" id="{72BD96B9-4C0A-4BDA-8249-C4CFC46C4D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76803" y="3238448"/>
                <a:ext cx="408842" cy="489536"/>
              </a:xfrm>
              <a:prstGeom prst="rect">
                <a:avLst/>
              </a:prstGeom>
            </p:spPr>
          </p:pic>
        </p:grpSp>
      </p:grpSp>
      <p:grpSp>
        <p:nvGrpSpPr>
          <p:cNvPr id="4" name="Group 3">
            <a:extLst>
              <a:ext uri="{FF2B5EF4-FFF2-40B4-BE49-F238E27FC236}">
                <a16:creationId xmlns:a16="http://schemas.microsoft.com/office/drawing/2014/main" id="{7D835EFD-D826-4EA2-951F-AD3D7E737681}"/>
              </a:ext>
            </a:extLst>
          </p:cNvPr>
          <p:cNvGrpSpPr/>
          <p:nvPr/>
        </p:nvGrpSpPr>
        <p:grpSpPr>
          <a:xfrm>
            <a:off x="204598" y="3085784"/>
            <a:ext cx="11812135" cy="2981704"/>
            <a:chOff x="204598" y="3085784"/>
            <a:chExt cx="11812135" cy="2981704"/>
          </a:xfrm>
        </p:grpSpPr>
        <p:sp>
          <p:nvSpPr>
            <p:cNvPr id="79" name="Rectangle 78">
              <a:extLst>
                <a:ext uri="{FF2B5EF4-FFF2-40B4-BE49-F238E27FC236}">
                  <a16:creationId xmlns:a16="http://schemas.microsoft.com/office/drawing/2014/main" id="{411DEDBB-DE19-4B50-9405-5CF040A38EEA}"/>
                </a:ext>
              </a:extLst>
            </p:cNvPr>
            <p:cNvSpPr/>
            <p:nvPr/>
          </p:nvSpPr>
          <p:spPr>
            <a:xfrm>
              <a:off x="204598" y="3094559"/>
              <a:ext cx="2065864" cy="1623201"/>
            </a:xfrm>
            <a:prstGeom prst="rect">
              <a:avLst/>
            </a:prstGeom>
          </p:spPr>
          <p:txBody>
            <a:bodyPr wrap="square">
              <a:spAutoFit/>
            </a:bodyPr>
            <a:lstStyle/>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Computer Vision</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Content Moderator  </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Emotion </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Face </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Video Indexer</a:t>
              </a:r>
            </a:p>
          </p:txBody>
        </p:sp>
        <p:sp>
          <p:nvSpPr>
            <p:cNvPr id="80" name="Rectangle 79">
              <a:extLst>
                <a:ext uri="{FF2B5EF4-FFF2-40B4-BE49-F238E27FC236}">
                  <a16:creationId xmlns:a16="http://schemas.microsoft.com/office/drawing/2014/main" id="{65799686-5410-4851-AA24-93189ABE2511}"/>
                </a:ext>
              </a:extLst>
            </p:cNvPr>
            <p:cNvSpPr/>
            <p:nvPr/>
          </p:nvSpPr>
          <p:spPr>
            <a:xfrm>
              <a:off x="9896450" y="3094558"/>
              <a:ext cx="2120283" cy="2972930"/>
            </a:xfrm>
            <a:prstGeom prst="rect">
              <a:avLst/>
            </a:prstGeom>
          </p:spPr>
          <p:txBody>
            <a:bodyPr wrap="square">
              <a:spAutoFit/>
            </a:bodyPr>
            <a:lstStyle/>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Prague (gesture)</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Cuzco (events)</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Johannesburg (routing)</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Nanjing (isochrones)</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Abu Dhabi (distance matrix)</a:t>
              </a:r>
            </a:p>
            <a:p>
              <a:pPr algn="ctr" defTabSz="914139">
                <a:lnSpc>
                  <a:spcPct val="90000"/>
                </a:lnSpc>
                <a:spcAft>
                  <a:spcPts val="1000"/>
                </a:spcAft>
                <a:defRPr/>
              </a:pPr>
              <a:r>
                <a:rPr lang="en-US" sz="1470" dirty="0">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Wollongong (location)</a:t>
              </a:r>
            </a:p>
          </p:txBody>
        </p:sp>
        <p:sp>
          <p:nvSpPr>
            <p:cNvPr id="81" name="TextBox 80">
              <a:extLst>
                <a:ext uri="{FF2B5EF4-FFF2-40B4-BE49-F238E27FC236}">
                  <a16:creationId xmlns:a16="http://schemas.microsoft.com/office/drawing/2014/main" id="{B5D5F4F5-EF24-4D56-A351-9CC7ECF6025D}"/>
                </a:ext>
              </a:extLst>
            </p:cNvPr>
            <p:cNvSpPr txBox="1"/>
            <p:nvPr/>
          </p:nvSpPr>
          <p:spPr>
            <a:xfrm>
              <a:off x="8165724" y="3094557"/>
              <a:ext cx="1726629" cy="1955022"/>
            </a:xfrm>
            <a:prstGeom prst="rect">
              <a:avLst/>
            </a:prstGeom>
          </p:spPr>
          <p:txBody>
            <a:bodyPr wrap="square">
              <a:spAutoFit/>
            </a:bodyPr>
            <a:lstStyle>
              <a:defPPr>
                <a:defRPr lang="en-US"/>
              </a:defPPr>
              <a:lvl1pPr lvl="0" algn="ctr">
                <a:spcAft>
                  <a:spcPts val="918"/>
                </a:spcAft>
                <a:defRPr sz="1632">
                  <a:gradFill>
                    <a:gsLst>
                      <a:gs pos="6364">
                        <a:srgbClr val="353535"/>
                      </a:gs>
                      <a:gs pos="21818">
                        <a:srgbClr val="353535"/>
                      </a:gs>
                    </a:gsLst>
                    <a:lin ang="5400000" scaled="0"/>
                  </a:gradFill>
                  <a:latin typeface="Segoe UI" panose="020B0502040204020203" pitchFamily="34" charset="0"/>
                  <a:cs typeface="Segoe UI" panose="020B0502040204020203" pitchFamily="34" charset="0"/>
                </a:defRPr>
              </a:lvl1pPr>
            </a:lstStyle>
            <a:p>
              <a:pPr defTabSz="914139">
                <a:lnSpc>
                  <a:spcPct val="90000"/>
                </a:lnSpc>
                <a:spcAft>
                  <a:spcPts val="1000"/>
                </a:spcAft>
                <a:defRPr/>
              </a:pPr>
              <a:r>
                <a:rPr lang="en-US" sz="1470" dirty="0"/>
                <a:t>Bing Autosuggest</a:t>
              </a:r>
            </a:p>
            <a:p>
              <a:pPr defTabSz="914139">
                <a:lnSpc>
                  <a:spcPct val="90000"/>
                </a:lnSpc>
                <a:spcAft>
                  <a:spcPts val="1000"/>
                </a:spcAft>
                <a:defRPr/>
              </a:pPr>
              <a:r>
                <a:rPr lang="en-US" sz="1470" dirty="0"/>
                <a:t>Bing Image Search </a:t>
              </a:r>
            </a:p>
            <a:p>
              <a:pPr defTabSz="914139">
                <a:lnSpc>
                  <a:spcPct val="90000"/>
                </a:lnSpc>
                <a:spcAft>
                  <a:spcPts val="1000"/>
                </a:spcAft>
                <a:defRPr/>
              </a:pPr>
              <a:r>
                <a:rPr lang="en-US" sz="1470" dirty="0"/>
                <a:t>Bing News Search</a:t>
              </a:r>
            </a:p>
            <a:p>
              <a:pPr defTabSz="914139">
                <a:lnSpc>
                  <a:spcPct val="90000"/>
                </a:lnSpc>
                <a:spcAft>
                  <a:spcPts val="1000"/>
                </a:spcAft>
                <a:defRPr/>
              </a:pPr>
              <a:r>
                <a:rPr lang="en-US" sz="1470" dirty="0"/>
                <a:t>Bing Video Search </a:t>
              </a:r>
            </a:p>
            <a:p>
              <a:pPr defTabSz="914139">
                <a:lnSpc>
                  <a:spcPct val="90000"/>
                </a:lnSpc>
                <a:spcAft>
                  <a:spcPts val="1000"/>
                </a:spcAft>
                <a:defRPr/>
              </a:pPr>
              <a:r>
                <a:rPr lang="en-US" sz="1470" dirty="0"/>
                <a:t>Bing Web Search </a:t>
              </a:r>
            </a:p>
            <a:p>
              <a:pPr defTabSz="914139">
                <a:lnSpc>
                  <a:spcPct val="90000"/>
                </a:lnSpc>
                <a:spcAft>
                  <a:spcPts val="1000"/>
                </a:spcAft>
                <a:defRPr/>
              </a:pPr>
              <a:r>
                <a:rPr lang="en-US" sz="1470" dirty="0"/>
                <a:t>Bing Entity Search</a:t>
              </a:r>
            </a:p>
          </p:txBody>
        </p:sp>
        <p:sp>
          <p:nvSpPr>
            <p:cNvPr id="82" name="TextBox 81">
              <a:extLst>
                <a:ext uri="{FF2B5EF4-FFF2-40B4-BE49-F238E27FC236}">
                  <a16:creationId xmlns:a16="http://schemas.microsoft.com/office/drawing/2014/main" id="{C9970A3D-53FB-4C3C-B153-4E9C737AE78A}"/>
                </a:ext>
              </a:extLst>
            </p:cNvPr>
            <p:cNvSpPr txBox="1"/>
            <p:nvPr/>
          </p:nvSpPr>
          <p:spPr>
            <a:xfrm>
              <a:off x="6064731" y="3094557"/>
              <a:ext cx="2034916" cy="1826782"/>
            </a:xfrm>
            <a:prstGeom prst="rect">
              <a:avLst/>
            </a:prstGeom>
          </p:spPr>
          <p:txBody>
            <a:bodyPr wrap="square">
              <a:spAutoFit/>
            </a:bodyPr>
            <a:lstStyle>
              <a:defPPr>
                <a:defRPr lang="en-US"/>
              </a:defPPr>
              <a:lvl1pPr lvl="0" algn="ctr">
                <a:spcAft>
                  <a:spcPts val="918"/>
                </a:spcAft>
                <a:defRPr sz="1632">
                  <a:gradFill>
                    <a:gsLst>
                      <a:gs pos="6364">
                        <a:srgbClr val="353535"/>
                      </a:gs>
                      <a:gs pos="21818">
                        <a:srgbClr val="353535"/>
                      </a:gs>
                    </a:gsLst>
                    <a:lin ang="5400000" scaled="0"/>
                  </a:gradFill>
                  <a:latin typeface="Segoe UI" panose="020B0502040204020203" pitchFamily="34" charset="0"/>
                  <a:cs typeface="Segoe UI" panose="020B0502040204020203" pitchFamily="34" charset="0"/>
                </a:defRPr>
              </a:lvl1pPr>
            </a:lstStyle>
            <a:p>
              <a:pPr defTabSz="914139">
                <a:lnSpc>
                  <a:spcPct val="90000"/>
                </a:lnSpc>
                <a:spcAft>
                  <a:spcPts val="1000"/>
                </a:spcAft>
                <a:defRPr/>
              </a:pPr>
              <a:r>
                <a:rPr lang="en-US" sz="1470" dirty="0"/>
                <a:t>Academic Knowledge</a:t>
              </a:r>
            </a:p>
            <a:p>
              <a:pPr defTabSz="914139">
                <a:lnSpc>
                  <a:spcPct val="90000"/>
                </a:lnSpc>
                <a:spcAft>
                  <a:spcPts val="1000"/>
                </a:spcAft>
                <a:defRPr/>
              </a:pPr>
              <a:r>
                <a:rPr lang="en-US" sz="1470" dirty="0"/>
                <a:t>Entity Linking</a:t>
              </a:r>
            </a:p>
            <a:p>
              <a:pPr defTabSz="914139">
                <a:lnSpc>
                  <a:spcPct val="90000"/>
                </a:lnSpc>
                <a:spcAft>
                  <a:spcPts val="1000"/>
                </a:spcAft>
                <a:defRPr/>
              </a:pPr>
              <a:r>
                <a:rPr lang="en-US" sz="1470" dirty="0"/>
                <a:t>Knowledge Exploration </a:t>
              </a:r>
            </a:p>
            <a:p>
              <a:pPr defTabSz="914139">
                <a:lnSpc>
                  <a:spcPct val="90000"/>
                </a:lnSpc>
                <a:spcAft>
                  <a:spcPts val="1000"/>
                </a:spcAft>
                <a:defRPr/>
              </a:pPr>
              <a:r>
                <a:rPr lang="en-US" sz="1470" dirty="0"/>
                <a:t>Recommendations</a:t>
              </a:r>
            </a:p>
            <a:p>
              <a:pPr defTabSz="914139">
                <a:lnSpc>
                  <a:spcPct val="90000"/>
                </a:lnSpc>
                <a:spcAft>
                  <a:spcPts val="1000"/>
                </a:spcAft>
                <a:defRPr/>
              </a:pPr>
              <a:r>
                <a:rPr lang="en-US" sz="1470" dirty="0" err="1"/>
                <a:t>QnA</a:t>
              </a:r>
              <a:r>
                <a:rPr lang="en-US" sz="1470" dirty="0"/>
                <a:t> Maker</a:t>
              </a:r>
            </a:p>
          </p:txBody>
        </p:sp>
        <p:sp>
          <p:nvSpPr>
            <p:cNvPr id="83" name="TextBox 82">
              <a:extLst>
                <a:ext uri="{FF2B5EF4-FFF2-40B4-BE49-F238E27FC236}">
                  <a16:creationId xmlns:a16="http://schemas.microsoft.com/office/drawing/2014/main" id="{C6DD3FBD-9EE0-4871-8A0D-ECC24618C2EF}"/>
                </a:ext>
              </a:extLst>
            </p:cNvPr>
            <p:cNvSpPr txBox="1"/>
            <p:nvPr/>
          </p:nvSpPr>
          <p:spPr>
            <a:xfrm>
              <a:off x="4155594" y="3094558"/>
              <a:ext cx="1954183" cy="2362185"/>
            </a:xfrm>
            <a:prstGeom prst="rect">
              <a:avLst/>
            </a:prstGeom>
          </p:spPr>
          <p:txBody>
            <a:bodyPr wrap="square">
              <a:spAutoFit/>
            </a:bodyPr>
            <a:lstStyle>
              <a:defPPr>
                <a:defRPr lang="en-US"/>
              </a:defPPr>
              <a:lvl1pPr lvl="0" algn="ctr">
                <a:spcAft>
                  <a:spcPts val="918"/>
                </a:spcAft>
                <a:defRPr sz="1632">
                  <a:gradFill>
                    <a:gsLst>
                      <a:gs pos="6364">
                        <a:srgbClr val="353535"/>
                      </a:gs>
                      <a:gs pos="21818">
                        <a:srgbClr val="353535"/>
                      </a:gs>
                    </a:gsLst>
                    <a:lin ang="5400000" scaled="0"/>
                  </a:gradFill>
                  <a:latin typeface="Segoe UI" panose="020B0502040204020203" pitchFamily="34" charset="0"/>
                  <a:cs typeface="Segoe UI" panose="020B0502040204020203" pitchFamily="34" charset="0"/>
                </a:defRPr>
              </a:lvl1pPr>
            </a:lstStyle>
            <a:p>
              <a:pPr defTabSz="914139">
                <a:lnSpc>
                  <a:spcPct val="90000"/>
                </a:lnSpc>
                <a:spcAft>
                  <a:spcPts val="1000"/>
                </a:spcAft>
                <a:defRPr/>
              </a:pPr>
              <a:r>
                <a:rPr lang="en-US" sz="1470" dirty="0"/>
                <a:t>Bing Spell Check</a:t>
              </a:r>
            </a:p>
            <a:p>
              <a:pPr defTabSz="914139">
                <a:lnSpc>
                  <a:spcPct val="90000"/>
                </a:lnSpc>
                <a:spcAft>
                  <a:spcPts val="1000"/>
                </a:spcAft>
                <a:defRPr/>
              </a:pPr>
              <a:r>
                <a:rPr lang="en-US" sz="1470" dirty="0"/>
                <a:t>Linguistic Analysis</a:t>
              </a:r>
            </a:p>
            <a:p>
              <a:pPr defTabSz="914139">
                <a:lnSpc>
                  <a:spcPct val="90000"/>
                </a:lnSpc>
                <a:spcAft>
                  <a:spcPts val="1000"/>
                </a:spcAft>
                <a:defRPr/>
              </a:pPr>
              <a:r>
                <a:rPr lang="en-US" sz="1470" dirty="0"/>
                <a:t>Text Analytics</a:t>
              </a:r>
            </a:p>
            <a:p>
              <a:pPr defTabSz="914139">
                <a:lnSpc>
                  <a:spcPct val="90000"/>
                </a:lnSpc>
                <a:spcAft>
                  <a:spcPts val="1000"/>
                </a:spcAft>
                <a:defRPr/>
              </a:pPr>
              <a:r>
                <a:rPr lang="en-US" sz="1470" dirty="0"/>
                <a:t>Translator Text </a:t>
              </a:r>
              <a:br>
                <a:rPr lang="en-US" sz="1470" dirty="0"/>
              </a:br>
              <a:r>
                <a:rPr lang="en-US" sz="1470" dirty="0"/>
                <a:t>&amp; Speech</a:t>
              </a:r>
            </a:p>
            <a:p>
              <a:pPr defTabSz="914139">
                <a:lnSpc>
                  <a:spcPct val="90000"/>
                </a:lnSpc>
                <a:spcAft>
                  <a:spcPts val="1000"/>
                </a:spcAft>
                <a:defRPr/>
              </a:pPr>
              <a:r>
                <a:rPr lang="en-US" sz="1470" dirty="0"/>
                <a:t>Web Language Model</a:t>
              </a:r>
            </a:p>
            <a:p>
              <a:pPr defTabSz="914139">
                <a:lnSpc>
                  <a:spcPct val="90000"/>
                </a:lnSpc>
                <a:spcAft>
                  <a:spcPts val="1400"/>
                </a:spcAft>
                <a:defRPr/>
              </a:pPr>
              <a:endParaRPr lang="en-US" sz="1470" dirty="0"/>
            </a:p>
          </p:txBody>
        </p:sp>
        <p:sp>
          <p:nvSpPr>
            <p:cNvPr id="84" name="TextBox 83">
              <a:extLst>
                <a:ext uri="{FF2B5EF4-FFF2-40B4-BE49-F238E27FC236}">
                  <a16:creationId xmlns:a16="http://schemas.microsoft.com/office/drawing/2014/main" id="{1AB6288A-4B8C-40AC-8E4B-1DDAD66EEFEB}"/>
                </a:ext>
              </a:extLst>
            </p:cNvPr>
            <p:cNvSpPr txBox="1"/>
            <p:nvPr/>
          </p:nvSpPr>
          <p:spPr>
            <a:xfrm>
              <a:off x="2264080" y="3085784"/>
              <a:ext cx="1867140" cy="831318"/>
            </a:xfrm>
            <a:prstGeom prst="rect">
              <a:avLst/>
            </a:prstGeom>
          </p:spPr>
          <p:txBody>
            <a:bodyPr wrap="square">
              <a:spAutoFit/>
            </a:bodyPr>
            <a:lstStyle>
              <a:defPPr>
                <a:defRPr lang="en-US"/>
              </a:defPPr>
              <a:lvl1pPr lvl="0" algn="ctr">
                <a:spcAft>
                  <a:spcPts val="918"/>
                </a:spcAft>
                <a:defRPr sz="1632">
                  <a:gradFill>
                    <a:gsLst>
                      <a:gs pos="6364">
                        <a:srgbClr val="353535"/>
                      </a:gs>
                      <a:gs pos="21818">
                        <a:srgbClr val="353535"/>
                      </a:gs>
                    </a:gsLst>
                    <a:lin ang="5400000" scaled="0"/>
                  </a:gradFill>
                  <a:latin typeface="Segoe UI" panose="020B0502040204020203" pitchFamily="34" charset="0"/>
                  <a:cs typeface="Segoe UI" panose="020B0502040204020203" pitchFamily="34" charset="0"/>
                </a:defRPr>
              </a:lvl1pPr>
            </a:lstStyle>
            <a:p>
              <a:pPr defTabSz="914139">
                <a:lnSpc>
                  <a:spcPct val="90000"/>
                </a:lnSpc>
                <a:spcAft>
                  <a:spcPts val="1000"/>
                </a:spcAft>
                <a:defRPr/>
              </a:pPr>
              <a:r>
                <a:rPr lang="en-US" sz="1470" dirty="0"/>
                <a:t>Bing Speech </a:t>
              </a:r>
            </a:p>
            <a:p>
              <a:pPr defTabSz="914139">
                <a:lnSpc>
                  <a:spcPct val="90000"/>
                </a:lnSpc>
                <a:spcAft>
                  <a:spcPts val="1000"/>
                </a:spcAft>
                <a:defRPr/>
              </a:pPr>
              <a:r>
                <a:rPr lang="en-US" sz="1470" dirty="0"/>
                <a:t>Speaker Recognition</a:t>
              </a:r>
            </a:p>
          </p:txBody>
        </p:sp>
      </p:grpSp>
    </p:spTree>
    <p:extLst>
      <p:ext uri="{BB962C8B-B14F-4D97-AF65-F5344CB8AC3E}">
        <p14:creationId xmlns:p14="http://schemas.microsoft.com/office/powerpoint/2010/main" val="345274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4.57238E-6 1.05765E-6 L 4.57238E-6 -0.02701 " pathEditMode="relative" rAng="0" ptsTypes="AA">
                                      <p:cBhvr>
                                        <p:cTn id="6" dur="500" fill="hold"/>
                                        <p:tgtEl>
                                          <p:spTgt spid="61"/>
                                        </p:tgtEl>
                                        <p:attrNameLst>
                                          <p:attrName>ppt_x</p:attrName>
                                          <p:attrName>ppt_y</p:attrName>
                                        </p:attrNameLst>
                                      </p:cBhvr>
                                      <p:rCtr x="0" y="-1362"/>
                                    </p:animMotion>
                                  </p:childTnLst>
                                </p:cTn>
                              </p:par>
                              <p:par>
                                <p:cTn id="7" presetID="64" presetClass="path" presetSubtype="0" accel="50000" decel="50000" fill="hold" grpId="0" nodeType="withEffect">
                                  <p:stCondLst>
                                    <p:cond delay="0"/>
                                  </p:stCondLst>
                                  <p:childTnLst>
                                    <p:animMotion origin="layout" path="M 3.68394E-6 1.05765E-6 L 3.68394E-6 -0.02701 " pathEditMode="relative" rAng="0" ptsTypes="AA">
                                      <p:cBhvr>
                                        <p:cTn id="8" dur="500" fill="hold"/>
                                        <p:tgtEl>
                                          <p:spTgt spid="62"/>
                                        </p:tgtEl>
                                        <p:attrNameLst>
                                          <p:attrName>ppt_x</p:attrName>
                                          <p:attrName>ppt_y</p:attrName>
                                        </p:attrNameLst>
                                      </p:cBhvr>
                                      <p:rCtr x="0" y="-1362"/>
                                    </p:animMotion>
                                  </p:childTnLst>
                                </p:cTn>
                              </p:par>
                              <p:par>
                                <p:cTn id="9" presetID="64" presetClass="path" presetSubtype="0" accel="50000" decel="50000" fill="hold" grpId="0" nodeType="withEffect">
                                  <p:stCondLst>
                                    <p:cond delay="0"/>
                                  </p:stCondLst>
                                  <p:childTnLst>
                                    <p:animMotion origin="layout" path="M 2.79551E-6 1.05765E-6 L 2.79551E-6 -0.02587 " pathEditMode="relative" rAng="0" ptsTypes="AA">
                                      <p:cBhvr>
                                        <p:cTn id="10" dur="500" fill="hold"/>
                                        <p:tgtEl>
                                          <p:spTgt spid="64"/>
                                        </p:tgtEl>
                                        <p:attrNameLst>
                                          <p:attrName>ppt_x</p:attrName>
                                          <p:attrName>ppt_y</p:attrName>
                                        </p:attrNameLst>
                                      </p:cBhvr>
                                      <p:rCtr x="0" y="-1294"/>
                                    </p:animMotion>
                                  </p:childTnLst>
                                </p:cTn>
                              </p:par>
                              <p:par>
                                <p:cTn id="11" presetID="64" presetClass="path" presetSubtype="0" accel="50000" decel="50000" fill="hold" grpId="0" nodeType="withEffect">
                                  <p:stCondLst>
                                    <p:cond delay="0"/>
                                  </p:stCondLst>
                                  <p:childTnLst>
                                    <p:animMotion origin="layout" path="M 1.90707E-6 1.05765E-6 L 1.90707E-6 -0.02633 " pathEditMode="relative" rAng="0" ptsTypes="AA">
                                      <p:cBhvr>
                                        <p:cTn id="12" dur="500" fill="hold"/>
                                        <p:tgtEl>
                                          <p:spTgt spid="63"/>
                                        </p:tgtEl>
                                        <p:attrNameLst>
                                          <p:attrName>ppt_x</p:attrName>
                                          <p:attrName>ppt_y</p:attrName>
                                        </p:attrNameLst>
                                      </p:cBhvr>
                                      <p:rCtr x="0" y="-1316"/>
                                    </p:animMotion>
                                  </p:childTnLst>
                                </p:cTn>
                              </p:par>
                              <p:par>
                                <p:cTn id="13" presetID="64" presetClass="path" presetSubtype="0" accel="50000" decel="50000" fill="hold" grpId="0" nodeType="withEffect">
                                  <p:stCondLst>
                                    <p:cond delay="0"/>
                                  </p:stCondLst>
                                  <p:childTnLst>
                                    <p:animMotion origin="layout" path="M 1.01864E-6 1.05765E-6 L 1.01864E-6 -0.02656 " pathEditMode="relative" rAng="0" ptsTypes="AA">
                                      <p:cBhvr>
                                        <p:cTn id="14" dur="500" fill="hold"/>
                                        <p:tgtEl>
                                          <p:spTgt spid="68"/>
                                        </p:tgtEl>
                                        <p:attrNameLst>
                                          <p:attrName>ppt_x</p:attrName>
                                          <p:attrName>ppt_y</p:attrName>
                                        </p:attrNameLst>
                                      </p:cBhvr>
                                      <p:rCtr x="0" y="-1339"/>
                                    </p:animMotion>
                                  </p:childTnLst>
                                </p:cTn>
                              </p:par>
                              <p:par>
                                <p:cTn id="15" presetID="64" presetClass="path" presetSubtype="0" accel="50000" decel="50000" fill="hold" grpId="0" nodeType="withEffect">
                                  <p:stCondLst>
                                    <p:cond delay="0"/>
                                  </p:stCondLst>
                                  <p:childTnLst>
                                    <p:animMotion origin="layout" path="M 1.30202E-7 1.05765E-6 L 1.30202E-7 -0.02724 " pathEditMode="relative" rAng="0" ptsTypes="AA">
                                      <p:cBhvr>
                                        <p:cTn id="16" dur="500" fill="hold"/>
                                        <p:tgtEl>
                                          <p:spTgt spid="67"/>
                                        </p:tgtEl>
                                        <p:attrNameLst>
                                          <p:attrName>ppt_x</p:attrName>
                                          <p:attrName>ppt_y</p:attrName>
                                        </p:attrNameLst>
                                      </p:cBhvr>
                                      <p:rCtr x="0" y="-1362"/>
                                    </p:animMotion>
                                  </p:childTnLst>
                                </p:cTn>
                              </p:par>
                              <p:par>
                                <p:cTn id="17" presetID="64" presetClass="path" presetSubtype="0" accel="50000" decel="50000" fill="hold" nodeType="withEffect">
                                  <p:stCondLst>
                                    <p:cond delay="0"/>
                                  </p:stCondLst>
                                  <p:childTnLst>
                                    <p:animMotion origin="layout" path="M 1.90707E-6 1.05765E-6 L 1.90707E-6 -0.02633 " pathEditMode="relative" rAng="0" ptsTypes="AA">
                                      <p:cBhvr>
                                        <p:cTn id="18" dur="500" fill="hold"/>
                                        <p:tgtEl>
                                          <p:spTgt spid="4"/>
                                        </p:tgtEl>
                                        <p:attrNameLst>
                                          <p:attrName>ppt_x</p:attrName>
                                          <p:attrName>ppt_y</p:attrName>
                                        </p:attrNameLst>
                                      </p:cBhvr>
                                      <p:rCtr x="0" y="-1316"/>
                                    </p:animMotion>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42" presetClass="path" presetSubtype="0" decel="100000" fill="hold" nodeType="withEffect">
                                  <p:stCondLst>
                                    <p:cond delay="0"/>
                                  </p:stCondLst>
                                  <p:childTnLst>
                                    <p:animMotion origin="layout" path="M 1.66667E-6 1.11111E-6 L 1.66667E-6 0.06042 " pathEditMode="relative" rAng="0" ptsTypes="AA">
                                      <p:cBhvr>
                                        <p:cTn id="24" dur="750" spd="-100000" fill="hold"/>
                                        <p:tgtEl>
                                          <p:spTgt spid="3"/>
                                        </p:tgtEl>
                                        <p:attrNameLst>
                                          <p:attrName>ppt_x</p:attrName>
                                          <p:attrName>ppt_y</p:attrName>
                                        </p:attrNameLst>
                                      </p:cBhvr>
                                      <p:rCtr x="0" y="3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p:bldP spid="64" grpId="0"/>
      <p:bldP spid="67" grpId="0"/>
      <p:bldP spid="6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 y="3305068"/>
            <a:ext cx="4002867" cy="355244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2" tIns="537855" rIns="179285" bIns="143428" numCol="1" spcCol="0" rtlCol="0" fromWordArt="0" anchor="t" anchorCtr="0" forceAA="0" compatLnSpc="1">
            <a:prstTxWarp prst="textNoShape">
              <a:avLst/>
            </a:prstTxWarp>
            <a:noAutofit/>
          </a:bodyPr>
          <a:lstStyle/>
          <a:p>
            <a:pPr marL="0" marR="0" lvl="0" indent="0" algn="l" defTabSz="914314" rtl="0" eaLnBrk="1" fontAlgn="auto" latinLnBrk="0" hangingPunct="1">
              <a:lnSpc>
                <a:spcPct val="100000"/>
              </a:lnSpc>
              <a:spcBef>
                <a:spcPts val="576"/>
              </a:spcBef>
              <a:spcAft>
                <a:spcPts val="576"/>
              </a:spcAft>
              <a:buClrTx/>
              <a:buSzTx/>
              <a:buFontTx/>
              <a:buNone/>
              <a:tabLst/>
              <a:defRPr/>
            </a:pPr>
            <a:r>
              <a:rPr kumimoji="0" lang="en-US" sz="1961"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t>Roll your own with REST APIs</a:t>
            </a:r>
          </a:p>
          <a:p>
            <a:pPr marL="0" marR="0" lvl="0" indent="0" algn="l" defTabSz="914314" rtl="0" eaLnBrk="1" fontAlgn="auto" latinLnBrk="0" hangingPunct="1">
              <a:lnSpc>
                <a:spcPct val="100000"/>
              </a:lnSpc>
              <a:spcBef>
                <a:spcPts val="576"/>
              </a:spcBef>
              <a:spcAft>
                <a:spcPts val="576"/>
              </a:spcAft>
              <a:buClrTx/>
              <a:buSzTx/>
              <a:buFontTx/>
              <a:buNone/>
              <a:tabLst/>
              <a:defRPr/>
            </a:pPr>
            <a:r>
              <a:rPr kumimoji="0" lang="en-US" sz="1961"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t>Simple to add: just a few </a:t>
            </a:r>
            <a:br>
              <a:rPr kumimoji="0" lang="en-US" sz="1961"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br>
            <a:r>
              <a:rPr kumimoji="0" lang="en-US" sz="1961"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t>lines of code required</a:t>
            </a:r>
          </a:p>
        </p:txBody>
      </p:sp>
      <p:sp>
        <p:nvSpPr>
          <p:cNvPr id="36" name="Rectangle 35"/>
          <p:cNvSpPr/>
          <p:nvPr/>
        </p:nvSpPr>
        <p:spPr bwMode="auto">
          <a:xfrm>
            <a:off x="4094567" y="3305068"/>
            <a:ext cx="4002867" cy="355244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2" tIns="537855" rIns="179285" bIns="143428" numCol="1" spcCol="0" rtlCol="0" fromWordArt="0" anchor="t" anchorCtr="0" forceAA="0" compatLnSpc="1">
            <a:prstTxWarp prst="textNoShape">
              <a:avLst/>
            </a:prstTxWarp>
            <a:noAutofit/>
          </a:bodyPr>
          <a:lstStyle/>
          <a:p>
            <a:pPr marL="0" marR="0" lvl="0" indent="0" algn="l" defTabSz="914314" rtl="0" eaLnBrk="1" fontAlgn="auto" latinLnBrk="0" hangingPunct="1">
              <a:lnSpc>
                <a:spcPct val="90000"/>
              </a:lnSpc>
              <a:spcBef>
                <a:spcPts val="588"/>
              </a:spcBef>
              <a:spcAft>
                <a:spcPts val="0"/>
              </a:spcAft>
              <a:buClrTx/>
              <a:buSzTx/>
              <a:buFontTx/>
              <a:buNone/>
              <a:tabLst/>
              <a:defRPr/>
            </a:pPr>
            <a:r>
              <a:rPr kumimoji="0" lang="en-US" sz="1765"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t>Integrate into the language </a:t>
            </a:r>
            <a:br>
              <a:rPr kumimoji="0" lang="en-US" sz="1765"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br>
            <a:r>
              <a:rPr kumimoji="0" lang="en-US" sz="1765"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t>and platform of your choice</a:t>
            </a:r>
          </a:p>
          <a:p>
            <a:pPr marL="0" marR="0" lvl="0" indent="0" algn="l" defTabSz="914314" rtl="0" eaLnBrk="1" fontAlgn="auto" latinLnBrk="0" hangingPunct="1">
              <a:lnSpc>
                <a:spcPct val="90000"/>
              </a:lnSpc>
              <a:spcBef>
                <a:spcPts val="588"/>
              </a:spcBef>
              <a:spcAft>
                <a:spcPts val="0"/>
              </a:spcAft>
              <a:buClrTx/>
              <a:buSzTx/>
              <a:buFontTx/>
              <a:buNone/>
              <a:tabLst/>
              <a:defRPr/>
            </a:pPr>
            <a:r>
              <a:rPr kumimoji="0" lang="en-US" sz="1765"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t>Breadth of offerings helps you </a:t>
            </a:r>
            <a:br>
              <a:rPr kumimoji="0" lang="en-US" sz="1765"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br>
            <a:r>
              <a:rPr kumimoji="0" lang="en-US" sz="1765"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t>find the right API for your app</a:t>
            </a:r>
          </a:p>
          <a:p>
            <a:pPr marL="0" marR="0" lvl="0" indent="0" algn="l" defTabSz="914314" rtl="0" eaLnBrk="1" fontAlgn="auto" latinLnBrk="0" hangingPunct="1">
              <a:lnSpc>
                <a:spcPct val="90000"/>
              </a:lnSpc>
              <a:spcBef>
                <a:spcPts val="588"/>
              </a:spcBef>
              <a:spcAft>
                <a:spcPts val="0"/>
              </a:spcAft>
              <a:buClrTx/>
              <a:buSzTx/>
              <a:buFontTx/>
              <a:buNone/>
              <a:tabLst/>
              <a:defRPr/>
            </a:pPr>
            <a:r>
              <a:rPr kumimoji="0" lang="en-US" sz="1765"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t>Bring your own data for your </a:t>
            </a:r>
            <a:br>
              <a:rPr kumimoji="0" lang="en-US" sz="1765"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br>
            <a:r>
              <a:rPr kumimoji="0" lang="en-US" sz="1765"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t>custom experience</a:t>
            </a:r>
          </a:p>
        </p:txBody>
      </p:sp>
      <p:sp>
        <p:nvSpPr>
          <p:cNvPr id="37" name="Rectangle 36"/>
          <p:cNvSpPr/>
          <p:nvPr/>
        </p:nvSpPr>
        <p:spPr bwMode="auto">
          <a:xfrm>
            <a:off x="8189134" y="3305068"/>
            <a:ext cx="4002867" cy="355244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2" tIns="537855" rIns="179285" bIns="143428" numCol="1" spcCol="0" rtlCol="0" fromWordArt="0" anchor="t" anchorCtr="0" forceAA="0" compatLnSpc="1">
            <a:prstTxWarp prst="textNoShape">
              <a:avLst/>
            </a:prstTxWarp>
            <a:noAutofit/>
          </a:bodyPr>
          <a:lstStyle/>
          <a:p>
            <a:pPr marL="0" marR="0" lvl="0" indent="0" algn="l" defTabSz="914314" rtl="0" eaLnBrk="1" fontAlgn="auto" latinLnBrk="0" hangingPunct="1">
              <a:lnSpc>
                <a:spcPct val="90000"/>
              </a:lnSpc>
              <a:spcBef>
                <a:spcPts val="588"/>
              </a:spcBef>
              <a:spcAft>
                <a:spcPts val="576"/>
              </a:spcAft>
              <a:buClrTx/>
              <a:buSzTx/>
              <a:buFontTx/>
              <a:buNone/>
              <a:tabLst/>
              <a:defRPr/>
            </a:pPr>
            <a:r>
              <a:rPr kumimoji="0" lang="en-US" sz="1765"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t>Built by experts in their field </a:t>
            </a:r>
            <a:br>
              <a:rPr kumimoji="0" lang="en-US" sz="1765"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br>
            <a:r>
              <a:rPr kumimoji="0" lang="en-US" sz="1765"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t>from Microsoft Research, Bing, </a:t>
            </a:r>
            <a:br>
              <a:rPr kumimoji="0" lang="en-US" sz="1765"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br>
            <a:r>
              <a:rPr kumimoji="0" lang="en-US" sz="1765"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t>and Azure Machine Learning</a:t>
            </a:r>
          </a:p>
          <a:p>
            <a:pPr marL="0" marR="0" lvl="0" indent="0" algn="l" defTabSz="914314" rtl="0" eaLnBrk="1" fontAlgn="auto" latinLnBrk="0" hangingPunct="1">
              <a:lnSpc>
                <a:spcPct val="90000"/>
              </a:lnSpc>
              <a:spcBef>
                <a:spcPts val="588"/>
              </a:spcBef>
              <a:spcAft>
                <a:spcPts val="576"/>
              </a:spcAft>
              <a:buClrTx/>
              <a:buSzTx/>
              <a:buFontTx/>
              <a:buNone/>
              <a:tabLst/>
              <a:defRPr/>
            </a:pPr>
            <a:r>
              <a:rPr kumimoji="0" lang="en-US" sz="1765" b="0" i="0" u="none" strike="noStrike" kern="1200" cap="none" spc="0" normalizeH="0" baseline="0" noProof="0">
                <a:ln>
                  <a:noFill/>
                </a:ln>
                <a:gradFill>
                  <a:gsLst>
                    <a:gs pos="10909">
                      <a:srgbClr val="353535"/>
                    </a:gs>
                    <a:gs pos="38000">
                      <a:srgbClr val="353535"/>
                    </a:gs>
                  </a:gsLst>
                  <a:lin ang="10800000" scaled="0"/>
                </a:gradFill>
                <a:effectLst/>
                <a:uLnTx/>
                <a:uFillTx/>
                <a:latin typeface="Segoe UI" panose="020B0502040204020203" pitchFamily="34" charset="0"/>
                <a:ea typeface="+mn-ea"/>
                <a:cs typeface="Segoe UI" panose="020B0502040204020203" pitchFamily="34" charset="0"/>
              </a:rPr>
              <a:t>Quality documentation, sample code, and community support</a:t>
            </a:r>
          </a:p>
        </p:txBody>
      </p:sp>
      <p:pic>
        <p:nvPicPr>
          <p:cNvPr id="12" name="Picture 11"/>
          <p:cNvPicPr>
            <a:picLocks noChangeAspect="1"/>
          </p:cNvPicPr>
          <p:nvPr/>
        </p:nvPicPr>
        <p:blipFill rotWithShape="1">
          <a:blip r:embed="rId3"/>
          <a:srcRect t="31789" b="27258"/>
          <a:stretch/>
        </p:blipFill>
        <p:spPr>
          <a:xfrm>
            <a:off x="1" y="-33322"/>
            <a:ext cx="12192000" cy="3353688"/>
          </a:xfrm>
          <a:prstGeom prst="rect">
            <a:avLst/>
          </a:prstGeom>
        </p:spPr>
      </p:pic>
      <p:sp>
        <p:nvSpPr>
          <p:cNvPr id="39" name="Rectangle 38"/>
          <p:cNvSpPr/>
          <p:nvPr/>
        </p:nvSpPr>
        <p:spPr bwMode="auto">
          <a:xfrm>
            <a:off x="1" y="-42189"/>
            <a:ext cx="8191775" cy="3364609"/>
          </a:xfrm>
          <a:prstGeom prst="rect">
            <a:avLst/>
          </a:prstGeom>
          <a:gradFill>
            <a:gsLst>
              <a:gs pos="0">
                <a:schemeClr val="tx1">
                  <a:alpha val="0"/>
                </a:schemeClr>
              </a:gs>
              <a:gs pos="100000">
                <a:schemeClr val="tx1"/>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2307"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 name="TextBox 7"/>
          <p:cNvSpPr txBox="1"/>
          <p:nvPr/>
        </p:nvSpPr>
        <p:spPr>
          <a:xfrm>
            <a:off x="0" y="2932097"/>
            <a:ext cx="3998202" cy="651728"/>
          </a:xfrm>
          <a:prstGeom prst="rect">
            <a:avLst/>
          </a:prstGeom>
          <a:solidFill>
            <a:schemeClr val="accent3"/>
          </a:solidFill>
        </p:spPr>
        <p:txBody>
          <a:bodyPr wrap="none" lIns="179285" tIns="143428" rIns="179285" bIns="143428" rtlCol="0" anchor="ctr">
            <a:noAutofit/>
          </a:bodyPr>
          <a:lstStyle/>
          <a:p>
            <a:pPr marL="0" marR="0" lvl="0" indent="0" algn="ctr" defTabSz="896215"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gradFill>
                  <a:gsLst>
                    <a:gs pos="64545">
                      <a:srgbClr val="FFFFFF"/>
                    </a:gs>
                    <a:gs pos="54000">
                      <a:srgbClr val="FFFFFF"/>
                    </a:gs>
                  </a:gsLst>
                  <a:lin ang="10800000" scaled="0"/>
                </a:gradFill>
                <a:effectLst/>
                <a:uLnTx/>
                <a:uFillTx/>
                <a:latin typeface="Segoe UI" panose="020B0502040204020203" pitchFamily="34" charset="0"/>
                <a:ea typeface="+mn-ea"/>
                <a:cs typeface="Segoe UI" panose="020B0502040204020203" pitchFamily="34" charset="0"/>
              </a:rPr>
              <a:t>Easy</a:t>
            </a:r>
          </a:p>
        </p:txBody>
      </p:sp>
      <p:sp>
        <p:nvSpPr>
          <p:cNvPr id="26" name="TextBox 25"/>
          <p:cNvSpPr txBox="1"/>
          <p:nvPr/>
        </p:nvSpPr>
        <p:spPr>
          <a:xfrm>
            <a:off x="4089901" y="2932097"/>
            <a:ext cx="4007533" cy="651728"/>
          </a:xfrm>
          <a:prstGeom prst="rect">
            <a:avLst/>
          </a:prstGeom>
          <a:solidFill>
            <a:schemeClr val="accent1"/>
          </a:solidFill>
        </p:spPr>
        <p:txBody>
          <a:bodyPr wrap="none" lIns="179285" tIns="143428" rIns="179285" bIns="143428" rtlCol="0" anchor="ctr">
            <a:noAutofit/>
          </a:bodyPr>
          <a:lstStyle/>
          <a:p>
            <a:pPr marL="0" marR="0" lvl="0" indent="0" algn="ctr" defTabSz="896215"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gradFill>
                  <a:gsLst>
                    <a:gs pos="71818">
                      <a:srgbClr val="FFFFFF"/>
                    </a:gs>
                    <a:gs pos="59000">
                      <a:srgbClr val="FFFFFF"/>
                    </a:gs>
                  </a:gsLst>
                  <a:lin ang="10800000" scaled="0"/>
                </a:gradFill>
                <a:effectLst/>
                <a:uLnTx/>
                <a:uFillTx/>
                <a:latin typeface="Segoe UI" panose="020B0502040204020203" pitchFamily="34" charset="0"/>
                <a:ea typeface="+mn-ea"/>
                <a:cs typeface="Segoe UI" panose="020B0502040204020203" pitchFamily="34" charset="0"/>
              </a:rPr>
              <a:t>Flexible</a:t>
            </a:r>
          </a:p>
        </p:txBody>
      </p:sp>
      <p:sp>
        <p:nvSpPr>
          <p:cNvPr id="27" name="TextBox 26"/>
          <p:cNvSpPr txBox="1"/>
          <p:nvPr/>
        </p:nvSpPr>
        <p:spPr>
          <a:xfrm>
            <a:off x="8184468" y="2932097"/>
            <a:ext cx="4007533" cy="651728"/>
          </a:xfrm>
          <a:prstGeom prst="rect">
            <a:avLst/>
          </a:prstGeom>
          <a:solidFill>
            <a:schemeClr val="tx1"/>
          </a:solidFill>
        </p:spPr>
        <p:txBody>
          <a:bodyPr wrap="none" lIns="179285" tIns="143428" rIns="179285" bIns="143428" rtlCol="0" anchor="ctr">
            <a:noAutofit/>
          </a:bodyPr>
          <a:lstStyle/>
          <a:p>
            <a:pPr marL="0" marR="0" lvl="0" indent="0" algn="ctr" defTabSz="896215"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gradFill>
                  <a:gsLst>
                    <a:gs pos="3636">
                      <a:srgbClr val="FFFFFF"/>
                    </a:gs>
                    <a:gs pos="20000">
                      <a:srgbClr val="FFFFFF"/>
                    </a:gs>
                  </a:gsLst>
                  <a:lin ang="10800000" scaled="0"/>
                </a:gradFill>
                <a:effectLst/>
                <a:uLnTx/>
                <a:uFillTx/>
                <a:latin typeface="Segoe UI" panose="020B0502040204020203" pitchFamily="34" charset="0"/>
                <a:ea typeface="+mn-ea"/>
                <a:cs typeface="Segoe UI" panose="020B0502040204020203" pitchFamily="34" charset="0"/>
              </a:rPr>
              <a:t>Tested</a:t>
            </a:r>
          </a:p>
        </p:txBody>
      </p:sp>
      <p:sp>
        <p:nvSpPr>
          <p:cNvPr id="2" name="Title 1"/>
          <p:cNvSpPr>
            <a:spLocks noGrp="1"/>
          </p:cNvSpPr>
          <p:nvPr>
            <p:ph type="title"/>
          </p:nvPr>
        </p:nvSpPr>
        <p:spPr/>
        <p:txBody>
          <a:bodyPr>
            <a:noAutofit/>
          </a:bodyPr>
          <a:lstStyle/>
          <a:p>
            <a:r>
              <a:rPr lang="en-US" sz="5882">
                <a:gradFill>
                  <a:gsLst>
                    <a:gs pos="1250">
                      <a:schemeClr val="bg1"/>
                    </a:gs>
                    <a:gs pos="100000">
                      <a:schemeClr val="bg1"/>
                    </a:gs>
                  </a:gsLst>
                  <a:lin ang="5400000" scaled="0"/>
                </a:gradFill>
              </a:rPr>
              <a:t>Why Microsoft </a:t>
            </a:r>
            <a:br>
              <a:rPr lang="en-US" sz="5882">
                <a:gradFill>
                  <a:gsLst>
                    <a:gs pos="1250">
                      <a:schemeClr val="bg1"/>
                    </a:gs>
                    <a:gs pos="100000">
                      <a:schemeClr val="bg1"/>
                    </a:gs>
                  </a:gsLst>
                  <a:lin ang="5400000" scaled="0"/>
                </a:gradFill>
              </a:rPr>
            </a:br>
            <a:r>
              <a:rPr lang="en-US" sz="5882">
                <a:gradFill>
                  <a:gsLst>
                    <a:gs pos="1250">
                      <a:schemeClr val="bg1"/>
                    </a:gs>
                    <a:gs pos="100000">
                      <a:schemeClr val="bg1"/>
                    </a:gs>
                  </a:gsLst>
                  <a:lin ang="5400000" scaled="0"/>
                </a:gradFill>
              </a:rPr>
              <a:t>Cognitive Services?</a:t>
            </a:r>
          </a:p>
        </p:txBody>
      </p:sp>
      <p:grpSp>
        <p:nvGrpSpPr>
          <p:cNvPr id="21" name="Group 20"/>
          <p:cNvGrpSpPr/>
          <p:nvPr/>
        </p:nvGrpSpPr>
        <p:grpSpPr>
          <a:xfrm>
            <a:off x="329844" y="5210957"/>
            <a:ext cx="1838620" cy="1239175"/>
            <a:chOff x="336997" y="5563271"/>
            <a:chExt cx="1507043" cy="1015702"/>
          </a:xfrm>
        </p:grpSpPr>
        <p:grpSp>
          <p:nvGrpSpPr>
            <p:cNvPr id="17" name="Group 16"/>
            <p:cNvGrpSpPr/>
            <p:nvPr/>
          </p:nvGrpSpPr>
          <p:grpSpPr>
            <a:xfrm>
              <a:off x="336997" y="5563271"/>
              <a:ext cx="830874" cy="828675"/>
              <a:chOff x="481383" y="5517269"/>
              <a:chExt cx="830874" cy="82867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582" y="5517269"/>
                <a:ext cx="828675" cy="828675"/>
              </a:xfrm>
              <a:prstGeom prst="rect">
                <a:avLst/>
              </a:prstGeom>
            </p:spPr>
          </p:pic>
          <p:sp>
            <p:nvSpPr>
              <p:cNvPr id="23" name="TextBox 22"/>
              <p:cNvSpPr txBox="1"/>
              <p:nvPr/>
            </p:nvSpPr>
            <p:spPr>
              <a:xfrm>
                <a:off x="481383" y="5677515"/>
                <a:ext cx="812663" cy="549003"/>
              </a:xfrm>
              <a:prstGeom prst="rect">
                <a:avLst/>
              </a:prstGeom>
              <a:noFill/>
            </p:spPr>
            <p:txBody>
              <a:bodyPr wrap="square" lIns="179259" tIns="143408" rIns="179259" bIns="143408" rtlCol="0" anchor="ctr">
                <a:spAutoFit/>
              </a:bodyPr>
              <a:lstStyle/>
              <a:p>
                <a:pPr marL="0" marR="0" lvl="0" indent="0" algn="ctr" defTabSz="896215" rtl="0" eaLnBrk="1" fontAlgn="auto" latinLnBrk="0" hangingPunct="1">
                  <a:lnSpc>
                    <a:spcPct val="90000"/>
                  </a:lnSpc>
                  <a:spcBef>
                    <a:spcPts val="0"/>
                  </a:spcBef>
                  <a:spcAft>
                    <a:spcPts val="588"/>
                  </a:spcAft>
                  <a:buClrTx/>
                  <a:buSzTx/>
                  <a:buFontTx/>
                  <a:buNone/>
                  <a:tabLst/>
                  <a:defRPr/>
                </a:pPr>
                <a:r>
                  <a:rPr kumimoji="0" lang="en-US" sz="1372" b="1" i="0" u="none" strike="noStrike" kern="1200" cap="none" spc="0" normalizeH="0" baseline="0" noProof="0">
                    <a:ln>
                      <a:noFill/>
                    </a:ln>
                    <a:gradFill>
                      <a:gsLst>
                        <a:gs pos="82727">
                          <a:srgbClr val="FFFFFF"/>
                        </a:gs>
                        <a:gs pos="76000">
                          <a:srgbClr val="FFFFFF"/>
                        </a:gs>
                      </a:gsLst>
                      <a:lin ang="10800000" scaled="0"/>
                    </a:gradFill>
                    <a:effectLst/>
                    <a:uLnTx/>
                    <a:uFillTx/>
                    <a:latin typeface="Segoe UI" panose="020B0502040204020203" pitchFamily="34" charset="0"/>
                    <a:ea typeface="+mn-ea"/>
                    <a:cs typeface="Segoe UI" panose="020B0502040204020203" pitchFamily="34" charset="0"/>
                  </a:rPr>
                  <a:t>GET A</a:t>
                </a:r>
                <a:br>
                  <a:rPr kumimoji="0" lang="en-US" sz="1372" b="1" i="0" u="none" strike="noStrike" kern="1200" cap="none" spc="0" normalizeH="0" baseline="0" noProof="0">
                    <a:ln>
                      <a:noFill/>
                    </a:ln>
                    <a:gradFill>
                      <a:gsLst>
                        <a:gs pos="82727">
                          <a:srgbClr val="FFFFFF"/>
                        </a:gs>
                        <a:gs pos="76000">
                          <a:srgbClr val="FFFFFF"/>
                        </a:gs>
                      </a:gsLst>
                      <a:lin ang="10800000" scaled="0"/>
                    </a:gradFill>
                    <a:effectLst/>
                    <a:uLnTx/>
                    <a:uFillTx/>
                    <a:latin typeface="Segoe UI" panose="020B0502040204020203" pitchFamily="34" charset="0"/>
                    <a:ea typeface="+mn-ea"/>
                    <a:cs typeface="Segoe UI" panose="020B0502040204020203" pitchFamily="34" charset="0"/>
                  </a:rPr>
                </a:br>
                <a:r>
                  <a:rPr kumimoji="0" lang="en-US" sz="1372" b="1" i="0" u="none" strike="noStrike" kern="1200" cap="none" spc="0" normalizeH="0" baseline="0" noProof="0">
                    <a:ln>
                      <a:noFill/>
                    </a:ln>
                    <a:gradFill>
                      <a:gsLst>
                        <a:gs pos="82727">
                          <a:srgbClr val="FFFFFF"/>
                        </a:gs>
                        <a:gs pos="76000">
                          <a:srgbClr val="FFFFFF"/>
                        </a:gs>
                      </a:gsLst>
                      <a:lin ang="10800000" scaled="0"/>
                    </a:gradFill>
                    <a:effectLst/>
                    <a:uLnTx/>
                    <a:uFillTx/>
                    <a:latin typeface="Segoe UI" panose="020B0502040204020203" pitchFamily="34" charset="0"/>
                    <a:ea typeface="+mn-ea"/>
                    <a:cs typeface="Segoe UI" panose="020B0502040204020203" pitchFamily="34" charset="0"/>
                  </a:rPr>
                  <a:t> KEY</a:t>
                </a:r>
              </a:p>
            </p:txBody>
          </p:sp>
        </p:grpSp>
        <p:grpSp>
          <p:nvGrpSpPr>
            <p:cNvPr id="18" name="Group 17"/>
            <p:cNvGrpSpPr/>
            <p:nvPr/>
          </p:nvGrpSpPr>
          <p:grpSpPr>
            <a:xfrm>
              <a:off x="972360" y="5750298"/>
              <a:ext cx="871680" cy="828675"/>
              <a:chOff x="1170480" y="5712198"/>
              <a:chExt cx="871680" cy="828675"/>
            </a:xfrm>
          </p:grpSpPr>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1601" y="5712198"/>
                <a:ext cx="828675" cy="828675"/>
              </a:xfrm>
              <a:prstGeom prst="rect">
                <a:avLst/>
              </a:prstGeom>
            </p:spPr>
          </p:pic>
          <p:sp>
            <p:nvSpPr>
              <p:cNvPr id="53" name="TextBox 52"/>
              <p:cNvSpPr txBox="1"/>
              <p:nvPr/>
            </p:nvSpPr>
            <p:spPr>
              <a:xfrm>
                <a:off x="1170480" y="5930235"/>
                <a:ext cx="871680" cy="393195"/>
              </a:xfrm>
              <a:prstGeom prst="rect">
                <a:avLst/>
              </a:prstGeom>
              <a:noFill/>
            </p:spPr>
            <p:txBody>
              <a:bodyPr wrap="square" lIns="179259" tIns="143408" rIns="179259" bIns="143408" rtlCol="0" anchor="ctr">
                <a:spAutoFit/>
              </a:bodyPr>
              <a:lstStyle/>
              <a:p>
                <a:pPr marL="0" marR="0" lvl="0" indent="0" algn="ctr" defTabSz="896215" rtl="0" eaLnBrk="1" fontAlgn="auto" latinLnBrk="0" hangingPunct="1">
                  <a:lnSpc>
                    <a:spcPct val="90000"/>
                  </a:lnSpc>
                  <a:spcBef>
                    <a:spcPts val="0"/>
                  </a:spcBef>
                  <a:spcAft>
                    <a:spcPts val="588"/>
                  </a:spcAft>
                  <a:buClrTx/>
                  <a:buSzTx/>
                  <a:buFontTx/>
                  <a:buNone/>
                  <a:tabLst/>
                  <a:defRPr/>
                </a:pPr>
                <a:r>
                  <a:rPr kumimoji="0" lang="en-US" sz="1372" b="1" i="0" u="none" strike="noStrike" kern="1200" cap="none" spc="0" normalizeH="0" baseline="0" noProof="0">
                    <a:ln>
                      <a:noFill/>
                    </a:ln>
                    <a:gradFill>
                      <a:gsLst>
                        <a:gs pos="82727">
                          <a:srgbClr val="FFFFFF"/>
                        </a:gs>
                        <a:gs pos="76000">
                          <a:srgbClr val="FFFFFF"/>
                        </a:gs>
                      </a:gsLst>
                      <a:lin ang="10800000" scaled="0"/>
                    </a:gradFill>
                    <a:effectLst/>
                    <a:uLnTx/>
                    <a:uFillTx/>
                    <a:latin typeface="Segoe UI" panose="020B0502040204020203" pitchFamily="34" charset="0"/>
                    <a:ea typeface="+mn-ea"/>
                    <a:cs typeface="Segoe UI" panose="020B0502040204020203" pitchFamily="34" charset="0"/>
                  </a:rPr>
                  <a:t>BUILD</a:t>
                </a:r>
              </a:p>
            </p:txBody>
          </p:sp>
        </p:grpSp>
      </p:grpSp>
      <p:sp>
        <p:nvSpPr>
          <p:cNvPr id="44" name="Freeform 11"/>
          <p:cNvSpPr>
            <a:spLocks noEditPoints="1"/>
          </p:cNvSpPr>
          <p:nvPr/>
        </p:nvSpPr>
        <p:spPr bwMode="black">
          <a:xfrm>
            <a:off x="5142627" y="5815072"/>
            <a:ext cx="393974" cy="485050"/>
          </a:xfrm>
          <a:custGeom>
            <a:avLst/>
            <a:gdLst>
              <a:gd name="T0" fmla="*/ 574 w 618"/>
              <a:gd name="T1" fmla="*/ 227 h 723"/>
              <a:gd name="T2" fmla="*/ 530 w 618"/>
              <a:gd name="T3" fmla="*/ 272 h 723"/>
              <a:gd name="T4" fmla="*/ 530 w 618"/>
              <a:gd name="T5" fmla="*/ 446 h 723"/>
              <a:gd name="T6" fmla="*/ 574 w 618"/>
              <a:gd name="T7" fmla="*/ 491 h 723"/>
              <a:gd name="T8" fmla="*/ 618 w 618"/>
              <a:gd name="T9" fmla="*/ 446 h 723"/>
              <a:gd name="T10" fmla="*/ 618 w 618"/>
              <a:gd name="T11" fmla="*/ 272 h 723"/>
              <a:gd name="T12" fmla="*/ 574 w 618"/>
              <a:gd name="T13" fmla="*/ 227 h 723"/>
              <a:gd name="T14" fmla="*/ 44 w 618"/>
              <a:gd name="T15" fmla="*/ 227 h 723"/>
              <a:gd name="T16" fmla="*/ 0 w 618"/>
              <a:gd name="T17" fmla="*/ 272 h 723"/>
              <a:gd name="T18" fmla="*/ 0 w 618"/>
              <a:gd name="T19" fmla="*/ 446 h 723"/>
              <a:gd name="T20" fmla="*/ 44 w 618"/>
              <a:gd name="T21" fmla="*/ 491 h 723"/>
              <a:gd name="T22" fmla="*/ 88 w 618"/>
              <a:gd name="T23" fmla="*/ 446 h 723"/>
              <a:gd name="T24" fmla="*/ 88 w 618"/>
              <a:gd name="T25" fmla="*/ 272 h 723"/>
              <a:gd name="T26" fmla="*/ 44 w 618"/>
              <a:gd name="T27" fmla="*/ 227 h 723"/>
              <a:gd name="T28" fmla="*/ 505 w 618"/>
              <a:gd name="T29" fmla="*/ 228 h 723"/>
              <a:gd name="T30" fmla="*/ 505 w 618"/>
              <a:gd name="T31" fmla="*/ 547 h 723"/>
              <a:gd name="T32" fmla="*/ 471 w 618"/>
              <a:gd name="T33" fmla="*/ 581 h 723"/>
              <a:gd name="T34" fmla="*/ 432 w 618"/>
              <a:gd name="T35" fmla="*/ 581 h 723"/>
              <a:gd name="T36" fmla="*/ 432 w 618"/>
              <a:gd name="T37" fmla="*/ 678 h 723"/>
              <a:gd name="T38" fmla="*/ 388 w 618"/>
              <a:gd name="T39" fmla="*/ 723 h 723"/>
              <a:gd name="T40" fmla="*/ 344 w 618"/>
              <a:gd name="T41" fmla="*/ 678 h 723"/>
              <a:gd name="T42" fmla="*/ 344 w 618"/>
              <a:gd name="T43" fmla="*/ 581 h 723"/>
              <a:gd name="T44" fmla="*/ 276 w 618"/>
              <a:gd name="T45" fmla="*/ 581 h 723"/>
              <a:gd name="T46" fmla="*/ 276 w 618"/>
              <a:gd name="T47" fmla="*/ 678 h 723"/>
              <a:gd name="T48" fmla="*/ 232 w 618"/>
              <a:gd name="T49" fmla="*/ 723 h 723"/>
              <a:gd name="T50" fmla="*/ 188 w 618"/>
              <a:gd name="T51" fmla="*/ 678 h 723"/>
              <a:gd name="T52" fmla="*/ 188 w 618"/>
              <a:gd name="T53" fmla="*/ 581 h 723"/>
              <a:gd name="T54" fmla="*/ 149 w 618"/>
              <a:gd name="T55" fmla="*/ 581 h 723"/>
              <a:gd name="T56" fmla="*/ 115 w 618"/>
              <a:gd name="T57" fmla="*/ 547 h 723"/>
              <a:gd name="T58" fmla="*/ 115 w 618"/>
              <a:gd name="T59" fmla="*/ 228 h 723"/>
              <a:gd name="T60" fmla="*/ 505 w 618"/>
              <a:gd name="T61" fmla="*/ 228 h 723"/>
              <a:gd name="T62" fmla="*/ 402 w 618"/>
              <a:gd name="T63" fmla="*/ 63 h 723"/>
              <a:gd name="T64" fmla="*/ 438 w 618"/>
              <a:gd name="T65" fmla="*/ 11 h 723"/>
              <a:gd name="T66" fmla="*/ 437 w 618"/>
              <a:gd name="T67" fmla="*/ 2 h 723"/>
              <a:gd name="T68" fmla="*/ 428 w 618"/>
              <a:gd name="T69" fmla="*/ 4 h 723"/>
              <a:gd name="T70" fmla="*/ 390 w 618"/>
              <a:gd name="T71" fmla="*/ 59 h 723"/>
              <a:gd name="T72" fmla="*/ 309 w 618"/>
              <a:gd name="T73" fmla="*/ 43 h 723"/>
              <a:gd name="T74" fmla="*/ 228 w 618"/>
              <a:gd name="T75" fmla="*/ 59 h 723"/>
              <a:gd name="T76" fmla="*/ 190 w 618"/>
              <a:gd name="T77" fmla="*/ 4 h 723"/>
              <a:gd name="T78" fmla="*/ 181 w 618"/>
              <a:gd name="T79" fmla="*/ 2 h 723"/>
              <a:gd name="T80" fmla="*/ 180 w 618"/>
              <a:gd name="T81" fmla="*/ 11 h 723"/>
              <a:gd name="T82" fmla="*/ 216 w 618"/>
              <a:gd name="T83" fmla="*/ 63 h 723"/>
              <a:gd name="T84" fmla="*/ 114 w 618"/>
              <a:gd name="T85" fmla="*/ 200 h 723"/>
              <a:gd name="T86" fmla="*/ 504 w 618"/>
              <a:gd name="T87" fmla="*/ 200 h 723"/>
              <a:gd name="T88" fmla="*/ 402 w 618"/>
              <a:gd name="T89" fmla="*/ 63 h 723"/>
              <a:gd name="T90" fmla="*/ 227 w 618"/>
              <a:gd name="T91" fmla="*/ 146 h 723"/>
              <a:gd name="T92" fmla="*/ 205 w 618"/>
              <a:gd name="T93" fmla="*/ 124 h 723"/>
              <a:gd name="T94" fmla="*/ 227 w 618"/>
              <a:gd name="T95" fmla="*/ 103 h 723"/>
              <a:gd name="T96" fmla="*/ 248 w 618"/>
              <a:gd name="T97" fmla="*/ 124 h 723"/>
              <a:gd name="T98" fmla="*/ 227 w 618"/>
              <a:gd name="T99" fmla="*/ 146 h 723"/>
              <a:gd name="T100" fmla="*/ 394 w 618"/>
              <a:gd name="T101" fmla="*/ 146 h 723"/>
              <a:gd name="T102" fmla="*/ 373 w 618"/>
              <a:gd name="T103" fmla="*/ 124 h 723"/>
              <a:gd name="T104" fmla="*/ 394 w 618"/>
              <a:gd name="T105" fmla="*/ 103 h 723"/>
              <a:gd name="T106" fmla="*/ 416 w 618"/>
              <a:gd name="T107" fmla="*/ 124 h 723"/>
              <a:gd name="T108" fmla="*/ 394 w 618"/>
              <a:gd name="T109" fmla="*/ 146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8" h="723">
                <a:moveTo>
                  <a:pt x="574" y="227"/>
                </a:moveTo>
                <a:cubicBezTo>
                  <a:pt x="550" y="227"/>
                  <a:pt x="530" y="247"/>
                  <a:pt x="530" y="272"/>
                </a:cubicBezTo>
                <a:cubicBezTo>
                  <a:pt x="530" y="446"/>
                  <a:pt x="530" y="446"/>
                  <a:pt x="530" y="446"/>
                </a:cubicBezTo>
                <a:cubicBezTo>
                  <a:pt x="530" y="471"/>
                  <a:pt x="550" y="491"/>
                  <a:pt x="574" y="491"/>
                </a:cubicBezTo>
                <a:cubicBezTo>
                  <a:pt x="598" y="491"/>
                  <a:pt x="618" y="471"/>
                  <a:pt x="618" y="446"/>
                </a:cubicBezTo>
                <a:cubicBezTo>
                  <a:pt x="618" y="272"/>
                  <a:pt x="618" y="272"/>
                  <a:pt x="618" y="272"/>
                </a:cubicBezTo>
                <a:cubicBezTo>
                  <a:pt x="618" y="247"/>
                  <a:pt x="598" y="227"/>
                  <a:pt x="574" y="227"/>
                </a:cubicBezTo>
                <a:close/>
                <a:moveTo>
                  <a:pt x="44" y="227"/>
                </a:moveTo>
                <a:cubicBezTo>
                  <a:pt x="20" y="227"/>
                  <a:pt x="0" y="247"/>
                  <a:pt x="0" y="272"/>
                </a:cubicBezTo>
                <a:cubicBezTo>
                  <a:pt x="0" y="446"/>
                  <a:pt x="0" y="446"/>
                  <a:pt x="0" y="446"/>
                </a:cubicBezTo>
                <a:cubicBezTo>
                  <a:pt x="0" y="471"/>
                  <a:pt x="20" y="491"/>
                  <a:pt x="44" y="491"/>
                </a:cubicBezTo>
                <a:cubicBezTo>
                  <a:pt x="68" y="491"/>
                  <a:pt x="88" y="471"/>
                  <a:pt x="88" y="446"/>
                </a:cubicBezTo>
                <a:cubicBezTo>
                  <a:pt x="88" y="272"/>
                  <a:pt x="88" y="272"/>
                  <a:pt x="88" y="272"/>
                </a:cubicBezTo>
                <a:cubicBezTo>
                  <a:pt x="88" y="247"/>
                  <a:pt x="68" y="227"/>
                  <a:pt x="44" y="227"/>
                </a:cubicBezTo>
                <a:close/>
                <a:moveTo>
                  <a:pt x="505" y="228"/>
                </a:moveTo>
                <a:cubicBezTo>
                  <a:pt x="505" y="547"/>
                  <a:pt x="505" y="547"/>
                  <a:pt x="505" y="547"/>
                </a:cubicBezTo>
                <a:cubicBezTo>
                  <a:pt x="505" y="566"/>
                  <a:pt x="490" y="581"/>
                  <a:pt x="471" y="581"/>
                </a:cubicBezTo>
                <a:cubicBezTo>
                  <a:pt x="432" y="581"/>
                  <a:pt x="432" y="581"/>
                  <a:pt x="432" y="581"/>
                </a:cubicBezTo>
                <a:cubicBezTo>
                  <a:pt x="432" y="678"/>
                  <a:pt x="432" y="678"/>
                  <a:pt x="432" y="678"/>
                </a:cubicBezTo>
                <a:cubicBezTo>
                  <a:pt x="432" y="703"/>
                  <a:pt x="412" y="723"/>
                  <a:pt x="388" y="723"/>
                </a:cubicBezTo>
                <a:cubicBezTo>
                  <a:pt x="364" y="723"/>
                  <a:pt x="344" y="703"/>
                  <a:pt x="344" y="678"/>
                </a:cubicBezTo>
                <a:cubicBezTo>
                  <a:pt x="344" y="581"/>
                  <a:pt x="344" y="581"/>
                  <a:pt x="344" y="581"/>
                </a:cubicBezTo>
                <a:cubicBezTo>
                  <a:pt x="276" y="581"/>
                  <a:pt x="276" y="581"/>
                  <a:pt x="276" y="581"/>
                </a:cubicBezTo>
                <a:cubicBezTo>
                  <a:pt x="276" y="678"/>
                  <a:pt x="276" y="678"/>
                  <a:pt x="276" y="678"/>
                </a:cubicBezTo>
                <a:cubicBezTo>
                  <a:pt x="276" y="703"/>
                  <a:pt x="256" y="723"/>
                  <a:pt x="232" y="723"/>
                </a:cubicBezTo>
                <a:cubicBezTo>
                  <a:pt x="208" y="723"/>
                  <a:pt x="188" y="703"/>
                  <a:pt x="188" y="678"/>
                </a:cubicBezTo>
                <a:cubicBezTo>
                  <a:pt x="188" y="581"/>
                  <a:pt x="188" y="581"/>
                  <a:pt x="188" y="581"/>
                </a:cubicBezTo>
                <a:cubicBezTo>
                  <a:pt x="149" y="581"/>
                  <a:pt x="149" y="581"/>
                  <a:pt x="149" y="581"/>
                </a:cubicBezTo>
                <a:cubicBezTo>
                  <a:pt x="130" y="581"/>
                  <a:pt x="115" y="566"/>
                  <a:pt x="115" y="547"/>
                </a:cubicBezTo>
                <a:cubicBezTo>
                  <a:pt x="115" y="228"/>
                  <a:pt x="115" y="228"/>
                  <a:pt x="115" y="228"/>
                </a:cubicBezTo>
                <a:lnTo>
                  <a:pt x="505" y="228"/>
                </a:lnTo>
                <a:close/>
                <a:moveTo>
                  <a:pt x="402" y="63"/>
                </a:moveTo>
                <a:cubicBezTo>
                  <a:pt x="438" y="11"/>
                  <a:pt x="438" y="11"/>
                  <a:pt x="438" y="11"/>
                </a:cubicBezTo>
                <a:cubicBezTo>
                  <a:pt x="440" y="8"/>
                  <a:pt x="439" y="4"/>
                  <a:pt x="437" y="2"/>
                </a:cubicBezTo>
                <a:cubicBezTo>
                  <a:pt x="434" y="0"/>
                  <a:pt x="430" y="1"/>
                  <a:pt x="428" y="4"/>
                </a:cubicBezTo>
                <a:cubicBezTo>
                  <a:pt x="390" y="59"/>
                  <a:pt x="390" y="59"/>
                  <a:pt x="390" y="59"/>
                </a:cubicBezTo>
                <a:cubicBezTo>
                  <a:pt x="365" y="49"/>
                  <a:pt x="338" y="43"/>
                  <a:pt x="309" y="43"/>
                </a:cubicBezTo>
                <a:cubicBezTo>
                  <a:pt x="280" y="43"/>
                  <a:pt x="253" y="49"/>
                  <a:pt x="228" y="59"/>
                </a:cubicBezTo>
                <a:cubicBezTo>
                  <a:pt x="190" y="4"/>
                  <a:pt x="190" y="4"/>
                  <a:pt x="190" y="4"/>
                </a:cubicBezTo>
                <a:cubicBezTo>
                  <a:pt x="188" y="1"/>
                  <a:pt x="184" y="0"/>
                  <a:pt x="181" y="2"/>
                </a:cubicBezTo>
                <a:cubicBezTo>
                  <a:pt x="179" y="4"/>
                  <a:pt x="178" y="8"/>
                  <a:pt x="180" y="11"/>
                </a:cubicBezTo>
                <a:cubicBezTo>
                  <a:pt x="216" y="63"/>
                  <a:pt x="216" y="63"/>
                  <a:pt x="216" y="63"/>
                </a:cubicBezTo>
                <a:cubicBezTo>
                  <a:pt x="159" y="90"/>
                  <a:pt x="119" y="141"/>
                  <a:pt x="114" y="200"/>
                </a:cubicBezTo>
                <a:cubicBezTo>
                  <a:pt x="504" y="200"/>
                  <a:pt x="504" y="200"/>
                  <a:pt x="504" y="200"/>
                </a:cubicBezTo>
                <a:cubicBezTo>
                  <a:pt x="499" y="141"/>
                  <a:pt x="459" y="90"/>
                  <a:pt x="402" y="63"/>
                </a:cubicBezTo>
                <a:close/>
                <a:moveTo>
                  <a:pt x="227" y="146"/>
                </a:moveTo>
                <a:cubicBezTo>
                  <a:pt x="215" y="146"/>
                  <a:pt x="205" y="136"/>
                  <a:pt x="205" y="124"/>
                </a:cubicBezTo>
                <a:cubicBezTo>
                  <a:pt x="205" y="113"/>
                  <a:pt x="215" y="103"/>
                  <a:pt x="227" y="103"/>
                </a:cubicBezTo>
                <a:cubicBezTo>
                  <a:pt x="239" y="103"/>
                  <a:pt x="248" y="113"/>
                  <a:pt x="248" y="124"/>
                </a:cubicBezTo>
                <a:cubicBezTo>
                  <a:pt x="248" y="136"/>
                  <a:pt x="239" y="146"/>
                  <a:pt x="227" y="146"/>
                </a:cubicBezTo>
                <a:close/>
                <a:moveTo>
                  <a:pt x="394" y="146"/>
                </a:moveTo>
                <a:cubicBezTo>
                  <a:pt x="382" y="146"/>
                  <a:pt x="373" y="136"/>
                  <a:pt x="373" y="124"/>
                </a:cubicBezTo>
                <a:cubicBezTo>
                  <a:pt x="373" y="113"/>
                  <a:pt x="382" y="103"/>
                  <a:pt x="394" y="103"/>
                </a:cubicBezTo>
                <a:cubicBezTo>
                  <a:pt x="406" y="103"/>
                  <a:pt x="416" y="113"/>
                  <a:pt x="416" y="124"/>
                </a:cubicBezTo>
                <a:cubicBezTo>
                  <a:pt x="416" y="136"/>
                  <a:pt x="406" y="146"/>
                  <a:pt x="394" y="146"/>
                </a:cubicBezTo>
                <a:close/>
              </a:path>
            </a:pathLst>
          </a:custGeom>
          <a:solidFill>
            <a:srgbClr val="92D050"/>
          </a:solidFill>
          <a:ln>
            <a:noFill/>
          </a:ln>
        </p:spPr>
        <p:txBody>
          <a:bodyPr vert="horz" wrap="square" lIns="89630" tIns="44814" rIns="89630" bIns="44814" numCol="1" anchor="t" anchorCtr="0" compatLnSpc="1">
            <a:prstTxWarp prst="textNoShape">
              <a:avLst/>
            </a:prstTxWarp>
          </a:bodyPr>
          <a:lstStyle/>
          <a:p>
            <a:pPr marL="0" marR="0" lvl="0" indent="0" algn="l" defTabSz="89621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48" name="Freeform 47"/>
          <p:cNvSpPr>
            <a:spLocks noChangeAspect="1" noEditPoints="1"/>
          </p:cNvSpPr>
          <p:nvPr/>
        </p:nvSpPr>
        <p:spPr bwMode="black">
          <a:xfrm>
            <a:off x="4320816" y="5873675"/>
            <a:ext cx="369347" cy="367844"/>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rgbClr val="0078D7"/>
          </a:solidFill>
          <a:ln>
            <a:noFill/>
          </a:ln>
          <a:extLst/>
        </p:spPr>
        <p:txBody>
          <a:bodyPr vert="horz" wrap="square" lIns="89630" tIns="44814" rIns="89630" bIns="44814" numCol="1" anchor="t" anchorCtr="0" compatLnSpc="1">
            <a:prstTxWarp prst="textNoShape">
              <a:avLst/>
            </a:prstTxWarp>
          </a:bodyPr>
          <a:lstStyle/>
          <a:p>
            <a:pPr marL="0" marR="0" lvl="0" indent="0" algn="l" defTabSz="89621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pic>
        <p:nvPicPr>
          <p:cNvPr id="2050" name="Picture 2" descr="http://iran-python.ir/images/python_logo.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674975" y="6212018"/>
            <a:ext cx="986844" cy="2863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mean.io/system/assets/img/logos/nodejs.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724933" y="5734630"/>
            <a:ext cx="969698" cy="2606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8" cstate="print">
            <a:duotone>
              <a:schemeClr val="accent6">
                <a:shade val="45000"/>
                <a:satMod val="135000"/>
              </a:schemeClr>
              <a:prstClr val="white"/>
            </a:duotone>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tretch>
            <a:fillRect/>
          </a:stretch>
        </p:blipFill>
        <p:spPr>
          <a:xfrm>
            <a:off x="8350115" y="5585363"/>
            <a:ext cx="904484" cy="370839"/>
          </a:xfrm>
          <a:prstGeom prst="rect">
            <a:avLst/>
          </a:prstGeom>
          <a:noFill/>
        </p:spPr>
      </p:pic>
      <p:pic>
        <p:nvPicPr>
          <p:cNvPr id="2056" name="Picture 8" descr="http://social.technet.microsoft.com/wiki/resized-image.ashx/__size/550x0/__key/communityserver-wikis-components-files/00-00-00-00-05/7206.Msdn_5F00_logo.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350114" y="6072289"/>
            <a:ext cx="1086866" cy="33198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upload.wikimedia.org/wikipedia/en/d/d3/UserVoice_log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6549" y="6111307"/>
            <a:ext cx="1656731" cy="41047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pszAeGh.pn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9706549" y="5490977"/>
            <a:ext cx="1635461" cy="41046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23053" y="5825144"/>
            <a:ext cx="365471" cy="442995"/>
          </a:xfrm>
          <a:prstGeom prst="rect">
            <a:avLst/>
          </a:prstGeom>
        </p:spPr>
      </p:pic>
    </p:spTree>
    <p:extLst>
      <p:ext uri="{BB962C8B-B14F-4D97-AF65-F5344CB8AC3E}">
        <p14:creationId xmlns:p14="http://schemas.microsoft.com/office/powerpoint/2010/main" val="3730914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Rectangle 171"/>
          <p:cNvSpPr/>
          <p:nvPr/>
        </p:nvSpPr>
        <p:spPr bwMode="auto">
          <a:xfrm>
            <a:off x="864" y="1189497"/>
            <a:ext cx="9528649" cy="511255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03" tIns="60952" rIns="121903" bIns="60952" numCol="1" spcCol="0" rtlCol="0" fromWordArt="0" anchor="ctr" anchorCtr="0" forceAA="0" compatLnSpc="1">
            <a:prstTxWarp prst="textNoShape">
              <a:avLst/>
            </a:prstTxWarp>
            <a:noAutofit/>
          </a:bodyPr>
          <a:lstStyle/>
          <a:p>
            <a:pPr marL="0" marR="0" lvl="0" indent="0" algn="ctr" defTabSz="1243088"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171" name="Rectangle 170"/>
          <p:cNvSpPr/>
          <p:nvPr/>
        </p:nvSpPr>
        <p:spPr bwMode="auto">
          <a:xfrm>
            <a:off x="866" y="1189497"/>
            <a:ext cx="7277477" cy="511255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03" tIns="60952" rIns="121903" bIns="60952" numCol="1" spcCol="0" rtlCol="0" fromWordArt="0" anchor="ctr" anchorCtr="0" forceAA="0" compatLnSpc="1">
            <a:prstTxWarp prst="textNoShape">
              <a:avLst/>
            </a:prstTxWarp>
            <a:noAutofit/>
          </a:bodyPr>
          <a:lstStyle/>
          <a:p>
            <a:pPr marL="0" marR="0" lvl="0" indent="0" algn="ctr" defTabSz="1243088"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170" name="Rectangle 169"/>
          <p:cNvSpPr/>
          <p:nvPr/>
        </p:nvSpPr>
        <p:spPr bwMode="auto">
          <a:xfrm>
            <a:off x="865" y="1189497"/>
            <a:ext cx="5007706" cy="511255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03" tIns="60952" rIns="121903" bIns="60952" numCol="1" spcCol="0" rtlCol="0" fromWordArt="0" anchor="ctr" anchorCtr="0" forceAA="0" compatLnSpc="1">
            <a:prstTxWarp prst="textNoShape">
              <a:avLst/>
            </a:prstTxWarp>
            <a:noAutofit/>
          </a:bodyPr>
          <a:lstStyle/>
          <a:p>
            <a:pPr marL="0" marR="0" lvl="0" indent="0" algn="ctr" defTabSz="1243088"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5050"/>
              </a:solidFill>
              <a:effectLst/>
              <a:uLnTx/>
              <a:uFillTx/>
              <a:latin typeface="Segoe UI"/>
              <a:ea typeface="Segoe UI" pitchFamily="34" charset="0"/>
              <a:cs typeface="Segoe UI" pitchFamily="34" charset="0"/>
            </a:endParaRPr>
          </a:p>
        </p:txBody>
      </p:sp>
      <p:graphicFrame>
        <p:nvGraphicFramePr>
          <p:cNvPr id="3" name="Object 2"/>
          <p:cNvGraphicFramePr>
            <a:graphicFrameLocks noChangeAspect="1"/>
          </p:cNvGraphicFramePr>
          <p:nvPr>
            <p:custDataLst>
              <p:tags r:id="rId2"/>
            </p:custDataLst>
            <p:extLst/>
          </p:nvPr>
        </p:nvGraphicFramePr>
        <p:xfrm>
          <a:off x="2424" y="2531"/>
          <a:ext cx="1556" cy="1556"/>
        </p:xfrm>
        <a:graphic>
          <a:graphicData uri="http://schemas.openxmlformats.org/presentationml/2006/ole">
            <mc:AlternateContent xmlns:mc="http://schemas.openxmlformats.org/markup-compatibility/2006">
              <mc:Choice xmlns:v="urn:schemas-microsoft-com:vml" Requires="v">
                <p:oleObj spid="_x0000_s1027" name="think-cell Slide" r:id="rId5" imgW="381" imgH="381" progId="TCLayout.ActiveDocument.1">
                  <p:embed/>
                </p:oleObj>
              </mc:Choice>
              <mc:Fallback>
                <p:oleObj name="think-cell Slide" r:id="rId5" imgW="381" imgH="381" progId="TCLayout.ActiveDocument.1">
                  <p:embed/>
                  <p:pic>
                    <p:nvPicPr>
                      <p:cNvPr id="3" name="Object 2"/>
                      <p:cNvPicPr/>
                      <p:nvPr/>
                    </p:nvPicPr>
                    <p:blipFill>
                      <a:blip r:embed="rId6"/>
                      <a:stretch>
                        <a:fillRect/>
                      </a:stretch>
                    </p:blipFill>
                    <p:spPr>
                      <a:xfrm>
                        <a:off x="2424" y="2531"/>
                        <a:ext cx="1556" cy="1556"/>
                      </a:xfrm>
                      <a:prstGeom prst="rect">
                        <a:avLst/>
                      </a:prstGeom>
                    </p:spPr>
                  </p:pic>
                </p:oleObj>
              </mc:Fallback>
            </mc:AlternateContent>
          </a:graphicData>
        </a:graphic>
      </p:graphicFrame>
      <p:sp>
        <p:nvSpPr>
          <p:cNvPr id="5" name="Title 4"/>
          <p:cNvSpPr>
            <a:spLocks noGrp="1"/>
          </p:cNvSpPr>
          <p:nvPr>
            <p:ph type="title"/>
          </p:nvPr>
        </p:nvSpPr>
        <p:spPr/>
        <p:txBody>
          <a:bodyPr/>
          <a:lstStyle/>
          <a:p>
            <a:r>
              <a:rPr lang="en-US" dirty="0"/>
              <a:t>A variety of real-world applications</a:t>
            </a:r>
          </a:p>
        </p:txBody>
      </p:sp>
      <p:graphicFrame>
        <p:nvGraphicFramePr>
          <p:cNvPr id="75" name="Table 20"/>
          <p:cNvGraphicFramePr>
            <a:graphicFrameLocks noGrp="1"/>
          </p:cNvGraphicFramePr>
          <p:nvPr>
            <p:extLst/>
          </p:nvPr>
        </p:nvGraphicFramePr>
        <p:xfrm>
          <a:off x="493993" y="5194620"/>
          <a:ext cx="2139392" cy="1057452"/>
        </p:xfrm>
        <a:graphic>
          <a:graphicData uri="http://schemas.openxmlformats.org/drawingml/2006/table">
            <a:tbl>
              <a:tblPr firstRow="1" bandRow="1"/>
              <a:tblGrid>
                <a:gridCol w="1111393">
                  <a:extLst>
                    <a:ext uri="{9D8B030D-6E8A-4147-A177-3AD203B41FA5}">
                      <a16:colId xmlns:a16="http://schemas.microsoft.com/office/drawing/2014/main" val="20000"/>
                    </a:ext>
                  </a:extLst>
                </a:gridCol>
                <a:gridCol w="1027999">
                  <a:extLst>
                    <a:ext uri="{9D8B030D-6E8A-4147-A177-3AD203B41FA5}">
                      <a16:colId xmlns:a16="http://schemas.microsoft.com/office/drawing/2014/main" val="20001"/>
                    </a:ext>
                  </a:extLst>
                </a:gridCol>
              </a:tblGrid>
              <a:tr h="232026">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nSpc>
                          <a:spcPct val="90000"/>
                        </a:lnSpc>
                      </a:pPr>
                      <a:r>
                        <a:rPr lang="en-US" sz="1100">
                          <a:gradFill>
                            <a:gsLst>
                              <a:gs pos="3111">
                                <a:schemeClr val="tx1"/>
                              </a:gs>
                              <a:gs pos="35000">
                                <a:schemeClr val="tx1"/>
                              </a:gs>
                            </a:gsLst>
                            <a:lin ang="5400000" scaled="1"/>
                          </a:gradFill>
                          <a:latin typeface="+mn-lt"/>
                          <a:cs typeface="Segoe UI" panose="020B0502040204020203" pitchFamily="34" charset="0"/>
                        </a:rPr>
                        <a:t>Category</a:t>
                      </a:r>
                    </a:p>
                  </a:txBody>
                  <a:tcPr marL="45713" marR="45713" marT="18285" marB="18285" anchor="ctr">
                    <a:lnL w="12700" cap="flat" cmpd="sng" algn="ctr">
                      <a:solidFill>
                        <a:srgbClr val="6E6E73">
                          <a:lumMod val="20000"/>
                          <a:lumOff val="80000"/>
                        </a:srgbClr>
                      </a:solidFill>
                      <a:prstDash val="solid"/>
                      <a:round/>
                      <a:headEnd type="none" w="med" len="med"/>
                      <a:tailEnd type="none" w="med" len="med"/>
                    </a:lnL>
                    <a:lnR w="12700" cap="flat" cmpd="sng" algn="ctr">
                      <a:solidFill>
                        <a:srgbClr val="6E6E73">
                          <a:lumMod val="20000"/>
                          <a:lumOff val="80000"/>
                        </a:srgbClr>
                      </a:solidFill>
                      <a:prstDash val="solid"/>
                      <a:round/>
                      <a:headEnd type="none" w="med" len="med"/>
                      <a:tailEnd type="none" w="med" len="med"/>
                    </a:lnR>
                    <a:lnT w="12700" cap="flat" cmpd="sng" algn="ctr">
                      <a:solidFill>
                        <a:srgbClr val="6E6E73">
                          <a:lumMod val="20000"/>
                          <a:lumOff val="80000"/>
                        </a:srgbClr>
                      </a:solidFill>
                      <a:prstDash val="solid"/>
                      <a:round/>
                      <a:headEnd type="none" w="med" len="med"/>
                      <a:tailEnd type="none" w="med" len="med"/>
                    </a:lnT>
                    <a:lnB w="12700" cap="flat" cmpd="sng" algn="ctr">
                      <a:solidFill>
                        <a:srgbClr val="6E6E73">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nSpc>
                          <a:spcPct val="90000"/>
                        </a:lnSpc>
                      </a:pPr>
                      <a:r>
                        <a:rPr lang="en-US" sz="1100">
                          <a:gradFill>
                            <a:gsLst>
                              <a:gs pos="3111">
                                <a:schemeClr val="tx1"/>
                              </a:gs>
                              <a:gs pos="35000">
                                <a:schemeClr val="tx1"/>
                              </a:gs>
                            </a:gsLst>
                            <a:lin ang="5400000" scaled="1"/>
                          </a:gradFill>
                          <a:latin typeface="+mn-lt"/>
                          <a:cs typeface="Segoe UI" panose="020B0502040204020203" pitchFamily="34" charset="0"/>
                        </a:rPr>
                        <a:t>People; 5</a:t>
                      </a:r>
                      <a:r>
                        <a:rPr lang="en-US" sz="1100" baseline="0">
                          <a:gradFill>
                            <a:gsLst>
                              <a:gs pos="3111">
                                <a:schemeClr val="tx1"/>
                              </a:gs>
                              <a:gs pos="35000">
                                <a:schemeClr val="tx1"/>
                              </a:gs>
                            </a:gsLst>
                            <a:lin ang="5400000" scaled="1"/>
                          </a:gradFill>
                          <a:latin typeface="+mn-lt"/>
                          <a:cs typeface="Segoe UI" panose="020B0502040204020203" pitchFamily="34" charset="0"/>
                        </a:rPr>
                        <a:t> faces</a:t>
                      </a:r>
                      <a:endParaRPr lang="en-US" sz="1100">
                        <a:gradFill>
                          <a:gsLst>
                            <a:gs pos="3111">
                              <a:schemeClr val="tx1"/>
                            </a:gs>
                            <a:gs pos="35000">
                              <a:schemeClr val="tx1"/>
                            </a:gs>
                          </a:gsLst>
                          <a:lin ang="5400000" scaled="1"/>
                        </a:gradFill>
                        <a:latin typeface="+mn-lt"/>
                        <a:cs typeface="Segoe UI" panose="020B0502040204020203" pitchFamily="34" charset="0"/>
                      </a:endParaRPr>
                    </a:p>
                  </a:txBody>
                  <a:tcPr marL="45713" marR="45713" marT="18285" marB="18285" anchor="ctr">
                    <a:lnL w="12700" cap="flat" cmpd="sng" algn="ctr">
                      <a:solidFill>
                        <a:srgbClr val="6E6E73">
                          <a:lumMod val="20000"/>
                          <a:lumOff val="80000"/>
                        </a:srgbClr>
                      </a:solidFill>
                      <a:prstDash val="solid"/>
                      <a:round/>
                      <a:headEnd type="none" w="med" len="med"/>
                      <a:tailEnd type="none" w="med" len="med"/>
                    </a:lnL>
                    <a:lnR w="12700" cap="flat" cmpd="sng" algn="ctr">
                      <a:solidFill>
                        <a:srgbClr val="6E6E73">
                          <a:lumMod val="20000"/>
                          <a:lumOff val="80000"/>
                        </a:srgbClr>
                      </a:solidFill>
                      <a:prstDash val="solid"/>
                      <a:round/>
                      <a:headEnd type="none" w="med" len="med"/>
                      <a:tailEnd type="none" w="med" len="med"/>
                    </a:lnR>
                    <a:lnT w="12700" cap="flat" cmpd="sng" algn="ctr">
                      <a:solidFill>
                        <a:srgbClr val="6E6E73">
                          <a:lumMod val="20000"/>
                          <a:lumOff val="80000"/>
                        </a:srgbClr>
                      </a:solidFill>
                      <a:prstDash val="solid"/>
                      <a:round/>
                      <a:headEnd type="none" w="med" len="med"/>
                      <a:tailEnd type="none" w="med" len="med"/>
                    </a:lnT>
                    <a:lnB w="12700" cap="flat" cmpd="sng" algn="ctr">
                      <a:solidFill>
                        <a:srgbClr val="6E6E73">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32026">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nSpc>
                          <a:spcPct val="90000"/>
                        </a:lnSpc>
                      </a:pPr>
                      <a:r>
                        <a:rPr lang="en-US" sz="1100">
                          <a:gradFill>
                            <a:gsLst>
                              <a:gs pos="3111">
                                <a:schemeClr val="tx1"/>
                              </a:gs>
                              <a:gs pos="35000">
                                <a:schemeClr val="tx1"/>
                              </a:gs>
                            </a:gsLst>
                            <a:lin ang="5400000" scaled="1"/>
                          </a:gradFill>
                          <a:latin typeface="+mn-lt"/>
                          <a:cs typeface="Segoe UI" panose="020B0502040204020203" pitchFamily="34" charset="0"/>
                        </a:rPr>
                        <a:t>Adult/</a:t>
                      </a:r>
                      <a:r>
                        <a:rPr lang="en-US" sz="1100" baseline="0">
                          <a:gradFill>
                            <a:gsLst>
                              <a:gs pos="3111">
                                <a:schemeClr val="tx1"/>
                              </a:gs>
                              <a:gs pos="35000">
                                <a:schemeClr val="tx1"/>
                              </a:gs>
                            </a:gsLst>
                            <a:lin ang="5400000" scaled="1"/>
                          </a:gradFill>
                          <a:latin typeface="+mn-lt"/>
                          <a:cs typeface="Segoe UI" panose="020B0502040204020203" pitchFamily="34" charset="0"/>
                        </a:rPr>
                        <a:t>R</a:t>
                      </a:r>
                      <a:r>
                        <a:rPr lang="en-US" sz="1100">
                          <a:gradFill>
                            <a:gsLst>
                              <a:gs pos="3111">
                                <a:schemeClr val="tx1"/>
                              </a:gs>
                              <a:gs pos="35000">
                                <a:schemeClr val="tx1"/>
                              </a:gs>
                            </a:gsLst>
                            <a:lin ang="5400000" scaled="1"/>
                          </a:gradFill>
                          <a:latin typeface="+mn-lt"/>
                          <a:cs typeface="Segoe UI" panose="020B0502040204020203" pitchFamily="34" charset="0"/>
                        </a:rPr>
                        <a:t>acy?</a:t>
                      </a:r>
                    </a:p>
                  </a:txBody>
                  <a:tcPr marL="45713" marR="45713" marT="18285" marB="18285" anchor="ctr">
                    <a:lnL w="12700" cap="flat" cmpd="sng" algn="ctr">
                      <a:solidFill>
                        <a:srgbClr val="6E6E73">
                          <a:lumMod val="20000"/>
                          <a:lumOff val="80000"/>
                        </a:srgbClr>
                      </a:solidFill>
                      <a:prstDash val="solid"/>
                      <a:round/>
                      <a:headEnd type="none" w="med" len="med"/>
                      <a:tailEnd type="none" w="med" len="med"/>
                    </a:lnL>
                    <a:lnR w="12700" cap="flat" cmpd="sng" algn="ctr">
                      <a:solidFill>
                        <a:srgbClr val="6E6E73">
                          <a:lumMod val="20000"/>
                          <a:lumOff val="80000"/>
                        </a:srgbClr>
                      </a:solidFill>
                      <a:prstDash val="solid"/>
                      <a:round/>
                      <a:headEnd type="none" w="med" len="med"/>
                      <a:tailEnd type="none" w="med" len="med"/>
                    </a:lnR>
                    <a:lnT w="12700" cap="flat" cmpd="sng" algn="ctr">
                      <a:solidFill>
                        <a:srgbClr val="6E6E73">
                          <a:lumMod val="20000"/>
                          <a:lumOff val="80000"/>
                        </a:srgbClr>
                      </a:solidFill>
                      <a:prstDash val="solid"/>
                      <a:round/>
                      <a:headEnd type="none" w="med" len="med"/>
                      <a:tailEnd type="none" w="med" len="med"/>
                    </a:lnT>
                    <a:lnB w="12700" cap="flat" cmpd="sng" algn="ctr">
                      <a:solidFill>
                        <a:srgbClr val="6E6E73">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nSpc>
                          <a:spcPct val="90000"/>
                        </a:lnSpc>
                      </a:pPr>
                      <a:r>
                        <a:rPr lang="en-US" sz="1100">
                          <a:gradFill>
                            <a:gsLst>
                              <a:gs pos="3111">
                                <a:schemeClr val="tx1"/>
                              </a:gs>
                              <a:gs pos="35000">
                                <a:schemeClr val="tx1"/>
                              </a:gs>
                            </a:gsLst>
                            <a:lin ang="5400000" scaled="1"/>
                          </a:gradFill>
                          <a:latin typeface="+mn-lt"/>
                          <a:cs typeface="Segoe UI" panose="020B0502040204020203" pitchFamily="34" charset="0"/>
                        </a:rPr>
                        <a:t>False</a:t>
                      </a:r>
                      <a:r>
                        <a:rPr lang="en-US" sz="1100" baseline="0">
                          <a:gradFill>
                            <a:gsLst>
                              <a:gs pos="3111">
                                <a:schemeClr val="tx1"/>
                              </a:gs>
                              <a:gs pos="35000">
                                <a:schemeClr val="tx1"/>
                              </a:gs>
                            </a:gsLst>
                            <a:lin ang="5400000" scaled="1"/>
                          </a:gradFill>
                          <a:latin typeface="+mn-lt"/>
                          <a:cs typeface="Segoe UI" panose="020B0502040204020203" pitchFamily="34" charset="0"/>
                        </a:rPr>
                        <a:t>/False</a:t>
                      </a:r>
                      <a:endParaRPr lang="en-US" sz="1100">
                        <a:gradFill>
                          <a:gsLst>
                            <a:gs pos="3111">
                              <a:schemeClr val="tx1"/>
                            </a:gs>
                            <a:gs pos="35000">
                              <a:schemeClr val="tx1"/>
                            </a:gs>
                          </a:gsLst>
                          <a:lin ang="5400000" scaled="1"/>
                        </a:gradFill>
                        <a:latin typeface="+mn-lt"/>
                        <a:cs typeface="Segoe UI" panose="020B0502040204020203" pitchFamily="34" charset="0"/>
                      </a:endParaRPr>
                    </a:p>
                  </a:txBody>
                  <a:tcPr marL="45713" marR="45713" marT="18285" marB="18285" anchor="ctr">
                    <a:lnL w="12700" cap="flat" cmpd="sng" algn="ctr">
                      <a:solidFill>
                        <a:srgbClr val="6E6E73">
                          <a:lumMod val="20000"/>
                          <a:lumOff val="80000"/>
                        </a:srgbClr>
                      </a:solidFill>
                      <a:prstDash val="solid"/>
                      <a:round/>
                      <a:headEnd type="none" w="med" len="med"/>
                      <a:tailEnd type="none" w="med" len="med"/>
                    </a:lnL>
                    <a:lnR w="12700" cap="flat" cmpd="sng" algn="ctr">
                      <a:solidFill>
                        <a:srgbClr val="6E6E73">
                          <a:lumMod val="20000"/>
                          <a:lumOff val="80000"/>
                        </a:srgbClr>
                      </a:solidFill>
                      <a:prstDash val="solid"/>
                      <a:round/>
                      <a:headEnd type="none" w="med" len="med"/>
                      <a:tailEnd type="none" w="med" len="med"/>
                    </a:lnR>
                    <a:lnT w="12700" cap="flat" cmpd="sng" algn="ctr">
                      <a:solidFill>
                        <a:srgbClr val="6E6E73">
                          <a:lumMod val="20000"/>
                          <a:lumOff val="80000"/>
                        </a:srgbClr>
                      </a:solidFill>
                      <a:prstDash val="solid"/>
                      <a:round/>
                      <a:headEnd type="none" w="med" len="med"/>
                      <a:tailEnd type="none" w="med" len="med"/>
                    </a:lnT>
                    <a:lnB w="12700" cap="flat" cmpd="sng" algn="ctr">
                      <a:solidFill>
                        <a:srgbClr val="6E6E73">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1374">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nSpc>
                          <a:spcPct val="90000"/>
                        </a:lnSpc>
                      </a:pPr>
                      <a:r>
                        <a:rPr lang="en-US" sz="1100">
                          <a:gradFill>
                            <a:gsLst>
                              <a:gs pos="3111">
                                <a:schemeClr val="tx1"/>
                              </a:gs>
                              <a:gs pos="35000">
                                <a:schemeClr val="tx1"/>
                              </a:gs>
                            </a:gsLst>
                            <a:lin ang="5400000" scaled="1"/>
                          </a:gradFill>
                          <a:latin typeface="+mn-lt"/>
                          <a:cs typeface="Segoe UI" panose="020B0502040204020203" pitchFamily="34" charset="0"/>
                        </a:rPr>
                        <a:t>Dominant</a:t>
                      </a:r>
                      <a:r>
                        <a:rPr lang="en-US" sz="1100" baseline="0">
                          <a:gradFill>
                            <a:gsLst>
                              <a:gs pos="3111">
                                <a:schemeClr val="tx1"/>
                              </a:gs>
                              <a:gs pos="35000">
                                <a:schemeClr val="tx1"/>
                              </a:gs>
                            </a:gsLst>
                            <a:lin ang="5400000" scaled="1"/>
                          </a:gradFill>
                          <a:latin typeface="+mn-lt"/>
                          <a:cs typeface="Segoe UI" panose="020B0502040204020203" pitchFamily="34" charset="0"/>
                        </a:rPr>
                        <a:t> c</a:t>
                      </a:r>
                      <a:r>
                        <a:rPr lang="en-US" sz="1100">
                          <a:gradFill>
                            <a:gsLst>
                              <a:gs pos="3111">
                                <a:schemeClr val="tx1"/>
                              </a:gs>
                              <a:gs pos="35000">
                                <a:schemeClr val="tx1"/>
                              </a:gs>
                            </a:gsLst>
                            <a:lin ang="5400000" scaled="1"/>
                          </a:gradFill>
                          <a:latin typeface="+mn-lt"/>
                          <a:cs typeface="Segoe UI" panose="020B0502040204020203" pitchFamily="34" charset="0"/>
                        </a:rPr>
                        <a:t>olors</a:t>
                      </a:r>
                    </a:p>
                  </a:txBody>
                  <a:tcPr marL="45713" marR="45713" marT="18285" marB="18285" anchor="ctr">
                    <a:lnL w="12700" cap="flat" cmpd="sng" algn="ctr">
                      <a:solidFill>
                        <a:srgbClr val="6E6E73">
                          <a:lumMod val="20000"/>
                          <a:lumOff val="80000"/>
                        </a:srgbClr>
                      </a:solidFill>
                      <a:prstDash val="solid"/>
                      <a:round/>
                      <a:headEnd type="none" w="med" len="med"/>
                      <a:tailEnd type="none" w="med" len="med"/>
                    </a:lnL>
                    <a:lnR w="12700" cap="flat" cmpd="sng" algn="ctr">
                      <a:solidFill>
                        <a:srgbClr val="6E6E73">
                          <a:lumMod val="20000"/>
                          <a:lumOff val="80000"/>
                        </a:srgbClr>
                      </a:solidFill>
                      <a:prstDash val="solid"/>
                      <a:round/>
                      <a:headEnd type="none" w="med" len="med"/>
                      <a:tailEnd type="none" w="med" len="med"/>
                    </a:lnR>
                    <a:lnT w="12700" cap="flat" cmpd="sng" algn="ctr">
                      <a:solidFill>
                        <a:srgbClr val="6E6E73">
                          <a:lumMod val="20000"/>
                          <a:lumOff val="80000"/>
                        </a:srgbClr>
                      </a:solidFill>
                      <a:prstDash val="solid"/>
                      <a:round/>
                      <a:headEnd type="none" w="med" len="med"/>
                      <a:tailEnd type="none" w="med" len="med"/>
                    </a:lnT>
                    <a:lnB w="12700" cap="flat" cmpd="sng" algn="ctr">
                      <a:solidFill>
                        <a:srgbClr val="6E6E73">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nSpc>
                          <a:spcPct val="90000"/>
                        </a:lnSpc>
                      </a:pPr>
                      <a:endParaRPr lang="en-US" sz="1100">
                        <a:gradFill>
                          <a:gsLst>
                            <a:gs pos="3111">
                              <a:schemeClr val="tx1"/>
                            </a:gs>
                            <a:gs pos="35000">
                              <a:schemeClr val="tx1"/>
                            </a:gs>
                          </a:gsLst>
                          <a:lin ang="5400000" scaled="1"/>
                        </a:gradFill>
                        <a:latin typeface="+mn-lt"/>
                        <a:cs typeface="Segoe UI" panose="020B0502040204020203" pitchFamily="34" charset="0"/>
                      </a:endParaRPr>
                    </a:p>
                  </a:txBody>
                  <a:tcPr marL="45713" marR="45713" marT="18285" marB="18285" anchor="ctr">
                    <a:lnL w="12700" cap="flat" cmpd="sng" algn="ctr">
                      <a:solidFill>
                        <a:srgbClr val="6E6E73">
                          <a:lumMod val="20000"/>
                          <a:lumOff val="80000"/>
                        </a:srgbClr>
                      </a:solidFill>
                      <a:prstDash val="solid"/>
                      <a:round/>
                      <a:headEnd type="none" w="med" len="med"/>
                      <a:tailEnd type="none" w="med" len="med"/>
                    </a:lnL>
                    <a:lnR w="12700" cap="flat" cmpd="sng" algn="ctr">
                      <a:solidFill>
                        <a:srgbClr val="6E6E73">
                          <a:lumMod val="20000"/>
                          <a:lumOff val="80000"/>
                        </a:srgbClr>
                      </a:solidFill>
                      <a:prstDash val="solid"/>
                      <a:round/>
                      <a:headEnd type="none" w="med" len="med"/>
                      <a:tailEnd type="none" w="med" len="med"/>
                    </a:lnR>
                    <a:lnT w="12700" cap="flat" cmpd="sng" algn="ctr">
                      <a:solidFill>
                        <a:srgbClr val="6E6E73">
                          <a:lumMod val="20000"/>
                          <a:lumOff val="80000"/>
                        </a:srgbClr>
                      </a:solidFill>
                      <a:prstDash val="solid"/>
                      <a:round/>
                      <a:headEnd type="none" w="med" len="med"/>
                      <a:tailEnd type="none" w="med" len="med"/>
                    </a:lnT>
                    <a:lnB w="12700" cap="flat" cmpd="sng" algn="ctr">
                      <a:solidFill>
                        <a:srgbClr val="6E6E73">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2026">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nSpc>
                          <a:spcPct val="90000"/>
                        </a:lnSpc>
                      </a:pPr>
                      <a:r>
                        <a:rPr lang="en-US" sz="1100">
                          <a:gradFill>
                            <a:gsLst>
                              <a:gs pos="3111">
                                <a:schemeClr val="tx1"/>
                              </a:gs>
                              <a:gs pos="35000">
                                <a:schemeClr val="tx1"/>
                              </a:gs>
                            </a:gsLst>
                            <a:lin ang="5400000" scaled="1"/>
                          </a:gradFill>
                          <a:latin typeface="+mn-lt"/>
                          <a:cs typeface="Segoe UI" panose="020B0502040204020203" pitchFamily="34" charset="0"/>
                        </a:rPr>
                        <a:t>Accent color</a:t>
                      </a:r>
                    </a:p>
                  </a:txBody>
                  <a:tcPr marL="45713" marR="45713" marT="18285" marB="18285" anchor="ctr">
                    <a:lnL w="12700" cap="flat" cmpd="sng" algn="ctr">
                      <a:solidFill>
                        <a:srgbClr val="6E6E73">
                          <a:lumMod val="20000"/>
                          <a:lumOff val="80000"/>
                        </a:srgbClr>
                      </a:solidFill>
                      <a:prstDash val="solid"/>
                      <a:round/>
                      <a:headEnd type="none" w="med" len="med"/>
                      <a:tailEnd type="none" w="med" len="med"/>
                    </a:lnL>
                    <a:lnR w="12700" cap="flat" cmpd="sng" algn="ctr">
                      <a:solidFill>
                        <a:srgbClr val="6E6E73">
                          <a:lumMod val="20000"/>
                          <a:lumOff val="80000"/>
                        </a:srgbClr>
                      </a:solidFill>
                      <a:prstDash val="solid"/>
                      <a:round/>
                      <a:headEnd type="none" w="med" len="med"/>
                      <a:tailEnd type="none" w="med" len="med"/>
                    </a:lnR>
                    <a:lnT w="12700" cap="flat" cmpd="sng" algn="ctr">
                      <a:solidFill>
                        <a:srgbClr val="6E6E73">
                          <a:lumMod val="20000"/>
                          <a:lumOff val="80000"/>
                        </a:srgbClr>
                      </a:solidFill>
                      <a:prstDash val="solid"/>
                      <a:round/>
                      <a:headEnd type="none" w="med" len="med"/>
                      <a:tailEnd type="none" w="med" len="med"/>
                    </a:lnT>
                    <a:lnB w="12700" cap="flat" cmpd="sng" algn="ctr">
                      <a:solidFill>
                        <a:srgbClr val="6E6E73">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nSpc>
                          <a:spcPct val="90000"/>
                        </a:lnSpc>
                      </a:pPr>
                      <a:endParaRPr lang="en-US" sz="1100" dirty="0">
                        <a:gradFill>
                          <a:gsLst>
                            <a:gs pos="3111">
                              <a:schemeClr val="tx1"/>
                            </a:gs>
                            <a:gs pos="35000">
                              <a:schemeClr val="tx1"/>
                            </a:gs>
                          </a:gsLst>
                          <a:lin ang="5400000" scaled="1"/>
                        </a:gradFill>
                        <a:latin typeface="+mn-lt"/>
                        <a:cs typeface="Segoe UI" panose="020B0502040204020203" pitchFamily="34" charset="0"/>
                      </a:endParaRPr>
                    </a:p>
                  </a:txBody>
                  <a:tcPr marL="45713" marR="45713" marT="18285" marB="18285" anchor="ctr">
                    <a:lnL w="12700" cap="flat" cmpd="sng" algn="ctr">
                      <a:solidFill>
                        <a:srgbClr val="6E6E73">
                          <a:lumMod val="20000"/>
                          <a:lumOff val="80000"/>
                        </a:srgbClr>
                      </a:solidFill>
                      <a:prstDash val="solid"/>
                      <a:round/>
                      <a:headEnd type="none" w="med" len="med"/>
                      <a:tailEnd type="none" w="med" len="med"/>
                    </a:lnL>
                    <a:lnR w="12700" cap="flat" cmpd="sng" algn="ctr">
                      <a:solidFill>
                        <a:srgbClr val="6E6E73">
                          <a:lumMod val="20000"/>
                          <a:lumOff val="80000"/>
                        </a:srgbClr>
                      </a:solidFill>
                      <a:prstDash val="solid"/>
                      <a:round/>
                      <a:headEnd type="none" w="med" len="med"/>
                      <a:tailEnd type="none" w="med" len="med"/>
                    </a:lnR>
                    <a:lnT w="12700" cap="flat" cmpd="sng" algn="ctr">
                      <a:solidFill>
                        <a:srgbClr val="6E6E73">
                          <a:lumMod val="20000"/>
                          <a:lumOff val="80000"/>
                        </a:srgbClr>
                      </a:solidFill>
                      <a:prstDash val="solid"/>
                      <a:round/>
                      <a:headEnd type="none" w="med" len="med"/>
                      <a:tailEnd type="none" w="med" len="med"/>
                    </a:lnT>
                    <a:lnB w="12700" cap="flat" cmpd="sng" algn="ctr">
                      <a:solidFill>
                        <a:srgbClr val="6E6E73">
                          <a:lumMod val="20000"/>
                          <a:lumOff val="8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pSp>
        <p:nvGrpSpPr>
          <p:cNvPr id="28" name="Group 27">
            <a:extLst>
              <a:ext uri="{FF2B5EF4-FFF2-40B4-BE49-F238E27FC236}">
                <a16:creationId xmlns:a16="http://schemas.microsoft.com/office/drawing/2014/main" id="{E813D4AA-2BC1-470E-B476-E0BA1692B088}"/>
              </a:ext>
            </a:extLst>
          </p:cNvPr>
          <p:cNvGrpSpPr/>
          <p:nvPr/>
        </p:nvGrpSpPr>
        <p:grpSpPr>
          <a:xfrm>
            <a:off x="1664472" y="5717791"/>
            <a:ext cx="440321" cy="246095"/>
            <a:chOff x="1664472" y="5717791"/>
            <a:chExt cx="440321" cy="246095"/>
          </a:xfrm>
        </p:grpSpPr>
        <p:sp>
          <p:nvSpPr>
            <p:cNvPr id="17" name="Rectangle 16"/>
            <p:cNvSpPr/>
            <p:nvPr/>
          </p:nvSpPr>
          <p:spPr bwMode="auto">
            <a:xfrm>
              <a:off x="1664472" y="5717791"/>
              <a:ext cx="108815" cy="105859"/>
            </a:xfrm>
            <a:prstGeom prst="rect">
              <a:avLst/>
            </a:prstGeom>
            <a:solidFill>
              <a:schemeClr val="bg1"/>
            </a:solidFill>
            <a:ln>
              <a:solidFill>
                <a:srgbClr val="08080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marL="0" marR="0" lvl="0" indent="0" algn="ctr" defTabSz="932316"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81" name="Rectangle 80"/>
            <p:cNvSpPr/>
            <p:nvPr/>
          </p:nvSpPr>
          <p:spPr bwMode="auto">
            <a:xfrm>
              <a:off x="1830226" y="5717791"/>
              <a:ext cx="108815" cy="105859"/>
            </a:xfrm>
            <a:prstGeom prst="rect">
              <a:avLst/>
            </a:prstGeom>
            <a:solidFill>
              <a:schemeClr val="bg1">
                <a:lumMod val="50000"/>
              </a:schemeClr>
            </a:solidFill>
            <a:ln>
              <a:solidFill>
                <a:srgbClr val="08080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marL="0" marR="0" lvl="0" indent="0" algn="ctr" defTabSz="932316"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91" name="Rectangle 90"/>
            <p:cNvSpPr/>
            <p:nvPr/>
          </p:nvSpPr>
          <p:spPr bwMode="auto">
            <a:xfrm>
              <a:off x="1995978" y="5717791"/>
              <a:ext cx="108815" cy="105859"/>
            </a:xfrm>
            <a:prstGeom prst="rect">
              <a:avLst/>
            </a:prstGeom>
            <a:solidFill>
              <a:schemeClr val="bg2">
                <a:lumMod val="25000"/>
              </a:schemeClr>
            </a:solidFill>
            <a:ln>
              <a:solidFill>
                <a:srgbClr val="08080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marL="0" marR="0" lvl="0" indent="0" algn="ctr" defTabSz="932316"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104" name="Rectangle 103"/>
            <p:cNvSpPr/>
            <p:nvPr/>
          </p:nvSpPr>
          <p:spPr bwMode="auto">
            <a:xfrm>
              <a:off x="1664472" y="5858027"/>
              <a:ext cx="108817" cy="105859"/>
            </a:xfrm>
            <a:prstGeom prst="rect">
              <a:avLst/>
            </a:prstGeom>
            <a:solidFill>
              <a:schemeClr val="tx1">
                <a:lumMod val="50000"/>
              </a:schemeClr>
            </a:solidFill>
            <a:ln>
              <a:solidFill>
                <a:srgbClr val="08080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marL="0" marR="0" lvl="0" indent="0" algn="ctr" defTabSz="932316"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05050"/>
                </a:solidFill>
                <a:effectLst/>
                <a:uLnTx/>
                <a:uFillTx/>
                <a:latin typeface="Segoe UI"/>
                <a:ea typeface="Segoe UI" pitchFamily="34" charset="0"/>
                <a:cs typeface="Segoe UI" pitchFamily="34" charset="0"/>
              </a:endParaRPr>
            </a:p>
          </p:txBody>
        </p:sp>
      </p:grpSp>
      <p:sp>
        <p:nvSpPr>
          <p:cNvPr id="70" name="Rectangle 69"/>
          <p:cNvSpPr/>
          <p:nvPr/>
        </p:nvSpPr>
        <p:spPr bwMode="auto">
          <a:xfrm>
            <a:off x="454375" y="1248859"/>
            <a:ext cx="2218629" cy="5006291"/>
          </a:xfrm>
          <a:prstGeom prst="rect">
            <a:avLst/>
          </a:prstGeom>
          <a:solidFill>
            <a:schemeClr val="tx1">
              <a:lumMod val="20000"/>
              <a:lumOff val="80000"/>
              <a:alpha val="17000"/>
            </a:schemeClr>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49"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p:txBody>
      </p:sp>
      <p:pic>
        <p:nvPicPr>
          <p:cNvPr id="7" name="Picture 6"/>
          <p:cNvPicPr>
            <a:picLocks noChangeAspect="1"/>
          </p:cNvPicPr>
          <p:nvPr/>
        </p:nvPicPr>
        <p:blipFill rotWithShape="1">
          <a:blip r:embed="rId7"/>
          <a:srcRect t="7654"/>
          <a:stretch/>
        </p:blipFill>
        <p:spPr>
          <a:xfrm>
            <a:off x="502631" y="3855190"/>
            <a:ext cx="2122117" cy="1239947"/>
          </a:xfrm>
          <a:prstGeom prst="rect">
            <a:avLst/>
          </a:prstGeom>
        </p:spPr>
      </p:pic>
      <p:grpSp>
        <p:nvGrpSpPr>
          <p:cNvPr id="8" name="Group 7">
            <a:extLst>
              <a:ext uri="{FF2B5EF4-FFF2-40B4-BE49-F238E27FC236}">
                <a16:creationId xmlns:a16="http://schemas.microsoft.com/office/drawing/2014/main" id="{C3DB683A-B8D9-4244-845C-1C46D88DF3A6}"/>
              </a:ext>
            </a:extLst>
          </p:cNvPr>
          <p:cNvGrpSpPr/>
          <p:nvPr/>
        </p:nvGrpSpPr>
        <p:grpSpPr>
          <a:xfrm>
            <a:off x="454375" y="1295762"/>
            <a:ext cx="2218629" cy="2507314"/>
            <a:chOff x="454375" y="1295762"/>
            <a:chExt cx="2218629" cy="2507314"/>
          </a:xfrm>
        </p:grpSpPr>
        <p:grpSp>
          <p:nvGrpSpPr>
            <p:cNvPr id="27" name="Group 26">
              <a:extLst>
                <a:ext uri="{FF2B5EF4-FFF2-40B4-BE49-F238E27FC236}">
                  <a16:creationId xmlns:a16="http://schemas.microsoft.com/office/drawing/2014/main" id="{06D175FB-DAA9-418F-8678-627B7D775CDD}"/>
                </a:ext>
              </a:extLst>
            </p:cNvPr>
            <p:cNvGrpSpPr/>
            <p:nvPr/>
          </p:nvGrpSpPr>
          <p:grpSpPr>
            <a:xfrm>
              <a:off x="454375" y="1295762"/>
              <a:ext cx="2218629" cy="2507314"/>
              <a:chOff x="454375" y="1295762"/>
              <a:chExt cx="2218629" cy="2507314"/>
            </a:xfrm>
          </p:grpSpPr>
          <p:sp>
            <p:nvSpPr>
              <p:cNvPr id="88" name="Freeform 78"/>
              <p:cNvSpPr/>
              <p:nvPr/>
            </p:nvSpPr>
            <p:spPr bwMode="auto">
              <a:xfrm>
                <a:off x="454375" y="1295762"/>
                <a:ext cx="2218629" cy="432692"/>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46284" tIns="91427" rIns="146284" bIns="91427" numCol="1" spcCol="0" rtlCol="0" fromWordArt="0" anchor="ctr" anchorCtr="0" forceAA="0" compatLnSpc="1">
                <a:prstTxWarp prst="textNoShape">
                  <a:avLst/>
                </a:prstTxWarp>
                <a:noAutofit/>
              </a:bodyPr>
              <a:lstStyle/>
              <a:p>
                <a:pPr marL="0" marR="0" lvl="0" indent="0" algn="l" defTabSz="950868" rtl="0" eaLnBrk="1" fontAlgn="base" latinLnBrk="0" hangingPunct="1">
                  <a:lnSpc>
                    <a:spcPct val="100000"/>
                  </a:lnSpc>
                  <a:spcBef>
                    <a:spcPct val="0"/>
                  </a:spcBef>
                  <a:spcAft>
                    <a:spcPct val="0"/>
                  </a:spcAft>
                  <a:buClrTx/>
                  <a:buSzTx/>
                  <a:buFontTx/>
                  <a:buNone/>
                  <a:tabLst/>
                  <a:defRPr/>
                </a:pPr>
                <a:r>
                  <a:rPr kumimoji="0" lang="en-US" sz="1866"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Vision</a:t>
                </a:r>
              </a:p>
            </p:txBody>
          </p:sp>
          <p:sp>
            <p:nvSpPr>
              <p:cNvPr id="79" name="Oval Callout 6"/>
              <p:cNvSpPr/>
              <p:nvPr/>
            </p:nvSpPr>
            <p:spPr bwMode="auto">
              <a:xfrm>
                <a:off x="1281283" y="1915078"/>
                <a:ext cx="1195365" cy="761180"/>
              </a:xfrm>
              <a:prstGeom prst="wedgeRectCallout">
                <a:avLst>
                  <a:gd name="adj1" fmla="val -60408"/>
                  <a:gd name="adj2" fmla="val -8409"/>
                </a:avLst>
              </a:prstGeom>
              <a:solidFill>
                <a:srgbClr val="FFFFFF"/>
              </a:solidFill>
              <a:ln w="9525" cap="flat" cmpd="sng" algn="ctr">
                <a:solidFill>
                  <a:schemeClr val="bg1">
                    <a:lumMod val="75000"/>
                  </a:schemeClr>
                </a:solidFill>
                <a:prstDash val="solid"/>
                <a:headEnd type="none" w="med" len="med"/>
                <a:tailEnd type="none" w="med" len="med"/>
              </a:ln>
              <a:effectLst/>
            </p:spPr>
            <p:txBody>
              <a:bodyPr lIns="91440" tIns="91440" rIns="91440" bIns="91440" rtlCol="0" anchor="t" anchorCtr="0"/>
              <a:lstStyle/>
              <a:p>
                <a:pPr marL="0" marR="0" lvl="0" indent="0" algn="l" defTabSz="895709" rtl="0"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dirty="0">
                    <a:ln>
                      <a:noFill/>
                    </a:ln>
                    <a:gradFill>
                      <a:gsLst>
                        <a:gs pos="84000">
                          <a:srgbClr val="3F3F3F"/>
                        </a:gs>
                        <a:gs pos="43000">
                          <a:srgbClr val="3F3F3F"/>
                        </a:gs>
                      </a:gsLst>
                      <a:lin ang="10800000" scaled="0"/>
                    </a:gradFill>
                    <a:effectLst/>
                    <a:uLnTx/>
                    <a:uFillTx/>
                    <a:latin typeface="Segoe UI"/>
                    <a:ea typeface="Segoe UI" pitchFamily="34" charset="0"/>
                    <a:cs typeface="Segoe UI" pitchFamily="34" charset="0"/>
                  </a:rPr>
                  <a:t>What is in the image?</a:t>
                </a:r>
              </a:p>
            </p:txBody>
          </p:sp>
          <p:sp>
            <p:nvSpPr>
              <p:cNvPr id="80" name="Pentagon 79"/>
              <p:cNvSpPr/>
              <p:nvPr/>
            </p:nvSpPr>
            <p:spPr bwMode="auto">
              <a:xfrm rot="5400000">
                <a:off x="1287563" y="2417635"/>
                <a:ext cx="552253" cy="2218629"/>
              </a:xfrm>
              <a:prstGeom prst="rect">
                <a:avLst/>
              </a:prstGeom>
              <a:solidFill>
                <a:schemeClr val="tx1"/>
              </a:solidFill>
              <a:ln w="9525" cap="flat" cmpd="sng" algn="ctr">
                <a:noFill/>
                <a:prstDash val="solid"/>
                <a:headEnd type="none" w="med" len="med"/>
                <a:tailEnd type="none" w="med" len="med"/>
              </a:ln>
              <a:effectLst/>
            </p:spPr>
            <p:txBody>
              <a:bodyPr rot="0" spcFirstLastPara="0" vertOverflow="overflow" horzOverflow="overflow" vert="vert270" wrap="square" lIns="175736" tIns="140590" rIns="175736" bIns="140590" numCol="1" spcCol="0" rtlCol="0" fromWordArt="0" anchor="ctr" anchorCtr="0" forceAA="0" compatLnSpc="1">
                <a:prstTxWarp prst="textNoShape">
                  <a:avLst/>
                </a:prstTxWarp>
                <a:noAutofit/>
              </a:bodyPr>
              <a:lstStyle/>
              <a:p>
                <a:pPr marL="0" marR="0" lvl="0" indent="0" algn="l" defTabSz="895944"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1333">
                          <a:prstClr val="white"/>
                        </a:gs>
                        <a:gs pos="13000">
                          <a:prstClr val="white"/>
                        </a:gs>
                      </a:gsLst>
                      <a:lin ang="10800000" scaled="0"/>
                    </a:gradFill>
                    <a:effectLst/>
                    <a:uLnTx/>
                    <a:uFillTx/>
                    <a:latin typeface="Segoe UI"/>
                    <a:ea typeface="Segoe UI" pitchFamily="34" charset="0"/>
                    <a:cs typeface="Segoe UI" pitchFamily="34" charset="0"/>
                  </a:rPr>
                  <a:t>Computer Vision</a:t>
                </a:r>
              </a:p>
            </p:txBody>
          </p:sp>
          <p:grpSp>
            <p:nvGrpSpPr>
              <p:cNvPr id="16" name="Group 15">
                <a:extLst>
                  <a:ext uri="{FF2B5EF4-FFF2-40B4-BE49-F238E27FC236}">
                    <a16:creationId xmlns:a16="http://schemas.microsoft.com/office/drawing/2014/main" id="{68AD1D11-6D02-4952-9FE8-05BA1F2F16A7}"/>
                  </a:ext>
                </a:extLst>
              </p:cNvPr>
              <p:cNvGrpSpPr/>
              <p:nvPr/>
            </p:nvGrpSpPr>
            <p:grpSpPr>
              <a:xfrm>
                <a:off x="622107" y="2111940"/>
                <a:ext cx="348356" cy="973067"/>
                <a:chOff x="622107" y="2111940"/>
                <a:chExt cx="348356" cy="973067"/>
              </a:xfrm>
            </p:grpSpPr>
            <p:sp>
              <p:nvSpPr>
                <p:cNvPr id="93" name="Freeform 745">
                  <a:extLst>
                    <a:ext uri="{FF2B5EF4-FFF2-40B4-BE49-F238E27FC236}">
                      <a16:creationId xmlns:a16="http://schemas.microsoft.com/office/drawing/2014/main" id="{9C2C50F5-0055-4274-9560-0F0702D483BF}"/>
                    </a:ext>
                  </a:extLst>
                </p:cNvPr>
                <p:cNvSpPr>
                  <a:spLocks/>
                </p:cNvSpPr>
                <p:nvPr/>
              </p:nvSpPr>
              <p:spPr bwMode="auto">
                <a:xfrm>
                  <a:off x="622107" y="2376614"/>
                  <a:ext cx="348356" cy="708393"/>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Segoe UI"/>
                    <a:ea typeface="+mn-ea"/>
                    <a:cs typeface="+mn-cs"/>
                  </a:endParaRPr>
                </a:p>
              </p:txBody>
            </p:sp>
            <p:sp>
              <p:nvSpPr>
                <p:cNvPr id="96" name="Oval 746">
                  <a:extLst>
                    <a:ext uri="{FF2B5EF4-FFF2-40B4-BE49-F238E27FC236}">
                      <a16:creationId xmlns:a16="http://schemas.microsoft.com/office/drawing/2014/main" id="{3629AE0A-A79B-490B-A7F1-CF62832C3543}"/>
                    </a:ext>
                  </a:extLst>
                </p:cNvPr>
                <p:cNvSpPr>
                  <a:spLocks noChangeArrowheads="1"/>
                </p:cNvSpPr>
                <p:nvPr/>
              </p:nvSpPr>
              <p:spPr bwMode="auto">
                <a:xfrm>
                  <a:off x="690222" y="2111940"/>
                  <a:ext cx="212127" cy="210181"/>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Segoe UI"/>
                    <a:ea typeface="+mn-ea"/>
                    <a:cs typeface="+mn-cs"/>
                  </a:endParaRPr>
                </a:p>
              </p:txBody>
            </p:sp>
          </p:grpSp>
        </p:grpSp>
        <p:pic>
          <p:nvPicPr>
            <p:cNvPr id="136" name="Picture 135">
              <a:extLst>
                <a:ext uri="{FF2B5EF4-FFF2-40B4-BE49-F238E27FC236}">
                  <a16:creationId xmlns:a16="http://schemas.microsoft.com/office/drawing/2014/main" id="{572C6FFC-E1AF-4173-96DF-33A4A880140F}"/>
                </a:ext>
              </a:extLst>
            </p:cNvPr>
            <p:cNvPicPr>
              <a:picLocks noChangeAspect="1"/>
            </p:cNvPicPr>
            <p:nvPr/>
          </p:nvPicPr>
          <p:blipFill rotWithShape="1">
            <a:blip r:embed="rId8">
              <a:biLevel thresh="25000"/>
              <a:extLst>
                <a:ext uri="{28A0092B-C50C-407E-A947-70E740481C1C}">
                  <a14:useLocalDpi xmlns:a14="http://schemas.microsoft.com/office/drawing/2010/main" val="0"/>
                </a:ext>
              </a:extLst>
            </a:blip>
            <a:srcRect t="13765"/>
            <a:stretch/>
          </p:blipFill>
          <p:spPr>
            <a:xfrm>
              <a:off x="2123297" y="1316928"/>
              <a:ext cx="530014" cy="457062"/>
            </a:xfrm>
            <a:prstGeom prst="rect">
              <a:avLst/>
            </a:prstGeom>
          </p:spPr>
        </p:pic>
      </p:grpSp>
      <p:grpSp>
        <p:nvGrpSpPr>
          <p:cNvPr id="15" name="Group 14">
            <a:extLst>
              <a:ext uri="{FF2B5EF4-FFF2-40B4-BE49-F238E27FC236}">
                <a16:creationId xmlns:a16="http://schemas.microsoft.com/office/drawing/2014/main" id="{6FDFEA70-DB2C-4D64-BDD9-2142E9438860}"/>
              </a:ext>
            </a:extLst>
          </p:cNvPr>
          <p:cNvGrpSpPr/>
          <p:nvPr/>
        </p:nvGrpSpPr>
        <p:grpSpPr>
          <a:xfrm>
            <a:off x="2748101" y="1248859"/>
            <a:ext cx="2218629" cy="5053193"/>
            <a:chOff x="2748101" y="1248859"/>
            <a:chExt cx="2218629" cy="5053193"/>
          </a:xfrm>
        </p:grpSpPr>
        <p:grpSp>
          <p:nvGrpSpPr>
            <p:cNvPr id="23" name="Group 22">
              <a:extLst>
                <a:ext uri="{FF2B5EF4-FFF2-40B4-BE49-F238E27FC236}">
                  <a16:creationId xmlns:a16="http://schemas.microsoft.com/office/drawing/2014/main" id="{16A98EAE-3DBD-46FA-B4A1-BFC3AE78B06E}"/>
                </a:ext>
              </a:extLst>
            </p:cNvPr>
            <p:cNvGrpSpPr/>
            <p:nvPr/>
          </p:nvGrpSpPr>
          <p:grpSpPr>
            <a:xfrm>
              <a:off x="2748101" y="1295761"/>
              <a:ext cx="2218629" cy="5006291"/>
              <a:chOff x="2748101" y="1295761"/>
              <a:chExt cx="2218629" cy="5006291"/>
            </a:xfrm>
          </p:grpSpPr>
          <p:grpSp>
            <p:nvGrpSpPr>
              <p:cNvPr id="33" name="Group 32"/>
              <p:cNvGrpSpPr/>
              <p:nvPr/>
            </p:nvGrpSpPr>
            <p:grpSpPr>
              <a:xfrm>
                <a:off x="2748101" y="1295761"/>
                <a:ext cx="2218629" cy="5006291"/>
                <a:chOff x="2034745" y="971593"/>
                <a:chExt cx="1664208" cy="3755251"/>
              </a:xfrm>
            </p:grpSpPr>
            <p:sp>
              <p:nvSpPr>
                <p:cNvPr id="92" name="Rectangle 91"/>
                <p:cNvSpPr/>
                <p:nvPr/>
              </p:nvSpPr>
              <p:spPr bwMode="auto">
                <a:xfrm>
                  <a:off x="2034745" y="971593"/>
                  <a:ext cx="1664208" cy="3755251"/>
                </a:xfrm>
                <a:prstGeom prst="rect">
                  <a:avLst/>
                </a:prstGeom>
                <a:solidFill>
                  <a:schemeClr val="tx1">
                    <a:lumMod val="20000"/>
                    <a:lumOff val="80000"/>
                    <a:alpha val="17000"/>
                  </a:schemeClr>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49"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71" name="Freeform 83"/>
                <p:cNvSpPr/>
                <p:nvPr/>
              </p:nvSpPr>
              <p:spPr bwMode="auto">
                <a:xfrm>
                  <a:off x="2034745" y="971594"/>
                  <a:ext cx="1664208" cy="324565"/>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46284" tIns="91427" rIns="146284" bIns="91427" numCol="1" spcCol="0" rtlCol="0" fromWordArt="0" anchor="ctr" anchorCtr="0" forceAA="0" compatLnSpc="1">
                  <a:prstTxWarp prst="textNoShape">
                    <a:avLst/>
                  </a:prstTxWarp>
                  <a:noAutofit/>
                </a:bodyPr>
                <a:lstStyle/>
                <a:p>
                  <a:pPr marL="0" marR="0" lvl="0" indent="0" algn="l" defTabSz="950868" rtl="0" eaLnBrk="1" fontAlgn="base" latinLnBrk="0" hangingPunct="1">
                    <a:lnSpc>
                      <a:spcPct val="100000"/>
                    </a:lnSpc>
                    <a:spcBef>
                      <a:spcPct val="0"/>
                    </a:spcBef>
                    <a:spcAft>
                      <a:spcPct val="0"/>
                    </a:spcAft>
                    <a:buClrTx/>
                    <a:buSzTx/>
                    <a:buFontTx/>
                    <a:buNone/>
                    <a:tabLst/>
                    <a:defRPr/>
                  </a:pPr>
                  <a:r>
                    <a:rPr kumimoji="0" lang="en-US" sz="1866"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Speech</a:t>
                  </a:r>
                </a:p>
              </p:txBody>
            </p:sp>
          </p:grpSp>
          <p:sp>
            <p:nvSpPr>
              <p:cNvPr id="97" name="Oval Callout 6"/>
              <p:cNvSpPr/>
              <p:nvPr/>
            </p:nvSpPr>
            <p:spPr bwMode="auto">
              <a:xfrm>
                <a:off x="3550900" y="1915078"/>
                <a:ext cx="1289293" cy="761180"/>
              </a:xfrm>
              <a:prstGeom prst="wedgeRectCallout">
                <a:avLst>
                  <a:gd name="adj1" fmla="val -58880"/>
                  <a:gd name="adj2" fmla="val -7575"/>
                </a:avLst>
              </a:prstGeom>
              <a:solidFill>
                <a:srgbClr val="FFFFFF"/>
              </a:solidFill>
              <a:ln w="9525" cap="flat" cmpd="sng" algn="ctr">
                <a:solidFill>
                  <a:schemeClr val="bg1">
                    <a:lumMod val="75000"/>
                  </a:schemeClr>
                </a:solidFill>
                <a:prstDash val="solid"/>
                <a:headEnd type="none" w="med" len="med"/>
                <a:tailEnd type="none" w="med" len="med"/>
              </a:ln>
              <a:effectLst/>
            </p:spPr>
            <p:txBody>
              <a:bodyPr lIns="91440" tIns="91440" rIns="91440" bIns="91440" rtlCol="0" anchor="t" anchorCtr="0"/>
              <a:lstStyle/>
              <a:p>
                <a:pPr marL="0" marR="0" lvl="0" indent="0" algn="l" defTabSz="895709" rtl="0"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a:ln>
                      <a:noFill/>
                    </a:ln>
                    <a:gradFill>
                      <a:gsLst>
                        <a:gs pos="84000">
                          <a:srgbClr val="3F3F3F"/>
                        </a:gs>
                        <a:gs pos="43000">
                          <a:srgbClr val="3F3F3F"/>
                        </a:gs>
                      </a:gsLst>
                      <a:lin ang="10800000" scaled="0"/>
                    </a:gradFill>
                    <a:effectLst/>
                    <a:uLnTx/>
                    <a:uFillTx/>
                    <a:latin typeface="Segoe UI"/>
                    <a:ea typeface="Segoe UI" pitchFamily="34" charset="0"/>
                    <a:cs typeface="Segoe UI" pitchFamily="34" charset="0"/>
                  </a:rPr>
                  <a:t>Give me directions to the nearest local branch.</a:t>
                </a:r>
              </a:p>
            </p:txBody>
          </p:sp>
          <p:grpSp>
            <p:nvGrpSpPr>
              <p:cNvPr id="14" name="Group 13">
                <a:extLst>
                  <a:ext uri="{FF2B5EF4-FFF2-40B4-BE49-F238E27FC236}">
                    <a16:creationId xmlns:a16="http://schemas.microsoft.com/office/drawing/2014/main" id="{5F986A16-8A9C-4A5D-87EA-EB250524FE67}"/>
                  </a:ext>
                </a:extLst>
              </p:cNvPr>
              <p:cNvGrpSpPr/>
              <p:nvPr/>
            </p:nvGrpSpPr>
            <p:grpSpPr>
              <a:xfrm>
                <a:off x="2748101" y="3250824"/>
                <a:ext cx="2218629" cy="2952379"/>
                <a:chOff x="2748101" y="3250824"/>
                <a:chExt cx="2218629" cy="2952379"/>
              </a:xfrm>
            </p:grpSpPr>
            <p:sp>
              <p:nvSpPr>
                <p:cNvPr id="100" name="Pentagon 99"/>
                <p:cNvSpPr/>
                <p:nvPr/>
              </p:nvSpPr>
              <p:spPr bwMode="auto">
                <a:xfrm rot="5400000">
                  <a:off x="3581290" y="2417635"/>
                  <a:ext cx="552251" cy="2218629"/>
                </a:xfrm>
                <a:prstGeom prst="rect">
                  <a:avLst/>
                </a:prstGeom>
                <a:solidFill>
                  <a:schemeClr val="tx1"/>
                </a:solidFill>
                <a:ln w="9525" cap="flat" cmpd="sng" algn="ctr">
                  <a:noFill/>
                  <a:prstDash val="solid"/>
                  <a:headEnd type="none" w="med" len="med"/>
                  <a:tailEnd type="none" w="med" len="med"/>
                </a:ln>
                <a:effectLst/>
              </p:spPr>
              <p:txBody>
                <a:bodyPr rot="0" spcFirstLastPara="0" vertOverflow="overflow" horzOverflow="overflow" vert="vert270" wrap="square" lIns="175736" tIns="140590" rIns="175736" bIns="140590" numCol="1" spcCol="0" rtlCol="0" fromWordArt="0" anchor="ctr" anchorCtr="0" forceAA="0" compatLnSpc="1">
                  <a:prstTxWarp prst="textNoShape">
                    <a:avLst/>
                  </a:prstTxWarp>
                  <a:noAutofit/>
                </a:bodyPr>
                <a:lstStyle/>
                <a:p>
                  <a:pPr marL="0" marR="0" lvl="0" indent="0" algn="l" defTabSz="895944"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1333">
                            <a:prstClr val="white"/>
                          </a:gs>
                          <a:gs pos="13000">
                            <a:prstClr val="white"/>
                          </a:gs>
                        </a:gsLst>
                        <a:lin ang="10800000" scaled="0"/>
                      </a:gradFill>
                      <a:effectLst/>
                      <a:uLnTx/>
                      <a:uFillTx/>
                      <a:latin typeface="Segoe UI"/>
                      <a:ea typeface="Segoe UI" pitchFamily="34" charset="0"/>
                      <a:cs typeface="Segoe UI" pitchFamily="34" charset="0"/>
                    </a:rPr>
                    <a:t>Bing Speech</a:t>
                  </a:r>
                </a:p>
              </p:txBody>
            </p:sp>
            <p:grpSp>
              <p:nvGrpSpPr>
                <p:cNvPr id="47" name="Group 46"/>
                <p:cNvGrpSpPr/>
                <p:nvPr/>
              </p:nvGrpSpPr>
              <p:grpSpPr>
                <a:xfrm>
                  <a:off x="2825290" y="4136415"/>
                  <a:ext cx="2064251" cy="2066788"/>
                  <a:chOff x="2067831" y="3102386"/>
                  <a:chExt cx="1548408" cy="1550311"/>
                </a:xfrm>
              </p:grpSpPr>
              <p:grpSp>
                <p:nvGrpSpPr>
                  <p:cNvPr id="4" name="Group 3"/>
                  <p:cNvGrpSpPr/>
                  <p:nvPr/>
                </p:nvGrpSpPr>
                <p:grpSpPr>
                  <a:xfrm>
                    <a:off x="2067831" y="3961502"/>
                    <a:ext cx="1548408" cy="691195"/>
                    <a:chOff x="2762800" y="5351137"/>
                    <a:chExt cx="2139696" cy="955140"/>
                  </a:xfrm>
                </p:grpSpPr>
                <p:sp>
                  <p:nvSpPr>
                    <p:cNvPr id="95" name="TextBox 94"/>
                    <p:cNvSpPr txBox="1"/>
                    <p:nvPr/>
                  </p:nvSpPr>
                  <p:spPr>
                    <a:xfrm>
                      <a:off x="2762800" y="5351137"/>
                      <a:ext cx="2139696" cy="273740"/>
                    </a:xfrm>
                    <a:prstGeom prst="rect">
                      <a:avLst/>
                    </a:prstGeom>
                    <a:noFill/>
                    <a:ln>
                      <a:solidFill>
                        <a:srgbClr val="6E6E73">
                          <a:lumMod val="20000"/>
                          <a:lumOff val="80000"/>
                        </a:srgbClr>
                      </a:solidFill>
                    </a:ln>
                  </p:spPr>
                  <p:txBody>
                    <a:bodyPr wrap="square" lIns="45713" tIns="18285" rIns="45713" bIns="18285" rtlCol="0" anchor="ctr" anchorCtr="0">
                      <a:noAutofit/>
                    </a:bodyPr>
                    <a:lstStyle>
                      <a:defPPr>
                        <a:defRPr lang="en-US"/>
                      </a:defPPr>
                      <a:lvl1pPr marR="0" lvl="0" indent="0" defTabSz="896386" fontAlgn="auto">
                        <a:lnSpc>
                          <a:spcPct val="90000"/>
                        </a:lnSpc>
                        <a:spcBef>
                          <a:spcPts val="0"/>
                        </a:spcBef>
                        <a:spcAft>
                          <a:spcPts val="588"/>
                        </a:spcAft>
                        <a:buClrTx/>
                        <a:buSzTx/>
                        <a:buFontTx/>
                        <a:buNone/>
                        <a:tabLst/>
                        <a:defRPr kumimoji="0" sz="1100" b="0" i="1" u="none" strike="noStrike" kern="0" cap="none" spc="0" normalizeH="0" baseline="0">
                          <a:ln>
                            <a:noFill/>
                          </a:ln>
                          <a:solidFill>
                            <a:sysClr val="windowText" lastClr="000000"/>
                          </a:solidFill>
                          <a:effectLst/>
                          <a:uLnTx/>
                          <a:uFillTx/>
                        </a:defRPr>
                      </a:lvl1pPr>
                    </a:lstStyle>
                    <a:p>
                      <a:pPr marL="0" marR="0" lvl="0" indent="0" algn="l" defTabSz="932742" rtl="0" eaLnBrk="1" fontAlgn="auto" latinLnBrk="0" hangingPunct="1">
                        <a:lnSpc>
                          <a:spcPct val="90000"/>
                        </a:lnSpc>
                        <a:spcBef>
                          <a:spcPts val="0"/>
                        </a:spcBef>
                        <a:spcAft>
                          <a:spcPts val="575"/>
                        </a:spcAft>
                        <a:buClrTx/>
                        <a:buSzTx/>
                        <a:buFontTx/>
                        <a:buNone/>
                        <a:tabLst/>
                        <a:defRPr/>
                      </a:pPr>
                      <a:r>
                        <a:rPr kumimoji="0" lang="en-US" sz="1100" b="0" i="0" u="none" strike="noStrike" kern="1200" cap="none" spc="0" normalizeH="0" baseline="0" noProof="0">
                          <a:ln>
                            <a:noFill/>
                          </a:ln>
                          <a:gradFill>
                            <a:gsLst>
                              <a:gs pos="3111">
                                <a:srgbClr val="3F3F3F"/>
                              </a:gs>
                              <a:gs pos="35000">
                                <a:srgbClr val="3F3F3F"/>
                              </a:gs>
                            </a:gsLst>
                            <a:lin ang="5400000" scaled="1"/>
                          </a:gradFill>
                          <a:effectLst/>
                          <a:uLnTx/>
                          <a:uFillTx/>
                          <a:latin typeface="Segoe UI"/>
                          <a:ea typeface="+mn-ea"/>
                          <a:cs typeface="Segoe UI" panose="020B0502040204020203" pitchFamily="34" charset="0"/>
                        </a:rPr>
                        <a:t>Convert spoken audio to text </a:t>
                      </a:r>
                    </a:p>
                  </p:txBody>
                </p:sp>
                <p:sp>
                  <p:nvSpPr>
                    <p:cNvPr id="99" name="TextBox 98"/>
                    <p:cNvSpPr txBox="1"/>
                    <p:nvPr/>
                  </p:nvSpPr>
                  <p:spPr>
                    <a:xfrm>
                      <a:off x="2762800" y="5691837"/>
                      <a:ext cx="2139696" cy="273740"/>
                    </a:xfrm>
                    <a:prstGeom prst="rect">
                      <a:avLst/>
                    </a:prstGeom>
                    <a:noFill/>
                    <a:ln>
                      <a:solidFill>
                        <a:srgbClr val="6E6E73">
                          <a:lumMod val="20000"/>
                          <a:lumOff val="80000"/>
                        </a:srgbClr>
                      </a:solidFill>
                    </a:ln>
                  </p:spPr>
                  <p:txBody>
                    <a:bodyPr wrap="square" lIns="45713" tIns="18285" rIns="45713" bIns="18285" rtlCol="0" anchor="ctr" anchorCtr="0">
                      <a:noAutofit/>
                    </a:bodyPr>
                    <a:lstStyle>
                      <a:defPPr>
                        <a:defRPr lang="en-US"/>
                      </a:defPPr>
                      <a:lvl1pPr marR="0" lvl="0" indent="0" defTabSz="896386" fontAlgn="auto">
                        <a:lnSpc>
                          <a:spcPct val="90000"/>
                        </a:lnSpc>
                        <a:spcBef>
                          <a:spcPts val="0"/>
                        </a:spcBef>
                        <a:spcAft>
                          <a:spcPts val="588"/>
                        </a:spcAft>
                        <a:buClrTx/>
                        <a:buSzTx/>
                        <a:buFontTx/>
                        <a:buNone/>
                        <a:tabLst/>
                        <a:defRPr kumimoji="0" sz="1100" b="0" i="1" u="none" strike="noStrike" kern="0" cap="none" spc="0" normalizeH="0" baseline="0">
                          <a:ln>
                            <a:noFill/>
                          </a:ln>
                          <a:solidFill>
                            <a:sysClr val="windowText" lastClr="000000"/>
                          </a:solidFill>
                          <a:effectLst/>
                          <a:uLnTx/>
                          <a:uFillTx/>
                        </a:defRPr>
                      </a:lvl1pPr>
                    </a:lstStyle>
                    <a:p>
                      <a:pPr marL="0" marR="0" lvl="0" indent="0" algn="l" defTabSz="932742" rtl="0" eaLnBrk="1" fontAlgn="auto" latinLnBrk="0" hangingPunct="1">
                        <a:lnSpc>
                          <a:spcPct val="90000"/>
                        </a:lnSpc>
                        <a:spcBef>
                          <a:spcPts val="0"/>
                        </a:spcBef>
                        <a:spcAft>
                          <a:spcPts val="575"/>
                        </a:spcAft>
                        <a:buClrTx/>
                        <a:buSzTx/>
                        <a:buFontTx/>
                        <a:buNone/>
                        <a:tabLst/>
                        <a:defRPr/>
                      </a:pPr>
                      <a:r>
                        <a:rPr kumimoji="0" lang="en-US" sz="1100" b="0" i="0" u="none" strike="noStrike" kern="1200" cap="none" spc="0" normalizeH="0" baseline="0" noProof="0">
                          <a:ln>
                            <a:noFill/>
                          </a:ln>
                          <a:gradFill>
                            <a:gsLst>
                              <a:gs pos="3111">
                                <a:srgbClr val="3F3F3F"/>
                              </a:gs>
                              <a:gs pos="35000">
                                <a:srgbClr val="3F3F3F"/>
                              </a:gs>
                            </a:gsLst>
                            <a:lin ang="5400000" scaled="1"/>
                          </a:gradFill>
                          <a:effectLst/>
                          <a:uLnTx/>
                          <a:uFillTx/>
                          <a:latin typeface="Segoe UI"/>
                          <a:ea typeface="+mn-ea"/>
                          <a:cs typeface="Segoe UI" panose="020B0502040204020203" pitchFamily="34" charset="0"/>
                        </a:rPr>
                        <a:t>Convert text to spoken audio</a:t>
                      </a:r>
                    </a:p>
                  </p:txBody>
                </p:sp>
                <p:sp>
                  <p:nvSpPr>
                    <p:cNvPr id="102" name="TextBox 101"/>
                    <p:cNvSpPr txBox="1"/>
                    <p:nvPr/>
                  </p:nvSpPr>
                  <p:spPr>
                    <a:xfrm>
                      <a:off x="2762800" y="6032537"/>
                      <a:ext cx="2139696" cy="273740"/>
                    </a:xfrm>
                    <a:prstGeom prst="rect">
                      <a:avLst/>
                    </a:prstGeom>
                    <a:noFill/>
                    <a:ln>
                      <a:solidFill>
                        <a:srgbClr val="6E6E73">
                          <a:lumMod val="20000"/>
                          <a:lumOff val="80000"/>
                        </a:srgbClr>
                      </a:solidFill>
                    </a:ln>
                  </p:spPr>
                  <p:txBody>
                    <a:bodyPr wrap="square" lIns="45713" tIns="18285" rIns="45713" bIns="18285" rtlCol="0" anchor="ctr" anchorCtr="0">
                      <a:noAutofit/>
                    </a:bodyPr>
                    <a:lstStyle/>
                    <a:p>
                      <a:pPr marL="0" marR="0" lvl="0" indent="0" algn="l" defTabSz="932742" rtl="0" eaLnBrk="1" fontAlgn="auto" latinLnBrk="0" hangingPunct="1">
                        <a:lnSpc>
                          <a:spcPct val="90000"/>
                        </a:lnSpc>
                        <a:spcBef>
                          <a:spcPts val="0"/>
                        </a:spcBef>
                        <a:spcAft>
                          <a:spcPts val="575"/>
                        </a:spcAft>
                        <a:buClrTx/>
                        <a:buSzTx/>
                        <a:buFontTx/>
                        <a:buNone/>
                        <a:tabLst/>
                        <a:defRPr/>
                      </a:pPr>
                      <a:r>
                        <a:rPr kumimoji="0" lang="en-US" sz="1100" b="0" i="0" u="none" strike="noStrike" kern="1200" cap="none" spc="0" normalizeH="0" baseline="0" noProof="0">
                          <a:ln>
                            <a:noFill/>
                          </a:ln>
                          <a:gradFill>
                            <a:gsLst>
                              <a:gs pos="3111">
                                <a:srgbClr val="3F3F3F"/>
                              </a:gs>
                              <a:gs pos="35000">
                                <a:srgbClr val="3F3F3F"/>
                              </a:gs>
                            </a:gsLst>
                            <a:lin ang="5400000" scaled="1"/>
                          </a:gradFill>
                          <a:effectLst/>
                          <a:uLnTx/>
                          <a:uFillTx/>
                          <a:latin typeface="Segoe UI"/>
                          <a:ea typeface="+mn-ea"/>
                          <a:cs typeface="Segoe UI" panose="020B0502040204020203" pitchFamily="34" charset="0"/>
                        </a:rPr>
                        <a:t>Extract intent of user</a:t>
                      </a:r>
                    </a:p>
                  </p:txBody>
                </p:sp>
              </p:grpSp>
              <p:sp>
                <p:nvSpPr>
                  <p:cNvPr id="76" name="Oval Callout 6"/>
                  <p:cNvSpPr/>
                  <p:nvPr/>
                </p:nvSpPr>
                <p:spPr bwMode="auto">
                  <a:xfrm>
                    <a:off x="2078366" y="3102386"/>
                    <a:ext cx="496513" cy="376980"/>
                  </a:xfrm>
                  <a:prstGeom prst="wedgeEllipseCallout">
                    <a:avLst>
                      <a:gd name="adj1" fmla="val 33451"/>
                      <a:gd name="adj2" fmla="val 69382"/>
                    </a:avLst>
                  </a:prstGeom>
                  <a:solidFill>
                    <a:schemeClr val="bg1">
                      <a:lumMod val="85000"/>
                    </a:schemeClr>
                  </a:solidFill>
                  <a:ln w="9525" cap="flat" cmpd="sng" algn="ctr">
                    <a:noFill/>
                    <a:prstDash val="solid"/>
                    <a:headEnd type="none" w="med" len="med"/>
                    <a:tailEnd type="none" w="med" len="med"/>
                  </a:ln>
                  <a:effectLst/>
                </p:spPr>
                <p:txBody>
                  <a:bodyPr lIns="0" tIns="0" rIns="0" bIns="0" rtlCol="0" anchor="ctr" anchorCtr="0"/>
                  <a:lstStyle/>
                  <a:p>
                    <a:pPr marL="0" marR="0" lvl="0" indent="0" algn="ctr" defTabSz="895709" rtl="0" eaLnBrk="1" fontAlgn="auto" latinLnBrk="0" hangingPunct="1">
                      <a:lnSpc>
                        <a:spcPts val="1440"/>
                      </a:lnSpc>
                      <a:spcBef>
                        <a:spcPts val="0"/>
                      </a:spcBef>
                      <a:spcAft>
                        <a:spcPts val="0"/>
                      </a:spcAft>
                      <a:buClrTx/>
                      <a:buSzTx/>
                      <a:buFontTx/>
                      <a:buNone/>
                      <a:tabLst/>
                      <a:defRPr/>
                    </a:pPr>
                    <a:endParaRPr kumimoji="0" lang="en-US" sz="1067" b="0" i="0" u="none" strike="noStrike" kern="0" cap="none" spc="0" normalizeH="0" baseline="0" noProof="0">
                      <a:ln>
                        <a:noFill/>
                      </a:ln>
                      <a:solidFill>
                        <a:srgbClr val="505050"/>
                      </a:solidFill>
                      <a:effectLst/>
                      <a:uLnTx/>
                      <a:uFillTx/>
                      <a:latin typeface="Segoe UI"/>
                      <a:ea typeface="Segoe UI" pitchFamily="34" charset="0"/>
                      <a:cs typeface="Segoe UI" pitchFamily="34" charset="0"/>
                    </a:endParaRPr>
                  </a:p>
                </p:txBody>
              </p:sp>
              <p:grpSp>
                <p:nvGrpSpPr>
                  <p:cNvPr id="90" name="Group 89"/>
                  <p:cNvGrpSpPr/>
                  <p:nvPr/>
                </p:nvGrpSpPr>
                <p:grpSpPr>
                  <a:xfrm>
                    <a:off x="2931034" y="3143351"/>
                    <a:ext cx="658441" cy="443451"/>
                    <a:chOff x="1374991" y="2239434"/>
                    <a:chExt cx="3540752" cy="2384648"/>
                  </a:xfrm>
                </p:grpSpPr>
                <p:sp>
                  <p:nvSpPr>
                    <p:cNvPr id="94" name="Rectangle 93"/>
                    <p:cNvSpPr/>
                    <p:nvPr/>
                  </p:nvSpPr>
                  <p:spPr bwMode="auto">
                    <a:xfrm>
                      <a:off x="1374991" y="2239434"/>
                      <a:ext cx="3540752" cy="2384648"/>
                    </a:xfrm>
                    <a:prstGeom prst="rect">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03" tIns="60952" rIns="121903" bIns="60952" numCol="1" spcCol="0" rtlCol="0" fromWordArt="0" anchor="ctr" anchorCtr="0" forceAA="0" compatLnSpc="1">
                      <a:prstTxWarp prst="textNoShape">
                        <a:avLst/>
                      </a:prstTxWarp>
                      <a:noAutofit/>
                    </a:bodyPr>
                    <a:lstStyle/>
                    <a:p>
                      <a:pPr marL="0" marR="0" lvl="0" indent="0" algn="ctr" defTabSz="1243088"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103" name="Freeform: Shape 102"/>
                    <p:cNvSpPr/>
                    <p:nvPr/>
                  </p:nvSpPr>
                  <p:spPr bwMode="auto">
                    <a:xfrm>
                      <a:off x="1374991" y="2239434"/>
                      <a:ext cx="3540752" cy="2384648"/>
                    </a:xfrm>
                    <a:custGeom>
                      <a:avLst/>
                      <a:gdLst>
                        <a:gd name="connsiteX0" fmla="*/ 2957934 w 3540752"/>
                        <a:gd name="connsiteY0" fmla="*/ 1889480 h 2384648"/>
                        <a:gd name="connsiteX1" fmla="*/ 3540752 w 3540752"/>
                        <a:gd name="connsiteY1" fmla="*/ 1889480 h 2384648"/>
                        <a:gd name="connsiteX2" fmla="*/ 3540752 w 3540752"/>
                        <a:gd name="connsiteY2" fmla="*/ 2384648 h 2384648"/>
                        <a:gd name="connsiteX3" fmla="*/ 2957934 w 3540752"/>
                        <a:gd name="connsiteY3" fmla="*/ 2384648 h 2384648"/>
                        <a:gd name="connsiteX4" fmla="*/ 1860441 w 3540752"/>
                        <a:gd name="connsiteY4" fmla="*/ 1889480 h 2384648"/>
                        <a:gd name="connsiteX5" fmla="*/ 2845045 w 3540752"/>
                        <a:gd name="connsiteY5" fmla="*/ 1889480 h 2384648"/>
                        <a:gd name="connsiteX6" fmla="*/ 2845045 w 3540752"/>
                        <a:gd name="connsiteY6" fmla="*/ 2384648 h 2384648"/>
                        <a:gd name="connsiteX7" fmla="*/ 1860441 w 3540752"/>
                        <a:gd name="connsiteY7" fmla="*/ 2384648 h 2384648"/>
                        <a:gd name="connsiteX8" fmla="*/ 479628 w 3540752"/>
                        <a:gd name="connsiteY8" fmla="*/ 1889480 h 2384648"/>
                        <a:gd name="connsiteX9" fmla="*/ 1747552 w 3540752"/>
                        <a:gd name="connsiteY9" fmla="*/ 1889480 h 2384648"/>
                        <a:gd name="connsiteX10" fmla="*/ 1747552 w 3540752"/>
                        <a:gd name="connsiteY10" fmla="*/ 2384648 h 2384648"/>
                        <a:gd name="connsiteX11" fmla="*/ 295159 w 3540752"/>
                        <a:gd name="connsiteY11" fmla="*/ 2384648 h 2384648"/>
                        <a:gd name="connsiteX12" fmla="*/ 0 w 3540752"/>
                        <a:gd name="connsiteY12" fmla="*/ 1889480 h 2384648"/>
                        <a:gd name="connsiteX13" fmla="*/ 359160 w 3540752"/>
                        <a:gd name="connsiteY13" fmla="*/ 1889480 h 2384648"/>
                        <a:gd name="connsiteX14" fmla="*/ 174690 w 3540752"/>
                        <a:gd name="connsiteY14" fmla="*/ 2384648 h 2384648"/>
                        <a:gd name="connsiteX15" fmla="*/ 0 w 3540752"/>
                        <a:gd name="connsiteY15" fmla="*/ 2384648 h 2384648"/>
                        <a:gd name="connsiteX16" fmla="*/ 2957934 w 3540752"/>
                        <a:gd name="connsiteY16" fmla="*/ 1275644 h 2384648"/>
                        <a:gd name="connsiteX17" fmla="*/ 3540752 w 3540752"/>
                        <a:gd name="connsiteY17" fmla="*/ 1275644 h 2384648"/>
                        <a:gd name="connsiteX18" fmla="*/ 3540752 w 3540752"/>
                        <a:gd name="connsiteY18" fmla="*/ 1776591 h 2384648"/>
                        <a:gd name="connsiteX19" fmla="*/ 2957934 w 3540752"/>
                        <a:gd name="connsiteY19" fmla="*/ 1776591 h 2384648"/>
                        <a:gd name="connsiteX20" fmla="*/ 1860442 w 3540752"/>
                        <a:gd name="connsiteY20" fmla="*/ 1275644 h 2384648"/>
                        <a:gd name="connsiteX21" fmla="*/ 2845045 w 3540752"/>
                        <a:gd name="connsiteY21" fmla="*/ 1275644 h 2384648"/>
                        <a:gd name="connsiteX22" fmla="*/ 2845045 w 3540752"/>
                        <a:gd name="connsiteY22" fmla="*/ 1776591 h 2384648"/>
                        <a:gd name="connsiteX23" fmla="*/ 1860441 w 3540752"/>
                        <a:gd name="connsiteY23" fmla="*/ 1776591 h 2384648"/>
                        <a:gd name="connsiteX24" fmla="*/ 708307 w 3540752"/>
                        <a:gd name="connsiteY24" fmla="*/ 1275642 h 2384648"/>
                        <a:gd name="connsiteX25" fmla="*/ 1593568 w 3540752"/>
                        <a:gd name="connsiteY25" fmla="*/ 1275642 h 2384648"/>
                        <a:gd name="connsiteX26" fmla="*/ 1593568 w 3540752"/>
                        <a:gd name="connsiteY26" fmla="*/ 1275644 h 2384648"/>
                        <a:gd name="connsiteX27" fmla="*/ 1747553 w 3540752"/>
                        <a:gd name="connsiteY27" fmla="*/ 1275644 h 2384648"/>
                        <a:gd name="connsiteX28" fmla="*/ 1747552 w 3540752"/>
                        <a:gd name="connsiteY28" fmla="*/ 1776591 h 2384648"/>
                        <a:gd name="connsiteX29" fmla="*/ 521684 w 3540752"/>
                        <a:gd name="connsiteY29" fmla="*/ 1776591 h 2384648"/>
                        <a:gd name="connsiteX30" fmla="*/ 0 w 3540752"/>
                        <a:gd name="connsiteY30" fmla="*/ 1267177 h 2384648"/>
                        <a:gd name="connsiteX31" fmla="*/ 590992 w 3540752"/>
                        <a:gd name="connsiteY31" fmla="*/ 1267177 h 2384648"/>
                        <a:gd name="connsiteX32" fmla="*/ 401216 w 3540752"/>
                        <a:gd name="connsiteY32" fmla="*/ 1776591 h 2384648"/>
                        <a:gd name="connsiteX33" fmla="*/ 0 w 3540752"/>
                        <a:gd name="connsiteY33" fmla="*/ 1776591 h 2384648"/>
                        <a:gd name="connsiteX34" fmla="*/ 952755 w 3540752"/>
                        <a:gd name="connsiteY34" fmla="*/ 619476 h 2384648"/>
                        <a:gd name="connsiteX35" fmla="*/ 1747553 w 3540752"/>
                        <a:gd name="connsiteY35" fmla="*/ 619476 h 2384648"/>
                        <a:gd name="connsiteX36" fmla="*/ 1747553 w 3540752"/>
                        <a:gd name="connsiteY36" fmla="*/ 1162753 h 2384648"/>
                        <a:gd name="connsiteX37" fmla="*/ 750362 w 3540752"/>
                        <a:gd name="connsiteY37" fmla="*/ 1162753 h 2384648"/>
                        <a:gd name="connsiteX38" fmla="*/ 0 w 3540752"/>
                        <a:gd name="connsiteY38" fmla="*/ 619475 h 2384648"/>
                        <a:gd name="connsiteX39" fmla="*/ 832286 w 3540752"/>
                        <a:gd name="connsiteY39" fmla="*/ 619475 h 2384648"/>
                        <a:gd name="connsiteX40" fmla="*/ 633048 w 3540752"/>
                        <a:gd name="connsiteY40" fmla="*/ 1154288 h 2384648"/>
                        <a:gd name="connsiteX41" fmla="*/ 0 w 3540752"/>
                        <a:gd name="connsiteY41" fmla="*/ 1154288 h 2384648"/>
                        <a:gd name="connsiteX42" fmla="*/ 2845045 w 3540752"/>
                        <a:gd name="connsiteY42" fmla="*/ 397620 h 2384648"/>
                        <a:gd name="connsiteX43" fmla="*/ 2845045 w 3540752"/>
                        <a:gd name="connsiteY43" fmla="*/ 1162755 h 2384648"/>
                        <a:gd name="connsiteX44" fmla="*/ 1860442 w 3540752"/>
                        <a:gd name="connsiteY44" fmla="*/ 1162755 h 2384648"/>
                        <a:gd name="connsiteX45" fmla="*/ 1860442 w 3540752"/>
                        <a:gd name="connsiteY45" fmla="*/ 619476 h 2384648"/>
                        <a:gd name="connsiteX46" fmla="*/ 2116760 w 3540752"/>
                        <a:gd name="connsiteY46" fmla="*/ 619476 h 2384648"/>
                        <a:gd name="connsiteX47" fmla="*/ 2116760 w 3540752"/>
                        <a:gd name="connsiteY47" fmla="*/ 615861 h 2384648"/>
                        <a:gd name="connsiteX48" fmla="*/ 3540752 w 3540752"/>
                        <a:gd name="connsiteY48" fmla="*/ 189142 h 2384648"/>
                        <a:gd name="connsiteX49" fmla="*/ 3540752 w 3540752"/>
                        <a:gd name="connsiteY49" fmla="*/ 1162755 h 2384648"/>
                        <a:gd name="connsiteX50" fmla="*/ 2957934 w 3540752"/>
                        <a:gd name="connsiteY50" fmla="*/ 1162755 h 2384648"/>
                        <a:gd name="connsiteX51" fmla="*/ 2957934 w 3540752"/>
                        <a:gd name="connsiteY51" fmla="*/ 363792 h 2384648"/>
                        <a:gd name="connsiteX52" fmla="*/ 3241567 w 3540752"/>
                        <a:gd name="connsiteY52" fmla="*/ 0 h 2384648"/>
                        <a:gd name="connsiteX53" fmla="*/ 3540752 w 3540752"/>
                        <a:gd name="connsiteY53" fmla="*/ 0 h 2384648"/>
                        <a:gd name="connsiteX54" fmla="*/ 3540752 w 3540752"/>
                        <a:gd name="connsiteY54" fmla="*/ 71294 h 2384648"/>
                        <a:gd name="connsiteX55" fmla="*/ 3241567 w 3540752"/>
                        <a:gd name="connsiteY55" fmla="*/ 160949 h 2384648"/>
                        <a:gd name="connsiteX56" fmla="*/ 2165242 w 3540752"/>
                        <a:gd name="connsiteY56" fmla="*/ 0 h 2384648"/>
                        <a:gd name="connsiteX57" fmla="*/ 3128678 w 3540752"/>
                        <a:gd name="connsiteY57" fmla="*/ 0 h 2384648"/>
                        <a:gd name="connsiteX58" fmla="*/ 3128678 w 3540752"/>
                        <a:gd name="connsiteY58" fmla="*/ 194777 h 2384648"/>
                        <a:gd name="connsiteX59" fmla="*/ 2165242 w 3540752"/>
                        <a:gd name="connsiteY59" fmla="*/ 483483 h 2384648"/>
                        <a:gd name="connsiteX60" fmla="*/ 1183534 w 3540752"/>
                        <a:gd name="connsiteY60" fmla="*/ 0 h 2384648"/>
                        <a:gd name="connsiteX61" fmla="*/ 2052353 w 3540752"/>
                        <a:gd name="connsiteY61" fmla="*/ 0 h 2384648"/>
                        <a:gd name="connsiteX62" fmla="*/ 2052353 w 3540752"/>
                        <a:gd name="connsiteY62" fmla="*/ 506587 h 2384648"/>
                        <a:gd name="connsiteX63" fmla="*/ 994810 w 3540752"/>
                        <a:gd name="connsiteY63" fmla="*/ 506587 h 2384648"/>
                        <a:gd name="connsiteX64" fmla="*/ 0 w 3540752"/>
                        <a:gd name="connsiteY64" fmla="*/ 0 h 2384648"/>
                        <a:gd name="connsiteX65" fmla="*/ 1063065 w 3540752"/>
                        <a:gd name="connsiteY65" fmla="*/ 0 h 2384648"/>
                        <a:gd name="connsiteX66" fmla="*/ 874342 w 3540752"/>
                        <a:gd name="connsiteY66" fmla="*/ 506586 h 2384648"/>
                        <a:gd name="connsiteX67" fmla="*/ 0 w 3540752"/>
                        <a:gd name="connsiteY67" fmla="*/ 506586 h 2384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540752" h="2384648">
                          <a:moveTo>
                            <a:pt x="2957934" y="1889480"/>
                          </a:moveTo>
                          <a:lnTo>
                            <a:pt x="3540752" y="1889480"/>
                          </a:lnTo>
                          <a:lnTo>
                            <a:pt x="3540752" y="2384648"/>
                          </a:lnTo>
                          <a:lnTo>
                            <a:pt x="2957934" y="2384648"/>
                          </a:lnTo>
                          <a:close/>
                          <a:moveTo>
                            <a:pt x="1860441" y="1889480"/>
                          </a:moveTo>
                          <a:lnTo>
                            <a:pt x="2845045" y="1889480"/>
                          </a:lnTo>
                          <a:lnTo>
                            <a:pt x="2845045" y="2384648"/>
                          </a:lnTo>
                          <a:lnTo>
                            <a:pt x="1860441" y="2384648"/>
                          </a:lnTo>
                          <a:close/>
                          <a:moveTo>
                            <a:pt x="479628" y="1889480"/>
                          </a:moveTo>
                          <a:lnTo>
                            <a:pt x="1747552" y="1889480"/>
                          </a:lnTo>
                          <a:lnTo>
                            <a:pt x="1747552" y="2384648"/>
                          </a:lnTo>
                          <a:lnTo>
                            <a:pt x="295159" y="2384648"/>
                          </a:lnTo>
                          <a:close/>
                          <a:moveTo>
                            <a:pt x="0" y="1889480"/>
                          </a:moveTo>
                          <a:lnTo>
                            <a:pt x="359160" y="1889480"/>
                          </a:lnTo>
                          <a:lnTo>
                            <a:pt x="174690" y="2384648"/>
                          </a:lnTo>
                          <a:lnTo>
                            <a:pt x="0" y="2384648"/>
                          </a:lnTo>
                          <a:close/>
                          <a:moveTo>
                            <a:pt x="2957934" y="1275644"/>
                          </a:moveTo>
                          <a:lnTo>
                            <a:pt x="3540752" y="1275644"/>
                          </a:lnTo>
                          <a:lnTo>
                            <a:pt x="3540752" y="1776591"/>
                          </a:lnTo>
                          <a:lnTo>
                            <a:pt x="2957934" y="1776591"/>
                          </a:lnTo>
                          <a:close/>
                          <a:moveTo>
                            <a:pt x="1860442" y="1275644"/>
                          </a:moveTo>
                          <a:lnTo>
                            <a:pt x="2845045" y="1275644"/>
                          </a:lnTo>
                          <a:lnTo>
                            <a:pt x="2845045" y="1776591"/>
                          </a:lnTo>
                          <a:lnTo>
                            <a:pt x="1860441" y="1776591"/>
                          </a:lnTo>
                          <a:close/>
                          <a:moveTo>
                            <a:pt x="708307" y="1275642"/>
                          </a:moveTo>
                          <a:lnTo>
                            <a:pt x="1593568" y="1275642"/>
                          </a:lnTo>
                          <a:lnTo>
                            <a:pt x="1593568" y="1275644"/>
                          </a:lnTo>
                          <a:lnTo>
                            <a:pt x="1747553" y="1275644"/>
                          </a:lnTo>
                          <a:lnTo>
                            <a:pt x="1747552" y="1776591"/>
                          </a:lnTo>
                          <a:lnTo>
                            <a:pt x="521684" y="1776591"/>
                          </a:lnTo>
                          <a:close/>
                          <a:moveTo>
                            <a:pt x="0" y="1267177"/>
                          </a:moveTo>
                          <a:lnTo>
                            <a:pt x="590992" y="1267177"/>
                          </a:lnTo>
                          <a:lnTo>
                            <a:pt x="401216" y="1776591"/>
                          </a:lnTo>
                          <a:lnTo>
                            <a:pt x="0" y="1776591"/>
                          </a:lnTo>
                          <a:close/>
                          <a:moveTo>
                            <a:pt x="952755" y="619476"/>
                          </a:moveTo>
                          <a:lnTo>
                            <a:pt x="1747553" y="619476"/>
                          </a:lnTo>
                          <a:lnTo>
                            <a:pt x="1747553" y="1162753"/>
                          </a:lnTo>
                          <a:lnTo>
                            <a:pt x="750362" y="1162753"/>
                          </a:lnTo>
                          <a:close/>
                          <a:moveTo>
                            <a:pt x="0" y="619475"/>
                          </a:moveTo>
                          <a:lnTo>
                            <a:pt x="832286" y="619475"/>
                          </a:lnTo>
                          <a:lnTo>
                            <a:pt x="633048" y="1154288"/>
                          </a:lnTo>
                          <a:lnTo>
                            <a:pt x="0" y="1154288"/>
                          </a:lnTo>
                          <a:close/>
                          <a:moveTo>
                            <a:pt x="2845045" y="397620"/>
                          </a:moveTo>
                          <a:lnTo>
                            <a:pt x="2845045" y="1162755"/>
                          </a:lnTo>
                          <a:lnTo>
                            <a:pt x="1860442" y="1162755"/>
                          </a:lnTo>
                          <a:lnTo>
                            <a:pt x="1860442" y="619476"/>
                          </a:lnTo>
                          <a:lnTo>
                            <a:pt x="2116760" y="619476"/>
                          </a:lnTo>
                          <a:lnTo>
                            <a:pt x="2116760" y="615861"/>
                          </a:lnTo>
                          <a:close/>
                          <a:moveTo>
                            <a:pt x="3540752" y="189142"/>
                          </a:moveTo>
                          <a:lnTo>
                            <a:pt x="3540752" y="1162755"/>
                          </a:lnTo>
                          <a:lnTo>
                            <a:pt x="2957934" y="1162755"/>
                          </a:lnTo>
                          <a:lnTo>
                            <a:pt x="2957934" y="363792"/>
                          </a:lnTo>
                          <a:close/>
                          <a:moveTo>
                            <a:pt x="3241567" y="0"/>
                          </a:moveTo>
                          <a:lnTo>
                            <a:pt x="3540752" y="0"/>
                          </a:lnTo>
                          <a:lnTo>
                            <a:pt x="3540752" y="71294"/>
                          </a:lnTo>
                          <a:lnTo>
                            <a:pt x="3241567" y="160949"/>
                          </a:lnTo>
                          <a:close/>
                          <a:moveTo>
                            <a:pt x="2165242" y="0"/>
                          </a:moveTo>
                          <a:lnTo>
                            <a:pt x="3128678" y="0"/>
                          </a:lnTo>
                          <a:lnTo>
                            <a:pt x="3128678" y="194777"/>
                          </a:lnTo>
                          <a:lnTo>
                            <a:pt x="2165242" y="483483"/>
                          </a:lnTo>
                          <a:close/>
                          <a:moveTo>
                            <a:pt x="1183534" y="0"/>
                          </a:moveTo>
                          <a:lnTo>
                            <a:pt x="2052353" y="0"/>
                          </a:lnTo>
                          <a:lnTo>
                            <a:pt x="2052353" y="506587"/>
                          </a:lnTo>
                          <a:lnTo>
                            <a:pt x="994810" y="506587"/>
                          </a:lnTo>
                          <a:close/>
                          <a:moveTo>
                            <a:pt x="0" y="0"/>
                          </a:moveTo>
                          <a:lnTo>
                            <a:pt x="1063065" y="0"/>
                          </a:lnTo>
                          <a:lnTo>
                            <a:pt x="874342" y="506586"/>
                          </a:lnTo>
                          <a:lnTo>
                            <a:pt x="0" y="506586"/>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03" tIns="60952" rIns="121903" bIns="60952" numCol="1" spcCol="0" rtlCol="0" fromWordArt="0" anchor="ctr" anchorCtr="0" forceAA="0" compatLnSpc="1">
                      <a:prstTxWarp prst="textNoShape">
                        <a:avLst/>
                      </a:prstTxWarp>
                      <a:noAutofit/>
                    </a:bodyPr>
                    <a:lstStyle/>
                    <a:p>
                      <a:pPr marL="0" marR="0" lvl="0" indent="0" algn="ctr" defTabSz="1243088"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105" name="Freeform: Shape 104"/>
                    <p:cNvSpPr/>
                    <p:nvPr/>
                  </p:nvSpPr>
                  <p:spPr bwMode="auto">
                    <a:xfrm>
                      <a:off x="1477010" y="3693160"/>
                      <a:ext cx="286237" cy="425874"/>
                    </a:xfrm>
                    <a:custGeom>
                      <a:avLst/>
                      <a:gdLst>
                        <a:gd name="connsiteX0" fmla="*/ 338455 w 695960"/>
                        <a:gd name="connsiteY0" fmla="*/ 173990 h 1035474"/>
                        <a:gd name="connsiteX1" fmla="*/ 255905 w 695960"/>
                        <a:gd name="connsiteY1" fmla="*/ 256540 h 1035474"/>
                        <a:gd name="connsiteX2" fmla="*/ 338455 w 695960"/>
                        <a:gd name="connsiteY2" fmla="*/ 339090 h 1035474"/>
                        <a:gd name="connsiteX3" fmla="*/ 421005 w 695960"/>
                        <a:gd name="connsiteY3" fmla="*/ 256540 h 1035474"/>
                        <a:gd name="connsiteX4" fmla="*/ 338455 w 695960"/>
                        <a:gd name="connsiteY4" fmla="*/ 173990 h 1035474"/>
                        <a:gd name="connsiteX5" fmla="*/ 347980 w 695960"/>
                        <a:gd name="connsiteY5" fmla="*/ 0 h 1035474"/>
                        <a:gd name="connsiteX6" fmla="*/ 695960 w 695960"/>
                        <a:gd name="connsiteY6" fmla="*/ 347980 h 1035474"/>
                        <a:gd name="connsiteX7" fmla="*/ 636531 w 695960"/>
                        <a:gd name="connsiteY7" fmla="*/ 542539 h 1035474"/>
                        <a:gd name="connsiteX8" fmla="*/ 620091 w 695960"/>
                        <a:gd name="connsiteY8" fmla="*/ 562465 h 1035474"/>
                        <a:gd name="connsiteX9" fmla="*/ 345440 w 695960"/>
                        <a:gd name="connsiteY9" fmla="*/ 1035474 h 1035474"/>
                        <a:gd name="connsiteX10" fmla="*/ 40640 w 695960"/>
                        <a:gd name="connsiteY10" fmla="*/ 510540 h 1035474"/>
                        <a:gd name="connsiteX11" fmla="*/ 42061 w 695960"/>
                        <a:gd name="connsiteY11" fmla="*/ 510540 h 1035474"/>
                        <a:gd name="connsiteX12" fmla="*/ 27346 w 695960"/>
                        <a:gd name="connsiteY12" fmla="*/ 483430 h 1035474"/>
                        <a:gd name="connsiteX13" fmla="*/ 0 w 695960"/>
                        <a:gd name="connsiteY13" fmla="*/ 347980 h 1035474"/>
                        <a:gd name="connsiteX14" fmla="*/ 347980 w 695960"/>
                        <a:gd name="connsiteY14" fmla="*/ 0 h 103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5960" h="1035474">
                          <a:moveTo>
                            <a:pt x="338455" y="173990"/>
                          </a:moveTo>
                          <a:cubicBezTo>
                            <a:pt x="292864" y="173990"/>
                            <a:pt x="255905" y="210949"/>
                            <a:pt x="255905" y="256540"/>
                          </a:cubicBezTo>
                          <a:cubicBezTo>
                            <a:pt x="255905" y="302131"/>
                            <a:pt x="292864" y="339090"/>
                            <a:pt x="338455" y="339090"/>
                          </a:cubicBezTo>
                          <a:cubicBezTo>
                            <a:pt x="384046" y="339090"/>
                            <a:pt x="421005" y="302131"/>
                            <a:pt x="421005" y="256540"/>
                          </a:cubicBezTo>
                          <a:cubicBezTo>
                            <a:pt x="421005" y="210949"/>
                            <a:pt x="384046" y="173990"/>
                            <a:pt x="338455" y="173990"/>
                          </a:cubicBezTo>
                          <a:close/>
                          <a:moveTo>
                            <a:pt x="347980" y="0"/>
                          </a:moveTo>
                          <a:cubicBezTo>
                            <a:pt x="540164" y="0"/>
                            <a:pt x="695960" y="155796"/>
                            <a:pt x="695960" y="347980"/>
                          </a:cubicBezTo>
                          <a:cubicBezTo>
                            <a:pt x="695960" y="420049"/>
                            <a:pt x="674051" y="487001"/>
                            <a:pt x="636531" y="542539"/>
                          </a:cubicBezTo>
                          <a:lnTo>
                            <a:pt x="620091" y="562465"/>
                          </a:lnTo>
                          <a:lnTo>
                            <a:pt x="345440" y="1035474"/>
                          </a:lnTo>
                          <a:lnTo>
                            <a:pt x="40640" y="510540"/>
                          </a:lnTo>
                          <a:lnTo>
                            <a:pt x="42061" y="510540"/>
                          </a:lnTo>
                          <a:lnTo>
                            <a:pt x="27346" y="483430"/>
                          </a:lnTo>
                          <a:cubicBezTo>
                            <a:pt x="9738" y="441798"/>
                            <a:pt x="0" y="396026"/>
                            <a:pt x="0" y="347980"/>
                          </a:cubicBezTo>
                          <a:cubicBezTo>
                            <a:pt x="0" y="155796"/>
                            <a:pt x="155796" y="0"/>
                            <a:pt x="347980"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03" tIns="60952" rIns="121903" bIns="60952" numCol="1" spcCol="0" rtlCol="0" fromWordArt="0" anchor="ctr" anchorCtr="0" forceAA="0" compatLnSpc="1">
                      <a:prstTxWarp prst="textNoShape">
                        <a:avLst/>
                      </a:prstTxWarp>
                      <a:noAutofit/>
                    </a:bodyPr>
                    <a:lstStyle/>
                    <a:p>
                      <a:pPr marL="0" marR="0" lvl="0" indent="0" algn="ctr" defTabSz="1243088"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106" name="Freeform: Shape 105"/>
                    <p:cNvSpPr/>
                    <p:nvPr/>
                  </p:nvSpPr>
                  <p:spPr bwMode="auto">
                    <a:xfrm>
                      <a:off x="3940810" y="2289810"/>
                      <a:ext cx="286237" cy="425874"/>
                    </a:xfrm>
                    <a:custGeom>
                      <a:avLst/>
                      <a:gdLst>
                        <a:gd name="connsiteX0" fmla="*/ 338455 w 695960"/>
                        <a:gd name="connsiteY0" fmla="*/ 173990 h 1035474"/>
                        <a:gd name="connsiteX1" fmla="*/ 255905 w 695960"/>
                        <a:gd name="connsiteY1" fmla="*/ 256540 h 1035474"/>
                        <a:gd name="connsiteX2" fmla="*/ 338455 w 695960"/>
                        <a:gd name="connsiteY2" fmla="*/ 339090 h 1035474"/>
                        <a:gd name="connsiteX3" fmla="*/ 421005 w 695960"/>
                        <a:gd name="connsiteY3" fmla="*/ 256540 h 1035474"/>
                        <a:gd name="connsiteX4" fmla="*/ 338455 w 695960"/>
                        <a:gd name="connsiteY4" fmla="*/ 173990 h 1035474"/>
                        <a:gd name="connsiteX5" fmla="*/ 347980 w 695960"/>
                        <a:gd name="connsiteY5" fmla="*/ 0 h 1035474"/>
                        <a:gd name="connsiteX6" fmla="*/ 695960 w 695960"/>
                        <a:gd name="connsiteY6" fmla="*/ 347980 h 1035474"/>
                        <a:gd name="connsiteX7" fmla="*/ 636531 w 695960"/>
                        <a:gd name="connsiteY7" fmla="*/ 542539 h 1035474"/>
                        <a:gd name="connsiteX8" fmla="*/ 620091 w 695960"/>
                        <a:gd name="connsiteY8" fmla="*/ 562465 h 1035474"/>
                        <a:gd name="connsiteX9" fmla="*/ 345440 w 695960"/>
                        <a:gd name="connsiteY9" fmla="*/ 1035474 h 1035474"/>
                        <a:gd name="connsiteX10" fmla="*/ 40640 w 695960"/>
                        <a:gd name="connsiteY10" fmla="*/ 510540 h 1035474"/>
                        <a:gd name="connsiteX11" fmla="*/ 42061 w 695960"/>
                        <a:gd name="connsiteY11" fmla="*/ 510540 h 1035474"/>
                        <a:gd name="connsiteX12" fmla="*/ 27346 w 695960"/>
                        <a:gd name="connsiteY12" fmla="*/ 483430 h 1035474"/>
                        <a:gd name="connsiteX13" fmla="*/ 0 w 695960"/>
                        <a:gd name="connsiteY13" fmla="*/ 347980 h 1035474"/>
                        <a:gd name="connsiteX14" fmla="*/ 347980 w 695960"/>
                        <a:gd name="connsiteY14" fmla="*/ 0 h 103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5960" h="1035474">
                          <a:moveTo>
                            <a:pt x="338455" y="173990"/>
                          </a:moveTo>
                          <a:cubicBezTo>
                            <a:pt x="292864" y="173990"/>
                            <a:pt x="255905" y="210949"/>
                            <a:pt x="255905" y="256540"/>
                          </a:cubicBezTo>
                          <a:cubicBezTo>
                            <a:pt x="255905" y="302131"/>
                            <a:pt x="292864" y="339090"/>
                            <a:pt x="338455" y="339090"/>
                          </a:cubicBezTo>
                          <a:cubicBezTo>
                            <a:pt x="384046" y="339090"/>
                            <a:pt x="421005" y="302131"/>
                            <a:pt x="421005" y="256540"/>
                          </a:cubicBezTo>
                          <a:cubicBezTo>
                            <a:pt x="421005" y="210949"/>
                            <a:pt x="384046" y="173990"/>
                            <a:pt x="338455" y="173990"/>
                          </a:cubicBezTo>
                          <a:close/>
                          <a:moveTo>
                            <a:pt x="347980" y="0"/>
                          </a:moveTo>
                          <a:cubicBezTo>
                            <a:pt x="540164" y="0"/>
                            <a:pt x="695960" y="155796"/>
                            <a:pt x="695960" y="347980"/>
                          </a:cubicBezTo>
                          <a:cubicBezTo>
                            <a:pt x="695960" y="420049"/>
                            <a:pt x="674051" y="487001"/>
                            <a:pt x="636531" y="542539"/>
                          </a:cubicBezTo>
                          <a:lnTo>
                            <a:pt x="620091" y="562465"/>
                          </a:lnTo>
                          <a:lnTo>
                            <a:pt x="345440" y="1035474"/>
                          </a:lnTo>
                          <a:lnTo>
                            <a:pt x="40640" y="510540"/>
                          </a:lnTo>
                          <a:lnTo>
                            <a:pt x="42061" y="510540"/>
                          </a:lnTo>
                          <a:lnTo>
                            <a:pt x="27346" y="483430"/>
                          </a:lnTo>
                          <a:cubicBezTo>
                            <a:pt x="9738" y="441798"/>
                            <a:pt x="0" y="396026"/>
                            <a:pt x="0" y="347980"/>
                          </a:cubicBezTo>
                          <a:cubicBezTo>
                            <a:pt x="0" y="155796"/>
                            <a:pt x="155796" y="0"/>
                            <a:pt x="347980"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03" tIns="60952" rIns="121903" bIns="60952" numCol="1" spcCol="0" rtlCol="0" fromWordArt="0" anchor="ctr" anchorCtr="0" forceAA="0" compatLnSpc="1">
                      <a:prstTxWarp prst="textNoShape">
                        <a:avLst/>
                      </a:prstTxWarp>
                      <a:noAutofit/>
                    </a:bodyPr>
                    <a:lstStyle/>
                    <a:p>
                      <a:pPr marL="0" marR="0" lvl="0" indent="0" algn="ctr" defTabSz="1243088"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108" name="Freeform: Shape 107"/>
                    <p:cNvSpPr/>
                    <p:nvPr/>
                  </p:nvSpPr>
                  <p:spPr bwMode="auto">
                    <a:xfrm>
                      <a:off x="1657350" y="2546350"/>
                      <a:ext cx="2597150" cy="1538816"/>
                    </a:xfrm>
                    <a:custGeom>
                      <a:avLst/>
                      <a:gdLst>
                        <a:gd name="connsiteX0" fmla="*/ 0 w 2597150"/>
                        <a:gd name="connsiteY0" fmla="*/ 1555750 h 1555750"/>
                        <a:gd name="connsiteX1" fmla="*/ 1517650 w 2597150"/>
                        <a:gd name="connsiteY1" fmla="*/ 1555750 h 1555750"/>
                        <a:gd name="connsiteX2" fmla="*/ 1517650 w 2597150"/>
                        <a:gd name="connsiteY2" fmla="*/ 895350 h 1555750"/>
                        <a:gd name="connsiteX3" fmla="*/ 2597150 w 2597150"/>
                        <a:gd name="connsiteY3" fmla="*/ 895350 h 1555750"/>
                        <a:gd name="connsiteX4" fmla="*/ 2597150 w 2597150"/>
                        <a:gd name="connsiteY4" fmla="*/ 0 h 1555750"/>
                        <a:gd name="connsiteX5" fmla="*/ 2444750 w 2597150"/>
                        <a:gd name="connsiteY5" fmla="*/ 76200 h 1555750"/>
                        <a:gd name="connsiteX0" fmla="*/ 0 w 2597150"/>
                        <a:gd name="connsiteY0" fmla="*/ 1555750 h 1555750"/>
                        <a:gd name="connsiteX1" fmla="*/ 1509184 w 2597150"/>
                        <a:gd name="connsiteY1" fmla="*/ 1538816 h 1555750"/>
                        <a:gd name="connsiteX2" fmla="*/ 1517650 w 2597150"/>
                        <a:gd name="connsiteY2" fmla="*/ 895350 h 1555750"/>
                        <a:gd name="connsiteX3" fmla="*/ 2597150 w 2597150"/>
                        <a:gd name="connsiteY3" fmla="*/ 895350 h 1555750"/>
                        <a:gd name="connsiteX4" fmla="*/ 2597150 w 2597150"/>
                        <a:gd name="connsiteY4" fmla="*/ 0 h 1555750"/>
                        <a:gd name="connsiteX5" fmla="*/ 2444750 w 2597150"/>
                        <a:gd name="connsiteY5" fmla="*/ 76200 h 1555750"/>
                        <a:gd name="connsiteX0" fmla="*/ 0 w 2597150"/>
                        <a:gd name="connsiteY0" fmla="*/ 1530350 h 1538816"/>
                        <a:gd name="connsiteX1" fmla="*/ 1509184 w 2597150"/>
                        <a:gd name="connsiteY1" fmla="*/ 1538816 h 1538816"/>
                        <a:gd name="connsiteX2" fmla="*/ 1517650 w 2597150"/>
                        <a:gd name="connsiteY2" fmla="*/ 895350 h 1538816"/>
                        <a:gd name="connsiteX3" fmla="*/ 2597150 w 2597150"/>
                        <a:gd name="connsiteY3" fmla="*/ 895350 h 1538816"/>
                        <a:gd name="connsiteX4" fmla="*/ 2597150 w 2597150"/>
                        <a:gd name="connsiteY4" fmla="*/ 0 h 1538816"/>
                        <a:gd name="connsiteX5" fmla="*/ 2444750 w 2597150"/>
                        <a:gd name="connsiteY5" fmla="*/ 76200 h 153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7150" h="1538816">
                          <a:moveTo>
                            <a:pt x="0" y="1530350"/>
                          </a:moveTo>
                          <a:lnTo>
                            <a:pt x="1509184" y="1538816"/>
                          </a:lnTo>
                          <a:lnTo>
                            <a:pt x="1517650" y="895350"/>
                          </a:lnTo>
                          <a:lnTo>
                            <a:pt x="2597150" y="895350"/>
                          </a:lnTo>
                          <a:lnTo>
                            <a:pt x="2597150" y="0"/>
                          </a:lnTo>
                          <a:lnTo>
                            <a:pt x="2444750" y="76200"/>
                          </a:lnTo>
                        </a:path>
                      </a:pathLst>
                    </a:custGeom>
                    <a:no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121899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6" name="Arrow: Left 5"/>
                  <p:cNvSpPr/>
                  <p:nvPr/>
                </p:nvSpPr>
                <p:spPr bwMode="auto">
                  <a:xfrm rot="10800000">
                    <a:off x="2630537" y="3299641"/>
                    <a:ext cx="223702" cy="142963"/>
                  </a:xfrm>
                  <a:prstGeom prst="lef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03" tIns="60952" rIns="121903" bIns="60952" numCol="1" spcCol="0" rtlCol="0" fromWordArt="0" anchor="ctr" anchorCtr="0" forceAA="0" compatLnSpc="1">
                    <a:prstTxWarp prst="textNoShape">
                      <a:avLst/>
                    </a:prstTxWarp>
                    <a:noAutofit/>
                  </a:bodyPr>
                  <a:lstStyle/>
                  <a:p>
                    <a:pPr marL="0" marR="0" lvl="0" indent="0" algn="ctr" defTabSz="1243088"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9" name="Flowchart: Connector 8"/>
                  <p:cNvSpPr/>
                  <p:nvPr/>
                </p:nvSpPr>
                <p:spPr bwMode="auto">
                  <a:xfrm>
                    <a:off x="2131255" y="3279218"/>
                    <a:ext cx="44113" cy="44113"/>
                  </a:xfrm>
                  <a:prstGeom prst="flowChartConnector">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03" tIns="60952" rIns="121903" bIns="60952" numCol="1" spcCol="0" rtlCol="0" fromWordArt="0" anchor="ctr" anchorCtr="0" forceAA="0" compatLnSpc="1">
                    <a:prstTxWarp prst="textNoShape">
                      <a:avLst/>
                    </a:prstTxWarp>
                    <a:noAutofit/>
                  </a:bodyPr>
                  <a:lstStyle/>
                  <a:p>
                    <a:pPr marL="0" marR="0" lvl="0" indent="0" algn="ctr" defTabSz="1243088"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109" name="Flowchart: Connector 108"/>
                  <p:cNvSpPr/>
                  <p:nvPr/>
                </p:nvSpPr>
                <p:spPr bwMode="auto">
                  <a:xfrm>
                    <a:off x="2208225" y="3279218"/>
                    <a:ext cx="44113" cy="44113"/>
                  </a:xfrm>
                  <a:prstGeom prst="flowChartConnector">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03" tIns="60952" rIns="121903" bIns="60952" numCol="1" spcCol="0" rtlCol="0" fromWordArt="0" anchor="ctr" anchorCtr="0" forceAA="0" compatLnSpc="1">
                    <a:prstTxWarp prst="textNoShape">
                      <a:avLst/>
                    </a:prstTxWarp>
                    <a:noAutofit/>
                  </a:bodyPr>
                  <a:lstStyle/>
                  <a:p>
                    <a:pPr marL="0" marR="0" lvl="0" indent="0" algn="ctr" defTabSz="1243088"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110" name="Flowchart: Connector 109"/>
                  <p:cNvSpPr/>
                  <p:nvPr/>
                </p:nvSpPr>
                <p:spPr bwMode="auto">
                  <a:xfrm>
                    <a:off x="2285196" y="3279218"/>
                    <a:ext cx="44113" cy="44113"/>
                  </a:xfrm>
                  <a:prstGeom prst="flowChartConnector">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03" tIns="60952" rIns="121903" bIns="60952" numCol="1" spcCol="0" rtlCol="0" fromWordArt="0" anchor="ctr" anchorCtr="0" forceAA="0" compatLnSpc="1">
                    <a:prstTxWarp prst="textNoShape">
                      <a:avLst/>
                    </a:prstTxWarp>
                    <a:noAutofit/>
                  </a:bodyPr>
                  <a:lstStyle/>
                  <a:p>
                    <a:pPr marL="0" marR="0" lvl="0" indent="0" algn="ctr" defTabSz="1243088"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116" name="Flowchart: Connector 115"/>
                  <p:cNvSpPr/>
                  <p:nvPr/>
                </p:nvSpPr>
                <p:spPr bwMode="auto">
                  <a:xfrm>
                    <a:off x="2362166" y="3279218"/>
                    <a:ext cx="44113" cy="44113"/>
                  </a:xfrm>
                  <a:prstGeom prst="flowChartConnector">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03" tIns="60952" rIns="121903" bIns="60952" numCol="1" spcCol="0" rtlCol="0" fromWordArt="0" anchor="ctr" anchorCtr="0" forceAA="0" compatLnSpc="1">
                    <a:prstTxWarp prst="textNoShape">
                      <a:avLst/>
                    </a:prstTxWarp>
                    <a:noAutofit/>
                  </a:bodyPr>
                  <a:lstStyle/>
                  <a:p>
                    <a:pPr marL="0" marR="0" lvl="0" indent="0" algn="ctr" defTabSz="1243088"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118" name="Flowchart: Connector 117"/>
                  <p:cNvSpPr/>
                  <p:nvPr/>
                </p:nvSpPr>
                <p:spPr bwMode="auto">
                  <a:xfrm>
                    <a:off x="2439135" y="3279218"/>
                    <a:ext cx="44113" cy="44113"/>
                  </a:xfrm>
                  <a:prstGeom prst="flowChartConnector">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03" tIns="60952" rIns="121903" bIns="60952" numCol="1" spcCol="0" rtlCol="0" fromWordArt="0" anchor="ctr" anchorCtr="0" forceAA="0" compatLnSpc="1">
                    <a:prstTxWarp prst="textNoShape">
                      <a:avLst/>
                    </a:prstTxWarp>
                    <a:noAutofit/>
                  </a:bodyPr>
                  <a:lstStyle/>
                  <a:p>
                    <a:pPr marL="0" marR="0" lvl="0" indent="0" algn="ctr" defTabSz="1243088"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5050"/>
                      </a:solidFill>
                      <a:effectLst/>
                      <a:uLnTx/>
                      <a:uFillTx/>
                      <a:latin typeface="Segoe UI"/>
                      <a:ea typeface="Segoe UI" pitchFamily="34" charset="0"/>
                      <a:cs typeface="Segoe UI" pitchFamily="34" charset="0"/>
                    </a:endParaRPr>
                  </a:p>
                </p:txBody>
              </p:sp>
            </p:grpSp>
          </p:grpSp>
          <p:grpSp>
            <p:nvGrpSpPr>
              <p:cNvPr id="111" name="Group 110">
                <a:extLst>
                  <a:ext uri="{FF2B5EF4-FFF2-40B4-BE49-F238E27FC236}">
                    <a16:creationId xmlns:a16="http://schemas.microsoft.com/office/drawing/2014/main" id="{B3D9D10B-6841-4AF6-97AA-0C6339845163}"/>
                  </a:ext>
                </a:extLst>
              </p:cNvPr>
              <p:cNvGrpSpPr/>
              <p:nvPr/>
            </p:nvGrpSpPr>
            <p:grpSpPr>
              <a:xfrm>
                <a:off x="2905765" y="2111940"/>
                <a:ext cx="348356" cy="973067"/>
                <a:chOff x="8754592" y="700282"/>
                <a:chExt cx="151053" cy="421938"/>
              </a:xfrm>
              <a:solidFill>
                <a:schemeClr val="accent3"/>
              </a:solidFill>
            </p:grpSpPr>
            <p:sp>
              <p:nvSpPr>
                <p:cNvPr id="112" name="Freeform 745">
                  <a:extLst>
                    <a:ext uri="{FF2B5EF4-FFF2-40B4-BE49-F238E27FC236}">
                      <a16:creationId xmlns:a16="http://schemas.microsoft.com/office/drawing/2014/main" id="{72039810-E5C3-4646-B27C-4D505D347FB8}"/>
                    </a:ext>
                  </a:extLst>
                </p:cNvPr>
                <p:cNvSpPr>
                  <a:spLocks/>
                </p:cNvSpPr>
                <p:nvPr/>
              </p:nvSpPr>
              <p:spPr bwMode="auto">
                <a:xfrm>
                  <a:off x="8754592" y="815049"/>
                  <a:ext cx="151053" cy="307171"/>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Segoe UI"/>
                    <a:ea typeface="+mn-ea"/>
                    <a:cs typeface="+mn-cs"/>
                  </a:endParaRPr>
                </a:p>
              </p:txBody>
            </p:sp>
            <p:sp>
              <p:nvSpPr>
                <p:cNvPr id="113" name="Oval 746">
                  <a:extLst>
                    <a:ext uri="{FF2B5EF4-FFF2-40B4-BE49-F238E27FC236}">
                      <a16:creationId xmlns:a16="http://schemas.microsoft.com/office/drawing/2014/main" id="{24C1896E-9891-48C5-9C73-1116B9F9ECD7}"/>
                    </a:ext>
                  </a:extLst>
                </p:cNvPr>
                <p:cNvSpPr>
                  <a:spLocks noChangeArrowheads="1"/>
                </p:cNvSpPr>
                <p:nvPr/>
              </p:nvSpPr>
              <p:spPr bwMode="auto">
                <a:xfrm>
                  <a:off x="8784128" y="700282"/>
                  <a:ext cx="91982" cy="911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Segoe UI"/>
                    <a:ea typeface="+mn-ea"/>
                    <a:cs typeface="+mn-cs"/>
                  </a:endParaRPr>
                </a:p>
              </p:txBody>
            </p:sp>
          </p:grpSp>
        </p:grpSp>
        <p:pic>
          <p:nvPicPr>
            <p:cNvPr id="137" name="Picture 136">
              <a:extLst>
                <a:ext uri="{FF2B5EF4-FFF2-40B4-BE49-F238E27FC236}">
                  <a16:creationId xmlns:a16="http://schemas.microsoft.com/office/drawing/2014/main" id="{9C39CD7E-7A6A-44BD-A889-AF223305F979}"/>
                </a:ext>
              </a:extLst>
            </p:cNvPr>
            <p:cNvPicPr>
              <a:picLocks noChangeAspect="1"/>
            </p:cNvPicPr>
            <p:nvPr/>
          </p:nvPicPr>
          <p:blipFill>
            <a:blip r:embed="rId9">
              <a:biLevel thresh="25000"/>
              <a:extLst>
                <a:ext uri="{28A0092B-C50C-407E-A947-70E740481C1C}">
                  <a14:useLocalDpi xmlns:a14="http://schemas.microsoft.com/office/drawing/2010/main" val="0"/>
                </a:ext>
              </a:extLst>
            </a:blip>
            <a:stretch>
              <a:fillRect/>
            </a:stretch>
          </p:blipFill>
          <p:spPr>
            <a:xfrm>
              <a:off x="4414962" y="1248859"/>
              <a:ext cx="519857" cy="519857"/>
            </a:xfrm>
            <a:prstGeom prst="rect">
              <a:avLst/>
            </a:prstGeom>
          </p:spPr>
        </p:pic>
      </p:grpSp>
      <p:grpSp>
        <p:nvGrpSpPr>
          <p:cNvPr id="18" name="Group 17">
            <a:extLst>
              <a:ext uri="{FF2B5EF4-FFF2-40B4-BE49-F238E27FC236}">
                <a16:creationId xmlns:a16="http://schemas.microsoft.com/office/drawing/2014/main" id="{03553559-A89E-4D07-A8E6-50B3B5595CF2}"/>
              </a:ext>
            </a:extLst>
          </p:cNvPr>
          <p:cNvGrpSpPr/>
          <p:nvPr/>
        </p:nvGrpSpPr>
        <p:grpSpPr>
          <a:xfrm>
            <a:off x="5008575" y="1224846"/>
            <a:ext cx="2345020" cy="5077206"/>
            <a:chOff x="5008575" y="1224846"/>
            <a:chExt cx="2345020" cy="5077206"/>
          </a:xfrm>
        </p:grpSpPr>
        <p:grpSp>
          <p:nvGrpSpPr>
            <p:cNvPr id="24" name="Group 23">
              <a:extLst>
                <a:ext uri="{FF2B5EF4-FFF2-40B4-BE49-F238E27FC236}">
                  <a16:creationId xmlns:a16="http://schemas.microsoft.com/office/drawing/2014/main" id="{B8FD9C31-AD0C-4D39-85B8-B7C5D469D801}"/>
                </a:ext>
              </a:extLst>
            </p:cNvPr>
            <p:cNvGrpSpPr/>
            <p:nvPr/>
          </p:nvGrpSpPr>
          <p:grpSpPr>
            <a:xfrm>
              <a:off x="5008575" y="1295761"/>
              <a:ext cx="2345020" cy="5006291"/>
              <a:chOff x="5008575" y="1295761"/>
              <a:chExt cx="2345020" cy="5006291"/>
            </a:xfrm>
          </p:grpSpPr>
          <p:grpSp>
            <p:nvGrpSpPr>
              <p:cNvPr id="32" name="Group 31"/>
              <p:cNvGrpSpPr/>
              <p:nvPr/>
            </p:nvGrpSpPr>
            <p:grpSpPr>
              <a:xfrm>
                <a:off x="5008575" y="1295761"/>
                <a:ext cx="2218629" cy="5006291"/>
                <a:chOff x="3703938" y="971593"/>
                <a:chExt cx="1664208" cy="3755251"/>
              </a:xfrm>
            </p:grpSpPr>
            <p:sp>
              <p:nvSpPr>
                <p:cNvPr id="51" name="Rectangle 50"/>
                <p:cNvSpPr/>
                <p:nvPr/>
              </p:nvSpPr>
              <p:spPr bwMode="auto">
                <a:xfrm>
                  <a:off x="3703938" y="971593"/>
                  <a:ext cx="1664208" cy="3755251"/>
                </a:xfrm>
                <a:prstGeom prst="rect">
                  <a:avLst/>
                </a:prstGeom>
                <a:solidFill>
                  <a:schemeClr val="tx1">
                    <a:lumMod val="20000"/>
                    <a:lumOff val="80000"/>
                    <a:alpha val="17000"/>
                  </a:schemeClr>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49"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73" name="Freeform 118"/>
                <p:cNvSpPr/>
                <p:nvPr/>
              </p:nvSpPr>
              <p:spPr bwMode="auto">
                <a:xfrm>
                  <a:off x="3703938" y="971594"/>
                  <a:ext cx="1664208" cy="324565"/>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46284" tIns="91427" rIns="146284" bIns="91427" numCol="1" spcCol="0" rtlCol="0" fromWordArt="0" anchor="ctr" anchorCtr="0" forceAA="0" compatLnSpc="1">
                  <a:prstTxWarp prst="textNoShape">
                    <a:avLst/>
                  </a:prstTxWarp>
                  <a:noAutofit/>
                </a:bodyPr>
                <a:lstStyle/>
                <a:p>
                  <a:pPr marL="0" marR="0" lvl="0" indent="0" algn="l" defTabSz="950868" rtl="0" eaLnBrk="1" fontAlgn="base" latinLnBrk="0" hangingPunct="1">
                    <a:lnSpc>
                      <a:spcPct val="100000"/>
                    </a:lnSpc>
                    <a:spcBef>
                      <a:spcPct val="0"/>
                    </a:spcBef>
                    <a:spcAft>
                      <a:spcPct val="0"/>
                    </a:spcAft>
                    <a:buClrTx/>
                    <a:buSzTx/>
                    <a:buFontTx/>
                    <a:buNone/>
                    <a:tabLst/>
                    <a:defRPr/>
                  </a:pPr>
                  <a:r>
                    <a:rPr kumimoji="0" lang="en-US" sz="1866"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Language</a:t>
                  </a:r>
                </a:p>
              </p:txBody>
            </p:sp>
          </p:grpSp>
          <p:sp>
            <p:nvSpPr>
              <p:cNvPr id="57" name="Oval Callout 6"/>
              <p:cNvSpPr/>
              <p:nvPr/>
            </p:nvSpPr>
            <p:spPr bwMode="auto">
              <a:xfrm>
                <a:off x="5861775" y="1915078"/>
                <a:ext cx="1159719" cy="761180"/>
              </a:xfrm>
              <a:prstGeom prst="wedgeRectCallout">
                <a:avLst>
                  <a:gd name="adj1" fmla="val -61899"/>
                  <a:gd name="adj2" fmla="val -8201"/>
                </a:avLst>
              </a:prstGeom>
              <a:solidFill>
                <a:srgbClr val="FFFFFF"/>
              </a:solidFill>
              <a:ln w="9525" cap="flat" cmpd="sng" algn="ctr">
                <a:solidFill>
                  <a:schemeClr val="bg1">
                    <a:lumMod val="75000"/>
                  </a:schemeClr>
                </a:solidFill>
                <a:prstDash val="solid"/>
                <a:headEnd type="none" w="med" len="med"/>
                <a:tailEnd type="none" w="med" len="med"/>
              </a:ln>
              <a:effectLst/>
            </p:spPr>
            <p:txBody>
              <a:bodyPr lIns="91440" tIns="91440" rIns="91440" bIns="91440" rtlCol="0" anchor="t" anchorCtr="0"/>
              <a:lstStyle/>
              <a:p>
                <a:pPr marL="0" marR="0" lvl="0" indent="0" algn="l" defTabSz="895709" rtl="0"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a:ln>
                      <a:noFill/>
                    </a:ln>
                    <a:gradFill>
                      <a:gsLst>
                        <a:gs pos="84000">
                          <a:srgbClr val="3F3F3F"/>
                        </a:gs>
                        <a:gs pos="43000">
                          <a:srgbClr val="3F3F3F"/>
                        </a:gs>
                      </a:gsLst>
                      <a:lin ang="10800000" scaled="0"/>
                    </a:gradFill>
                    <a:effectLst/>
                    <a:uLnTx/>
                    <a:uFillTx/>
                    <a:latin typeface="Segoe UI"/>
                    <a:ea typeface="Segoe UI" pitchFamily="34" charset="0"/>
                    <a:cs typeface="Segoe UI" pitchFamily="34" charset="0"/>
                  </a:rPr>
                  <a:t>Play today’s customer call recording.</a:t>
                </a:r>
              </a:p>
            </p:txBody>
          </p:sp>
          <p:grpSp>
            <p:nvGrpSpPr>
              <p:cNvPr id="12" name="Group 11">
                <a:extLst>
                  <a:ext uri="{FF2B5EF4-FFF2-40B4-BE49-F238E27FC236}">
                    <a16:creationId xmlns:a16="http://schemas.microsoft.com/office/drawing/2014/main" id="{0209C1A5-AF58-43BF-A04B-D634DC4E7B8F}"/>
                  </a:ext>
                </a:extLst>
              </p:cNvPr>
              <p:cNvGrpSpPr/>
              <p:nvPr/>
            </p:nvGrpSpPr>
            <p:grpSpPr>
              <a:xfrm>
                <a:off x="5008575" y="3250824"/>
                <a:ext cx="2345020" cy="2903501"/>
                <a:chOff x="5008575" y="3250824"/>
                <a:chExt cx="2345020" cy="2903501"/>
              </a:xfrm>
            </p:grpSpPr>
            <p:sp>
              <p:nvSpPr>
                <p:cNvPr id="54" name="Pentagon 53"/>
                <p:cNvSpPr/>
                <p:nvPr/>
              </p:nvSpPr>
              <p:spPr bwMode="auto">
                <a:xfrm rot="5400000">
                  <a:off x="5841763" y="2417636"/>
                  <a:ext cx="552253" cy="2218629"/>
                </a:xfrm>
                <a:prstGeom prst="rect">
                  <a:avLst/>
                </a:prstGeom>
                <a:solidFill>
                  <a:schemeClr val="tx1"/>
                </a:solidFill>
                <a:ln w="9525" cap="flat" cmpd="sng" algn="ctr">
                  <a:noFill/>
                  <a:prstDash val="solid"/>
                  <a:headEnd type="none" w="med" len="med"/>
                  <a:tailEnd type="none" w="med" len="med"/>
                </a:ln>
                <a:effectLst/>
              </p:spPr>
              <p:txBody>
                <a:bodyPr rot="0" spcFirstLastPara="0" vertOverflow="overflow" horzOverflow="overflow" vert="vert270" wrap="square" lIns="175736" tIns="140590" rIns="175736" bIns="140590" numCol="1" spcCol="0" rtlCol="0" fromWordArt="0" anchor="ctr" anchorCtr="0" forceAA="0" compatLnSpc="1">
                  <a:prstTxWarp prst="textNoShape">
                    <a:avLst/>
                  </a:prstTxWarp>
                  <a:noAutofit/>
                </a:bodyPr>
                <a:lstStyle/>
                <a:p>
                  <a:pPr marL="0" marR="0" lvl="0" indent="0" algn="l" defTabSz="895944"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gradFill>
                        <a:gsLst>
                          <a:gs pos="1333">
                            <a:prstClr val="white"/>
                          </a:gs>
                          <a:gs pos="13000">
                            <a:prstClr val="white"/>
                          </a:gs>
                        </a:gsLst>
                        <a:lin ang="10800000" scaled="0"/>
                      </a:gradFill>
                      <a:effectLst/>
                      <a:uLnTx/>
                      <a:uFillTx/>
                      <a:latin typeface="Segoe UI"/>
                      <a:ea typeface="Segoe UI" pitchFamily="34" charset="0"/>
                      <a:cs typeface="Segoe UI" pitchFamily="34" charset="0"/>
                    </a:rPr>
                    <a:t>Language Understanding</a:t>
                  </a:r>
                </a:p>
              </p:txBody>
            </p:sp>
            <p:grpSp>
              <p:nvGrpSpPr>
                <p:cNvPr id="48" name="Group 47"/>
                <p:cNvGrpSpPr/>
                <p:nvPr/>
              </p:nvGrpSpPr>
              <p:grpSpPr>
                <a:xfrm>
                  <a:off x="5338207" y="5227920"/>
                  <a:ext cx="1655902" cy="926405"/>
                  <a:chOff x="3964499" y="3921129"/>
                  <a:chExt cx="1242103" cy="694902"/>
                </a:xfrm>
              </p:grpSpPr>
              <p:grpSp>
                <p:nvGrpSpPr>
                  <p:cNvPr id="22" name="Group 21"/>
                  <p:cNvGrpSpPr/>
                  <p:nvPr/>
                </p:nvGrpSpPr>
                <p:grpSpPr>
                  <a:xfrm>
                    <a:off x="4428696" y="3921129"/>
                    <a:ext cx="259565" cy="259565"/>
                    <a:chOff x="7340830" y="-949453"/>
                    <a:chExt cx="1047750" cy="1047750"/>
                  </a:xfrm>
                </p:grpSpPr>
                <p:sp>
                  <p:nvSpPr>
                    <p:cNvPr id="19" name="Isosceles Triangle 18"/>
                    <p:cNvSpPr/>
                    <p:nvPr/>
                  </p:nvSpPr>
                  <p:spPr bwMode="auto">
                    <a:xfrm rot="5400000">
                      <a:off x="7736591" y="-618132"/>
                      <a:ext cx="446734" cy="385116"/>
                    </a:xfrm>
                    <a:prstGeom prst="triangle">
                      <a:avLst/>
                    </a:prstGeom>
                    <a:noFill/>
                    <a:ln w="28575" cap="rnd">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marL="0" marR="0" lvl="0" indent="0" algn="ctr" defTabSz="932316"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20" name="Oval 19"/>
                    <p:cNvSpPr/>
                    <p:nvPr/>
                  </p:nvSpPr>
                  <p:spPr bwMode="auto">
                    <a:xfrm>
                      <a:off x="7340830" y="-949453"/>
                      <a:ext cx="1047750" cy="1047750"/>
                    </a:xfrm>
                    <a:prstGeom prst="ellipse">
                      <a:avLst/>
                    </a:prstGeom>
                    <a:no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marL="0" marR="0" lvl="0" indent="0" algn="ctr" defTabSz="932316"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05050"/>
                        </a:solidFill>
                        <a:effectLst/>
                        <a:uLnTx/>
                        <a:uFillTx/>
                        <a:latin typeface="Segoe UI"/>
                        <a:ea typeface="Segoe UI" pitchFamily="34" charset="0"/>
                        <a:cs typeface="Segoe UI" pitchFamily="34" charset="0"/>
                      </a:endParaRPr>
                    </a:p>
                  </p:txBody>
                </p:sp>
              </p:grpSp>
              <p:sp>
                <p:nvSpPr>
                  <p:cNvPr id="21" name="TextBox 20"/>
                  <p:cNvSpPr txBox="1"/>
                  <p:nvPr/>
                </p:nvSpPr>
                <p:spPr>
                  <a:xfrm>
                    <a:off x="4297966" y="4291110"/>
                    <a:ext cx="585580" cy="114278"/>
                  </a:xfrm>
                  <a:prstGeom prst="rect">
                    <a:avLst/>
                  </a:prstGeom>
                  <a:noFill/>
                  <a:ln>
                    <a:noFill/>
                  </a:ln>
                </p:spPr>
                <p:txBody>
                  <a:bodyPr wrap="none" lIns="0" tIns="0" rIns="0" bIns="0" rtlCol="0">
                    <a:spAutoFit/>
                  </a:bodyPr>
                  <a:lstStyle/>
                  <a:p>
                    <a:pPr marL="0" marR="0" lvl="0" indent="0" algn="l" defTabSz="932742" rtl="0" eaLnBrk="1" fontAlgn="auto" latinLnBrk="0" hangingPunct="1">
                      <a:lnSpc>
                        <a:spcPct val="90000"/>
                      </a:lnSpc>
                      <a:spcBef>
                        <a:spcPts val="0"/>
                      </a:spcBef>
                      <a:spcAft>
                        <a:spcPts val="575"/>
                      </a:spcAft>
                      <a:buClrTx/>
                      <a:buSzTx/>
                      <a:buFontTx/>
                      <a:buNone/>
                      <a:tabLst/>
                      <a:defRPr/>
                    </a:pPr>
                    <a:r>
                      <a:rPr kumimoji="0" lang="en-US" sz="1100" b="0" i="0" u="none" strike="noStrike" kern="1200" cap="none" spc="0" normalizeH="0" baseline="0" noProof="0">
                        <a:ln>
                          <a:noFill/>
                        </a:ln>
                        <a:gradFill>
                          <a:gsLst>
                            <a:gs pos="3111">
                              <a:srgbClr val="3F3F3F"/>
                            </a:gs>
                            <a:gs pos="35000">
                              <a:srgbClr val="3F3F3F"/>
                            </a:gs>
                          </a:gsLst>
                          <a:lin ang="5400000" scaled="1"/>
                        </a:gradFill>
                        <a:effectLst/>
                        <a:uLnTx/>
                        <a:uFillTx/>
                        <a:latin typeface="Segoe UI"/>
                        <a:ea typeface="+mn-ea"/>
                        <a:cs typeface="Segoe UI" panose="020B0502040204020203" pitchFamily="34" charset="0"/>
                      </a:rPr>
                      <a:t>Now Playing</a:t>
                    </a:r>
                  </a:p>
                </p:txBody>
              </p:sp>
              <p:sp>
                <p:nvSpPr>
                  <p:cNvPr id="62" name="TextBox 61"/>
                  <p:cNvSpPr txBox="1"/>
                  <p:nvPr/>
                </p:nvSpPr>
                <p:spPr>
                  <a:xfrm>
                    <a:off x="3964499" y="4501753"/>
                    <a:ext cx="1242103" cy="114278"/>
                  </a:xfrm>
                  <a:prstGeom prst="rect">
                    <a:avLst/>
                  </a:prstGeom>
                  <a:noFill/>
                  <a:ln>
                    <a:noFill/>
                  </a:ln>
                </p:spPr>
                <p:txBody>
                  <a:bodyPr wrap="none" lIns="0" tIns="0" rIns="0" bIns="0" rtlCol="0">
                    <a:spAutoFit/>
                  </a:bodyPr>
                  <a:lstStyle/>
                  <a:p>
                    <a:pPr marL="0" marR="0" lvl="0" indent="0" algn="l" defTabSz="932742" rtl="0" eaLnBrk="1" fontAlgn="auto" latinLnBrk="0" hangingPunct="1">
                      <a:lnSpc>
                        <a:spcPct val="90000"/>
                      </a:lnSpc>
                      <a:spcBef>
                        <a:spcPts val="0"/>
                      </a:spcBef>
                      <a:spcAft>
                        <a:spcPts val="575"/>
                      </a:spcAft>
                      <a:buClrTx/>
                      <a:buSzTx/>
                      <a:buFontTx/>
                      <a:buNone/>
                      <a:tabLst/>
                      <a:defRPr/>
                    </a:pPr>
                    <a:r>
                      <a:rPr kumimoji="0" lang="en-US" sz="1100" b="0" i="0" u="none" strike="noStrike" kern="1200" cap="none" spc="0" normalizeH="0" baseline="0" noProof="0">
                        <a:ln>
                          <a:noFill/>
                        </a:ln>
                        <a:gradFill>
                          <a:gsLst>
                            <a:gs pos="3111">
                              <a:srgbClr val="3F3F3F"/>
                            </a:gs>
                            <a:gs pos="35000">
                              <a:srgbClr val="3F3F3F"/>
                            </a:gs>
                          </a:gsLst>
                          <a:lin ang="5400000" scaled="1"/>
                        </a:gradFill>
                        <a:effectLst/>
                        <a:uLnTx/>
                        <a:uFillTx/>
                        <a:latin typeface="Segoe UI"/>
                        <a:ea typeface="+mn-ea"/>
                        <a:cs typeface="Segoe UI" panose="020B0502040204020203" pitchFamily="34" charset="0"/>
                      </a:rPr>
                      <a:t>11/29/2016 Customer Call </a:t>
                    </a:r>
                  </a:p>
                </p:txBody>
              </p:sp>
            </p:grpSp>
            <p:sp>
              <p:nvSpPr>
                <p:cNvPr id="114" name="Pentagon 53"/>
                <p:cNvSpPr/>
                <p:nvPr/>
              </p:nvSpPr>
              <p:spPr bwMode="auto">
                <a:xfrm>
                  <a:off x="5157665" y="3977571"/>
                  <a:ext cx="2195930" cy="14779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1" indent="0" algn="l" defTabSz="896152" rtl="0" eaLnBrk="1" fontAlgn="base" latinLnBrk="0" hangingPunct="1">
                    <a:lnSpc>
                      <a:spcPct val="90000"/>
                    </a:lnSpc>
                    <a:spcBef>
                      <a:spcPct val="0"/>
                    </a:spcBef>
                    <a:spcAft>
                      <a:spcPct val="0"/>
                    </a:spcAft>
                    <a:buClrTx/>
                    <a:buSzTx/>
                    <a:buFontTx/>
                    <a:buNone/>
                    <a:tabLst/>
                    <a:defRPr/>
                  </a:pPr>
                  <a:r>
                    <a:rPr kumimoji="0" lang="en-US" sz="1067" b="0" i="0" u="none" strike="noStrike" kern="0" cap="none" spc="0" normalizeH="0" baseline="0" noProof="0">
                      <a:ln>
                        <a:noFill/>
                      </a:ln>
                      <a:solidFill>
                        <a:srgbClr val="505050"/>
                      </a:solidFill>
                      <a:effectLst/>
                      <a:uLnTx/>
                      <a:uFillTx/>
                      <a:latin typeface="Segoe UI"/>
                      <a:ea typeface="+mn-ea"/>
                      <a:cs typeface="+mn-cs"/>
                    </a:rPr>
                    <a:t>Natural Language Processing</a:t>
                  </a:r>
                </a:p>
              </p:txBody>
            </p:sp>
            <p:sp>
              <p:nvSpPr>
                <p:cNvPr id="115" name="TextBox 7"/>
                <p:cNvSpPr txBox="1"/>
                <p:nvPr/>
              </p:nvSpPr>
              <p:spPr>
                <a:xfrm>
                  <a:off x="5125341" y="4301895"/>
                  <a:ext cx="2022731" cy="826615"/>
                </a:xfrm>
                <a:prstGeom prst="rect">
                  <a:avLst/>
                </a:prstGeom>
                <a:noFill/>
                <a:ln w="25400">
                  <a:solidFill>
                    <a:srgbClr val="6E6E73">
                      <a:lumMod val="20000"/>
                      <a:lumOff val="80000"/>
                    </a:srgbClr>
                  </a:solidFill>
                </a:ln>
              </p:spPr>
              <p:txBody>
                <a:bodyPr wrap="square" lIns="175711" tIns="140569" rIns="175711" bIns="140569" rtlCol="0">
                  <a:spAutoFit/>
                </a:bodyPr>
                <a:lstStyle/>
                <a:p>
                  <a:pPr marL="0" marR="0" lvl="1" indent="0" algn="l" defTabSz="896072" rtl="0" eaLnBrk="1" fontAlgn="auto" latinLnBrk="0" hangingPunct="1">
                    <a:lnSpc>
                      <a:spcPct val="100000"/>
                    </a:lnSpc>
                    <a:spcBef>
                      <a:spcPts val="0"/>
                    </a:spcBef>
                    <a:spcAft>
                      <a:spcPts val="0"/>
                    </a:spcAft>
                    <a:buClrTx/>
                    <a:buSzTx/>
                    <a:buFontTx/>
                    <a:buNone/>
                    <a:tabLst/>
                    <a:defRPr/>
                  </a:pPr>
                  <a:r>
                    <a:rPr kumimoji="0" lang="en-US" sz="1175" b="0" i="0" u="none" strike="noStrike" kern="0" cap="none" spc="0" normalizeH="0" baseline="0" noProof="0">
                      <a:ln>
                        <a:noFill/>
                      </a:ln>
                      <a:solidFill>
                        <a:sysClr val="windowText" lastClr="000000"/>
                      </a:solidFill>
                      <a:effectLst/>
                      <a:uLnTx/>
                      <a:uFillTx/>
                      <a:latin typeface="Consolas" panose="020B0609020204030204" pitchFamily="49" charset="0"/>
                      <a:ea typeface="+mn-ea"/>
                      <a:cs typeface="Consolas" panose="020B0609020204030204" pitchFamily="49" charset="0"/>
                    </a:rPr>
                    <a:t>Intent: </a:t>
                  </a:r>
                  <a:r>
                    <a:rPr kumimoji="0" lang="en-US" sz="1175" b="0" i="0" u="none" strike="noStrike" kern="0" cap="none" spc="0" normalizeH="0" baseline="0" noProof="0" err="1">
                      <a:ln>
                        <a:noFill/>
                      </a:ln>
                      <a:solidFill>
                        <a:sysClr val="windowText" lastClr="000000"/>
                      </a:solidFill>
                      <a:effectLst/>
                      <a:uLnTx/>
                      <a:uFillTx/>
                      <a:latin typeface="Consolas" panose="020B0609020204030204" pitchFamily="49" charset="0"/>
                      <a:ea typeface="+mn-ea"/>
                      <a:cs typeface="Consolas" panose="020B0609020204030204" pitchFamily="49" charset="0"/>
                    </a:rPr>
                    <a:t>PlayCall</a:t>
                  </a:r>
                  <a:endParaRPr kumimoji="0" lang="en-US" sz="1175" b="0" i="0" u="none" strike="noStrike" kern="0" cap="none" spc="0" normalizeH="0" baseline="0" noProof="0">
                    <a:ln>
                      <a:noFill/>
                    </a:ln>
                    <a:solidFill>
                      <a:sysClr val="windowText" lastClr="000000"/>
                    </a:solidFill>
                    <a:effectLst/>
                    <a:uLnTx/>
                    <a:uFillTx/>
                    <a:latin typeface="Consolas" panose="020B0609020204030204" pitchFamily="49" charset="0"/>
                    <a:ea typeface="+mn-ea"/>
                    <a:cs typeface="Consolas" panose="020B0609020204030204" pitchFamily="49" charset="0"/>
                  </a:endParaRPr>
                </a:p>
                <a:p>
                  <a:pPr marL="0" marR="0" lvl="1" indent="0" algn="l" defTabSz="896072" rtl="0" eaLnBrk="1" fontAlgn="auto" latinLnBrk="0" hangingPunct="1">
                    <a:lnSpc>
                      <a:spcPct val="100000"/>
                    </a:lnSpc>
                    <a:spcBef>
                      <a:spcPts val="0"/>
                    </a:spcBef>
                    <a:spcAft>
                      <a:spcPts val="0"/>
                    </a:spcAft>
                    <a:buClrTx/>
                    <a:buSzTx/>
                    <a:buFontTx/>
                    <a:buNone/>
                    <a:tabLst/>
                    <a:defRPr/>
                  </a:pPr>
                  <a:r>
                    <a:rPr kumimoji="0" lang="en-US" sz="1175" b="1" i="0" u="none" strike="noStrike" kern="0" cap="none" spc="0" normalizeH="0" baseline="0" noProof="0">
                      <a:ln>
                        <a:noFill/>
                      </a:ln>
                      <a:gradFill>
                        <a:gsLst>
                          <a:gs pos="83582">
                            <a:srgbClr val="0078D7"/>
                          </a:gs>
                          <a:gs pos="62000">
                            <a:srgbClr val="0078D7"/>
                          </a:gs>
                        </a:gsLst>
                        <a:lin ang="5400000" scaled="0"/>
                      </a:gradFill>
                      <a:effectLst/>
                      <a:uLnTx/>
                      <a:uFillTx/>
                      <a:latin typeface="Consolas" panose="020B0609020204030204" pitchFamily="49" charset="0"/>
                      <a:ea typeface="+mn-ea"/>
                      <a:cs typeface="Consolas" panose="020B0609020204030204" pitchFamily="49" charset="0"/>
                    </a:rPr>
                    <a:t>Content: Customer#</a:t>
                  </a:r>
                </a:p>
                <a:p>
                  <a:pPr marL="0" marR="0" lvl="1" indent="0" algn="l" defTabSz="896072" rtl="0" eaLnBrk="1" fontAlgn="auto" latinLnBrk="0" hangingPunct="1">
                    <a:lnSpc>
                      <a:spcPct val="100000"/>
                    </a:lnSpc>
                    <a:spcBef>
                      <a:spcPts val="0"/>
                    </a:spcBef>
                    <a:spcAft>
                      <a:spcPts val="0"/>
                    </a:spcAft>
                    <a:buClrTx/>
                    <a:buSzTx/>
                    <a:buFontTx/>
                    <a:buNone/>
                    <a:tabLst/>
                    <a:defRPr/>
                  </a:pPr>
                  <a:r>
                    <a:rPr kumimoji="0" lang="en-US" sz="1175" b="1" i="0" u="none" strike="noStrike" kern="0" cap="none" spc="0" normalizeH="0" baseline="0" noProof="0" err="1">
                      <a:ln>
                        <a:noFill/>
                      </a:ln>
                      <a:gradFill>
                        <a:gsLst>
                          <a:gs pos="6716">
                            <a:srgbClr val="D83B01"/>
                          </a:gs>
                          <a:gs pos="47000">
                            <a:srgbClr val="D83B01"/>
                          </a:gs>
                        </a:gsLst>
                        <a:lin ang="5400000" scaled="0"/>
                      </a:gradFill>
                      <a:effectLst/>
                      <a:uLnTx/>
                      <a:uFillTx/>
                      <a:latin typeface="Consolas" panose="020B0609020204030204" pitchFamily="49" charset="0"/>
                      <a:ea typeface="+mn-ea"/>
                      <a:cs typeface="Consolas" panose="020B0609020204030204" pitchFamily="49" charset="0"/>
                    </a:rPr>
                    <a:t>DateTime.date</a:t>
                  </a:r>
                  <a:r>
                    <a:rPr kumimoji="0" lang="en-US" sz="1175" b="1" i="0" u="none" strike="noStrike" kern="0" cap="none" spc="0" normalizeH="0" baseline="0" noProof="0">
                      <a:ln>
                        <a:noFill/>
                      </a:ln>
                      <a:gradFill>
                        <a:gsLst>
                          <a:gs pos="6716">
                            <a:srgbClr val="D83B01"/>
                          </a:gs>
                          <a:gs pos="47000">
                            <a:srgbClr val="D83B01"/>
                          </a:gs>
                        </a:gsLst>
                        <a:lin ang="5400000" scaled="0"/>
                      </a:gradFill>
                      <a:effectLst/>
                      <a:uLnTx/>
                      <a:uFillTx/>
                      <a:latin typeface="Consolas" panose="020B0609020204030204" pitchFamily="49" charset="0"/>
                      <a:ea typeface="+mn-ea"/>
                      <a:cs typeface="Consolas" panose="020B0609020204030204" pitchFamily="49" charset="0"/>
                    </a:rPr>
                    <a:t>: today</a:t>
                  </a:r>
                </a:p>
              </p:txBody>
            </p:sp>
          </p:grpSp>
          <p:grpSp>
            <p:nvGrpSpPr>
              <p:cNvPr id="124" name="Group 123">
                <a:extLst>
                  <a:ext uri="{FF2B5EF4-FFF2-40B4-BE49-F238E27FC236}">
                    <a16:creationId xmlns:a16="http://schemas.microsoft.com/office/drawing/2014/main" id="{B4C8770B-619B-478E-9A39-8CE904E3DFDB}"/>
                  </a:ext>
                </a:extLst>
              </p:cNvPr>
              <p:cNvGrpSpPr/>
              <p:nvPr/>
            </p:nvGrpSpPr>
            <p:grpSpPr>
              <a:xfrm>
                <a:off x="5177559" y="2111940"/>
                <a:ext cx="348356" cy="973067"/>
                <a:chOff x="8754592" y="700282"/>
                <a:chExt cx="151053" cy="421938"/>
              </a:xfrm>
              <a:solidFill>
                <a:schemeClr val="accent3"/>
              </a:solidFill>
            </p:grpSpPr>
            <p:sp>
              <p:nvSpPr>
                <p:cNvPr id="125" name="Freeform 745">
                  <a:extLst>
                    <a:ext uri="{FF2B5EF4-FFF2-40B4-BE49-F238E27FC236}">
                      <a16:creationId xmlns:a16="http://schemas.microsoft.com/office/drawing/2014/main" id="{B452F556-6BBB-4EE7-BBA4-EDB454E0130B}"/>
                    </a:ext>
                  </a:extLst>
                </p:cNvPr>
                <p:cNvSpPr>
                  <a:spLocks/>
                </p:cNvSpPr>
                <p:nvPr/>
              </p:nvSpPr>
              <p:spPr bwMode="auto">
                <a:xfrm>
                  <a:off x="8754592" y="815049"/>
                  <a:ext cx="151053" cy="307171"/>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Segoe UI"/>
                    <a:ea typeface="+mn-ea"/>
                    <a:cs typeface="+mn-cs"/>
                  </a:endParaRPr>
                </a:p>
              </p:txBody>
            </p:sp>
            <p:sp>
              <p:nvSpPr>
                <p:cNvPr id="126" name="Oval 746">
                  <a:extLst>
                    <a:ext uri="{FF2B5EF4-FFF2-40B4-BE49-F238E27FC236}">
                      <a16:creationId xmlns:a16="http://schemas.microsoft.com/office/drawing/2014/main" id="{BF68AA4D-FA52-4B4F-952D-F8D75C067A3B}"/>
                    </a:ext>
                  </a:extLst>
                </p:cNvPr>
                <p:cNvSpPr>
                  <a:spLocks noChangeArrowheads="1"/>
                </p:cNvSpPr>
                <p:nvPr/>
              </p:nvSpPr>
              <p:spPr bwMode="auto">
                <a:xfrm>
                  <a:off x="8784128" y="700282"/>
                  <a:ext cx="91982" cy="911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Segoe UI"/>
                    <a:ea typeface="+mn-ea"/>
                    <a:cs typeface="+mn-cs"/>
                  </a:endParaRPr>
                </a:p>
              </p:txBody>
            </p:sp>
          </p:grpSp>
        </p:grpSp>
        <p:pic>
          <p:nvPicPr>
            <p:cNvPr id="139" name="Picture 138">
              <a:extLst>
                <a:ext uri="{FF2B5EF4-FFF2-40B4-BE49-F238E27FC236}">
                  <a16:creationId xmlns:a16="http://schemas.microsoft.com/office/drawing/2014/main" id="{92D8972E-5205-4392-8A1D-EDE03B2E169F}"/>
                </a:ext>
              </a:extLst>
            </p:cNvPr>
            <p:cNvPicPr>
              <a:picLocks noChangeAspect="1"/>
            </p:cNvPicPr>
            <p:nvPr/>
          </p:nvPicPr>
          <p:blipFill>
            <a:blip r:embed="rId10">
              <a:biLevel thresh="25000"/>
              <a:extLst>
                <a:ext uri="{28A0092B-C50C-407E-A947-70E740481C1C}">
                  <a14:useLocalDpi xmlns:a14="http://schemas.microsoft.com/office/drawing/2010/main" val="0"/>
                </a:ext>
              </a:extLst>
            </a:blip>
            <a:stretch>
              <a:fillRect/>
            </a:stretch>
          </p:blipFill>
          <p:spPr>
            <a:xfrm>
              <a:off x="6650507" y="1224846"/>
              <a:ext cx="573859" cy="567881"/>
            </a:xfrm>
            <a:prstGeom prst="rect">
              <a:avLst/>
            </a:prstGeom>
          </p:spPr>
        </p:pic>
      </p:grpSp>
      <p:grpSp>
        <p:nvGrpSpPr>
          <p:cNvPr id="29" name="Group 28">
            <a:extLst>
              <a:ext uri="{FF2B5EF4-FFF2-40B4-BE49-F238E27FC236}">
                <a16:creationId xmlns:a16="http://schemas.microsoft.com/office/drawing/2014/main" id="{034927FD-1972-4C08-9FCB-B6FA57508D41}"/>
              </a:ext>
            </a:extLst>
          </p:cNvPr>
          <p:cNvGrpSpPr/>
          <p:nvPr/>
        </p:nvGrpSpPr>
        <p:grpSpPr>
          <a:xfrm>
            <a:off x="7269046" y="1273050"/>
            <a:ext cx="2218629" cy="5029002"/>
            <a:chOff x="7269046" y="1273050"/>
            <a:chExt cx="2218629" cy="5029002"/>
          </a:xfrm>
        </p:grpSpPr>
        <p:grpSp>
          <p:nvGrpSpPr>
            <p:cNvPr id="25" name="Group 24">
              <a:extLst>
                <a:ext uri="{FF2B5EF4-FFF2-40B4-BE49-F238E27FC236}">
                  <a16:creationId xmlns:a16="http://schemas.microsoft.com/office/drawing/2014/main" id="{7B6BA74C-3395-4F77-865D-0C3B6B8E9E84}"/>
                </a:ext>
              </a:extLst>
            </p:cNvPr>
            <p:cNvGrpSpPr/>
            <p:nvPr/>
          </p:nvGrpSpPr>
          <p:grpSpPr>
            <a:xfrm>
              <a:off x="7269046" y="1295761"/>
              <a:ext cx="2218629" cy="5006291"/>
              <a:chOff x="7269046" y="1295761"/>
              <a:chExt cx="2218629" cy="5006291"/>
            </a:xfrm>
          </p:grpSpPr>
          <p:grpSp>
            <p:nvGrpSpPr>
              <p:cNvPr id="31" name="Group 30"/>
              <p:cNvGrpSpPr/>
              <p:nvPr/>
            </p:nvGrpSpPr>
            <p:grpSpPr>
              <a:xfrm>
                <a:off x="7269046" y="1295761"/>
                <a:ext cx="2218629" cy="5006291"/>
                <a:chOff x="5373514" y="971593"/>
                <a:chExt cx="1664208" cy="3755251"/>
              </a:xfrm>
            </p:grpSpPr>
            <p:sp>
              <p:nvSpPr>
                <p:cNvPr id="82" name="Rectangle 81"/>
                <p:cNvSpPr/>
                <p:nvPr/>
              </p:nvSpPr>
              <p:spPr bwMode="auto">
                <a:xfrm>
                  <a:off x="5373514" y="971593"/>
                  <a:ext cx="1664208" cy="3755251"/>
                </a:xfrm>
                <a:prstGeom prst="rect">
                  <a:avLst/>
                </a:prstGeom>
                <a:solidFill>
                  <a:schemeClr val="tx1">
                    <a:lumMod val="20000"/>
                    <a:lumOff val="80000"/>
                    <a:alpha val="17000"/>
                  </a:schemeClr>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49"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77" name="Freeform 117"/>
                <p:cNvSpPr/>
                <p:nvPr/>
              </p:nvSpPr>
              <p:spPr bwMode="auto">
                <a:xfrm>
                  <a:off x="5373514" y="971594"/>
                  <a:ext cx="1664208" cy="324565"/>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46284" tIns="91427" rIns="146284" bIns="91427" numCol="1" spcCol="0" rtlCol="0" fromWordArt="0" anchor="ctr" anchorCtr="0" forceAA="0" compatLnSpc="1">
                  <a:prstTxWarp prst="textNoShape">
                    <a:avLst/>
                  </a:prstTxWarp>
                  <a:noAutofit/>
                </a:bodyPr>
                <a:lstStyle/>
                <a:p>
                  <a:pPr marL="0" marR="0" lvl="0" indent="0" algn="l" defTabSz="950868" rtl="0" eaLnBrk="1" fontAlgn="base" latinLnBrk="0" hangingPunct="1">
                    <a:lnSpc>
                      <a:spcPct val="100000"/>
                    </a:lnSpc>
                    <a:spcBef>
                      <a:spcPct val="0"/>
                    </a:spcBef>
                    <a:spcAft>
                      <a:spcPct val="0"/>
                    </a:spcAft>
                    <a:buClrTx/>
                    <a:buSzTx/>
                    <a:buFontTx/>
                    <a:buNone/>
                    <a:tabLst/>
                    <a:defRPr/>
                  </a:pPr>
                  <a:r>
                    <a:rPr kumimoji="0" lang="en-US" sz="1866"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Knowledge</a:t>
                  </a:r>
                </a:p>
              </p:txBody>
            </p:sp>
          </p:grpSp>
          <p:sp>
            <p:nvSpPr>
              <p:cNvPr id="86" name="Oval Callout 6"/>
              <p:cNvSpPr/>
              <p:nvPr/>
            </p:nvSpPr>
            <p:spPr bwMode="auto">
              <a:xfrm>
                <a:off x="8092221" y="1915078"/>
                <a:ext cx="1345945" cy="761180"/>
              </a:xfrm>
              <a:prstGeom prst="wedgeRectCallout">
                <a:avLst>
                  <a:gd name="adj1" fmla="val -58340"/>
                  <a:gd name="adj2" fmla="val -7575"/>
                </a:avLst>
              </a:prstGeom>
              <a:solidFill>
                <a:srgbClr val="FFFFFF"/>
              </a:solidFill>
              <a:ln w="9525" cap="flat" cmpd="sng" algn="ctr">
                <a:solidFill>
                  <a:schemeClr val="bg1">
                    <a:lumMod val="75000"/>
                  </a:schemeClr>
                </a:solidFill>
                <a:prstDash val="solid"/>
                <a:headEnd type="none" w="med" len="med"/>
                <a:tailEnd type="none" w="med" len="med"/>
              </a:ln>
              <a:effectLst/>
            </p:spPr>
            <p:txBody>
              <a:bodyPr wrap="none" lIns="91440" tIns="91440" rIns="91440" bIns="91440" rtlCol="0" anchor="t" anchorCtr="0"/>
              <a:lstStyle/>
              <a:p>
                <a:pPr marL="0" marR="0" lvl="0" indent="0" algn="l" defTabSz="895709" rtl="0"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dirty="0">
                    <a:ln>
                      <a:noFill/>
                    </a:ln>
                    <a:gradFill>
                      <a:gsLst>
                        <a:gs pos="84000">
                          <a:srgbClr val="3F3F3F"/>
                        </a:gs>
                        <a:gs pos="43000">
                          <a:srgbClr val="3F3F3F"/>
                        </a:gs>
                      </a:gsLst>
                      <a:lin ang="10800000" scaled="0"/>
                    </a:gradFill>
                    <a:effectLst/>
                    <a:uLnTx/>
                    <a:uFillTx/>
                    <a:latin typeface="Segoe UI"/>
                    <a:ea typeface="Segoe UI" pitchFamily="34" charset="0"/>
                    <a:cs typeface="Segoe UI" pitchFamily="34" charset="0"/>
                  </a:rPr>
                  <a:t>Top publications </a:t>
                </a:r>
                <a:br>
                  <a:rPr kumimoji="0" lang="en-US" sz="1100" b="0" i="0" u="none" strike="noStrike" kern="0" cap="none" spc="0" normalizeH="0" baseline="0" noProof="0" dirty="0">
                    <a:ln>
                      <a:noFill/>
                    </a:ln>
                    <a:gradFill>
                      <a:gsLst>
                        <a:gs pos="84000">
                          <a:srgbClr val="3F3F3F"/>
                        </a:gs>
                        <a:gs pos="43000">
                          <a:srgbClr val="3F3F3F"/>
                        </a:gs>
                      </a:gsLst>
                      <a:lin ang="10800000" scaled="0"/>
                    </a:gradFill>
                    <a:effectLst/>
                    <a:uLnTx/>
                    <a:uFillTx/>
                    <a:latin typeface="Segoe UI"/>
                    <a:ea typeface="Segoe UI" pitchFamily="34" charset="0"/>
                    <a:cs typeface="Segoe UI" pitchFamily="34" charset="0"/>
                  </a:rPr>
                </a:br>
                <a:r>
                  <a:rPr kumimoji="0" lang="en-US" sz="1100" b="0" i="0" u="none" strike="noStrike" kern="0" cap="none" spc="0" normalizeH="0" baseline="0" noProof="0" dirty="0">
                    <a:ln>
                      <a:noFill/>
                    </a:ln>
                    <a:gradFill>
                      <a:gsLst>
                        <a:gs pos="84000">
                          <a:srgbClr val="3F3F3F"/>
                        </a:gs>
                        <a:gs pos="43000">
                          <a:srgbClr val="3F3F3F"/>
                        </a:gs>
                      </a:gsLst>
                      <a:lin ang="10800000" scaled="0"/>
                    </a:gradFill>
                    <a:effectLst/>
                    <a:uLnTx/>
                    <a:uFillTx/>
                    <a:latin typeface="Segoe UI"/>
                    <a:ea typeface="Segoe UI" pitchFamily="34" charset="0"/>
                    <a:cs typeface="Segoe UI" pitchFamily="34" charset="0"/>
                  </a:rPr>
                  <a:t>in customer </a:t>
                </a:r>
                <a:br>
                  <a:rPr kumimoji="0" lang="en-US" sz="1100" b="0" i="0" u="none" strike="noStrike" kern="0" cap="none" spc="0" normalizeH="0" baseline="0" noProof="0" dirty="0">
                    <a:ln>
                      <a:noFill/>
                    </a:ln>
                    <a:gradFill>
                      <a:gsLst>
                        <a:gs pos="84000">
                          <a:srgbClr val="3F3F3F"/>
                        </a:gs>
                        <a:gs pos="43000">
                          <a:srgbClr val="3F3F3F"/>
                        </a:gs>
                      </a:gsLst>
                      <a:lin ang="10800000" scaled="0"/>
                    </a:gradFill>
                    <a:effectLst/>
                    <a:uLnTx/>
                    <a:uFillTx/>
                    <a:latin typeface="Segoe UI"/>
                    <a:ea typeface="Segoe UI" pitchFamily="34" charset="0"/>
                    <a:cs typeface="Segoe UI" pitchFamily="34" charset="0"/>
                  </a:rPr>
                </a:br>
                <a:r>
                  <a:rPr kumimoji="0" lang="en-US" sz="1100" b="0" i="0" u="none" strike="noStrike" kern="0" cap="none" spc="0" normalizeH="0" baseline="0" noProof="0" dirty="0">
                    <a:ln>
                      <a:noFill/>
                    </a:ln>
                    <a:gradFill>
                      <a:gsLst>
                        <a:gs pos="84000">
                          <a:srgbClr val="3F3F3F"/>
                        </a:gs>
                        <a:gs pos="43000">
                          <a:srgbClr val="3F3F3F"/>
                        </a:gs>
                      </a:gsLst>
                      <a:lin ang="10800000" scaled="0"/>
                    </a:gradFill>
                    <a:effectLst/>
                    <a:uLnTx/>
                    <a:uFillTx/>
                    <a:latin typeface="Segoe UI"/>
                    <a:ea typeface="Segoe UI" pitchFamily="34" charset="0"/>
                    <a:cs typeface="Segoe UI" pitchFamily="34" charset="0"/>
                  </a:rPr>
                  <a:t>lifecycle trends?</a:t>
                </a:r>
              </a:p>
            </p:txBody>
          </p:sp>
          <p:grpSp>
            <p:nvGrpSpPr>
              <p:cNvPr id="11" name="Group 10">
                <a:extLst>
                  <a:ext uri="{FF2B5EF4-FFF2-40B4-BE49-F238E27FC236}">
                    <a16:creationId xmlns:a16="http://schemas.microsoft.com/office/drawing/2014/main" id="{1191C108-7039-4FFB-A509-C44EA3D3D461}"/>
                  </a:ext>
                </a:extLst>
              </p:cNvPr>
              <p:cNvGrpSpPr/>
              <p:nvPr/>
            </p:nvGrpSpPr>
            <p:grpSpPr>
              <a:xfrm>
                <a:off x="7269046" y="3250824"/>
                <a:ext cx="2218629" cy="2982071"/>
                <a:chOff x="7269046" y="3250824"/>
                <a:chExt cx="2218629" cy="2982071"/>
              </a:xfrm>
            </p:grpSpPr>
            <p:sp>
              <p:nvSpPr>
                <p:cNvPr id="87" name="Pentagon 86"/>
                <p:cNvSpPr/>
                <p:nvPr/>
              </p:nvSpPr>
              <p:spPr bwMode="auto">
                <a:xfrm rot="5400000">
                  <a:off x="8102235" y="2417635"/>
                  <a:ext cx="552252" cy="2218629"/>
                </a:xfrm>
                <a:prstGeom prst="rect">
                  <a:avLst/>
                </a:prstGeom>
                <a:solidFill>
                  <a:schemeClr val="tx1"/>
                </a:solidFill>
                <a:ln w="9525" cap="flat" cmpd="sng" algn="ctr">
                  <a:noFill/>
                  <a:prstDash val="solid"/>
                  <a:headEnd type="none" w="med" len="med"/>
                  <a:tailEnd type="none" w="med" len="med"/>
                </a:ln>
                <a:effectLst/>
              </p:spPr>
              <p:txBody>
                <a:bodyPr rot="0" spcFirstLastPara="0" vertOverflow="overflow" horzOverflow="overflow" vert="vert270" wrap="square" lIns="175736" tIns="140590" rIns="175736" bIns="140590" numCol="1" spcCol="0" rtlCol="0" fromWordArt="0" anchor="ctr" anchorCtr="0" forceAA="0" compatLnSpc="1">
                  <a:prstTxWarp prst="textNoShape">
                    <a:avLst/>
                  </a:prstTxWarp>
                  <a:noAutofit/>
                </a:bodyPr>
                <a:lstStyle/>
                <a:p>
                  <a:pPr marL="0" marR="0" lvl="0" indent="0" algn="l" defTabSz="895944"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gradFill>
                        <a:gsLst>
                          <a:gs pos="1333">
                            <a:prstClr val="white"/>
                          </a:gs>
                          <a:gs pos="13000">
                            <a:prstClr val="white"/>
                          </a:gs>
                        </a:gsLst>
                        <a:lin ang="10800000" scaled="0"/>
                      </a:gradFill>
                      <a:effectLst/>
                      <a:uLnTx/>
                      <a:uFillTx/>
                      <a:latin typeface="Segoe UI"/>
                      <a:ea typeface="Segoe UI" pitchFamily="34" charset="0"/>
                      <a:cs typeface="Segoe UI" pitchFamily="34" charset="0"/>
                    </a:rPr>
                    <a:t>Knowledge Exploration</a:t>
                  </a:r>
                </a:p>
              </p:txBody>
            </p:sp>
            <p:grpSp>
              <p:nvGrpSpPr>
                <p:cNvPr id="41" name="Group 40"/>
                <p:cNvGrpSpPr/>
                <p:nvPr/>
              </p:nvGrpSpPr>
              <p:grpSpPr>
                <a:xfrm>
                  <a:off x="7363470" y="3961241"/>
                  <a:ext cx="2029781" cy="2271654"/>
                  <a:chOff x="5408489" y="2970987"/>
                  <a:chExt cx="1522552" cy="1703982"/>
                </a:xfrm>
              </p:grpSpPr>
              <p:sp>
                <p:nvSpPr>
                  <p:cNvPr id="89" name="TextBox 7"/>
                  <p:cNvSpPr txBox="1"/>
                  <p:nvPr/>
                </p:nvSpPr>
                <p:spPr>
                  <a:xfrm>
                    <a:off x="5408489" y="2970987"/>
                    <a:ext cx="1088020" cy="123113"/>
                  </a:xfrm>
                  <a:prstGeom prst="rect">
                    <a:avLst/>
                  </a:prstGeom>
                  <a:noFill/>
                  <a:ln>
                    <a:noFill/>
                  </a:ln>
                </p:spPr>
                <p:txBody>
                  <a:bodyPr wrap="none" lIns="0" tIns="0" rIns="0" bIns="0" rtlCol="0">
                    <a:spAutoFit/>
                  </a:bodyPr>
                  <a:lstStyle/>
                  <a:p>
                    <a:pPr marL="0" marR="0" lvl="1" indent="0" algn="l" defTabSz="896152" rtl="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noFill/>
                        </a:ln>
                        <a:solidFill>
                          <a:srgbClr val="505050"/>
                        </a:solidFill>
                        <a:effectLst/>
                        <a:uLnTx/>
                        <a:uFillTx/>
                        <a:latin typeface="Segoe UI"/>
                        <a:ea typeface="+mn-ea"/>
                        <a:cs typeface="Consolas" panose="020B0609020204030204" pitchFamily="49" charset="0"/>
                      </a:rPr>
                      <a:t>Here are the top results:</a:t>
                    </a:r>
                  </a:p>
                </p:txBody>
              </p:sp>
              <p:sp>
                <p:nvSpPr>
                  <p:cNvPr id="13" name="Rectangle 12"/>
                  <p:cNvSpPr/>
                  <p:nvPr/>
                </p:nvSpPr>
                <p:spPr bwMode="auto">
                  <a:xfrm>
                    <a:off x="5408489" y="4419834"/>
                    <a:ext cx="1522552" cy="25513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1" tIns="24380" rIns="36571" bIns="24380" numCol="1" spcCol="0" rtlCol="0" fromWordArt="0" anchor="t" anchorCtr="0" forceAA="0" compatLnSpc="1">
                    <a:prstTxWarp prst="textNoShape">
                      <a:avLst/>
                    </a:prstTxWarp>
                    <a:noAutofit/>
                  </a:bodyPr>
                  <a:lstStyle/>
                  <a:p>
                    <a:pPr marL="0" marR="0" lvl="0" indent="0" algn="l" defTabSz="1218996" rtl="0" eaLnBrk="1" fontAlgn="auto" latinLnBrk="0" hangingPunct="1">
                      <a:lnSpc>
                        <a:spcPct val="90000"/>
                      </a:lnSpc>
                      <a:spcBef>
                        <a:spcPts val="0"/>
                      </a:spcBef>
                      <a:spcAft>
                        <a:spcPts val="267"/>
                      </a:spcAft>
                      <a:buClrTx/>
                      <a:buSzTx/>
                      <a:buFontTx/>
                      <a:buNone/>
                      <a:tabLst/>
                      <a:defRPr/>
                    </a:pPr>
                    <a:r>
                      <a:rPr kumimoji="0" lang="en-US" sz="8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mn-ea"/>
                        <a:cs typeface="Segoe UI Semibold" panose="020B0702040204020203" pitchFamily="34" charset="0"/>
                      </a:rPr>
                      <a:t>Language Around Customer Lifecycles </a:t>
                    </a:r>
                    <a:br>
                      <a:rPr kumimoji="0" lang="en-US" sz="8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mn-ea"/>
                        <a:cs typeface="Segoe UI Semibold" panose="020B0702040204020203" pitchFamily="34" charset="0"/>
                      </a:rPr>
                    </a:br>
                    <a:r>
                      <a:rPr kumimoji="0" lang="en-US" sz="8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mn-ea"/>
                        <a:cs typeface="Segoe UI Semibold" panose="020B0702040204020203" pitchFamily="34" charset="0"/>
                      </a:rPr>
                      <a:t>in the Banking Industry</a:t>
                    </a:r>
                  </a:p>
                </p:txBody>
              </p:sp>
              <p:sp>
                <p:nvSpPr>
                  <p:cNvPr id="133" name="Rectangle 132"/>
                  <p:cNvSpPr/>
                  <p:nvPr/>
                </p:nvSpPr>
                <p:spPr bwMode="auto">
                  <a:xfrm>
                    <a:off x="6575477" y="4591390"/>
                    <a:ext cx="285861" cy="5861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8996" rtl="0" eaLnBrk="1" fontAlgn="auto" latinLnBrk="0" hangingPunct="1">
                      <a:lnSpc>
                        <a:spcPct val="90000"/>
                      </a:lnSpc>
                      <a:spcBef>
                        <a:spcPts val="0"/>
                      </a:spcBef>
                      <a:spcAft>
                        <a:spcPts val="267"/>
                      </a:spcAft>
                      <a:buClrTx/>
                      <a:buSzTx/>
                      <a:buFontTx/>
                      <a:buNone/>
                      <a:tabLst/>
                      <a:defRPr/>
                    </a:pPr>
                    <a:r>
                      <a:rPr kumimoji="0" lang="en-US" sz="6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mn-ea"/>
                        <a:cs typeface="Segoe UI Semibold" panose="020B0702040204020203" pitchFamily="34" charset="0"/>
                      </a:rPr>
                      <a:t>View PDF</a:t>
                    </a:r>
                  </a:p>
                </p:txBody>
              </p:sp>
              <p:sp>
                <p:nvSpPr>
                  <p:cNvPr id="134" name="Rectangle 133"/>
                  <p:cNvSpPr/>
                  <p:nvPr/>
                </p:nvSpPr>
                <p:spPr bwMode="auto">
                  <a:xfrm>
                    <a:off x="5408489" y="3585262"/>
                    <a:ext cx="1522552" cy="43299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1" tIns="24380" rIns="36571" bIns="24380" numCol="1" spcCol="0" rtlCol="0" fromWordArt="0" anchor="t" anchorCtr="0" forceAA="0" compatLnSpc="1">
                    <a:prstTxWarp prst="textNoShape">
                      <a:avLst/>
                    </a:prstTxWarp>
                    <a:noAutofit/>
                  </a:bodyPr>
                  <a:lstStyle/>
                  <a:p>
                    <a:pPr marL="0" marR="0" lvl="0" indent="0" algn="l" defTabSz="1218996" rtl="0" eaLnBrk="1" fontAlgn="auto" latinLnBrk="0" hangingPunct="1">
                      <a:lnSpc>
                        <a:spcPct val="90000"/>
                      </a:lnSpc>
                      <a:spcBef>
                        <a:spcPts val="0"/>
                      </a:spcBef>
                      <a:spcAft>
                        <a:spcPts val="267"/>
                      </a:spcAft>
                      <a:buClrTx/>
                      <a:buSzTx/>
                      <a:buFontTx/>
                      <a:buNone/>
                      <a:tabLst/>
                      <a:defRPr/>
                    </a:pPr>
                    <a:r>
                      <a:rPr kumimoji="0" lang="en-US" sz="8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mn-ea"/>
                        <a:cs typeface="Segoe UI Semibold" panose="020B0702040204020203" pitchFamily="34" charset="0"/>
                      </a:rPr>
                      <a:t>Predictive Customer Lifecycle</a:t>
                    </a:r>
                    <a:br>
                      <a:rPr kumimoji="0" lang="en-US" sz="8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mn-ea"/>
                        <a:cs typeface="Segoe UI Semibold" panose="020B0702040204020203" pitchFamily="34" charset="0"/>
                      </a:rPr>
                    </a:br>
                    <a:r>
                      <a:rPr kumimoji="0" lang="en-US" sz="8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mn-ea"/>
                        <a:cs typeface="Segoe UI Semibold" panose="020B0702040204020203" pitchFamily="34" charset="0"/>
                      </a:rPr>
                      <a:t>Management (CLM)</a:t>
                    </a:r>
                  </a:p>
                  <a:p>
                    <a:pPr marL="0" marR="0" lvl="0" indent="0" algn="l" defTabSz="1218996" rtl="0" eaLnBrk="1" fontAlgn="auto" latinLnBrk="0" hangingPunct="1">
                      <a:lnSpc>
                        <a:spcPct val="100000"/>
                      </a:lnSpc>
                      <a:spcBef>
                        <a:spcPts val="0"/>
                      </a:spcBef>
                      <a:spcAft>
                        <a:spcPts val="267"/>
                      </a:spcAft>
                      <a:buClrTx/>
                      <a:buSzTx/>
                      <a:buFontTx/>
                      <a:buNone/>
                      <a:tabLst/>
                      <a:defRPr/>
                    </a:pPr>
                    <a:r>
                      <a:rPr kumimoji="0" lang="en-US" sz="600" b="0"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The purpose of </a:t>
                    </a:r>
                    <a:r>
                      <a:rPr kumimoji="0" lang="en-US" sz="600" b="1"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Customer Life-cycle </a:t>
                    </a:r>
                    <a:r>
                      <a:rPr kumimoji="0" lang="en-US" sz="600" b="0"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Management (CLM) is to maximize both customer retention and .... Predictive trend analysis provides business visibility.</a:t>
                    </a:r>
                    <a:endParaRPr kumimoji="0" lang="en-US" sz="600" b="0" i="0" u="none" strike="noStrike" kern="1200" cap="none" spc="0" normalizeH="0" baseline="0" noProof="0">
                      <a:ln>
                        <a:noFill/>
                      </a:ln>
                      <a:solidFill>
                        <a:srgbClr val="505050"/>
                      </a:solidFill>
                      <a:effectLst/>
                      <a:uLnTx/>
                      <a:uFillTx/>
                      <a:latin typeface="Segoe UI"/>
                      <a:ea typeface="+mn-ea"/>
                      <a:cs typeface="Segoe UI Semibold" panose="020B0702040204020203" pitchFamily="34" charset="0"/>
                    </a:endParaRPr>
                  </a:p>
                </p:txBody>
              </p:sp>
              <p:sp>
                <p:nvSpPr>
                  <p:cNvPr id="138" name="Rectangle 137"/>
                  <p:cNvSpPr/>
                  <p:nvPr/>
                </p:nvSpPr>
                <p:spPr bwMode="auto">
                  <a:xfrm>
                    <a:off x="5408489" y="3139639"/>
                    <a:ext cx="1522552" cy="417677"/>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1" tIns="24380" rIns="36571" bIns="24380" numCol="1" spcCol="0" rtlCol="0" fromWordArt="0" anchor="t" anchorCtr="0" forceAA="0" compatLnSpc="1">
                    <a:prstTxWarp prst="textNoShape">
                      <a:avLst/>
                    </a:prstTxWarp>
                    <a:noAutofit/>
                  </a:bodyPr>
                  <a:lstStyle/>
                  <a:p>
                    <a:pPr marL="0" marR="0" lvl="0" indent="0" algn="l" defTabSz="1218996" rtl="0" eaLnBrk="1" fontAlgn="auto" latinLnBrk="0" hangingPunct="1">
                      <a:lnSpc>
                        <a:spcPct val="90000"/>
                      </a:lnSpc>
                      <a:spcBef>
                        <a:spcPts val="0"/>
                      </a:spcBef>
                      <a:spcAft>
                        <a:spcPts val="267"/>
                      </a:spcAft>
                      <a:buClrTx/>
                      <a:buSzTx/>
                      <a:buFontTx/>
                      <a:buNone/>
                      <a:tabLst/>
                      <a:defRPr/>
                    </a:pPr>
                    <a:r>
                      <a:rPr kumimoji="0" lang="en-US" sz="8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mn-ea"/>
                        <a:cs typeface="Segoe UI Semibold" panose="020B0702040204020203" pitchFamily="34" charset="0"/>
                      </a:rPr>
                      <a:t>Customer Relationship Management – </a:t>
                    </a:r>
                    <a:br>
                      <a:rPr kumimoji="0" lang="en-US" sz="8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mn-ea"/>
                        <a:cs typeface="Segoe UI Semibold" panose="020B0702040204020203" pitchFamily="34" charset="0"/>
                      </a:rPr>
                    </a:br>
                    <a:r>
                      <a:rPr kumimoji="0" lang="en-US" sz="8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mn-ea"/>
                        <a:cs typeface="Segoe UI Semibold" panose="020B0702040204020203" pitchFamily="34" charset="0"/>
                      </a:rPr>
                      <a:t>5 Key Trends for 2014 CRM</a:t>
                    </a:r>
                  </a:p>
                  <a:p>
                    <a:pPr marL="0" marR="0" lvl="0" indent="0" algn="l" defTabSz="1218996" rtl="0" eaLnBrk="1" fontAlgn="auto" latinLnBrk="0" hangingPunct="1">
                      <a:lnSpc>
                        <a:spcPct val="90000"/>
                      </a:lnSpc>
                      <a:spcBef>
                        <a:spcPts val="0"/>
                      </a:spcBef>
                      <a:spcAft>
                        <a:spcPts val="267"/>
                      </a:spcAft>
                      <a:buClrTx/>
                      <a:buSzTx/>
                      <a:buFontTx/>
                      <a:buNone/>
                      <a:tabLst/>
                      <a:defRPr/>
                    </a:pPr>
                    <a:r>
                      <a:rPr kumimoji="0" lang="en-US" sz="600" b="1"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Oct 28, 2015 – </a:t>
                    </a:r>
                    <a:r>
                      <a:rPr kumimoji="0" lang="en-US" sz="600" b="0"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Here are FIVE key </a:t>
                    </a:r>
                    <a:r>
                      <a:rPr kumimoji="0" lang="en-US" sz="600" b="1"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trends </a:t>
                    </a:r>
                    <a:r>
                      <a:rPr kumimoji="0" lang="en-US" sz="600" b="0"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in 2014 that would help marketers in rolling ... Of late, marketers are looking at </a:t>
                    </a:r>
                    <a:r>
                      <a:rPr kumimoji="0" lang="en-US" sz="600" b="1"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customer lifecycle </a:t>
                    </a:r>
                    <a:r>
                      <a:rPr kumimoji="0" lang="en-US" sz="600" b="0"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management (CLM)</a:t>
                    </a:r>
                    <a:endParaRPr kumimoji="0" lang="en-US" sz="600" b="0" i="0" u="none" strike="noStrike" kern="1200" cap="none" spc="0" normalizeH="0" baseline="0" noProof="0">
                      <a:ln>
                        <a:noFill/>
                      </a:ln>
                      <a:solidFill>
                        <a:srgbClr val="505050"/>
                      </a:solidFill>
                      <a:effectLst/>
                      <a:uLnTx/>
                      <a:uFillTx/>
                      <a:latin typeface="Segoe UI"/>
                      <a:ea typeface="+mn-ea"/>
                      <a:cs typeface="Segoe UI Semibold" panose="020B0702040204020203" pitchFamily="34" charset="0"/>
                    </a:endParaRPr>
                  </a:p>
                </p:txBody>
              </p:sp>
              <p:sp>
                <p:nvSpPr>
                  <p:cNvPr id="140" name="Rectangle 139"/>
                  <p:cNvSpPr/>
                  <p:nvPr/>
                </p:nvSpPr>
                <p:spPr bwMode="auto">
                  <a:xfrm>
                    <a:off x="5408489" y="4046203"/>
                    <a:ext cx="1522552" cy="34568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1" tIns="24380" rIns="36571" bIns="24380" numCol="1" spcCol="0" rtlCol="0" fromWordArt="0" anchor="t" anchorCtr="0" forceAA="0" compatLnSpc="1">
                    <a:prstTxWarp prst="textNoShape">
                      <a:avLst/>
                    </a:prstTxWarp>
                    <a:noAutofit/>
                  </a:bodyPr>
                  <a:lstStyle/>
                  <a:p>
                    <a:pPr marL="0" marR="0" lvl="0" indent="0" algn="l" defTabSz="1218996" rtl="0" eaLnBrk="1" fontAlgn="auto" latinLnBrk="0" hangingPunct="1">
                      <a:lnSpc>
                        <a:spcPct val="90000"/>
                      </a:lnSpc>
                      <a:spcBef>
                        <a:spcPts val="0"/>
                      </a:spcBef>
                      <a:spcAft>
                        <a:spcPts val="267"/>
                      </a:spcAft>
                      <a:buClrTx/>
                      <a:buSzTx/>
                      <a:buFontTx/>
                      <a:buNone/>
                      <a:tabLst/>
                      <a:defRPr/>
                    </a:pPr>
                    <a:r>
                      <a:rPr kumimoji="0" lang="en-US" sz="8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mn-ea"/>
                        <a:cs typeface="Segoe UI Semibold" panose="020B0702040204020203" pitchFamily="34" charset="0"/>
                      </a:rPr>
                      <a:t>Trends 2016: The Future of </a:t>
                    </a:r>
                    <a:br>
                      <a:rPr kumimoji="0" lang="en-US" sz="8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mn-ea"/>
                        <a:cs typeface="Segoe UI Semibold" panose="020B0702040204020203" pitchFamily="34" charset="0"/>
                      </a:rPr>
                    </a:br>
                    <a:r>
                      <a:rPr kumimoji="0" lang="en-US" sz="8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mn-ea"/>
                        <a:cs typeface="Segoe UI Semibold" panose="020B0702040204020203" pitchFamily="34" charset="0"/>
                      </a:rPr>
                      <a:t>Customer Service</a:t>
                    </a:r>
                  </a:p>
                  <a:p>
                    <a:pPr marL="0" marR="0" lvl="0" indent="0" algn="l" defTabSz="1218996" rtl="0" eaLnBrk="1" fontAlgn="auto" latinLnBrk="0" hangingPunct="1">
                      <a:lnSpc>
                        <a:spcPct val="90000"/>
                      </a:lnSpc>
                      <a:spcBef>
                        <a:spcPts val="0"/>
                      </a:spcBef>
                      <a:spcAft>
                        <a:spcPts val="267"/>
                      </a:spcAft>
                      <a:buClrTx/>
                      <a:buSzTx/>
                      <a:buFontTx/>
                      <a:buNone/>
                      <a:tabLst/>
                      <a:defRPr/>
                    </a:pPr>
                    <a:r>
                      <a:rPr kumimoji="0" lang="en-US" sz="600" b="1"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Jan 5, 2016 </a:t>
                    </a:r>
                    <a:r>
                      <a:rPr kumimoji="0" lang="en-US" sz="600" b="0"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 The top 10 </a:t>
                    </a:r>
                    <a:r>
                      <a:rPr kumimoji="0" lang="en-US" sz="600" b="1"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customer </a:t>
                    </a:r>
                    <a:r>
                      <a:rPr kumimoji="0" lang="en-US" sz="600" b="0"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service </a:t>
                    </a:r>
                    <a:r>
                      <a:rPr kumimoji="0" lang="en-US" sz="600" b="1"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trends</a:t>
                    </a:r>
                    <a:r>
                      <a:rPr kumimoji="0" lang="en-US" sz="600" b="0" i="0" u="none" strike="noStrike" kern="1200" cap="none" spc="0" normalizeH="0" baseline="0" noProof="0">
                        <a:ln>
                          <a:noFill/>
                        </a:ln>
                        <a:solidFill>
                          <a:srgbClr val="505050"/>
                        </a:solidFill>
                        <a:effectLst/>
                        <a:uLnTx/>
                        <a:uFillTx/>
                        <a:latin typeface="Segoe UI"/>
                        <a:ea typeface="Segoe UI" pitchFamily="34" charset="0"/>
                        <a:cs typeface="Segoe UI Semibold" panose="020B0702040204020203" pitchFamily="34" charset="0"/>
                      </a:rPr>
                      <a:t> for 2016 that .... North American Consumer</a:t>
                    </a:r>
                    <a:endParaRPr kumimoji="0" lang="en-US" sz="600" b="0" i="0" u="none" strike="noStrike" kern="1200" cap="none" spc="0" normalizeH="0" baseline="0" noProof="0">
                      <a:ln>
                        <a:noFill/>
                      </a:ln>
                      <a:solidFill>
                        <a:srgbClr val="505050"/>
                      </a:solidFill>
                      <a:effectLst/>
                      <a:uLnTx/>
                      <a:uFillTx/>
                      <a:latin typeface="Segoe UI"/>
                      <a:ea typeface="+mn-ea"/>
                      <a:cs typeface="Segoe UI Semibold" panose="020B0702040204020203" pitchFamily="34" charset="0"/>
                    </a:endParaRPr>
                  </a:p>
                </p:txBody>
              </p:sp>
            </p:grpSp>
          </p:grpSp>
          <p:grpSp>
            <p:nvGrpSpPr>
              <p:cNvPr id="127" name="Group 126">
                <a:extLst>
                  <a:ext uri="{FF2B5EF4-FFF2-40B4-BE49-F238E27FC236}">
                    <a16:creationId xmlns:a16="http://schemas.microsoft.com/office/drawing/2014/main" id="{31700B75-9955-44E0-B5E0-1910C9AA0D97}"/>
                  </a:ext>
                </a:extLst>
              </p:cNvPr>
              <p:cNvGrpSpPr/>
              <p:nvPr/>
            </p:nvGrpSpPr>
            <p:grpSpPr>
              <a:xfrm>
                <a:off x="7427291" y="2111940"/>
                <a:ext cx="348356" cy="973067"/>
                <a:chOff x="8754592" y="700282"/>
                <a:chExt cx="151053" cy="421938"/>
              </a:xfrm>
              <a:solidFill>
                <a:schemeClr val="accent3"/>
              </a:solidFill>
            </p:grpSpPr>
            <p:sp>
              <p:nvSpPr>
                <p:cNvPr id="128" name="Freeform 745">
                  <a:extLst>
                    <a:ext uri="{FF2B5EF4-FFF2-40B4-BE49-F238E27FC236}">
                      <a16:creationId xmlns:a16="http://schemas.microsoft.com/office/drawing/2014/main" id="{A6D758E7-2B1E-431A-9A78-80C89CE3974F}"/>
                    </a:ext>
                  </a:extLst>
                </p:cNvPr>
                <p:cNvSpPr>
                  <a:spLocks/>
                </p:cNvSpPr>
                <p:nvPr/>
              </p:nvSpPr>
              <p:spPr bwMode="auto">
                <a:xfrm>
                  <a:off x="8754592" y="815049"/>
                  <a:ext cx="151053" cy="307171"/>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Segoe UI"/>
                    <a:ea typeface="+mn-ea"/>
                    <a:cs typeface="+mn-cs"/>
                  </a:endParaRPr>
                </a:p>
              </p:txBody>
            </p:sp>
            <p:sp>
              <p:nvSpPr>
                <p:cNvPr id="129" name="Oval 746">
                  <a:extLst>
                    <a:ext uri="{FF2B5EF4-FFF2-40B4-BE49-F238E27FC236}">
                      <a16:creationId xmlns:a16="http://schemas.microsoft.com/office/drawing/2014/main" id="{7B8DE745-4694-4D56-971C-609BBF6B14F6}"/>
                    </a:ext>
                  </a:extLst>
                </p:cNvPr>
                <p:cNvSpPr>
                  <a:spLocks noChangeArrowheads="1"/>
                </p:cNvSpPr>
                <p:nvPr/>
              </p:nvSpPr>
              <p:spPr bwMode="auto">
                <a:xfrm>
                  <a:off x="8784128" y="700282"/>
                  <a:ext cx="91982" cy="911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Segoe UI"/>
                    <a:ea typeface="+mn-ea"/>
                    <a:cs typeface="+mn-cs"/>
                  </a:endParaRPr>
                </a:p>
              </p:txBody>
            </p:sp>
          </p:grpSp>
        </p:grpSp>
        <p:pic>
          <p:nvPicPr>
            <p:cNvPr id="141" name="Picture 140">
              <a:extLst>
                <a:ext uri="{FF2B5EF4-FFF2-40B4-BE49-F238E27FC236}">
                  <a16:creationId xmlns:a16="http://schemas.microsoft.com/office/drawing/2014/main" id="{22E2DE7C-C155-4B91-B98D-0B1DC52E6DAA}"/>
                </a:ext>
              </a:extLst>
            </p:cNvPr>
            <p:cNvPicPr>
              <a:picLocks noChangeAspect="1"/>
            </p:cNvPicPr>
            <p:nvPr/>
          </p:nvPicPr>
          <p:blipFill>
            <a:blip r:embed="rId11">
              <a:biLevel thresh="25000"/>
              <a:extLst>
                <a:ext uri="{28A0092B-C50C-407E-A947-70E740481C1C}">
                  <a14:useLocalDpi xmlns:a14="http://schemas.microsoft.com/office/drawing/2010/main" val="0"/>
                </a:ext>
              </a:extLst>
            </a:blip>
            <a:stretch>
              <a:fillRect/>
            </a:stretch>
          </p:blipFill>
          <p:spPr>
            <a:xfrm>
              <a:off x="8966730" y="1273050"/>
              <a:ext cx="520945" cy="518052"/>
            </a:xfrm>
            <a:prstGeom prst="rect">
              <a:avLst/>
            </a:prstGeom>
          </p:spPr>
        </p:pic>
      </p:grpSp>
      <p:grpSp>
        <p:nvGrpSpPr>
          <p:cNvPr id="34" name="Group 33">
            <a:extLst>
              <a:ext uri="{FF2B5EF4-FFF2-40B4-BE49-F238E27FC236}">
                <a16:creationId xmlns:a16="http://schemas.microsoft.com/office/drawing/2014/main" id="{015611C8-1869-4BBC-8A09-E965065EC8F3}"/>
              </a:ext>
            </a:extLst>
          </p:cNvPr>
          <p:cNvGrpSpPr/>
          <p:nvPr/>
        </p:nvGrpSpPr>
        <p:grpSpPr>
          <a:xfrm>
            <a:off x="9529517" y="1187622"/>
            <a:ext cx="2300095" cy="5114430"/>
            <a:chOff x="9529517" y="1187622"/>
            <a:chExt cx="2300095" cy="5114430"/>
          </a:xfrm>
        </p:grpSpPr>
        <p:grpSp>
          <p:nvGrpSpPr>
            <p:cNvPr id="26" name="Group 25">
              <a:extLst>
                <a:ext uri="{FF2B5EF4-FFF2-40B4-BE49-F238E27FC236}">
                  <a16:creationId xmlns:a16="http://schemas.microsoft.com/office/drawing/2014/main" id="{A0A11364-6BD8-4089-A618-10D16930777D}"/>
                </a:ext>
              </a:extLst>
            </p:cNvPr>
            <p:cNvGrpSpPr/>
            <p:nvPr/>
          </p:nvGrpSpPr>
          <p:grpSpPr>
            <a:xfrm>
              <a:off x="9529517" y="1295761"/>
              <a:ext cx="2218629" cy="5006291"/>
              <a:chOff x="9529517" y="1295761"/>
              <a:chExt cx="2218629" cy="5006291"/>
            </a:xfrm>
          </p:grpSpPr>
          <p:grpSp>
            <p:nvGrpSpPr>
              <p:cNvPr id="30" name="Group 29"/>
              <p:cNvGrpSpPr/>
              <p:nvPr/>
            </p:nvGrpSpPr>
            <p:grpSpPr>
              <a:xfrm>
                <a:off x="9529517" y="1295761"/>
                <a:ext cx="2218629" cy="5006291"/>
                <a:chOff x="7134477" y="971593"/>
                <a:chExt cx="1664208" cy="3755251"/>
              </a:xfrm>
            </p:grpSpPr>
            <p:sp>
              <p:nvSpPr>
                <p:cNvPr id="60" name="Rectangle 59"/>
                <p:cNvSpPr/>
                <p:nvPr/>
              </p:nvSpPr>
              <p:spPr bwMode="auto">
                <a:xfrm>
                  <a:off x="7134477" y="971593"/>
                  <a:ext cx="1664208" cy="3755251"/>
                </a:xfrm>
                <a:prstGeom prst="rect">
                  <a:avLst/>
                </a:prstGeom>
                <a:solidFill>
                  <a:schemeClr val="tx1">
                    <a:lumMod val="20000"/>
                    <a:lumOff val="80000"/>
                    <a:alpha val="17000"/>
                  </a:schemeClr>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49"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83" name="Freeform 97"/>
                <p:cNvSpPr/>
                <p:nvPr/>
              </p:nvSpPr>
              <p:spPr bwMode="auto">
                <a:xfrm>
                  <a:off x="7134477" y="971594"/>
                  <a:ext cx="1664208" cy="324565"/>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46284" tIns="91427" rIns="146284" bIns="91427" numCol="1" spcCol="0" rtlCol="0" fromWordArt="0" anchor="ctr" anchorCtr="0" forceAA="0" compatLnSpc="1">
                  <a:prstTxWarp prst="textNoShape">
                    <a:avLst/>
                  </a:prstTxWarp>
                  <a:noAutofit/>
                </a:bodyPr>
                <a:lstStyle/>
                <a:p>
                  <a:pPr marL="0" marR="0" lvl="0" indent="0" algn="l" defTabSz="950868" rtl="0" eaLnBrk="1" fontAlgn="base" latinLnBrk="0" hangingPunct="1">
                    <a:lnSpc>
                      <a:spcPct val="100000"/>
                    </a:lnSpc>
                    <a:spcBef>
                      <a:spcPct val="0"/>
                    </a:spcBef>
                    <a:spcAft>
                      <a:spcPct val="0"/>
                    </a:spcAft>
                    <a:buClrTx/>
                    <a:buSzTx/>
                    <a:buFontTx/>
                    <a:buNone/>
                    <a:tabLst/>
                    <a:defRPr/>
                  </a:pPr>
                  <a:r>
                    <a:rPr kumimoji="0" lang="en-US" sz="1866"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Search</a:t>
                  </a:r>
                </a:p>
              </p:txBody>
            </p:sp>
          </p:grpSp>
          <p:sp>
            <p:nvSpPr>
              <p:cNvPr id="64" name="Oval Callout 6"/>
              <p:cNvSpPr/>
              <p:nvPr/>
            </p:nvSpPr>
            <p:spPr bwMode="auto">
              <a:xfrm>
                <a:off x="10335285" y="1915078"/>
                <a:ext cx="1159718" cy="761180"/>
              </a:xfrm>
              <a:prstGeom prst="wedgeRectCallout">
                <a:avLst>
                  <a:gd name="adj1" fmla="val -61078"/>
                  <a:gd name="adj2" fmla="val -8827"/>
                </a:avLst>
              </a:prstGeom>
              <a:solidFill>
                <a:srgbClr val="FFFFFF"/>
              </a:solidFill>
              <a:ln w="9525" cap="flat" cmpd="sng" algn="ctr">
                <a:solidFill>
                  <a:schemeClr val="bg1">
                    <a:lumMod val="75000"/>
                  </a:schemeClr>
                </a:solidFill>
                <a:prstDash val="solid"/>
                <a:headEnd type="none" w="med" len="med"/>
                <a:tailEnd type="none" w="med" len="med"/>
              </a:ln>
              <a:effectLst/>
            </p:spPr>
            <p:txBody>
              <a:bodyPr lIns="91440" tIns="91440" rIns="91440" bIns="91440" rtlCol="0" anchor="t" anchorCtr="0"/>
              <a:lstStyle/>
              <a:p>
                <a:pPr marL="0" marR="0" lvl="0" indent="0" algn="l" defTabSz="895709" rtl="0"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a:ln>
                      <a:noFill/>
                    </a:ln>
                    <a:gradFill>
                      <a:gsLst>
                        <a:gs pos="84000">
                          <a:srgbClr val="3F3F3F"/>
                        </a:gs>
                        <a:gs pos="43000">
                          <a:srgbClr val="3F3F3F"/>
                        </a:gs>
                      </a:gsLst>
                      <a:lin ang="10800000" scaled="0"/>
                    </a:gradFill>
                    <a:effectLst/>
                    <a:uLnTx/>
                    <a:uFillTx/>
                    <a:latin typeface="Segoe UI"/>
                    <a:ea typeface="Segoe UI" pitchFamily="34" charset="0"/>
                    <a:cs typeface="Segoe UI" pitchFamily="34" charset="0"/>
                  </a:rPr>
                  <a:t>Search for ‘fraud prevention’ </a:t>
                </a:r>
              </a:p>
            </p:txBody>
          </p:sp>
          <p:grpSp>
            <p:nvGrpSpPr>
              <p:cNvPr id="10" name="Group 9">
                <a:extLst>
                  <a:ext uri="{FF2B5EF4-FFF2-40B4-BE49-F238E27FC236}">
                    <a16:creationId xmlns:a16="http://schemas.microsoft.com/office/drawing/2014/main" id="{353FB77B-24EB-4166-8242-1FB48779FE39}"/>
                  </a:ext>
                </a:extLst>
              </p:cNvPr>
              <p:cNvGrpSpPr/>
              <p:nvPr/>
            </p:nvGrpSpPr>
            <p:grpSpPr>
              <a:xfrm>
                <a:off x="9529517" y="3250824"/>
                <a:ext cx="2218629" cy="2800226"/>
                <a:chOff x="9529517" y="3250824"/>
                <a:chExt cx="2218629" cy="2800226"/>
              </a:xfrm>
            </p:grpSpPr>
            <p:sp>
              <p:nvSpPr>
                <p:cNvPr id="65" name="Pentagon 64"/>
                <p:cNvSpPr/>
                <p:nvPr/>
              </p:nvSpPr>
              <p:spPr bwMode="auto">
                <a:xfrm rot="5400000">
                  <a:off x="10362705" y="2417636"/>
                  <a:ext cx="552253" cy="2218629"/>
                </a:xfrm>
                <a:prstGeom prst="rect">
                  <a:avLst/>
                </a:prstGeom>
                <a:solidFill>
                  <a:schemeClr val="tx1"/>
                </a:solidFill>
                <a:ln w="9525" cap="flat" cmpd="sng" algn="ctr">
                  <a:noFill/>
                  <a:prstDash val="solid"/>
                  <a:headEnd type="none" w="med" len="med"/>
                  <a:tailEnd type="none" w="med" len="med"/>
                </a:ln>
                <a:effectLst/>
              </p:spPr>
              <p:txBody>
                <a:bodyPr rot="0" spcFirstLastPara="0" vertOverflow="overflow" horzOverflow="overflow" vert="vert270" wrap="square" lIns="175736" tIns="140590" rIns="175736" bIns="140590" numCol="1" spcCol="0" rtlCol="0" fromWordArt="0" anchor="ctr" anchorCtr="0" forceAA="0" compatLnSpc="1">
                  <a:prstTxWarp prst="textNoShape">
                    <a:avLst/>
                  </a:prstTxWarp>
                  <a:noAutofit/>
                </a:bodyPr>
                <a:lstStyle/>
                <a:p>
                  <a:pPr marL="0" marR="0" lvl="0" indent="0" algn="l" defTabSz="895944"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gradFill>
                        <a:gsLst>
                          <a:gs pos="1333">
                            <a:prstClr val="white"/>
                          </a:gs>
                          <a:gs pos="13000">
                            <a:prstClr val="white"/>
                          </a:gs>
                        </a:gsLst>
                        <a:lin ang="10800000" scaled="0"/>
                      </a:gradFill>
                      <a:effectLst/>
                      <a:uLnTx/>
                      <a:uFillTx/>
                      <a:latin typeface="Segoe UI"/>
                      <a:ea typeface="Segoe UI" pitchFamily="34" charset="0"/>
                      <a:cs typeface="Segoe UI" pitchFamily="34" charset="0"/>
                    </a:rPr>
                    <a:t>Bing News Search</a:t>
                  </a:r>
                </a:p>
              </p:txBody>
            </p:sp>
            <p:sp>
              <p:nvSpPr>
                <p:cNvPr id="107" name="TextBox 7"/>
                <p:cNvSpPr txBox="1"/>
                <p:nvPr/>
              </p:nvSpPr>
              <p:spPr>
                <a:xfrm>
                  <a:off x="9663679" y="3961241"/>
                  <a:ext cx="1282337" cy="164127"/>
                </a:xfrm>
                <a:prstGeom prst="rect">
                  <a:avLst/>
                </a:prstGeom>
                <a:noFill/>
                <a:ln>
                  <a:noFill/>
                </a:ln>
              </p:spPr>
              <p:txBody>
                <a:bodyPr wrap="none" lIns="0" tIns="0" rIns="0" bIns="0" rtlCol="0">
                  <a:spAutoFit/>
                </a:bodyPr>
                <a:lstStyle/>
                <a:p>
                  <a:pPr marL="0" marR="0" lvl="1" indent="0" algn="l" defTabSz="896152" rtl="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noFill/>
                      </a:ln>
                      <a:solidFill>
                        <a:srgbClr val="505050"/>
                      </a:solidFill>
                      <a:effectLst/>
                      <a:uLnTx/>
                      <a:uFillTx/>
                      <a:latin typeface="Segoe UI"/>
                      <a:ea typeface="+mn-ea"/>
                      <a:cs typeface="Consolas" panose="020B0609020204030204" pitchFamily="49" charset="0"/>
                    </a:rPr>
                    <a:t>Here is what I found: </a:t>
                  </a:r>
                </a:p>
              </p:txBody>
            </p:sp>
            <p:sp>
              <p:nvSpPr>
                <p:cNvPr id="117" name="Rectangle 116"/>
                <p:cNvSpPr/>
                <p:nvPr/>
              </p:nvSpPr>
              <p:spPr bwMode="auto">
                <a:xfrm>
                  <a:off x="9999370" y="4185020"/>
                  <a:ext cx="1697727" cy="556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1" tIns="24380" rIns="36571" bIns="24380" numCol="1" spcCol="0" rtlCol="0" fromWordArt="0" anchor="t" anchorCtr="0" forceAA="0" compatLnSpc="1">
                  <a:prstTxWarp prst="textNoShape">
                    <a:avLst/>
                  </a:prstTxWarp>
                  <a:noAutofit/>
                </a:bodyPr>
                <a:lstStyle/>
                <a:p>
                  <a:pPr marL="0" marR="0" lvl="0" indent="0" algn="l" defTabSz="1218996" rtl="0" eaLnBrk="1" fontAlgn="auto" latinLnBrk="0" hangingPunct="1">
                    <a:lnSpc>
                      <a:spcPct val="90000"/>
                    </a:lnSpc>
                    <a:spcBef>
                      <a:spcPts val="0"/>
                    </a:spcBef>
                    <a:spcAft>
                      <a:spcPts val="267"/>
                    </a:spcAft>
                    <a:buClrTx/>
                    <a:buSzTx/>
                    <a:buFontTx/>
                    <a:buNone/>
                    <a:tabLst/>
                    <a:defRPr/>
                  </a:pPr>
                  <a:r>
                    <a:rPr kumimoji="0" lang="en-US" sz="8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mn-ea"/>
                      <a:cs typeface="Segoe UI Semibold" panose="020B0702040204020203" pitchFamily="34" charset="0"/>
                    </a:rPr>
                    <a:t>Information Communications  Media Market News</a:t>
                  </a:r>
                </a:p>
                <a:p>
                  <a:pPr marL="0" marR="0" lvl="0" indent="0" algn="l" defTabSz="1218996" rtl="0" eaLnBrk="1" fontAlgn="auto" latinLnBrk="0" hangingPunct="1">
                    <a:lnSpc>
                      <a:spcPct val="90000"/>
                    </a:lnSpc>
                    <a:spcBef>
                      <a:spcPts val="0"/>
                    </a:spcBef>
                    <a:spcAft>
                      <a:spcPts val="267"/>
                    </a:spcAft>
                    <a:buClrTx/>
                    <a:buSzTx/>
                    <a:buFontTx/>
                    <a:buNone/>
                    <a:tabLst/>
                    <a:defRPr/>
                  </a:pPr>
                  <a:r>
                    <a:rPr kumimoji="0" lang="en-US" sz="600" b="0" i="0" u="none" strike="noStrike" kern="1200" cap="none" spc="0" normalizeH="0" baseline="0" noProof="0">
                      <a:ln>
                        <a:noFill/>
                      </a:ln>
                      <a:solidFill>
                        <a:srgbClr val="505050"/>
                      </a:solidFill>
                      <a:effectLst/>
                      <a:uLnTx/>
                      <a:uFillTx/>
                      <a:latin typeface="Segoe UI"/>
                      <a:ea typeface="+mn-ea"/>
                      <a:cs typeface="Segoe UI Semibold" panose="020B0702040204020203" pitchFamily="34" charset="0"/>
                    </a:rPr>
                    <a:t>It also investigates the top three expected </a:t>
                  </a:r>
                  <a:r>
                    <a:rPr kumimoji="0" lang="en-US" sz="600" b="1" i="0" u="none" strike="noStrike" kern="1200" cap="none" spc="0" normalizeH="0" baseline="0" noProof="0">
                      <a:ln>
                        <a:noFill/>
                      </a:ln>
                      <a:solidFill>
                        <a:srgbClr val="505050"/>
                      </a:solidFill>
                      <a:effectLst/>
                      <a:uLnTx/>
                      <a:uFillTx/>
                      <a:latin typeface="Segoe UI"/>
                      <a:ea typeface="+mn-ea"/>
                      <a:cs typeface="Segoe UI Semibold" panose="020B0702040204020203" pitchFamily="34" charset="0"/>
                    </a:rPr>
                    <a:t>Fraud</a:t>
                  </a:r>
                  <a:r>
                    <a:rPr kumimoji="0" lang="en-US" sz="600" b="0" i="0" u="none" strike="noStrike" kern="1200" cap="none" spc="0" normalizeH="0" baseline="0" noProof="0">
                      <a:ln>
                        <a:noFill/>
                      </a:ln>
                      <a:solidFill>
                        <a:srgbClr val="505050"/>
                      </a:solidFill>
                      <a:effectLst/>
                      <a:uLnTx/>
                      <a:uFillTx/>
                      <a:latin typeface="Segoe UI"/>
                      <a:ea typeface="+mn-ea"/>
                      <a:cs typeface="Segoe UI Semibold" panose="020B0702040204020203" pitchFamily="34" charset="0"/>
                    </a:rPr>
                    <a:t> Detection and </a:t>
                  </a:r>
                  <a:r>
                    <a:rPr kumimoji="0" lang="en-US" sz="600" b="1" i="0" u="none" strike="noStrike" kern="1200" cap="none" spc="0" normalizeH="0" baseline="0" noProof="0">
                      <a:ln>
                        <a:noFill/>
                      </a:ln>
                      <a:solidFill>
                        <a:srgbClr val="505050"/>
                      </a:solidFill>
                      <a:effectLst/>
                      <a:uLnTx/>
                      <a:uFillTx/>
                      <a:latin typeface="Segoe UI"/>
                      <a:ea typeface="+mn-ea"/>
                      <a:cs typeface="Segoe UI Semibold" panose="020B0702040204020203" pitchFamily="34" charset="0"/>
                    </a:rPr>
                    <a:t>Prevention</a:t>
                  </a:r>
                  <a:r>
                    <a:rPr kumimoji="0" lang="en-US" sz="600" b="0" i="0" u="none" strike="noStrike" kern="1200" cap="none" spc="0" normalizeH="0" baseline="0" noProof="0">
                      <a:ln>
                        <a:noFill/>
                      </a:ln>
                      <a:solidFill>
                        <a:srgbClr val="505050"/>
                      </a:solidFill>
                      <a:effectLst/>
                      <a:uLnTx/>
                      <a:uFillTx/>
                      <a:latin typeface="Segoe UI"/>
                      <a:ea typeface="+mn-ea"/>
                      <a:cs typeface="Segoe UI Semibold" panose="020B0702040204020203" pitchFamily="34" charset="0"/>
                    </a:rPr>
                    <a:t> programs, in terms of demand in key markets…</a:t>
                  </a:r>
                </a:p>
              </p:txBody>
            </p:sp>
            <p:pic>
              <p:nvPicPr>
                <p:cNvPr id="119" name="Picture 118"/>
                <p:cNvPicPr>
                  <a:picLocks noChangeAspect="1"/>
                </p:cNvPicPr>
                <p:nvPr/>
              </p:nvPicPr>
              <p:blipFill rotWithShape="1">
                <a:blip r:embed="rId12"/>
                <a:srcRect l="845" t="1241" r="88392" b="81775"/>
                <a:stretch/>
              </p:blipFill>
              <p:spPr>
                <a:xfrm>
                  <a:off x="9580984" y="4185020"/>
                  <a:ext cx="422013" cy="557882"/>
                </a:xfrm>
                <a:prstGeom prst="rect">
                  <a:avLst/>
                </a:prstGeom>
              </p:spPr>
            </p:pic>
            <p:sp>
              <p:nvSpPr>
                <p:cNvPr id="120" name="Rectangle 119"/>
                <p:cNvSpPr/>
                <p:nvPr/>
              </p:nvSpPr>
              <p:spPr bwMode="auto">
                <a:xfrm>
                  <a:off x="9999370" y="4780158"/>
                  <a:ext cx="1697727" cy="556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1" tIns="24380" rIns="36571" bIns="24380" numCol="1" spcCol="0" rtlCol="0" fromWordArt="0" anchor="t" anchorCtr="0" forceAA="0" compatLnSpc="1">
                  <a:prstTxWarp prst="textNoShape">
                    <a:avLst/>
                  </a:prstTxWarp>
                  <a:noAutofit/>
                </a:bodyPr>
                <a:lstStyle/>
                <a:p>
                  <a:pPr marL="0" marR="0" lvl="0" indent="0" algn="l" defTabSz="1218996" rtl="0" eaLnBrk="1" fontAlgn="auto" latinLnBrk="0" hangingPunct="1">
                    <a:lnSpc>
                      <a:spcPct val="90000"/>
                    </a:lnSpc>
                    <a:spcBef>
                      <a:spcPts val="0"/>
                    </a:spcBef>
                    <a:spcAft>
                      <a:spcPts val="267"/>
                    </a:spcAft>
                    <a:buClrTx/>
                    <a:buSzTx/>
                    <a:buFontTx/>
                    <a:buNone/>
                    <a:tabLst/>
                    <a:defRPr/>
                  </a:pPr>
                  <a:r>
                    <a:rPr kumimoji="0" lang="en-US" sz="8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mn-ea"/>
                      <a:cs typeface="Segoe UI Semibold" panose="020B0702040204020203" pitchFamily="34" charset="0"/>
                    </a:rPr>
                    <a:t>The Big Question: In-House or Outsourced Fraud Protection?</a:t>
                  </a:r>
                </a:p>
                <a:p>
                  <a:pPr marL="0" marR="0" lvl="0" indent="0" algn="l" defTabSz="1218996" rtl="0" eaLnBrk="1" fontAlgn="auto" latinLnBrk="0" hangingPunct="1">
                    <a:lnSpc>
                      <a:spcPct val="90000"/>
                    </a:lnSpc>
                    <a:spcBef>
                      <a:spcPts val="0"/>
                    </a:spcBef>
                    <a:spcAft>
                      <a:spcPts val="267"/>
                    </a:spcAft>
                    <a:buClrTx/>
                    <a:buSzTx/>
                    <a:buFontTx/>
                    <a:buNone/>
                    <a:tabLst/>
                    <a:defRPr/>
                  </a:pPr>
                  <a:r>
                    <a:rPr kumimoji="0" lang="en-US" sz="600" b="0" i="0" u="none" strike="noStrike" kern="1200" cap="none" spc="0" normalizeH="0" baseline="0" noProof="0">
                      <a:ln>
                        <a:noFill/>
                      </a:ln>
                      <a:solidFill>
                        <a:srgbClr val="505050"/>
                      </a:solidFill>
                      <a:effectLst/>
                      <a:uLnTx/>
                      <a:uFillTx/>
                      <a:latin typeface="Segoe UI"/>
                      <a:ea typeface="+mn-ea"/>
                      <a:cs typeface="Segoe UI Semibold" panose="020B0702040204020203" pitchFamily="34" charset="0"/>
                    </a:rPr>
                    <a:t>First, let’s point out that there is not one absolute answer—there are “pros” and “cons” to each. Those who favor in-house…</a:t>
                  </a:r>
                </a:p>
              </p:txBody>
            </p:sp>
            <p:pic>
              <p:nvPicPr>
                <p:cNvPr id="121" name="Picture 120"/>
                <p:cNvPicPr>
                  <a:picLocks noChangeAspect="1"/>
                </p:cNvPicPr>
                <p:nvPr/>
              </p:nvPicPr>
              <p:blipFill rotWithShape="1">
                <a:blip r:embed="rId12"/>
                <a:srcRect l="844" t="22054" r="89166" b="61662"/>
                <a:stretch/>
              </p:blipFill>
              <p:spPr>
                <a:xfrm>
                  <a:off x="9580984" y="4780158"/>
                  <a:ext cx="417433" cy="569960"/>
                </a:xfrm>
                <a:prstGeom prst="rect">
                  <a:avLst/>
                </a:prstGeom>
              </p:spPr>
            </p:pic>
            <p:sp>
              <p:nvSpPr>
                <p:cNvPr id="122" name="Rectangle 121"/>
                <p:cNvSpPr/>
                <p:nvPr/>
              </p:nvSpPr>
              <p:spPr bwMode="auto">
                <a:xfrm>
                  <a:off x="9998417" y="5390881"/>
                  <a:ext cx="1698680" cy="660169"/>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1" tIns="24380" rIns="36571" bIns="24380" numCol="1" spcCol="0" rtlCol="0" fromWordArt="0" anchor="t" anchorCtr="0" forceAA="0" compatLnSpc="1">
                  <a:prstTxWarp prst="textNoShape">
                    <a:avLst/>
                  </a:prstTxWarp>
                  <a:noAutofit/>
                </a:bodyPr>
                <a:lstStyle/>
                <a:p>
                  <a:pPr marL="0" marR="0" lvl="0" indent="0" algn="l" defTabSz="1218996" rtl="0" eaLnBrk="1" fontAlgn="auto" latinLnBrk="0" hangingPunct="1">
                    <a:lnSpc>
                      <a:spcPct val="90000"/>
                    </a:lnSpc>
                    <a:spcBef>
                      <a:spcPts val="0"/>
                    </a:spcBef>
                    <a:spcAft>
                      <a:spcPts val="267"/>
                    </a:spcAft>
                    <a:buClrTx/>
                    <a:buSzTx/>
                    <a:buFontTx/>
                    <a:buNone/>
                    <a:tabLst/>
                    <a:defRPr/>
                  </a:pPr>
                  <a:r>
                    <a:rPr kumimoji="0" lang="en-US" sz="800" b="0" i="0" u="none" strike="noStrike" kern="1200" cap="none" spc="0" normalizeH="0" baseline="0" noProof="0">
                      <a:ln>
                        <a:noFill/>
                      </a:ln>
                      <a:gradFill>
                        <a:gsLst>
                          <a:gs pos="4000">
                            <a:srgbClr val="0078D7"/>
                          </a:gs>
                          <a:gs pos="15000">
                            <a:srgbClr val="0078D7"/>
                          </a:gs>
                        </a:gsLst>
                        <a:lin ang="5400000" scaled="1"/>
                      </a:gradFill>
                      <a:effectLst/>
                      <a:uLnTx/>
                      <a:uFillTx/>
                      <a:latin typeface="Segoe UI Semibold" panose="020B0702040204020203" pitchFamily="34" charset="0"/>
                      <a:ea typeface="Segoe UI" pitchFamily="34" charset="0"/>
                      <a:cs typeface="Segoe UI Semibold" panose="020B0702040204020203" pitchFamily="34" charset="0"/>
                    </a:rPr>
                    <a:t>How to Protect Your Business from Online Fraud this Holiday Season</a:t>
                  </a:r>
                </a:p>
                <a:p>
                  <a:pPr marL="0" marR="0" lvl="0" indent="0" algn="l" defTabSz="1218996" rtl="0" eaLnBrk="1" fontAlgn="auto" latinLnBrk="0" hangingPunct="1">
                    <a:lnSpc>
                      <a:spcPct val="90000"/>
                    </a:lnSpc>
                    <a:spcBef>
                      <a:spcPts val="0"/>
                    </a:spcBef>
                    <a:spcAft>
                      <a:spcPts val="267"/>
                    </a:spcAft>
                    <a:buClrTx/>
                    <a:buSzTx/>
                    <a:buFontTx/>
                    <a:buNone/>
                    <a:tabLst/>
                    <a:defRPr/>
                  </a:pPr>
                  <a:r>
                    <a:rPr kumimoji="0" lang="en-US" sz="600" b="0" i="0" u="none" strike="noStrike" kern="1200" cap="none" spc="0" normalizeH="0" baseline="0" noProof="0">
                      <a:ln>
                        <a:noFill/>
                      </a:ln>
                      <a:solidFill>
                        <a:srgbClr val="505050"/>
                      </a:solidFill>
                      <a:effectLst/>
                      <a:uLnTx/>
                      <a:uFillTx/>
                      <a:latin typeface="Segoe UI"/>
                      <a:ea typeface="+mn-ea"/>
                      <a:cs typeface="Segoe UI Semibold" panose="020B0702040204020203" pitchFamily="34" charset="0"/>
                    </a:rPr>
                    <a:t>Michael heads fraud prevention tool. Online and mobile shopping are expected to continue growing apace…</a:t>
                  </a:r>
                </a:p>
              </p:txBody>
            </p:sp>
            <p:pic>
              <p:nvPicPr>
                <p:cNvPr id="123" name="Picture 122"/>
                <p:cNvPicPr>
                  <a:picLocks noChangeAspect="1"/>
                </p:cNvPicPr>
                <p:nvPr/>
              </p:nvPicPr>
              <p:blipFill rotWithShape="1">
                <a:blip r:embed="rId12"/>
                <a:srcRect l="4065" t="62663" r="85945" b="21053"/>
                <a:stretch/>
              </p:blipFill>
              <p:spPr>
                <a:xfrm>
                  <a:off x="9580984" y="5390881"/>
                  <a:ext cx="417433" cy="569960"/>
                </a:xfrm>
                <a:prstGeom prst="rect">
                  <a:avLst/>
                </a:prstGeom>
              </p:spPr>
            </p:pic>
          </p:grpSp>
          <p:grpSp>
            <p:nvGrpSpPr>
              <p:cNvPr id="130" name="Group 129">
                <a:extLst>
                  <a:ext uri="{FF2B5EF4-FFF2-40B4-BE49-F238E27FC236}">
                    <a16:creationId xmlns:a16="http://schemas.microsoft.com/office/drawing/2014/main" id="{F3732E56-E6C0-4E82-9C15-FFB73134CF4A}"/>
                  </a:ext>
                </a:extLst>
              </p:cNvPr>
              <p:cNvGrpSpPr/>
              <p:nvPr/>
            </p:nvGrpSpPr>
            <p:grpSpPr>
              <a:xfrm>
                <a:off x="9709376" y="2111940"/>
                <a:ext cx="348356" cy="973067"/>
                <a:chOff x="8754592" y="700282"/>
                <a:chExt cx="151053" cy="421938"/>
              </a:xfrm>
              <a:solidFill>
                <a:schemeClr val="accent3"/>
              </a:solidFill>
            </p:grpSpPr>
            <p:sp>
              <p:nvSpPr>
                <p:cNvPr id="131" name="Freeform 745">
                  <a:extLst>
                    <a:ext uri="{FF2B5EF4-FFF2-40B4-BE49-F238E27FC236}">
                      <a16:creationId xmlns:a16="http://schemas.microsoft.com/office/drawing/2014/main" id="{B10AD9AA-051D-4EF1-881F-86F48B96F406}"/>
                    </a:ext>
                  </a:extLst>
                </p:cNvPr>
                <p:cNvSpPr>
                  <a:spLocks/>
                </p:cNvSpPr>
                <p:nvPr/>
              </p:nvSpPr>
              <p:spPr bwMode="auto">
                <a:xfrm>
                  <a:off x="8754592" y="815049"/>
                  <a:ext cx="151053" cy="307171"/>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Segoe UI"/>
                    <a:ea typeface="+mn-ea"/>
                    <a:cs typeface="+mn-cs"/>
                  </a:endParaRPr>
                </a:p>
              </p:txBody>
            </p:sp>
            <p:sp>
              <p:nvSpPr>
                <p:cNvPr id="132" name="Oval 746">
                  <a:extLst>
                    <a:ext uri="{FF2B5EF4-FFF2-40B4-BE49-F238E27FC236}">
                      <a16:creationId xmlns:a16="http://schemas.microsoft.com/office/drawing/2014/main" id="{788E2C36-E97F-4B1D-B1E4-658ED36C010A}"/>
                    </a:ext>
                  </a:extLst>
                </p:cNvPr>
                <p:cNvSpPr>
                  <a:spLocks noChangeArrowheads="1"/>
                </p:cNvSpPr>
                <p:nvPr/>
              </p:nvSpPr>
              <p:spPr bwMode="auto">
                <a:xfrm>
                  <a:off x="8784128" y="700282"/>
                  <a:ext cx="91982" cy="911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Segoe UI"/>
                    <a:ea typeface="+mn-ea"/>
                    <a:cs typeface="+mn-cs"/>
                  </a:endParaRPr>
                </a:p>
              </p:txBody>
            </p:sp>
          </p:grpSp>
        </p:grpSp>
        <p:pic>
          <p:nvPicPr>
            <p:cNvPr id="142" name="Picture 141">
              <a:extLst>
                <a:ext uri="{FF2B5EF4-FFF2-40B4-BE49-F238E27FC236}">
                  <a16:creationId xmlns:a16="http://schemas.microsoft.com/office/drawing/2014/main" id="{A3BBDE4D-9328-4813-9964-AFDBEE7992D3}"/>
                </a:ext>
              </a:extLst>
            </p:cNvPr>
            <p:cNvPicPr>
              <a:picLocks noChangeAspect="1"/>
            </p:cNvPicPr>
            <p:nvPr/>
          </p:nvPicPr>
          <p:blipFill>
            <a:blip r:embed="rId13">
              <a:biLevel thresh="25000"/>
              <a:extLst>
                <a:ext uri="{28A0092B-C50C-407E-A947-70E740481C1C}">
                  <a14:useLocalDpi xmlns:a14="http://schemas.microsoft.com/office/drawing/2010/main" val="0"/>
                </a:ext>
              </a:extLst>
            </a:blip>
            <a:stretch>
              <a:fillRect/>
            </a:stretch>
          </p:blipFill>
          <p:spPr>
            <a:xfrm>
              <a:off x="11180078" y="1187622"/>
              <a:ext cx="649534" cy="649534"/>
            </a:xfrm>
            <a:prstGeom prst="rect">
              <a:avLst/>
            </a:prstGeom>
          </p:spPr>
        </p:pic>
      </p:grpSp>
    </p:spTree>
    <p:extLst>
      <p:ext uri="{BB962C8B-B14F-4D97-AF65-F5344CB8AC3E}">
        <p14:creationId xmlns:p14="http://schemas.microsoft.com/office/powerpoint/2010/main" val="393447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42" presetClass="path" presetSubtype="0" decel="100000" fill="hold" nodeType="withEffect">
                                  <p:stCondLst>
                                    <p:cond delay="0"/>
                                  </p:stCondLst>
                                  <p:childTnLst>
                                    <p:animMotion origin="layout" path="M 3.125E-6 -4.44444E-6 L 3.125E-6 0.03172 " pathEditMode="relative" rAng="0" ptsTypes="AA">
                                      <p:cBhvr>
                                        <p:cTn id="9" dur="500" spd="-100000" fill="hold"/>
                                        <p:tgtEl>
                                          <p:spTgt spid="28"/>
                                        </p:tgtEl>
                                        <p:attrNameLst>
                                          <p:attrName>ppt_x</p:attrName>
                                          <p:attrName>ppt_y</p:attrName>
                                        </p:attrNameLst>
                                      </p:cBhvr>
                                      <p:rCtr x="0" y="1574"/>
                                    </p:animMotion>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decel="100000" fill="hold" nodeType="withEffect">
                                  <p:stCondLst>
                                    <p:cond delay="0"/>
                                  </p:stCondLst>
                                  <p:childTnLst>
                                    <p:animMotion origin="layout" path="M 4.79167E-6 4.81481E-6 L 4.79167E-6 0.03171 " pathEditMode="relative" rAng="0" ptsTypes="AA">
                                      <p:cBhvr>
                                        <p:cTn id="14" dur="500" spd="-100000" fill="hold"/>
                                        <p:tgtEl>
                                          <p:spTgt spid="8"/>
                                        </p:tgtEl>
                                        <p:attrNameLst>
                                          <p:attrName>ppt_x</p:attrName>
                                          <p:attrName>ppt_y</p:attrName>
                                        </p:attrNameLst>
                                      </p:cBhvr>
                                      <p:rCtr x="0" y="1574"/>
                                    </p:animMotion>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42" presetClass="path" presetSubtype="0" decel="100000" fill="hold" nodeType="withEffect">
                                  <p:stCondLst>
                                    <p:cond delay="0"/>
                                  </p:stCondLst>
                                  <p:childTnLst>
                                    <p:animMotion origin="layout" path="M 4.79167E-6 4.81481E-6 L 4.79167E-6 0.03171 " pathEditMode="relative" rAng="0" ptsTypes="AA">
                                      <p:cBhvr>
                                        <p:cTn id="19" dur="500" spd="-100000" fill="hold"/>
                                        <p:tgtEl>
                                          <p:spTgt spid="7"/>
                                        </p:tgtEl>
                                        <p:attrNameLst>
                                          <p:attrName>ppt_x</p:attrName>
                                          <p:attrName>ppt_y</p:attrName>
                                        </p:attrNameLst>
                                      </p:cBhvr>
                                      <p:rCtr x="0" y="1574"/>
                                    </p:animMotion>
                                  </p:childTnLst>
                                </p:cTn>
                              </p:par>
                              <p:par>
                                <p:cTn id="20" presetID="10" presetClass="entr" presetSubtype="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par>
                                <p:cTn id="23" presetID="42" presetClass="path" presetSubtype="0" decel="100000" fill="hold" grpId="1" nodeType="withEffect">
                                  <p:stCondLst>
                                    <p:cond delay="0"/>
                                  </p:stCondLst>
                                  <p:childTnLst>
                                    <p:animMotion origin="layout" path="M 4.79167E-6 -7.40741E-7 L 4.79167E-6 0.03171 " pathEditMode="relative" rAng="0" ptsTypes="AA">
                                      <p:cBhvr>
                                        <p:cTn id="24" dur="500" spd="-100000" fill="hold"/>
                                        <p:tgtEl>
                                          <p:spTgt spid="70"/>
                                        </p:tgtEl>
                                        <p:attrNameLst>
                                          <p:attrName>ppt_x</p:attrName>
                                          <p:attrName>ppt_y</p:attrName>
                                        </p:attrNameLst>
                                      </p:cBhvr>
                                      <p:rCtr x="0" y="1574"/>
                                    </p:animMotion>
                                  </p:childTnLst>
                                </p:cTn>
                              </p:par>
                              <p:par>
                                <p:cTn id="25" presetID="10" presetClass="entr" presetSubtype="0" fill="hold" nodeType="with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fade">
                                      <p:cBhvr>
                                        <p:cTn id="27" dur="500"/>
                                        <p:tgtEl>
                                          <p:spTgt spid="75"/>
                                        </p:tgtEl>
                                      </p:cBhvr>
                                    </p:animEffect>
                                  </p:childTnLst>
                                </p:cTn>
                              </p:par>
                              <p:par>
                                <p:cTn id="28" presetID="42" presetClass="path" presetSubtype="0" decel="100000" fill="hold" nodeType="withEffect">
                                  <p:stCondLst>
                                    <p:cond delay="0"/>
                                  </p:stCondLst>
                                  <p:childTnLst>
                                    <p:animMotion origin="layout" path="M -2.08333E-7 -4.81481E-6 L -2.08333E-7 0.03172 " pathEditMode="relative" rAng="0" ptsTypes="AA">
                                      <p:cBhvr>
                                        <p:cTn id="29" dur="500" spd="-100000" fill="hold"/>
                                        <p:tgtEl>
                                          <p:spTgt spid="75"/>
                                        </p:tgtEl>
                                        <p:attrNameLst>
                                          <p:attrName>ppt_x</p:attrName>
                                          <p:attrName>ppt_y</p:attrName>
                                        </p:attrNameLst>
                                      </p:cBhvr>
                                      <p:rCtr x="0" y="1574"/>
                                    </p:animMotion>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42" presetClass="path" presetSubtype="0" decel="100000" fill="hold" nodeType="withEffect">
                                  <p:stCondLst>
                                    <p:cond delay="0"/>
                                  </p:stCondLst>
                                  <p:childTnLst>
                                    <p:animMotion origin="layout" path="M 4.79167E-6 4.81481E-6 L 4.79167E-6 0.03171 " pathEditMode="relative" rAng="0" ptsTypes="AA">
                                      <p:cBhvr>
                                        <p:cTn id="35" dur="500" spd="-100000" fill="hold"/>
                                        <p:tgtEl>
                                          <p:spTgt spid="15"/>
                                        </p:tgtEl>
                                        <p:attrNameLst>
                                          <p:attrName>ppt_x</p:attrName>
                                          <p:attrName>ppt_y</p:attrName>
                                        </p:attrNameLst>
                                      </p:cBhvr>
                                      <p:rCtr x="0" y="1574"/>
                                    </p:animMotion>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42" presetClass="path" presetSubtype="0" decel="100000" fill="hold" nodeType="withEffect">
                                  <p:stCondLst>
                                    <p:cond delay="0"/>
                                  </p:stCondLst>
                                  <p:childTnLst>
                                    <p:animMotion origin="layout" path="M 4.79167E-6 4.81481E-6 L 4.79167E-6 0.03171 " pathEditMode="relative" rAng="0" ptsTypes="AA">
                                      <p:cBhvr>
                                        <p:cTn id="41" dur="500" spd="-100000" fill="hold"/>
                                        <p:tgtEl>
                                          <p:spTgt spid="18"/>
                                        </p:tgtEl>
                                        <p:attrNameLst>
                                          <p:attrName>ppt_x</p:attrName>
                                          <p:attrName>ppt_y</p:attrName>
                                        </p:attrNameLst>
                                      </p:cBhvr>
                                      <p:rCtr x="0" y="1574"/>
                                    </p:animMotion>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42" presetClass="path" presetSubtype="0" decel="100000" fill="hold" nodeType="withEffect">
                                  <p:stCondLst>
                                    <p:cond delay="0"/>
                                  </p:stCondLst>
                                  <p:childTnLst>
                                    <p:animMotion origin="layout" path="M 4.79167E-6 4.81481E-6 L 4.79167E-6 0.03171 " pathEditMode="relative" rAng="0" ptsTypes="AA">
                                      <p:cBhvr>
                                        <p:cTn id="47" dur="500" spd="-100000" fill="hold"/>
                                        <p:tgtEl>
                                          <p:spTgt spid="29"/>
                                        </p:tgtEl>
                                        <p:attrNameLst>
                                          <p:attrName>ppt_x</p:attrName>
                                          <p:attrName>ppt_y</p:attrName>
                                        </p:attrNameLst>
                                      </p:cBhvr>
                                      <p:rCtr x="0" y="1574"/>
                                    </p:animMotion>
                                  </p:childTnLst>
                                </p:cTn>
                              </p:par>
                            </p:childTnLst>
                          </p:cTn>
                        </p:par>
                        <p:par>
                          <p:cTn id="48" fill="hold">
                            <p:stCondLst>
                              <p:cond delay="2000"/>
                            </p:stCondLst>
                            <p:childTnLst>
                              <p:par>
                                <p:cTn id="49" presetID="10" presetClass="entr" presetSubtype="0" fill="hold"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42" presetClass="path" presetSubtype="0" decel="100000" fill="hold" nodeType="withEffect">
                                  <p:stCondLst>
                                    <p:cond delay="0"/>
                                  </p:stCondLst>
                                  <p:childTnLst>
                                    <p:animMotion origin="layout" path="M 4.79167E-6 4.81481E-6 L 4.79167E-6 0.03171 " pathEditMode="relative" rAng="0" ptsTypes="AA">
                                      <p:cBhvr>
                                        <p:cTn id="53" dur="500" spd="-100000" fill="hold"/>
                                        <p:tgtEl>
                                          <p:spTgt spid="34"/>
                                        </p:tgtEl>
                                        <p:attrNameLst>
                                          <p:attrName>ppt_x</p:attrName>
                                          <p:attrName>ppt_y</p:attrName>
                                        </p:attrNameLst>
                                      </p:cBhvr>
                                      <p:rCtr x="0" y="1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2">
            <a:extLst>
              <a:ext uri="{FF2B5EF4-FFF2-40B4-BE49-F238E27FC236}">
                <a16:creationId xmlns:a16="http://schemas.microsoft.com/office/drawing/2014/main" id="{57D4C690-9579-4E01-8EA7-7181D4020CF5}"/>
              </a:ext>
            </a:extLst>
          </p:cNvPr>
          <p:cNvSpPr txBox="1">
            <a:spLocks/>
          </p:cNvSpPr>
          <p:nvPr/>
        </p:nvSpPr>
        <p:spPr>
          <a:xfrm>
            <a:off x="1189705" y="253599"/>
            <a:ext cx="10755405" cy="957998"/>
          </a:xfrm>
          <a:prstGeom prst="rect">
            <a:avLst/>
          </a:prstGeom>
          <a:solidFill>
            <a:schemeClr val="bg1">
              <a:lumMod val="95000"/>
            </a:schemeClr>
          </a:solidFill>
        </p:spPr>
        <p:txBody>
          <a:bodyPr vert="horz" wrap="square" lIns="179259" tIns="89630" rIns="143407" bIns="89630" rtlCol="0" anchor="ctr" anchorCtr="0">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896181">
              <a:defRPr/>
            </a:pPr>
            <a:r>
              <a:rPr lang="en-US" sz="4800" dirty="0">
                <a:gradFill>
                  <a:gsLst>
                    <a:gs pos="1250">
                      <a:srgbClr val="353535"/>
                    </a:gs>
                    <a:gs pos="100000">
                      <a:srgbClr val="353535"/>
                    </a:gs>
                  </a:gsLst>
                  <a:lin ang="5400000" scaled="0"/>
                </a:gradFill>
                <a:latin typeface="Segoe UI Light"/>
              </a:rPr>
              <a:t>Microsoft Cognitive Services Labs</a:t>
            </a:r>
          </a:p>
        </p:txBody>
      </p:sp>
      <p:sp>
        <p:nvSpPr>
          <p:cNvPr id="4" name="Rectangle 3">
            <a:extLst>
              <a:ext uri="{FF2B5EF4-FFF2-40B4-BE49-F238E27FC236}">
                <a16:creationId xmlns:a16="http://schemas.microsoft.com/office/drawing/2014/main" id="{D2DAC7ED-E7D0-4D43-AFD5-047FDD9066B6}"/>
              </a:ext>
            </a:extLst>
          </p:cNvPr>
          <p:cNvSpPr/>
          <p:nvPr/>
        </p:nvSpPr>
        <p:spPr>
          <a:xfrm>
            <a:off x="1189706" y="1389257"/>
            <a:ext cx="11654188" cy="843535"/>
          </a:xfrm>
          <a:prstGeom prst="rect">
            <a:avLst/>
          </a:prstGeom>
        </p:spPr>
        <p:txBody>
          <a:bodyPr wrap="square" lIns="179259" tIns="143407" rIns="179259" bIns="143407">
            <a:spAutoFit/>
          </a:bodyPr>
          <a:lstStyle/>
          <a:p>
            <a:pPr defTabSz="914139">
              <a:lnSpc>
                <a:spcPct val="90000"/>
              </a:lnSpc>
              <a:defRPr/>
            </a:pPr>
            <a:r>
              <a:rPr lang="en-US" sz="196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An early look at emerging Cognitive Services technologies: </a:t>
            </a:r>
            <a:br>
              <a:rPr lang="en-US" sz="196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br>
            <a:r>
              <a:rPr lang="en-US" sz="196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discover, try, and give feedback on new technologies before general availability</a:t>
            </a:r>
          </a:p>
        </p:txBody>
      </p:sp>
      <p:sp>
        <p:nvSpPr>
          <p:cNvPr id="43" name="Rectangle 42"/>
          <p:cNvSpPr/>
          <p:nvPr/>
        </p:nvSpPr>
        <p:spPr bwMode="auto">
          <a:xfrm>
            <a:off x="1189705" y="125460"/>
            <a:ext cx="77359" cy="124485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8" name="TextBox 77">
            <a:extLst/>
          </p:cNvPr>
          <p:cNvSpPr txBox="1"/>
          <p:nvPr/>
        </p:nvSpPr>
        <p:spPr>
          <a:xfrm>
            <a:off x="4826805" y="5616882"/>
            <a:ext cx="2687721" cy="501135"/>
          </a:xfrm>
          <a:prstGeom prst="rect">
            <a:avLst/>
          </a:prstGeom>
          <a:noFill/>
        </p:spPr>
        <p:txBody>
          <a:bodyPr wrap="square" lIns="175736" tIns="140589" rIns="175736" bIns="140589" rtlCol="0" anchor="ctr">
            <a:spAutoFit/>
          </a:bodyPr>
          <a:lstStyle/>
          <a:p>
            <a:pPr algn="ctr" defTabSz="914139">
              <a:lnSpc>
                <a:spcPct val="90000"/>
              </a:lnSpc>
              <a:spcAft>
                <a:spcPts val="575"/>
              </a:spcAft>
              <a:defRPr/>
            </a:pPr>
            <a:r>
              <a:rPr lang="en-US" sz="1567" b="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Abu Dhabi</a:t>
            </a:r>
          </a:p>
        </p:txBody>
      </p:sp>
      <p:sp>
        <p:nvSpPr>
          <p:cNvPr id="79" name="Rectangle 78">
            <a:extLst/>
          </p:cNvPr>
          <p:cNvSpPr/>
          <p:nvPr/>
        </p:nvSpPr>
        <p:spPr>
          <a:xfrm>
            <a:off x="4700595" y="6021604"/>
            <a:ext cx="2940141" cy="286064"/>
          </a:xfrm>
          <a:prstGeom prst="rect">
            <a:avLst/>
          </a:prstGeom>
        </p:spPr>
        <p:txBody>
          <a:bodyPr wrap="square">
            <a:spAutoFit/>
          </a:bodyPr>
          <a:lstStyle/>
          <a:p>
            <a:pPr algn="ctr" defTabSz="914139">
              <a:lnSpc>
                <a:spcPct val="90000"/>
              </a:lnSpc>
              <a:spcAft>
                <a:spcPts val="575"/>
              </a:spcAft>
              <a:defRPr/>
            </a:pPr>
            <a: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Distance matrices</a:t>
            </a:r>
          </a:p>
        </p:txBody>
      </p:sp>
      <p:sp>
        <p:nvSpPr>
          <p:cNvPr id="80" name="TextBox 79">
            <a:extLst/>
          </p:cNvPr>
          <p:cNvSpPr txBox="1"/>
          <p:nvPr/>
        </p:nvSpPr>
        <p:spPr>
          <a:xfrm>
            <a:off x="1400521" y="3645424"/>
            <a:ext cx="2679400" cy="402449"/>
          </a:xfrm>
          <a:prstGeom prst="rect">
            <a:avLst/>
          </a:prstGeom>
          <a:noFill/>
        </p:spPr>
        <p:txBody>
          <a:bodyPr wrap="square" lIns="175736" tIns="89630" rIns="175736" bIns="89630" rtlCol="0" anchor="ctr">
            <a:spAutoFit/>
          </a:bodyPr>
          <a:lstStyle/>
          <a:p>
            <a:pPr algn="ctr" defTabSz="914139">
              <a:lnSpc>
                <a:spcPct val="90000"/>
              </a:lnSpc>
              <a:spcAft>
                <a:spcPts val="575"/>
              </a:spcAft>
              <a:defRPr/>
            </a:pPr>
            <a:r>
              <a:rPr lang="en-US" sz="1567" b="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Prague</a:t>
            </a:r>
          </a:p>
        </p:txBody>
      </p:sp>
      <p:sp>
        <p:nvSpPr>
          <p:cNvPr id="81" name="Rectangle 80">
            <a:extLst/>
          </p:cNvPr>
          <p:cNvSpPr/>
          <p:nvPr/>
        </p:nvSpPr>
        <p:spPr>
          <a:xfrm>
            <a:off x="1395775" y="3981007"/>
            <a:ext cx="2688892" cy="286064"/>
          </a:xfrm>
          <a:prstGeom prst="rect">
            <a:avLst/>
          </a:prstGeom>
        </p:spPr>
        <p:txBody>
          <a:bodyPr wrap="square">
            <a:spAutoFit/>
          </a:bodyPr>
          <a:lstStyle/>
          <a:p>
            <a:pPr algn="ctr" defTabSz="914139">
              <a:lnSpc>
                <a:spcPct val="90000"/>
              </a:lnSpc>
              <a:spcAft>
                <a:spcPts val="575"/>
              </a:spcAft>
              <a:defRPr/>
            </a:pPr>
            <a: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Gesture based controls</a:t>
            </a:r>
          </a:p>
        </p:txBody>
      </p:sp>
      <p:sp>
        <p:nvSpPr>
          <p:cNvPr id="82" name="TextBox 81">
            <a:extLst/>
          </p:cNvPr>
          <p:cNvSpPr txBox="1"/>
          <p:nvPr/>
        </p:nvSpPr>
        <p:spPr>
          <a:xfrm>
            <a:off x="4721935" y="3645424"/>
            <a:ext cx="2897461" cy="402449"/>
          </a:xfrm>
          <a:prstGeom prst="rect">
            <a:avLst/>
          </a:prstGeom>
          <a:noFill/>
        </p:spPr>
        <p:txBody>
          <a:bodyPr wrap="square" lIns="175736" tIns="89630" rIns="175736" bIns="89630" rtlCol="0" anchor="ctr">
            <a:spAutoFit/>
          </a:bodyPr>
          <a:lstStyle/>
          <a:p>
            <a:pPr algn="ctr" defTabSz="914139">
              <a:lnSpc>
                <a:spcPct val="90000"/>
              </a:lnSpc>
              <a:spcAft>
                <a:spcPts val="575"/>
              </a:spcAft>
              <a:defRPr/>
            </a:pPr>
            <a:r>
              <a:rPr lang="en-US" sz="1567" b="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Cuzco</a:t>
            </a:r>
          </a:p>
        </p:txBody>
      </p:sp>
      <p:sp>
        <p:nvSpPr>
          <p:cNvPr id="83" name="Rectangle 82">
            <a:extLst/>
          </p:cNvPr>
          <p:cNvSpPr/>
          <p:nvPr/>
        </p:nvSpPr>
        <p:spPr>
          <a:xfrm>
            <a:off x="4826220" y="3981007"/>
            <a:ext cx="2688892" cy="286064"/>
          </a:xfrm>
          <a:prstGeom prst="rect">
            <a:avLst/>
          </a:prstGeom>
        </p:spPr>
        <p:txBody>
          <a:bodyPr wrap="square">
            <a:spAutoFit/>
          </a:bodyPr>
          <a:lstStyle/>
          <a:p>
            <a:pPr algn="ctr" defTabSz="914139">
              <a:lnSpc>
                <a:spcPct val="90000"/>
              </a:lnSpc>
              <a:spcAft>
                <a:spcPts val="575"/>
              </a:spcAft>
              <a:defRPr/>
            </a:pPr>
            <a: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Event associated with Wikipedia</a:t>
            </a:r>
          </a:p>
        </p:txBody>
      </p:sp>
      <p:sp>
        <p:nvSpPr>
          <p:cNvPr id="84" name="TextBox 83">
            <a:extLst/>
          </p:cNvPr>
          <p:cNvSpPr txBox="1"/>
          <p:nvPr/>
        </p:nvSpPr>
        <p:spPr>
          <a:xfrm>
            <a:off x="8267051" y="3645424"/>
            <a:ext cx="2595450" cy="402449"/>
          </a:xfrm>
          <a:prstGeom prst="rect">
            <a:avLst/>
          </a:prstGeom>
          <a:noFill/>
        </p:spPr>
        <p:txBody>
          <a:bodyPr wrap="square" lIns="175736" tIns="89630" rIns="175736" bIns="89630" rtlCol="0" anchor="ctr">
            <a:spAutoFit/>
          </a:bodyPr>
          <a:lstStyle/>
          <a:p>
            <a:pPr algn="ctr" defTabSz="914139">
              <a:lnSpc>
                <a:spcPct val="90000"/>
              </a:lnSpc>
              <a:spcAft>
                <a:spcPts val="575"/>
              </a:spcAft>
              <a:defRPr/>
            </a:pPr>
            <a:r>
              <a:rPr lang="en-US" sz="1567" b="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Johannesburg</a:t>
            </a:r>
          </a:p>
        </p:txBody>
      </p:sp>
      <p:sp>
        <p:nvSpPr>
          <p:cNvPr id="85" name="Rectangle 84">
            <a:extLst/>
          </p:cNvPr>
          <p:cNvSpPr/>
          <p:nvPr/>
        </p:nvSpPr>
        <p:spPr>
          <a:xfrm>
            <a:off x="8220330" y="3981007"/>
            <a:ext cx="2688892" cy="286064"/>
          </a:xfrm>
          <a:prstGeom prst="rect">
            <a:avLst/>
          </a:prstGeom>
        </p:spPr>
        <p:txBody>
          <a:bodyPr wrap="square">
            <a:spAutoFit/>
          </a:bodyPr>
          <a:lstStyle/>
          <a:p>
            <a:pPr algn="ctr" defTabSz="914139">
              <a:lnSpc>
                <a:spcPct val="90000"/>
              </a:lnSpc>
              <a:spcAft>
                <a:spcPts val="575"/>
              </a:spcAft>
              <a:defRPr/>
            </a:pPr>
            <a: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Route logistics</a:t>
            </a:r>
          </a:p>
        </p:txBody>
      </p:sp>
      <p:sp>
        <p:nvSpPr>
          <p:cNvPr id="86" name="TextBox 85">
            <a:extLst/>
          </p:cNvPr>
          <p:cNvSpPr txBox="1"/>
          <p:nvPr/>
        </p:nvSpPr>
        <p:spPr>
          <a:xfrm>
            <a:off x="1338031" y="5616882"/>
            <a:ext cx="2804380" cy="501135"/>
          </a:xfrm>
          <a:prstGeom prst="rect">
            <a:avLst/>
          </a:prstGeom>
          <a:noFill/>
        </p:spPr>
        <p:txBody>
          <a:bodyPr wrap="square" lIns="175736" tIns="140589" rIns="175736" bIns="140589" rtlCol="0" anchor="ctr">
            <a:spAutoFit/>
          </a:bodyPr>
          <a:lstStyle/>
          <a:p>
            <a:pPr algn="ctr" defTabSz="914139">
              <a:lnSpc>
                <a:spcPct val="90000"/>
              </a:lnSpc>
              <a:spcAft>
                <a:spcPts val="575"/>
              </a:spcAft>
              <a:defRPr/>
            </a:pPr>
            <a:r>
              <a:rPr lang="en-US" sz="1567" b="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Nanjing</a:t>
            </a:r>
          </a:p>
        </p:txBody>
      </p:sp>
      <p:sp>
        <p:nvSpPr>
          <p:cNvPr id="87" name="Rectangle 86">
            <a:extLst/>
          </p:cNvPr>
          <p:cNvSpPr/>
          <p:nvPr/>
        </p:nvSpPr>
        <p:spPr>
          <a:xfrm>
            <a:off x="1395775" y="6021604"/>
            <a:ext cx="2688892" cy="286064"/>
          </a:xfrm>
          <a:prstGeom prst="rect">
            <a:avLst/>
          </a:prstGeom>
        </p:spPr>
        <p:txBody>
          <a:bodyPr wrap="square">
            <a:spAutoFit/>
          </a:bodyPr>
          <a:lstStyle/>
          <a:p>
            <a:pPr algn="ctr" defTabSz="914139">
              <a:lnSpc>
                <a:spcPct val="90000"/>
              </a:lnSpc>
              <a:spcAft>
                <a:spcPts val="575"/>
              </a:spcAft>
              <a:defRPr/>
            </a:pPr>
            <a: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Isochrones calculations</a:t>
            </a:r>
          </a:p>
        </p:txBody>
      </p:sp>
      <p:sp>
        <p:nvSpPr>
          <p:cNvPr id="88" name="Rectangle 87">
            <a:extLst/>
          </p:cNvPr>
          <p:cNvSpPr/>
          <p:nvPr/>
        </p:nvSpPr>
        <p:spPr>
          <a:xfrm>
            <a:off x="8220330" y="6021604"/>
            <a:ext cx="2688892" cy="286064"/>
          </a:xfrm>
          <a:prstGeom prst="rect">
            <a:avLst/>
          </a:prstGeom>
        </p:spPr>
        <p:txBody>
          <a:bodyPr wrap="square">
            <a:spAutoFit/>
          </a:bodyPr>
          <a:lstStyle/>
          <a:p>
            <a:pPr algn="ctr" defTabSz="914139">
              <a:lnSpc>
                <a:spcPct val="90000"/>
              </a:lnSpc>
              <a:spcAft>
                <a:spcPts val="575"/>
              </a:spcAft>
              <a:defRPr/>
            </a:pPr>
            <a:r>
              <a:rPr lang="en-US" sz="137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Score location attractiveness</a:t>
            </a:r>
          </a:p>
        </p:txBody>
      </p:sp>
      <p:sp>
        <p:nvSpPr>
          <p:cNvPr id="89" name="TextBox 88">
            <a:extLst/>
          </p:cNvPr>
          <p:cNvSpPr txBox="1"/>
          <p:nvPr/>
        </p:nvSpPr>
        <p:spPr>
          <a:xfrm>
            <a:off x="8358890" y="5616882"/>
            <a:ext cx="2411776" cy="501135"/>
          </a:xfrm>
          <a:prstGeom prst="rect">
            <a:avLst/>
          </a:prstGeom>
          <a:noFill/>
        </p:spPr>
        <p:txBody>
          <a:bodyPr wrap="square" lIns="175736" tIns="140589" rIns="175736" bIns="140589" rtlCol="0" anchor="ctr">
            <a:spAutoFit/>
          </a:bodyPr>
          <a:lstStyle/>
          <a:p>
            <a:pPr algn="ctr" defTabSz="914139">
              <a:lnSpc>
                <a:spcPct val="90000"/>
              </a:lnSpc>
              <a:spcAft>
                <a:spcPts val="575"/>
              </a:spcAft>
              <a:defRPr/>
            </a:pPr>
            <a:r>
              <a:rPr lang="en-US" sz="1567" b="1">
                <a:gradFill>
                  <a:gsLst>
                    <a:gs pos="6364">
                      <a:srgbClr val="353535"/>
                    </a:gs>
                    <a:gs pos="21818">
                      <a:srgbClr val="353535"/>
                    </a:gs>
                  </a:gsLst>
                  <a:lin ang="5400000" scaled="0"/>
                </a:gradFill>
                <a:latin typeface="Segoe UI" panose="020B0502040204020203" pitchFamily="34" charset="0"/>
                <a:cs typeface="Segoe UI" panose="020B0502040204020203" pitchFamily="34" charset="0"/>
              </a:rPr>
              <a:t>Project Wollongong</a:t>
            </a:r>
          </a:p>
        </p:txBody>
      </p:sp>
      <p:grpSp>
        <p:nvGrpSpPr>
          <p:cNvPr id="8" name="Group 7"/>
          <p:cNvGrpSpPr/>
          <p:nvPr/>
        </p:nvGrpSpPr>
        <p:grpSpPr>
          <a:xfrm>
            <a:off x="2202442" y="2506441"/>
            <a:ext cx="1075558" cy="1075558"/>
            <a:chOff x="2246042" y="2265784"/>
            <a:chExt cx="1097280" cy="1097280"/>
          </a:xfrm>
        </p:grpSpPr>
        <p:sp>
          <p:nvSpPr>
            <p:cNvPr id="91" name="Oval 90"/>
            <p:cNvSpPr/>
            <p:nvPr/>
          </p:nvSpPr>
          <p:spPr bwMode="auto">
            <a:xfrm>
              <a:off x="2246042" y="2265784"/>
              <a:ext cx="1097280" cy="1097280"/>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8596" y="2531778"/>
              <a:ext cx="672172" cy="592422"/>
            </a:xfrm>
            <a:prstGeom prst="rect">
              <a:avLst/>
            </a:prstGeom>
          </p:spPr>
        </p:pic>
      </p:grpSp>
      <p:grpSp>
        <p:nvGrpSpPr>
          <p:cNvPr id="11" name="Group 10"/>
          <p:cNvGrpSpPr/>
          <p:nvPr/>
        </p:nvGrpSpPr>
        <p:grpSpPr>
          <a:xfrm>
            <a:off x="5632887" y="2506441"/>
            <a:ext cx="1075558" cy="1075558"/>
            <a:chOff x="5745770" y="2265784"/>
            <a:chExt cx="1097280" cy="1097280"/>
          </a:xfrm>
        </p:grpSpPr>
        <p:sp>
          <p:nvSpPr>
            <p:cNvPr id="94" name="Oval 93"/>
            <p:cNvSpPr/>
            <p:nvPr/>
          </p:nvSpPr>
          <p:spPr bwMode="auto">
            <a:xfrm>
              <a:off x="5745770" y="2265784"/>
              <a:ext cx="1097280" cy="1097280"/>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108" name="Picture 10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746" y="2531778"/>
              <a:ext cx="672172" cy="592422"/>
            </a:xfrm>
            <a:prstGeom prst="rect">
              <a:avLst/>
            </a:prstGeom>
          </p:spPr>
        </p:pic>
      </p:grpSp>
      <p:grpSp>
        <p:nvGrpSpPr>
          <p:cNvPr id="12" name="Group 11"/>
          <p:cNvGrpSpPr/>
          <p:nvPr/>
        </p:nvGrpSpPr>
        <p:grpSpPr>
          <a:xfrm>
            <a:off x="9026998" y="2506441"/>
            <a:ext cx="1075558" cy="1075558"/>
            <a:chOff x="9208431" y="2265784"/>
            <a:chExt cx="1097280" cy="1097280"/>
          </a:xfrm>
        </p:grpSpPr>
        <p:sp>
          <p:nvSpPr>
            <p:cNvPr id="97" name="Oval 96"/>
            <p:cNvSpPr/>
            <p:nvPr/>
          </p:nvSpPr>
          <p:spPr bwMode="auto">
            <a:xfrm>
              <a:off x="9208431" y="2265784"/>
              <a:ext cx="1097280" cy="1097280"/>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109" name="Picture 10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3660" y="2531778"/>
              <a:ext cx="672172" cy="592422"/>
            </a:xfrm>
            <a:prstGeom prst="rect">
              <a:avLst/>
            </a:prstGeom>
          </p:spPr>
        </p:pic>
      </p:grpSp>
      <p:grpSp>
        <p:nvGrpSpPr>
          <p:cNvPr id="9" name="Group 8"/>
          <p:cNvGrpSpPr/>
          <p:nvPr/>
        </p:nvGrpSpPr>
        <p:grpSpPr>
          <a:xfrm>
            <a:off x="2202442" y="4477970"/>
            <a:ext cx="1075558" cy="1075558"/>
            <a:chOff x="2246042" y="4538388"/>
            <a:chExt cx="1097280" cy="1097280"/>
          </a:xfrm>
        </p:grpSpPr>
        <p:sp>
          <p:nvSpPr>
            <p:cNvPr id="100" name="Oval 99"/>
            <p:cNvSpPr/>
            <p:nvPr/>
          </p:nvSpPr>
          <p:spPr bwMode="auto">
            <a:xfrm>
              <a:off x="2246042" y="4538388"/>
              <a:ext cx="1097280" cy="1097280"/>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110" name="Picture 10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8596" y="4810521"/>
              <a:ext cx="672172" cy="592422"/>
            </a:xfrm>
            <a:prstGeom prst="rect">
              <a:avLst/>
            </a:prstGeom>
          </p:spPr>
        </p:pic>
      </p:grpSp>
      <p:grpSp>
        <p:nvGrpSpPr>
          <p:cNvPr id="10" name="Group 9"/>
          <p:cNvGrpSpPr/>
          <p:nvPr/>
        </p:nvGrpSpPr>
        <p:grpSpPr>
          <a:xfrm>
            <a:off x="5632887" y="4477970"/>
            <a:ext cx="1075558" cy="1075558"/>
            <a:chOff x="5745770" y="4538388"/>
            <a:chExt cx="1097280" cy="1097280"/>
          </a:xfrm>
        </p:grpSpPr>
        <p:sp>
          <p:nvSpPr>
            <p:cNvPr id="103" name="Oval 102"/>
            <p:cNvSpPr/>
            <p:nvPr/>
          </p:nvSpPr>
          <p:spPr bwMode="auto">
            <a:xfrm>
              <a:off x="5745770" y="4538388"/>
              <a:ext cx="1097280" cy="1097280"/>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111" name="Picture 1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746" y="4810521"/>
              <a:ext cx="672172" cy="592422"/>
            </a:xfrm>
            <a:prstGeom prst="rect">
              <a:avLst/>
            </a:prstGeom>
          </p:spPr>
        </p:pic>
      </p:grpSp>
      <p:grpSp>
        <p:nvGrpSpPr>
          <p:cNvPr id="13" name="Group 12"/>
          <p:cNvGrpSpPr/>
          <p:nvPr/>
        </p:nvGrpSpPr>
        <p:grpSpPr>
          <a:xfrm>
            <a:off x="9026998" y="4477970"/>
            <a:ext cx="1075558" cy="1075558"/>
            <a:chOff x="9208431" y="4538388"/>
            <a:chExt cx="1097280" cy="1097280"/>
          </a:xfrm>
        </p:grpSpPr>
        <p:sp>
          <p:nvSpPr>
            <p:cNvPr id="106" name="Oval 105"/>
            <p:cNvSpPr/>
            <p:nvPr/>
          </p:nvSpPr>
          <p:spPr bwMode="auto">
            <a:xfrm>
              <a:off x="9208431" y="4538388"/>
              <a:ext cx="1097280" cy="1097280"/>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112" name="Picture 1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3660" y="4810521"/>
              <a:ext cx="672172" cy="592422"/>
            </a:xfrm>
            <a:prstGeom prst="rect">
              <a:avLst/>
            </a:prstGeom>
          </p:spPr>
        </p:pic>
      </p:grpSp>
      <p:grpSp>
        <p:nvGrpSpPr>
          <p:cNvPr id="3" name="Group 2">
            <a:extLst>
              <a:ext uri="{FF2B5EF4-FFF2-40B4-BE49-F238E27FC236}">
                <a16:creationId xmlns:a16="http://schemas.microsoft.com/office/drawing/2014/main" id="{5D9D6020-22B1-49BA-BCE1-9029ACC15F25}"/>
              </a:ext>
            </a:extLst>
          </p:cNvPr>
          <p:cNvGrpSpPr/>
          <p:nvPr/>
        </p:nvGrpSpPr>
        <p:grpSpPr>
          <a:xfrm>
            <a:off x="864" y="254613"/>
            <a:ext cx="1188839" cy="956984"/>
            <a:chOff x="881" y="259222"/>
            <a:chExt cx="1212678" cy="976174"/>
          </a:xfrm>
        </p:grpSpPr>
        <p:sp>
          <p:nvSpPr>
            <p:cNvPr id="48" name="Rectangle 47"/>
            <p:cNvSpPr/>
            <p:nvPr/>
          </p:nvSpPr>
          <p:spPr bwMode="auto">
            <a:xfrm>
              <a:off x="881" y="259222"/>
              <a:ext cx="1212678" cy="976174"/>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8" name="Freeform 5">
              <a:extLst>
                <a:ext uri="{FF2B5EF4-FFF2-40B4-BE49-F238E27FC236}">
                  <a16:creationId xmlns:a16="http://schemas.microsoft.com/office/drawing/2014/main" id="{6A0A42F5-0DBB-431F-947F-1E02AC3265FC}"/>
                </a:ext>
              </a:extLst>
            </p:cNvPr>
            <p:cNvSpPr>
              <a:spLocks/>
            </p:cNvSpPr>
            <p:nvPr/>
          </p:nvSpPr>
          <p:spPr bwMode="auto">
            <a:xfrm>
              <a:off x="393021" y="525567"/>
              <a:ext cx="428397" cy="493478"/>
            </a:xfrm>
            <a:custGeom>
              <a:avLst/>
              <a:gdLst>
                <a:gd name="T0" fmla="*/ 88 w 329"/>
                <a:gd name="T1" fmla="*/ 0 h 380"/>
                <a:gd name="T2" fmla="*/ 126 w 329"/>
                <a:gd name="T3" fmla="*/ 0 h 380"/>
                <a:gd name="T4" fmla="*/ 126 w 329"/>
                <a:gd name="T5" fmla="*/ 132 h 380"/>
                <a:gd name="T6" fmla="*/ 123 w 329"/>
                <a:gd name="T7" fmla="*/ 146 h 380"/>
                <a:gd name="T8" fmla="*/ 10 w 329"/>
                <a:gd name="T9" fmla="*/ 341 h 380"/>
                <a:gd name="T10" fmla="*/ 32 w 329"/>
                <a:gd name="T11" fmla="*/ 380 h 380"/>
                <a:gd name="T12" fmla="*/ 298 w 329"/>
                <a:gd name="T13" fmla="*/ 380 h 380"/>
                <a:gd name="T14" fmla="*/ 319 w 329"/>
                <a:gd name="T15" fmla="*/ 342 h 380"/>
                <a:gd name="T16" fmla="*/ 206 w 329"/>
                <a:gd name="T17" fmla="*/ 146 h 380"/>
                <a:gd name="T18" fmla="*/ 203 w 329"/>
                <a:gd name="T19" fmla="*/ 132 h 380"/>
                <a:gd name="T20" fmla="*/ 203 w 329"/>
                <a:gd name="T21" fmla="*/ 0 h 380"/>
                <a:gd name="T22" fmla="*/ 241 w 329"/>
                <a:gd name="T23" fmla="*/ 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9" h="380">
                  <a:moveTo>
                    <a:pt x="88" y="0"/>
                  </a:moveTo>
                  <a:cubicBezTo>
                    <a:pt x="126" y="0"/>
                    <a:pt x="126" y="0"/>
                    <a:pt x="126" y="0"/>
                  </a:cubicBezTo>
                  <a:cubicBezTo>
                    <a:pt x="126" y="132"/>
                    <a:pt x="126" y="132"/>
                    <a:pt x="126" y="132"/>
                  </a:cubicBezTo>
                  <a:cubicBezTo>
                    <a:pt x="126" y="137"/>
                    <a:pt x="125" y="142"/>
                    <a:pt x="123" y="146"/>
                  </a:cubicBezTo>
                  <a:cubicBezTo>
                    <a:pt x="10" y="341"/>
                    <a:pt x="10" y="341"/>
                    <a:pt x="10" y="341"/>
                  </a:cubicBezTo>
                  <a:cubicBezTo>
                    <a:pt x="0" y="358"/>
                    <a:pt x="12" y="380"/>
                    <a:pt x="32" y="380"/>
                  </a:cubicBezTo>
                  <a:cubicBezTo>
                    <a:pt x="298" y="380"/>
                    <a:pt x="298" y="380"/>
                    <a:pt x="298" y="380"/>
                  </a:cubicBezTo>
                  <a:cubicBezTo>
                    <a:pt x="317" y="380"/>
                    <a:pt x="329" y="358"/>
                    <a:pt x="319" y="342"/>
                  </a:cubicBezTo>
                  <a:cubicBezTo>
                    <a:pt x="206" y="146"/>
                    <a:pt x="206" y="146"/>
                    <a:pt x="206" y="146"/>
                  </a:cubicBezTo>
                  <a:cubicBezTo>
                    <a:pt x="204" y="142"/>
                    <a:pt x="203" y="137"/>
                    <a:pt x="203" y="132"/>
                  </a:cubicBezTo>
                  <a:cubicBezTo>
                    <a:pt x="203" y="0"/>
                    <a:pt x="203" y="0"/>
                    <a:pt x="203" y="0"/>
                  </a:cubicBezTo>
                  <a:cubicBezTo>
                    <a:pt x="241" y="0"/>
                    <a:pt x="241" y="0"/>
                    <a:pt x="241" y="0"/>
                  </a:cubicBezTo>
                </a:path>
              </a:pathLst>
            </a:custGeom>
            <a:noFill/>
            <a:ln w="508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334302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8000" decel="92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accel="10000" decel="90000" fill="hold" grpId="0"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500" fill="hold"/>
                                        <p:tgtEl>
                                          <p:spTgt spid="51"/>
                                        </p:tgtEl>
                                        <p:attrNameLst>
                                          <p:attrName>ppt_x</p:attrName>
                                        </p:attrNameLst>
                                      </p:cBhvr>
                                      <p:tavLst>
                                        <p:tav tm="0">
                                          <p:val>
                                            <p:strVal val="0-#ppt_w/2"/>
                                          </p:val>
                                        </p:tav>
                                        <p:tav tm="100000">
                                          <p:val>
                                            <p:strVal val="#ppt_x"/>
                                          </p:val>
                                        </p:tav>
                                      </p:tavLst>
                                    </p:anim>
                                    <p:anim calcmode="lin" valueType="num">
                                      <p:cBhvr additive="base">
                                        <p:cTn id="13" dur="500" fill="hold"/>
                                        <p:tgtEl>
                                          <p:spTgt spid="51"/>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par>
                                <p:cTn id="24" presetID="53" presetClass="entr" presetSubtype="16"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par>
                                <p:cTn id="29" presetID="53"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par>
                                <p:cTn id="34" presetID="53" presetClass="entr" presetSubtype="16"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par>
                                <p:cTn id="39" presetID="53" presetClass="entr" presetSubtype="16"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84"/>
                                        </p:tgtEl>
                                        <p:attrNameLst>
                                          <p:attrName>style.visibility</p:attrName>
                                        </p:attrNameLst>
                                      </p:cBhvr>
                                      <p:to>
                                        <p:strVal val="visible"/>
                                      </p:to>
                                    </p:set>
                                    <p:animEffect transition="in" filter="fade">
                                      <p:cBhvr>
                                        <p:cTn id="50" dur="500"/>
                                        <p:tgtEl>
                                          <p:spTgt spid="8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5"/>
                                        </p:tgtEl>
                                        <p:attrNameLst>
                                          <p:attrName>style.visibility</p:attrName>
                                        </p:attrNameLst>
                                      </p:cBhvr>
                                      <p:to>
                                        <p:strVal val="visible"/>
                                      </p:to>
                                    </p:set>
                                    <p:animEffect transition="in" filter="fade">
                                      <p:cBhvr>
                                        <p:cTn id="53" dur="500"/>
                                        <p:tgtEl>
                                          <p:spTgt spid="8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9"/>
                                        </p:tgtEl>
                                        <p:attrNameLst>
                                          <p:attrName>style.visibility</p:attrName>
                                        </p:attrNameLst>
                                      </p:cBhvr>
                                      <p:to>
                                        <p:strVal val="visible"/>
                                      </p:to>
                                    </p:set>
                                    <p:animEffect transition="in" filter="fade">
                                      <p:cBhvr>
                                        <p:cTn id="56" dur="500"/>
                                        <p:tgtEl>
                                          <p:spTgt spid="8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8"/>
                                        </p:tgtEl>
                                        <p:attrNameLst>
                                          <p:attrName>style.visibility</p:attrName>
                                        </p:attrNameLst>
                                      </p:cBhvr>
                                      <p:to>
                                        <p:strVal val="visible"/>
                                      </p:to>
                                    </p:set>
                                    <p:animEffect transition="in" filter="fade">
                                      <p:cBhvr>
                                        <p:cTn id="59" dur="500"/>
                                        <p:tgtEl>
                                          <p:spTgt spid="8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9"/>
                                        </p:tgtEl>
                                        <p:attrNameLst>
                                          <p:attrName>style.visibility</p:attrName>
                                        </p:attrNameLst>
                                      </p:cBhvr>
                                      <p:to>
                                        <p:strVal val="visible"/>
                                      </p:to>
                                    </p:set>
                                    <p:animEffect transition="in" filter="fade">
                                      <p:cBhvr>
                                        <p:cTn id="62" dur="500"/>
                                        <p:tgtEl>
                                          <p:spTgt spid="7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8"/>
                                        </p:tgtEl>
                                        <p:attrNameLst>
                                          <p:attrName>style.visibility</p:attrName>
                                        </p:attrNameLst>
                                      </p:cBhvr>
                                      <p:to>
                                        <p:strVal val="visible"/>
                                      </p:to>
                                    </p:set>
                                    <p:animEffect transition="in" filter="fade">
                                      <p:cBhvr>
                                        <p:cTn id="65" dur="500"/>
                                        <p:tgtEl>
                                          <p:spTgt spid="7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87"/>
                                        </p:tgtEl>
                                        <p:attrNameLst>
                                          <p:attrName>style.visibility</p:attrName>
                                        </p:attrNameLst>
                                      </p:cBhvr>
                                      <p:to>
                                        <p:strVal val="visible"/>
                                      </p:to>
                                    </p:set>
                                    <p:animEffect transition="in" filter="fade">
                                      <p:cBhvr>
                                        <p:cTn id="68" dur="500"/>
                                        <p:tgtEl>
                                          <p:spTgt spid="8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6"/>
                                        </p:tgtEl>
                                        <p:attrNameLst>
                                          <p:attrName>style.visibility</p:attrName>
                                        </p:attrNameLst>
                                      </p:cBhvr>
                                      <p:to>
                                        <p:strVal val="visible"/>
                                      </p:to>
                                    </p:set>
                                    <p:animEffect transition="in" filter="fade">
                                      <p:cBhvr>
                                        <p:cTn id="71" dur="500"/>
                                        <p:tgtEl>
                                          <p:spTgt spid="8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82"/>
                                        </p:tgtEl>
                                        <p:attrNameLst>
                                          <p:attrName>style.visibility</p:attrName>
                                        </p:attrNameLst>
                                      </p:cBhvr>
                                      <p:to>
                                        <p:strVal val="visible"/>
                                      </p:to>
                                    </p:set>
                                    <p:animEffect transition="in" filter="fade">
                                      <p:cBhvr>
                                        <p:cTn id="74" dur="500"/>
                                        <p:tgtEl>
                                          <p:spTgt spid="8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83"/>
                                        </p:tgtEl>
                                        <p:attrNameLst>
                                          <p:attrName>style.visibility</p:attrName>
                                        </p:attrNameLst>
                                      </p:cBhvr>
                                      <p:to>
                                        <p:strVal val="visible"/>
                                      </p:to>
                                    </p:set>
                                    <p:animEffect transition="in" filter="fade">
                                      <p:cBhvr>
                                        <p:cTn id="77" dur="500"/>
                                        <p:tgtEl>
                                          <p:spTgt spid="8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80"/>
                                        </p:tgtEl>
                                        <p:attrNameLst>
                                          <p:attrName>style.visibility</p:attrName>
                                        </p:attrNameLst>
                                      </p:cBhvr>
                                      <p:to>
                                        <p:strVal val="visible"/>
                                      </p:to>
                                    </p:set>
                                    <p:animEffect transition="in" filter="fade">
                                      <p:cBhvr>
                                        <p:cTn id="80" dur="500"/>
                                        <p:tgtEl>
                                          <p:spTgt spid="80"/>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
                                        </p:tgtEl>
                                        <p:attrNameLst>
                                          <p:attrName>style.visibility</p:attrName>
                                        </p:attrNameLst>
                                      </p:cBhvr>
                                      <p:to>
                                        <p:strVal val="visible"/>
                                      </p:to>
                                    </p:set>
                                    <p:animEffect transition="in" filter="fade">
                                      <p:cBhvr>
                                        <p:cTn id="8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 grpId="0"/>
      <p:bldP spid="78" grpId="0"/>
      <p:bldP spid="79" grpId="0"/>
      <p:bldP spid="80" grpId="0"/>
      <p:bldP spid="81" grpId="0"/>
      <p:bldP spid="82" grpId="0"/>
      <p:bldP spid="83" grpId="0"/>
      <p:bldP spid="84" grpId="0"/>
      <p:bldP spid="85" grpId="0"/>
      <p:bldP spid="86" grpId="0"/>
      <p:bldP spid="87" grpId="0"/>
      <p:bldP spid="88" grpId="0"/>
      <p:bldP spid="89"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MSG Readiness Master Template 16x9_MODIFIED">
  <a:themeElements>
    <a:clrScheme name="Custom 2">
      <a:dk1>
        <a:srgbClr val="3F3F3F"/>
      </a:dk1>
      <a:lt1>
        <a:sysClr val="window" lastClr="FFFFFF"/>
      </a:lt1>
      <a:dk2>
        <a:srgbClr val="3F3F3F"/>
      </a:dk2>
      <a:lt2>
        <a:srgbClr val="FFFFFF"/>
      </a:lt2>
      <a:accent1>
        <a:srgbClr val="002050"/>
      </a:accent1>
      <a:accent2>
        <a:srgbClr val="00188F"/>
      </a:accent2>
      <a:accent3>
        <a:srgbClr val="0078D7"/>
      </a:accent3>
      <a:accent4>
        <a:srgbClr val="BAD80A"/>
      </a:accent4>
      <a:accent5>
        <a:srgbClr val="008272"/>
      </a:accent5>
      <a:accent6>
        <a:srgbClr val="00B294"/>
      </a:accent6>
      <a:hlink>
        <a:srgbClr val="00BCF2"/>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SGR Readiness Template_010415" id="{82D3D4E7-D223-4A60-81A2-37362F89B327}" vid="{51F33C4D-D8AA-44B3-AE4F-BCF1547D16F5}"/>
    </a:ext>
  </a:extLst>
</a:theme>
</file>

<file path=ppt/theme/theme2.xml><?xml version="1.0" encoding="utf-8"?>
<a:theme xmlns:a="http://schemas.openxmlformats.org/drawingml/2006/main" name="WHITE TEMPLATE">
  <a:themeElements>
    <a:clrScheme name="TT - Blue with white">
      <a:dk1>
        <a:srgbClr val="353535"/>
      </a:dk1>
      <a:lt1>
        <a:srgbClr val="FFFFFF"/>
      </a:lt1>
      <a:dk2>
        <a:srgbClr val="002050"/>
      </a:dk2>
      <a:lt2>
        <a:srgbClr val="EAEAEA"/>
      </a:lt2>
      <a:accent1>
        <a:srgbClr val="0078D7"/>
      </a:accent1>
      <a:accent2>
        <a:srgbClr val="002050"/>
      </a:accent2>
      <a:accent3>
        <a:srgbClr val="00BCF2"/>
      </a:accent3>
      <a:accent4>
        <a:srgbClr val="B4009E"/>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MULTIPLE_MASTERS_Sept_2016.potx" id="{ECBC7363-A966-411C-ADC6-24676D8BE435}" vid="{2BB6782C-6926-424C-BAA7-2F1F2A62E2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Version=14.0.0.0,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DocumentDescription xmlns="230e9df3-be65-4c73-a93b-d1236ebd677e">Cognitive Services L200 technical deck - updated with Bing Entity Search</DocumentDescription>
    <od9986d31974458fb3007746ec0bce5f xmlns="230e9df3-be65-4c73-a93b-d1236ebd677e">
      <Terms xmlns="http://schemas.microsoft.com/office/infopath/2007/PartnerControls"/>
    </od9986d31974458fb3007746ec0bce5f>
    <hd9637eefc984b85b6097c6374e15725 xmlns="230e9df3-be65-4c73-a93b-d1236ebd677e">
      <Terms xmlns="http://schemas.microsoft.com/office/infopath/2007/PartnerControls">
        <TermInfo xmlns="http://schemas.microsoft.com/office/infopath/2007/PartnerControls">
          <TermName xmlns="http://schemas.microsoft.com/office/infopath/2007/PartnerControls">technical presentations</TermName>
          <TermId xmlns="http://schemas.microsoft.com/office/infopath/2007/PartnerControls">83a894cf-702b-47fc-aba5-41bd10dc1e75</TermId>
        </TermInfo>
      </Terms>
    </hd9637eefc984b85b6097c6374e15725>
    <k20e0dfa74bf4e44818db03027b0ccd8 xmlns="230e9df3-be65-4c73-a93b-d1236ebd677e">
      <Terms xmlns="http://schemas.microsoft.com/office/infopath/2007/PartnerControls"/>
    </k20e0dfa74bf4e44818db03027b0ccd8>
    <Owner xmlns="230e9df3-be65-4c73-a93b-d1236ebd677e">
      <UserInfo>
        <DisplayName>Bonnie McCracken</DisplayName>
        <AccountId>79233</AccountId>
        <AccountType/>
      </UserInfo>
    </Owner>
    <PublishDate xmlns="230E9DF3-BE65-4C73-A93B-D1236EBD677E" xsi:nil="true"/>
    <GenericHTML1 xmlns="230e9df3-be65-4c73-a93b-d1236ebd677e" xsi:nil="true"/>
    <k21a64daf20d4502b2796a1c6b8ce6c8 xmlns="230e9df3-be65-4c73-a93b-d1236ebd677e">
      <Terms xmlns="http://schemas.microsoft.com/office/infopath/2007/PartnerControls"/>
    </k21a64daf20d4502b2796a1c6b8ce6c8>
    <l3c3ea61849e4288a8acc49bb5388e8c xmlns="230e9df3-be65-4c73-a93b-d1236ebd677e">
      <Terms xmlns="http://schemas.microsoft.com/office/infopath/2007/PartnerControls">
        <TermInfo xmlns="http://schemas.microsoft.com/office/infopath/2007/PartnerControls">
          <TermName xmlns="http://schemas.microsoft.com/office/infopath/2007/PartnerControls">Microsoft Azure Marketing</TermName>
          <TermId xmlns="http://schemas.microsoft.com/office/infopath/2007/PartnerControls">0958c357-5252-473f-8b4e-42f27525a99d</TermId>
        </TermInfo>
      </Terms>
    </l3c3ea61849e4288a8acc49bb5388e8c>
    <ConfidentialityTaxHTField0 xmlns="230e9df3-be65-4c73-a93b-d1236ebd677e">
      <Terms xmlns="http://schemas.microsoft.com/office/infopath/2007/PartnerControls">
        <TermInfo xmlns="http://schemas.microsoft.com/office/infopath/2007/PartnerControls">
          <TermName xmlns="http://schemas.microsoft.com/office/infopath/2007/PartnerControls">Microsoft confidential</TermName>
          <TermId xmlns="http://schemas.microsoft.com/office/infopath/2007/PartnerControls">461efa83-0283-486a-a8d5-943328f3693f</TermId>
        </TermInfo>
      </Terms>
    </ConfidentialityTaxHTField0>
    <Blog_x0020_Name xmlns="230e9df3-be65-4c73-a93b-d1236ebd677e" xsi:nil="true"/>
    <FolderExtensions xmlns="230e9df3-be65-4c73-a93b-d1236ebd677e" xsi:nil="true"/>
    <eb54ac91059940029a3cc8a4ff5af673 xmlns="230e9df3-be65-4c73-a93b-d1236ebd677e">
      <Terms xmlns="http://schemas.microsoft.com/office/infopath/2007/PartnerControls">
        <TermInfo xmlns="http://schemas.microsoft.com/office/infopath/2007/PartnerControls">
          <TermName xmlns="http://schemas.microsoft.com/office/infopath/2007/PartnerControls">Cloud and Enterprise</TermName>
          <TermId xmlns="http://schemas.microsoft.com/office/infopath/2007/PartnerControls">adc2fe87-c79a-4ded-a449-3f86b954069d</TermId>
        </TermInfo>
        <TermInfo xmlns="http://schemas.microsoft.com/office/infopath/2007/PartnerControls">
          <TermName xmlns="http://schemas.microsoft.com/office/infopath/2007/PartnerControls">Microsoft Azure Domain</TermName>
          <TermId xmlns="http://schemas.microsoft.com/office/infopath/2007/PartnerControls">d600a391-d529-4311-892b-2c05c1ab2538</TermId>
        </TermInfo>
      </Terms>
    </eb54ac91059940029a3cc8a4ff5af673>
    <PublishingPageContent xmlns="http://schemas.microsoft.com/sharepoint/v3" xsi:nil="true"/>
    <ContentID xmlns="230e9df3-be65-4c73-a93b-d1236ebd677e" xsi:nil="true"/>
    <Coowner xmlns="230e9df3-be65-4c73-a93b-d1236ebd677e">
      <UserInfo>
        <DisplayName>i:0#.f|membership|bmarb@microsoft.com</DisplayName>
        <AccountId>115203</AccountId>
        <AccountType/>
      </UserInfo>
      <UserInfo>
        <DisplayName>i:0#.f|membership|sonyal@microsoft.com</DisplayName>
        <AccountId>82642</AccountId>
        <AccountType/>
      </UserInfo>
      <UserInfo>
        <DisplayName>i:0#.f|membership|v-russr@microsoft.com</DisplayName>
        <AccountId>39214</AccountId>
        <AccountType/>
      </UserInfo>
      <UserInfo>
        <DisplayName>i:0#.f|membership|gibattag@microsoft.com</DisplayName>
        <AccountId>802</AccountId>
        <AccountType/>
      </UserInfo>
      <UserInfo>
        <DisplayName>i:0#.f|membership|v-danaja@microsoft.com</DisplayName>
        <AccountId>176</AccountId>
        <AccountType/>
      </UserInfo>
    </Coowner>
    <ef109fd36bcf4bcd9dd945731030600b xmlns="230e9df3-be65-4c73-a93b-d1236ebd677e">
      <Terms xmlns="http://schemas.microsoft.com/office/infopath/2007/PartnerControls"/>
    </ef109fd36bcf4bcd9dd945731030600b>
    <ApplyWorkflowRules xmlns="230E9DF3-BE65-4C73-A93B-D1236EBD677E">Yes</ApplyWorkflowRules>
    <bf80e81150e248c48aa8cffdf0021a1f xmlns="230e9df3-be65-4c73-a93b-d1236ebd677e">
      <Terms xmlns="http://schemas.microsoft.com/office/infopath/2007/PartnerControls">
        <TermInfo xmlns="http://schemas.microsoft.com/office/infopath/2007/PartnerControls">
          <TermName xmlns="http://schemas.microsoft.com/office/infopath/2007/PartnerControls">Azure</TermName>
          <TermId xmlns="http://schemas.microsoft.com/office/infopath/2007/PartnerControls">669a3112-5edf-444b-a003-630063601f07</TermId>
        </TermInfo>
        <TermInfo xmlns="http://schemas.microsoft.com/office/infopath/2007/PartnerControls">
          <TermName xmlns="http://schemas.microsoft.com/office/infopath/2007/PartnerControls">Microsoft Cognitive Services</TermName>
          <TermId xmlns="http://schemas.microsoft.com/office/infopath/2007/PartnerControls">d4822b8f-2d1c-4a11-826f-7fd59398add0</TermId>
        </TermInfo>
      </Terms>
    </bf80e81150e248c48aa8cffdf0021a1f>
    <ec5b2ad5c27b45fb8a00a1f27c7ce1ae xmlns="230e9df3-be65-4c73-a93b-d1236ebd677e">
      <Terms xmlns="http://schemas.microsoft.com/office/infopath/2007/PartnerControls"/>
    </ec5b2ad5c27b45fb8a00a1f27c7ce1ae>
    <m6d26e40ac264097a006193f92232ece xmlns="230e9df3-be65-4c73-a93b-d1236ebd677e">
      <Terms xmlns="http://schemas.microsoft.com/office/infopath/2007/PartnerControls"/>
    </m6d26e40ac264097a006193f92232ece>
    <b60f8d2dbb984f349d80d8196897f4d3 xmlns="230e9df3-be65-4c73-a93b-d1236ebd677e">
      <Terms xmlns="http://schemas.microsoft.com/office/infopath/2007/PartnerControls"/>
    </b60f8d2dbb984f349d80d8196897f4d3>
    <Thumbnail1 xmlns="230e9df3-be65-4c73-a93b-d1236ebd677e">
      <Url>https://microsoft.sharepoint.com/sites/Infopedia_G01KC/Media/Thumbnails/G01KC-1-29495/Cognitive%20Services%20Technical%20Deck.png</Url>
      <Description>/sites/Infopedia_G01KC/Media/Thumbnails/G01KC-1-29495/Cognitive Services Technical Deck.png</Description>
    </Thumbnail1>
    <i0d941ee1e744ffea7aeee9924c91cbb xmlns="230e9df3-be65-4c73-a93b-d1236ebd677e">
      <Terms xmlns="http://schemas.microsoft.com/office/infopath/2007/PartnerControls">
        <TermInfo xmlns="http://schemas.microsoft.com/office/infopath/2007/PartnerControls">
          <TermName xmlns="http://schemas.microsoft.com/office/infopath/2007/PartnerControls">machine learning</TermName>
          <TermId xmlns="http://schemas.microsoft.com/office/infopath/2007/PartnerControls">912b89bd-3197-4d37-838b-dea3c299099a</TermId>
        </TermInfo>
      </Terms>
    </i0d941ee1e744ffea7aeee9924c91cbb>
    <PublishingExpirationDate xmlns="http://schemas.microsoft.com/sharepoint/v3" xsi:nil="true"/>
    <ga0c0bf70a6644469c61b3efa7025301 xmlns="230e9df3-be65-4c73-a93b-d1236ebd677e">
      <Terms xmlns="http://schemas.microsoft.com/office/infopath/2007/PartnerControls"/>
    </ga0c0bf70a6644469c61b3efa7025301>
    <RoutingRuleDescription xmlns="http://schemas.microsoft.com/sharepoint/v3" xsi:nil="true"/>
    <i1b478372f814787abd313030b81fcb2 xmlns="230e9df3-be65-4c73-a93b-d1236ebd677e">
      <Terms xmlns="http://schemas.microsoft.com/office/infopath/2007/PartnerControls"/>
    </i1b478372f814787abd313030b81fcb2>
    <TaxKeywordTaxHTField xmlns="230e9df3-be65-4c73-a93b-d1236ebd677e">
      <Terms xmlns="http://schemas.microsoft.com/office/infopath/2007/PartnerControls">
        <TermInfo xmlns="http://schemas.microsoft.com/office/infopath/2007/PartnerControls">
          <TermName xmlns="http://schemas.microsoft.com/office/infopath/2007/PartnerControls">Cognitive Services</TermName>
          <TermId xmlns="http://schemas.microsoft.com/office/infopath/2007/PartnerControls">c8f23e1a-bb25-4c5c-90fa-bef719796b30</TermId>
        </TermInfo>
        <TermInfo xmlns="http://schemas.microsoft.com/office/infopath/2007/PartnerControls">
          <TermName xmlns="http://schemas.microsoft.com/office/infopath/2007/PartnerControls">data ＆ ai</TermName>
          <TermId xmlns="http://schemas.microsoft.com/office/infopath/2007/PartnerControls">5442ab1f-79c2-4462-93de-23b6e6f629dc</TermId>
        </TermInfo>
        <TermInfo xmlns="http://schemas.microsoft.com/office/infopath/2007/PartnerControls">
          <TermName xmlns="http://schemas.microsoft.com/office/infopath/2007/PartnerControls">artificial neural networks</TermName>
          <TermId xmlns="http://schemas.microsoft.com/office/infopath/2007/PartnerControls">3c500d92-4690-4bad-aebe-572cfbcdbf7b</TermId>
        </TermInfo>
        <TermInfo xmlns="http://schemas.microsoft.com/office/infopath/2007/PartnerControls">
          <TermName xmlns="http://schemas.microsoft.com/office/infopath/2007/PartnerControls">Deep Learning</TermName>
          <TermId xmlns="http://schemas.microsoft.com/office/infopath/2007/PartnerControls">02be91e4-530a-485b-a9b5-0370a3cd2ab1</TermId>
        </TermInfo>
        <TermInfo xmlns="http://schemas.microsoft.com/office/infopath/2007/PartnerControls">
          <TermName xmlns="http://schemas.microsoft.com/office/infopath/2007/PartnerControls">Microsoft AI</TermName>
          <TermId xmlns="http://schemas.microsoft.com/office/infopath/2007/PartnerControls">cb4d3430-a930-426e-b7fa-8ba1a0cc0d4d</TermId>
        </TermInfo>
        <TermInfo xmlns="http://schemas.microsoft.com/office/infopath/2007/PartnerControls">
          <TermName xmlns="http://schemas.microsoft.com/office/infopath/2007/PartnerControls">Bot Framework</TermName>
          <TermId xmlns="http://schemas.microsoft.com/office/infopath/2007/PartnerControls">742525c4-132b-4c60-a989-0c25275659d6</TermId>
        </TermInfo>
      </Terms>
    </TaxKeywordTaxHTField>
    <ReportOwner xmlns="http://schemas.microsoft.com/sharepoint/v3">
      <UserInfo>
        <DisplayName/>
        <AccountId xsi:nil="true"/>
        <AccountType/>
      </UserInfo>
    </ReportOwner>
    <b4224c12c78d42ea9b214de0badf8358 xmlns="230e9df3-be65-4c73-a93b-d1236ebd677e">
      <Terms xmlns="http://schemas.microsoft.com/office/infopath/2007/PartnerControls"/>
    </b4224c12c78d42ea9b214de0badf8358>
    <TaxCatchAll xmlns="230e9df3-be65-4c73-a93b-d1236ebd677e">
      <Value>31</Value>
      <Value>29</Value>
      <Value>435</Value>
      <Value>26</Value>
      <Value>20</Value>
      <Value>21</Value>
      <Value>2166</Value>
      <Value>2165</Value>
      <Value>2164</Value>
      <Value>2163</Value>
      <Value>2162</Value>
      <Value>2161</Value>
      <Value>2119</Value>
      <Value>5</Value>
      <Value>374</Value>
    </TaxCatchAll>
    <ParentID1 xmlns="230e9df3-be65-4c73-a93b-d1236ebd677e">G01KC-1-29467</ParentID1>
    <mb88723863e1404388ba3733387d48df xmlns="230e9df3-be65-4c73-a93b-d1236ebd677e">
      <Terms xmlns="http://schemas.microsoft.com/office/infopath/2007/PartnerControls"/>
    </mb88723863e1404388ba3733387d48df>
    <GenericText2 xmlns="230e9df3-be65-4c73-a93b-d1236ebd677e" xsi:nil="true"/>
    <kf34bcdc8fc34e479d3f94c6210e8e27 xmlns="230e9df3-be65-4c73-a93b-d1236ebd677e">
      <Terms xmlns="http://schemas.microsoft.com/office/infopath/2007/PartnerControls"/>
    </kf34bcdc8fc34e479d3f94c6210e8e27>
    <m6c7b4717b6346e6a075a59dd47eac69 xmlns="230e9df3-be65-4c73-a93b-d1236ebd677e">
      <Terms xmlns="http://schemas.microsoft.com/office/infopath/2007/PartnerControls">
        <TermInfo xmlns="http://schemas.microsoft.com/office/infopath/2007/PartnerControls">
          <TermName xmlns="http://schemas.microsoft.com/office/infopath/2007/PartnerControls">features</TermName>
          <TermId xmlns="http://schemas.microsoft.com/office/infopath/2007/PartnerControls">94b87768-f145-4764-adbd-fec700e47348</TermId>
        </TermInfo>
      </Terms>
    </m6c7b4717b6346e6a075a59dd47eac69>
    <_dlc_DocId xmlns="230e9df3-be65-4c73-a93b-d1236ebd677e">G01KC-99682991-29495</_dlc_DocId>
    <_dlc_DocIdUrl xmlns="230e9df3-be65-4c73-a93b-d1236ebd677e">
      <Url>https://microsoft.sharepoint.com/sites/Infopedia_G01KC/_layouts/15/DocIdRedir.aspx?ID=G01KC-99682991-29495</Url>
      <Description>G01KC-99682991-29495</Description>
    </_dlc_DocIdUrl>
    <Expire_x0020_Review xmlns="230e9df3-be65-4c73-a93b-d1236ebd677e" xsi:nil="true"/>
  </documentManagement>
</p:properties>
</file>

<file path=customXml/item3.xml><?xml version="1.0" encoding="utf-8"?>
<?mso-contentType ?>
<SharedContentType xmlns="Microsoft.SharePoint.Taxonomy.ContentTypeSync" SourceId="e385fb40-52d4-4fae-9c5b-3e8ff8a5878e" ContentTypeId="0x0101000E4CB7077FEE4FF7AE86D4A500EEC780030016C849C62B10EB41ACA8C7EEDEF40BB2" PreviousValue="false"/>
</file>

<file path=customXml/item4.xml><?xml version="1.0" encoding="utf-8"?>
<ct:contentTypeSchema xmlns:ct="http://schemas.microsoft.com/office/2006/metadata/contentType" xmlns:ma="http://schemas.microsoft.com/office/2006/metadata/properties/metaAttributes" ct:_="" ma:_="" ma:contentTypeName="SMSG KM Open Document" ma:contentTypeID="0x0101000E4CB7077FEE4FF7AE86D4A500EEC780030016C849C62B10EB41ACA8C7EEDEF40BB20099ECF64382448D48A56095091C66B1A9" ma:contentTypeVersion="12" ma:contentTypeDescription="" ma:contentTypeScope="" ma:versionID="d0b359e130dd8a3885c43c3aeee692f9">
  <xsd:schema xmlns:xsd="http://www.w3.org/2001/XMLSchema" xmlns:xs="http://www.w3.org/2001/XMLSchema" xmlns:p="http://schemas.microsoft.com/office/2006/metadata/properties" xmlns:ns1="http://schemas.microsoft.com/sharepoint/v3" xmlns:ns2="230e9df3-be65-4c73-a93b-d1236ebd677e" xmlns:ns3="230E9DF3-BE65-4C73-A93B-D1236EBD677E" xmlns:ns4="b3bc04a5-d503-43b1-b98c-a8cf663329d9" targetNamespace="http://schemas.microsoft.com/office/2006/metadata/properties" ma:root="true" ma:fieldsID="03dcb4573bca23c32ad2a690d2c8ed49" ns1:_="" ns2:_="" ns3:_="" ns4:_="">
    <xsd:import namespace="http://schemas.microsoft.com/sharepoint/v3"/>
    <xsd:import namespace="230e9df3-be65-4c73-a93b-d1236ebd677e"/>
    <xsd:import namespace="230E9DF3-BE65-4C73-A93B-D1236EBD677E"/>
    <xsd:import namespace="b3bc04a5-d503-43b1-b98c-a8cf663329d9"/>
    <xsd:element name="properties">
      <xsd:complexType>
        <xsd:sequence>
          <xsd:element name="documentManagement">
            <xsd:complexType>
              <xsd:all>
                <xsd:element ref="ns1:RoutingRuleDescription" minOccurs="0"/>
                <xsd:element ref="ns2:DocumentDescription" minOccurs="0"/>
                <xsd:element ref="ns2:Owner" minOccurs="0"/>
                <xsd:element ref="ns3:PublishDate" minOccurs="0"/>
                <xsd:element ref="ns2:Expire_x0020_Review" minOccurs="0"/>
                <xsd:element ref="ns1:PublishingPageContent" minOccurs="0"/>
                <xsd:element ref="ns2:Thumbnail1" minOccurs="0"/>
                <xsd:element ref="ns1:AverageRating" minOccurs="0"/>
                <xsd:element ref="ns1:RatingCount" minOccurs="0"/>
                <xsd:element ref="ns1:PublishingExpirationDate" minOccurs="0"/>
                <xsd:element ref="ns3:ApplyWorkflowRules" minOccurs="0"/>
                <xsd:element ref="ns2:ContentID" minOccurs="0"/>
                <xsd:element ref="ns2:Blog_x0020_Name" minOccurs="0"/>
                <xsd:element ref="ns2:GenericText2" minOccurs="0"/>
                <xsd:element ref="ns2:GenericHTML1" minOccurs="0"/>
                <xsd:element ref="ns2:FolderExtensions" minOccurs="0"/>
                <xsd:element ref="ns2:bf80e81150e248c48aa8cffdf0021a1f" minOccurs="0"/>
                <xsd:element ref="ns2:od9986d31974458fb3007746ec0bce5f" minOccurs="0"/>
                <xsd:element ref="ns2:k21a64daf20d4502b2796a1c6b8ce6c8" minOccurs="0"/>
                <xsd:element ref="ns2:ef109fd36bcf4bcd9dd945731030600b" minOccurs="0"/>
                <xsd:element ref="ns2:hd9637eefc984b85b6097c6374e15725" minOccurs="0"/>
                <xsd:element ref="ns2:ga0c0bf70a6644469c61b3efa7025301" minOccurs="0"/>
                <xsd:element ref="ns2:i1b478372f814787abd313030b81fcb2" minOccurs="0"/>
                <xsd:element ref="ns2:i0d941ee1e744ffea7aeee9924c91cbb" minOccurs="0"/>
                <xsd:element ref="ns2:m6d26e40ac264097a006193f92232ece" minOccurs="0"/>
                <xsd:element ref="ns2:kf34bcdc8fc34e479d3f94c6210e8e27" minOccurs="0"/>
                <xsd:element ref="ns2:mb88723863e1404388ba3733387d48df" minOccurs="0"/>
                <xsd:element ref="ns2:TaxCatchAll" minOccurs="0"/>
                <xsd:element ref="ns2:k20e0dfa74bf4e44818db03027b0ccd8" minOccurs="0"/>
                <xsd:element ref="ns2:l3c3ea61849e4288a8acc49bb5388e8c" minOccurs="0"/>
                <xsd:element ref="ns2:ec5b2ad5c27b45fb8a00a1f27c7ce1ae" minOccurs="0"/>
                <xsd:element ref="ns2:TaxCatchAllLabel" minOccurs="0"/>
                <xsd:element ref="ns2:b60f8d2dbb984f349d80d8196897f4d3" minOccurs="0"/>
                <xsd:element ref="ns2:TaxKeywordTaxHTField" minOccurs="0"/>
                <xsd:element ref="ns2:m6c7b4717b6346e6a075a59dd47eac69" minOccurs="0"/>
                <xsd:element ref="ns2:ConfidentialityTaxHTField0" minOccurs="0"/>
                <xsd:element ref="ns2:b4224c12c78d42ea9b214de0badf8358" minOccurs="0"/>
                <xsd:element ref="ns2:_dlc_DocId" minOccurs="0"/>
                <xsd:element ref="ns2:Coowner" minOccurs="0"/>
                <xsd:element ref="ns1:ReportOwner" minOccurs="0"/>
                <xsd:element ref="ns2:_dlc_DocIdUrl" minOccurs="0"/>
                <xsd:element ref="ns2:_dlc_DocIdPersistId" minOccurs="0"/>
                <xsd:element ref="ns2:eb54ac91059940029a3cc8a4ff5af673" minOccurs="0"/>
                <xsd:element ref="ns4:MediaServiceDateTaken" minOccurs="0"/>
                <xsd:element ref="ns4:MediaServiceAutoTags" minOccurs="0"/>
                <xsd:element ref="ns2:ParentID1"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nillable="true" ma:displayName="Description" ma:description="" ma:hidden="true" ma:internalName="RoutingRuleDescription" ma:readOnly="false">
      <xsd:simpleType>
        <xsd:restriction base="dms:Text">
          <xsd:maxLength value="255"/>
        </xsd:restriction>
      </xsd:simpleType>
    </xsd:element>
    <xsd:element name="PublishingPageContent" ma:index="10" nillable="true" ma:displayName="Page Content" ma:description="Page Content is a site column created by the Publishing feature. It is used on the Article Page Content Type as the content of the page." ma:internalName="PublishingPageContent">
      <xsd:simpleType>
        <xsd:restriction base="dms:Unknown"/>
      </xsd:simpleType>
    </xsd:element>
    <xsd:element name="AverageRating" ma:index="14" nillable="true" ma:displayName="Rating (0-5)" ma:decimals="2" ma:description="Average value of all the ratings that have been submitted" ma:internalName="AverageRating" ma:readOnly="true">
      <xsd:simpleType>
        <xsd:restriction base="dms:Number"/>
      </xsd:simpleType>
    </xsd:element>
    <xsd:element name="RatingCount" ma:index="15" nillable="true" ma:displayName="Number of Ratings" ma:decimals="0" ma:description="Number of ratings submitted" ma:internalName="RatingCount" ma:readOnly="true">
      <xsd:simpleType>
        <xsd:restriction base="dms:Number"/>
      </xsd:simpleType>
    </xsd:element>
    <xsd:element name="PublishingExpirationDate" ma:index="18"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ReportOwner" ma:index="68" nillable="true" ma:displayName="Owner (People and Groups)" ma:description="Owner of this document" ma:hidden="true" ma:list="UserInfo" ma:SearchPeopleOnly="false" ma:SharePointGroup="0" ma:internalName="Report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DocumentDescription" ma:index="3" nillable="true" ma:displayName="Document Description" ma:description="Alternate description for documents that can be used for display." ma:internalName="DocumentDescription">
      <xsd:simpleType>
        <xsd:restriction base="dms:Note">
          <xsd:maxLength value="255"/>
        </xsd:restriction>
      </xsd:simpleType>
    </xsd:element>
    <xsd:element name="Owner" ma:index="4" nillable="true" ma:displayName="Owner" ma:list="UserInfo" ma:SharePointGroup="0" ma:internalName="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pire_x0020_Review" ma:index="6" nillable="true" ma:displayName="Expiration" ma:format="DateOnly" ma:internalName="Expire_x0020_Review" ma:readOnly="false">
      <xsd:simpleType>
        <xsd:restriction base="dms:DateTime"/>
      </xsd:simpleType>
    </xsd:element>
    <xsd:element name="Thumbnail1" ma:index="11" nillable="true" ma:displayName="Thumbnail" ma:format="Hyperlink" ma:internalName="Thumbnail1"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ontentID" ma:index="20" nillable="true" ma:displayName="ContentID" ma:indexed="true" ma:internalName="ContentID" ma:readOnly="false">
      <xsd:simpleType>
        <xsd:restriction base="dms:Text">
          <xsd:maxLength value="255"/>
        </xsd:restriction>
      </xsd:simpleType>
    </xsd:element>
    <xsd:element name="Blog_x0020_Name" ma:index="21" nillable="true" ma:displayName="Blog Name" ma:description="Title of an Infopedia Blog" ma:internalName="Blog_x0020_Name">
      <xsd:simpleType>
        <xsd:restriction base="dms:Text">
          <xsd:maxLength value="255"/>
        </xsd:restriction>
      </xsd:simpleType>
    </xsd:element>
    <xsd:element name="GenericText2" ma:index="36" nillable="true" ma:displayName="GenericText2" ma:description="Generic field for future features in implementation" ma:indexed="true" ma:internalName="GenericText2">
      <xsd:simpleType>
        <xsd:restriction base="dms:Text">
          <xsd:maxLength value="255"/>
        </xsd:restriction>
      </xsd:simpleType>
    </xsd:element>
    <xsd:element name="GenericHTML1" ma:index="37" nillable="true" ma:displayName="GenericHTML1" ma:description="Generic field for future features in implementation" ma:internalName="GenericHTML1">
      <xsd:simpleType>
        <xsd:restriction base="dms:Unknown"/>
      </xsd:simpleType>
    </xsd:element>
    <xsd:element name="FolderExtensions" ma:index="38" nillable="true" ma:displayName="Folder Extensions" ma:description="On-DocSet sub folder to support inactive documents views." ma:internalName="FolderExtensions">
      <xsd:simpleType>
        <xsd:restriction base="dms:Unknown"/>
      </xsd:simpleType>
    </xsd:element>
    <xsd:element name="bf80e81150e248c48aa8cffdf0021a1f" ma:index="39" nillable="true" ma:taxonomy="true" ma:internalName="bf80e81150e248c48aa8cffdf0021a1f" ma:taxonomyFieldName="Products" ma:displayName="SMSG Products &amp; Technologies" ma:default="" ma:fieldId="{bf80e811-50e2-48c4-8aa8-cffdf0021a1f}" ma:taxonomyMulti="true" ma:sspId="e385fb40-52d4-4fae-9c5b-3e8ff8a5878e" ma:termSetId="a611a704-4666-406e-a571-a6e9bb4a2dcc" ma:anchorId="f7bdd4ba-8e81-43d6-a504-860f505d5c97" ma:open="false" ma:isKeyword="false">
      <xsd:complexType>
        <xsd:sequence>
          <xsd:element ref="pc:Terms" minOccurs="0" maxOccurs="1"/>
        </xsd:sequence>
      </xsd:complexType>
    </xsd:element>
    <xsd:element name="od9986d31974458fb3007746ec0bce5f" ma:index="40" nillable="true" ma:taxonomy="true" ma:internalName="od9986d31974458fb3007746ec0bce5f" ma:taxonomyFieldName="Languages" ma:displayName="SMSG Languages" ma:default="" ma:fieldId="{8d9986d3-1974-458f-b300-7746ec0bce5f}" ma:taxonomyMulti="true" ma:sspId="e385fb40-52d4-4fae-9c5b-3e8ff8a5878e" ma:termSetId="a611a704-4666-406e-a571-a6e9bb4a2dcc" ma:anchorId="c5f267fd-fa38-4ffe-a1d8-2693d87e90bc" ma:open="false" ma:isKeyword="false">
      <xsd:complexType>
        <xsd:sequence>
          <xsd:element ref="pc:Terms" minOccurs="0" maxOccurs="1"/>
        </xsd:sequence>
      </xsd:complexType>
    </xsd:element>
    <xsd:element name="k21a64daf20d4502b2796a1c6b8ce6c8" ma:index="41" nillable="true" ma:taxonomy="true" ma:internalName="k21a64daf20d4502b2796a1c6b8ce6c8" ma:taxonomyFieldName="Industries" ma:displayName="SMSG Industries" ma:default="" ma:fieldId="{421a64da-f20d-4502-b279-6a1c6b8ce6c8}" ma:taxonomyMulti="true" ma:sspId="e385fb40-52d4-4fae-9c5b-3e8ff8a5878e" ma:termSetId="a611a704-4666-406e-a571-a6e9bb4a2dcc" ma:anchorId="322da17f-7441-43de-8ac8-ca7d62aec02b" ma:open="false" ma:isKeyword="false">
      <xsd:complexType>
        <xsd:sequence>
          <xsd:element ref="pc:Terms" minOccurs="0" maxOccurs="1"/>
        </xsd:sequence>
      </xsd:complexType>
    </xsd:element>
    <xsd:element name="ef109fd36bcf4bcd9dd945731030600b" ma:index="43" nillable="true" ma:taxonomy="true" ma:internalName="ef109fd36bcf4bcd9dd945731030600b" ma:taxonomyFieldName="Region" ma:displayName="SMSG Region" ma:default="" ma:fieldId="{ef109fd3-6bcf-4bcd-9dd9-45731030600b}" ma:taxonomyMulti="true" ma:sspId="e385fb40-52d4-4fae-9c5b-3e8ff8a5878e" ma:termSetId="a611a704-4666-406e-a571-a6e9bb4a2dcc" ma:anchorId="c5404caa-7d82-41c6-82c2-0230c1d96864" ma:open="false" ma:isKeyword="false">
      <xsd:complexType>
        <xsd:sequence>
          <xsd:element ref="pc:Terms" minOccurs="0" maxOccurs="1"/>
        </xsd:sequence>
      </xsd:complexType>
    </xsd:element>
    <xsd:element name="hd9637eefc984b85b6097c6374e15725" ma:index="44" nillable="true" ma:taxonomy="true" ma:internalName="hd9637eefc984b85b6097c6374e15725" ma:taxonomyFieldName="ItemType" ma:displayName="SMSG Item Type" ma:default="" ma:fieldId="{1d9637ee-fc98-4b85-b609-7c6374e15725}" ma:taxonomyMulti="true" ma:sspId="e385fb40-52d4-4fae-9c5b-3e8ff8a5878e" ma:termSetId="a611a704-4666-406e-a571-a6e9bb4a2dcc" ma:anchorId="3d59bf14-be35-4b82-81a4-70bbe2a90cc2" ma:open="false" ma:isKeyword="false">
      <xsd:complexType>
        <xsd:sequence>
          <xsd:element ref="pc:Terms" minOccurs="0" maxOccurs="1"/>
        </xsd:sequence>
      </xsd:complexType>
    </xsd:element>
    <xsd:element name="ga0c0bf70a6644469c61b3efa7025301" ma:index="45" nillable="true" ma:taxonomy="true" ma:internalName="ga0c0bf70a6644469c61b3efa7025301" ma:taxonomyFieldName="ExperienceContentType" ma:displayName="Experience Content Type" ma:default="" ma:fieldId="{0a0c0bf7-0a66-4446-9c61-b3efa7025301}" ma:sspId="e385fb40-52d4-4fae-9c5b-3e8ff8a5878e" ma:termSetId="5ebd4bde-7300-4f6f-8671-0d8e806c9260" ma:anchorId="f79c226e-0a27-41a1-99b5-91ff9ea65615" ma:open="false" ma:isKeyword="false">
      <xsd:complexType>
        <xsd:sequence>
          <xsd:element ref="pc:Terms" minOccurs="0" maxOccurs="1"/>
        </xsd:sequence>
      </xsd:complexType>
    </xsd:element>
    <xsd:element name="i1b478372f814787abd313030b81fcb2" ma:index="47" nillable="true" ma:taxonomy="true" ma:internalName="i1b478372f814787abd313030b81fcb2" ma:taxonomyFieldName="ActivitiesAndPrograms" ma:displayName="SMSG Activities &amp; Programs" ma:default="" ma:fieldId="{21b47837-2f81-4787-abd3-13030b81fcb2}" ma:taxonomyMulti="true" ma:sspId="e385fb40-52d4-4fae-9c5b-3e8ff8a5878e" ma:termSetId="d039009f-2da8-468b-bf5e-ff4693a9f72f" ma:anchorId="846d39ff-6475-4006-99df-de42970d666e" ma:open="false" ma:isKeyword="false">
      <xsd:complexType>
        <xsd:sequence>
          <xsd:element ref="pc:Terms" minOccurs="0" maxOccurs="1"/>
        </xsd:sequence>
      </xsd:complexType>
    </xsd:element>
    <xsd:element name="i0d941ee1e744ffea7aeee9924c91cbb" ma:index="49" nillable="true" ma:taxonomy="true" ma:internalName="i0d941ee1e744ffea7aeee9924c91cbb" ma:taxonomyFieldName="BusinessArchitecture" ma:displayName="SMSG Business Architecture" ma:default="" ma:fieldId="{20d941ee-1e74-4ffe-a7ae-ee9924c91cbb}" ma:taxonomyMulti="true" ma:sspId="e385fb40-52d4-4fae-9c5b-3e8ff8a5878e" ma:termSetId="d039009f-2da8-468b-bf5e-ff4693a9f72f" ma:anchorId="1951c1e0-4cc7-414f-a435-7369277bc757" ma:open="false" ma:isKeyword="false">
      <xsd:complexType>
        <xsd:sequence>
          <xsd:element ref="pc:Terms" minOccurs="0" maxOccurs="1"/>
        </xsd:sequence>
      </xsd:complexType>
    </xsd:element>
    <xsd:element name="m6d26e40ac264097a006193f92232ece" ma:index="50" nillable="true" ma:taxonomy="true" ma:internalName="m6d26e40ac264097a006193f92232ece" ma:taxonomyFieldName="TechnicalLevel" ma:displayName="Technical Level" ma:default="" ma:fieldId="{66d26e40-ac26-4097-a006-193f92232ece}" ma:sspId="e385fb40-52d4-4fae-9c5b-3e8ff8a5878e" ma:termSetId="7123edbd-7265-47b9-9049-04e46d245d8e" ma:anchorId="3c636e1e-6390-429f-a144-68438d32bffe" ma:open="false" ma:isKeyword="false">
      <xsd:complexType>
        <xsd:sequence>
          <xsd:element ref="pc:Terms" minOccurs="0" maxOccurs="1"/>
        </xsd:sequence>
      </xsd:complexType>
    </xsd:element>
    <xsd:element name="kf34bcdc8fc34e479d3f94c6210e8e27" ma:index="51" nillable="true" ma:taxonomy="true" ma:internalName="kf34bcdc8fc34e479d3f94c6210e8e27" ma:taxonomyFieldName="Competitors" ma:displayName="SMSG Competition" ma:default="" ma:fieldId="{4f34bcdc-8fc3-4e47-9d3f-94c6210e8e27}" ma:taxonomyMulti="true" ma:sspId="e385fb40-52d4-4fae-9c5b-3e8ff8a5878e" ma:termSetId="a611a704-4666-406e-a571-a6e9bb4a2dcc" ma:anchorId="718f8fd0-b740-48bc-92ad-5700213c04b2" ma:open="false" ma:isKeyword="false">
      <xsd:complexType>
        <xsd:sequence>
          <xsd:element ref="pc:Terms" minOccurs="0" maxOccurs="1"/>
        </xsd:sequence>
      </xsd:complexType>
    </xsd:element>
    <xsd:element name="mb88723863e1404388ba3733387d48df" ma:index="53" nillable="true" ma:taxonomy="true" ma:internalName="mb88723863e1404388ba3733387d48df" ma:taxonomyFieldName="Audiences" ma:displayName="SMSG Customer Audiences" ma:default="" ma:fieldId="{6b887238-63e1-4043-88ba-3733387d48df}" ma:taxonomyMulti="true" ma:sspId="e385fb40-52d4-4fae-9c5b-3e8ff8a5878e" ma:termSetId="a611a704-4666-406e-a571-a6e9bb4a2dcc" ma:anchorId="8a0280e9-c6e8-4e3c-80d6-8db643b96ddd" ma:open="false" ma:isKeyword="false">
      <xsd:complexType>
        <xsd:sequence>
          <xsd:element ref="pc:Terms" minOccurs="0" maxOccurs="1"/>
        </xsd:sequence>
      </xsd:complexType>
    </xsd:element>
    <xsd:element name="TaxCatchAll" ma:index="54" nillable="true" ma:displayName="Taxonomy Catch All Column" ma:description="" ma:hidden="true" ma:list="{8e3d5b1f-74bf-4cd5-90f8-860d03c4e4d4}" ma:internalName="TaxCatchAll" ma:showField="CatchAllData" ma:web="2478d1b8-79bf-461f-b8e8-704d21601f1a">
      <xsd:complexType>
        <xsd:complexContent>
          <xsd:extension base="dms:MultiChoiceLookup">
            <xsd:sequence>
              <xsd:element name="Value" type="dms:Lookup" maxOccurs="unbounded" minOccurs="0" nillable="true"/>
            </xsd:sequence>
          </xsd:extension>
        </xsd:complexContent>
      </xsd:complexType>
    </xsd:element>
    <xsd:element name="k20e0dfa74bf4e44818db03027b0ccd8" ma:index="55" nillable="true" ma:taxonomy="true" ma:internalName="k20e0dfa74bf4e44818db03027b0ccd8" ma:taxonomyFieldName="Segments" ma:displayName="SMSG Customer Segments" ma:default="" ma:fieldId="{420e0dfa-74bf-4e44-818d-b03027b0ccd8}"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l3c3ea61849e4288a8acc49bb5388e8c" ma:index="57" nillable="true" ma:taxonomy="true" ma:internalName="l3c3ea61849e4288a8acc49bb5388e8c" ma:taxonomyFieldName="Groups" ma:displayName="SMSG Groups" ma:default="" ma:fieldId="{53c3ea61-849e-4288-a8ac-c49bb5388e8c}" ma:taxonomyMulti="true" ma:sspId="e385fb40-52d4-4fae-9c5b-3e8ff8a5878e" ma:termSetId="d039009f-2da8-468b-bf5e-ff4693a9f72f" ma:anchorId="ec38e82f-eddf-4553-aa72-f3bd3c1d5855" ma:open="false" ma:isKeyword="false">
      <xsd:complexType>
        <xsd:sequence>
          <xsd:element ref="pc:Terms" minOccurs="0" maxOccurs="1"/>
        </xsd:sequence>
      </xsd:complexType>
    </xsd:element>
    <xsd:element name="ec5b2ad5c27b45fb8a00a1f27c7ce1ae" ma:index="59" nillable="true" ma:taxonomy="true" ma:internalName="ec5b2ad5c27b45fb8a00a1f27c7ce1ae" ma:taxonomyFieldName="Partners" ma:displayName="SMSG Partners" ma:default="" ma:fieldId="{ec5b2ad5-c27b-45fb-8a00-a1f27c7ce1ae}" ma:taxonomyMulti="true" ma:sspId="e385fb40-52d4-4fae-9c5b-3e8ff8a5878e" ma:termSetId="a611a704-4666-406e-a571-a6e9bb4a2dcc" ma:anchorId="dd1a91fa-3198-4561-9b04-bc737b2a8291" ma:open="false" ma:isKeyword="false">
      <xsd:complexType>
        <xsd:sequence>
          <xsd:element ref="pc:Terms" minOccurs="0" maxOccurs="1"/>
        </xsd:sequence>
      </xsd:complexType>
    </xsd:element>
    <xsd:element name="TaxCatchAllLabel" ma:index="60" nillable="true" ma:displayName="Taxonomy Catch All Column1" ma:description="" ma:hidden="true" ma:list="{8e3d5b1f-74bf-4cd5-90f8-860d03c4e4d4}" ma:internalName="TaxCatchAllLabel" ma:readOnly="true" ma:showField="CatchAllDataLabel" ma:web="2478d1b8-79bf-461f-b8e8-704d21601f1a">
      <xsd:complexType>
        <xsd:complexContent>
          <xsd:extension base="dms:MultiChoiceLookup">
            <xsd:sequence>
              <xsd:element name="Value" type="dms:Lookup" maxOccurs="unbounded" minOccurs="0" nillable="true"/>
            </xsd:sequence>
          </xsd:extension>
        </xsd:complexContent>
      </xsd:complexType>
    </xsd:element>
    <xsd:element name="b60f8d2dbb984f349d80d8196897f4d3" ma:index="61" nillable="true" ma:taxonomy="true" ma:internalName="b60f8d2dbb984f349d80d8196897f4d3" ma:taxonomyFieldName="Roles" ma:displayName="SMSG Roles" ma:default="" ma:fieldId="{b60f8d2d-bb98-4f34-9d80-d8196897f4d3}" ma:taxonomyMulti="true" ma:sspId="e385fb40-52d4-4fae-9c5b-3e8ff8a5878e" ma:termSetId="a611a704-4666-406e-a571-a6e9bb4a2dcc" ma:anchorId="c9a07ef0-4236-4915-97ca-1b3392dac369" ma:open="false" ma:isKeyword="false">
      <xsd:complexType>
        <xsd:sequence>
          <xsd:element ref="pc:Terms" minOccurs="0" maxOccurs="1"/>
        </xsd:sequence>
      </xsd:complexType>
    </xsd:element>
    <xsd:element name="TaxKeywordTaxHTField" ma:index="62" nillable="true" ma:taxonomy="true" ma:internalName="TaxKeywordTaxHTField" ma:taxonomyFieldName="TaxKeyword" ma:displayName="Enterprise Keywords" ma:readOnly="false"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m6c7b4717b6346e6a075a59dd47eac69" ma:index="63" nillable="true" ma:taxonomy="true" ma:internalName="m6c7b4717b6346e6a075a59dd47eac69" ma:taxonomyFieldName="Topics" ma:displayName="SMSG Topics" ma:default="" ma:fieldId="{66c7b471-7b63-46e6-a075-a59dd47eac69}" ma:taxonomyMulti="true" ma:sspId="e385fb40-52d4-4fae-9c5b-3e8ff8a5878e" ma:termSetId="d039009f-2da8-468b-bf5e-ff4693a9f72f" ma:anchorId="ddcce936-3357-448e-8326-e6fdfddfb752" ma:open="false" ma:isKeyword="false">
      <xsd:complexType>
        <xsd:sequence>
          <xsd:element ref="pc:Terms" minOccurs="0" maxOccurs="1"/>
        </xsd:sequence>
      </xsd:complexType>
    </xsd:element>
    <xsd:element name="ConfidentialityTaxHTField0" ma:index="64" ma:taxonomy="true" ma:internalName="ConfidentialityTaxHTField0" ma:taxonomyFieldName="Confidentiality" ma:displayName="Maximum Reach" ma:default="5;#internal users|461efa83-0283-486a-a8d5-943328f3693f" ma:fieldId="{840a9f3c-1e14-4c21-9dbf-5637765665db}" ma:sspId="e385fb40-52d4-4fae-9c5b-3e8ff8a5878e" ma:termSetId="e0e820dc-7da0-48b9-8472-209c7e82d1d0" ma:anchorId="00000000-0000-0000-0000-000000000000" ma:open="false" ma:isKeyword="false">
      <xsd:complexType>
        <xsd:sequence>
          <xsd:element ref="pc:Terms" minOccurs="0" maxOccurs="1"/>
        </xsd:sequence>
      </xsd:complexType>
    </xsd:element>
    <xsd:element name="b4224c12c78d42ea9b214de0badf8358" ma:index="65" nillable="true" ma:taxonomy="true" ma:internalName="b4224c12c78d42ea9b214de0badf8358" ma:taxonomyFieldName="EnterpriseDomainTags" ma:displayName="EnterpriseDomainTags" ma:default="" ma:fieldId="{b4224c12-c78d-42ea-9b21-4de0badf8358}" ma:taxonomyMulti="true" ma:sspId="e385fb40-52d4-4fae-9c5b-3e8ff8a5878e" ma:termSetId="d039009f-2da8-468b-bf5e-ff4693a9f72f" ma:anchorId="00000000-0000-0000-0000-000000000000" ma:open="false" ma:isKeyword="false">
      <xsd:complexType>
        <xsd:sequence>
          <xsd:element ref="pc:Terms" minOccurs="0" maxOccurs="1"/>
        </xsd:sequence>
      </xsd:complexType>
    </xsd:element>
    <xsd:element name="_dlc_DocId" ma:index="66" nillable="true" ma:displayName="Document ID Value" ma:description="The value of the document ID assigned to this item." ma:indexed="true" ma:internalName="_dlc_DocId" ma:readOnly="true">
      <xsd:simpleType>
        <xsd:restriction base="dms:Text"/>
      </xsd:simpleType>
    </xsd:element>
    <xsd:element name="Coowner" ma:index="67" nillable="true" ma:displayName="Co-owner" ma:list="UserInfo" ma:SearchPeopleOnly="false" ma:SharePointGroup="0" ma:internalName="Coowner" ma:showField="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Url" ma:index="6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70" nillable="true" ma:displayName="Persist ID" ma:description="Keep ID on add." ma:hidden="true" ma:internalName="_dlc_DocIdPersistId" ma:readOnly="true">
      <xsd:simpleType>
        <xsd:restriction base="dms:Boolean"/>
      </xsd:simpleType>
    </xsd:element>
    <xsd:element name="eb54ac91059940029a3cc8a4ff5af673" ma:index="71" nillable="true" ma:taxonomy="true" ma:internalName="eb54ac91059940029a3cc8a4ff5af673" ma:taxonomyFieldName="SMSGDomain" ma:displayName="SMSG Domain" ma:default="" ma:fieldId="{eb54ac91-0599-4002-9a3c-c8a4ff5af673}"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ParentID1" ma:index="74" nillable="true" ma:displayName="ParentID" ma:description="Used to maintain the parent-child relationship within Document Set and Documents" ma:indexed="true" ma:internalName="ParentID1">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PublishDate" ma:index="5" nillable="true" ma:displayName="PublishDate" ma:description="Used in Blog Posts, this date is used to specify the Blog Article Date." ma:format="DateOnly" ma:internalName="PublishDate">
      <xsd:simpleType>
        <xsd:restriction base="dms:DateTime"/>
      </xsd:simpleType>
    </xsd:element>
    <xsd:element name="ApplyWorkflowRules" ma:index="19" nillable="true" ma:displayName="ApplyWorkflowRules" ma:default="Yes" ma:description="This columns is used to help to apply the workflow rules on Document Sets / Documents. by Default the Value is Yes" ma:format="Dropdown" ma:internalName="ApplyWorkflowRules" ma:readOnly="false">
      <xsd:simpleType>
        <xsd:restriction base="dms:Choice">
          <xsd:enumeration value="Yes"/>
          <xsd:enumeration value="No"/>
        </xsd:restriction>
      </xsd:simpleType>
    </xsd:element>
  </xsd:schema>
  <xsd:schema xmlns:xsd="http://www.w3.org/2001/XMLSchema" xmlns:xs="http://www.w3.org/2001/XMLSchema" xmlns:dms="http://schemas.microsoft.com/office/2006/documentManagement/types" xmlns:pc="http://schemas.microsoft.com/office/infopath/2007/PartnerControls" targetNamespace="b3bc04a5-d503-43b1-b98c-a8cf663329d9" elementFormDefault="qualified">
    <xsd:import namespace="http://schemas.microsoft.com/office/2006/documentManagement/types"/>
    <xsd:import namespace="http://schemas.microsoft.com/office/infopath/2007/PartnerControls"/>
    <xsd:element name="MediaServiceDateTaken" ma:index="72" nillable="true" ma:displayName="MediaServiceDateTaken" ma:description="" ma:hidden="true" ma:internalName="MediaServiceDateTaken" ma:readOnly="true">
      <xsd:simpleType>
        <xsd:restriction base="dms:Text"/>
      </xsd:simpleType>
    </xsd:element>
    <xsd:element name="MediaServiceAutoTags" ma:index="73"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5ACE05-D5B4-47D4-97E2-38568C972E96}">
  <ds:schemaRefs>
    <ds:schemaRef ds:uri="http://schemas.microsoft.com/sharepoint/events"/>
  </ds:schemaRefs>
</ds:datastoreItem>
</file>

<file path=customXml/itemProps2.xml><?xml version="1.0" encoding="utf-8"?>
<ds:datastoreItem xmlns:ds="http://schemas.openxmlformats.org/officeDocument/2006/customXml" ds:itemID="{57A5C839-C9CA-4569-A7F3-278111B05EF0}">
  <ds:schemaRefs>
    <ds:schemaRef ds:uri="230e9df3-be65-4c73-a93b-d1236ebd677e"/>
    <ds:schemaRef ds:uri="http://purl.org/dc/elements/1.1/"/>
    <ds:schemaRef ds:uri="http://schemas.openxmlformats.org/package/2006/metadata/core-properties"/>
    <ds:schemaRef ds:uri="http://schemas.microsoft.com/sharepoint/v3"/>
    <ds:schemaRef ds:uri="http://schemas.microsoft.com/office/2006/documentManagement/types"/>
    <ds:schemaRef ds:uri="http://purl.org/dc/terms/"/>
    <ds:schemaRef ds:uri="b3bc04a5-d503-43b1-b98c-a8cf663329d9"/>
    <ds:schemaRef ds:uri="http://purl.org/dc/dcmitype/"/>
    <ds:schemaRef ds:uri="http://schemas.microsoft.com/office/infopath/2007/PartnerControls"/>
    <ds:schemaRef ds:uri="230E9DF3-BE65-4C73-A93B-D1236EBD677E"/>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E4B37F24-8A34-4097-AEDB-3A77F4962990}">
  <ds:schemaRefs>
    <ds:schemaRef ds:uri="Microsoft.SharePoint.Taxonomy.ContentTypeSync"/>
  </ds:schemaRefs>
</ds:datastoreItem>
</file>

<file path=customXml/itemProps4.xml><?xml version="1.0" encoding="utf-8"?>
<ds:datastoreItem xmlns:ds="http://schemas.openxmlformats.org/officeDocument/2006/customXml" ds:itemID="{19345E85-D089-41BE-9F1B-8D38BA4662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0e9df3-be65-4c73-a93b-d1236ebd677e"/>
    <ds:schemaRef ds:uri="230E9DF3-BE65-4C73-A93B-D1236EBD677E"/>
    <ds:schemaRef ds:uri="b3bc04a5-d503-43b1-b98c-a8cf663329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0183B4B2-99EA-4AD7-A286-BABF5A102E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3297</TotalTime>
  <Words>3037</Words>
  <Application>Microsoft Office PowerPoint</Application>
  <PresentationFormat>Widescreen</PresentationFormat>
  <Paragraphs>508</Paragraphs>
  <Slides>30</Slides>
  <Notes>30</Notes>
  <HiddenSlides>0</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SMSG Readiness Master Template 16x9_MODIFIED</vt:lpstr>
      <vt:lpstr>WHITE TEMPLATE</vt:lpstr>
      <vt:lpstr>PowerPoint Presentation</vt:lpstr>
      <vt:lpstr>PowerPoint Presentation</vt:lpstr>
      <vt:lpstr>Microsoft  Cognitive Services</vt:lpstr>
      <vt:lpstr>PowerPoint Presentation</vt:lpstr>
      <vt:lpstr>PowerPoint Presentation</vt:lpstr>
      <vt:lpstr>PowerPoint Presentation</vt:lpstr>
      <vt:lpstr>Why Microsoft  Cognitive Services?</vt:lpstr>
      <vt:lpstr>A variety of real-world applications</vt:lpstr>
      <vt:lpstr>PowerPoint Presentation</vt:lpstr>
      <vt:lpstr>DEMONSTRATIONS</vt:lpstr>
      <vt:lpstr>VISION</vt:lpstr>
      <vt:lpstr>Analyze image </vt:lpstr>
      <vt:lpstr>OCR</vt:lpstr>
      <vt:lpstr>Emotion API</vt:lpstr>
      <vt:lpstr>Face API</vt:lpstr>
      <vt:lpstr>Custom Vision Service A customizable web service that learns  to recognize specific content in imagery </vt:lpstr>
      <vt:lpstr>LANGUAGE</vt:lpstr>
      <vt:lpstr>Language  Understanding  Intelligent Service</vt:lpstr>
      <vt:lpstr>Language  Understanding  Intelligent Service</vt:lpstr>
      <vt:lpstr>Language  understanding  models</vt:lpstr>
      <vt:lpstr>Linguistic analysis</vt:lpstr>
      <vt:lpstr>Linguistic analysis</vt:lpstr>
      <vt:lpstr>Text analytics</vt:lpstr>
      <vt:lpstr>Microsoft  Translator</vt:lpstr>
      <vt:lpstr>KNOWLEDGE</vt:lpstr>
      <vt:lpstr>Academic  knowledge</vt:lpstr>
      <vt:lpstr>QnA Maker</vt:lpstr>
      <vt:lpstr>Custom  Decision Service</vt:lpstr>
      <vt:lpstr>Bringing it all together   The Seeing AI App   Computer Vision, Image, Speech  Recognition, NLP, and ML from  Microsoft Cognitive Services </vt:lpstr>
      <vt:lpstr>DEVELOPER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Cognitive Services Technical Deck - L200</dc:title>
  <dc:creator>Russ Rogers (Prime 8)</dc:creator>
  <cp:keywords>Bot Framework; artificial neural networks; Deep Learning; Cognitive Services; Microsoft AI; data ＆ ai</cp:keywords>
  <cp:lastModifiedBy>Phil Coachman</cp:lastModifiedBy>
  <cp:revision>58</cp:revision>
  <dcterms:modified xsi:type="dcterms:W3CDTF">2018-04-26T14:12:54Z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67e5d4b76f4a9db8769983fda9cec0">
    <vt:lpwstr/>
  </property>
  <property fmtid="{D5CDD505-2E9C-101B-9397-08002B2CF9AE}" pid="3" name="TaxKeyword">
    <vt:lpwstr>2166;#Cognitive Services|c8f23e1a-bb25-4c5c-90fa-bef719796b30;#2165;#data ＆ ai|5442ab1f-79c2-4462-93de-23b6e6f629dc;#2164;#artificial neural networks|3c500d92-4690-4bad-aebe-572cfbcdbf7b;#2163;#Deep Learning|02be91e4-530a-485b-a9b5-0370a3cd2ab1;#2162;#Mic</vt:lpwstr>
  </property>
  <property fmtid="{D5CDD505-2E9C-101B-9397-08002B2CF9AE}" pid="4" name="NewsType">
    <vt:lpwstr/>
  </property>
  <property fmtid="{D5CDD505-2E9C-101B-9397-08002B2CF9AE}" pid="5" name="_dlc_policyId">
    <vt:lpwstr/>
  </property>
  <property fmtid="{D5CDD505-2E9C-101B-9397-08002B2CF9AE}" pid="6" name="Region">
    <vt:lpwstr/>
  </property>
  <property fmtid="{D5CDD505-2E9C-101B-9397-08002B2CF9AE}" pid="7" name="Confidentiality">
    <vt:lpwstr>5;#Microsoft confidential|461efa83-0283-486a-a8d5-943328f3693f</vt:lpwstr>
  </property>
  <property fmtid="{D5CDD505-2E9C-101B-9397-08002B2CF9AE}" pid="8" name="ItemType">
    <vt:lpwstr>435;#technical presentations|83a894cf-702b-47fc-aba5-41bd10dc1e75</vt:lpwstr>
  </property>
  <property fmtid="{D5CDD505-2E9C-101B-9397-08002B2CF9AE}" pid="9" name="ContentTypeId">
    <vt:lpwstr>0x0101000E4CB7077FEE4FF7AE86D4A500EEC780030016C849C62B10EB41ACA8C7EEDEF40BB20099ECF64382448D48A56095091C66B1A9</vt:lpwstr>
  </property>
  <property fmtid="{D5CDD505-2E9C-101B-9397-08002B2CF9AE}" pid="10" name="ga0c0bf70a6644469c61b3efa7025301">
    <vt:lpwstr/>
  </property>
  <property fmtid="{D5CDD505-2E9C-101B-9397-08002B2CF9AE}" pid="11" name="Industries">
    <vt:lpwstr/>
  </property>
  <property fmtid="{D5CDD505-2E9C-101B-9397-08002B2CF9AE}" pid="12" name="MSProducts">
    <vt:lpwstr/>
  </property>
  <property fmtid="{D5CDD505-2E9C-101B-9397-08002B2CF9AE}" pid="13" name="Competitors">
    <vt:lpwstr/>
  </property>
  <property fmtid="{D5CDD505-2E9C-101B-9397-08002B2CF9AE}" pid="14" name="SMSGDomain">
    <vt:lpwstr>21;#Cloud and Enterprise|adc2fe87-c79a-4ded-a449-3f86b954069d;#20;#Microsoft Azure Domain|d600a391-d529-4311-892b-2c05c1ab2538</vt:lpwstr>
  </property>
  <property fmtid="{D5CDD505-2E9C-101B-9397-08002B2CF9AE}" pid="15" name="ExperienceContentType">
    <vt:lpwstr/>
  </property>
  <property fmtid="{D5CDD505-2E9C-101B-9397-08002B2CF9AE}" pid="16" name="BusinessArchitecture">
    <vt:lpwstr>374;#machine learning|912b89bd-3197-4d37-838b-dea3c299099a</vt:lpwstr>
  </property>
  <property fmtid="{D5CDD505-2E9C-101B-9397-08002B2CF9AE}" pid="17" name="SMSGTags">
    <vt:lpwstr/>
  </property>
  <property fmtid="{D5CDD505-2E9C-101B-9397-08002B2CF9AE}" pid="18" name="Products">
    <vt:lpwstr>26;#Azure|669a3112-5edf-444b-a003-630063601f07;#2119;#Microsoft Cognitive Services|d4822b8f-2d1c-4a11-826f-7fd59398add0</vt:lpwstr>
  </property>
  <property fmtid="{D5CDD505-2E9C-101B-9397-08002B2CF9AE}" pid="19" name="_dlc_DocIdItemGuid">
    <vt:lpwstr>14bb838e-38f2-46be-af25-6a777cc81e25</vt:lpwstr>
  </property>
  <property fmtid="{D5CDD505-2E9C-101B-9397-08002B2CF9AE}" pid="20" name="MSPhysicalGeography">
    <vt:lpwstr/>
  </property>
  <property fmtid="{D5CDD505-2E9C-101B-9397-08002B2CF9AE}" pid="21" name="j3562c58ee414e028925bc902cfc01a1">
    <vt:lpwstr/>
  </property>
  <property fmtid="{D5CDD505-2E9C-101B-9397-08002B2CF9AE}" pid="22" name="EnterpriseDomainTags">
    <vt:lpwstr/>
  </property>
  <property fmtid="{D5CDD505-2E9C-101B-9397-08002B2CF9AE}" pid="23" name="l6f004f21209409da86a713c0f24627d">
    <vt:lpwstr/>
  </property>
  <property fmtid="{D5CDD505-2E9C-101B-9397-08002B2CF9AE}" pid="24" name="ActivitiesAndPrograms">
    <vt:lpwstr/>
  </property>
  <property fmtid="{D5CDD505-2E9C-101B-9397-08002B2CF9AE}" pid="25" name="Segments">
    <vt:lpwstr/>
  </property>
  <property fmtid="{D5CDD505-2E9C-101B-9397-08002B2CF9AE}" pid="26" name="Partners">
    <vt:lpwstr/>
  </property>
  <property fmtid="{D5CDD505-2E9C-101B-9397-08002B2CF9AE}" pid="27" name="la4444b61d19467597d63190b69ac227">
    <vt:lpwstr/>
  </property>
  <property fmtid="{D5CDD505-2E9C-101B-9397-08002B2CF9AE}" pid="28" name="Topics">
    <vt:lpwstr>29;#features|94b87768-f145-4764-adbd-fec700e47348</vt:lpwstr>
  </property>
  <property fmtid="{D5CDD505-2E9C-101B-9397-08002B2CF9AE}" pid="29" name="Groups">
    <vt:lpwstr>31;#Microsoft Azure Marketing|0958c357-5252-473f-8b4e-42f27525a99d</vt:lpwstr>
  </property>
  <property fmtid="{D5CDD505-2E9C-101B-9397-08002B2CF9AE}" pid="30" name="MSProductsTaxHTField0">
    <vt:lpwstr/>
  </property>
  <property fmtid="{D5CDD505-2E9C-101B-9397-08002B2CF9AE}" pid="31" name="Languages">
    <vt:lpwstr/>
  </property>
  <property fmtid="{D5CDD505-2E9C-101B-9397-08002B2CF9AE}" pid="32" name="e8080b0481964c759b2c36ae49591b31">
    <vt:lpwstr/>
  </property>
  <property fmtid="{D5CDD505-2E9C-101B-9397-08002B2CF9AE}" pid="33" name="_docset_NoMedatataSyncRequired">
    <vt:lpwstr>False</vt:lpwstr>
  </property>
  <property fmtid="{D5CDD505-2E9C-101B-9397-08002B2CF9AE}" pid="34" name="TechnicalLevel">
    <vt:lpwstr/>
  </property>
  <property fmtid="{D5CDD505-2E9C-101B-9397-08002B2CF9AE}" pid="35" name="Audiences">
    <vt:lpwstr/>
  </property>
  <property fmtid="{D5CDD505-2E9C-101B-9397-08002B2CF9AE}" pid="36" name="ldac8aee9d1f469e8cd8c3f8d6a615f2">
    <vt:lpwstr/>
  </property>
  <property fmtid="{D5CDD505-2E9C-101B-9397-08002B2CF9AE}" pid="37" name="EmployeeRole">
    <vt:lpwstr/>
  </property>
  <property fmtid="{D5CDD505-2E9C-101B-9397-08002B2CF9AE}" pid="38" name="NewsTopic">
    <vt:lpwstr/>
  </property>
  <property fmtid="{D5CDD505-2E9C-101B-9397-08002B2CF9AE}" pid="39" name="Roles">
    <vt:lpwstr/>
  </property>
  <property fmtid="{D5CDD505-2E9C-101B-9397-08002B2CF9AE}" pid="40" name="ItemRetentionFormula">
    <vt:lpwstr/>
  </property>
  <property fmtid="{D5CDD505-2E9C-101B-9397-08002B2CF9AE}" pid="41" name="NewsSource">
    <vt:lpwstr/>
  </property>
  <property fmtid="{D5CDD505-2E9C-101B-9397-08002B2CF9AE}" pid="42" name="SharedWithUsers">
    <vt:lpwstr>25388;#Natalia Garcia (Consultora Marco Chile CIA LTD);#4900;#Boon Teng Tan;#6194;#Raymond Chin;#79478;#David Caicedo;#46697;#Samuel Denton-Giles;#60837;#Doug Schieffer;#5652;#Ahmed Howaidy;#100200;#Mike Kiernan;#97949;#Robert Zimmermann</vt:lpwstr>
  </property>
  <property fmtid="{D5CDD505-2E9C-101B-9397-08002B2CF9AE}" pid="43" name="FolderExtensions">
    <vt:lpwstr/>
  </property>
  <property fmtid="{D5CDD505-2E9C-101B-9397-08002B2CF9AE}" pid="44" name="ParentID1">
    <vt:lpwstr>G01KC-1-19180</vt:lpwstr>
  </property>
  <property fmtid="{D5CDD505-2E9C-101B-9397-08002B2CF9AE}" pid="45" name="MSIP_Label_f42aa342-8706-4288-bd11-ebb85995028c_Enabled">
    <vt:lpwstr>True</vt:lpwstr>
  </property>
  <property fmtid="{D5CDD505-2E9C-101B-9397-08002B2CF9AE}" pid="46" name="MSIP_Label_f42aa342-8706-4288-bd11-ebb85995028c_SiteId">
    <vt:lpwstr>72f988bf-86f1-41af-91ab-2d7cd011db47</vt:lpwstr>
  </property>
  <property fmtid="{D5CDD505-2E9C-101B-9397-08002B2CF9AE}" pid="47" name="MSIP_Label_f42aa342-8706-4288-bd11-ebb85995028c_Ref">
    <vt:lpwstr>https://api.informationprotection.azure.com/api/72f988bf-86f1-41af-91ab-2d7cd011db47</vt:lpwstr>
  </property>
  <property fmtid="{D5CDD505-2E9C-101B-9397-08002B2CF9AE}" pid="48" name="MSIP_Label_f42aa342-8706-4288-bd11-ebb85995028c_SetBy">
    <vt:lpwstr>gibattag@microsoft.com</vt:lpwstr>
  </property>
  <property fmtid="{D5CDD505-2E9C-101B-9397-08002B2CF9AE}" pid="49" name="MSIP_Label_f42aa342-8706-4288-bd11-ebb85995028c_SetDate">
    <vt:lpwstr>2017-05-10T00:12:33.1717880-07:00</vt:lpwstr>
  </property>
  <property fmtid="{D5CDD505-2E9C-101B-9397-08002B2CF9AE}" pid="50" name="MSIP_Label_f42aa342-8706-4288-bd11-ebb85995028c_Name">
    <vt:lpwstr>General</vt:lpwstr>
  </property>
  <property fmtid="{D5CDD505-2E9C-101B-9397-08002B2CF9AE}" pid="51" name="MSIP_Label_f42aa342-8706-4288-bd11-ebb85995028c_Application">
    <vt:lpwstr>Microsoft Azure Information Protection</vt:lpwstr>
  </property>
  <property fmtid="{D5CDD505-2E9C-101B-9397-08002B2CF9AE}" pid="52" name="MSIP_Label_f42aa342-8706-4288-bd11-ebb85995028c_Extended_MSFT_Method">
    <vt:lpwstr>Automatic</vt:lpwstr>
  </property>
  <property fmtid="{D5CDD505-2E9C-101B-9397-08002B2CF9AE}" pid="53" name="Sensitivity">
    <vt:lpwstr>General</vt:lpwstr>
  </property>
  <property fmtid="{D5CDD505-2E9C-101B-9397-08002B2CF9AE}" pid="54" name="LastSharedByUser">
    <vt:lpwstr>rozimmer@microsoft.com</vt:lpwstr>
  </property>
  <property fmtid="{D5CDD505-2E9C-101B-9397-08002B2CF9AE}" pid="55" name="LastSharedByTime">
    <vt:filetime>2017-12-08T12:55:29Z</vt:filetime>
  </property>
</Properties>
</file>