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936" r:id="rId1"/>
  </p:sldMasterIdLst>
  <p:notesMasterIdLst>
    <p:notesMasterId r:id="rId35"/>
  </p:notesMasterIdLst>
  <p:handoutMasterIdLst>
    <p:handoutMasterId r:id="rId36"/>
  </p:handoutMasterIdLst>
  <p:sldIdLst>
    <p:sldId id="895" r:id="rId2"/>
    <p:sldId id="898" r:id="rId3"/>
    <p:sldId id="899" r:id="rId4"/>
    <p:sldId id="404" r:id="rId5"/>
    <p:sldId id="405" r:id="rId6"/>
    <p:sldId id="277" r:id="rId7"/>
    <p:sldId id="397" r:id="rId8"/>
    <p:sldId id="398" r:id="rId9"/>
    <p:sldId id="896" r:id="rId10"/>
    <p:sldId id="915" r:id="rId11"/>
    <p:sldId id="889" r:id="rId12"/>
    <p:sldId id="659" r:id="rId13"/>
    <p:sldId id="900" r:id="rId14"/>
    <p:sldId id="901" r:id="rId15"/>
    <p:sldId id="902" r:id="rId16"/>
    <p:sldId id="905" r:id="rId17"/>
    <p:sldId id="906" r:id="rId18"/>
    <p:sldId id="888" r:id="rId19"/>
    <p:sldId id="871" r:id="rId20"/>
    <p:sldId id="617" r:id="rId21"/>
    <p:sldId id="872" r:id="rId22"/>
    <p:sldId id="475" r:id="rId23"/>
    <p:sldId id="496" r:id="rId24"/>
    <p:sldId id="891" r:id="rId25"/>
    <p:sldId id="908" r:id="rId26"/>
    <p:sldId id="909" r:id="rId27"/>
    <p:sldId id="907" r:id="rId28"/>
    <p:sldId id="910" r:id="rId29"/>
    <p:sldId id="911" r:id="rId30"/>
    <p:sldId id="912" r:id="rId31"/>
    <p:sldId id="913" r:id="rId32"/>
    <p:sldId id="914" r:id="rId33"/>
    <p:sldId id="860" r:id="rId34"/>
  </p:sldIdLst>
  <p:sldSz cx="9144000" cy="5143500" type="screen16x9"/>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239316" indent="103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479822" indent="20597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719138" indent="309563"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959644" indent="411956"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17145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0574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24003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2743200" algn="l" defTabSz="6858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24" userDrawn="1">
          <p15:clr>
            <a:srgbClr val="A4A3A4"/>
          </p15:clr>
        </p15:guide>
        <p15:guide id="2" orient="horz" pos="1613" userDrawn="1">
          <p15:clr>
            <a:srgbClr val="A4A3A4"/>
          </p15:clr>
        </p15:guide>
        <p15:guide id="3" orient="horz" pos="2669" userDrawn="1">
          <p15:clr>
            <a:srgbClr val="A4A3A4"/>
          </p15:clr>
        </p15:guide>
        <p15:guide id="4" orient="horz" pos="3062" userDrawn="1">
          <p15:clr>
            <a:srgbClr val="A4A3A4"/>
          </p15:clr>
        </p15:guide>
        <p15:guide id="5" pos="5489" userDrawn="1">
          <p15:clr>
            <a:srgbClr val="A4A3A4"/>
          </p15:clr>
        </p15:guide>
        <p15:guide id="6" pos="304" userDrawn="1">
          <p15:clr>
            <a:srgbClr val="A4A3A4"/>
          </p15:clr>
        </p15:guide>
        <p15:guide id="7" pos="2885"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BVT" initials="A" lastIdx="1" clrIdx="0"/>
  <p:cmAuthor id="1" name="Matthew Clare" initials="MC" lastIdx="19" clrIdx="1">
    <p:extLst>
      <p:ext uri="{19B8F6BF-5375-455C-9EA6-DF929625EA0E}">
        <p15:presenceInfo xmlns:p15="http://schemas.microsoft.com/office/powerpoint/2012/main" userId="S-1-5-21-3506717557-1833320443-2181110176-289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808285"/>
    <a:srgbClr val="FFFFFF"/>
    <a:srgbClr val="151515"/>
    <a:srgbClr val="1E1E22"/>
    <a:srgbClr val="1783C4"/>
    <a:srgbClr val="032446"/>
    <a:srgbClr val="8A8F9D"/>
    <a:srgbClr val="C0C0C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2439" autoAdjust="0"/>
  </p:normalViewPr>
  <p:slideViewPr>
    <p:cSldViewPr snapToGrid="0">
      <p:cViewPr varScale="1">
        <p:scale>
          <a:sx n="158" d="100"/>
          <a:sy n="158" d="100"/>
        </p:scale>
        <p:origin x="216" y="138"/>
      </p:cViewPr>
      <p:guideLst>
        <p:guide orient="horz" pos="524"/>
        <p:guide orient="horz" pos="1613"/>
        <p:guide orient="horz" pos="2669"/>
        <p:guide orient="horz" pos="3062"/>
        <p:guide pos="5489"/>
        <p:guide pos="304"/>
        <p:guide pos="2885"/>
      </p:guideLst>
    </p:cSldViewPr>
  </p:slideViewPr>
  <p:outlineViewPr>
    <p:cViewPr>
      <p:scale>
        <a:sx n="33" d="100"/>
        <a:sy n="33" d="100"/>
      </p:scale>
      <p:origin x="0" y="-12000"/>
    </p:cViewPr>
  </p:outlineViewPr>
  <p:notesTextViewPr>
    <p:cViewPr>
      <p:scale>
        <a:sx n="3" d="2"/>
        <a:sy n="3" d="2"/>
      </p:scale>
      <p:origin x="0" y="0"/>
    </p:cViewPr>
  </p:notesTextViewPr>
  <p:sorterViewPr>
    <p:cViewPr>
      <p:scale>
        <a:sx n="80" d="100"/>
        <a:sy n="80" d="100"/>
      </p:scale>
      <p:origin x="0" y="-17976"/>
    </p:cViewPr>
  </p:sorterViewPr>
  <p:notesViewPr>
    <p:cSldViewPr snapToGrid="0">
      <p:cViewPr varScale="1">
        <p:scale>
          <a:sx n="73" d="100"/>
          <a:sy n="73" d="100"/>
        </p:scale>
        <p:origin x="2885" y="5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025D7F-0F60-4FA8-8233-7CAFF8ED7F4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933B949-838B-4B32-9815-49E938A1731D}">
      <dgm:prSet phldrT="[Text]"/>
      <dgm:spPr/>
      <dgm:t>
        <a:bodyPr/>
        <a:lstStyle/>
        <a:p>
          <a:r>
            <a:rPr lang="en-US" dirty="0"/>
            <a:t>IoT initiatives are not easy to implement</a:t>
          </a:r>
        </a:p>
      </dgm:t>
    </dgm:pt>
    <dgm:pt modelId="{A214CC06-13EF-4ABC-AA97-1A88EAE15AC0}" type="parTrans" cxnId="{2A3011F8-3B73-4958-AD78-114CFF2634C1}">
      <dgm:prSet/>
      <dgm:spPr/>
      <dgm:t>
        <a:bodyPr/>
        <a:lstStyle/>
        <a:p>
          <a:endParaRPr lang="en-US"/>
        </a:p>
      </dgm:t>
    </dgm:pt>
    <dgm:pt modelId="{46D2826C-25F9-4198-A68D-1DF3228B3E15}" type="sibTrans" cxnId="{2A3011F8-3B73-4958-AD78-114CFF2634C1}">
      <dgm:prSet/>
      <dgm:spPr/>
      <dgm:t>
        <a:bodyPr/>
        <a:lstStyle/>
        <a:p>
          <a:endParaRPr lang="en-US"/>
        </a:p>
      </dgm:t>
    </dgm:pt>
    <dgm:pt modelId="{9B6FF432-C86A-4410-9DF5-F6D21FFCA06B}">
      <dgm:prSet phldrT="[Text]"/>
      <dgm:spPr/>
      <dgm:t>
        <a:bodyPr/>
        <a:lstStyle/>
        <a:p>
          <a:r>
            <a:rPr lang="en-US" dirty="0"/>
            <a:t>Developing a business model for IoT is not easy</a:t>
          </a:r>
        </a:p>
      </dgm:t>
    </dgm:pt>
    <dgm:pt modelId="{64F97A9E-A5D5-4068-BE50-D63E4289867B}" type="parTrans" cxnId="{CE5E0D5A-78F3-4755-B1D6-B87F7D9EF69A}">
      <dgm:prSet/>
      <dgm:spPr/>
      <dgm:t>
        <a:bodyPr/>
        <a:lstStyle/>
        <a:p>
          <a:endParaRPr lang="en-US"/>
        </a:p>
      </dgm:t>
    </dgm:pt>
    <dgm:pt modelId="{2BB10791-ACE6-4ADD-8C3E-42472802FEAC}" type="sibTrans" cxnId="{CE5E0D5A-78F3-4755-B1D6-B87F7D9EF69A}">
      <dgm:prSet/>
      <dgm:spPr/>
      <dgm:t>
        <a:bodyPr/>
        <a:lstStyle/>
        <a:p>
          <a:endParaRPr lang="en-US"/>
        </a:p>
      </dgm:t>
    </dgm:pt>
    <dgm:pt modelId="{84885704-B9C3-4892-9526-8F03710708F3}">
      <dgm:prSet phldrT="[Text]"/>
      <dgm:spPr/>
      <dgm:t>
        <a:bodyPr/>
        <a:lstStyle/>
        <a:p>
          <a:r>
            <a:rPr lang="en-US" dirty="0"/>
            <a:t>Understanding the success metrics is not easy</a:t>
          </a:r>
        </a:p>
      </dgm:t>
    </dgm:pt>
    <dgm:pt modelId="{A4B5A855-82E9-4B3C-A46D-502DED7D867A}" type="sibTrans" cxnId="{F1D21700-BC18-4A13-9E9B-D167B3023A06}">
      <dgm:prSet/>
      <dgm:spPr/>
      <dgm:t>
        <a:bodyPr/>
        <a:lstStyle/>
        <a:p>
          <a:endParaRPr lang="en-US"/>
        </a:p>
      </dgm:t>
    </dgm:pt>
    <dgm:pt modelId="{5905139A-90D6-48DA-81D0-5B52BCF1F017}" type="parTrans" cxnId="{F1D21700-BC18-4A13-9E9B-D167B3023A06}">
      <dgm:prSet/>
      <dgm:spPr/>
      <dgm:t>
        <a:bodyPr/>
        <a:lstStyle/>
        <a:p>
          <a:endParaRPr lang="en-US"/>
        </a:p>
      </dgm:t>
    </dgm:pt>
    <dgm:pt modelId="{BD694810-DDC8-4A84-B68B-692FA3160A5B}" type="pres">
      <dgm:prSet presAssocID="{2B025D7F-0F60-4FA8-8233-7CAFF8ED7F40}" presName="Name0" presStyleCnt="0">
        <dgm:presLayoutVars>
          <dgm:chMax val="7"/>
          <dgm:chPref val="7"/>
          <dgm:dir/>
        </dgm:presLayoutVars>
      </dgm:prSet>
      <dgm:spPr/>
    </dgm:pt>
    <dgm:pt modelId="{C24B641D-3C54-442B-84E1-8049C7E1DC48}" type="pres">
      <dgm:prSet presAssocID="{2B025D7F-0F60-4FA8-8233-7CAFF8ED7F40}" presName="Name1" presStyleCnt="0"/>
      <dgm:spPr/>
    </dgm:pt>
    <dgm:pt modelId="{1ED799CB-33C7-40B0-BFA8-31162DA39F0A}" type="pres">
      <dgm:prSet presAssocID="{2B025D7F-0F60-4FA8-8233-7CAFF8ED7F40}" presName="cycle" presStyleCnt="0"/>
      <dgm:spPr/>
    </dgm:pt>
    <dgm:pt modelId="{4B221F94-234A-4240-BA99-FFEC8B26B992}" type="pres">
      <dgm:prSet presAssocID="{2B025D7F-0F60-4FA8-8233-7CAFF8ED7F40}" presName="srcNode" presStyleLbl="node1" presStyleIdx="0" presStyleCnt="3"/>
      <dgm:spPr/>
    </dgm:pt>
    <dgm:pt modelId="{CAFC11AC-C652-400B-BD2C-5E4BBEC45128}" type="pres">
      <dgm:prSet presAssocID="{2B025D7F-0F60-4FA8-8233-7CAFF8ED7F40}" presName="conn" presStyleLbl="parChTrans1D2" presStyleIdx="0" presStyleCnt="1"/>
      <dgm:spPr/>
    </dgm:pt>
    <dgm:pt modelId="{D2AC3722-B607-4A79-A1EA-E3592B2FB1B7}" type="pres">
      <dgm:prSet presAssocID="{2B025D7F-0F60-4FA8-8233-7CAFF8ED7F40}" presName="extraNode" presStyleLbl="node1" presStyleIdx="0" presStyleCnt="3"/>
      <dgm:spPr/>
    </dgm:pt>
    <dgm:pt modelId="{0D6C78A4-C540-450E-B6E8-3CF41FCA8691}" type="pres">
      <dgm:prSet presAssocID="{2B025D7F-0F60-4FA8-8233-7CAFF8ED7F40}" presName="dstNode" presStyleLbl="node1" presStyleIdx="0" presStyleCnt="3"/>
      <dgm:spPr/>
    </dgm:pt>
    <dgm:pt modelId="{408CDFBE-7553-4024-AB32-30978C0ECC02}" type="pres">
      <dgm:prSet presAssocID="{6933B949-838B-4B32-9815-49E938A1731D}" presName="text_1" presStyleLbl="node1" presStyleIdx="0" presStyleCnt="3">
        <dgm:presLayoutVars>
          <dgm:bulletEnabled val="1"/>
        </dgm:presLayoutVars>
      </dgm:prSet>
      <dgm:spPr/>
    </dgm:pt>
    <dgm:pt modelId="{0892C8B2-50A1-49F0-BD6F-ABB8E815DFC1}" type="pres">
      <dgm:prSet presAssocID="{6933B949-838B-4B32-9815-49E938A1731D}" presName="accent_1" presStyleCnt="0"/>
      <dgm:spPr/>
    </dgm:pt>
    <dgm:pt modelId="{7BF97606-1BD0-42A6-A149-C6328078A0F9}" type="pres">
      <dgm:prSet presAssocID="{6933B949-838B-4B32-9815-49E938A1731D}" presName="accentRepeatNode" presStyleLbl="solidFgAcc1" presStyleIdx="0" presStyleCnt="3"/>
      <dgm:spPr/>
    </dgm:pt>
    <dgm:pt modelId="{AF231DF8-DDEE-4796-BCE3-A237330CFAC8}" type="pres">
      <dgm:prSet presAssocID="{9B6FF432-C86A-4410-9DF5-F6D21FFCA06B}" presName="text_2" presStyleLbl="node1" presStyleIdx="1" presStyleCnt="3">
        <dgm:presLayoutVars>
          <dgm:bulletEnabled val="1"/>
        </dgm:presLayoutVars>
      </dgm:prSet>
      <dgm:spPr/>
    </dgm:pt>
    <dgm:pt modelId="{B16AA90E-79CD-405B-949B-08B4C193DBF6}" type="pres">
      <dgm:prSet presAssocID="{9B6FF432-C86A-4410-9DF5-F6D21FFCA06B}" presName="accent_2" presStyleCnt="0"/>
      <dgm:spPr/>
    </dgm:pt>
    <dgm:pt modelId="{AF499BB6-135A-4A53-828A-FD3AE1101922}" type="pres">
      <dgm:prSet presAssocID="{9B6FF432-C86A-4410-9DF5-F6D21FFCA06B}" presName="accentRepeatNode" presStyleLbl="solidFgAcc1" presStyleIdx="1" presStyleCnt="3"/>
      <dgm:spPr/>
    </dgm:pt>
    <dgm:pt modelId="{B83761AD-F1C4-4F4A-98B8-89D912B380A3}" type="pres">
      <dgm:prSet presAssocID="{84885704-B9C3-4892-9526-8F03710708F3}" presName="text_3" presStyleLbl="node1" presStyleIdx="2" presStyleCnt="3">
        <dgm:presLayoutVars>
          <dgm:bulletEnabled val="1"/>
        </dgm:presLayoutVars>
      </dgm:prSet>
      <dgm:spPr/>
    </dgm:pt>
    <dgm:pt modelId="{0AB7677C-BB8B-4081-A9A6-3C29BA7EA8E3}" type="pres">
      <dgm:prSet presAssocID="{84885704-B9C3-4892-9526-8F03710708F3}" presName="accent_3" presStyleCnt="0"/>
      <dgm:spPr/>
    </dgm:pt>
    <dgm:pt modelId="{95A9FCFD-6EC5-425D-BFEA-DBB192411233}" type="pres">
      <dgm:prSet presAssocID="{84885704-B9C3-4892-9526-8F03710708F3}" presName="accentRepeatNode" presStyleLbl="solidFgAcc1" presStyleIdx="2" presStyleCnt="3"/>
      <dgm:spPr/>
    </dgm:pt>
  </dgm:ptLst>
  <dgm:cxnLst>
    <dgm:cxn modelId="{F1D21700-BC18-4A13-9E9B-D167B3023A06}" srcId="{2B025D7F-0F60-4FA8-8233-7CAFF8ED7F40}" destId="{84885704-B9C3-4892-9526-8F03710708F3}" srcOrd="2" destOrd="0" parTransId="{5905139A-90D6-48DA-81D0-5B52BCF1F017}" sibTransId="{A4B5A855-82E9-4B3C-A46D-502DED7D867A}"/>
    <dgm:cxn modelId="{3DAEB00D-CDDD-431F-BE22-1D8888C2A769}" type="presOf" srcId="{84885704-B9C3-4892-9526-8F03710708F3}" destId="{B83761AD-F1C4-4F4A-98B8-89D912B380A3}" srcOrd="0" destOrd="0" presId="urn:microsoft.com/office/officeart/2008/layout/VerticalCurvedList"/>
    <dgm:cxn modelId="{18E06639-0CD6-49A2-A747-781FFE4B4C7A}" type="presOf" srcId="{9B6FF432-C86A-4410-9DF5-F6D21FFCA06B}" destId="{AF231DF8-DDEE-4796-BCE3-A237330CFAC8}" srcOrd="0" destOrd="0" presId="urn:microsoft.com/office/officeart/2008/layout/VerticalCurvedList"/>
    <dgm:cxn modelId="{E57AFD44-74BE-4D62-8FF6-0CF8AFC13944}" type="presOf" srcId="{6933B949-838B-4B32-9815-49E938A1731D}" destId="{408CDFBE-7553-4024-AB32-30978C0ECC02}" srcOrd="0" destOrd="0" presId="urn:microsoft.com/office/officeart/2008/layout/VerticalCurvedList"/>
    <dgm:cxn modelId="{CE5E0D5A-78F3-4755-B1D6-B87F7D9EF69A}" srcId="{2B025D7F-0F60-4FA8-8233-7CAFF8ED7F40}" destId="{9B6FF432-C86A-4410-9DF5-F6D21FFCA06B}" srcOrd="1" destOrd="0" parTransId="{64F97A9E-A5D5-4068-BE50-D63E4289867B}" sibTransId="{2BB10791-ACE6-4ADD-8C3E-42472802FEAC}"/>
    <dgm:cxn modelId="{CAFB6FDB-8B1B-43A8-8CB6-EF091DDF8876}" type="presOf" srcId="{46D2826C-25F9-4198-A68D-1DF3228B3E15}" destId="{CAFC11AC-C652-400B-BD2C-5E4BBEC45128}" srcOrd="0" destOrd="0" presId="urn:microsoft.com/office/officeart/2008/layout/VerticalCurvedList"/>
    <dgm:cxn modelId="{C55CC9DE-9125-471E-8FC2-D7784ED93943}" type="presOf" srcId="{2B025D7F-0F60-4FA8-8233-7CAFF8ED7F40}" destId="{BD694810-DDC8-4A84-B68B-692FA3160A5B}" srcOrd="0" destOrd="0" presId="urn:microsoft.com/office/officeart/2008/layout/VerticalCurvedList"/>
    <dgm:cxn modelId="{2A3011F8-3B73-4958-AD78-114CFF2634C1}" srcId="{2B025D7F-0F60-4FA8-8233-7CAFF8ED7F40}" destId="{6933B949-838B-4B32-9815-49E938A1731D}" srcOrd="0" destOrd="0" parTransId="{A214CC06-13EF-4ABC-AA97-1A88EAE15AC0}" sibTransId="{46D2826C-25F9-4198-A68D-1DF3228B3E15}"/>
    <dgm:cxn modelId="{809E46D8-8F1E-443A-A07D-54540FCCB96D}" type="presParOf" srcId="{BD694810-DDC8-4A84-B68B-692FA3160A5B}" destId="{C24B641D-3C54-442B-84E1-8049C7E1DC48}" srcOrd="0" destOrd="0" presId="urn:microsoft.com/office/officeart/2008/layout/VerticalCurvedList"/>
    <dgm:cxn modelId="{B28C1472-D204-4CDB-B03D-8CA695A7C17A}" type="presParOf" srcId="{C24B641D-3C54-442B-84E1-8049C7E1DC48}" destId="{1ED799CB-33C7-40B0-BFA8-31162DA39F0A}" srcOrd="0" destOrd="0" presId="urn:microsoft.com/office/officeart/2008/layout/VerticalCurvedList"/>
    <dgm:cxn modelId="{0B538BA7-A6AD-4FBC-AE13-33DED3F8E2EE}" type="presParOf" srcId="{1ED799CB-33C7-40B0-BFA8-31162DA39F0A}" destId="{4B221F94-234A-4240-BA99-FFEC8B26B992}" srcOrd="0" destOrd="0" presId="urn:microsoft.com/office/officeart/2008/layout/VerticalCurvedList"/>
    <dgm:cxn modelId="{0E7C2842-0F83-4132-84EA-C005BD348032}" type="presParOf" srcId="{1ED799CB-33C7-40B0-BFA8-31162DA39F0A}" destId="{CAFC11AC-C652-400B-BD2C-5E4BBEC45128}" srcOrd="1" destOrd="0" presId="urn:microsoft.com/office/officeart/2008/layout/VerticalCurvedList"/>
    <dgm:cxn modelId="{576298CB-D2D5-4710-AB7F-DED5943263A7}" type="presParOf" srcId="{1ED799CB-33C7-40B0-BFA8-31162DA39F0A}" destId="{D2AC3722-B607-4A79-A1EA-E3592B2FB1B7}" srcOrd="2" destOrd="0" presId="urn:microsoft.com/office/officeart/2008/layout/VerticalCurvedList"/>
    <dgm:cxn modelId="{C0D71137-D664-4272-BD34-CED06002CDC1}" type="presParOf" srcId="{1ED799CB-33C7-40B0-BFA8-31162DA39F0A}" destId="{0D6C78A4-C540-450E-B6E8-3CF41FCA8691}" srcOrd="3" destOrd="0" presId="urn:microsoft.com/office/officeart/2008/layout/VerticalCurvedList"/>
    <dgm:cxn modelId="{CF8286F5-5301-4FBA-81DC-7ED02AE34027}" type="presParOf" srcId="{C24B641D-3C54-442B-84E1-8049C7E1DC48}" destId="{408CDFBE-7553-4024-AB32-30978C0ECC02}" srcOrd="1" destOrd="0" presId="urn:microsoft.com/office/officeart/2008/layout/VerticalCurvedList"/>
    <dgm:cxn modelId="{550C8E82-4CF2-4D88-98DD-39D275E6E00E}" type="presParOf" srcId="{C24B641D-3C54-442B-84E1-8049C7E1DC48}" destId="{0892C8B2-50A1-49F0-BD6F-ABB8E815DFC1}" srcOrd="2" destOrd="0" presId="urn:microsoft.com/office/officeart/2008/layout/VerticalCurvedList"/>
    <dgm:cxn modelId="{C715A246-867A-4880-A989-24114EBCD797}" type="presParOf" srcId="{0892C8B2-50A1-49F0-BD6F-ABB8E815DFC1}" destId="{7BF97606-1BD0-42A6-A149-C6328078A0F9}" srcOrd="0" destOrd="0" presId="urn:microsoft.com/office/officeart/2008/layout/VerticalCurvedList"/>
    <dgm:cxn modelId="{A3FB58D5-F5A3-4EA5-AA4B-6FE1E4466CE3}" type="presParOf" srcId="{C24B641D-3C54-442B-84E1-8049C7E1DC48}" destId="{AF231DF8-DDEE-4796-BCE3-A237330CFAC8}" srcOrd="3" destOrd="0" presId="urn:microsoft.com/office/officeart/2008/layout/VerticalCurvedList"/>
    <dgm:cxn modelId="{08AF2C6E-08A7-4849-B037-27E154208AAD}" type="presParOf" srcId="{C24B641D-3C54-442B-84E1-8049C7E1DC48}" destId="{B16AA90E-79CD-405B-949B-08B4C193DBF6}" srcOrd="4" destOrd="0" presId="urn:microsoft.com/office/officeart/2008/layout/VerticalCurvedList"/>
    <dgm:cxn modelId="{1610D1CF-9EC9-401F-94F9-5D6D936DDEFA}" type="presParOf" srcId="{B16AA90E-79CD-405B-949B-08B4C193DBF6}" destId="{AF499BB6-135A-4A53-828A-FD3AE1101922}" srcOrd="0" destOrd="0" presId="urn:microsoft.com/office/officeart/2008/layout/VerticalCurvedList"/>
    <dgm:cxn modelId="{7C76E047-172C-4FDB-B090-736E21752B2C}" type="presParOf" srcId="{C24B641D-3C54-442B-84E1-8049C7E1DC48}" destId="{B83761AD-F1C4-4F4A-98B8-89D912B380A3}" srcOrd="5" destOrd="0" presId="urn:microsoft.com/office/officeart/2008/layout/VerticalCurvedList"/>
    <dgm:cxn modelId="{9B990ED1-1C47-4F4C-809D-A697038C72E0}" type="presParOf" srcId="{C24B641D-3C54-442B-84E1-8049C7E1DC48}" destId="{0AB7677C-BB8B-4081-A9A6-3C29BA7EA8E3}" srcOrd="6" destOrd="0" presId="urn:microsoft.com/office/officeart/2008/layout/VerticalCurvedList"/>
    <dgm:cxn modelId="{A564D73A-C544-45EC-91D8-81C1B8CA04F9}" type="presParOf" srcId="{0AB7677C-BB8B-4081-A9A6-3C29BA7EA8E3}" destId="{95A9FCFD-6EC5-425D-BFEA-DBB19241123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C11AC-C652-400B-BD2C-5E4BBEC45128}">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8CDFBE-7553-4024-AB32-30978C0ECC02}">
      <dsp:nvSpPr>
        <dsp:cNvPr id="0" name=""/>
        <dsp:cNvSpPr/>
      </dsp:nvSpPr>
      <dsp:spPr>
        <a:xfrm>
          <a:off x="564979" y="406400"/>
          <a:ext cx="5475833"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IoT initiatives are not easy to implement</a:t>
          </a:r>
        </a:p>
      </dsp:txBody>
      <dsp:txXfrm>
        <a:off x="564979" y="406400"/>
        <a:ext cx="5475833" cy="812800"/>
      </dsp:txXfrm>
    </dsp:sp>
    <dsp:sp modelId="{7BF97606-1BD0-42A6-A149-C6328078A0F9}">
      <dsp:nvSpPr>
        <dsp:cNvPr id="0" name=""/>
        <dsp:cNvSpPr/>
      </dsp:nvSpPr>
      <dsp:spPr>
        <a:xfrm>
          <a:off x="56979" y="3048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231DF8-DDEE-4796-BCE3-A237330CFAC8}">
      <dsp:nvSpPr>
        <dsp:cNvPr id="0" name=""/>
        <dsp:cNvSpPr/>
      </dsp:nvSpPr>
      <dsp:spPr>
        <a:xfrm>
          <a:off x="860432" y="1625599"/>
          <a:ext cx="5180380"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Developing a business model for IoT is not easy</a:t>
          </a:r>
        </a:p>
      </dsp:txBody>
      <dsp:txXfrm>
        <a:off x="860432" y="1625599"/>
        <a:ext cx="5180380" cy="812800"/>
      </dsp:txXfrm>
    </dsp:sp>
    <dsp:sp modelId="{AF499BB6-135A-4A53-828A-FD3AE1101922}">
      <dsp:nvSpPr>
        <dsp:cNvPr id="0" name=""/>
        <dsp:cNvSpPr/>
      </dsp:nvSpPr>
      <dsp:spPr>
        <a:xfrm>
          <a:off x="352432" y="1523999"/>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3761AD-F1C4-4F4A-98B8-89D912B380A3}">
      <dsp:nvSpPr>
        <dsp:cNvPr id="0" name=""/>
        <dsp:cNvSpPr/>
      </dsp:nvSpPr>
      <dsp:spPr>
        <a:xfrm>
          <a:off x="564979" y="2844800"/>
          <a:ext cx="5475833"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Understanding the success metrics is not easy</a:t>
          </a:r>
        </a:p>
      </dsp:txBody>
      <dsp:txXfrm>
        <a:off x="564979" y="2844800"/>
        <a:ext cx="5475833" cy="812800"/>
      </dsp:txXfrm>
    </dsp:sp>
    <dsp:sp modelId="{95A9FCFD-6EC5-425D-BFEA-DBB192411233}">
      <dsp:nvSpPr>
        <dsp:cNvPr id="0" name=""/>
        <dsp:cNvSpPr/>
      </dsp:nvSpPr>
      <dsp:spPr>
        <a:xfrm>
          <a:off x="56979" y="2743200"/>
          <a:ext cx="1016000" cy="101600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88139" tIns="44070" rIns="88139" bIns="44070" rtlCol="0"/>
          <a:lstStyle>
            <a:lvl1pPr algn="l" eaLnBrk="1" hangingPunct="1">
              <a:defRPr sz="1200">
                <a:latin typeface="Arial" charset="0"/>
                <a:ea typeface="Geneva" charset="0"/>
                <a:cs typeface="+mn-cs"/>
              </a:defRPr>
            </a:lvl1pPr>
          </a:lstStyle>
          <a:p>
            <a:pPr>
              <a:defRPr/>
            </a:pPr>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wrap="square" lIns="88139" tIns="44070" rIns="88139" bIns="44070" numCol="1" anchor="t" anchorCtr="0" compatLnSpc="1">
            <a:prstTxWarp prst="textNoShape">
              <a:avLst/>
            </a:prstTxWarp>
          </a:bodyPr>
          <a:lstStyle>
            <a:lvl1pPr algn="r" eaLnBrk="1" hangingPunct="1">
              <a:defRPr sz="1200">
                <a:ea typeface="ＭＳ Ｐゴシック" pitchFamily="34" charset="-128"/>
              </a:defRPr>
            </a:lvl1pPr>
          </a:lstStyle>
          <a:p>
            <a:pPr>
              <a:defRPr/>
            </a:pPr>
            <a:fld id="{52F2A743-70C1-4F4F-8F5B-0F85C47331EE}" type="datetimeFigureOut">
              <a:rPr lang="en-US" altLang="en-US"/>
              <a:pPr>
                <a:defRPr/>
              </a:pPr>
              <a:t>4/27/2018</a:t>
            </a:fld>
            <a:endParaRPr lang="en-US" altLang="en-US"/>
          </a:p>
        </p:txBody>
      </p:sp>
      <p:sp>
        <p:nvSpPr>
          <p:cNvPr id="4" name="Footer Placeholder 3"/>
          <p:cNvSpPr>
            <a:spLocks noGrp="1"/>
          </p:cNvSpPr>
          <p:nvPr>
            <p:ph type="ftr" sz="quarter" idx="2"/>
          </p:nvPr>
        </p:nvSpPr>
        <p:spPr>
          <a:xfrm>
            <a:off x="0" y="8831263"/>
            <a:ext cx="3038475" cy="463550"/>
          </a:xfrm>
          <a:prstGeom prst="rect">
            <a:avLst/>
          </a:prstGeom>
        </p:spPr>
        <p:txBody>
          <a:bodyPr vert="horz" lIns="88139" tIns="44070" rIns="88139" bIns="44070" rtlCol="0" anchor="b"/>
          <a:lstStyle>
            <a:lvl1pPr algn="l" eaLnBrk="1" hangingPunct="1">
              <a:defRPr sz="1200">
                <a:latin typeface="Arial" charset="0"/>
                <a:ea typeface="Geneva" charset="0"/>
                <a:cs typeface="+mn-cs"/>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88139" tIns="44070" rIns="88139" bIns="44070" numCol="1" anchor="b" anchorCtr="0" compatLnSpc="1">
            <a:prstTxWarp prst="textNoShape">
              <a:avLst/>
            </a:prstTxWarp>
          </a:bodyPr>
          <a:lstStyle>
            <a:lvl1pPr algn="r" eaLnBrk="1" hangingPunct="1">
              <a:defRPr sz="1200"/>
            </a:lvl1pPr>
          </a:lstStyle>
          <a:p>
            <a:fld id="{21649EA1-6D67-4ABC-8972-5A03B3E13066}" type="slidenum">
              <a:rPr lang="en-US" altLang="en-US"/>
              <a:pPr/>
              <a:t>‹#›</a:t>
            </a:fld>
            <a:endParaRPr lang="en-US" altLang="en-US"/>
          </a:p>
        </p:txBody>
      </p:sp>
    </p:spTree>
    <p:extLst>
      <p:ext uri="{BB962C8B-B14F-4D97-AF65-F5344CB8AC3E}">
        <p14:creationId xmlns:p14="http://schemas.microsoft.com/office/powerpoint/2010/main" val="9037308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8475" cy="463550"/>
          </a:xfrm>
          <a:prstGeom prst="rect">
            <a:avLst/>
          </a:prstGeom>
          <a:noFill/>
          <a:ln>
            <a:noFill/>
          </a:ln>
          <a:effectLst/>
          <a:ex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ea typeface="Geneva" charset="0"/>
                <a:cs typeface="+mn-cs"/>
              </a:defRPr>
            </a:lvl1pPr>
          </a:lstStyle>
          <a:p>
            <a:pPr>
              <a:defRPr/>
            </a:pPr>
            <a:endParaRPr lang="en-US"/>
          </a:p>
        </p:txBody>
      </p:sp>
      <p:sp>
        <p:nvSpPr>
          <p:cNvPr id="20483" name="Rectangle 3"/>
          <p:cNvSpPr>
            <a:spLocks noGrp="1" noChangeArrowheads="1"/>
          </p:cNvSpPr>
          <p:nvPr>
            <p:ph type="dt" idx="1"/>
          </p:nvPr>
        </p:nvSpPr>
        <p:spPr bwMode="auto">
          <a:xfrm>
            <a:off x="3970338" y="0"/>
            <a:ext cx="3038475" cy="463550"/>
          </a:xfrm>
          <a:prstGeom prst="rect">
            <a:avLst/>
          </a:prstGeom>
          <a:noFill/>
          <a:ln>
            <a:noFill/>
          </a:ln>
          <a:effectLst/>
          <a:ex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ea typeface="Geneva" charset="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701675" y="4416425"/>
            <a:ext cx="5607050" cy="4181475"/>
          </a:xfrm>
          <a:prstGeom prst="rect">
            <a:avLst/>
          </a:prstGeom>
          <a:noFill/>
          <a:ln>
            <a:noFill/>
          </a:ln>
          <a:effectLs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831263"/>
            <a:ext cx="3038475" cy="463550"/>
          </a:xfrm>
          <a:prstGeom prst="rect">
            <a:avLst/>
          </a:prstGeom>
          <a:noFill/>
          <a:ln>
            <a:noFill/>
          </a:ln>
          <a:effectLst/>
          <a:ex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ea typeface="Geneva" charset="0"/>
                <a:cs typeface="+mn-cs"/>
              </a:defRPr>
            </a:lvl1pPr>
          </a:lstStyle>
          <a:p>
            <a:pPr>
              <a:defRPr/>
            </a:pPr>
            <a:endParaRPr lang="en-US"/>
          </a:p>
        </p:txBody>
      </p:sp>
      <p:sp>
        <p:nvSpPr>
          <p:cNvPr id="20487" name="Rectangle 7"/>
          <p:cNvSpPr>
            <a:spLocks noGrp="1" noChangeArrowheads="1"/>
          </p:cNvSpPr>
          <p:nvPr>
            <p:ph type="sldNum" sz="quarter" idx="5"/>
          </p:nvPr>
        </p:nvSpPr>
        <p:spPr bwMode="auto">
          <a:xfrm>
            <a:off x="3970338" y="8831263"/>
            <a:ext cx="3038475" cy="463550"/>
          </a:xfrm>
          <a:prstGeom prst="rect">
            <a:avLst/>
          </a:prstGeom>
          <a:noFill/>
          <a:ln>
            <a:noFill/>
          </a:ln>
          <a:effectLs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fld id="{4D6C9E7C-8174-470B-A009-325A32E93416}" type="slidenum">
              <a:rPr lang="en-US" altLang="en-US"/>
              <a:pPr/>
              <a:t>‹#›</a:t>
            </a:fld>
            <a:endParaRPr lang="en-US" altLang="en-US"/>
          </a:p>
        </p:txBody>
      </p:sp>
    </p:spTree>
    <p:extLst>
      <p:ext uri="{BB962C8B-B14F-4D97-AF65-F5344CB8AC3E}">
        <p14:creationId xmlns:p14="http://schemas.microsoft.com/office/powerpoint/2010/main" val="35675695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600" kern="1200">
        <a:solidFill>
          <a:schemeClr val="tx1"/>
        </a:solidFill>
        <a:latin typeface="Arial" charset="0"/>
        <a:ea typeface="ＭＳ Ｐゴシック" pitchFamily="34" charset="-128"/>
        <a:cs typeface="Geneva" charset="0"/>
      </a:defRPr>
    </a:lvl1pPr>
    <a:lvl2pPr marL="239316" algn="l" rtl="0" eaLnBrk="0" fontAlgn="base" hangingPunct="0">
      <a:spcBef>
        <a:spcPct val="30000"/>
      </a:spcBef>
      <a:spcAft>
        <a:spcPct val="0"/>
      </a:spcAft>
      <a:defRPr sz="600" kern="1200">
        <a:solidFill>
          <a:schemeClr val="tx1"/>
        </a:solidFill>
        <a:latin typeface="Arial" charset="0"/>
        <a:ea typeface="Geneva" charset="0"/>
        <a:cs typeface="Geneva" charset="0"/>
      </a:defRPr>
    </a:lvl2pPr>
    <a:lvl3pPr marL="479822" algn="l" rtl="0" eaLnBrk="0" fontAlgn="base" hangingPunct="0">
      <a:spcBef>
        <a:spcPct val="30000"/>
      </a:spcBef>
      <a:spcAft>
        <a:spcPct val="0"/>
      </a:spcAft>
      <a:defRPr sz="600" kern="1200">
        <a:solidFill>
          <a:schemeClr val="tx1"/>
        </a:solidFill>
        <a:latin typeface="Arial" charset="0"/>
        <a:ea typeface="Geneva" charset="0"/>
        <a:cs typeface="Geneva" charset="0"/>
      </a:defRPr>
    </a:lvl3pPr>
    <a:lvl4pPr marL="719138" algn="l" rtl="0" eaLnBrk="0" fontAlgn="base" hangingPunct="0">
      <a:spcBef>
        <a:spcPct val="30000"/>
      </a:spcBef>
      <a:spcAft>
        <a:spcPct val="0"/>
      </a:spcAft>
      <a:defRPr sz="600" kern="1200">
        <a:solidFill>
          <a:schemeClr val="tx1"/>
        </a:solidFill>
        <a:latin typeface="Arial" charset="0"/>
        <a:ea typeface="Geneva" charset="0"/>
        <a:cs typeface="Geneva" charset="0"/>
      </a:defRPr>
    </a:lvl4pPr>
    <a:lvl5pPr marL="959644" algn="l" rtl="0" eaLnBrk="0" fontAlgn="base" hangingPunct="0">
      <a:spcBef>
        <a:spcPct val="30000"/>
      </a:spcBef>
      <a:spcAft>
        <a:spcPct val="0"/>
      </a:spcAft>
      <a:defRPr sz="600" kern="1200">
        <a:solidFill>
          <a:schemeClr val="tx1"/>
        </a:solidFill>
        <a:latin typeface="Arial" charset="0"/>
        <a:ea typeface="Geneva" charset="0"/>
        <a:cs typeface="Geneva" charset="0"/>
      </a:defRPr>
    </a:lvl5pPr>
    <a:lvl6pPr marL="1199970" algn="l" defTabSz="239994" rtl="0" eaLnBrk="1" latinLnBrk="0" hangingPunct="1">
      <a:defRPr sz="600" kern="1200">
        <a:solidFill>
          <a:schemeClr val="tx1"/>
        </a:solidFill>
        <a:latin typeface="+mn-lt"/>
        <a:ea typeface="+mn-ea"/>
        <a:cs typeface="+mn-cs"/>
      </a:defRPr>
    </a:lvl6pPr>
    <a:lvl7pPr marL="1439964" algn="l" defTabSz="239994" rtl="0" eaLnBrk="1" latinLnBrk="0" hangingPunct="1">
      <a:defRPr sz="600" kern="1200">
        <a:solidFill>
          <a:schemeClr val="tx1"/>
        </a:solidFill>
        <a:latin typeface="+mn-lt"/>
        <a:ea typeface="+mn-ea"/>
        <a:cs typeface="+mn-cs"/>
      </a:defRPr>
    </a:lvl7pPr>
    <a:lvl8pPr marL="1679958" algn="l" defTabSz="239994" rtl="0" eaLnBrk="1" latinLnBrk="0" hangingPunct="1">
      <a:defRPr sz="600" kern="1200">
        <a:solidFill>
          <a:schemeClr val="tx1"/>
        </a:solidFill>
        <a:latin typeface="+mn-lt"/>
        <a:ea typeface="+mn-ea"/>
        <a:cs typeface="+mn-cs"/>
      </a:defRPr>
    </a:lvl8pPr>
    <a:lvl9pPr marL="1919952" algn="l" defTabSz="239994"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witter.com/klm"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facebook.com/klm" TargetMode="External"/><Relationship Id="rId4" Type="http://schemas.openxmlformats.org/officeDocument/2006/relationships/hyperlink" Target="http://www.klm.com/travel/us_en/customer_support/customer_support/all_about_customer_support/index.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a:t>
            </a:fld>
            <a:endParaRPr lang="en-US" altLang="en-US"/>
          </a:p>
        </p:txBody>
      </p:sp>
    </p:spTree>
    <p:extLst>
      <p:ext uri="{BB962C8B-B14F-4D97-AF65-F5344CB8AC3E}">
        <p14:creationId xmlns:p14="http://schemas.microsoft.com/office/powerpoint/2010/main" val="482242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pitchFamily="34" charset="-128"/>
                <a:cs typeface="Geneva" charset="0"/>
              </a:rPr>
              <a:t>Today’s presentation is going to be all about understanding the rise of the Internet of Things</a:t>
            </a:r>
            <a:r>
              <a:rPr lang="en-US" sz="800" kern="1200" baseline="0" dirty="0">
                <a:solidFill>
                  <a:schemeClr val="tx1"/>
                </a:solidFill>
                <a:effectLst/>
                <a:latin typeface="Arial" charset="0"/>
                <a:ea typeface="ＭＳ Ｐゴシック" pitchFamily="34" charset="-128"/>
                <a:cs typeface="Geneva" charset="0"/>
              </a:rPr>
              <a:t> and how its transforming customer experience forever</a:t>
            </a:r>
            <a:r>
              <a:rPr lang="en-US" sz="800" kern="1200" dirty="0">
                <a:solidFill>
                  <a:schemeClr val="tx1"/>
                </a:solidFill>
                <a:effectLst/>
                <a:latin typeface="Arial" charset="0"/>
                <a:ea typeface="ＭＳ Ｐゴシック" pitchFamily="34" charset="-128"/>
                <a:cs typeface="Geneva"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pitchFamily="34" charset="-128"/>
              <a:cs typeface="Geneva"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pitchFamily="34" charset="-128"/>
                <a:cs typeface="Geneva" charset="0"/>
              </a:rPr>
              <a:t>But</a:t>
            </a:r>
            <a:r>
              <a:rPr lang="en-US" sz="800" kern="1200" baseline="0" dirty="0">
                <a:solidFill>
                  <a:schemeClr val="tx1"/>
                </a:solidFill>
                <a:effectLst/>
                <a:latin typeface="Arial" charset="0"/>
                <a:ea typeface="ＭＳ Ｐゴシック" pitchFamily="34" charset="-128"/>
                <a:cs typeface="Geneva" charset="0"/>
              </a:rPr>
              <a:t> before we dive in, w</a:t>
            </a:r>
            <a:r>
              <a:rPr lang="en-US" sz="800" kern="1200" dirty="0">
                <a:solidFill>
                  <a:schemeClr val="tx1"/>
                </a:solidFill>
                <a:effectLst/>
                <a:latin typeface="Arial" charset="0"/>
                <a:ea typeface="ＭＳ Ｐゴシック" pitchFamily="34" charset="-128"/>
                <a:cs typeface="Geneva" charset="0"/>
              </a:rPr>
              <a:t>hat exactly is the Internet of Things?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pitchFamily="34" charset="-128"/>
              <a:cs typeface="Geneva"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800" b="0" i="0" kern="1200" dirty="0">
                <a:solidFill>
                  <a:schemeClr val="tx1"/>
                </a:solidFill>
                <a:effectLst/>
                <a:latin typeface="Arial" charset="0"/>
                <a:ea typeface="ＭＳ Ｐゴシック" pitchFamily="34" charset="-128"/>
                <a:cs typeface="Geneva" charset="0"/>
              </a:rPr>
              <a:t>The internet of things (IoT) is the network of physical objects—devices, vehicles, buildings and other items—embedded with electronics, software, sensors, and network connectivity that enables these objects to collect and exchange data.</a:t>
            </a:r>
            <a:endParaRPr lang="en-US" sz="800" kern="1200" dirty="0">
              <a:solidFill>
                <a:schemeClr val="tx1"/>
              </a:solidFill>
              <a:effectLst/>
              <a:latin typeface="Arial" charset="0"/>
              <a:ea typeface="ＭＳ Ｐゴシック" pitchFamily="34" charset="-128"/>
              <a:cs typeface="Geneva" charset="0"/>
            </a:endParaRP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4D6C9E7C-8174-470B-A009-325A32E93416}"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6534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Review this image with the audience to understand the breadth of capabilities. </a:t>
            </a:r>
          </a:p>
          <a:p>
            <a:endParaRPr lang="en-US" b="0" dirty="0"/>
          </a:p>
          <a:p>
            <a:r>
              <a:rPr lang="en-US" b="0" dirty="0"/>
              <a:t>ASK: </a:t>
            </a:r>
          </a:p>
          <a:p>
            <a:pPr marL="171450" indent="-171450">
              <a:buFont typeface="Arial" panose="020B0604020202020204" pitchFamily="34" charset="0"/>
              <a:buChar char="•"/>
            </a:pPr>
            <a:r>
              <a:rPr lang="en-US" b="0" dirty="0"/>
              <a:t>How many of you have connected devices at home? </a:t>
            </a:r>
          </a:p>
          <a:p>
            <a:pPr marL="171450" indent="-171450">
              <a:buFont typeface="Arial" panose="020B0604020202020204" pitchFamily="34" charset="0"/>
              <a:buChar char="•"/>
            </a:pPr>
            <a:r>
              <a:rPr lang="en-US" b="0" dirty="0"/>
              <a:t>Any bots like: Alexa or Google Home? </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The rise of technologies like If This Than That (or IFTTT) or Zapier enable us, even as general home consumers, to connect IoT devices and power rich user experiences that streamline and improve our quality of life. </a:t>
            </a:r>
          </a:p>
          <a:p>
            <a:endParaRPr lang="en-US" b="0" dirty="0"/>
          </a:p>
          <a:p>
            <a:r>
              <a:rPr lang="en-US" b="0" dirty="0"/>
              <a:t>To the end user, IoT is fairly easy to understand since consumer grade IoT is everywhere these days! I have a colleague who drives his connected car, into his connected garage, which in turn turns on the connected lights in his house, and control his connected thermostat. </a:t>
            </a:r>
          </a:p>
          <a:p>
            <a:endParaRPr lang="en-US" b="0" dirty="0"/>
          </a:p>
          <a:p>
            <a:r>
              <a:rPr lang="en-US" b="0" dirty="0"/>
              <a:t>BUT… for the enterprise, IoT can be more challenging… </a:t>
            </a: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12</a:t>
            </a:fld>
            <a:endParaRPr lang="en-US" altLang="en-US"/>
          </a:p>
        </p:txBody>
      </p:sp>
    </p:spTree>
    <p:extLst>
      <p:ext uri="{BB962C8B-B14F-4D97-AF65-F5344CB8AC3E}">
        <p14:creationId xmlns:p14="http://schemas.microsoft.com/office/powerpoint/2010/main" val="892892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13</a:t>
            </a:fld>
            <a:endParaRPr lang="en-US" altLang="en-US"/>
          </a:p>
        </p:txBody>
      </p:sp>
    </p:spTree>
    <p:extLst>
      <p:ext uri="{BB962C8B-B14F-4D97-AF65-F5344CB8AC3E}">
        <p14:creationId xmlns:p14="http://schemas.microsoft.com/office/powerpoint/2010/main" val="3077001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ea typeface="MS PGothic" charset="-128"/>
            </a:endParaRPr>
          </a:p>
        </p:txBody>
      </p:sp>
      <p:sp>
        <p:nvSpPr>
          <p:cNvPr id="849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defTabSz="966788">
              <a:defRPr sz="2400">
                <a:solidFill>
                  <a:schemeClr val="tx1"/>
                </a:solidFill>
                <a:latin typeface="Arial" charset="0"/>
                <a:ea typeface="ＭＳ Ｐゴシック" charset="-128"/>
              </a:defRPr>
            </a:lvl2pPr>
            <a:lvl3pPr defTabSz="966788">
              <a:defRPr sz="2400">
                <a:solidFill>
                  <a:schemeClr val="tx1"/>
                </a:solidFill>
                <a:latin typeface="Arial" charset="0"/>
                <a:ea typeface="ＭＳ Ｐゴシック" charset="-128"/>
              </a:defRPr>
            </a:lvl3pPr>
            <a:lvl4pPr defTabSz="966788">
              <a:defRPr sz="2400">
                <a:solidFill>
                  <a:schemeClr val="tx1"/>
                </a:solidFill>
                <a:latin typeface="Arial" charset="0"/>
                <a:ea typeface="ＭＳ Ｐゴシック" charset="-128"/>
              </a:defRPr>
            </a:lvl4pPr>
            <a:lvl5pPr defTabSz="966788">
              <a:defRPr sz="2400">
                <a:solidFill>
                  <a:schemeClr val="tx1"/>
                </a:solidFill>
                <a:latin typeface="Arial" charset="0"/>
                <a:ea typeface="ＭＳ Ｐゴシック" charset="-128"/>
              </a:defRPr>
            </a:lvl5pPr>
            <a:lvl6pPr marL="1736725" indent="549275" defTabSz="966788" eaLnBrk="0" fontAlgn="base" hangingPunct="0">
              <a:spcBef>
                <a:spcPct val="0"/>
              </a:spcBef>
              <a:spcAft>
                <a:spcPct val="0"/>
              </a:spcAft>
              <a:defRPr sz="2400">
                <a:solidFill>
                  <a:schemeClr val="tx1"/>
                </a:solidFill>
                <a:latin typeface="Arial" charset="0"/>
                <a:ea typeface="ＭＳ Ｐゴシック" charset="-128"/>
              </a:defRPr>
            </a:lvl6pPr>
            <a:lvl7pPr marL="2193925" indent="549275" defTabSz="966788" eaLnBrk="0" fontAlgn="base" hangingPunct="0">
              <a:spcBef>
                <a:spcPct val="0"/>
              </a:spcBef>
              <a:spcAft>
                <a:spcPct val="0"/>
              </a:spcAft>
              <a:defRPr sz="2400">
                <a:solidFill>
                  <a:schemeClr val="tx1"/>
                </a:solidFill>
                <a:latin typeface="Arial" charset="0"/>
                <a:ea typeface="ＭＳ Ｐゴシック" charset="-128"/>
              </a:defRPr>
            </a:lvl7pPr>
            <a:lvl8pPr marL="2651125" indent="549275" defTabSz="966788" eaLnBrk="0" fontAlgn="base" hangingPunct="0">
              <a:spcBef>
                <a:spcPct val="0"/>
              </a:spcBef>
              <a:spcAft>
                <a:spcPct val="0"/>
              </a:spcAft>
              <a:defRPr sz="2400">
                <a:solidFill>
                  <a:schemeClr val="tx1"/>
                </a:solidFill>
                <a:latin typeface="Arial" charset="0"/>
                <a:ea typeface="ＭＳ Ｐゴシック" charset="-128"/>
              </a:defRPr>
            </a:lvl8pPr>
            <a:lvl9pPr marL="3108325" indent="549275" defTabSz="966788" eaLnBrk="0" fontAlgn="base" hangingPunct="0">
              <a:spcBef>
                <a:spcPct val="0"/>
              </a:spcBef>
              <a:spcAft>
                <a:spcPct val="0"/>
              </a:spcAft>
              <a:defRPr sz="2400">
                <a:solidFill>
                  <a:schemeClr val="tx1"/>
                </a:solidFill>
                <a:latin typeface="Arial" charset="0"/>
                <a:ea typeface="ＭＳ Ｐゴシック" charset="-128"/>
              </a:defRPr>
            </a:lvl9pPr>
          </a:lstStyle>
          <a:p>
            <a:fld id="{2F9405F8-F3E0-0442-AF37-861F1A8DB5BB}" type="slidenum">
              <a:rPr lang="en-US" altLang="en-US" sz="1300"/>
              <a:pPr/>
              <a:t>14</a:t>
            </a:fld>
            <a:endParaRPr lang="en-US" altLang="en-US" sz="1300"/>
          </a:p>
        </p:txBody>
      </p:sp>
    </p:spTree>
    <p:extLst>
      <p:ext uri="{BB962C8B-B14F-4D97-AF65-F5344CB8AC3E}">
        <p14:creationId xmlns:p14="http://schemas.microsoft.com/office/powerpoint/2010/main" val="2107120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457200" y="720725"/>
            <a:ext cx="6400800" cy="3600450"/>
          </a:xfrm>
          <a:ln/>
        </p:spPr>
      </p:sp>
      <p:sp>
        <p:nvSpPr>
          <p:cNvPr id="2150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15325F"/>
                </a:solidFill>
                <a:latin typeface="Arial" pitchFamily="34" charset="0"/>
              </a:rPr>
              <a:t>Delivery of</a:t>
            </a:r>
            <a:r>
              <a:rPr lang="en-US" altLang="en-US" baseline="0" dirty="0">
                <a:solidFill>
                  <a:srgbClr val="15325F"/>
                </a:solidFill>
                <a:latin typeface="Arial" pitchFamily="34" charset="0"/>
              </a:rPr>
              <a:t> a positive customer experience can have </a:t>
            </a:r>
            <a:r>
              <a:rPr lang="en-US" altLang="en-US" dirty="0">
                <a:solidFill>
                  <a:srgbClr val="15325F"/>
                </a:solidFill>
                <a:latin typeface="Arial" pitchFamily="34" charset="0"/>
              </a:rPr>
              <a:t>such a significant</a:t>
            </a:r>
            <a:r>
              <a:rPr lang="en-US" altLang="en-US" baseline="0" dirty="0">
                <a:solidFill>
                  <a:srgbClr val="15325F"/>
                </a:solidFill>
                <a:latin typeface="Arial" pitchFamily="34" charset="0"/>
              </a:rPr>
              <a:t> impact on a business’ reputation, customer loyalty, and revenue – that it’s now seen as a #1 priority for C-level executives world wide.</a:t>
            </a:r>
          </a:p>
          <a:p>
            <a:endParaRPr lang="en-US" sz="800" kern="1200" dirty="0">
              <a:solidFill>
                <a:schemeClr val="tx1"/>
              </a:solidFill>
              <a:effectLst/>
              <a:latin typeface="Arial" charset="0"/>
              <a:ea typeface="ＭＳ Ｐゴシック" pitchFamily="34" charset="-128"/>
              <a:cs typeface="Geneva" charset="0"/>
            </a:endParaRPr>
          </a:p>
          <a:p>
            <a:r>
              <a:rPr lang="en-US" sz="800" kern="1200" dirty="0">
                <a:solidFill>
                  <a:schemeClr val="tx1"/>
                </a:solidFill>
                <a:effectLst/>
                <a:latin typeface="Arial" charset="0"/>
                <a:ea typeface="ＭＳ Ｐゴシック" pitchFamily="34" charset="-128"/>
                <a:cs typeface="Geneva" charset="0"/>
              </a:rPr>
              <a:t>The impact of a negative customer experience can be instantaneous. Social networks facilitate reaching a much wider audience and also it happens in the heat of the moment. Reputations are staked on each and every customer experience, and we need to ensure success at every turn.</a:t>
            </a:r>
          </a:p>
          <a:p>
            <a:endParaRPr lang="en-US" sz="800" kern="1200" dirty="0">
              <a:solidFill>
                <a:schemeClr val="tx1"/>
              </a:solidFill>
              <a:effectLst/>
              <a:latin typeface="Arial" charset="0"/>
              <a:ea typeface="ＭＳ Ｐゴシック" pitchFamily="34" charset="-128"/>
              <a:cs typeface="Geneva" charset="0"/>
            </a:endParaRPr>
          </a:p>
          <a:p>
            <a:r>
              <a:rPr lang="en-US" sz="800" kern="1200" dirty="0">
                <a:solidFill>
                  <a:schemeClr val="tx1"/>
                </a:solidFill>
                <a:effectLst/>
                <a:latin typeface="Arial" charset="0"/>
                <a:ea typeface="ＭＳ Ｐゴシック" pitchFamily="34" charset="-128"/>
                <a:cs typeface="Geneva" charset="0"/>
              </a:rPr>
              <a:t>80% of your revenue comes from 20% of your customers – those customers that are happy and engaged with your company buy and spend more,</a:t>
            </a:r>
            <a:r>
              <a:rPr lang="en-US" sz="800" kern="1200" baseline="0" dirty="0">
                <a:solidFill>
                  <a:schemeClr val="tx1"/>
                </a:solidFill>
                <a:effectLst/>
                <a:latin typeface="Arial" charset="0"/>
                <a:ea typeface="ＭＳ Ｐゴシック" pitchFamily="34" charset="-128"/>
                <a:cs typeface="Geneva" charset="0"/>
              </a:rPr>
              <a:t> </a:t>
            </a:r>
            <a:r>
              <a:rPr lang="en-US" sz="800" kern="1200" dirty="0">
                <a:solidFill>
                  <a:schemeClr val="tx1"/>
                </a:solidFill>
                <a:effectLst/>
                <a:latin typeface="Arial" charset="0"/>
                <a:ea typeface="ＭＳ Ｐゴシック" pitchFamily="34" charset="-128"/>
                <a:cs typeface="Geneva" charset="0"/>
              </a:rPr>
              <a:t>and ultimately deliver better value (are 3x more loyal).</a:t>
            </a:r>
          </a:p>
          <a:p>
            <a:endParaRPr lang="en-US" sz="800" kern="1200" dirty="0">
              <a:solidFill>
                <a:schemeClr val="tx1"/>
              </a:solidFill>
              <a:effectLst/>
              <a:latin typeface="Arial" charset="0"/>
              <a:ea typeface="ＭＳ Ｐゴシック" pitchFamily="34" charset="-128"/>
              <a:cs typeface="Geneva" charset="0"/>
            </a:endParaRPr>
          </a:p>
          <a:p>
            <a:r>
              <a:rPr lang="en-US" sz="800" kern="1200" dirty="0">
                <a:solidFill>
                  <a:schemeClr val="tx1"/>
                </a:solidFill>
                <a:effectLst/>
                <a:latin typeface="Arial" charset="0"/>
                <a:ea typeface="ＭＳ Ｐゴシック" pitchFamily="34" charset="-128"/>
                <a:cs typeface="Geneva" charset="0"/>
              </a:rPr>
              <a:t>So, it’s really important that we measure and manage that experience to ensure the success of our organization. </a:t>
            </a:r>
          </a:p>
          <a:p>
            <a:endParaRPr lang="en-US" sz="800" kern="1200" dirty="0">
              <a:solidFill>
                <a:schemeClr val="tx1"/>
              </a:solidFill>
              <a:effectLst/>
              <a:latin typeface="Arial" charset="0"/>
              <a:ea typeface="ＭＳ Ｐゴシック" pitchFamily="34" charset="-128"/>
              <a:cs typeface="Geneva" charset="0"/>
            </a:endParaRPr>
          </a:p>
          <a:p>
            <a:r>
              <a:rPr lang="en-US" sz="800" kern="1200" dirty="0">
                <a:solidFill>
                  <a:schemeClr val="tx1"/>
                </a:solidFill>
                <a:effectLst/>
                <a:latin typeface="Arial" charset="0"/>
                <a:ea typeface="ＭＳ Ｐゴシック" pitchFamily="34" charset="-128"/>
                <a:cs typeface="Geneva" charset="0"/>
              </a:rPr>
              <a:t>The results are truly shown at the bottom line. HBR finds that organizations that take customer service/engagement as a top priority deliver &gt;2x revenue. It’s no longer just about having the best widget, it’s about having the best widget and the best customer service to go with it. This allows your business to stand up and differentiate from the competition. </a:t>
            </a:r>
          </a:p>
          <a:p>
            <a:endParaRPr lang="en-US" sz="800" kern="1200" dirty="0">
              <a:solidFill>
                <a:schemeClr val="tx1"/>
              </a:solidFill>
              <a:effectLst/>
              <a:latin typeface="Arial" charset="0"/>
              <a:ea typeface="ＭＳ Ｐゴシック" pitchFamily="34" charset="-128"/>
              <a:cs typeface="Geneva" charset="0"/>
            </a:endParaRPr>
          </a:p>
          <a:p>
            <a:r>
              <a:rPr lang="en-US" sz="800" kern="1200" dirty="0">
                <a:solidFill>
                  <a:schemeClr val="tx1"/>
                </a:solidFill>
                <a:effectLst/>
                <a:latin typeface="Arial" charset="0"/>
                <a:ea typeface="ＭＳ Ｐゴシック" pitchFamily="34" charset="-128"/>
                <a:cs typeface="Geneva" charset="0"/>
              </a:rPr>
              <a:t> </a:t>
            </a:r>
          </a:p>
        </p:txBody>
      </p:sp>
      <p:sp>
        <p:nvSpPr>
          <p:cNvPr id="21508"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394" eaLnBrk="0" hangingPunct="0">
              <a:spcBef>
                <a:spcPct val="30000"/>
              </a:spcBef>
              <a:defRPr sz="800">
                <a:solidFill>
                  <a:schemeClr val="tx1"/>
                </a:solidFill>
                <a:latin typeface="Arial" pitchFamily="34" charset="0"/>
                <a:ea typeface="MS PGothic" pitchFamily="34" charset="-128"/>
                <a:cs typeface="Geneva" charset="0"/>
              </a:defRPr>
            </a:lvl1pPr>
            <a:lvl2pPr marL="742668" indent="-284882" defTabSz="930394" eaLnBrk="0" hangingPunct="0">
              <a:spcBef>
                <a:spcPct val="30000"/>
              </a:spcBef>
              <a:defRPr sz="800">
                <a:solidFill>
                  <a:schemeClr val="tx1"/>
                </a:solidFill>
                <a:latin typeface="Arial" pitchFamily="34" charset="0"/>
                <a:ea typeface="Geneva" charset="0"/>
                <a:cs typeface="Geneva" charset="0"/>
              </a:defRPr>
            </a:lvl2pPr>
            <a:lvl3pPr marL="1142819" indent="-227246" defTabSz="930394" eaLnBrk="0" hangingPunct="0">
              <a:spcBef>
                <a:spcPct val="30000"/>
              </a:spcBef>
              <a:defRPr sz="800">
                <a:solidFill>
                  <a:schemeClr val="tx1"/>
                </a:solidFill>
                <a:latin typeface="Arial" pitchFamily="34" charset="0"/>
                <a:ea typeface="Geneva" charset="0"/>
                <a:cs typeface="Geneva" charset="0"/>
              </a:defRPr>
            </a:lvl3pPr>
            <a:lvl4pPr marL="1598960" indent="-227246" defTabSz="930394" eaLnBrk="0" hangingPunct="0">
              <a:spcBef>
                <a:spcPct val="30000"/>
              </a:spcBef>
              <a:defRPr sz="800">
                <a:solidFill>
                  <a:schemeClr val="tx1"/>
                </a:solidFill>
                <a:latin typeface="Arial" pitchFamily="34" charset="0"/>
                <a:ea typeface="Geneva" charset="0"/>
                <a:cs typeface="Geneva" charset="0"/>
              </a:defRPr>
            </a:lvl4pPr>
            <a:lvl5pPr marL="2056746" indent="-227246" defTabSz="930394" eaLnBrk="0" hangingPunct="0">
              <a:spcBef>
                <a:spcPct val="30000"/>
              </a:spcBef>
              <a:defRPr sz="800">
                <a:solidFill>
                  <a:schemeClr val="tx1"/>
                </a:solidFill>
                <a:latin typeface="Arial" pitchFamily="34" charset="0"/>
                <a:ea typeface="Geneva" charset="0"/>
                <a:cs typeface="Geneva" charset="0"/>
              </a:defRPr>
            </a:lvl5pPr>
            <a:lvl6pPr marL="2531000" indent="-227246" defTabSz="930394" eaLnBrk="0" fontAlgn="base" hangingPunct="0">
              <a:spcBef>
                <a:spcPct val="30000"/>
              </a:spcBef>
              <a:spcAft>
                <a:spcPct val="0"/>
              </a:spcAft>
              <a:defRPr sz="800">
                <a:solidFill>
                  <a:schemeClr val="tx1"/>
                </a:solidFill>
                <a:latin typeface="Arial" pitchFamily="34" charset="0"/>
                <a:ea typeface="Geneva" charset="0"/>
                <a:cs typeface="Geneva" charset="0"/>
              </a:defRPr>
            </a:lvl6pPr>
            <a:lvl7pPr marL="3005253" indent="-227246" defTabSz="930394" eaLnBrk="0" fontAlgn="base" hangingPunct="0">
              <a:spcBef>
                <a:spcPct val="30000"/>
              </a:spcBef>
              <a:spcAft>
                <a:spcPct val="0"/>
              </a:spcAft>
              <a:defRPr sz="800">
                <a:solidFill>
                  <a:schemeClr val="tx1"/>
                </a:solidFill>
                <a:latin typeface="Arial" pitchFamily="34" charset="0"/>
                <a:ea typeface="Geneva" charset="0"/>
                <a:cs typeface="Geneva" charset="0"/>
              </a:defRPr>
            </a:lvl7pPr>
            <a:lvl8pPr marL="3479507" indent="-227246" defTabSz="930394" eaLnBrk="0" fontAlgn="base" hangingPunct="0">
              <a:spcBef>
                <a:spcPct val="30000"/>
              </a:spcBef>
              <a:spcAft>
                <a:spcPct val="0"/>
              </a:spcAft>
              <a:defRPr sz="800">
                <a:solidFill>
                  <a:schemeClr val="tx1"/>
                </a:solidFill>
                <a:latin typeface="Arial" pitchFamily="34" charset="0"/>
                <a:ea typeface="Geneva" charset="0"/>
                <a:cs typeface="Geneva" charset="0"/>
              </a:defRPr>
            </a:lvl8pPr>
            <a:lvl9pPr marL="3953760" indent="-227246" defTabSz="930394" eaLnBrk="0" fontAlgn="base" hangingPunct="0">
              <a:spcBef>
                <a:spcPct val="30000"/>
              </a:spcBef>
              <a:spcAft>
                <a:spcPct val="0"/>
              </a:spcAft>
              <a:defRPr sz="800">
                <a:solidFill>
                  <a:schemeClr val="tx1"/>
                </a:solidFill>
                <a:latin typeface="Arial" pitchFamily="34" charset="0"/>
                <a:ea typeface="Geneva" charset="0"/>
                <a:cs typeface="Geneva" charset="0"/>
              </a:defRPr>
            </a:lvl9pPr>
          </a:lstStyle>
          <a:p>
            <a:pPr eaLnBrk="1" hangingPunct="1">
              <a:spcBef>
                <a:spcPct val="0"/>
              </a:spcBef>
            </a:pPr>
            <a:fld id="{8DBE7B65-C1D7-439A-B59D-E420D8B7D79C}" type="slidenum">
              <a:rPr lang="en-US" altLang="en-US" sz="1300"/>
              <a:pPr eaLnBrk="1" hangingPunct="1">
                <a:spcBef>
                  <a:spcPct val="0"/>
                </a:spcBef>
              </a:pPr>
              <a:t>15</a:t>
            </a:fld>
            <a:endParaRPr lang="en-US" altLang="en-US" sz="1300"/>
          </a:p>
        </p:txBody>
      </p:sp>
    </p:spTree>
    <p:extLst>
      <p:ext uri="{BB962C8B-B14F-4D97-AF65-F5344CB8AC3E}">
        <p14:creationId xmlns:p14="http://schemas.microsoft.com/office/powerpoint/2010/main" val="1836677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Note on KLM example here:  </a:t>
            </a:r>
            <a:r>
              <a:rPr lang="en-US" sz="800" b="0" i="0" kern="1200" dirty="0">
                <a:solidFill>
                  <a:schemeClr val="tx1"/>
                </a:solidFill>
                <a:effectLst/>
                <a:latin typeface="Arial" charset="0"/>
                <a:ea typeface="ＭＳ Ｐゴシック" pitchFamily="34" charset="-128"/>
                <a:cs typeface="Geneva" charset="0"/>
              </a:rPr>
              <a:t>KLM Now Displays Social Media Customer Service Response Time.  It</a:t>
            </a:r>
            <a:r>
              <a:rPr lang="en-US" sz="800" b="0" i="0" kern="1200" baseline="0" dirty="0">
                <a:solidFill>
                  <a:schemeClr val="tx1"/>
                </a:solidFill>
                <a:effectLst/>
                <a:latin typeface="Arial" charset="0"/>
                <a:ea typeface="ＭＳ Ｐゴシック" pitchFamily="34" charset="-128"/>
                <a:cs typeface="Geneva" charset="0"/>
              </a:rPr>
              <a:t> </a:t>
            </a:r>
            <a:r>
              <a:rPr lang="en-US" sz="800" b="0" i="0" kern="1200" dirty="0">
                <a:solidFill>
                  <a:schemeClr val="tx1"/>
                </a:solidFill>
                <a:effectLst/>
                <a:latin typeface="Arial" charset="0"/>
                <a:ea typeface="ＭＳ Ｐゴシック" pitchFamily="34" charset="-128"/>
                <a:cs typeface="Geneva" charset="0"/>
              </a:rPr>
              <a:t>displays its social media team’s live response time in the header of its </a:t>
            </a:r>
            <a:r>
              <a:rPr lang="en-US" sz="800" b="0" i="0" kern="1200" dirty="0">
                <a:solidFill>
                  <a:schemeClr val="tx1"/>
                </a:solidFill>
                <a:effectLst/>
                <a:latin typeface="Arial" charset="0"/>
                <a:ea typeface="ＭＳ Ｐゴシック" pitchFamily="34" charset="-128"/>
                <a:cs typeface="Geneva" charset="0"/>
                <a:hlinkClick r:id="rId3"/>
              </a:rPr>
              <a:t>Twitter account</a:t>
            </a:r>
            <a:r>
              <a:rPr lang="en-US" sz="800" b="0" i="0" kern="1200" dirty="0">
                <a:solidFill>
                  <a:schemeClr val="tx1"/>
                </a:solidFill>
                <a:effectLst/>
                <a:latin typeface="Arial" charset="0"/>
                <a:ea typeface="ＭＳ Ｐゴシック" pitchFamily="34" charset="-128"/>
                <a:cs typeface="Geneva" charset="0"/>
              </a:rPr>
              <a:t> and on the </a:t>
            </a:r>
            <a:r>
              <a:rPr lang="en-US" sz="800" b="0" i="0" kern="1200" dirty="0">
                <a:solidFill>
                  <a:schemeClr val="tx1"/>
                </a:solidFill>
                <a:effectLst/>
                <a:latin typeface="Arial" charset="0"/>
                <a:ea typeface="ＭＳ Ｐゴシック" pitchFamily="34" charset="-128"/>
                <a:cs typeface="Geneva" charset="0"/>
                <a:hlinkClick r:id="rId4"/>
              </a:rPr>
              <a:t>customer support page at KLM.com</a:t>
            </a:r>
            <a:r>
              <a:rPr lang="en-US" sz="800" b="0" i="0" kern="1200" dirty="0">
                <a:solidFill>
                  <a:schemeClr val="tx1"/>
                </a:solidFill>
                <a:effectLst/>
                <a:latin typeface="Arial" charset="0"/>
                <a:ea typeface="ＭＳ Ｐゴシック" pitchFamily="34" charset="-128"/>
                <a:cs typeface="Geneva" charset="0"/>
              </a:rPr>
              <a:t>. It is also visible on </a:t>
            </a:r>
            <a:r>
              <a:rPr lang="en-US" sz="800" b="0" i="0" kern="1200" dirty="0">
                <a:solidFill>
                  <a:schemeClr val="tx1"/>
                </a:solidFill>
                <a:effectLst/>
                <a:latin typeface="Arial" charset="0"/>
                <a:ea typeface="ＭＳ Ｐゴシック" pitchFamily="34" charset="-128"/>
                <a:cs typeface="Geneva" charset="0"/>
                <a:hlinkClick r:id="rId5"/>
              </a:rPr>
              <a:t>KLM’s global Facebook page</a:t>
            </a:r>
            <a:r>
              <a:rPr lang="en-US" sz="800" b="0" i="0" kern="1200" dirty="0">
                <a:solidFill>
                  <a:schemeClr val="tx1"/>
                </a:solidFill>
                <a:effectLst/>
                <a:latin typeface="Arial" charset="0"/>
                <a:ea typeface="ＭＳ Ｐゴシック" pitchFamily="34" charset="-128"/>
                <a:cs typeface="Geneva" charset="0"/>
              </a:rPr>
              <a:t> .</a:t>
            </a:r>
          </a:p>
          <a:p>
            <a:endParaRPr lang="en-US" altLang="en-US" dirty="0">
              <a:latin typeface="Arial" pitchFamily="34" charset="0"/>
              <a:cs typeface="Geneva"/>
            </a:endParaRPr>
          </a:p>
        </p:txBody>
      </p:sp>
      <p:sp>
        <p:nvSpPr>
          <p:cNvPr id="2970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21">
              <a:spcBef>
                <a:spcPct val="30000"/>
              </a:spcBef>
              <a:defRPr sz="800">
                <a:solidFill>
                  <a:schemeClr val="tx1"/>
                </a:solidFill>
                <a:latin typeface="Arial" pitchFamily="34" charset="0"/>
                <a:ea typeface="ＭＳ Ｐゴシック" pitchFamily="34" charset="-128"/>
                <a:cs typeface="Geneva"/>
              </a:defRPr>
            </a:lvl1pPr>
            <a:lvl2pPr marL="742668" indent="-284882" defTabSz="966621">
              <a:spcBef>
                <a:spcPct val="30000"/>
              </a:spcBef>
              <a:defRPr sz="800">
                <a:solidFill>
                  <a:schemeClr val="tx1"/>
                </a:solidFill>
                <a:latin typeface="Arial" pitchFamily="34" charset="0"/>
                <a:ea typeface="Geneva"/>
                <a:cs typeface="Geneva"/>
              </a:defRPr>
            </a:lvl2pPr>
            <a:lvl3pPr marL="1142819" indent="-227246" defTabSz="966621">
              <a:spcBef>
                <a:spcPct val="30000"/>
              </a:spcBef>
              <a:defRPr sz="800">
                <a:solidFill>
                  <a:schemeClr val="tx1"/>
                </a:solidFill>
                <a:latin typeface="Arial" pitchFamily="34" charset="0"/>
                <a:ea typeface="Geneva"/>
                <a:cs typeface="Geneva"/>
              </a:defRPr>
            </a:lvl3pPr>
            <a:lvl4pPr marL="1598960" indent="-227246" defTabSz="966621">
              <a:spcBef>
                <a:spcPct val="30000"/>
              </a:spcBef>
              <a:defRPr sz="800">
                <a:solidFill>
                  <a:schemeClr val="tx1"/>
                </a:solidFill>
                <a:latin typeface="Arial" pitchFamily="34" charset="0"/>
                <a:ea typeface="Geneva"/>
                <a:cs typeface="Geneva"/>
              </a:defRPr>
            </a:lvl4pPr>
            <a:lvl5pPr marL="2056746" indent="-227246" defTabSz="966621">
              <a:spcBef>
                <a:spcPct val="30000"/>
              </a:spcBef>
              <a:defRPr sz="800">
                <a:solidFill>
                  <a:schemeClr val="tx1"/>
                </a:solidFill>
                <a:latin typeface="Arial" pitchFamily="34" charset="0"/>
                <a:ea typeface="Geneva"/>
                <a:cs typeface="Geneva"/>
              </a:defRPr>
            </a:lvl5pPr>
            <a:lvl6pPr marL="2531000" indent="-227246" defTabSz="966621" eaLnBrk="0" fontAlgn="base" hangingPunct="0">
              <a:spcBef>
                <a:spcPct val="30000"/>
              </a:spcBef>
              <a:spcAft>
                <a:spcPct val="0"/>
              </a:spcAft>
              <a:defRPr sz="800">
                <a:solidFill>
                  <a:schemeClr val="tx1"/>
                </a:solidFill>
                <a:latin typeface="Arial" pitchFamily="34" charset="0"/>
                <a:ea typeface="Geneva"/>
                <a:cs typeface="Geneva"/>
              </a:defRPr>
            </a:lvl6pPr>
            <a:lvl7pPr marL="3005253" indent="-227246" defTabSz="966621" eaLnBrk="0" fontAlgn="base" hangingPunct="0">
              <a:spcBef>
                <a:spcPct val="30000"/>
              </a:spcBef>
              <a:spcAft>
                <a:spcPct val="0"/>
              </a:spcAft>
              <a:defRPr sz="800">
                <a:solidFill>
                  <a:schemeClr val="tx1"/>
                </a:solidFill>
                <a:latin typeface="Arial" pitchFamily="34" charset="0"/>
                <a:ea typeface="Geneva"/>
                <a:cs typeface="Geneva"/>
              </a:defRPr>
            </a:lvl7pPr>
            <a:lvl8pPr marL="3479507" indent="-227246" defTabSz="966621" eaLnBrk="0" fontAlgn="base" hangingPunct="0">
              <a:spcBef>
                <a:spcPct val="30000"/>
              </a:spcBef>
              <a:spcAft>
                <a:spcPct val="0"/>
              </a:spcAft>
              <a:defRPr sz="800">
                <a:solidFill>
                  <a:schemeClr val="tx1"/>
                </a:solidFill>
                <a:latin typeface="Arial" pitchFamily="34" charset="0"/>
                <a:ea typeface="Geneva"/>
                <a:cs typeface="Geneva"/>
              </a:defRPr>
            </a:lvl8pPr>
            <a:lvl9pPr marL="3953760" indent="-227246" defTabSz="966621" eaLnBrk="0" fontAlgn="base" hangingPunct="0">
              <a:spcBef>
                <a:spcPct val="30000"/>
              </a:spcBef>
              <a:spcAft>
                <a:spcPct val="0"/>
              </a:spcAft>
              <a:defRPr sz="800">
                <a:solidFill>
                  <a:schemeClr val="tx1"/>
                </a:solidFill>
                <a:latin typeface="Arial" pitchFamily="34" charset="0"/>
                <a:ea typeface="Geneva"/>
                <a:cs typeface="Geneva"/>
              </a:defRPr>
            </a:lvl9pPr>
          </a:lstStyle>
          <a:p>
            <a:pPr>
              <a:spcBef>
                <a:spcPct val="0"/>
              </a:spcBef>
            </a:pPr>
            <a:fld id="{AE67EE92-5561-417E-82B2-C572D9D802AD}" type="slidenum">
              <a:rPr lang="en-US" altLang="en-US" sz="1300"/>
              <a:pPr>
                <a:spcBef>
                  <a:spcPct val="0"/>
                </a:spcBef>
              </a:pPr>
              <a:t>16</a:t>
            </a:fld>
            <a:endParaRPr lang="en-US" altLang="en-US" sz="1300"/>
          </a:p>
        </p:txBody>
      </p:sp>
    </p:spTree>
    <p:extLst>
      <p:ext uri="{BB962C8B-B14F-4D97-AF65-F5344CB8AC3E}">
        <p14:creationId xmlns:p14="http://schemas.microsoft.com/office/powerpoint/2010/main" val="296919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Geneva"/>
              </a:rPr>
              <a:t>So why are customers still delivering poor customer experience?</a:t>
            </a:r>
          </a:p>
          <a:p>
            <a:pPr marL="171450" indent="-171450">
              <a:buFont typeface="Arial" panose="020B0604020202020204" pitchFamily="34" charset="0"/>
              <a:buChar char="•"/>
            </a:pPr>
            <a:r>
              <a:rPr lang="en-US" altLang="en-US" baseline="0" dirty="0">
                <a:latin typeface="Arial" pitchFamily="34" charset="0"/>
                <a:cs typeface="Geneva"/>
              </a:rPr>
              <a:t>Lack of technology tools: no CRM, no screen pop, no customer profiling via IVR, no data retention from one interaction/segment to another, etc.</a:t>
            </a:r>
          </a:p>
          <a:p>
            <a:pPr marL="171450" indent="-171450">
              <a:buFont typeface="Arial" panose="020B0604020202020204" pitchFamily="34" charset="0"/>
              <a:buChar char="•"/>
            </a:pPr>
            <a:r>
              <a:rPr lang="en-US" altLang="en-US" baseline="0" dirty="0">
                <a:latin typeface="Arial" pitchFamily="34" charset="0"/>
                <a:cs typeface="Geneva"/>
              </a:rPr>
              <a:t>Lack of skilled agents, forecasting tools, WFO/WFM tools for monitoring/coaching and scheduling, unified desktop client, etc.</a:t>
            </a:r>
          </a:p>
          <a:p>
            <a:pPr marL="171450" indent="-171450">
              <a:buFont typeface="Arial" panose="020B0604020202020204" pitchFamily="34" charset="0"/>
              <a:buChar char="•"/>
            </a:pPr>
            <a:r>
              <a:rPr lang="en-US" altLang="en-US" baseline="0" dirty="0">
                <a:latin typeface="Arial" pitchFamily="34" charset="0"/>
                <a:cs typeface="Geneva"/>
              </a:rPr>
              <a:t>Lack of outbound IVR for proactive messaging and outreach</a:t>
            </a:r>
          </a:p>
          <a:p>
            <a:pPr marL="171450" indent="-171450">
              <a:buFont typeface="Arial" panose="020B0604020202020204" pitchFamily="34" charset="0"/>
              <a:buChar char="•"/>
            </a:pPr>
            <a:r>
              <a:rPr lang="en-US" altLang="en-US" baseline="0" dirty="0">
                <a:latin typeface="Arial" pitchFamily="34" charset="0"/>
                <a:cs typeface="Geneva"/>
              </a:rPr>
              <a:t>Inability to provide seamless, predictable CX over all channels</a:t>
            </a:r>
          </a:p>
          <a:p>
            <a:pPr marL="171450" indent="-171450">
              <a:buFont typeface="Arial" panose="020B0604020202020204" pitchFamily="34" charset="0"/>
              <a:buChar char="•"/>
            </a:pPr>
            <a:r>
              <a:rPr lang="en-US" altLang="en-US" baseline="0" dirty="0">
                <a:latin typeface="Arial" pitchFamily="34" charset="0"/>
                <a:cs typeface="Geneva"/>
              </a:rPr>
              <a:t>Inability to provide the channels customers want to use</a:t>
            </a:r>
          </a:p>
          <a:p>
            <a:pPr marL="171450" indent="-171450">
              <a:buFont typeface="Arial" panose="020B0604020202020204" pitchFamily="34" charset="0"/>
              <a:buChar char="•"/>
            </a:pPr>
            <a:r>
              <a:rPr lang="en-US" altLang="en-US" baseline="0" dirty="0">
                <a:latin typeface="Arial" pitchFamily="34" charset="0"/>
                <a:cs typeface="Geneva"/>
              </a:rPr>
              <a:t>Etcetera</a:t>
            </a:r>
          </a:p>
        </p:txBody>
      </p:sp>
      <p:sp>
        <p:nvSpPr>
          <p:cNvPr id="2970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621">
              <a:spcBef>
                <a:spcPct val="30000"/>
              </a:spcBef>
              <a:defRPr sz="800">
                <a:solidFill>
                  <a:schemeClr val="tx1"/>
                </a:solidFill>
                <a:latin typeface="Arial" pitchFamily="34" charset="0"/>
                <a:ea typeface="ＭＳ Ｐゴシック" pitchFamily="34" charset="-128"/>
                <a:cs typeface="Geneva"/>
              </a:defRPr>
            </a:lvl1pPr>
            <a:lvl2pPr marL="742668" indent="-284882" defTabSz="966621">
              <a:spcBef>
                <a:spcPct val="30000"/>
              </a:spcBef>
              <a:defRPr sz="800">
                <a:solidFill>
                  <a:schemeClr val="tx1"/>
                </a:solidFill>
                <a:latin typeface="Arial" pitchFamily="34" charset="0"/>
                <a:ea typeface="Geneva"/>
                <a:cs typeface="Geneva"/>
              </a:defRPr>
            </a:lvl2pPr>
            <a:lvl3pPr marL="1142819" indent="-227246" defTabSz="966621">
              <a:spcBef>
                <a:spcPct val="30000"/>
              </a:spcBef>
              <a:defRPr sz="800">
                <a:solidFill>
                  <a:schemeClr val="tx1"/>
                </a:solidFill>
                <a:latin typeface="Arial" pitchFamily="34" charset="0"/>
                <a:ea typeface="Geneva"/>
                <a:cs typeface="Geneva"/>
              </a:defRPr>
            </a:lvl3pPr>
            <a:lvl4pPr marL="1598960" indent="-227246" defTabSz="966621">
              <a:spcBef>
                <a:spcPct val="30000"/>
              </a:spcBef>
              <a:defRPr sz="800">
                <a:solidFill>
                  <a:schemeClr val="tx1"/>
                </a:solidFill>
                <a:latin typeface="Arial" pitchFamily="34" charset="0"/>
                <a:ea typeface="Geneva"/>
                <a:cs typeface="Geneva"/>
              </a:defRPr>
            </a:lvl4pPr>
            <a:lvl5pPr marL="2056746" indent="-227246" defTabSz="966621">
              <a:spcBef>
                <a:spcPct val="30000"/>
              </a:spcBef>
              <a:defRPr sz="800">
                <a:solidFill>
                  <a:schemeClr val="tx1"/>
                </a:solidFill>
                <a:latin typeface="Arial" pitchFamily="34" charset="0"/>
                <a:ea typeface="Geneva"/>
                <a:cs typeface="Geneva"/>
              </a:defRPr>
            </a:lvl5pPr>
            <a:lvl6pPr marL="2531000" indent="-227246" defTabSz="966621" eaLnBrk="0" fontAlgn="base" hangingPunct="0">
              <a:spcBef>
                <a:spcPct val="30000"/>
              </a:spcBef>
              <a:spcAft>
                <a:spcPct val="0"/>
              </a:spcAft>
              <a:defRPr sz="800">
                <a:solidFill>
                  <a:schemeClr val="tx1"/>
                </a:solidFill>
                <a:latin typeface="Arial" pitchFamily="34" charset="0"/>
                <a:ea typeface="Geneva"/>
                <a:cs typeface="Geneva"/>
              </a:defRPr>
            </a:lvl6pPr>
            <a:lvl7pPr marL="3005253" indent="-227246" defTabSz="966621" eaLnBrk="0" fontAlgn="base" hangingPunct="0">
              <a:spcBef>
                <a:spcPct val="30000"/>
              </a:spcBef>
              <a:spcAft>
                <a:spcPct val="0"/>
              </a:spcAft>
              <a:defRPr sz="800">
                <a:solidFill>
                  <a:schemeClr val="tx1"/>
                </a:solidFill>
                <a:latin typeface="Arial" pitchFamily="34" charset="0"/>
                <a:ea typeface="Geneva"/>
                <a:cs typeface="Geneva"/>
              </a:defRPr>
            </a:lvl7pPr>
            <a:lvl8pPr marL="3479507" indent="-227246" defTabSz="966621" eaLnBrk="0" fontAlgn="base" hangingPunct="0">
              <a:spcBef>
                <a:spcPct val="30000"/>
              </a:spcBef>
              <a:spcAft>
                <a:spcPct val="0"/>
              </a:spcAft>
              <a:defRPr sz="800">
                <a:solidFill>
                  <a:schemeClr val="tx1"/>
                </a:solidFill>
                <a:latin typeface="Arial" pitchFamily="34" charset="0"/>
                <a:ea typeface="Geneva"/>
                <a:cs typeface="Geneva"/>
              </a:defRPr>
            </a:lvl8pPr>
            <a:lvl9pPr marL="3953760" indent="-227246" defTabSz="966621" eaLnBrk="0" fontAlgn="base" hangingPunct="0">
              <a:spcBef>
                <a:spcPct val="30000"/>
              </a:spcBef>
              <a:spcAft>
                <a:spcPct val="0"/>
              </a:spcAft>
              <a:defRPr sz="800">
                <a:solidFill>
                  <a:schemeClr val="tx1"/>
                </a:solidFill>
                <a:latin typeface="Arial" pitchFamily="34" charset="0"/>
                <a:ea typeface="Geneva"/>
                <a:cs typeface="Geneva"/>
              </a:defRPr>
            </a:lvl9pPr>
          </a:lstStyle>
          <a:p>
            <a:pPr>
              <a:spcBef>
                <a:spcPct val="0"/>
              </a:spcBef>
            </a:pPr>
            <a:fld id="{AE67EE92-5561-417E-82B2-C572D9D802AD}" type="slidenum">
              <a:rPr lang="en-US" altLang="en-US" sz="1300"/>
              <a:pPr>
                <a:spcBef>
                  <a:spcPct val="0"/>
                </a:spcBef>
              </a:pPr>
              <a:t>17</a:t>
            </a:fld>
            <a:endParaRPr lang="en-US" altLang="en-US" sz="1300"/>
          </a:p>
        </p:txBody>
      </p:sp>
    </p:spTree>
    <p:extLst>
      <p:ext uri="{BB962C8B-B14F-4D97-AF65-F5344CB8AC3E}">
        <p14:creationId xmlns:p14="http://schemas.microsoft.com/office/powerpoint/2010/main" val="98373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kern="1200" dirty="0">
              <a:solidFill>
                <a:schemeClr val="tx1"/>
              </a:solidFill>
              <a:effectLst/>
              <a:latin typeface="Arial" charset="0"/>
              <a:ea typeface="ＭＳ Ｐゴシック" pitchFamily="34" charset="-128"/>
              <a:cs typeface="Geneva" charset="0"/>
            </a:endParaRP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18</a:t>
            </a:fld>
            <a:endParaRPr lang="en-US" altLang="en-US"/>
          </a:p>
        </p:txBody>
      </p:sp>
    </p:spTree>
    <p:extLst>
      <p:ext uri="{BB962C8B-B14F-4D97-AF65-F5344CB8AC3E}">
        <p14:creationId xmlns:p14="http://schemas.microsoft.com/office/powerpoint/2010/main" val="3748613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750"/>
              </a:spcBef>
              <a:buFont typeface="Arial" charset="0"/>
              <a:buChar char="•"/>
            </a:pPr>
            <a:r>
              <a:rPr lang="en-US" sz="700" dirty="0"/>
              <a:t>The time is now!</a:t>
            </a:r>
          </a:p>
          <a:p>
            <a:pPr marL="342900" indent="-342900">
              <a:spcBef>
                <a:spcPts val="750"/>
              </a:spcBef>
              <a:buFont typeface="Arial" charset="0"/>
              <a:buChar char="•"/>
            </a:pPr>
            <a:r>
              <a:rPr lang="en-US" sz="700" dirty="0"/>
              <a:t>The barriers to entry are low and every industry is being transformed</a:t>
            </a:r>
          </a:p>
          <a:p>
            <a:pPr marL="342900" indent="-342900">
              <a:spcBef>
                <a:spcPts val="750"/>
              </a:spcBef>
              <a:buFont typeface="Arial" charset="0"/>
              <a:buChar char="•"/>
            </a:pPr>
            <a:r>
              <a:rPr lang="en-US" sz="700" dirty="0"/>
              <a:t>If you don’t think yours is, you may already be too late</a:t>
            </a:r>
          </a:p>
          <a:p>
            <a:pPr marL="342900" indent="-342900">
              <a:spcBef>
                <a:spcPts val="750"/>
              </a:spcBef>
              <a:buFont typeface="Arial" charset="0"/>
              <a:buChar char="•"/>
            </a:pPr>
            <a:r>
              <a:rPr lang="en-US" sz="700" dirty="0"/>
              <a:t>52% of the Fortune 500 companies from 2000 are no longer on the list</a:t>
            </a:r>
          </a:p>
          <a:p>
            <a:pPr marL="342900" indent="-342900">
              <a:spcBef>
                <a:spcPts val="750"/>
              </a:spcBef>
              <a:buFont typeface="Arial" charset="0"/>
              <a:buChar char="•"/>
            </a:pPr>
            <a:r>
              <a:rPr lang="en-US" sz="700" dirty="0"/>
              <a:t>By 2025 emerging economies will account for more than 45% of the Fortune Global 500</a:t>
            </a:r>
          </a:p>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19</a:t>
            </a:fld>
            <a:endParaRPr lang="en-US" altLang="en-US"/>
          </a:p>
        </p:txBody>
      </p:sp>
    </p:spTree>
    <p:extLst>
      <p:ext uri="{BB962C8B-B14F-4D97-AF65-F5344CB8AC3E}">
        <p14:creationId xmlns:p14="http://schemas.microsoft.com/office/powerpoint/2010/main" val="203380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800" b="0" i="0" kern="1200" dirty="0">
                <a:solidFill>
                  <a:schemeClr val="tx1"/>
                </a:solidFill>
                <a:effectLst/>
                <a:latin typeface="Arial" charset="0"/>
                <a:ea typeface="ＭＳ Ｐゴシック" pitchFamily="34" charset="-128"/>
                <a:cs typeface="Geneva" charset="0"/>
              </a:rPr>
              <a:t>Page: http://www.mitel.com/insights/mobile-customer-experience-future </a:t>
            </a:r>
          </a:p>
          <a:p>
            <a:pPr fontAlgn="base"/>
            <a:r>
              <a:rPr lang="en-US" sz="800" b="0" i="0" kern="1200" dirty="0">
                <a:solidFill>
                  <a:schemeClr val="tx1"/>
                </a:solidFill>
                <a:effectLst/>
                <a:latin typeface="Arial" charset="0"/>
                <a:ea typeface="ＭＳ Ｐゴシック" pitchFamily="34" charset="-128"/>
                <a:cs typeface="Geneva" charset="0"/>
              </a:rPr>
              <a:t>Source video:</a:t>
            </a:r>
            <a:r>
              <a:rPr lang="en-US" sz="800" b="0" i="0" kern="1200" baseline="0" dirty="0">
                <a:solidFill>
                  <a:schemeClr val="tx1"/>
                </a:solidFill>
                <a:effectLst/>
                <a:latin typeface="Arial" charset="0"/>
                <a:ea typeface="ＭＳ Ｐゴシック" pitchFamily="34" charset="-128"/>
                <a:cs typeface="Geneva" charset="0"/>
              </a:rPr>
              <a:t> https://www.youtube.com/watch?v=hHICj_b2Afs </a:t>
            </a:r>
            <a:endParaRPr lang="en-US" sz="800" b="0" i="0" kern="1200" dirty="0">
              <a:solidFill>
                <a:schemeClr val="tx1"/>
              </a:solidFill>
              <a:effectLst/>
              <a:latin typeface="Arial" charset="0"/>
              <a:ea typeface="ＭＳ Ｐゴシック" pitchFamily="34" charset="-128"/>
              <a:cs typeface="Geneva" charset="0"/>
            </a:endParaRPr>
          </a:p>
          <a:p>
            <a:pPr fontAlgn="base"/>
            <a:endParaRPr lang="en-US" sz="800" b="0" i="0" kern="1200" dirty="0">
              <a:solidFill>
                <a:schemeClr val="tx1"/>
              </a:solidFill>
              <a:effectLst/>
              <a:latin typeface="Arial" charset="0"/>
              <a:ea typeface="ＭＳ Ｐゴシック" pitchFamily="34" charset="-128"/>
              <a:cs typeface="Geneva" charset="0"/>
            </a:endParaRP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20</a:t>
            </a:fld>
            <a:endParaRPr lang="en-US" altLang="en-US"/>
          </a:p>
        </p:txBody>
      </p:sp>
    </p:spTree>
    <p:extLst>
      <p:ext uri="{BB962C8B-B14F-4D97-AF65-F5344CB8AC3E}">
        <p14:creationId xmlns:p14="http://schemas.microsoft.com/office/powerpoint/2010/main" val="3083538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topic of today’s breakout presentation is giving IoT a voice. </a:t>
            </a:r>
            <a:r>
              <a:rPr lang="en-US" b="0" i="1" dirty="0"/>
              <a:t>But specifically, we’re going to focus on how enterprises can make the case for implementing IoT and give business IoT a voice! </a:t>
            </a: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3</a:t>
            </a:fld>
            <a:endParaRPr lang="en-US" altLang="en-US"/>
          </a:p>
        </p:txBody>
      </p:sp>
    </p:spTree>
    <p:extLst>
      <p:ext uri="{BB962C8B-B14F-4D97-AF65-F5344CB8AC3E}">
        <p14:creationId xmlns:p14="http://schemas.microsoft.com/office/powerpoint/2010/main" val="401569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EEE27FB-432C-1145-BEF0-D5259E58BC6F}" type="slidenum">
              <a:rPr kumimoji="0" lang="en-US" sz="1300" b="0" i="0" u="none" strike="noStrike" kern="1200" cap="none" spc="0" normalizeH="0" baseline="0" noProof="0" smtClean="0">
                <a:ln>
                  <a:noFill/>
                </a:ln>
                <a:solidFill>
                  <a:srgbClr val="000000"/>
                </a:solidFill>
                <a:effectLst/>
                <a:uLnTx/>
                <a:uFillTx/>
                <a:latin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dirty="0">
              <a:ln>
                <a:noFill/>
              </a:ln>
              <a:solidFill>
                <a:srgbClr val="000000"/>
              </a:solidFill>
              <a:effectLst/>
              <a:uLnTx/>
              <a:uFillTx/>
              <a:latin typeface="Arial" charset="0"/>
            </a:endParaRPr>
          </a:p>
        </p:txBody>
      </p:sp>
    </p:spTree>
    <p:extLst>
      <p:ext uri="{BB962C8B-B14F-4D97-AF65-F5344CB8AC3E}">
        <p14:creationId xmlns:p14="http://schemas.microsoft.com/office/powerpoint/2010/main" val="320457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750"/>
              </a:spcBef>
              <a:buFont typeface="Arial" charset="0"/>
              <a:buChar char="•"/>
            </a:pPr>
            <a:r>
              <a:rPr lang="en-US" sz="1800" dirty="0"/>
              <a:t>So you might ask, where should</a:t>
            </a:r>
            <a:r>
              <a:rPr lang="en-US" sz="1800" baseline="0" dirty="0"/>
              <a:t> we focus our efforts</a:t>
            </a:r>
            <a:r>
              <a:rPr lang="mr-IN" sz="1800" baseline="0" dirty="0"/>
              <a:t>…</a:t>
            </a:r>
            <a:r>
              <a:rPr lang="en-US" sz="1800" baseline="0" dirty="0"/>
              <a:t> Reducing waste and improving Customer Experience?</a:t>
            </a:r>
            <a:endParaRPr lang="en-US" sz="1800" dirty="0"/>
          </a:p>
          <a:p>
            <a:pPr marL="342900" indent="-342900">
              <a:spcBef>
                <a:spcPts val="750"/>
              </a:spcBef>
              <a:buFont typeface="Arial" charset="0"/>
              <a:buChar char="•"/>
            </a:pPr>
            <a:r>
              <a:rPr lang="en-US" sz="1800" dirty="0"/>
              <a:t>Let’s talk about some of the companies we’ve been working with at Mitel that are leveraging, IoT and Big Data to reduce waste and improve customer service for their customers</a:t>
            </a:r>
          </a:p>
          <a:p>
            <a:pPr marL="342900" indent="-342900">
              <a:spcBef>
                <a:spcPts val="750"/>
              </a:spcBef>
              <a:buFont typeface="Arial" charset="0"/>
              <a:buChar char="•"/>
            </a:pPr>
            <a:r>
              <a:rPr lang="en-US" sz="1800" dirty="0"/>
              <a:t>A large pest control company is installing water sensors in their customers lawns because they have found that pest outbreaks are linked to rain and draught events</a:t>
            </a:r>
          </a:p>
          <a:p>
            <a:pPr marL="685846" lvl="1" indent="-342900">
              <a:buFont typeface="Arial" charset="0"/>
              <a:buChar char="•"/>
            </a:pPr>
            <a:r>
              <a:rPr lang="en-US" sz="1400" dirty="0"/>
              <a:t>This way, they can treat when necessary and advise their customers if they need to increase watering.</a:t>
            </a:r>
          </a:p>
          <a:p>
            <a:pPr marL="685846" lvl="1" indent="-342900">
              <a:buFont typeface="Arial" charset="0"/>
              <a:buChar char="•"/>
            </a:pPr>
            <a:r>
              <a:rPr lang="en-US" sz="1400" dirty="0"/>
              <a:t>They have also developed rat traps with sensors, pheromone sensors for grain silos, and to sensors to track cockroaches</a:t>
            </a:r>
          </a:p>
          <a:p>
            <a:pPr marL="685846" lvl="1" indent="-342900">
              <a:buFont typeface="Arial" charset="0"/>
              <a:buChar char="•"/>
            </a:pPr>
            <a:r>
              <a:rPr lang="en-US" sz="1400" dirty="0"/>
              <a:t>They have found a way to be more responsive to their customers while reducing the cost and pollution of unnecessary truck rolls or using more chemicals than necessary</a:t>
            </a:r>
          </a:p>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24</a:t>
            </a:fld>
            <a:endParaRPr lang="en-US" altLang="en-US"/>
          </a:p>
        </p:txBody>
      </p:sp>
    </p:spTree>
    <p:extLst>
      <p:ext uri="{BB962C8B-B14F-4D97-AF65-F5344CB8AC3E}">
        <p14:creationId xmlns:p14="http://schemas.microsoft.com/office/powerpoint/2010/main" val="1420833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750"/>
              </a:spcBef>
              <a:buFont typeface="Arial" charset="0"/>
              <a:buChar char="•"/>
            </a:pPr>
            <a:r>
              <a:rPr lang="en-US" sz="1800" dirty="0"/>
              <a:t>We have worked with the largest manufacturing plant in North America to respond quickly when there is an interruption on one of their plant lines</a:t>
            </a:r>
          </a:p>
          <a:p>
            <a:pPr marL="685846" lvl="1" indent="-342900">
              <a:buFont typeface="Arial" charset="0"/>
              <a:buChar char="•"/>
            </a:pPr>
            <a:r>
              <a:rPr lang="en-US" sz="1400" dirty="0"/>
              <a:t>They are using IoT to trigger notifications to shift workers, and transportation companies of a delay to prevent lost time and payroll expense, and then update all stakeholders once the line is back in service</a:t>
            </a:r>
          </a:p>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25</a:t>
            </a:fld>
            <a:endParaRPr lang="en-US" altLang="en-US"/>
          </a:p>
        </p:txBody>
      </p:sp>
    </p:spTree>
    <p:extLst>
      <p:ext uri="{BB962C8B-B14F-4D97-AF65-F5344CB8AC3E}">
        <p14:creationId xmlns:p14="http://schemas.microsoft.com/office/powerpoint/2010/main" val="2189246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Arial" charset="0"/>
                <a:ea typeface="ＭＳ Ｐゴシック" charset="0"/>
                <a:cs typeface="Geneva" charset="0"/>
              </a:rPr>
              <a:t>I’m sure you’ve seen similar machines – these are the emergency phone stations, or a one-push security button that</a:t>
            </a:r>
            <a:r>
              <a:rPr lang="en-US" sz="800" kern="1200" baseline="0" dirty="0">
                <a:solidFill>
                  <a:schemeClr val="tx1"/>
                </a:solidFill>
                <a:effectLst/>
                <a:latin typeface="Arial" charset="0"/>
                <a:ea typeface="ＭＳ Ｐゴシック" charset="0"/>
                <a:cs typeface="Geneva" charset="0"/>
              </a:rPr>
              <a:t> triggers an immediate security response to that location</a:t>
            </a:r>
            <a:r>
              <a:rPr lang="en-US" sz="800" kern="1200" dirty="0">
                <a:solidFill>
                  <a:schemeClr val="tx1"/>
                </a:solidFill>
                <a:effectLst/>
                <a:latin typeface="Arial" charset="0"/>
                <a:ea typeface="ＭＳ Ｐゴシック" charset="0"/>
                <a:cs typeface="Geneva" charset="0"/>
              </a:rPr>
              <a:t>. When a person needs help, the button alerts the proper authorities to coordinate an appropriate response.</a:t>
            </a:r>
          </a:p>
          <a:p>
            <a:r>
              <a:rPr lang="en-US" sz="800" kern="1200" dirty="0">
                <a:solidFill>
                  <a:schemeClr val="tx1"/>
                </a:solidFill>
                <a:effectLst/>
                <a:latin typeface="Arial" charset="0"/>
                <a:ea typeface="ＭＳ Ｐゴシック" charset="0"/>
                <a:cs typeface="Geneva" charset="0"/>
              </a:rPr>
              <a:t> </a:t>
            </a:r>
          </a:p>
          <a:p>
            <a:r>
              <a:rPr lang="en-US" sz="800" kern="1200" dirty="0">
                <a:solidFill>
                  <a:schemeClr val="tx1"/>
                </a:solidFill>
                <a:effectLst/>
                <a:latin typeface="Arial" charset="0"/>
                <a:ea typeface="ＭＳ Ｐゴシック" charset="0"/>
                <a:cs typeface="Geneva" charset="0"/>
              </a:rPr>
              <a:t>It got me thinking about how we could add Mitel’s real-time communications and collaboration technology to this type of scenario, and help security staff respond even more effectively. </a:t>
            </a:r>
          </a:p>
          <a:p>
            <a:endParaRPr lang="en-US" sz="800"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26</a:t>
            </a:fld>
            <a:endParaRPr lang="en-US" altLang="en-US"/>
          </a:p>
        </p:txBody>
      </p:sp>
    </p:spTree>
    <p:extLst>
      <p:ext uri="{BB962C8B-B14F-4D97-AF65-F5344CB8AC3E}">
        <p14:creationId xmlns:p14="http://schemas.microsoft.com/office/powerpoint/2010/main" val="1633559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b="0" i="0" kern="1200" dirty="0">
                <a:solidFill>
                  <a:schemeClr val="tx1"/>
                </a:solidFill>
                <a:effectLst/>
                <a:latin typeface="Arial" charset="0"/>
                <a:ea typeface="ＭＳ Ｐゴシック" charset="0"/>
                <a:cs typeface="Arial" charset="0"/>
              </a:rPr>
              <a:t>I am sure many of you are frequent travelers, and can imagine as you travel through a busy airport with your loved ones there would be nothing more distressing than someone experiencing a heart attack. Fortunately, there are AEDs or Automated External </a:t>
            </a:r>
            <a:r>
              <a:rPr lang="en-US" sz="700" b="0" i="0" kern="1200" dirty="0" err="1">
                <a:solidFill>
                  <a:schemeClr val="tx1"/>
                </a:solidFill>
                <a:effectLst/>
                <a:latin typeface="Arial" charset="0"/>
                <a:ea typeface="ＭＳ Ｐゴシック" charset="0"/>
                <a:cs typeface="Arial" charset="0"/>
              </a:rPr>
              <a:t>Difibrillators</a:t>
            </a:r>
            <a:r>
              <a:rPr lang="en-US" sz="700" b="0" i="0" kern="1200" dirty="0">
                <a:solidFill>
                  <a:schemeClr val="tx1"/>
                </a:solidFill>
                <a:effectLst/>
                <a:latin typeface="Arial" charset="0"/>
                <a:ea typeface="ＭＳ Ｐゴシック" charset="0"/>
                <a:cs typeface="Arial" charset="0"/>
              </a:rPr>
              <a:t> throughout the Airport. But having experts respond quickly in that situation is of the utmost importance.</a:t>
            </a:r>
          </a:p>
          <a:p>
            <a:br>
              <a:rPr lang="en-US" sz="700" b="0" i="0" kern="1200" dirty="0">
                <a:solidFill>
                  <a:schemeClr val="tx1"/>
                </a:solidFill>
                <a:effectLst/>
                <a:latin typeface="Arial" charset="0"/>
                <a:ea typeface="ＭＳ Ｐゴシック" charset="0"/>
                <a:cs typeface="Arial" charset="0"/>
              </a:rPr>
            </a:br>
            <a:r>
              <a:rPr lang="en-US" sz="700" b="0" i="0" kern="1200" dirty="0">
                <a:solidFill>
                  <a:schemeClr val="tx1"/>
                </a:solidFill>
                <a:effectLst/>
                <a:latin typeface="Arial" charset="0"/>
                <a:ea typeface="ＭＳ Ｐゴシック" charset="0"/>
                <a:cs typeface="Arial" charset="0"/>
              </a:rPr>
              <a:t>With </a:t>
            </a:r>
            <a:r>
              <a:rPr lang="en-US" sz="700" b="0" i="0" kern="1200" dirty="0" err="1">
                <a:solidFill>
                  <a:schemeClr val="tx1"/>
                </a:solidFill>
                <a:effectLst/>
                <a:latin typeface="Arial" charset="0"/>
                <a:ea typeface="ＭＳ Ｐゴシック" charset="0"/>
                <a:cs typeface="Arial" charset="0"/>
              </a:rPr>
              <a:t>HubOne</a:t>
            </a:r>
            <a:r>
              <a:rPr lang="en-US" sz="700" b="0" i="0" kern="1200" dirty="0">
                <a:solidFill>
                  <a:schemeClr val="tx1"/>
                </a:solidFill>
                <a:effectLst/>
                <a:latin typeface="Arial" charset="0"/>
                <a:ea typeface="ＭＳ Ｐゴシック" charset="0"/>
                <a:cs typeface="Arial" charset="0"/>
              </a:rPr>
              <a:t>, we've given AEDs a voice. When a cabinet is opened, an IoT sensor detects the event and sends us a notification which we analyze and then respond by helping the right people communicate in real time. </a:t>
            </a: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27</a:t>
            </a:fld>
            <a:endParaRPr lang="en-US" altLang="en-US"/>
          </a:p>
        </p:txBody>
      </p:sp>
    </p:spTree>
    <p:extLst>
      <p:ext uri="{BB962C8B-B14F-4D97-AF65-F5344CB8AC3E}">
        <p14:creationId xmlns:p14="http://schemas.microsoft.com/office/powerpoint/2010/main" val="4208592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kern="1200" dirty="0">
              <a:solidFill>
                <a:schemeClr val="tx1"/>
              </a:solidFill>
              <a:effectLst/>
              <a:latin typeface="Arial" charset="0"/>
              <a:ea typeface="ＭＳ Ｐゴシック" pitchFamily="34" charset="-128"/>
              <a:cs typeface="Geneva" charset="0"/>
            </a:endParaRPr>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28</a:t>
            </a:fld>
            <a:endParaRPr lang="en-US" altLang="en-US"/>
          </a:p>
        </p:txBody>
      </p:sp>
    </p:spTree>
    <p:extLst>
      <p:ext uri="{BB962C8B-B14F-4D97-AF65-F5344CB8AC3E}">
        <p14:creationId xmlns:p14="http://schemas.microsoft.com/office/powerpoint/2010/main" val="1789234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750"/>
              </a:spcBef>
              <a:buFont typeface="Arial" charset="0"/>
              <a:buChar char="•"/>
            </a:pPr>
            <a:r>
              <a:rPr lang="en-US" sz="1800" dirty="0"/>
              <a:t>Getting to market first is important, being perfect is less important</a:t>
            </a:r>
          </a:p>
          <a:p>
            <a:pPr marL="685846" lvl="1" indent="-342900">
              <a:buFont typeface="Arial" charset="0"/>
              <a:buChar char="•"/>
            </a:pPr>
            <a:r>
              <a:rPr lang="en-US" sz="1400" dirty="0"/>
              <a:t>You all have to transform your companies into software companies</a:t>
            </a:r>
          </a:p>
          <a:p>
            <a:pPr marL="685846" lvl="1" indent="-342900">
              <a:buFont typeface="Arial" charset="0"/>
              <a:buChar char="•"/>
            </a:pPr>
            <a:r>
              <a:rPr lang="en-US" sz="1400" dirty="0"/>
              <a:t>Leverage agile methodologies to innovate and iterate based on Minimum Viable Products</a:t>
            </a:r>
          </a:p>
          <a:p>
            <a:pPr marL="685846" lvl="1" indent="-342900">
              <a:buFont typeface="Arial" charset="0"/>
              <a:buChar char="•"/>
            </a:pPr>
            <a:r>
              <a:rPr lang="en-US" sz="1400" dirty="0"/>
              <a:t>Find lighthouse customers or communities and work with them to co-ideate, identify problems to solve and apply new methodologies: Like one I heard from Edmunds combining lessons from the Lean Startup, their own experiences and failures:</a:t>
            </a:r>
          </a:p>
          <a:p>
            <a:pPr marL="971550" lvl="2" indent="-342900"/>
            <a:r>
              <a:rPr lang="en-US" b="1" dirty="0"/>
              <a:t>Bring the outside in </a:t>
            </a:r>
            <a:r>
              <a:rPr lang="en-US" dirty="0"/>
              <a:t>(look for what new technologies are out there)</a:t>
            </a:r>
          </a:p>
          <a:p>
            <a:pPr marL="971550" lvl="2" indent="-342900"/>
            <a:r>
              <a:rPr lang="en-US" b="1" dirty="0"/>
              <a:t>Pinpoint the </a:t>
            </a:r>
            <a:r>
              <a:rPr lang="en-US" b="1" dirty="0" err="1"/>
              <a:t>painpoint</a:t>
            </a:r>
            <a:r>
              <a:rPr lang="en-US" dirty="0"/>
              <a:t>, what is the problem you are trying to solve</a:t>
            </a:r>
          </a:p>
          <a:p>
            <a:pPr marL="971550" lvl="2" indent="-342900"/>
            <a:r>
              <a:rPr lang="en-US" b="1" dirty="0"/>
              <a:t>Apply radical ideas </a:t>
            </a:r>
            <a:r>
              <a:rPr lang="en-US" dirty="0"/>
              <a:t>to deliver real impact</a:t>
            </a:r>
          </a:p>
          <a:p>
            <a:pPr marL="971550" lvl="2" indent="-342900"/>
            <a:r>
              <a:rPr lang="en-US" b="1" dirty="0"/>
              <a:t>Build to learn (Iterate) </a:t>
            </a:r>
            <a:r>
              <a:rPr lang="mr-IN" dirty="0"/>
              <a:t>–</a:t>
            </a:r>
            <a:r>
              <a:rPr lang="en-US" dirty="0"/>
              <a:t> because the build times are short, you can afford to tear it down and take a different approach quickly</a:t>
            </a:r>
          </a:p>
          <a:p>
            <a:pPr marL="685846" lvl="1" indent="-342900">
              <a:buFont typeface="Arial" charset="0"/>
              <a:buChar char="•"/>
            </a:pPr>
            <a:endParaRPr lang="en-US" dirty="0"/>
          </a:p>
          <a:p>
            <a:pPr marL="342900" indent="-342900">
              <a:buFont typeface="Arial"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29</a:t>
            </a:fld>
            <a:endParaRPr lang="en-US" altLang="en-US"/>
          </a:p>
        </p:txBody>
      </p:sp>
    </p:spTree>
    <p:extLst>
      <p:ext uri="{BB962C8B-B14F-4D97-AF65-F5344CB8AC3E}">
        <p14:creationId xmlns:p14="http://schemas.microsoft.com/office/powerpoint/2010/main" val="97363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750"/>
              </a:spcBef>
              <a:buFont typeface="Arial" charset="0"/>
              <a:buChar char="•"/>
            </a:pPr>
            <a:r>
              <a:rPr lang="en-US" sz="1800" dirty="0"/>
              <a:t>Some great lessons I have taken from Vijay </a:t>
            </a:r>
            <a:r>
              <a:rPr lang="en-US" sz="1800" dirty="0" err="1"/>
              <a:t>Gurbaxani</a:t>
            </a:r>
            <a:r>
              <a:rPr lang="en-US" sz="1800" dirty="0"/>
              <a:t>, the Head of the Center for Digital Transformation</a:t>
            </a:r>
          </a:p>
          <a:p>
            <a:pPr marL="685846" lvl="1" indent="-342900">
              <a:buFont typeface="Arial" charset="0"/>
              <a:buChar char="•"/>
            </a:pPr>
            <a:r>
              <a:rPr lang="en-US" sz="1400" dirty="0"/>
              <a:t>Build a compelling Vision </a:t>
            </a:r>
            <a:r>
              <a:rPr lang="mr-IN" sz="1400" dirty="0"/>
              <a:t>–</a:t>
            </a:r>
            <a:r>
              <a:rPr lang="en-US" sz="1400" dirty="0"/>
              <a:t> companies like Lyft imagine the world without personal cars </a:t>
            </a:r>
            <a:r>
              <a:rPr lang="mr-IN" sz="1400" dirty="0"/>
              <a:t>–</a:t>
            </a:r>
            <a:r>
              <a:rPr lang="en-US" sz="1400" dirty="0"/>
              <a:t> packing lots back to green space</a:t>
            </a:r>
            <a:r>
              <a:rPr lang="mr-IN" sz="1400" dirty="0"/>
              <a:t>…</a:t>
            </a:r>
            <a:r>
              <a:rPr lang="en-US" sz="1400" dirty="0"/>
              <a:t> SpaceX </a:t>
            </a:r>
            <a:r>
              <a:rPr lang="mr-IN" sz="1400" dirty="0"/>
              <a:t>–</a:t>
            </a:r>
            <a:r>
              <a:rPr lang="en-US" sz="1400" dirty="0"/>
              <a:t> reusable rockets to enable a mission to Mars</a:t>
            </a:r>
          </a:p>
          <a:p>
            <a:pPr marL="685846" lvl="1" indent="-342900">
              <a:buFont typeface="Arial" charset="0"/>
              <a:buChar char="•"/>
            </a:pPr>
            <a:r>
              <a:rPr lang="en-US" sz="1400" dirty="0"/>
              <a:t>Invest in software talent </a:t>
            </a:r>
            <a:r>
              <a:rPr lang="mr-IN" sz="1400" dirty="0"/>
              <a:t>–</a:t>
            </a:r>
            <a:r>
              <a:rPr lang="en-US" sz="1400" dirty="0"/>
              <a:t> Companies like GE require that new hires have some coding background</a:t>
            </a:r>
          </a:p>
          <a:p>
            <a:pPr marL="685846" lvl="1" indent="-342900">
              <a:buFont typeface="Arial" charset="0"/>
              <a:buChar char="•"/>
            </a:pPr>
            <a:r>
              <a:rPr lang="en-US" sz="1400" dirty="0"/>
              <a:t>Transform the culture </a:t>
            </a:r>
            <a:r>
              <a:rPr lang="mr-IN" sz="1400" dirty="0"/>
              <a:t>–</a:t>
            </a:r>
            <a:r>
              <a:rPr lang="en-US" sz="1400" dirty="0"/>
              <a:t> today’s companies are too hierarchical, without the ability to work across domains, established structures stifle innovation (a great read on how to prevent those pitfalls is “The Other Side of Innovation, Solving the Execution Challenge” by the Harvard Business Review)</a:t>
            </a:r>
          </a:p>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30</a:t>
            </a:fld>
            <a:endParaRPr lang="en-US" altLang="en-US"/>
          </a:p>
        </p:txBody>
      </p:sp>
    </p:spTree>
    <p:extLst>
      <p:ext uri="{BB962C8B-B14F-4D97-AF65-F5344CB8AC3E}">
        <p14:creationId xmlns:p14="http://schemas.microsoft.com/office/powerpoint/2010/main" val="328515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31</a:t>
            </a:fld>
            <a:endParaRPr lang="en-US" altLang="en-US"/>
          </a:p>
        </p:txBody>
      </p:sp>
    </p:spTree>
    <p:extLst>
      <p:ext uri="{BB962C8B-B14F-4D97-AF65-F5344CB8AC3E}">
        <p14:creationId xmlns:p14="http://schemas.microsoft.com/office/powerpoint/2010/main" val="1814391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C9E7C-8174-470B-A009-325A32E93416}" type="slidenum">
              <a:rPr lang="en-US" altLang="en-US" smtClean="0"/>
              <a:pPr/>
              <a:t>32</a:t>
            </a:fld>
            <a:endParaRPr lang="en-US" altLang="en-US"/>
          </a:p>
        </p:txBody>
      </p:sp>
    </p:spTree>
    <p:extLst>
      <p:ext uri="{BB962C8B-B14F-4D97-AF65-F5344CB8AC3E}">
        <p14:creationId xmlns:p14="http://schemas.microsoft.com/office/powerpoint/2010/main" val="2865783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slide speaks</a:t>
            </a:r>
            <a:r>
              <a:rPr lang="en-CA" baseline="0" dirty="0"/>
              <a:t> to the changes in today’s world which are impacting all enterprises. Easily 20% of enterprises are firmly on this path and it is part of their thought process. This was evidenced in Gartner’s global summit in Barcelona which surveyed the audience and ~20% of the audience was already implementing micro-services thus many more are at least thinking about it.</a:t>
            </a:r>
            <a:endParaRPr lang="en-CA"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D6C9E7C-8174-470B-A009-325A32E93416}"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4</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8134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Cloud vendors and IT organizations are changing</a:t>
            </a:r>
            <a:r>
              <a:rPr lang="en-CA" baseline="0" dirty="0"/>
              <a:t> the tools they use simplifying the integration of SaaS products. New ways of creating solutions is disrupting traditional business models creating pressure on traditional business to adapt hence why IT organizations are familiar with the concepts.</a:t>
            </a:r>
            <a:endParaRPr lang="en-CA"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D6C9E7C-8174-470B-A009-325A32E93416}" type="slidenum">
              <a:rPr kumimoji="0" lang="en-US" altLang="en-US" sz="13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5</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114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2B18790-0D4B-478C-90DE-F539CF5B3D02}" type="slidenum">
              <a:rPr kumimoji="0" lang="en-US" sz="1300" b="0" i="0" u="none" strike="noStrike" kern="1200" cap="none" spc="0" normalizeH="0" baseline="0" noProof="0" smtClean="0">
                <a:ln>
                  <a:noFill/>
                </a:ln>
                <a:solidFill>
                  <a:srgbClr val="000000"/>
                </a:solidFill>
                <a:effectLst/>
                <a:uLnTx/>
                <a:uFillTx/>
                <a:latin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Arial" charset="0"/>
            </a:endParaRPr>
          </a:p>
        </p:txBody>
      </p:sp>
    </p:spTree>
    <p:extLst>
      <p:ext uri="{BB962C8B-B14F-4D97-AF65-F5344CB8AC3E}">
        <p14:creationId xmlns:p14="http://schemas.microsoft.com/office/powerpoint/2010/main" val="3008174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transformations often begin at the boundary of the organization to</a:t>
            </a:r>
            <a:r>
              <a:rPr lang="en-US" baseline="0" dirty="0"/>
              <a:t> drive enhanced customer experience. Examples include modern websites, mobile apps and ecommerce tools. The reason is urgency. Customers are making purchase decisions now based on </a:t>
            </a:r>
            <a:endParaRPr lang="en-US" dirty="0"/>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5F461B0-A1BF-488B-BC2F-CEEB0D1B1556}" type="slidenum">
              <a:rPr kumimoji="0" lang="en-US" altLang="en-US" sz="13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096230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pitchFamily="34" charset="-128"/>
                <a:cs typeface="Geneva" charset="0"/>
              </a:rPr>
              <a:t>Customers demand multiple</a:t>
            </a:r>
            <a:r>
              <a:rPr lang="en-US" sz="800" kern="1200" baseline="0" dirty="0">
                <a:solidFill>
                  <a:schemeClr val="tx1"/>
                </a:solidFill>
                <a:effectLst/>
                <a:latin typeface="Arial" charset="0"/>
                <a:ea typeface="ＭＳ Ｐゴシック" pitchFamily="34" charset="-128"/>
                <a:cs typeface="Geneva" charset="0"/>
              </a:rPr>
              <a:t> methods of interaction, anytime service and rapid response. Businesses wanting to compete MUST make the digital transformation at the edge.</a:t>
            </a:r>
            <a:endParaRPr lang="en-US" sz="800" kern="1200" dirty="0">
              <a:solidFill>
                <a:schemeClr val="tx1"/>
              </a:solidFill>
              <a:effectLst/>
              <a:latin typeface="Arial" charset="0"/>
              <a:ea typeface="ＭＳ Ｐゴシック" pitchFamily="34" charset="-128"/>
              <a:cs typeface="Geneva" charset="0"/>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D6C9E7C-8174-470B-A009-325A32E93416}" type="slidenum">
              <a:rPr kumimoji="0" lang="en-US" altLang="en-US" sz="13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9326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ea typeface="MS PGothic" charset="-128"/>
            </a:endParaRPr>
          </a:p>
        </p:txBody>
      </p:sp>
      <p:sp>
        <p:nvSpPr>
          <p:cNvPr id="8499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defTabSz="966788">
              <a:defRPr sz="2400">
                <a:solidFill>
                  <a:schemeClr val="tx1"/>
                </a:solidFill>
                <a:latin typeface="Arial" charset="0"/>
                <a:ea typeface="ＭＳ Ｐゴシック" charset="-128"/>
              </a:defRPr>
            </a:lvl2pPr>
            <a:lvl3pPr defTabSz="966788">
              <a:defRPr sz="2400">
                <a:solidFill>
                  <a:schemeClr val="tx1"/>
                </a:solidFill>
                <a:latin typeface="Arial" charset="0"/>
                <a:ea typeface="ＭＳ Ｐゴシック" charset="-128"/>
              </a:defRPr>
            </a:lvl3pPr>
            <a:lvl4pPr defTabSz="966788">
              <a:defRPr sz="2400">
                <a:solidFill>
                  <a:schemeClr val="tx1"/>
                </a:solidFill>
                <a:latin typeface="Arial" charset="0"/>
                <a:ea typeface="ＭＳ Ｐゴシック" charset="-128"/>
              </a:defRPr>
            </a:lvl4pPr>
            <a:lvl5pPr defTabSz="966788">
              <a:defRPr sz="2400">
                <a:solidFill>
                  <a:schemeClr val="tx1"/>
                </a:solidFill>
                <a:latin typeface="Arial" charset="0"/>
                <a:ea typeface="ＭＳ Ｐゴシック" charset="-128"/>
              </a:defRPr>
            </a:lvl5pPr>
            <a:lvl6pPr marL="1736725" indent="549275" defTabSz="966788" eaLnBrk="0" fontAlgn="base" hangingPunct="0">
              <a:spcBef>
                <a:spcPct val="0"/>
              </a:spcBef>
              <a:spcAft>
                <a:spcPct val="0"/>
              </a:spcAft>
              <a:defRPr sz="2400">
                <a:solidFill>
                  <a:schemeClr val="tx1"/>
                </a:solidFill>
                <a:latin typeface="Arial" charset="0"/>
                <a:ea typeface="ＭＳ Ｐゴシック" charset="-128"/>
              </a:defRPr>
            </a:lvl6pPr>
            <a:lvl7pPr marL="2193925" indent="549275" defTabSz="966788" eaLnBrk="0" fontAlgn="base" hangingPunct="0">
              <a:spcBef>
                <a:spcPct val="0"/>
              </a:spcBef>
              <a:spcAft>
                <a:spcPct val="0"/>
              </a:spcAft>
              <a:defRPr sz="2400">
                <a:solidFill>
                  <a:schemeClr val="tx1"/>
                </a:solidFill>
                <a:latin typeface="Arial" charset="0"/>
                <a:ea typeface="ＭＳ Ｐゴシック" charset="-128"/>
              </a:defRPr>
            </a:lvl7pPr>
            <a:lvl8pPr marL="2651125" indent="549275" defTabSz="966788" eaLnBrk="0" fontAlgn="base" hangingPunct="0">
              <a:spcBef>
                <a:spcPct val="0"/>
              </a:spcBef>
              <a:spcAft>
                <a:spcPct val="0"/>
              </a:spcAft>
              <a:defRPr sz="2400">
                <a:solidFill>
                  <a:schemeClr val="tx1"/>
                </a:solidFill>
                <a:latin typeface="Arial" charset="0"/>
                <a:ea typeface="ＭＳ Ｐゴシック" charset="-128"/>
              </a:defRPr>
            </a:lvl8pPr>
            <a:lvl9pPr marL="3108325" indent="549275" defTabSz="966788" eaLnBrk="0" fontAlgn="base" hangingPunct="0">
              <a:spcBef>
                <a:spcPct val="0"/>
              </a:spcBef>
              <a:spcAft>
                <a:spcPct val="0"/>
              </a:spcAft>
              <a:defRPr sz="2400">
                <a:solidFill>
                  <a:schemeClr val="tx1"/>
                </a:solidFill>
                <a:latin typeface="Arial" charset="0"/>
                <a:ea typeface="ＭＳ Ｐゴシック" charset="-128"/>
              </a:defRPr>
            </a:lvl9pPr>
          </a:lstStyle>
          <a:p>
            <a:fld id="{2F9405F8-F3E0-0442-AF37-861F1A8DB5BB}" type="slidenum">
              <a:rPr lang="en-US" altLang="en-US" sz="1300"/>
              <a:pPr/>
              <a:t>9</a:t>
            </a:fld>
            <a:endParaRPr lang="en-US" altLang="en-US" sz="1300"/>
          </a:p>
        </p:txBody>
      </p:sp>
    </p:spTree>
    <p:extLst>
      <p:ext uri="{BB962C8B-B14F-4D97-AF65-F5344CB8AC3E}">
        <p14:creationId xmlns:p14="http://schemas.microsoft.com/office/powerpoint/2010/main" val="107730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live in a world that anything that should be connected will soon be connected - if it is not already. It will be intelligent. Real-Time. Customizable. And Multi-Platform. </a:t>
            </a:r>
            <a:endParaRPr lang="en-CA"/>
          </a:p>
        </p:txBody>
      </p:sp>
      <p:sp>
        <p:nvSpPr>
          <p:cNvPr id="4" name="Slide Number Placeholder 3"/>
          <p:cNvSpPr>
            <a:spLocks noGrp="1"/>
          </p:cNvSpPr>
          <p:nvPr>
            <p:ph type="sldNum" sz="quarter" idx="10"/>
          </p:nvPr>
        </p:nvSpPr>
        <p:spPr/>
        <p:txBody>
          <a:bodyPr/>
          <a:lstStyle/>
          <a:p>
            <a:pPr>
              <a:defRPr/>
            </a:pPr>
            <a:fld id="{DEEE27FB-432C-1145-BEF0-D5259E58BC6F}" type="slidenum">
              <a:rPr lang="en-US" smtClean="0"/>
              <a:pPr>
                <a:defRPr/>
              </a:pPr>
              <a:t>10</a:t>
            </a:fld>
            <a:endParaRPr lang="en-US"/>
          </a:p>
        </p:txBody>
      </p:sp>
    </p:spTree>
    <p:extLst>
      <p:ext uri="{BB962C8B-B14F-4D97-AF65-F5344CB8AC3E}">
        <p14:creationId xmlns:p14="http://schemas.microsoft.com/office/powerpoint/2010/main" val="3000983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1724" y="3220662"/>
            <a:ext cx="3696578" cy="863566"/>
          </a:xfrm>
        </p:spPr>
        <p:txBody>
          <a:bodyPr lIns="0" tIns="0" rIns="0" anchor="t" anchorCtr="0">
            <a:noAutofit/>
          </a:bodyPr>
          <a:lstStyle>
            <a:lvl1pPr algn="l">
              <a:lnSpc>
                <a:spcPts val="2840"/>
              </a:lnSpc>
              <a:defRPr sz="2700" baseline="0">
                <a:solidFill>
                  <a:srgbClr val="808285"/>
                </a:solidFill>
              </a:defRPr>
            </a:lvl1pPr>
          </a:lstStyle>
          <a:p>
            <a:r>
              <a:rPr lang="en-US" dirty="0"/>
              <a:t>Title</a:t>
            </a:r>
            <a:br>
              <a:rPr lang="en-US" dirty="0"/>
            </a:br>
            <a:r>
              <a:rPr lang="en-US" dirty="0"/>
              <a:t>Title Second Line</a:t>
            </a:r>
          </a:p>
        </p:txBody>
      </p:sp>
      <p:pic>
        <p:nvPicPr>
          <p:cNvPr id="5" name="Picture 12" descr="MitelLogoTag4c.ai"/>
          <p:cNvPicPr>
            <a:picLocks noChangeAspect="1"/>
          </p:cNvPicPr>
          <p:nvPr userDrawn="1"/>
        </p:nvPicPr>
        <p:blipFill>
          <a:blip r:embed="rId2">
            <a:extLst>
              <a:ext uri="{28A0092B-C50C-407E-A947-70E740481C1C}">
                <a14:useLocalDpi xmlns:a14="http://schemas.microsoft.com/office/drawing/2010/main" val="0"/>
              </a:ext>
            </a:extLst>
          </a:blip>
          <a:srcRect l="11900" t="14368" r="8958" b="20200"/>
          <a:stretch>
            <a:fillRect/>
          </a:stretch>
        </p:blipFill>
        <p:spPr bwMode="auto">
          <a:xfrm>
            <a:off x="7534657" y="4511294"/>
            <a:ext cx="1102073" cy="4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Straight Connector 3"/>
          <p:cNvCxnSpPr/>
          <p:nvPr userDrawn="1"/>
        </p:nvCxnSpPr>
        <p:spPr>
          <a:xfrm>
            <a:off x="580137" y="4076388"/>
            <a:ext cx="3708166" cy="0"/>
          </a:xfrm>
          <a:prstGeom prst="line">
            <a:avLst/>
          </a:prstGeom>
          <a:ln w="11430">
            <a:solidFill>
              <a:srgbClr val="15325F"/>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userDrawn="1"/>
        </p:nvSpPr>
        <p:spPr>
          <a:xfrm>
            <a:off x="594360" y="4855465"/>
            <a:ext cx="3175068" cy="92333"/>
          </a:xfrm>
          <a:prstGeom prst="rect">
            <a:avLst/>
          </a:prstGeom>
          <a:noFill/>
        </p:spPr>
        <p:txBody>
          <a:bodyPr wrap="square" lIns="0" tIns="0" rIns="0" bIns="0" rtlCol="0">
            <a:spAutoFit/>
          </a:bodyPr>
          <a:lstStyle/>
          <a:p>
            <a:r>
              <a:rPr lang="en-US" sz="600" kern="600" spc="0" dirty="0">
                <a:solidFill>
                  <a:srgbClr val="808285"/>
                </a:solidFill>
              </a:rPr>
              <a:t>©2017 Mitel. Proprietary and Conﬁdential.</a:t>
            </a:r>
          </a:p>
        </p:txBody>
      </p:sp>
      <p:sp>
        <p:nvSpPr>
          <p:cNvPr id="8" name="Rectangle 7"/>
          <p:cNvSpPr/>
          <p:nvPr userDrawn="1"/>
        </p:nvSpPr>
        <p:spPr>
          <a:xfrm>
            <a:off x="0" y="0"/>
            <a:ext cx="9144000" cy="30083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3541083" y="1085334"/>
            <a:ext cx="2061834" cy="369332"/>
          </a:xfrm>
          <a:prstGeom prst="rect">
            <a:avLst/>
          </a:prstGeom>
          <a:noFill/>
        </p:spPr>
        <p:txBody>
          <a:bodyPr wrap="square" rtlCol="0">
            <a:spAutoFit/>
          </a:bodyPr>
          <a:lstStyle/>
          <a:p>
            <a:pPr algn="ctr"/>
            <a:r>
              <a:rPr lang="en-US" dirty="0">
                <a:solidFill>
                  <a:srgbClr val="808285"/>
                </a:solidFill>
              </a:rPr>
              <a:t>Photo here</a:t>
            </a:r>
          </a:p>
        </p:txBody>
      </p:sp>
      <p:pic>
        <p:nvPicPr>
          <p:cNvPr id="10" name="Picture 9" descr="1-Colleagues at an office meeting-SM.jpg"/>
          <p:cNvPicPr>
            <a:picLocks noChangeAspect="1"/>
          </p:cNvPicPr>
          <p:nvPr userDrawn="1"/>
        </p:nvPicPr>
        <p:blipFill rotWithShape="1">
          <a:blip r:embed="rId3">
            <a:extLst>
              <a:ext uri="{28A0092B-C50C-407E-A947-70E740481C1C}">
                <a14:useLocalDpi xmlns:a14="http://schemas.microsoft.com/office/drawing/2010/main" val="0"/>
              </a:ext>
            </a:extLst>
          </a:blip>
          <a:srcRect l="5058" t="26871" r="2469" b="27452"/>
          <a:stretch/>
        </p:blipFill>
        <p:spPr>
          <a:xfrm>
            <a:off x="0" y="0"/>
            <a:ext cx="9144000" cy="3011003"/>
          </a:xfrm>
          <a:prstGeom prst="rect">
            <a:avLst/>
          </a:prstGeom>
        </p:spPr>
      </p:pic>
      <p:sp>
        <p:nvSpPr>
          <p:cNvPr id="12" name="Text Placeholder 2"/>
          <p:cNvSpPr>
            <a:spLocks noGrp="1"/>
          </p:cNvSpPr>
          <p:nvPr>
            <p:ph type="body" sz="quarter" idx="10" hasCustomPrompt="1"/>
          </p:nvPr>
        </p:nvSpPr>
        <p:spPr>
          <a:xfrm>
            <a:off x="603504" y="4169664"/>
            <a:ext cx="3694176" cy="274320"/>
          </a:xfrm>
        </p:spPr>
        <p:txBody>
          <a:bodyPr/>
          <a:lstStyle>
            <a:lvl1pPr>
              <a:defRPr lang="en-US" sz="1800" dirty="0">
                <a:ea typeface="Geneva" charset="0"/>
                <a:cs typeface="Geneva" charset="0"/>
              </a:defRPr>
            </a:lvl1pPr>
          </a:lstStyle>
          <a:p>
            <a:pPr>
              <a:defRPr/>
            </a:pPr>
            <a:r>
              <a:rPr lang="en-US" dirty="0">
                <a:solidFill>
                  <a:srgbClr val="15325F"/>
                </a:solidFill>
                <a:latin typeface="+mn-lt"/>
                <a:ea typeface="Geneva" charset="0"/>
                <a:cs typeface="Geneva" charset="0"/>
              </a:rPr>
              <a:t>Presenter Name, Title</a:t>
            </a:r>
          </a:p>
        </p:txBody>
      </p:sp>
      <p:sp>
        <p:nvSpPr>
          <p:cNvPr id="15" name="Text Placeholder 14"/>
          <p:cNvSpPr>
            <a:spLocks noGrp="1"/>
          </p:cNvSpPr>
          <p:nvPr>
            <p:ph type="body" sz="quarter" idx="11" hasCustomPrompt="1"/>
          </p:nvPr>
        </p:nvSpPr>
        <p:spPr>
          <a:xfrm>
            <a:off x="603504" y="4471416"/>
            <a:ext cx="3694176" cy="201168"/>
          </a:xfrm>
        </p:spPr>
        <p:txBody>
          <a:bodyPr/>
          <a:lstStyle>
            <a:lvl1pPr>
              <a:defRPr sz="1300">
                <a:solidFill>
                  <a:schemeClr val="tx1"/>
                </a:solidFill>
              </a:defRPr>
            </a:lvl1pPr>
          </a:lstStyle>
          <a:p>
            <a:pPr lvl="0"/>
            <a:r>
              <a:rPr lang="en-US" dirty="0"/>
              <a:t>Date</a:t>
            </a:r>
          </a:p>
        </p:txBody>
      </p:sp>
    </p:spTree>
    <p:extLst>
      <p:ext uri="{BB962C8B-B14F-4D97-AF65-F5344CB8AC3E}">
        <p14:creationId xmlns:p14="http://schemas.microsoft.com/office/powerpoint/2010/main" val="262462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
          <p:cNvSpPr/>
          <p:nvPr userDrawn="1"/>
        </p:nvSpPr>
        <p:spPr>
          <a:xfrm>
            <a:off x="398464" y="626270"/>
            <a:ext cx="8391525" cy="1428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a:defRPr/>
            </a:pP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2FB1EA7E-824C-D04F-BB22-AA5E03681EFA}" type="slidenum">
              <a:rPr lang="en-US"/>
              <a:pPr>
                <a:defRPr/>
              </a:pPr>
              <a:t>‹#›</a:t>
            </a:fld>
            <a:endParaRPr lang="en-US" dirty="0"/>
          </a:p>
        </p:txBody>
      </p:sp>
      <p:sp>
        <p:nvSpPr>
          <p:cNvPr id="4" name="Rectangle 3"/>
          <p:cNvSpPr/>
          <p:nvPr userDrawn="1"/>
        </p:nvSpPr>
        <p:spPr>
          <a:xfrm>
            <a:off x="0" y="0"/>
            <a:ext cx="9144000" cy="8429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491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FFFFFF"/>
        </a:solidFill>
        <a:effectLst/>
      </p:bgPr>
    </p:bg>
    <p:spTree>
      <p:nvGrpSpPr>
        <p:cNvPr id="1" name=""/>
        <p:cNvGrpSpPr/>
        <p:nvPr/>
      </p:nvGrpSpPr>
      <p:grpSpPr>
        <a:xfrm>
          <a:off x="0" y="0"/>
          <a:ext cx="0" cy="0"/>
          <a:chOff x="0" y="0"/>
          <a:chExt cx="0" cy="0"/>
        </a:xfrm>
      </p:grpSpPr>
      <p:sp>
        <p:nvSpPr>
          <p:cNvPr id="2" name="Rectangle 1"/>
          <p:cNvSpPr/>
          <p:nvPr userDrawn="1"/>
        </p:nvSpPr>
        <p:spPr>
          <a:xfrm>
            <a:off x="398464" y="626270"/>
            <a:ext cx="8391525" cy="1428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68589" tIns="34295" rIns="68589" bIns="34295" anchor="ctr"/>
          <a:lstStyle/>
          <a:p>
            <a:pPr algn="ctr">
              <a:defRPr/>
            </a:pP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2FB1EA7E-824C-D04F-BB22-AA5E03681EFA}" type="slidenum">
              <a:rPr lang="en-US"/>
              <a:pPr>
                <a:defRPr/>
              </a:pPr>
              <a:t>‹#›</a:t>
            </a:fld>
            <a:endParaRPr lang="en-US" dirty="0"/>
          </a:p>
        </p:txBody>
      </p:sp>
      <p:sp>
        <p:nvSpPr>
          <p:cNvPr id="4" name="Rectangle 3"/>
          <p:cNvSpPr/>
          <p:nvPr userDrawn="1"/>
        </p:nvSpPr>
        <p:spPr>
          <a:xfrm>
            <a:off x="0" y="0"/>
            <a:ext cx="9144000" cy="8429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Group of executives sitting and working together using tablets and laptop[2]-SM.jpg"/>
          <p:cNvPicPr>
            <a:picLocks noChangeAspect="1"/>
          </p:cNvPicPr>
          <p:nvPr userDrawn="1"/>
        </p:nvPicPr>
        <p:blipFill rotWithShape="1">
          <a:blip r:embed="rId2">
            <a:extLst>
              <a:ext uri="{28A0092B-C50C-407E-A947-70E740481C1C}">
                <a14:useLocalDpi xmlns:a14="http://schemas.microsoft.com/office/drawing/2010/main" val="0"/>
              </a:ext>
            </a:extLst>
          </a:blip>
          <a:srcRect l="1" t="9823" b="34622"/>
          <a:stretch/>
        </p:blipFill>
        <p:spPr>
          <a:xfrm>
            <a:off x="0" y="1"/>
            <a:ext cx="9144000" cy="3389162"/>
          </a:xfrm>
          <a:prstGeom prst="rect">
            <a:avLst/>
          </a:prstGeom>
        </p:spPr>
      </p:pic>
      <p:sp>
        <p:nvSpPr>
          <p:cNvPr id="8" name="Text Placeholder 7"/>
          <p:cNvSpPr>
            <a:spLocks noGrp="1"/>
          </p:cNvSpPr>
          <p:nvPr>
            <p:ph type="body" sz="quarter" idx="11"/>
          </p:nvPr>
        </p:nvSpPr>
        <p:spPr>
          <a:xfrm>
            <a:off x="228600" y="3668714"/>
            <a:ext cx="8561388" cy="604837"/>
          </a:xfrm>
        </p:spPr>
        <p:txBody>
          <a:bodyPr anchor="ctr"/>
          <a:lstStyle>
            <a:lvl1pPr algn="ctr">
              <a:defRPr sz="3600">
                <a:solidFill>
                  <a:srgbClr val="00A1E0"/>
                </a:solidFill>
              </a:defRPr>
            </a:lvl1pPr>
          </a:lstStyle>
          <a:p>
            <a:pPr lvl="0"/>
            <a:endParaRPr lang="en-US" dirty="0"/>
          </a:p>
        </p:txBody>
      </p:sp>
    </p:spTree>
    <p:extLst>
      <p:ext uri="{BB962C8B-B14F-4D97-AF65-F5344CB8AC3E}">
        <p14:creationId xmlns:p14="http://schemas.microsoft.com/office/powerpoint/2010/main" val="236215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vert="horz" wrap="square" lIns="0" tIns="0" rIns="0" bIns="0" numCol="1" anchor="ctr" anchorCtr="0" compatLnSpc="1">
            <a:prstTxWarp prst="textNoShape">
              <a:avLst/>
            </a:prstTxWarp>
          </a:bodyPr>
          <a:lstStyle>
            <a:lvl1pPr>
              <a:defRPr lang="en-US" smtClean="0"/>
            </a:lvl1pPr>
          </a:lstStyle>
          <a:p>
            <a:fld id="{ED6F28F4-4220-034D-8A55-E08390FB3F8D}" type="slidenum">
              <a:rPr lang="en-US" smtClean="0"/>
              <a:pPr/>
              <a:t>‹#›</a:t>
            </a:fld>
            <a:endParaRPr lang="en-US" dirty="0"/>
          </a:p>
        </p:txBody>
      </p:sp>
    </p:spTree>
    <p:extLst>
      <p:ext uri="{BB962C8B-B14F-4D97-AF65-F5344CB8AC3E}">
        <p14:creationId xmlns:p14="http://schemas.microsoft.com/office/powerpoint/2010/main" val="3769111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Left Photo">
    <p:spTree>
      <p:nvGrpSpPr>
        <p:cNvPr id="1" name=""/>
        <p:cNvGrpSpPr/>
        <p:nvPr/>
      </p:nvGrpSpPr>
      <p:grpSpPr>
        <a:xfrm>
          <a:off x="0" y="0"/>
          <a:ext cx="0" cy="0"/>
          <a:chOff x="0" y="0"/>
          <a:chExt cx="0" cy="0"/>
        </a:xfrm>
      </p:grpSpPr>
      <p:sp>
        <p:nvSpPr>
          <p:cNvPr id="2" name="Title 1"/>
          <p:cNvSpPr>
            <a:spLocks noGrp="1"/>
          </p:cNvSpPr>
          <p:nvPr>
            <p:ph type="title"/>
          </p:nvPr>
        </p:nvSpPr>
        <p:spPr>
          <a:xfrm>
            <a:off x="4985381" y="2295452"/>
            <a:ext cx="3931920" cy="416719"/>
          </a:xfrm>
        </p:spPr>
        <p:txBody>
          <a:bodyPr/>
          <a:lstStyle>
            <a:lvl1pPr algn="ctr">
              <a:defRPr/>
            </a:lvl1p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a:solidFill>
                  <a:srgbClr val="8A8F9D"/>
                </a:solidFill>
              </a:defRPr>
            </a:lvl1pPr>
          </a:lstStyle>
          <a:p>
            <a:pPr>
              <a:defRPr/>
            </a:pPr>
            <a:fld id="{ED6F28F4-4220-034D-8A55-E08390FB3F8D}" type="slidenum">
              <a:rPr lang="en-US" smtClean="0"/>
              <a:pPr>
                <a:defRPr/>
              </a:pPr>
              <a:t>‹#›</a:t>
            </a:fld>
            <a:endParaRPr lang="en-US" dirty="0"/>
          </a:p>
        </p:txBody>
      </p:sp>
      <p:sp>
        <p:nvSpPr>
          <p:cNvPr id="9" name="Rectangle 8"/>
          <p:cNvSpPr/>
          <p:nvPr userDrawn="1"/>
        </p:nvSpPr>
        <p:spPr>
          <a:xfrm>
            <a:off x="0" y="0"/>
            <a:ext cx="9144000" cy="84296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 y="1"/>
            <a:ext cx="4743003" cy="44918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1340584" y="2046033"/>
            <a:ext cx="2061834" cy="369332"/>
          </a:xfrm>
          <a:prstGeom prst="rect">
            <a:avLst/>
          </a:prstGeom>
          <a:noFill/>
        </p:spPr>
        <p:txBody>
          <a:bodyPr wrap="square" rtlCol="0">
            <a:spAutoFit/>
          </a:bodyPr>
          <a:lstStyle/>
          <a:p>
            <a:pPr algn="ctr"/>
            <a:r>
              <a:rPr lang="en-US" dirty="0">
                <a:solidFill>
                  <a:srgbClr val="808285"/>
                </a:solidFill>
              </a:rPr>
              <a:t>Photo here</a:t>
            </a:r>
          </a:p>
        </p:txBody>
      </p:sp>
    </p:spTree>
    <p:extLst>
      <p:ext uri="{BB962C8B-B14F-4D97-AF65-F5344CB8AC3E}">
        <p14:creationId xmlns:p14="http://schemas.microsoft.com/office/powerpoint/2010/main" val="3214996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2BCF5BF9-707C-7142-BA06-7C1820F571AA}" type="slidenum">
              <a:rPr lang="en-US"/>
              <a:pPr>
                <a:defRPr/>
              </a:pPr>
              <a:t>‹#›</a:t>
            </a:fld>
            <a:endParaRPr lang="en-US" dirty="0"/>
          </a:p>
        </p:txBody>
      </p:sp>
    </p:spTree>
    <p:extLst>
      <p:ext uri="{BB962C8B-B14F-4D97-AF65-F5344CB8AC3E}">
        <p14:creationId xmlns:p14="http://schemas.microsoft.com/office/powerpoint/2010/main" val="3811151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1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4" name="Text Placeholder 2"/>
          <p:cNvSpPr>
            <a:spLocks noGrp="1"/>
          </p:cNvSpPr>
          <p:nvPr>
            <p:ph idx="1"/>
          </p:nvPr>
        </p:nvSpPr>
        <p:spPr bwMode="auto">
          <a:xfrm>
            <a:off x="247249" y="989082"/>
            <a:ext cx="8653716"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Tree>
    <p:extLst>
      <p:ext uri="{BB962C8B-B14F-4D97-AF65-F5344CB8AC3E}">
        <p14:creationId xmlns:p14="http://schemas.microsoft.com/office/powerpoint/2010/main" val="142018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2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4" name="Text Placeholder 2"/>
          <p:cNvSpPr>
            <a:spLocks noGrp="1"/>
          </p:cNvSpPr>
          <p:nvPr>
            <p:ph idx="1"/>
          </p:nvPr>
        </p:nvSpPr>
        <p:spPr bwMode="auto">
          <a:xfrm>
            <a:off x="247249" y="989082"/>
            <a:ext cx="4023360"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628634" marR="0" indent="-173034" algn="l" defTabSz="342938" rtl="0" eaLnBrk="1" fontAlgn="base" latinLnBrk="0" hangingPunct="1">
              <a:lnSpc>
                <a:spcPts val="2100"/>
              </a:lnSpc>
              <a:spcBef>
                <a:spcPts val="750"/>
              </a:spcBef>
              <a:spcAft>
                <a:spcPct val="0"/>
              </a:spcAft>
              <a:buClr>
                <a:srgbClr val="00A1E0"/>
              </a:buClr>
              <a:buSzTx/>
              <a:buFont typeface="Arial" charset="0"/>
              <a:buChar char="•"/>
              <a:tabLst/>
              <a:defRPr baseline="0"/>
            </a:lvl3pPr>
            <a:lvl4pPr>
              <a:defRPr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
        <p:nvSpPr>
          <p:cNvPr id="5" name="Text Placeholder 2"/>
          <p:cNvSpPr>
            <a:spLocks noGrp="1"/>
          </p:cNvSpPr>
          <p:nvPr>
            <p:ph idx="11"/>
          </p:nvPr>
        </p:nvSpPr>
        <p:spPr bwMode="auto">
          <a:xfrm>
            <a:off x="4875499" y="992006"/>
            <a:ext cx="4023360"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628634" marR="0" indent="-173034" algn="l" defTabSz="342938" rtl="0" eaLnBrk="1" fontAlgn="base" latinLnBrk="0" hangingPunct="1">
              <a:lnSpc>
                <a:spcPts val="2100"/>
              </a:lnSpc>
              <a:spcBef>
                <a:spcPts val="750"/>
              </a:spcBef>
              <a:spcAft>
                <a:spcPct val="0"/>
              </a:spcAft>
              <a:buClr>
                <a:srgbClr val="00A1E0"/>
              </a:buClr>
              <a:buSzTx/>
              <a:buFont typeface="Arial" charset="0"/>
              <a:buChar char="•"/>
              <a:tabLst/>
              <a:defRPr baseline="0"/>
            </a:lvl3pPr>
            <a:lvl4pPr>
              <a:defRPr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Tree>
    <p:extLst>
      <p:ext uri="{BB962C8B-B14F-4D97-AF65-F5344CB8AC3E}">
        <p14:creationId xmlns:p14="http://schemas.microsoft.com/office/powerpoint/2010/main" val="19450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3_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4" name="Text Placeholder 2"/>
          <p:cNvSpPr>
            <a:spLocks noGrp="1"/>
          </p:cNvSpPr>
          <p:nvPr>
            <p:ph idx="1"/>
          </p:nvPr>
        </p:nvSpPr>
        <p:spPr bwMode="auto">
          <a:xfrm>
            <a:off x="247250" y="989082"/>
            <a:ext cx="2739019"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628634" marR="0" indent="-173034" algn="l" defTabSz="342938" rtl="0" eaLnBrk="1" fontAlgn="base" latinLnBrk="0" hangingPunct="1">
              <a:lnSpc>
                <a:spcPts val="2100"/>
              </a:lnSpc>
              <a:spcBef>
                <a:spcPts val="750"/>
              </a:spcBef>
              <a:spcAft>
                <a:spcPct val="0"/>
              </a:spcAft>
              <a:buClr>
                <a:srgbClr val="00A1E0"/>
              </a:buClr>
              <a:buSzTx/>
              <a:buFont typeface="Arial" charset="0"/>
              <a:buChar char="•"/>
              <a:tabLst/>
              <a:defRPr baseline="0"/>
            </a:lvl3pPr>
            <a:lvl4pPr>
              <a:defRPr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
        <p:nvSpPr>
          <p:cNvPr id="6" name="Text Placeholder 2"/>
          <p:cNvSpPr>
            <a:spLocks noGrp="1"/>
          </p:cNvSpPr>
          <p:nvPr>
            <p:ph idx="11"/>
          </p:nvPr>
        </p:nvSpPr>
        <p:spPr bwMode="auto">
          <a:xfrm>
            <a:off x="3202491" y="989082"/>
            <a:ext cx="2739019"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628634" marR="0" indent="-173034" algn="l" defTabSz="342938" rtl="0" eaLnBrk="1" fontAlgn="base" latinLnBrk="0" hangingPunct="1">
              <a:lnSpc>
                <a:spcPts val="2100"/>
              </a:lnSpc>
              <a:spcBef>
                <a:spcPts val="750"/>
              </a:spcBef>
              <a:spcAft>
                <a:spcPct val="0"/>
              </a:spcAft>
              <a:buClr>
                <a:srgbClr val="00A1E0"/>
              </a:buClr>
              <a:buSzTx/>
              <a:buFont typeface="Arial" charset="0"/>
              <a:buChar char="•"/>
              <a:tabLst/>
              <a:defRPr baseline="0"/>
            </a:lvl3pPr>
            <a:lvl4pPr>
              <a:defRPr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
        <p:nvSpPr>
          <p:cNvPr id="7" name="Text Placeholder 2"/>
          <p:cNvSpPr>
            <a:spLocks noGrp="1"/>
          </p:cNvSpPr>
          <p:nvPr>
            <p:ph idx="12"/>
          </p:nvPr>
        </p:nvSpPr>
        <p:spPr bwMode="auto">
          <a:xfrm>
            <a:off x="6157732" y="975198"/>
            <a:ext cx="2739019"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2pPr>
              <a:defRPr baseline="0"/>
            </a:lvl2pPr>
            <a:lvl3pPr marL="628634" marR="0" indent="-173034" algn="l" defTabSz="342938" rtl="0" eaLnBrk="1" fontAlgn="base" latinLnBrk="0" hangingPunct="1">
              <a:lnSpc>
                <a:spcPts val="2100"/>
              </a:lnSpc>
              <a:spcBef>
                <a:spcPts val="750"/>
              </a:spcBef>
              <a:spcAft>
                <a:spcPct val="0"/>
              </a:spcAft>
              <a:buClr>
                <a:srgbClr val="00A1E0"/>
              </a:buClr>
              <a:buSzTx/>
              <a:buFont typeface="Arial" charset="0"/>
              <a:buChar char="•"/>
              <a:tabLst/>
              <a:defRPr baseline="0"/>
            </a:lvl3pPr>
            <a:lvl4pPr>
              <a:defRPr baseline="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r>
              <a:rPr lang="en-US" dirty="0"/>
              <a:t>Fifth level</a:t>
            </a:r>
          </a:p>
          <a:p>
            <a:pPr lvl="3"/>
            <a:r>
              <a:rPr lang="en-US" dirty="0"/>
              <a:t>Fourth level</a:t>
            </a:r>
          </a:p>
          <a:p>
            <a:pPr lvl="2"/>
            <a:r>
              <a:rPr lang="en-US" dirty="0"/>
              <a:t>Third level</a:t>
            </a:r>
          </a:p>
        </p:txBody>
      </p:sp>
    </p:spTree>
    <p:extLst>
      <p:ext uri="{BB962C8B-B14F-4D97-AF65-F5344CB8AC3E}">
        <p14:creationId xmlns:p14="http://schemas.microsoft.com/office/powerpoint/2010/main" val="109185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5" name="Chart Placeholder 4"/>
          <p:cNvSpPr>
            <a:spLocks noGrp="1"/>
          </p:cNvSpPr>
          <p:nvPr>
            <p:ph type="chart" sz="quarter" idx="11"/>
          </p:nvPr>
        </p:nvSpPr>
        <p:spPr>
          <a:xfrm>
            <a:off x="245142" y="987552"/>
            <a:ext cx="8650224" cy="3255264"/>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87491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with Insigh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5" name="Chart Placeholder 4"/>
          <p:cNvSpPr>
            <a:spLocks noGrp="1"/>
          </p:cNvSpPr>
          <p:nvPr>
            <p:ph type="chart" sz="quarter" idx="11"/>
          </p:nvPr>
        </p:nvSpPr>
        <p:spPr>
          <a:xfrm>
            <a:off x="245143" y="987552"/>
            <a:ext cx="5507072" cy="3255264"/>
          </a:xfrm>
          <a:ln w="6350">
            <a:noFill/>
          </a:ln>
        </p:spPr>
        <p:txBody>
          <a:bodyPr/>
          <a:lstStyle>
            <a:lvl1pPr>
              <a:defRPr>
                <a:solidFill>
                  <a:schemeClr val="tx1"/>
                </a:solidFill>
              </a:defRPr>
            </a:lvl1pPr>
          </a:lstStyle>
          <a:p>
            <a:endParaRPr lang="en-US" dirty="0"/>
          </a:p>
        </p:txBody>
      </p:sp>
      <p:sp>
        <p:nvSpPr>
          <p:cNvPr id="6" name="Content Placeholder 5"/>
          <p:cNvSpPr>
            <a:spLocks noGrp="1"/>
          </p:cNvSpPr>
          <p:nvPr>
            <p:ph sz="quarter" idx="12"/>
          </p:nvPr>
        </p:nvSpPr>
        <p:spPr>
          <a:xfrm>
            <a:off x="5943601" y="987425"/>
            <a:ext cx="2955925" cy="3255963"/>
          </a:xfrm>
          <a:ln w="6350">
            <a:solidFill>
              <a:schemeClr val="tx2"/>
            </a:solidFill>
          </a:ln>
        </p:spPr>
        <p:txBody>
          <a:bodyPr/>
          <a:lstStyle>
            <a:lvl1pPr marL="91438">
              <a:defRPr sz="1800"/>
            </a:lvl1pPr>
            <a:lvl2pPr>
              <a:defRPr sz="1400"/>
            </a:lvl2pPr>
            <a:lvl3pPr>
              <a:defRPr sz="13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963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94FAF6B2-8A65-4A43-833A-A4BFE8254FB5}" type="slidenum">
              <a:rPr lang="en-US" smtClean="0"/>
              <a:pPr>
                <a:defRPr/>
              </a:pPr>
              <a:t>‹#›</a:t>
            </a:fld>
            <a:endParaRPr lang="en-US" dirty="0"/>
          </a:p>
        </p:txBody>
      </p:sp>
      <p:sp>
        <p:nvSpPr>
          <p:cNvPr id="5" name="Table Placeholder 4"/>
          <p:cNvSpPr>
            <a:spLocks noGrp="1"/>
          </p:cNvSpPr>
          <p:nvPr>
            <p:ph type="tbl" sz="quarter" idx="11"/>
          </p:nvPr>
        </p:nvSpPr>
        <p:spPr>
          <a:xfrm>
            <a:off x="244474" y="987551"/>
            <a:ext cx="8650224" cy="3255264"/>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26539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45143" y="94730"/>
            <a:ext cx="8653717" cy="41671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247249" y="989082"/>
            <a:ext cx="8653716" cy="3251926"/>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28601" y="4690872"/>
            <a:ext cx="473075" cy="273844"/>
          </a:xfrm>
          <a:prstGeom prst="rect">
            <a:avLst/>
          </a:prstGeom>
        </p:spPr>
        <p:txBody>
          <a:bodyPr vert="horz" wrap="square" lIns="0" tIns="0" rIns="0" bIns="0" numCol="1" anchor="b" anchorCtr="0" compatLnSpc="1">
            <a:prstTxWarp prst="textNoShape">
              <a:avLst/>
            </a:prstTxWarp>
          </a:bodyPr>
          <a:lstStyle>
            <a:lvl1pPr algn="l">
              <a:defRPr sz="1100">
                <a:solidFill>
                  <a:srgbClr val="15325F"/>
                </a:solidFill>
                <a:cs typeface="Arial" charset="0"/>
              </a:defRPr>
            </a:lvl1pPr>
          </a:lstStyle>
          <a:p>
            <a:pPr>
              <a:defRPr/>
            </a:pPr>
            <a:fld id="{94FAF6B2-8A65-4A43-833A-A4BFE8254FB5}" type="slidenum">
              <a:rPr lang="en-US" smtClean="0"/>
              <a:pPr>
                <a:defRPr/>
              </a:pPr>
              <a:t>‹#›</a:t>
            </a:fld>
            <a:endParaRPr lang="en-US" dirty="0"/>
          </a:p>
        </p:txBody>
      </p:sp>
      <p:cxnSp>
        <p:nvCxnSpPr>
          <p:cNvPr id="17" name="Straight Connector 16"/>
          <p:cNvCxnSpPr/>
          <p:nvPr userDrawn="1"/>
        </p:nvCxnSpPr>
        <p:spPr>
          <a:xfrm>
            <a:off x="243668" y="650367"/>
            <a:ext cx="8651679" cy="0"/>
          </a:xfrm>
          <a:prstGeom prst="line">
            <a:avLst/>
          </a:prstGeom>
          <a:ln w="6350">
            <a:solidFill>
              <a:srgbClr val="636463"/>
            </a:solidFill>
          </a:ln>
          <a:effectLst/>
        </p:spPr>
        <p:style>
          <a:lnRef idx="2">
            <a:schemeClr val="accent1"/>
          </a:lnRef>
          <a:fillRef idx="0">
            <a:schemeClr val="accent1"/>
          </a:fillRef>
          <a:effectRef idx="1">
            <a:schemeClr val="accent1"/>
          </a:effectRef>
          <a:fontRef idx="minor">
            <a:schemeClr val="tx1"/>
          </a:fontRef>
        </p:style>
      </p:cxnSp>
      <p:pic>
        <p:nvPicPr>
          <p:cNvPr id="9" name="Picture 12" descr="MitelLogoTag4c.ai"/>
          <p:cNvPicPr>
            <a:picLocks noChangeAspect="1"/>
          </p:cNvPicPr>
          <p:nvPr userDrawn="1"/>
        </p:nvPicPr>
        <p:blipFill>
          <a:blip r:embed="rId14">
            <a:extLst>
              <a:ext uri="{28A0092B-C50C-407E-A947-70E740481C1C}">
                <a14:useLocalDpi xmlns:a14="http://schemas.microsoft.com/office/drawing/2010/main" val="0"/>
              </a:ext>
            </a:extLst>
          </a:blip>
          <a:srcRect l="11900" t="14368" r="8958" b="20200"/>
          <a:stretch>
            <a:fillRect/>
          </a:stretch>
        </p:blipFill>
        <p:spPr bwMode="auto">
          <a:xfrm>
            <a:off x="7900417" y="4511294"/>
            <a:ext cx="1102073" cy="4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userDrawn="1"/>
        </p:nvSpPr>
        <p:spPr>
          <a:xfrm>
            <a:off x="576072" y="4854318"/>
            <a:ext cx="3175068" cy="92333"/>
          </a:xfrm>
          <a:prstGeom prst="rect">
            <a:avLst/>
          </a:prstGeom>
          <a:noFill/>
        </p:spPr>
        <p:txBody>
          <a:bodyPr wrap="square" lIns="0" tIns="0" rIns="0" bIns="0" rtlCol="0">
            <a:spAutoFit/>
          </a:bodyPr>
          <a:lstStyle/>
          <a:p>
            <a:r>
              <a:rPr lang="en-US" sz="600" kern="600" spc="0" dirty="0">
                <a:solidFill>
                  <a:srgbClr val="808285"/>
                </a:solidFill>
              </a:rPr>
              <a:t>©2017 Mitel. Proprietary and Conﬁdential.</a:t>
            </a:r>
          </a:p>
        </p:txBody>
      </p:sp>
    </p:spTree>
    <p:extLst>
      <p:ext uri="{BB962C8B-B14F-4D97-AF65-F5344CB8AC3E}">
        <p14:creationId xmlns:p14="http://schemas.microsoft.com/office/powerpoint/2010/main" val="709587808"/>
      </p:ext>
    </p:extLst>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 id="2147484948" r:id="rId12"/>
  </p:sldLayoutIdLst>
  <p:hf hdr="0" ftr="0" dt="0"/>
  <p:txStyles>
    <p:titleStyle>
      <a:lvl1pPr algn="l" defTabSz="342938" rtl="0" eaLnBrk="1" fontAlgn="base" hangingPunct="1">
        <a:spcBef>
          <a:spcPct val="0"/>
        </a:spcBef>
        <a:spcAft>
          <a:spcPct val="0"/>
        </a:spcAft>
        <a:defRPr sz="2200" kern="1200">
          <a:solidFill>
            <a:srgbClr val="00A1E0"/>
          </a:solidFill>
          <a:latin typeface="Arial"/>
          <a:ea typeface="Geneva" charset="0"/>
          <a:cs typeface="Arial"/>
        </a:defRPr>
      </a:lvl1pPr>
      <a:lvl2pPr algn="l" defTabSz="342938" rtl="0" eaLnBrk="1" fontAlgn="base" hangingPunct="1">
        <a:spcBef>
          <a:spcPct val="0"/>
        </a:spcBef>
        <a:spcAft>
          <a:spcPct val="0"/>
        </a:spcAft>
        <a:defRPr sz="2400">
          <a:solidFill>
            <a:schemeClr val="tx1"/>
          </a:solidFill>
          <a:latin typeface="Arial" charset="0"/>
          <a:ea typeface="Geneva" charset="0"/>
        </a:defRPr>
      </a:lvl2pPr>
      <a:lvl3pPr algn="l" defTabSz="342938" rtl="0" eaLnBrk="1" fontAlgn="base" hangingPunct="1">
        <a:spcBef>
          <a:spcPct val="0"/>
        </a:spcBef>
        <a:spcAft>
          <a:spcPct val="0"/>
        </a:spcAft>
        <a:defRPr sz="2400">
          <a:solidFill>
            <a:schemeClr val="tx1"/>
          </a:solidFill>
          <a:latin typeface="Arial" charset="0"/>
          <a:ea typeface="Geneva" charset="0"/>
        </a:defRPr>
      </a:lvl3pPr>
      <a:lvl4pPr algn="l" defTabSz="342938" rtl="0" eaLnBrk="1" fontAlgn="base" hangingPunct="1">
        <a:spcBef>
          <a:spcPct val="0"/>
        </a:spcBef>
        <a:spcAft>
          <a:spcPct val="0"/>
        </a:spcAft>
        <a:defRPr sz="2400">
          <a:solidFill>
            <a:schemeClr val="tx1"/>
          </a:solidFill>
          <a:latin typeface="Arial" charset="0"/>
          <a:ea typeface="Geneva" charset="0"/>
        </a:defRPr>
      </a:lvl4pPr>
      <a:lvl5pPr algn="l" defTabSz="342938" rtl="0" eaLnBrk="1" fontAlgn="base" hangingPunct="1">
        <a:spcBef>
          <a:spcPct val="0"/>
        </a:spcBef>
        <a:spcAft>
          <a:spcPct val="0"/>
        </a:spcAft>
        <a:defRPr sz="2400">
          <a:solidFill>
            <a:schemeClr val="tx1"/>
          </a:solidFill>
          <a:latin typeface="Arial" charset="0"/>
          <a:ea typeface="Geneva" charset="0"/>
        </a:defRPr>
      </a:lvl5pPr>
      <a:lvl6pPr marL="342938" algn="l" defTabSz="342938" rtl="0" eaLnBrk="1" fontAlgn="base" hangingPunct="1">
        <a:spcBef>
          <a:spcPct val="0"/>
        </a:spcBef>
        <a:spcAft>
          <a:spcPct val="0"/>
        </a:spcAft>
        <a:defRPr sz="3100">
          <a:solidFill>
            <a:schemeClr val="tx1"/>
          </a:solidFill>
          <a:latin typeface="Arial" charset="0"/>
          <a:ea typeface="Geneva" charset="0"/>
        </a:defRPr>
      </a:lvl6pPr>
      <a:lvl7pPr marL="685874" algn="l" defTabSz="342938" rtl="0" eaLnBrk="1" fontAlgn="base" hangingPunct="1">
        <a:spcBef>
          <a:spcPct val="0"/>
        </a:spcBef>
        <a:spcAft>
          <a:spcPct val="0"/>
        </a:spcAft>
        <a:defRPr sz="3100">
          <a:solidFill>
            <a:schemeClr val="tx1"/>
          </a:solidFill>
          <a:latin typeface="Arial" charset="0"/>
          <a:ea typeface="Geneva" charset="0"/>
        </a:defRPr>
      </a:lvl7pPr>
      <a:lvl8pPr marL="1028811" algn="l" defTabSz="342938" rtl="0" eaLnBrk="1" fontAlgn="base" hangingPunct="1">
        <a:spcBef>
          <a:spcPct val="0"/>
        </a:spcBef>
        <a:spcAft>
          <a:spcPct val="0"/>
        </a:spcAft>
        <a:defRPr sz="3100">
          <a:solidFill>
            <a:schemeClr val="tx1"/>
          </a:solidFill>
          <a:latin typeface="Arial" charset="0"/>
          <a:ea typeface="Geneva" charset="0"/>
        </a:defRPr>
      </a:lvl8pPr>
      <a:lvl9pPr marL="1371749" algn="l" defTabSz="342938" rtl="0" eaLnBrk="1" fontAlgn="base" hangingPunct="1">
        <a:spcBef>
          <a:spcPct val="0"/>
        </a:spcBef>
        <a:spcAft>
          <a:spcPct val="0"/>
        </a:spcAft>
        <a:defRPr sz="3100">
          <a:solidFill>
            <a:schemeClr val="tx1"/>
          </a:solidFill>
          <a:latin typeface="Arial" charset="0"/>
          <a:ea typeface="Geneva" charset="0"/>
        </a:defRPr>
      </a:lvl9pPr>
    </p:titleStyle>
    <p:bodyStyle>
      <a:lvl1pPr marL="0" indent="0" algn="l" defTabSz="342938" rtl="0" eaLnBrk="1" fontAlgn="base" hangingPunct="1">
        <a:spcBef>
          <a:spcPts val="1950"/>
        </a:spcBef>
        <a:spcAft>
          <a:spcPct val="0"/>
        </a:spcAft>
        <a:buClr>
          <a:schemeClr val="tx2"/>
        </a:buClr>
        <a:buFont typeface="Arial" charset="0"/>
        <a:buNone/>
        <a:defRPr sz="2200" kern="1200">
          <a:solidFill>
            <a:srgbClr val="15325F"/>
          </a:solidFill>
          <a:latin typeface="Arial"/>
          <a:ea typeface="Geneva" charset="0"/>
          <a:cs typeface="Arial"/>
        </a:defRPr>
      </a:lvl1pPr>
      <a:lvl2pPr marL="342938" indent="0" algn="l" defTabSz="342938" rtl="0" eaLnBrk="1" fontAlgn="base" hangingPunct="1">
        <a:lnSpc>
          <a:spcPts val="2160"/>
        </a:lnSpc>
        <a:spcBef>
          <a:spcPts val="750"/>
        </a:spcBef>
        <a:spcAft>
          <a:spcPct val="0"/>
        </a:spcAft>
        <a:buClr>
          <a:schemeClr val="tx2"/>
        </a:buClr>
        <a:buFont typeface="Arial" charset="0"/>
        <a:buNone/>
        <a:defRPr sz="1800" kern="1200">
          <a:solidFill>
            <a:srgbClr val="808285"/>
          </a:solidFill>
          <a:latin typeface="Arial"/>
          <a:ea typeface="Geneva" charset="0"/>
          <a:cs typeface="Arial"/>
        </a:defRPr>
      </a:lvl2pPr>
      <a:lvl3pPr marL="628634" indent="-173034" algn="l" defTabSz="342938" rtl="0" eaLnBrk="1" fontAlgn="base" hangingPunct="1">
        <a:lnSpc>
          <a:spcPts val="2100"/>
        </a:lnSpc>
        <a:spcBef>
          <a:spcPts val="750"/>
        </a:spcBef>
        <a:spcAft>
          <a:spcPct val="0"/>
        </a:spcAft>
        <a:buClr>
          <a:srgbClr val="00A1E0"/>
        </a:buClr>
        <a:buFont typeface="Arial" charset="0"/>
        <a:buChar char="•"/>
        <a:defRPr sz="1400" kern="1200">
          <a:solidFill>
            <a:srgbClr val="808285"/>
          </a:solidFill>
          <a:latin typeface="Arial"/>
          <a:ea typeface="Geneva" charset="0"/>
          <a:cs typeface="Arial"/>
        </a:defRPr>
      </a:lvl3pPr>
      <a:lvl4pPr marL="1084236" indent="-168271" algn="l" defTabSz="342938" rtl="0" eaLnBrk="1" fontAlgn="base" hangingPunct="1">
        <a:lnSpc>
          <a:spcPts val="2100"/>
        </a:lnSpc>
        <a:spcBef>
          <a:spcPts val="750"/>
        </a:spcBef>
        <a:spcAft>
          <a:spcPct val="0"/>
        </a:spcAft>
        <a:buClr>
          <a:srgbClr val="00A1E0"/>
        </a:buClr>
        <a:buFont typeface="Lucida Grande"/>
        <a:buChar char="–"/>
        <a:defRPr sz="1300" kern="1200">
          <a:solidFill>
            <a:srgbClr val="808285"/>
          </a:solidFill>
          <a:latin typeface="Arial"/>
          <a:ea typeface="Geneva" charset="0"/>
          <a:cs typeface="Arial"/>
        </a:defRPr>
      </a:lvl4pPr>
      <a:lvl5pPr marL="1258856" indent="-174621" algn="l" defTabSz="342938" rtl="0" eaLnBrk="1" fontAlgn="base" hangingPunct="1">
        <a:lnSpc>
          <a:spcPts val="2100"/>
        </a:lnSpc>
        <a:spcBef>
          <a:spcPts val="750"/>
        </a:spcBef>
        <a:spcAft>
          <a:spcPct val="0"/>
        </a:spcAft>
        <a:buClr>
          <a:srgbClr val="00A1E0"/>
        </a:buClr>
        <a:buFont typeface="Lucida Grande"/>
        <a:buChar char="–"/>
        <a:tabLst/>
        <a:defRPr sz="1300" kern="1200">
          <a:solidFill>
            <a:srgbClr val="808285"/>
          </a:solidFill>
          <a:latin typeface="Arial"/>
          <a:ea typeface="Geneva" charset="0"/>
          <a:cs typeface="Arial"/>
        </a:defRPr>
      </a:lvl5pPr>
      <a:lvl6pPr marL="1886154" indent="-171469" algn="l" defTabSz="342938" rtl="0" eaLnBrk="1" latinLnBrk="0" hangingPunct="1">
        <a:spcBef>
          <a:spcPct val="20000"/>
        </a:spcBef>
        <a:buFont typeface="Arial"/>
        <a:buChar char="•"/>
        <a:defRPr sz="1500" kern="1200">
          <a:solidFill>
            <a:schemeClr val="tx1"/>
          </a:solidFill>
          <a:latin typeface="+mn-lt"/>
          <a:ea typeface="+mn-ea"/>
          <a:cs typeface="+mn-cs"/>
        </a:defRPr>
      </a:lvl6pPr>
      <a:lvl7pPr marL="2229092" indent="-171469" algn="l" defTabSz="342938" rtl="0" eaLnBrk="1" latinLnBrk="0" hangingPunct="1">
        <a:spcBef>
          <a:spcPct val="20000"/>
        </a:spcBef>
        <a:buFont typeface="Arial"/>
        <a:buChar char="•"/>
        <a:defRPr sz="1500" kern="1200">
          <a:solidFill>
            <a:schemeClr val="tx1"/>
          </a:solidFill>
          <a:latin typeface="+mn-lt"/>
          <a:ea typeface="+mn-ea"/>
          <a:cs typeface="+mn-cs"/>
        </a:defRPr>
      </a:lvl7pPr>
      <a:lvl8pPr marL="2572029" indent="-171469" algn="l" defTabSz="342938" rtl="0" eaLnBrk="1" latinLnBrk="0" hangingPunct="1">
        <a:spcBef>
          <a:spcPct val="20000"/>
        </a:spcBef>
        <a:buFont typeface="Arial"/>
        <a:buChar char="•"/>
        <a:defRPr sz="1500" kern="1200">
          <a:solidFill>
            <a:schemeClr val="tx1"/>
          </a:solidFill>
          <a:latin typeface="+mn-lt"/>
          <a:ea typeface="+mn-ea"/>
          <a:cs typeface="+mn-cs"/>
        </a:defRPr>
      </a:lvl8pPr>
      <a:lvl9pPr marL="2914966" indent="-171469" algn="l" defTabSz="34293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38" rtl="0" eaLnBrk="1" latinLnBrk="0" hangingPunct="1">
        <a:defRPr sz="1400" kern="1200">
          <a:solidFill>
            <a:schemeClr val="tx1"/>
          </a:solidFill>
          <a:latin typeface="+mn-lt"/>
          <a:ea typeface="+mn-ea"/>
          <a:cs typeface="+mn-cs"/>
        </a:defRPr>
      </a:lvl1pPr>
      <a:lvl2pPr marL="342938" algn="l" defTabSz="342938" rtl="0" eaLnBrk="1" latinLnBrk="0" hangingPunct="1">
        <a:defRPr sz="1400" kern="1200">
          <a:solidFill>
            <a:schemeClr val="tx1"/>
          </a:solidFill>
          <a:latin typeface="+mn-lt"/>
          <a:ea typeface="+mn-ea"/>
          <a:cs typeface="+mn-cs"/>
        </a:defRPr>
      </a:lvl2pPr>
      <a:lvl3pPr marL="685874" algn="l" defTabSz="342938" rtl="0" eaLnBrk="1" latinLnBrk="0" hangingPunct="1">
        <a:defRPr sz="1400" kern="1200">
          <a:solidFill>
            <a:schemeClr val="tx1"/>
          </a:solidFill>
          <a:latin typeface="+mn-lt"/>
          <a:ea typeface="+mn-ea"/>
          <a:cs typeface="+mn-cs"/>
        </a:defRPr>
      </a:lvl3pPr>
      <a:lvl4pPr marL="1028811" algn="l" defTabSz="342938" rtl="0" eaLnBrk="1" latinLnBrk="0" hangingPunct="1">
        <a:defRPr sz="1400" kern="1200">
          <a:solidFill>
            <a:schemeClr val="tx1"/>
          </a:solidFill>
          <a:latin typeface="+mn-lt"/>
          <a:ea typeface="+mn-ea"/>
          <a:cs typeface="+mn-cs"/>
        </a:defRPr>
      </a:lvl4pPr>
      <a:lvl5pPr marL="1371749" algn="l" defTabSz="342938" rtl="0" eaLnBrk="1" latinLnBrk="0" hangingPunct="1">
        <a:defRPr sz="1400" kern="1200">
          <a:solidFill>
            <a:schemeClr val="tx1"/>
          </a:solidFill>
          <a:latin typeface="+mn-lt"/>
          <a:ea typeface="+mn-ea"/>
          <a:cs typeface="+mn-cs"/>
        </a:defRPr>
      </a:lvl5pPr>
      <a:lvl6pPr marL="1714686" algn="l" defTabSz="342938" rtl="0" eaLnBrk="1" latinLnBrk="0" hangingPunct="1">
        <a:defRPr sz="1400" kern="1200">
          <a:solidFill>
            <a:schemeClr val="tx1"/>
          </a:solidFill>
          <a:latin typeface="+mn-lt"/>
          <a:ea typeface="+mn-ea"/>
          <a:cs typeface="+mn-cs"/>
        </a:defRPr>
      </a:lvl6pPr>
      <a:lvl7pPr marL="2057623" algn="l" defTabSz="342938" rtl="0" eaLnBrk="1" latinLnBrk="0" hangingPunct="1">
        <a:defRPr sz="1400" kern="1200">
          <a:solidFill>
            <a:schemeClr val="tx1"/>
          </a:solidFill>
          <a:latin typeface="+mn-lt"/>
          <a:ea typeface="+mn-ea"/>
          <a:cs typeface="+mn-cs"/>
        </a:defRPr>
      </a:lvl7pPr>
      <a:lvl8pPr marL="2400560" algn="l" defTabSz="342938" rtl="0" eaLnBrk="1" latinLnBrk="0" hangingPunct="1">
        <a:defRPr sz="1400" kern="1200">
          <a:solidFill>
            <a:schemeClr val="tx1"/>
          </a:solidFill>
          <a:latin typeface="+mn-lt"/>
          <a:ea typeface="+mn-ea"/>
          <a:cs typeface="+mn-cs"/>
        </a:defRPr>
      </a:lvl8pPr>
      <a:lvl9pPr marL="2743498" algn="l" defTabSz="34293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video" Target="https://www.youtube.com/embed/hHICj_b2Afs" TargetMode="Externa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notesSlide" Target="../notesSlides/notesSlide20.xml"/><Relationship Id="rId21" Type="http://schemas.openxmlformats.org/officeDocument/2006/relationships/image" Target="../media/image70.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54.wmf"/><Relationship Id="rId25" Type="http://schemas.openxmlformats.org/officeDocument/2006/relationships/image" Target="../media/image74.png"/><Relationship Id="rId2" Type="http://schemas.openxmlformats.org/officeDocument/2006/relationships/slideLayout" Target="../slideLayouts/slideLayout3.xml"/><Relationship Id="rId16" Type="http://schemas.openxmlformats.org/officeDocument/2006/relationships/oleObject" Target="../embeddings/oleObject1.bin"/><Relationship Id="rId20" Type="http://schemas.openxmlformats.org/officeDocument/2006/relationships/image" Target="../media/image69.png"/><Relationship Id="rId1" Type="http://schemas.openxmlformats.org/officeDocument/2006/relationships/vmlDrawing" Target="../drawings/vmlDrawing1.v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3.jpeg"/><Relationship Id="rId5" Type="http://schemas.openxmlformats.org/officeDocument/2006/relationships/image" Target="../media/image53.png"/><Relationship Id="rId15" Type="http://schemas.openxmlformats.org/officeDocument/2006/relationships/image" Target="../media/image66.png"/><Relationship Id="rId23" Type="http://schemas.openxmlformats.org/officeDocument/2006/relationships/image" Target="../media/image72.jpeg"/><Relationship Id="rId28" Type="http://schemas.openxmlformats.org/officeDocument/2006/relationships/image" Target="../media/image55.wmf"/><Relationship Id="rId10" Type="http://schemas.openxmlformats.org/officeDocument/2006/relationships/image" Target="../media/image61.jpeg"/><Relationship Id="rId19" Type="http://schemas.openxmlformats.org/officeDocument/2006/relationships/image" Target="../media/image68.jpe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1.jpeg"/><Relationship Id="rId27"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49.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0.xm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tiff"/><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CD0AF-B355-448B-925D-D0A4A81A2A42}"/>
              </a:ext>
            </a:extLst>
          </p:cNvPr>
          <p:cNvSpPr>
            <a:spLocks noGrp="1"/>
          </p:cNvSpPr>
          <p:nvPr>
            <p:ph type="ctrTitle"/>
          </p:nvPr>
        </p:nvSpPr>
        <p:spPr>
          <a:xfrm>
            <a:off x="591724" y="3220662"/>
            <a:ext cx="8024994" cy="863566"/>
          </a:xfrm>
        </p:spPr>
        <p:txBody>
          <a:bodyPr/>
          <a:lstStyle/>
          <a:p>
            <a:r>
              <a:rPr lang="en-US" b="1" dirty="0"/>
              <a:t>PA TechCon 2018 – Digital Transformation:</a:t>
            </a:r>
            <a:br>
              <a:rPr lang="en-US" dirty="0"/>
            </a:br>
            <a:r>
              <a:rPr lang="en-US" i="1" dirty="0"/>
              <a:t>Giving the Internet of Things a Voice</a:t>
            </a:r>
            <a:r>
              <a:rPr lang="en-US" dirty="0"/>
              <a:t> </a:t>
            </a:r>
          </a:p>
        </p:txBody>
      </p:sp>
      <p:sp>
        <p:nvSpPr>
          <p:cNvPr id="3" name="Text Placeholder 2">
            <a:extLst>
              <a:ext uri="{FF2B5EF4-FFF2-40B4-BE49-F238E27FC236}">
                <a16:creationId xmlns:a16="http://schemas.microsoft.com/office/drawing/2014/main" id="{66585B31-C69A-4957-A5A1-919CD652ED59}"/>
              </a:ext>
            </a:extLst>
          </p:cNvPr>
          <p:cNvSpPr>
            <a:spLocks noGrp="1"/>
          </p:cNvSpPr>
          <p:nvPr>
            <p:ph type="body" sz="quarter" idx="10"/>
          </p:nvPr>
        </p:nvSpPr>
        <p:spPr>
          <a:xfrm>
            <a:off x="603504" y="4169664"/>
            <a:ext cx="3968496" cy="274320"/>
          </a:xfrm>
        </p:spPr>
        <p:txBody>
          <a:bodyPr/>
          <a:lstStyle/>
          <a:p>
            <a:r>
              <a:rPr lang="en-US" dirty="0"/>
              <a:t>Matthew Clare, Product Manager, Mitel</a:t>
            </a:r>
          </a:p>
        </p:txBody>
      </p:sp>
      <p:sp>
        <p:nvSpPr>
          <p:cNvPr id="4" name="Text Placeholder 3">
            <a:extLst>
              <a:ext uri="{FF2B5EF4-FFF2-40B4-BE49-F238E27FC236}">
                <a16:creationId xmlns:a16="http://schemas.microsoft.com/office/drawing/2014/main" id="{E7BAC804-D50F-45A9-A240-C9170598B937}"/>
              </a:ext>
            </a:extLst>
          </p:cNvPr>
          <p:cNvSpPr>
            <a:spLocks noGrp="1"/>
          </p:cNvSpPr>
          <p:nvPr>
            <p:ph type="body" sz="quarter" idx="11"/>
          </p:nvPr>
        </p:nvSpPr>
        <p:spPr/>
        <p:txBody>
          <a:bodyPr/>
          <a:lstStyle/>
          <a:p>
            <a:r>
              <a:rPr lang="en-US" dirty="0"/>
              <a:t>May 1, 2018</a:t>
            </a:r>
          </a:p>
        </p:txBody>
      </p:sp>
    </p:spTree>
    <p:extLst>
      <p:ext uri="{BB962C8B-B14F-4D97-AF65-F5344CB8AC3E}">
        <p14:creationId xmlns:p14="http://schemas.microsoft.com/office/powerpoint/2010/main" val="166398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0" y="585"/>
            <a:ext cx="9144000" cy="5142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411244" y="539426"/>
            <a:ext cx="8321512" cy="62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lvl1pPr marL="327025" indent="-327025" defTabSz="1306513">
              <a:spcBef>
                <a:spcPts val="2600"/>
              </a:spcBef>
              <a:buClr>
                <a:schemeClr val="tx2"/>
              </a:buClr>
              <a:buFont typeface="Arial" charset="0"/>
              <a:buChar char="•"/>
              <a:defRPr sz="1700">
                <a:solidFill>
                  <a:schemeClr val="bg1"/>
                </a:solidFill>
                <a:latin typeface="Arial" charset="0"/>
                <a:ea typeface="Geneva" charset="0"/>
                <a:cs typeface="Arial" charset="0"/>
              </a:defRPr>
            </a:lvl1pPr>
            <a:lvl2pPr marL="742950" indent="-285750" defTabSz="1306513">
              <a:spcBef>
                <a:spcPts val="1000"/>
              </a:spcBef>
              <a:buClr>
                <a:schemeClr val="tx2"/>
              </a:buClr>
              <a:buFont typeface="Arial" charset="0"/>
              <a:buChar char="•"/>
              <a:defRPr sz="1700">
                <a:solidFill>
                  <a:schemeClr val="bg1"/>
                </a:solidFill>
                <a:latin typeface="Arial" charset="0"/>
                <a:ea typeface="Geneva" charset="0"/>
                <a:cs typeface="Arial" charset="0"/>
              </a:defRPr>
            </a:lvl2pPr>
            <a:lvl3pPr marL="1143000" indent="-228600" defTabSz="1306513">
              <a:spcBef>
                <a:spcPts val="1000"/>
              </a:spcBef>
              <a:buFont typeface="Arial" charset="0"/>
              <a:buChar char="•"/>
              <a:defRPr sz="1700">
                <a:solidFill>
                  <a:schemeClr val="bg1"/>
                </a:solidFill>
                <a:latin typeface="Arial" charset="0"/>
                <a:ea typeface="Geneva" charset="0"/>
                <a:cs typeface="Arial" charset="0"/>
              </a:defRPr>
            </a:lvl3pPr>
            <a:lvl4pPr marL="1600200" indent="-228600" defTabSz="1306513">
              <a:spcBef>
                <a:spcPts val="1000"/>
              </a:spcBef>
              <a:buFont typeface="Arial" charset="0"/>
              <a:buChar char="–"/>
              <a:defRPr sz="1700">
                <a:solidFill>
                  <a:schemeClr val="bg1"/>
                </a:solidFill>
                <a:latin typeface="Arial" charset="0"/>
                <a:ea typeface="Geneva" charset="0"/>
                <a:cs typeface="Arial" charset="0"/>
              </a:defRPr>
            </a:lvl4pPr>
            <a:lvl5pPr marL="2057400" indent="-228600" defTabSz="1306513">
              <a:spcBef>
                <a:spcPts val="1000"/>
              </a:spcBef>
              <a:buFont typeface="Arial" charset="0"/>
              <a:buChar char="»"/>
              <a:defRPr sz="1700">
                <a:solidFill>
                  <a:schemeClr val="bg1"/>
                </a:solidFill>
                <a:latin typeface="Arial" charset="0"/>
                <a:ea typeface="Geneva" charset="0"/>
                <a:cs typeface="Arial" charset="0"/>
              </a:defRPr>
            </a:lvl5pPr>
            <a:lvl6pPr marL="25146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6pPr>
            <a:lvl7pPr marL="29718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7pPr>
            <a:lvl8pPr marL="34290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8pPr>
            <a:lvl9pPr marL="38862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9pPr>
          </a:lstStyle>
          <a:p>
            <a:pPr marL="0" indent="0" algn="ctr" defTabSz="979861" fontAlgn="auto">
              <a:spcBef>
                <a:spcPts val="0"/>
              </a:spcBef>
              <a:spcAft>
                <a:spcPts val="0"/>
              </a:spcAft>
              <a:buClrTx/>
              <a:buNone/>
              <a:defRPr/>
            </a:pPr>
            <a:r>
              <a:rPr lang="en-CA" altLang="ja-JP" sz="3600" kern="0" dirty="0">
                <a:solidFill>
                  <a:schemeClr val="tx2"/>
                </a:solidFill>
                <a:ea typeface="ＭＳ Ｐゴシック" charset="-128"/>
              </a:rPr>
              <a:t>Anything That Should Be</a:t>
            </a:r>
            <a:r>
              <a:rPr lang="en-CA" altLang="ja-JP" sz="3600" kern="0" dirty="0">
                <a:solidFill>
                  <a:schemeClr val="accent2"/>
                </a:solidFill>
                <a:ea typeface="ＭＳ Ｐゴシック" charset="-128"/>
              </a:rPr>
              <a:t> </a:t>
            </a:r>
            <a:r>
              <a:rPr lang="en-CA" altLang="ja-JP" sz="3600" kern="0" dirty="0">
                <a:ea typeface="ＭＳ Ｐゴシック" charset="-128"/>
              </a:rPr>
              <a:t>Will Be </a:t>
            </a:r>
          </a:p>
        </p:txBody>
      </p:sp>
      <p:sp>
        <p:nvSpPr>
          <p:cNvPr id="7" name="Oval 6"/>
          <p:cNvSpPr/>
          <p:nvPr/>
        </p:nvSpPr>
        <p:spPr>
          <a:xfrm>
            <a:off x="3012772" y="1270398"/>
            <a:ext cx="3118456" cy="3118456"/>
          </a:xfrm>
          <a:prstGeom prst="ellipse">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FFFFFF"/>
                </a:solidFill>
                <a:ea typeface="ＭＳ Ｐゴシック" charset="-128"/>
              </a:rPr>
              <a:t>Connected</a:t>
            </a:r>
          </a:p>
          <a:p>
            <a:pPr algn="ctr"/>
            <a:r>
              <a:rPr lang="en-US">
                <a:solidFill>
                  <a:srgbClr val="FFFFFF"/>
                </a:solidFill>
                <a:ea typeface="ＭＳ Ｐゴシック" charset="-128"/>
              </a:rPr>
              <a:t>Intelligent</a:t>
            </a:r>
          </a:p>
          <a:p>
            <a:pPr algn="ctr"/>
            <a:r>
              <a:rPr lang="en-US">
                <a:solidFill>
                  <a:srgbClr val="FFFFFF"/>
                </a:solidFill>
                <a:ea typeface="ＭＳ Ｐゴシック" charset="-128"/>
              </a:rPr>
              <a:t>Real-Time</a:t>
            </a:r>
          </a:p>
          <a:p>
            <a:pPr algn="ctr"/>
            <a:r>
              <a:rPr lang="en-US">
                <a:solidFill>
                  <a:srgbClr val="FFFFFF"/>
                </a:solidFill>
                <a:ea typeface="ＭＳ Ｐゴシック" charset="-128"/>
              </a:rPr>
              <a:t>Customizable</a:t>
            </a:r>
          </a:p>
          <a:p>
            <a:pPr algn="ctr"/>
            <a:r>
              <a:rPr lang="en-US">
                <a:solidFill>
                  <a:srgbClr val="FFFFFF"/>
                </a:solidFill>
                <a:ea typeface="ＭＳ Ｐゴシック" charset="-128"/>
              </a:rPr>
              <a:t>Multi-Platform</a:t>
            </a:r>
          </a:p>
        </p:txBody>
      </p:sp>
    </p:spTree>
    <p:extLst>
      <p:ext uri="{BB962C8B-B14F-4D97-AF65-F5344CB8AC3E}">
        <p14:creationId xmlns:p14="http://schemas.microsoft.com/office/powerpoint/2010/main" val="21398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the Internet of Things (IoT)</a:t>
            </a:r>
          </a:p>
        </p:txBody>
      </p:sp>
      <p:pic>
        <p:nvPicPr>
          <p:cNvPr id="3074" name="Picture 2" descr="http://in10stech.com/blog/wp-content/uploads/2015/08/internet-of-thin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43" y="683539"/>
            <a:ext cx="7053279" cy="445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75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176" y="543766"/>
            <a:ext cx="6638978" cy="4566612"/>
          </a:xfrm>
          <a:prstGeom prst="rect">
            <a:avLst/>
          </a:prstGeom>
        </p:spPr>
      </p:pic>
      <p:sp>
        <p:nvSpPr>
          <p:cNvPr id="11" name="TextBox 10"/>
          <p:cNvSpPr txBox="1"/>
          <p:nvPr/>
        </p:nvSpPr>
        <p:spPr>
          <a:xfrm>
            <a:off x="240176" y="23082"/>
            <a:ext cx="6192455" cy="520684"/>
          </a:xfrm>
          <a:prstGeom prst="rect">
            <a:avLst/>
          </a:prstGeom>
          <a:noFill/>
          <a:ln>
            <a:noFill/>
          </a:ln>
        </p:spPr>
        <p:txBody>
          <a:bodyPr vert="horz" wrap="square" lIns="0" tIns="0" rIns="0" bIns="0" numCol="1" anchor="b" anchorCtr="0" compatLnSpc="1">
            <a:prstTxWarp prst="textNoShape">
              <a:avLst/>
            </a:prstTxWarp>
          </a:bodyPr>
          <a:lstStyle>
            <a:lvl1pPr defTabSz="342938" eaLnBrk="1" hangingPunct="1">
              <a:defRPr sz="2200">
                <a:solidFill>
                  <a:srgbClr val="00A1E0"/>
                </a:solidFill>
                <a:latin typeface="Arial"/>
                <a:ea typeface="Geneva" charset="0"/>
                <a:cs typeface="Arial"/>
              </a:defRPr>
            </a:lvl1pPr>
            <a:lvl2pPr defTabSz="342938" eaLnBrk="1" hangingPunct="1">
              <a:defRPr sz="2400">
                <a:latin typeface="Arial" charset="0"/>
                <a:ea typeface="Geneva" charset="0"/>
              </a:defRPr>
            </a:lvl2pPr>
            <a:lvl3pPr defTabSz="342938" eaLnBrk="1" hangingPunct="1">
              <a:defRPr sz="2400">
                <a:latin typeface="Arial" charset="0"/>
                <a:ea typeface="Geneva" charset="0"/>
              </a:defRPr>
            </a:lvl3pPr>
            <a:lvl4pPr defTabSz="342938" eaLnBrk="1" hangingPunct="1">
              <a:defRPr sz="2400">
                <a:latin typeface="Arial" charset="0"/>
                <a:ea typeface="Geneva" charset="0"/>
              </a:defRPr>
            </a:lvl4pPr>
            <a:lvl5pPr defTabSz="342938" eaLnBrk="1" hangingPunct="1">
              <a:defRPr sz="2400">
                <a:latin typeface="Arial" charset="0"/>
                <a:ea typeface="Geneva" charset="0"/>
              </a:defRPr>
            </a:lvl5pPr>
            <a:lvl6pPr marL="342938" defTabSz="342938" fontAlgn="base">
              <a:spcBef>
                <a:spcPct val="0"/>
              </a:spcBef>
              <a:spcAft>
                <a:spcPct val="0"/>
              </a:spcAft>
              <a:defRPr sz="3100">
                <a:latin typeface="Arial" charset="0"/>
                <a:ea typeface="Geneva" charset="0"/>
              </a:defRPr>
            </a:lvl6pPr>
            <a:lvl7pPr marL="685874" defTabSz="342938" fontAlgn="base">
              <a:spcBef>
                <a:spcPct val="0"/>
              </a:spcBef>
              <a:spcAft>
                <a:spcPct val="0"/>
              </a:spcAft>
              <a:defRPr sz="3100">
                <a:latin typeface="Arial" charset="0"/>
                <a:ea typeface="Geneva" charset="0"/>
              </a:defRPr>
            </a:lvl7pPr>
            <a:lvl8pPr marL="1028811" defTabSz="342938" fontAlgn="base">
              <a:spcBef>
                <a:spcPct val="0"/>
              </a:spcBef>
              <a:spcAft>
                <a:spcPct val="0"/>
              </a:spcAft>
              <a:defRPr sz="3100">
                <a:latin typeface="Arial" charset="0"/>
                <a:ea typeface="Geneva" charset="0"/>
              </a:defRPr>
            </a:lvl8pPr>
            <a:lvl9pPr marL="1371749" defTabSz="342938" fontAlgn="base">
              <a:spcBef>
                <a:spcPct val="0"/>
              </a:spcBef>
              <a:spcAft>
                <a:spcPct val="0"/>
              </a:spcAft>
              <a:defRPr sz="3100">
                <a:latin typeface="Arial" charset="0"/>
                <a:ea typeface="Geneva" charset="0"/>
              </a:defRPr>
            </a:lvl9pPr>
          </a:lstStyle>
          <a:p>
            <a:r>
              <a:rPr lang="en-US" dirty="0"/>
              <a:t>The Opportunity for Connected Devices Is Huge!</a:t>
            </a:r>
          </a:p>
        </p:txBody>
      </p:sp>
    </p:spTree>
    <p:extLst>
      <p:ext uri="{BB962C8B-B14F-4D97-AF65-F5344CB8AC3E}">
        <p14:creationId xmlns:p14="http://schemas.microsoft.com/office/powerpoint/2010/main" val="194239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6597-A9CA-44F7-808D-550718EE4360}"/>
              </a:ext>
            </a:extLst>
          </p:cNvPr>
          <p:cNvSpPr>
            <a:spLocks noGrp="1"/>
          </p:cNvSpPr>
          <p:nvPr>
            <p:ph type="title"/>
          </p:nvPr>
        </p:nvSpPr>
        <p:spPr/>
        <p:txBody>
          <a:bodyPr/>
          <a:lstStyle/>
          <a:p>
            <a:r>
              <a:rPr lang="en-US" dirty="0"/>
              <a:t>The Challenges of IoT</a:t>
            </a:r>
          </a:p>
        </p:txBody>
      </p:sp>
      <p:graphicFrame>
        <p:nvGraphicFramePr>
          <p:cNvPr id="3" name="Diagram 2">
            <a:extLst>
              <a:ext uri="{FF2B5EF4-FFF2-40B4-BE49-F238E27FC236}">
                <a16:creationId xmlns:a16="http://schemas.microsoft.com/office/drawing/2014/main" id="{CF99604C-423C-43FE-A342-BB6F6453E29F}"/>
              </a:ext>
            </a:extLst>
          </p:cNvPr>
          <p:cNvGraphicFramePr/>
          <p:nvPr/>
        </p:nvGraphicFramePr>
        <p:xfrm>
          <a:off x="1524000" y="70000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8ABA5C-295A-4B6E-9176-439EED541C74}"/>
              </a:ext>
            </a:extLst>
          </p:cNvPr>
          <p:cNvSpPr txBox="1"/>
          <p:nvPr/>
        </p:nvSpPr>
        <p:spPr>
          <a:xfrm>
            <a:off x="1838227" y="1168924"/>
            <a:ext cx="471340" cy="707886"/>
          </a:xfrm>
          <a:prstGeom prst="rect">
            <a:avLst/>
          </a:prstGeom>
          <a:noFill/>
        </p:spPr>
        <p:txBody>
          <a:bodyPr wrap="square" rtlCol="0">
            <a:spAutoFit/>
          </a:bodyPr>
          <a:lstStyle/>
          <a:p>
            <a:r>
              <a:rPr lang="en-US" sz="4000" b="1" dirty="0">
                <a:solidFill>
                  <a:schemeClr val="tx2"/>
                </a:solidFill>
              </a:rPr>
              <a:t>1</a:t>
            </a:r>
          </a:p>
        </p:txBody>
      </p:sp>
      <p:sp>
        <p:nvSpPr>
          <p:cNvPr id="7" name="TextBox 6">
            <a:extLst>
              <a:ext uri="{FF2B5EF4-FFF2-40B4-BE49-F238E27FC236}">
                <a16:creationId xmlns:a16="http://schemas.microsoft.com/office/drawing/2014/main" id="{65CEAB28-9A1C-4AC7-8FB6-3EA12B476674}"/>
              </a:ext>
            </a:extLst>
          </p:cNvPr>
          <p:cNvSpPr txBox="1"/>
          <p:nvPr/>
        </p:nvSpPr>
        <p:spPr>
          <a:xfrm>
            <a:off x="2141456" y="2374885"/>
            <a:ext cx="471340" cy="707886"/>
          </a:xfrm>
          <a:prstGeom prst="rect">
            <a:avLst/>
          </a:prstGeom>
          <a:noFill/>
        </p:spPr>
        <p:txBody>
          <a:bodyPr wrap="square" rtlCol="0">
            <a:spAutoFit/>
          </a:bodyPr>
          <a:lstStyle/>
          <a:p>
            <a:r>
              <a:rPr lang="en-US" sz="4000" b="1" dirty="0">
                <a:solidFill>
                  <a:schemeClr val="tx2"/>
                </a:solidFill>
              </a:rPr>
              <a:t>2</a:t>
            </a:r>
          </a:p>
        </p:txBody>
      </p:sp>
      <p:sp>
        <p:nvSpPr>
          <p:cNvPr id="8" name="TextBox 7">
            <a:extLst>
              <a:ext uri="{FF2B5EF4-FFF2-40B4-BE49-F238E27FC236}">
                <a16:creationId xmlns:a16="http://schemas.microsoft.com/office/drawing/2014/main" id="{1EAE5E3C-9304-464B-A1BB-83BD5E7C37BE}"/>
              </a:ext>
            </a:extLst>
          </p:cNvPr>
          <p:cNvSpPr txBox="1"/>
          <p:nvPr/>
        </p:nvSpPr>
        <p:spPr>
          <a:xfrm>
            <a:off x="1838227" y="3580846"/>
            <a:ext cx="471340" cy="707886"/>
          </a:xfrm>
          <a:prstGeom prst="rect">
            <a:avLst/>
          </a:prstGeom>
          <a:noFill/>
        </p:spPr>
        <p:txBody>
          <a:bodyPr wrap="square" rtlCol="0">
            <a:spAutoFit/>
          </a:bodyPr>
          <a:lstStyle/>
          <a:p>
            <a:r>
              <a:rPr lang="en-US" sz="4000" b="1" dirty="0">
                <a:solidFill>
                  <a:schemeClr val="tx2"/>
                </a:solidFill>
              </a:rPr>
              <a:t>3</a:t>
            </a:r>
          </a:p>
        </p:txBody>
      </p:sp>
    </p:spTree>
    <p:extLst>
      <p:ext uri="{BB962C8B-B14F-4D97-AF65-F5344CB8AC3E}">
        <p14:creationId xmlns:p14="http://schemas.microsoft.com/office/powerpoint/2010/main" val="979010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ChangeAspect="1"/>
          </p:cNvPicPr>
          <p:nvPr/>
        </p:nvPicPr>
        <p:blipFill>
          <a:blip r:embed="rId3">
            <a:extLst>
              <a:ext uri="{28A0092B-C50C-407E-A947-70E740481C1C}">
                <a14:useLocalDpi xmlns:a14="http://schemas.microsoft.com/office/drawing/2010/main"/>
              </a:ext>
            </a:extLst>
          </a:blip>
          <a:stretch>
            <a:fillRect/>
          </a:stretch>
        </p:blipFill>
        <p:spPr bwMode="auto">
          <a:xfrm>
            <a:off x="-59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6" y="0"/>
            <a:ext cx="9142810" cy="5143500"/>
          </a:xfrm>
          <a:prstGeom prst="rect">
            <a:avLst/>
          </a:prstGeom>
          <a:solidFill>
            <a:srgbClr val="15325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Title 2"/>
          <p:cNvSpPr txBox="1">
            <a:spLocks/>
          </p:cNvSpPr>
          <p:nvPr/>
        </p:nvSpPr>
        <p:spPr bwMode="auto">
          <a:xfrm>
            <a:off x="596" y="1677591"/>
            <a:ext cx="9142810" cy="171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2600"/>
              </a:spcBef>
              <a:buClr>
                <a:schemeClr val="tx2"/>
              </a:buClr>
              <a:buFont typeface="Arial" charset="0"/>
              <a:buChar char="•"/>
              <a:defRPr sz="1700">
                <a:solidFill>
                  <a:schemeClr val="bg1"/>
                </a:solidFill>
                <a:latin typeface="Arial" charset="0"/>
                <a:ea typeface="Geneva" charset="0"/>
                <a:cs typeface="Arial" charset="0"/>
              </a:defRPr>
            </a:lvl1pPr>
            <a:lvl2pPr marL="742950" indent="-285750" defTabSz="457200">
              <a:spcBef>
                <a:spcPts val="1000"/>
              </a:spcBef>
              <a:buClr>
                <a:schemeClr val="tx2"/>
              </a:buClr>
              <a:buFont typeface="Arial" charset="0"/>
              <a:buChar char="•"/>
              <a:defRPr sz="1700">
                <a:solidFill>
                  <a:schemeClr val="bg1"/>
                </a:solidFill>
                <a:latin typeface="Arial" charset="0"/>
                <a:ea typeface="Geneva" charset="0"/>
                <a:cs typeface="Arial" charset="0"/>
              </a:defRPr>
            </a:lvl2pPr>
            <a:lvl3pPr marL="1143000" indent="-228600" defTabSz="457200">
              <a:spcBef>
                <a:spcPts val="1000"/>
              </a:spcBef>
              <a:buFont typeface="Arial" charset="0"/>
              <a:buChar char="•"/>
              <a:defRPr sz="1700">
                <a:solidFill>
                  <a:schemeClr val="bg1"/>
                </a:solidFill>
                <a:latin typeface="Arial" charset="0"/>
                <a:ea typeface="Geneva" charset="0"/>
                <a:cs typeface="Arial" charset="0"/>
              </a:defRPr>
            </a:lvl3pPr>
            <a:lvl4pPr marL="1600200" indent="-228600" defTabSz="457200">
              <a:spcBef>
                <a:spcPts val="1000"/>
              </a:spcBef>
              <a:buFont typeface="Arial" charset="0"/>
              <a:buChar char="–"/>
              <a:defRPr sz="1700">
                <a:solidFill>
                  <a:schemeClr val="bg1"/>
                </a:solidFill>
                <a:latin typeface="Arial" charset="0"/>
                <a:ea typeface="Geneva" charset="0"/>
                <a:cs typeface="Arial" charset="0"/>
              </a:defRPr>
            </a:lvl4pPr>
            <a:lvl5pPr marL="2057400" indent="-228600" defTabSz="457200">
              <a:spcBef>
                <a:spcPts val="1000"/>
              </a:spcBef>
              <a:buFont typeface="Arial" charset="0"/>
              <a:buChar char="»"/>
              <a:defRPr sz="1700">
                <a:solidFill>
                  <a:schemeClr val="bg1"/>
                </a:solidFill>
                <a:latin typeface="Arial" charset="0"/>
                <a:ea typeface="Geneva" charset="0"/>
                <a:cs typeface="Arial" charset="0"/>
              </a:defRPr>
            </a:lvl5pPr>
            <a:lvl6pPr marL="25146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6pPr>
            <a:lvl7pPr marL="29718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7pPr>
            <a:lvl8pPr marL="34290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8pPr>
            <a:lvl9pPr marL="38862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9pPr>
          </a:lstStyle>
          <a:p>
            <a:pPr algn="ctr">
              <a:spcBef>
                <a:spcPct val="0"/>
              </a:spcBef>
              <a:buClrTx/>
              <a:buFontTx/>
              <a:buNone/>
            </a:pPr>
            <a:r>
              <a:rPr lang="en-US" altLang="en-US" sz="4000" dirty="0">
                <a:ea typeface="ＭＳ Ｐゴシック" charset="-128"/>
              </a:rPr>
              <a:t>The Current State of the </a:t>
            </a:r>
            <a:br>
              <a:rPr lang="en-US" altLang="en-US" sz="4000" dirty="0">
                <a:ea typeface="ＭＳ Ｐゴシック" charset="-128"/>
              </a:rPr>
            </a:br>
            <a:r>
              <a:rPr lang="en-US" altLang="en-US" sz="4000" dirty="0">
                <a:solidFill>
                  <a:schemeClr val="tx2"/>
                </a:solidFill>
                <a:ea typeface="ＭＳ Ｐゴシック" charset="-128"/>
              </a:rPr>
              <a:t>Customer Experience</a:t>
            </a:r>
          </a:p>
        </p:txBody>
      </p:sp>
    </p:spTree>
    <p:extLst>
      <p:ext uri="{BB962C8B-B14F-4D97-AF65-F5344CB8AC3E}">
        <p14:creationId xmlns:p14="http://schemas.microsoft.com/office/powerpoint/2010/main" val="196197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p:txBody>
          <a:bodyPr/>
          <a:lstStyle/>
          <a:p>
            <a:pPr>
              <a:spcBef>
                <a:spcPts val="900"/>
              </a:spcBef>
            </a:pPr>
            <a:r>
              <a:rPr lang="en-US" dirty="0"/>
              <a:t>CX Matters to the C-Suite</a:t>
            </a:r>
          </a:p>
        </p:txBody>
      </p:sp>
      <p:sp>
        <p:nvSpPr>
          <p:cNvPr id="25" name="Rectangle 23"/>
          <p:cNvSpPr>
            <a:spLocks noChangeArrowheads="1"/>
          </p:cNvSpPr>
          <p:nvPr/>
        </p:nvSpPr>
        <p:spPr bwMode="auto">
          <a:xfrm>
            <a:off x="5791088" y="3079962"/>
            <a:ext cx="1663910" cy="1227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lnSpc>
                <a:spcPct val="99000"/>
              </a:lnSpc>
              <a:spcBef>
                <a:spcPct val="25000"/>
              </a:spcBef>
              <a:buClr>
                <a:schemeClr val="accent1"/>
              </a:buClr>
              <a:buFont typeface="Wingdings" pitchFamily="2" charset="2"/>
              <a:buNone/>
            </a:pPr>
            <a:r>
              <a:rPr lang="en-US" altLang="en-US" sz="1200" dirty="0"/>
              <a:t>Top performers in customer experience </a:t>
            </a:r>
            <a:br>
              <a:rPr lang="en-US" altLang="en-US" sz="1200" dirty="0"/>
            </a:br>
            <a:r>
              <a:rPr lang="en-US" altLang="en-US" sz="1200" dirty="0"/>
              <a:t>rating are found to </a:t>
            </a:r>
            <a:br>
              <a:rPr lang="en-US" altLang="en-US" sz="1200" dirty="0"/>
            </a:br>
            <a:r>
              <a:rPr lang="en-US" altLang="en-US" sz="1200" dirty="0"/>
              <a:t>achieve double the revenue of laggards.</a:t>
            </a:r>
          </a:p>
          <a:p>
            <a:pPr eaLnBrk="1" hangingPunct="1">
              <a:lnSpc>
                <a:spcPct val="99000"/>
              </a:lnSpc>
              <a:spcBef>
                <a:spcPct val="25000"/>
              </a:spcBef>
              <a:buClr>
                <a:schemeClr val="accent1"/>
              </a:buClr>
              <a:buFont typeface="Wingdings" pitchFamily="2" charset="2"/>
              <a:buNone/>
            </a:pPr>
            <a:br>
              <a:rPr lang="en-US" altLang="en-US" sz="675" dirty="0"/>
            </a:br>
            <a:r>
              <a:rPr lang="en-US" altLang="en-US" sz="675" dirty="0"/>
              <a:t>(Harvard Business Review 2014)</a:t>
            </a:r>
          </a:p>
        </p:txBody>
      </p:sp>
      <p:sp>
        <p:nvSpPr>
          <p:cNvPr id="26" name="Rectangle 24"/>
          <p:cNvSpPr>
            <a:spLocks noChangeArrowheads="1"/>
          </p:cNvSpPr>
          <p:nvPr/>
        </p:nvSpPr>
        <p:spPr bwMode="auto">
          <a:xfrm>
            <a:off x="5791088" y="2686340"/>
            <a:ext cx="65915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spcBef>
                <a:spcPct val="50000"/>
              </a:spcBef>
            </a:pPr>
            <a:r>
              <a:rPr lang="en-US" altLang="en-US" b="1" dirty="0">
                <a:solidFill>
                  <a:schemeClr val="tx2"/>
                </a:solidFill>
              </a:rPr>
              <a:t>2.4X</a:t>
            </a:r>
          </a:p>
        </p:txBody>
      </p:sp>
      <p:sp>
        <p:nvSpPr>
          <p:cNvPr id="27" name="Line 14"/>
          <p:cNvSpPr>
            <a:spLocks noChangeShapeType="1"/>
          </p:cNvSpPr>
          <p:nvPr/>
        </p:nvSpPr>
        <p:spPr bwMode="auto">
          <a:xfrm>
            <a:off x="5898643" y="3045150"/>
            <a:ext cx="421536" cy="0"/>
          </a:xfrm>
          <a:prstGeom prst="line">
            <a:avLst/>
          </a:prstGeom>
          <a:noFill/>
          <a:ln w="38100">
            <a:solidFill>
              <a:srgbClr val="80808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 name="Rectangle 29"/>
          <p:cNvSpPr>
            <a:spLocks noChangeArrowheads="1"/>
          </p:cNvSpPr>
          <p:nvPr/>
        </p:nvSpPr>
        <p:spPr bwMode="auto">
          <a:xfrm>
            <a:off x="3529801" y="2690485"/>
            <a:ext cx="1724265" cy="276999"/>
          </a:xfrm>
          <a:prstGeom prst="rect">
            <a:avLst/>
          </a:prstGeom>
          <a:noFill/>
          <a:ln>
            <a:noFill/>
          </a:ln>
          <a:effectLst>
            <a:prstShdw prst="shdw17" dist="17961" dir="2700000">
              <a:srgbClr val="72828E"/>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altLang="en-US" sz="1200" dirty="0">
                <a:cs typeface="Arial" pitchFamily="34" charset="0"/>
              </a:rPr>
              <a:t>An engaged customer: </a:t>
            </a:r>
          </a:p>
        </p:txBody>
      </p:sp>
      <p:sp>
        <p:nvSpPr>
          <p:cNvPr id="30" name="Rectangle 19"/>
          <p:cNvSpPr>
            <a:spLocks noChangeArrowheads="1"/>
          </p:cNvSpPr>
          <p:nvPr/>
        </p:nvSpPr>
        <p:spPr bwMode="auto">
          <a:xfrm>
            <a:off x="3604930" y="2953815"/>
            <a:ext cx="1140181" cy="45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lnSpc>
                <a:spcPct val="99000"/>
              </a:lnSpc>
              <a:spcBef>
                <a:spcPct val="25000"/>
              </a:spcBef>
              <a:buClr>
                <a:schemeClr val="accent1"/>
              </a:buClr>
              <a:buFont typeface="Wingdings" pitchFamily="2" charset="2"/>
              <a:buNone/>
            </a:pPr>
            <a:r>
              <a:rPr lang="en-US" altLang="en-US" sz="1200" dirty="0"/>
              <a:t>Buys more frequently</a:t>
            </a:r>
            <a:endParaRPr lang="en-US" altLang="en-US" sz="1200" baseline="30000" dirty="0"/>
          </a:p>
        </p:txBody>
      </p:sp>
      <p:sp>
        <p:nvSpPr>
          <p:cNvPr id="31" name="Line 12"/>
          <p:cNvSpPr>
            <a:spLocks noChangeShapeType="1"/>
          </p:cNvSpPr>
          <p:nvPr/>
        </p:nvSpPr>
        <p:spPr bwMode="auto">
          <a:xfrm>
            <a:off x="4780536" y="3077299"/>
            <a:ext cx="0" cy="220414"/>
          </a:xfrm>
          <a:prstGeom prst="line">
            <a:avLst/>
          </a:prstGeom>
          <a:noFill/>
          <a:ln w="38100">
            <a:solidFill>
              <a:srgbClr val="80808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Text Box 20"/>
          <p:cNvSpPr txBox="1">
            <a:spLocks noChangeArrowheads="1"/>
          </p:cNvSpPr>
          <p:nvPr/>
        </p:nvSpPr>
        <p:spPr bwMode="auto">
          <a:xfrm>
            <a:off x="4782257" y="3045150"/>
            <a:ext cx="49084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buFont typeface="Wingdings" pitchFamily="2" charset="2"/>
              <a:buNone/>
            </a:pPr>
            <a:r>
              <a:rPr lang="en-US" altLang="en-US" sz="1200" b="1" dirty="0">
                <a:solidFill>
                  <a:schemeClr val="tx2"/>
                </a:solidFill>
              </a:rPr>
              <a:t>90%</a:t>
            </a:r>
          </a:p>
        </p:txBody>
      </p:sp>
      <p:sp>
        <p:nvSpPr>
          <p:cNvPr id="34" name="Rectangle 19"/>
          <p:cNvSpPr>
            <a:spLocks noChangeArrowheads="1"/>
          </p:cNvSpPr>
          <p:nvPr/>
        </p:nvSpPr>
        <p:spPr bwMode="auto">
          <a:xfrm>
            <a:off x="3129809" y="3546261"/>
            <a:ext cx="1615427" cy="275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lnSpc>
                <a:spcPct val="99000"/>
              </a:lnSpc>
              <a:spcBef>
                <a:spcPct val="25000"/>
              </a:spcBef>
              <a:buClr>
                <a:schemeClr val="accent1"/>
              </a:buClr>
              <a:buFont typeface="Wingdings" pitchFamily="2" charset="2"/>
              <a:buNone/>
            </a:pPr>
            <a:r>
              <a:rPr lang="en-US" altLang="en-US" sz="1200" dirty="0"/>
              <a:t>Spends more</a:t>
            </a:r>
            <a:endParaRPr lang="en-US" altLang="en-US" sz="1200" baseline="30000" dirty="0"/>
          </a:p>
        </p:txBody>
      </p:sp>
      <p:sp>
        <p:nvSpPr>
          <p:cNvPr id="35" name="Line 12"/>
          <p:cNvSpPr>
            <a:spLocks noChangeShapeType="1"/>
          </p:cNvSpPr>
          <p:nvPr/>
        </p:nvSpPr>
        <p:spPr bwMode="auto">
          <a:xfrm>
            <a:off x="4780649" y="3573624"/>
            <a:ext cx="0" cy="220414"/>
          </a:xfrm>
          <a:prstGeom prst="line">
            <a:avLst/>
          </a:prstGeom>
          <a:noFill/>
          <a:ln w="38100">
            <a:solidFill>
              <a:srgbClr val="80808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 name="Text Box 20"/>
          <p:cNvSpPr txBox="1">
            <a:spLocks noChangeArrowheads="1"/>
          </p:cNvSpPr>
          <p:nvPr/>
        </p:nvSpPr>
        <p:spPr bwMode="auto">
          <a:xfrm>
            <a:off x="4763226" y="3545332"/>
            <a:ext cx="49084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buFont typeface="Wingdings" pitchFamily="2" charset="2"/>
              <a:buNone/>
            </a:pPr>
            <a:r>
              <a:rPr lang="en-US" altLang="en-US" sz="1200" b="1" dirty="0">
                <a:solidFill>
                  <a:schemeClr val="tx2"/>
                </a:solidFill>
              </a:rPr>
              <a:t>60%</a:t>
            </a:r>
          </a:p>
        </p:txBody>
      </p:sp>
      <p:sp>
        <p:nvSpPr>
          <p:cNvPr id="40" name="Line 12"/>
          <p:cNvSpPr>
            <a:spLocks noChangeShapeType="1"/>
          </p:cNvSpPr>
          <p:nvPr/>
        </p:nvSpPr>
        <p:spPr bwMode="auto">
          <a:xfrm>
            <a:off x="4781102" y="4036737"/>
            <a:ext cx="0" cy="220377"/>
          </a:xfrm>
          <a:prstGeom prst="line">
            <a:avLst/>
          </a:prstGeom>
          <a:noFill/>
          <a:ln w="38100">
            <a:solidFill>
              <a:srgbClr val="80808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Rectangle 19"/>
          <p:cNvSpPr>
            <a:spLocks noChangeArrowheads="1"/>
          </p:cNvSpPr>
          <p:nvPr/>
        </p:nvSpPr>
        <p:spPr bwMode="auto">
          <a:xfrm>
            <a:off x="3128917" y="3917953"/>
            <a:ext cx="1616767" cy="4579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lnSpc>
                <a:spcPct val="99000"/>
              </a:lnSpc>
              <a:spcBef>
                <a:spcPct val="25000"/>
              </a:spcBef>
              <a:buClr>
                <a:schemeClr val="accent1"/>
              </a:buClr>
              <a:buFont typeface="Wingdings" pitchFamily="2" charset="2"/>
              <a:buNone/>
            </a:pPr>
            <a:r>
              <a:rPr lang="en-US" altLang="en-US" sz="1200" dirty="0"/>
              <a:t>Delivers more</a:t>
            </a:r>
            <a:br>
              <a:rPr lang="en-US" altLang="en-US" sz="1200" dirty="0"/>
            </a:br>
            <a:r>
              <a:rPr lang="en-US" altLang="en-US" sz="1200" dirty="0"/>
              <a:t>value to the brand</a:t>
            </a:r>
            <a:endParaRPr lang="en-US" altLang="en-US" sz="1200" baseline="30000" dirty="0"/>
          </a:p>
        </p:txBody>
      </p:sp>
      <p:sp>
        <p:nvSpPr>
          <p:cNvPr id="42" name="Text Box 20"/>
          <p:cNvSpPr txBox="1">
            <a:spLocks noChangeArrowheads="1"/>
          </p:cNvSpPr>
          <p:nvPr/>
        </p:nvSpPr>
        <p:spPr bwMode="auto">
          <a:xfrm>
            <a:off x="4765408" y="4008426"/>
            <a:ext cx="37221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6350">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buFont typeface="Wingdings" pitchFamily="2" charset="2"/>
              <a:buNone/>
            </a:pPr>
            <a:r>
              <a:rPr lang="en-US" altLang="en-US" sz="1200" b="1" dirty="0">
                <a:solidFill>
                  <a:schemeClr val="tx2"/>
                </a:solidFill>
              </a:rPr>
              <a:t>3X</a:t>
            </a:r>
          </a:p>
        </p:txBody>
      </p:sp>
      <p:sp>
        <p:nvSpPr>
          <p:cNvPr id="43" name="Rectangle 1"/>
          <p:cNvSpPr>
            <a:spLocks noChangeArrowheads="1"/>
          </p:cNvSpPr>
          <p:nvPr/>
        </p:nvSpPr>
        <p:spPr bwMode="auto">
          <a:xfrm>
            <a:off x="1310137" y="2732298"/>
            <a:ext cx="1595942" cy="1661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b="1" dirty="0">
                <a:solidFill>
                  <a:schemeClr val="tx2"/>
                </a:solidFill>
              </a:rPr>
              <a:t>58%</a:t>
            </a:r>
            <a:r>
              <a:rPr lang="en-US" altLang="en-US" sz="1200" b="1" dirty="0">
                <a:solidFill>
                  <a:schemeClr val="tx2"/>
                </a:solidFill>
              </a:rPr>
              <a:t> </a:t>
            </a:r>
            <a:r>
              <a:rPr lang="en-US" altLang="en-US" sz="1200" dirty="0"/>
              <a:t>of consumers Tweeted using their mobile phones while shopping in-store, rising to </a:t>
            </a:r>
            <a:r>
              <a:rPr lang="en-US" altLang="en-US" b="1" dirty="0">
                <a:solidFill>
                  <a:schemeClr val="tx2"/>
                </a:solidFill>
              </a:rPr>
              <a:t>78%</a:t>
            </a:r>
            <a:r>
              <a:rPr lang="en-US" altLang="en-US" sz="1200" dirty="0">
                <a:solidFill>
                  <a:srgbClr val="FF0000"/>
                </a:solidFill>
              </a:rPr>
              <a:t> </a:t>
            </a:r>
            <a:r>
              <a:rPr lang="en-US" altLang="en-US" sz="1200" dirty="0"/>
              <a:t>for 18-29 year olds. </a:t>
            </a:r>
          </a:p>
          <a:p>
            <a:br>
              <a:rPr lang="en-US" altLang="en-US" sz="900" dirty="0"/>
            </a:br>
            <a:r>
              <a:rPr lang="en-US" altLang="en-US" sz="675" dirty="0"/>
              <a:t>(Pew Research 2013)</a:t>
            </a:r>
            <a:r>
              <a:rPr lang="en-US" altLang="en-US" sz="900" dirty="0"/>
              <a:t> </a:t>
            </a:r>
          </a:p>
        </p:txBody>
      </p:sp>
      <p:sp>
        <p:nvSpPr>
          <p:cNvPr id="44" name="Rectangle 4"/>
          <p:cNvSpPr>
            <a:spLocks noChangeArrowheads="1"/>
          </p:cNvSpPr>
          <p:nvPr/>
        </p:nvSpPr>
        <p:spPr bwMode="auto">
          <a:xfrm>
            <a:off x="4278749" y="4424906"/>
            <a:ext cx="756938" cy="196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altLang="en-US" sz="675" dirty="0">
                <a:solidFill>
                  <a:srgbClr val="808285"/>
                </a:solidFill>
              </a:rPr>
              <a:t>(Rosetta 2014)</a:t>
            </a:r>
          </a:p>
        </p:txBody>
      </p:sp>
      <p:grpSp>
        <p:nvGrpSpPr>
          <p:cNvPr id="45" name="Group 44"/>
          <p:cNvGrpSpPr>
            <a:grpSpLocks/>
          </p:cNvGrpSpPr>
          <p:nvPr/>
        </p:nvGrpSpPr>
        <p:grpSpPr bwMode="auto">
          <a:xfrm>
            <a:off x="5811629" y="957073"/>
            <a:ext cx="1537892" cy="1631156"/>
            <a:chOff x="8416618" y="1335088"/>
            <a:chExt cx="2733996" cy="2174150"/>
          </a:xfrm>
        </p:grpSpPr>
        <p:sp>
          <p:nvSpPr>
            <p:cNvPr id="46" name="Rectangle 45"/>
            <p:cNvSpPr/>
            <p:nvPr/>
          </p:nvSpPr>
          <p:spPr bwMode="auto">
            <a:xfrm>
              <a:off x="8416618" y="1335088"/>
              <a:ext cx="2733996" cy="580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500" b="1" dirty="0">
                  <a:solidFill>
                    <a:srgbClr val="FFFFFF"/>
                  </a:solidFill>
                  <a:cs typeface="Arial"/>
                </a:rPr>
                <a:t>Revenue</a:t>
              </a:r>
            </a:p>
          </p:txBody>
        </p:sp>
        <p:pic>
          <p:nvPicPr>
            <p:cNvPr id="47" name="Picture 3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416618" y="1914407"/>
              <a:ext cx="2733996" cy="1594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8" name="Group 47"/>
          <p:cNvGrpSpPr>
            <a:grpSpLocks/>
          </p:cNvGrpSpPr>
          <p:nvPr/>
        </p:nvGrpSpPr>
        <p:grpSpPr bwMode="auto">
          <a:xfrm>
            <a:off x="3585715" y="957073"/>
            <a:ext cx="1538786" cy="1607344"/>
            <a:chOff x="4622787" y="1335089"/>
            <a:chExt cx="2735277" cy="2142841"/>
          </a:xfrm>
        </p:grpSpPr>
        <p:sp>
          <p:nvSpPr>
            <p:cNvPr id="49" name="Rectangle 48"/>
            <p:cNvSpPr/>
            <p:nvPr/>
          </p:nvSpPr>
          <p:spPr bwMode="auto">
            <a:xfrm>
              <a:off x="4622787" y="1335089"/>
              <a:ext cx="2735277" cy="5809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en-US" sz="1500" b="1">
                  <a:solidFill>
                    <a:srgbClr val="FFFFFF"/>
                  </a:solidFill>
                  <a:ea typeface="ＭＳ Ｐゴシック" pitchFamily="34" charset="-128"/>
                  <a:cs typeface="Arial" pitchFamily="34" charset="0"/>
                </a:rPr>
                <a:t>Loyalty</a:t>
              </a:r>
              <a:endParaRPr lang="en-US" altLang="en-US" sz="1500">
                <a:solidFill>
                  <a:srgbClr val="FFFFFF"/>
                </a:solidFill>
                <a:ea typeface="ＭＳ Ｐゴシック" pitchFamily="34" charset="-128"/>
                <a:cs typeface="Arial" pitchFamily="34" charset="0"/>
              </a:endParaRPr>
            </a:p>
          </p:txBody>
        </p:sp>
        <p:pic>
          <p:nvPicPr>
            <p:cNvPr id="50" name="Picture 3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22787" y="1883099"/>
              <a:ext cx="2733996" cy="1594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1" name="Group 50"/>
          <p:cNvGrpSpPr>
            <a:grpSpLocks/>
          </p:cNvGrpSpPr>
          <p:nvPr/>
        </p:nvGrpSpPr>
        <p:grpSpPr bwMode="auto">
          <a:xfrm>
            <a:off x="1359802" y="957071"/>
            <a:ext cx="1539679" cy="1618059"/>
            <a:chOff x="828675" y="1335088"/>
            <a:chExt cx="2736837" cy="2157307"/>
          </a:xfrm>
        </p:grpSpPr>
        <p:sp>
          <p:nvSpPr>
            <p:cNvPr id="52" name="Rectangle 51"/>
            <p:cNvSpPr/>
            <p:nvPr/>
          </p:nvSpPr>
          <p:spPr bwMode="auto">
            <a:xfrm>
              <a:off x="828675" y="1335088"/>
              <a:ext cx="2733662" cy="580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en-US" sz="1500" b="1">
                  <a:solidFill>
                    <a:srgbClr val="FFFFFF"/>
                  </a:solidFill>
                  <a:ea typeface="ＭＳ Ｐゴシック" pitchFamily="34" charset="-128"/>
                  <a:cs typeface="Arial" pitchFamily="34" charset="0"/>
                </a:rPr>
                <a:t>Reputation</a:t>
              </a:r>
              <a:endParaRPr lang="en-US" altLang="en-US" sz="1500">
                <a:solidFill>
                  <a:srgbClr val="FFFFFF"/>
                </a:solidFill>
                <a:ea typeface="ＭＳ Ｐゴシック" pitchFamily="34" charset="-128"/>
                <a:cs typeface="Arial" pitchFamily="34" charset="0"/>
              </a:endParaRPr>
            </a:p>
          </p:txBody>
        </p:sp>
        <p:pic>
          <p:nvPicPr>
            <p:cNvPr id="53" name="Picture 3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1516" y="1897564"/>
              <a:ext cx="2733996" cy="1594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1018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latin typeface="Arial" pitchFamily="34" charset="0"/>
                <a:ea typeface="Geneva"/>
                <a:cs typeface="Arial" pitchFamily="34" charset="0"/>
              </a:rPr>
              <a:t>The Modern Consumer Expects</a:t>
            </a:r>
          </a:p>
        </p:txBody>
      </p:sp>
      <p:sp>
        <p:nvSpPr>
          <p:cNvPr id="8" name="Rectangle 5"/>
          <p:cNvSpPr txBox="1">
            <a:spLocks noChangeArrowheads="1"/>
          </p:cNvSpPr>
          <p:nvPr/>
        </p:nvSpPr>
        <p:spPr>
          <a:xfrm>
            <a:off x="329984" y="1260983"/>
            <a:ext cx="3176787" cy="2358910"/>
          </a:xfrm>
          <a:prstGeom prst="rect">
            <a:avLst/>
          </a:prstGeom>
        </p:spPr>
        <p:txBody>
          <a:bodyPr/>
          <a:lstStyle>
            <a:lvl1pPr marL="171450" indent="-171450" algn="l" defTabSz="457200" rtl="0" eaLnBrk="0" fontAlgn="base" hangingPunct="0">
              <a:spcBef>
                <a:spcPts val="2600"/>
              </a:spcBef>
              <a:spcAft>
                <a:spcPct val="0"/>
              </a:spcAft>
              <a:buClr>
                <a:schemeClr val="tx2"/>
              </a:buClr>
              <a:buFont typeface="Arial" pitchFamily="34" charset="0"/>
              <a:buChar char="•"/>
              <a:defRPr sz="1700" kern="1200">
                <a:solidFill>
                  <a:schemeClr val="bg1"/>
                </a:solidFill>
                <a:latin typeface="Arial"/>
                <a:ea typeface="Geneva" charset="0"/>
                <a:cs typeface="Arial"/>
              </a:defRPr>
            </a:lvl1pPr>
            <a:lvl2pPr marL="742950" indent="-285750" algn="l" defTabSz="457200" rtl="0" eaLnBrk="0" fontAlgn="base" hangingPunct="0">
              <a:spcBef>
                <a:spcPts val="1000"/>
              </a:spcBef>
              <a:spcAft>
                <a:spcPct val="0"/>
              </a:spcAft>
              <a:buClr>
                <a:schemeClr val="tx2"/>
              </a:buClr>
              <a:buFont typeface="Arial" pitchFamily="34" charset="0"/>
              <a:buChar char="•"/>
              <a:defRPr sz="1700" kern="1200">
                <a:solidFill>
                  <a:schemeClr val="bg1"/>
                </a:solidFill>
                <a:latin typeface="Arial"/>
                <a:ea typeface="Geneva" charset="0"/>
                <a:cs typeface="Arial"/>
              </a:defRPr>
            </a:lvl2pPr>
            <a:lvl3pPr marL="11430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3pPr>
            <a:lvl4pPr marL="16002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4pPr>
            <a:lvl5pPr marL="20574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eaLnBrk="1" hangingPunct="1">
              <a:spcBef>
                <a:spcPts val="1200"/>
              </a:spcBef>
            </a:pPr>
            <a:r>
              <a:rPr lang="en-US" sz="1800" dirty="0">
                <a:solidFill>
                  <a:schemeClr val="tx1"/>
                </a:solidFill>
                <a:latin typeface="Arial" panose="020B0604020202020204" pitchFamily="34" charset="0"/>
              </a:rPr>
              <a:t>Personalized experiences</a:t>
            </a:r>
          </a:p>
          <a:p>
            <a:pPr marL="227013" indent="-227013" eaLnBrk="1" hangingPunct="1">
              <a:spcBef>
                <a:spcPts val="1200"/>
              </a:spcBef>
            </a:pPr>
            <a:r>
              <a:rPr lang="en-US" sz="1800" dirty="0">
                <a:solidFill>
                  <a:schemeClr val="tx1"/>
                </a:solidFill>
                <a:latin typeface="Arial" panose="020B0604020202020204" pitchFamily="34" charset="0"/>
              </a:rPr>
              <a:t>Quick response times</a:t>
            </a:r>
          </a:p>
          <a:p>
            <a:pPr marL="227013" indent="-227013" eaLnBrk="1" hangingPunct="1">
              <a:spcBef>
                <a:spcPts val="1200"/>
              </a:spcBef>
            </a:pPr>
            <a:r>
              <a:rPr lang="en-US" sz="1800" dirty="0">
                <a:solidFill>
                  <a:schemeClr val="tx1"/>
                </a:solidFill>
                <a:latin typeface="Arial" panose="020B0604020202020204" pitchFamily="34" charset="0"/>
              </a:rPr>
              <a:t>Relevant information</a:t>
            </a:r>
          </a:p>
          <a:p>
            <a:pPr marL="227013" indent="-227013" eaLnBrk="1" hangingPunct="1">
              <a:spcBef>
                <a:spcPts val="1200"/>
              </a:spcBef>
            </a:pPr>
            <a:r>
              <a:rPr lang="en-US" sz="1800" dirty="0">
                <a:solidFill>
                  <a:schemeClr val="tx1"/>
                </a:solidFill>
                <a:latin typeface="Arial" panose="020B0604020202020204" pitchFamily="34" charset="0"/>
              </a:rPr>
              <a:t>Timely information</a:t>
            </a:r>
          </a:p>
          <a:p>
            <a:pPr marL="227013" indent="-227013" eaLnBrk="1" hangingPunct="1">
              <a:spcBef>
                <a:spcPts val="1200"/>
              </a:spcBef>
            </a:pPr>
            <a:r>
              <a:rPr lang="en-US" sz="1800" dirty="0">
                <a:solidFill>
                  <a:schemeClr val="tx1"/>
                </a:solidFill>
                <a:latin typeface="Arial" panose="020B0604020202020204" pitchFamily="34" charset="0"/>
              </a:rPr>
              <a:t>Proactive experiences</a:t>
            </a:r>
          </a:p>
        </p:txBody>
      </p:sp>
      <p:pic>
        <p:nvPicPr>
          <p:cNvPr id="5" name="Picture 4"/>
          <p:cNvPicPr>
            <a:picLocks noChangeAspect="1"/>
          </p:cNvPicPr>
          <p:nvPr/>
        </p:nvPicPr>
        <p:blipFill>
          <a:blip r:embed="rId3"/>
          <a:stretch>
            <a:fillRect/>
          </a:stretch>
        </p:blipFill>
        <p:spPr>
          <a:xfrm>
            <a:off x="3715642" y="1627698"/>
            <a:ext cx="5183218" cy="2623525"/>
          </a:xfrm>
          <a:prstGeom prst="rect">
            <a:avLst/>
          </a:prstGeom>
          <a:ln>
            <a:solidFill>
              <a:schemeClr val="tx1">
                <a:lumMod val="20000"/>
                <a:lumOff val="80000"/>
              </a:schemeClr>
            </a:solidFill>
          </a:ln>
        </p:spPr>
      </p:pic>
    </p:spTree>
    <p:extLst>
      <p:ext uri="{BB962C8B-B14F-4D97-AF65-F5344CB8AC3E}">
        <p14:creationId xmlns:p14="http://schemas.microsoft.com/office/powerpoint/2010/main" val="2738363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ncoady.ca/blog/wp-content/uploads/2015/02/10-Tips-Become-Better-Graphic-Designer-Feedback-201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73129"/>
            <a:ext cx="9159388" cy="2270371"/>
          </a:xfrm>
          <a:prstGeom prst="rect">
            <a:avLst/>
          </a:prstGeom>
          <a:noFill/>
          <a:extLst>
            <a:ext uri="{909E8E84-426E-40dd-AFC4-6F175D3DCCD1}">
              <a14:hiddenFill xmlns="" xmlns:a14="http://schemas.microsoft.com/office/drawing/2010/main">
                <a:solidFill>
                  <a:srgbClr val="FFFFFF"/>
                </a:solidFill>
              </a14:hiddenFill>
            </a:ext>
          </a:extLst>
        </p:spPr>
      </p:pic>
      <p:sp>
        <p:nvSpPr>
          <p:cNvPr id="12290" name="Title 1"/>
          <p:cNvSpPr>
            <a:spLocks noGrp="1"/>
          </p:cNvSpPr>
          <p:nvPr>
            <p:ph type="title"/>
          </p:nvPr>
        </p:nvSpPr>
        <p:spPr/>
        <p:txBody>
          <a:bodyPr/>
          <a:lstStyle/>
          <a:p>
            <a:r>
              <a:rPr lang="en-US" altLang="en-US" dirty="0">
                <a:latin typeface="Arial" pitchFamily="34" charset="0"/>
                <a:ea typeface="Geneva"/>
                <a:cs typeface="Arial" pitchFamily="34" charset="0"/>
              </a:rPr>
              <a:t>But Today’s Companies Still Deliver</a:t>
            </a:r>
          </a:p>
        </p:txBody>
      </p:sp>
      <p:sp>
        <p:nvSpPr>
          <p:cNvPr id="5" name="Rectangle 5"/>
          <p:cNvSpPr txBox="1">
            <a:spLocks noChangeArrowheads="1"/>
          </p:cNvSpPr>
          <p:nvPr/>
        </p:nvSpPr>
        <p:spPr>
          <a:xfrm>
            <a:off x="747246" y="1001740"/>
            <a:ext cx="7443218" cy="1618912"/>
          </a:xfrm>
          <a:prstGeom prst="rect">
            <a:avLst/>
          </a:prstGeom>
        </p:spPr>
        <p:txBody>
          <a:bodyPr numCol="2"/>
          <a:lstStyle>
            <a:lvl1pPr marL="171450" indent="-171450" algn="l" defTabSz="457200" rtl="0" eaLnBrk="0" fontAlgn="base" hangingPunct="0">
              <a:spcBef>
                <a:spcPts val="2600"/>
              </a:spcBef>
              <a:spcAft>
                <a:spcPct val="0"/>
              </a:spcAft>
              <a:buClr>
                <a:schemeClr val="tx2"/>
              </a:buClr>
              <a:buFont typeface="Arial" pitchFamily="34" charset="0"/>
              <a:buChar char="•"/>
              <a:defRPr sz="1700" kern="1200">
                <a:solidFill>
                  <a:schemeClr val="bg1"/>
                </a:solidFill>
                <a:latin typeface="Arial"/>
                <a:ea typeface="Geneva" charset="0"/>
                <a:cs typeface="Arial"/>
              </a:defRPr>
            </a:lvl1pPr>
            <a:lvl2pPr marL="742950" indent="-285750" algn="l" defTabSz="457200" rtl="0" eaLnBrk="0" fontAlgn="base" hangingPunct="0">
              <a:spcBef>
                <a:spcPts val="1000"/>
              </a:spcBef>
              <a:spcAft>
                <a:spcPct val="0"/>
              </a:spcAft>
              <a:buClr>
                <a:schemeClr val="tx2"/>
              </a:buClr>
              <a:buFont typeface="Arial" pitchFamily="34" charset="0"/>
              <a:buChar char="•"/>
              <a:defRPr sz="1700" kern="1200">
                <a:solidFill>
                  <a:schemeClr val="bg1"/>
                </a:solidFill>
                <a:latin typeface="Arial"/>
                <a:ea typeface="Geneva" charset="0"/>
                <a:cs typeface="Arial"/>
              </a:defRPr>
            </a:lvl2pPr>
            <a:lvl3pPr marL="11430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3pPr>
            <a:lvl4pPr marL="16002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4pPr>
            <a:lvl5pPr marL="2057400" indent="-228600" algn="l" defTabSz="457200" rtl="0" eaLnBrk="0" fontAlgn="base" hangingPunct="0">
              <a:spcBef>
                <a:spcPts val="1000"/>
              </a:spcBef>
              <a:spcAft>
                <a:spcPct val="0"/>
              </a:spcAft>
              <a:buFont typeface="Arial" pitchFamily="34" charset="0"/>
              <a:buChar char="»"/>
              <a:defRPr sz="1700" kern="1200">
                <a:solidFill>
                  <a:schemeClr val="bg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7388" lvl="1" indent="-230188" eaLnBrk="1" hangingPunct="1">
              <a:spcBef>
                <a:spcPts val="900"/>
              </a:spcBef>
            </a:pPr>
            <a:r>
              <a:rPr lang="en-US" sz="1800" dirty="0">
                <a:solidFill>
                  <a:schemeClr val="tx1"/>
                </a:solidFill>
                <a:latin typeface="Arial" panose="020B0604020202020204" pitchFamily="34" charset="0"/>
              </a:rPr>
              <a:t>Impersonal experiences</a:t>
            </a:r>
          </a:p>
          <a:p>
            <a:pPr marL="687388" lvl="1" indent="-230188" eaLnBrk="1" hangingPunct="1">
              <a:spcBef>
                <a:spcPts val="900"/>
              </a:spcBef>
            </a:pPr>
            <a:r>
              <a:rPr lang="en-US" sz="1800" dirty="0">
                <a:solidFill>
                  <a:schemeClr val="tx1"/>
                </a:solidFill>
                <a:latin typeface="Arial" panose="020B0604020202020204" pitchFamily="34" charset="0"/>
              </a:rPr>
              <a:t>Long wait times</a:t>
            </a:r>
          </a:p>
          <a:p>
            <a:pPr marL="687388" lvl="1" indent="-230188" eaLnBrk="1" hangingPunct="1">
              <a:spcBef>
                <a:spcPts val="900"/>
              </a:spcBef>
            </a:pPr>
            <a:r>
              <a:rPr lang="en-US" sz="1800" dirty="0">
                <a:solidFill>
                  <a:schemeClr val="tx1"/>
                </a:solidFill>
                <a:latin typeface="Arial" panose="020B0604020202020204" pitchFamily="34" charset="0"/>
              </a:rPr>
              <a:t>Irrelevant information</a:t>
            </a:r>
          </a:p>
          <a:p>
            <a:pPr marL="687388" lvl="1" indent="-230188" eaLnBrk="1" hangingPunct="1">
              <a:spcBef>
                <a:spcPts val="900"/>
              </a:spcBef>
            </a:pPr>
            <a:endParaRPr lang="en-US" sz="1800" dirty="0">
              <a:solidFill>
                <a:schemeClr val="tx1"/>
              </a:solidFill>
              <a:latin typeface="Arial" panose="020B0604020202020204" pitchFamily="34" charset="0"/>
            </a:endParaRPr>
          </a:p>
          <a:p>
            <a:pPr marL="457200" lvl="1" indent="0" eaLnBrk="1" hangingPunct="1">
              <a:spcBef>
                <a:spcPts val="900"/>
              </a:spcBef>
              <a:buNone/>
            </a:pPr>
            <a:endParaRPr lang="en-US" sz="1800" dirty="0">
              <a:solidFill>
                <a:schemeClr val="tx1"/>
              </a:solidFill>
              <a:latin typeface="Arial" panose="020B0604020202020204" pitchFamily="34" charset="0"/>
            </a:endParaRPr>
          </a:p>
          <a:p>
            <a:pPr marL="687388" lvl="1" indent="-230188" eaLnBrk="1" hangingPunct="1">
              <a:spcBef>
                <a:spcPts val="900"/>
              </a:spcBef>
            </a:pPr>
            <a:r>
              <a:rPr lang="en-US" sz="1800" dirty="0">
                <a:solidFill>
                  <a:schemeClr val="tx1"/>
                </a:solidFill>
                <a:latin typeface="Arial" panose="020B0604020202020204" pitchFamily="34" charset="0"/>
              </a:rPr>
              <a:t>Too little, too late</a:t>
            </a:r>
          </a:p>
          <a:p>
            <a:pPr marL="687388" lvl="1" indent="-230188" eaLnBrk="1" hangingPunct="1">
              <a:spcBef>
                <a:spcPts val="900"/>
              </a:spcBef>
            </a:pPr>
            <a:r>
              <a:rPr lang="en-US" sz="1800" dirty="0">
                <a:solidFill>
                  <a:schemeClr val="tx1"/>
                </a:solidFill>
                <a:latin typeface="Arial" panose="020B0604020202020204" pitchFamily="34" charset="0"/>
              </a:rPr>
              <a:t>Reactive experiences</a:t>
            </a:r>
          </a:p>
          <a:p>
            <a:pPr marL="685800" lvl="1" indent="-342900" eaLnBrk="1" hangingPunct="1">
              <a:spcBef>
                <a:spcPts val="900"/>
              </a:spcBef>
              <a:buFont typeface="+mj-lt"/>
              <a:buAutoNum type="arabicPeriod"/>
            </a:pPr>
            <a:endParaRPr lang="en-US" sz="1800" dirty="0">
              <a:latin typeface="Arial" panose="020B0604020202020204" pitchFamily="34" charset="0"/>
            </a:endParaRPr>
          </a:p>
          <a:p>
            <a:pPr eaLnBrk="1" hangingPunct="1">
              <a:spcBef>
                <a:spcPts val="900"/>
              </a:spcBef>
            </a:pPr>
            <a:endParaRPr lang="en-US" sz="1800" dirty="0">
              <a:latin typeface="Arial" panose="020B0604020202020204" pitchFamily="34" charset="0"/>
            </a:endParaRPr>
          </a:p>
        </p:txBody>
      </p:sp>
    </p:spTree>
    <p:extLst>
      <p:ext uri="{BB962C8B-B14F-4D97-AF65-F5344CB8AC3E}">
        <p14:creationId xmlns:p14="http://schemas.microsoft.com/office/powerpoint/2010/main" val="208780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322605455.jpg"/>
          <p:cNvPicPr>
            <a:picLocks noChangeAspect="1"/>
          </p:cNvPicPr>
          <p:nvPr/>
        </p:nvPicPr>
        <p:blipFill rotWithShape="1">
          <a:blip r:embed="rId3" cstate="screen">
            <a:extLst>
              <a:ext uri="{28A0092B-C50C-407E-A947-70E740481C1C}">
                <a14:useLocalDpi xmlns:a14="http://schemas.microsoft.com/office/drawing/2010/main"/>
              </a:ext>
            </a:extLst>
          </a:blip>
          <a:srcRect l="1965" r="18583"/>
          <a:stretch/>
        </p:blipFill>
        <p:spPr>
          <a:xfrm>
            <a:off x="1" y="0"/>
            <a:ext cx="9142810" cy="5143500"/>
          </a:xfrm>
          <a:prstGeom prst="rect">
            <a:avLst/>
          </a:prstGeom>
        </p:spPr>
      </p:pic>
      <p:sp>
        <p:nvSpPr>
          <p:cNvPr id="8" name="Slide Number Placeholder 5"/>
          <p:cNvSpPr txBox="1">
            <a:spLocks/>
          </p:cNvSpPr>
          <p:nvPr/>
        </p:nvSpPr>
        <p:spPr>
          <a:xfrm>
            <a:off x="209551" y="4767264"/>
            <a:ext cx="473075" cy="273844"/>
          </a:xfrm>
          <a:prstGeom prst="rect">
            <a:avLst/>
          </a:prstGeom>
        </p:spPr>
        <p:txBody>
          <a:bodyPr vert="horz" wrap="square" lIns="68580" tIns="34290" rIns="68580" bIns="3429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8A8F9D"/>
                </a:solidFill>
                <a:latin typeface="Arial" panose="020B0604020202020204" pitchFamily="34" charset="0"/>
                <a:ea typeface="ＭＳ Ｐゴシック" panose="020B0600070205080204" pitchFamily="34" charset="-128"/>
                <a:cs typeface="Arial" panose="020B0604020202020204" pitchFamily="34" charset="0"/>
              </a:defRPr>
            </a:lvl1pPr>
            <a:lvl2pPr marL="319088" indent="138113"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639763" indent="27463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958850" indent="41275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279525" indent="54927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33A59A00-6711-4414-8679-4F608955F768}" type="slidenum">
              <a:rPr lang="en-US" altLang="en-US" sz="675"/>
              <a:pPr/>
              <a:t>18</a:t>
            </a:fld>
            <a:endParaRPr lang="en-US" altLang="en-US" sz="675"/>
          </a:p>
        </p:txBody>
      </p:sp>
      <p:sp>
        <p:nvSpPr>
          <p:cNvPr id="9" name="Rectangle 8"/>
          <p:cNvSpPr/>
          <p:nvPr/>
        </p:nvSpPr>
        <p:spPr>
          <a:xfrm>
            <a:off x="0" y="0"/>
            <a:ext cx="9142810" cy="5143500"/>
          </a:xfrm>
          <a:prstGeom prst="rect">
            <a:avLst/>
          </a:prstGeom>
          <a:solidFill>
            <a:srgbClr val="15325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7" name="Title 2"/>
          <p:cNvSpPr txBox="1">
            <a:spLocks/>
          </p:cNvSpPr>
          <p:nvPr/>
        </p:nvSpPr>
        <p:spPr bwMode="auto">
          <a:xfrm>
            <a:off x="364331" y="1550181"/>
            <a:ext cx="8415338" cy="2043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bIns="0" anchor="ctr"/>
          <a:lstStyle>
            <a:lvl1pPr defTabSz="457200">
              <a:spcBef>
                <a:spcPts val="26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1pPr>
            <a:lvl2pPr marL="742950" indent="-285750" defTabSz="457200">
              <a:spcBef>
                <a:spcPts val="10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2pPr>
            <a:lvl3pPr marL="11430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3pPr>
            <a:lvl4pPr marL="16002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4pPr>
            <a:lvl5pPr marL="20574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5pPr>
            <a:lvl6pPr marL="25146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6pPr>
            <a:lvl7pPr marL="29718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7pPr>
            <a:lvl8pPr marL="34290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8pPr>
            <a:lvl9pPr marL="38862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9pPr>
          </a:lstStyle>
          <a:p>
            <a:pPr algn="ctr" eaLnBrk="1" hangingPunct="1">
              <a:spcBef>
                <a:spcPct val="0"/>
              </a:spcBef>
              <a:buClrTx/>
              <a:buFontTx/>
              <a:buNone/>
            </a:pPr>
            <a:r>
              <a:rPr lang="en-US" altLang="en-US" sz="4000" dirty="0">
                <a:solidFill>
                  <a:srgbClr val="FFFFFF"/>
                </a:solidFill>
              </a:rPr>
              <a:t>Differentiating </a:t>
            </a:r>
            <a:r>
              <a:rPr lang="en-US" altLang="en-US" sz="4000" dirty="0">
                <a:solidFill>
                  <a:schemeClr val="tx2"/>
                </a:solidFill>
              </a:rPr>
              <a:t>Customer Experience </a:t>
            </a:r>
            <a:r>
              <a:rPr lang="en-US" altLang="en-US" sz="4000" dirty="0">
                <a:solidFill>
                  <a:srgbClr val="FFFFFF"/>
                </a:solidFill>
              </a:rPr>
              <a:t>with the </a:t>
            </a:r>
            <a:r>
              <a:rPr lang="en-US" altLang="en-US" sz="4000" dirty="0">
                <a:solidFill>
                  <a:schemeClr val="tx2"/>
                </a:solidFill>
              </a:rPr>
              <a:t>Internet of Things</a:t>
            </a:r>
          </a:p>
        </p:txBody>
      </p:sp>
    </p:spTree>
    <p:extLst>
      <p:ext uri="{BB962C8B-B14F-4D97-AF65-F5344CB8AC3E}">
        <p14:creationId xmlns:p14="http://schemas.microsoft.com/office/powerpoint/2010/main" val="1997543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286"/>
            <a:ext cx="9144000" cy="5141214"/>
          </a:xfrm>
          <a:prstGeom prst="rect">
            <a:avLst/>
          </a:prstGeom>
        </p:spPr>
      </p:pic>
      <p:sp>
        <p:nvSpPr>
          <p:cNvPr id="4" name="Rectangle 3"/>
          <p:cNvSpPr/>
          <p:nvPr/>
        </p:nvSpPr>
        <p:spPr>
          <a:xfrm>
            <a:off x="1342110" y="1836714"/>
            <a:ext cx="2418474" cy="2249090"/>
          </a:xfrm>
          <a:prstGeom prst="rect">
            <a:avLst/>
          </a:prstGeom>
          <a:solidFill>
            <a:schemeClr val="accent5">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CA" sz="4000" dirty="0"/>
              <a:t>52% </a:t>
            </a:r>
            <a:r>
              <a:rPr lang="en-US" spc="-45" dirty="0">
                <a:solidFill>
                  <a:srgbClr val="FFFFFF"/>
                </a:solidFill>
              </a:rPr>
              <a:t>of the companies that were on the Fortune 500 list in 2000 are gone</a:t>
            </a:r>
            <a:endParaRPr lang="en-US" dirty="0">
              <a:solidFill>
                <a:schemeClr val="accent1"/>
              </a:solidFill>
              <a:ea typeface="ＭＳ Ｐゴシック" charset="0"/>
              <a:cs typeface="ＭＳ Ｐゴシック" charset="0"/>
            </a:endParaRPr>
          </a:p>
        </p:txBody>
      </p:sp>
      <p:sp>
        <p:nvSpPr>
          <p:cNvPr id="5" name="Rectangle 4"/>
          <p:cNvSpPr/>
          <p:nvPr/>
        </p:nvSpPr>
        <p:spPr>
          <a:xfrm>
            <a:off x="5406750" y="1836714"/>
            <a:ext cx="2418474" cy="2249090"/>
          </a:xfrm>
          <a:prstGeom prst="rect">
            <a:avLst/>
          </a:prstGeom>
          <a:solidFill>
            <a:schemeClr val="accent5">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r>
              <a:rPr lang="en-US" sz="4000" dirty="0"/>
              <a:t>65% </a:t>
            </a:r>
            <a:r>
              <a:rPr lang="en-US" dirty="0"/>
              <a:t>of SMB’s are non existent after 10 years in business</a:t>
            </a:r>
          </a:p>
        </p:txBody>
      </p:sp>
      <p:sp>
        <p:nvSpPr>
          <p:cNvPr id="6" name="TextBox 5"/>
          <p:cNvSpPr txBox="1"/>
          <p:nvPr/>
        </p:nvSpPr>
        <p:spPr>
          <a:xfrm>
            <a:off x="2516360" y="253427"/>
            <a:ext cx="4112470" cy="1051182"/>
          </a:xfrm>
          <a:prstGeom prst="rect">
            <a:avLst/>
          </a:prstGeom>
          <a:noFill/>
          <a:ln>
            <a:noFill/>
          </a:ln>
        </p:spPr>
        <p:txBody>
          <a:bodyPr vert="horz" wrap="square" lIns="0" tIns="0" rIns="0" bIns="0" numCol="1" anchor="b" anchorCtr="0" compatLnSpc="1">
            <a:prstTxWarp prst="textNoShape">
              <a:avLst/>
            </a:prstTxWarp>
          </a:bodyPr>
          <a:lstStyle>
            <a:lvl1pPr defTabSz="342938" eaLnBrk="1" hangingPunct="1">
              <a:spcBef>
                <a:spcPts val="900"/>
              </a:spcBef>
              <a:defRPr sz="2200">
                <a:solidFill>
                  <a:srgbClr val="00A1E0"/>
                </a:solidFill>
                <a:latin typeface="Arial"/>
                <a:ea typeface="Geneva" charset="0"/>
                <a:cs typeface="Arial"/>
              </a:defRPr>
            </a:lvl1pPr>
            <a:lvl2pPr defTabSz="342938" eaLnBrk="1" hangingPunct="1">
              <a:defRPr sz="2400">
                <a:latin typeface="Arial" charset="0"/>
                <a:ea typeface="Geneva" charset="0"/>
              </a:defRPr>
            </a:lvl2pPr>
            <a:lvl3pPr defTabSz="342938" eaLnBrk="1" hangingPunct="1">
              <a:defRPr sz="2400">
                <a:latin typeface="Arial" charset="0"/>
                <a:ea typeface="Geneva" charset="0"/>
              </a:defRPr>
            </a:lvl3pPr>
            <a:lvl4pPr defTabSz="342938" eaLnBrk="1" hangingPunct="1">
              <a:defRPr sz="2400">
                <a:latin typeface="Arial" charset="0"/>
                <a:ea typeface="Geneva" charset="0"/>
              </a:defRPr>
            </a:lvl4pPr>
            <a:lvl5pPr defTabSz="342938" eaLnBrk="1" hangingPunct="1">
              <a:defRPr sz="2400">
                <a:latin typeface="Arial" charset="0"/>
                <a:ea typeface="Geneva" charset="0"/>
              </a:defRPr>
            </a:lvl5pPr>
            <a:lvl6pPr marL="342938" defTabSz="342938" fontAlgn="base">
              <a:spcBef>
                <a:spcPct val="0"/>
              </a:spcBef>
              <a:spcAft>
                <a:spcPct val="0"/>
              </a:spcAft>
              <a:defRPr sz="3100">
                <a:latin typeface="Arial" charset="0"/>
                <a:ea typeface="Geneva" charset="0"/>
              </a:defRPr>
            </a:lvl6pPr>
            <a:lvl7pPr marL="685874" defTabSz="342938" fontAlgn="base">
              <a:spcBef>
                <a:spcPct val="0"/>
              </a:spcBef>
              <a:spcAft>
                <a:spcPct val="0"/>
              </a:spcAft>
              <a:defRPr sz="3100">
                <a:latin typeface="Arial" charset="0"/>
                <a:ea typeface="Geneva" charset="0"/>
              </a:defRPr>
            </a:lvl7pPr>
            <a:lvl8pPr marL="1028811" defTabSz="342938" fontAlgn="base">
              <a:spcBef>
                <a:spcPct val="0"/>
              </a:spcBef>
              <a:spcAft>
                <a:spcPct val="0"/>
              </a:spcAft>
              <a:defRPr sz="3100">
                <a:latin typeface="Arial" charset="0"/>
                <a:ea typeface="Geneva" charset="0"/>
              </a:defRPr>
            </a:lvl8pPr>
            <a:lvl9pPr marL="1371749" defTabSz="342938" fontAlgn="base">
              <a:spcBef>
                <a:spcPct val="0"/>
              </a:spcBef>
              <a:spcAft>
                <a:spcPct val="0"/>
              </a:spcAft>
              <a:defRPr sz="3100">
                <a:latin typeface="Arial" charset="0"/>
                <a:ea typeface="Geneva" charset="0"/>
              </a:defRPr>
            </a:lvl9pPr>
          </a:lstStyle>
          <a:p>
            <a:pPr algn="ctr"/>
            <a:r>
              <a:rPr lang="en-CA" sz="4000" dirty="0">
                <a:solidFill>
                  <a:schemeClr val="bg1"/>
                </a:solidFill>
              </a:rPr>
              <a:t>Digital Darwinism</a:t>
            </a:r>
          </a:p>
        </p:txBody>
      </p:sp>
    </p:spTree>
    <p:extLst>
      <p:ext uri="{BB962C8B-B14F-4D97-AF65-F5344CB8AC3E}">
        <p14:creationId xmlns:p14="http://schemas.microsoft.com/office/powerpoint/2010/main" val="3394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0176" y="23082"/>
            <a:ext cx="6192455" cy="520684"/>
          </a:xfrm>
          <a:prstGeom prst="rect">
            <a:avLst/>
          </a:prstGeom>
          <a:noFill/>
          <a:ln>
            <a:noFill/>
          </a:ln>
        </p:spPr>
        <p:txBody>
          <a:bodyPr vert="horz" wrap="square" lIns="0" tIns="0" rIns="0" bIns="0" numCol="1" anchor="b" anchorCtr="0" compatLnSpc="1">
            <a:prstTxWarp prst="textNoShape">
              <a:avLst/>
            </a:prstTxWarp>
          </a:bodyPr>
          <a:lstStyle>
            <a:lvl1pPr defTabSz="342938" eaLnBrk="1" hangingPunct="1">
              <a:defRPr sz="2200">
                <a:solidFill>
                  <a:srgbClr val="00A1E0"/>
                </a:solidFill>
                <a:latin typeface="Arial"/>
                <a:ea typeface="Geneva" charset="0"/>
                <a:cs typeface="Arial"/>
              </a:defRPr>
            </a:lvl1pPr>
            <a:lvl2pPr defTabSz="342938" eaLnBrk="1" hangingPunct="1">
              <a:defRPr sz="2400">
                <a:latin typeface="Arial" charset="0"/>
                <a:ea typeface="Geneva" charset="0"/>
              </a:defRPr>
            </a:lvl2pPr>
            <a:lvl3pPr defTabSz="342938" eaLnBrk="1" hangingPunct="1">
              <a:defRPr sz="2400">
                <a:latin typeface="Arial" charset="0"/>
                <a:ea typeface="Geneva" charset="0"/>
              </a:defRPr>
            </a:lvl3pPr>
            <a:lvl4pPr defTabSz="342938" eaLnBrk="1" hangingPunct="1">
              <a:defRPr sz="2400">
                <a:latin typeface="Arial" charset="0"/>
                <a:ea typeface="Geneva" charset="0"/>
              </a:defRPr>
            </a:lvl4pPr>
            <a:lvl5pPr defTabSz="342938" eaLnBrk="1" hangingPunct="1">
              <a:defRPr sz="2400">
                <a:latin typeface="Arial" charset="0"/>
                <a:ea typeface="Geneva" charset="0"/>
              </a:defRPr>
            </a:lvl5pPr>
            <a:lvl6pPr marL="342938" defTabSz="342938" fontAlgn="base">
              <a:spcBef>
                <a:spcPct val="0"/>
              </a:spcBef>
              <a:spcAft>
                <a:spcPct val="0"/>
              </a:spcAft>
              <a:defRPr sz="3100">
                <a:latin typeface="Arial" charset="0"/>
                <a:ea typeface="Geneva" charset="0"/>
              </a:defRPr>
            </a:lvl6pPr>
            <a:lvl7pPr marL="685874" defTabSz="342938" fontAlgn="base">
              <a:spcBef>
                <a:spcPct val="0"/>
              </a:spcBef>
              <a:spcAft>
                <a:spcPct val="0"/>
              </a:spcAft>
              <a:defRPr sz="3100">
                <a:latin typeface="Arial" charset="0"/>
                <a:ea typeface="Geneva" charset="0"/>
              </a:defRPr>
            </a:lvl7pPr>
            <a:lvl8pPr marL="1028811" defTabSz="342938" fontAlgn="base">
              <a:spcBef>
                <a:spcPct val="0"/>
              </a:spcBef>
              <a:spcAft>
                <a:spcPct val="0"/>
              </a:spcAft>
              <a:defRPr sz="3100">
                <a:latin typeface="Arial" charset="0"/>
                <a:ea typeface="Geneva" charset="0"/>
              </a:defRPr>
            </a:lvl8pPr>
            <a:lvl9pPr marL="1371749" defTabSz="342938" fontAlgn="base">
              <a:spcBef>
                <a:spcPct val="0"/>
              </a:spcBef>
              <a:spcAft>
                <a:spcPct val="0"/>
              </a:spcAft>
              <a:defRPr sz="3100">
                <a:latin typeface="Arial" charset="0"/>
                <a:ea typeface="Geneva" charset="0"/>
              </a:defRPr>
            </a:lvl9pPr>
          </a:lstStyle>
          <a:p>
            <a:r>
              <a:rPr lang="en-US" dirty="0"/>
              <a:t>Who Am I?</a:t>
            </a:r>
          </a:p>
        </p:txBody>
      </p:sp>
      <p:pic>
        <p:nvPicPr>
          <p:cNvPr id="2" name="Picture 1">
            <a:extLst>
              <a:ext uri="{FF2B5EF4-FFF2-40B4-BE49-F238E27FC236}">
                <a16:creationId xmlns:a16="http://schemas.microsoft.com/office/drawing/2014/main" id="{EF0754A1-3D01-4B5D-901C-A9F45D85D1EE}"/>
              </a:ext>
            </a:extLst>
          </p:cNvPr>
          <p:cNvPicPr>
            <a:picLocks noChangeAspect="1"/>
          </p:cNvPicPr>
          <p:nvPr/>
        </p:nvPicPr>
        <p:blipFill rotWithShape="1">
          <a:blip r:embed="rId3"/>
          <a:srcRect l="61489" t="33655" r="21246" b="24902"/>
          <a:stretch/>
        </p:blipFill>
        <p:spPr>
          <a:xfrm>
            <a:off x="0" y="898146"/>
            <a:ext cx="4957894" cy="3347207"/>
          </a:xfrm>
          <a:prstGeom prst="rect">
            <a:avLst/>
          </a:prstGeom>
        </p:spPr>
      </p:pic>
      <p:sp>
        <p:nvSpPr>
          <p:cNvPr id="3" name="TextBox 2">
            <a:extLst>
              <a:ext uri="{FF2B5EF4-FFF2-40B4-BE49-F238E27FC236}">
                <a16:creationId xmlns:a16="http://schemas.microsoft.com/office/drawing/2014/main" id="{E6139BA4-F9AF-43F9-8953-EE2153CF8878}"/>
              </a:ext>
            </a:extLst>
          </p:cNvPr>
          <p:cNvSpPr txBox="1"/>
          <p:nvPr/>
        </p:nvSpPr>
        <p:spPr>
          <a:xfrm>
            <a:off x="5176007" y="1048255"/>
            <a:ext cx="3582099" cy="3046988"/>
          </a:xfrm>
          <a:prstGeom prst="rect">
            <a:avLst/>
          </a:prstGeom>
          <a:noFill/>
        </p:spPr>
        <p:txBody>
          <a:bodyPr wrap="square" rtlCol="0">
            <a:spAutoFit/>
          </a:bodyPr>
          <a:lstStyle/>
          <a:p>
            <a:r>
              <a:rPr lang="en-US" sz="1600" b="1" u="sng" dirty="0">
                <a:solidFill>
                  <a:schemeClr val="accent1"/>
                </a:solidFill>
              </a:rPr>
              <a:t>CURRENTLY:</a:t>
            </a:r>
            <a:r>
              <a:rPr lang="en-US" sz="1600" u="sng" dirty="0">
                <a:solidFill>
                  <a:schemeClr val="accent1"/>
                </a:solidFill>
              </a:rPr>
              <a:t> </a:t>
            </a:r>
          </a:p>
          <a:p>
            <a:r>
              <a:rPr lang="en-US" sz="1600" dirty="0">
                <a:solidFill>
                  <a:schemeClr val="accent1"/>
                </a:solidFill>
              </a:rPr>
              <a:t>Product Manager for Mitel’s flagship customer experience platform</a:t>
            </a:r>
            <a:br>
              <a:rPr lang="en-US" sz="1600" dirty="0">
                <a:solidFill>
                  <a:schemeClr val="accent1"/>
                </a:solidFill>
              </a:rPr>
            </a:br>
            <a:endParaRPr lang="en-US" sz="1600" dirty="0">
              <a:solidFill>
                <a:schemeClr val="accent1"/>
              </a:solidFill>
            </a:endParaRPr>
          </a:p>
          <a:p>
            <a:r>
              <a:rPr lang="en-US" sz="1600" b="1" u="sng" dirty="0">
                <a:solidFill>
                  <a:schemeClr val="accent1"/>
                </a:solidFill>
              </a:rPr>
              <a:t>PREVIOUSLY:</a:t>
            </a:r>
          </a:p>
          <a:p>
            <a:r>
              <a:rPr lang="en-US" sz="1600" dirty="0">
                <a:solidFill>
                  <a:schemeClr val="accent1"/>
                </a:solidFill>
              </a:rPr>
              <a:t>Over a decade helping companies strategize and implement customer experience solutions</a:t>
            </a:r>
            <a:br>
              <a:rPr lang="en-US" sz="1600" dirty="0">
                <a:solidFill>
                  <a:schemeClr val="accent1"/>
                </a:solidFill>
              </a:rPr>
            </a:br>
            <a:endParaRPr lang="en-US" sz="1600" dirty="0">
              <a:solidFill>
                <a:schemeClr val="accent1"/>
              </a:solidFill>
            </a:endParaRPr>
          </a:p>
          <a:p>
            <a:r>
              <a:rPr lang="en-US" sz="1600" b="1" u="sng" dirty="0">
                <a:solidFill>
                  <a:schemeClr val="accent1"/>
                </a:solidFill>
              </a:rPr>
              <a:t>ALSO:</a:t>
            </a:r>
          </a:p>
          <a:p>
            <a:r>
              <a:rPr lang="en-US" sz="1600" dirty="0">
                <a:solidFill>
                  <a:schemeClr val="accent1"/>
                </a:solidFill>
              </a:rPr>
              <a:t>Loving father and “active-yet-practical” musician on the scene</a:t>
            </a:r>
          </a:p>
        </p:txBody>
      </p:sp>
    </p:spTree>
    <p:extLst>
      <p:ext uri="{BB962C8B-B14F-4D97-AF65-F5344CB8AC3E}">
        <p14:creationId xmlns:p14="http://schemas.microsoft.com/office/powerpoint/2010/main" val="3742548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hHICj_b2Afs"/>
          <p:cNvPicPr>
            <a:picLocks noRot="1"/>
          </p:cNvPicPr>
          <p:nvPr>
            <a:videoFile r:link="rId1"/>
          </p:nvPr>
        </p:nvPicPr>
        <p:blipFill rotWithShape="1">
          <a:blip r:embed="rId4"/>
          <a:srcRect t="6542" b="9134"/>
          <a:stretch/>
        </p:blipFill>
        <p:spPr>
          <a:xfrm>
            <a:off x="1143000" y="403140"/>
            <a:ext cx="6858000" cy="4337221"/>
          </a:xfrm>
          <a:prstGeom prst="rect">
            <a:avLst/>
          </a:prstGeom>
        </p:spPr>
      </p:pic>
    </p:spTree>
    <p:extLst>
      <p:ext uri="{BB962C8B-B14F-4D97-AF65-F5344CB8AC3E}">
        <p14:creationId xmlns:p14="http://schemas.microsoft.com/office/powerpoint/2010/main" val="2560839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CX with IoT work?</a:t>
            </a:r>
          </a:p>
        </p:txBody>
      </p:sp>
      <p:grpSp>
        <p:nvGrpSpPr>
          <p:cNvPr id="30" name="Group 29"/>
          <p:cNvGrpSpPr/>
          <p:nvPr/>
        </p:nvGrpSpPr>
        <p:grpSpPr>
          <a:xfrm>
            <a:off x="330199" y="918592"/>
            <a:ext cx="8468895" cy="3330093"/>
            <a:chOff x="737421" y="1384079"/>
            <a:chExt cx="10398474" cy="4088832"/>
          </a:xfrm>
        </p:grpSpPr>
        <p:pic>
          <p:nvPicPr>
            <p:cNvPr id="17" name="Picture 16"/>
            <p:cNvPicPr>
              <a:picLocks noChangeAspect="1"/>
            </p:cNvPicPr>
            <p:nvPr/>
          </p:nvPicPr>
          <p:blipFill>
            <a:blip r:embed="rId2"/>
            <a:stretch>
              <a:fillRect/>
            </a:stretch>
          </p:blipFill>
          <p:spPr>
            <a:xfrm>
              <a:off x="8659942" y="2151216"/>
              <a:ext cx="1252336" cy="2233894"/>
            </a:xfrm>
            <a:prstGeom prst="rect">
              <a:avLst/>
            </a:prstGeom>
          </p:spPr>
        </p:pic>
        <p:sp>
          <p:nvSpPr>
            <p:cNvPr id="18" name="Right Arrow 134"/>
            <p:cNvSpPr/>
            <p:nvPr/>
          </p:nvSpPr>
          <p:spPr>
            <a:xfrm rot="10800000" flipH="1">
              <a:off x="7400101" y="2731489"/>
              <a:ext cx="1259841" cy="1346184"/>
            </a:xfrm>
            <a:prstGeom prst="rightArrow">
              <a:avLst/>
            </a:prstGeom>
            <a:solidFill>
              <a:srgbClr val="BED9ED"/>
            </a:solidFill>
            <a:ln w="9525" cap="flat" cmpd="sng" algn="ctr">
              <a:noFill/>
              <a:prstDash val="solid"/>
            </a:ln>
            <a:effectLst/>
          </p:spPr>
          <p:txBody>
            <a:bodyPr rtlCol="0" anchor="ctr"/>
            <a:lstStyle/>
            <a:p>
              <a:pPr marL="0" marR="0" lvl="0" indent="0" algn="ctr" defTabSz="914309"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charset="0"/>
                  <a:cs typeface="+mn-cs"/>
                </a:rPr>
                <a:t> </a:t>
              </a:r>
            </a:p>
          </p:txBody>
        </p:sp>
        <p:sp>
          <p:nvSpPr>
            <p:cNvPr id="19" name="Right Arrow 134"/>
            <p:cNvSpPr/>
            <p:nvPr/>
          </p:nvSpPr>
          <p:spPr>
            <a:xfrm rot="10800000" flipH="1">
              <a:off x="3248473" y="2731488"/>
              <a:ext cx="1259841" cy="1346184"/>
            </a:xfrm>
            <a:prstGeom prst="rightArrow">
              <a:avLst/>
            </a:prstGeom>
            <a:solidFill>
              <a:srgbClr val="BED9ED"/>
            </a:solidFill>
            <a:ln w="9525" cap="flat" cmpd="sng" algn="ctr">
              <a:noFill/>
              <a:prstDash val="solid"/>
            </a:ln>
            <a:effectLst/>
          </p:spPr>
          <p:txBody>
            <a:bodyPr rtlCol="0" anchor="ctr"/>
            <a:lstStyle/>
            <a:p>
              <a:pPr marL="0" marR="0" lvl="0" indent="0" algn="ctr" defTabSz="914309" rtl="0" eaLnBrk="0"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charset="0"/>
                  <a:cs typeface="+mn-cs"/>
                </a:rPr>
                <a:t> </a:t>
              </a:r>
            </a:p>
          </p:txBody>
        </p:sp>
        <p:pic>
          <p:nvPicPr>
            <p:cNvPr id="20" name="Picture 19"/>
            <p:cNvPicPr>
              <a:picLocks noChangeAspect="1"/>
            </p:cNvPicPr>
            <p:nvPr/>
          </p:nvPicPr>
          <p:blipFill>
            <a:blip r:embed="rId3"/>
            <a:stretch>
              <a:fillRect/>
            </a:stretch>
          </p:blipFill>
          <p:spPr>
            <a:xfrm>
              <a:off x="737421" y="2260538"/>
              <a:ext cx="2831712" cy="2278258"/>
            </a:xfrm>
            <a:prstGeom prst="rect">
              <a:avLst/>
            </a:prstGeom>
          </p:spPr>
        </p:pic>
        <p:sp>
          <p:nvSpPr>
            <p:cNvPr id="21" name="TextBox 20"/>
            <p:cNvSpPr txBox="1"/>
            <p:nvPr/>
          </p:nvSpPr>
          <p:spPr>
            <a:xfrm>
              <a:off x="932997" y="4830479"/>
              <a:ext cx="2440562" cy="642432"/>
            </a:xfrm>
            <a:prstGeom prst="rect">
              <a:avLst/>
            </a:prstGeom>
            <a:noFill/>
          </p:spPr>
          <p:txBody>
            <a:bodyPr wrap="square" rtlCol="0">
              <a:spAutoFit/>
            </a:bodyPr>
            <a:lstStyle/>
            <a:p>
              <a:pPr algn="ctr"/>
              <a:r>
                <a:rPr lang="en-US" sz="1400" dirty="0">
                  <a:solidFill>
                    <a:srgbClr val="00A1E0"/>
                  </a:solidFill>
                </a:rPr>
                <a:t>Ingest events from IoT connected devices</a:t>
              </a:r>
            </a:p>
          </p:txBody>
        </p:sp>
        <p:sp>
          <p:nvSpPr>
            <p:cNvPr id="22" name="TextBox 21"/>
            <p:cNvSpPr txBox="1"/>
            <p:nvPr/>
          </p:nvSpPr>
          <p:spPr>
            <a:xfrm>
              <a:off x="1480036" y="1384080"/>
              <a:ext cx="1346482" cy="491272"/>
            </a:xfrm>
            <a:prstGeom prst="rect">
              <a:avLst/>
            </a:prstGeom>
            <a:noFill/>
          </p:spPr>
          <p:txBody>
            <a:bodyPr wrap="none" rtlCol="0">
              <a:spAutoFit/>
            </a:bodyPr>
            <a:lstStyle/>
            <a:p>
              <a:pPr algn="ctr"/>
              <a:r>
                <a:rPr lang="en-US" sz="2000" b="1" dirty="0"/>
                <a:t>LISTEN</a:t>
              </a:r>
            </a:p>
          </p:txBody>
        </p:sp>
        <p:sp>
          <p:nvSpPr>
            <p:cNvPr id="23" name="TextBox 22"/>
            <p:cNvSpPr txBox="1"/>
            <p:nvPr/>
          </p:nvSpPr>
          <p:spPr>
            <a:xfrm>
              <a:off x="5361096" y="1384079"/>
              <a:ext cx="1328953" cy="491272"/>
            </a:xfrm>
            <a:prstGeom prst="rect">
              <a:avLst/>
            </a:prstGeom>
            <a:noFill/>
          </p:spPr>
          <p:txBody>
            <a:bodyPr wrap="none" rtlCol="0">
              <a:spAutoFit/>
            </a:bodyPr>
            <a:lstStyle/>
            <a:p>
              <a:pPr algn="ctr"/>
              <a:r>
                <a:rPr lang="en-US" sz="2000" b="1" dirty="0"/>
                <a:t>ROUTE</a:t>
              </a:r>
            </a:p>
          </p:txBody>
        </p:sp>
        <p:sp>
          <p:nvSpPr>
            <p:cNvPr id="24" name="TextBox 23"/>
            <p:cNvSpPr txBox="1"/>
            <p:nvPr/>
          </p:nvSpPr>
          <p:spPr>
            <a:xfrm>
              <a:off x="8781228" y="1384079"/>
              <a:ext cx="1591589" cy="491272"/>
            </a:xfrm>
            <a:prstGeom prst="rect">
              <a:avLst/>
            </a:prstGeom>
            <a:noFill/>
          </p:spPr>
          <p:txBody>
            <a:bodyPr wrap="none" rtlCol="0">
              <a:spAutoFit/>
            </a:bodyPr>
            <a:lstStyle/>
            <a:p>
              <a:pPr algn="ctr"/>
              <a:r>
                <a:rPr lang="en-US" sz="2000" b="1" dirty="0"/>
                <a:t>ENGAGE</a:t>
              </a:r>
            </a:p>
          </p:txBody>
        </p:sp>
        <p:pic>
          <p:nvPicPr>
            <p:cNvPr id="25" name="Picture 4" descr="https://userscontent2.emaze.com/images/ac55c22b-3350-4b78-8946-d370b789f44b/9f6d92dc745c358039331d6c672038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330" y="2195721"/>
              <a:ext cx="3024484" cy="2634759"/>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p:cNvPicPr>
              <a:picLocks noChangeAspect="1"/>
            </p:cNvPicPr>
            <p:nvPr/>
          </p:nvPicPr>
          <p:blipFill>
            <a:blip r:embed="rId5"/>
            <a:stretch>
              <a:fillRect/>
            </a:stretch>
          </p:blipFill>
          <p:spPr>
            <a:xfrm>
              <a:off x="4665085" y="2336917"/>
              <a:ext cx="2715958" cy="1527726"/>
            </a:xfrm>
            <a:prstGeom prst="rect">
              <a:avLst/>
            </a:prstGeom>
          </p:spPr>
        </p:pic>
        <p:sp>
          <p:nvSpPr>
            <p:cNvPr id="27" name="TextBox 26"/>
            <p:cNvSpPr txBox="1"/>
            <p:nvPr/>
          </p:nvSpPr>
          <p:spPr>
            <a:xfrm>
              <a:off x="4339545" y="4830479"/>
              <a:ext cx="3337032" cy="642432"/>
            </a:xfrm>
            <a:prstGeom prst="rect">
              <a:avLst/>
            </a:prstGeom>
            <a:noFill/>
          </p:spPr>
          <p:txBody>
            <a:bodyPr wrap="square" rtlCol="0">
              <a:spAutoFit/>
            </a:bodyPr>
            <a:lstStyle/>
            <a:p>
              <a:pPr algn="ctr"/>
              <a:r>
                <a:rPr lang="en-US" sz="1400" dirty="0">
                  <a:solidFill>
                    <a:schemeClr val="tx2"/>
                  </a:solidFill>
                </a:rPr>
                <a:t>Trigger events in real time based on routing workflows</a:t>
              </a:r>
            </a:p>
          </p:txBody>
        </p:sp>
        <p:pic>
          <p:nvPicPr>
            <p:cNvPr id="28"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392027" y="2641090"/>
              <a:ext cx="1743868" cy="174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Box 28"/>
            <p:cNvSpPr txBox="1"/>
            <p:nvPr/>
          </p:nvSpPr>
          <p:spPr>
            <a:xfrm>
              <a:off x="7871497" y="4830479"/>
              <a:ext cx="3235673" cy="642432"/>
            </a:xfrm>
            <a:prstGeom prst="rect">
              <a:avLst/>
            </a:prstGeom>
            <a:noFill/>
          </p:spPr>
          <p:txBody>
            <a:bodyPr wrap="square" rtlCol="0">
              <a:spAutoFit/>
            </a:bodyPr>
            <a:lstStyle/>
            <a:p>
              <a:pPr algn="ctr"/>
              <a:r>
                <a:rPr lang="en-US" sz="1400" dirty="0">
                  <a:solidFill>
                    <a:srgbClr val="00A1E0"/>
                  </a:solidFill>
                </a:rPr>
                <a:t>Proactively engage customers for service and support</a:t>
              </a:r>
            </a:p>
          </p:txBody>
        </p:sp>
      </p:grpSp>
    </p:spTree>
    <p:extLst>
      <p:ext uri="{BB962C8B-B14F-4D97-AF65-F5344CB8AC3E}">
        <p14:creationId xmlns:p14="http://schemas.microsoft.com/office/powerpoint/2010/main" val="186797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Case: Breaking Down the Silos with Collaboration</a:t>
            </a:r>
            <a:endParaRPr lang="en-US" dirty="0"/>
          </a:p>
        </p:txBody>
      </p:sp>
      <p:grpSp>
        <p:nvGrpSpPr>
          <p:cNvPr id="23" name="Group 22"/>
          <p:cNvGrpSpPr/>
          <p:nvPr/>
        </p:nvGrpSpPr>
        <p:grpSpPr>
          <a:xfrm>
            <a:off x="305897" y="680947"/>
            <a:ext cx="3216746" cy="1915418"/>
            <a:chOff x="406275" y="907928"/>
            <a:chExt cx="4288994" cy="2553891"/>
          </a:xfrm>
        </p:grpSpPr>
        <p:pic>
          <p:nvPicPr>
            <p:cNvPr id="1032" name="Picture 8" descr="https://s-media-cache-ak0.pinimg.com/736x/fc/81/93/fc8193ec6bff79217289f180dae56eb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65044" y="2615892"/>
              <a:ext cx="2030225" cy="845927"/>
            </a:xfrm>
            <a:prstGeom prst="rect">
              <a:avLst/>
            </a:prstGeom>
            <a:noFill/>
            <a:extLst>
              <a:ext uri="{909E8E84-426E-40dd-AFC4-6F175D3DCCD1}">
                <a14:hiddenFill xmlns="" xmlns:a14="http://schemas.microsoft.com/office/drawing/2010/main">
                  <a:solidFill>
                    <a:srgbClr val="FFFFFF"/>
                  </a:solidFill>
                </a14:hiddenFill>
              </a:ext>
            </a:extLst>
          </p:spPr>
        </p:pic>
        <p:sp>
          <p:nvSpPr>
            <p:cNvPr id="191" name="TextBox 190"/>
            <p:cNvSpPr txBox="1"/>
            <p:nvPr/>
          </p:nvSpPr>
          <p:spPr>
            <a:xfrm>
              <a:off x="1837848" y="1336527"/>
              <a:ext cx="2304144" cy="553997"/>
            </a:xfrm>
            <a:prstGeom prst="rect">
              <a:avLst/>
            </a:prstGeom>
            <a:noFill/>
          </p:spPr>
          <p:txBody>
            <a:bodyPr wrap="square" rtlCol="0">
              <a:spAutoFit/>
            </a:bodyPr>
            <a:lstStyle/>
            <a:p>
              <a:pPr algn="ctr" defTabSz="685732" eaLnBrk="0" hangingPunct="0">
                <a:defRPr/>
              </a:pPr>
              <a:r>
                <a:rPr lang="en-CA" sz="1050" b="1" dirty="0">
                  <a:solidFill>
                    <a:srgbClr val="15325F"/>
                  </a:solidFill>
                  <a:ea typeface="ＭＳ Ｐゴシック" charset="-128"/>
                  <a:cs typeface="+mn-cs"/>
                </a:rPr>
                <a:t>Water Station Sensor</a:t>
              </a:r>
            </a:p>
            <a:p>
              <a:pPr algn="ctr" defTabSz="685732" eaLnBrk="0" hangingPunct="0">
                <a:defRPr/>
              </a:pPr>
              <a:r>
                <a:rPr lang="en-CA" sz="1050" b="1" dirty="0">
                  <a:solidFill>
                    <a:srgbClr val="15325F"/>
                  </a:solidFill>
                  <a:ea typeface="ＭＳ Ｐゴシック" charset="-128"/>
                  <a:cs typeface="+mn-cs"/>
                </a:rPr>
                <a:t>Sends Alarm</a:t>
              </a:r>
            </a:p>
          </p:txBody>
        </p:sp>
        <p:pic>
          <p:nvPicPr>
            <p:cNvPr id="295"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6275" y="907928"/>
              <a:ext cx="1743868" cy="174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https://img.clipartfest.com/d9bd340f52c13f5bbeef1298caf9ec02_weather-symbols-4-weather-clipart-transparent_2400-204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2111112" y="1887589"/>
              <a:ext cx="1346638" cy="1218640"/>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4" name="Group 23"/>
          <p:cNvGrpSpPr/>
          <p:nvPr/>
        </p:nvGrpSpPr>
        <p:grpSpPr>
          <a:xfrm>
            <a:off x="3190198" y="904144"/>
            <a:ext cx="2669402" cy="1700703"/>
            <a:chOff x="4252008" y="1205525"/>
            <a:chExt cx="3559203" cy="2267604"/>
          </a:xfrm>
        </p:grpSpPr>
        <p:sp>
          <p:nvSpPr>
            <p:cNvPr id="181" name="Rectangle 180"/>
            <p:cNvSpPr/>
            <p:nvPr/>
          </p:nvSpPr>
          <p:spPr>
            <a:xfrm>
              <a:off x="4697050" y="1263654"/>
              <a:ext cx="3114161" cy="2209475"/>
            </a:xfrm>
            <a:prstGeom prst="rect">
              <a:avLst/>
            </a:prstGeom>
            <a:noFill/>
            <a:ln w="12700" cap="flat" cmpd="sng" algn="ctr">
              <a:solidFill>
                <a:schemeClr val="tx1"/>
              </a:solidFill>
              <a:prstDash val="solid"/>
            </a:ln>
            <a:effectLst/>
          </p:spPr>
          <p:txBody>
            <a:bodyPr rtlCol="0" anchor="ctr"/>
            <a:lstStyle/>
            <a:p>
              <a:pPr algn="ctr" defTabSz="685732" eaLnBrk="0" fontAlgn="auto" hangingPunct="0">
                <a:spcBef>
                  <a:spcPts val="0"/>
                </a:spcBef>
                <a:spcAft>
                  <a:spcPts val="0"/>
                </a:spcAft>
                <a:defRPr/>
              </a:pPr>
              <a:endParaRPr lang="en-CA" kern="0">
                <a:solidFill>
                  <a:srgbClr val="000000"/>
                </a:solidFill>
                <a:latin typeface="Arial"/>
                <a:cs typeface="+mn-cs"/>
              </a:endParaRPr>
            </a:p>
          </p:txBody>
        </p:sp>
        <p:pic>
          <p:nvPicPr>
            <p:cNvPr id="286" name="Picture 2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405307" y="2086066"/>
              <a:ext cx="1966940" cy="1163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 name="TextBox 282"/>
            <p:cNvSpPr txBox="1"/>
            <p:nvPr/>
          </p:nvSpPr>
          <p:spPr>
            <a:xfrm>
              <a:off x="4712100" y="1279516"/>
              <a:ext cx="3067358" cy="338555"/>
            </a:xfrm>
            <a:prstGeom prst="rect">
              <a:avLst/>
            </a:prstGeom>
            <a:noFill/>
          </p:spPr>
          <p:txBody>
            <a:bodyPr wrap="square" rtlCol="0">
              <a:spAutoFit/>
            </a:bodyPr>
            <a:lstStyle/>
            <a:p>
              <a:pPr algn="ctr" defTabSz="685732" eaLnBrk="0" fontAlgn="auto" hangingPunct="0">
                <a:spcBef>
                  <a:spcPts val="0"/>
                </a:spcBef>
                <a:spcAft>
                  <a:spcPts val="0"/>
                </a:spcAft>
                <a:defRPr/>
              </a:pPr>
              <a:r>
                <a:rPr lang="en-CA" sz="1050" b="1" kern="0" dirty="0">
                  <a:solidFill>
                    <a:srgbClr val="15325F"/>
                  </a:solidFill>
                  <a:ea typeface="ＭＳ Ｐゴシック" charset="-128"/>
                  <a:cs typeface="+mn-cs"/>
                </a:rPr>
                <a:t>Agent Notified</a:t>
              </a:r>
            </a:p>
          </p:txBody>
        </p:sp>
        <p:pic>
          <p:nvPicPr>
            <p:cNvPr id="285" name="Picture 284"/>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54144" y="1205525"/>
              <a:ext cx="1154888" cy="115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 name="Right Arrow 134"/>
            <p:cNvSpPr/>
            <p:nvPr/>
          </p:nvSpPr>
          <p:spPr>
            <a:xfrm rot="10800000" flipH="1">
              <a:off x="4252008" y="2158416"/>
              <a:ext cx="320874" cy="342865"/>
            </a:xfrm>
            <a:prstGeom prst="rightArrow">
              <a:avLst/>
            </a:prstGeom>
            <a:solidFill>
              <a:srgbClr val="808285"/>
            </a:solidFill>
            <a:ln w="9525" cap="flat" cmpd="sng" algn="ctr">
              <a:noFill/>
              <a:prstDash val="solid"/>
            </a:ln>
            <a:effectLst/>
          </p:spPr>
          <p:txBody>
            <a:bodyPr rtlCol="0" anchor="ctr"/>
            <a:lstStyle/>
            <a:p>
              <a:pPr algn="ctr" defTabSz="685732" eaLnBrk="0" fontAlgn="auto" hangingPunct="0">
                <a:spcBef>
                  <a:spcPts val="0"/>
                </a:spcBef>
                <a:spcAft>
                  <a:spcPts val="0"/>
                </a:spcAft>
                <a:defRPr/>
              </a:pPr>
              <a:r>
                <a:rPr lang="en-US" kern="0" dirty="0">
                  <a:solidFill>
                    <a:srgbClr val="000000"/>
                  </a:solidFill>
                  <a:latin typeface="Arial"/>
                  <a:cs typeface="+mn-cs"/>
                </a:rPr>
                <a:t> </a:t>
              </a:r>
            </a:p>
          </p:txBody>
        </p:sp>
        <p:pic>
          <p:nvPicPr>
            <p:cNvPr id="3" name="Picture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93112" y="2137452"/>
              <a:ext cx="1591329" cy="1040646"/>
            </a:xfrm>
            <a:prstGeom prst="rect">
              <a:avLst/>
            </a:prstGeom>
          </p:spPr>
        </p:pic>
      </p:grpSp>
      <p:grpSp>
        <p:nvGrpSpPr>
          <p:cNvPr id="26" name="Group 25"/>
          <p:cNvGrpSpPr/>
          <p:nvPr/>
        </p:nvGrpSpPr>
        <p:grpSpPr>
          <a:xfrm>
            <a:off x="6368930" y="2559742"/>
            <a:ext cx="2193371" cy="1836352"/>
            <a:chOff x="8490317" y="3412980"/>
            <a:chExt cx="2924495" cy="2448467"/>
          </a:xfrm>
        </p:grpSpPr>
        <p:sp>
          <p:nvSpPr>
            <p:cNvPr id="202" name="Rectangle 201"/>
            <p:cNvSpPr/>
            <p:nvPr/>
          </p:nvSpPr>
          <p:spPr>
            <a:xfrm>
              <a:off x="8490317" y="3651973"/>
              <a:ext cx="2924495" cy="2209474"/>
            </a:xfrm>
            <a:prstGeom prst="rect">
              <a:avLst/>
            </a:prstGeom>
            <a:noFill/>
            <a:ln w="6350" cap="flat" cmpd="sng" algn="ctr">
              <a:solidFill>
                <a:schemeClr val="tx1"/>
              </a:solidFill>
              <a:prstDash val="solid"/>
            </a:ln>
            <a:effectLst/>
          </p:spPr>
          <p:txBody>
            <a:bodyPr rtlCol="0" anchor="ctr"/>
            <a:lstStyle/>
            <a:p>
              <a:pPr algn="ctr" defTabSz="685732" eaLnBrk="0" fontAlgn="auto" hangingPunct="0">
                <a:spcBef>
                  <a:spcPts val="0"/>
                </a:spcBef>
                <a:spcAft>
                  <a:spcPts val="0"/>
                </a:spcAft>
                <a:defRPr/>
              </a:pPr>
              <a:endParaRPr lang="en-CA" kern="0">
                <a:solidFill>
                  <a:srgbClr val="000000"/>
                </a:solidFill>
                <a:latin typeface="Arial"/>
                <a:cs typeface="+mn-cs"/>
              </a:endParaRPr>
            </a:p>
          </p:txBody>
        </p:sp>
        <p:sp>
          <p:nvSpPr>
            <p:cNvPr id="207" name="Right Arrow 119"/>
            <p:cNvSpPr/>
            <p:nvPr/>
          </p:nvSpPr>
          <p:spPr>
            <a:xfrm rot="5400000">
              <a:off x="9752447" y="3413972"/>
              <a:ext cx="344850" cy="342865"/>
            </a:xfrm>
            <a:prstGeom prst="rightArrow">
              <a:avLst/>
            </a:prstGeom>
            <a:solidFill>
              <a:srgbClr val="BED9ED"/>
            </a:solidFill>
            <a:ln w="9525" cap="flat" cmpd="sng" algn="ctr">
              <a:noFill/>
              <a:prstDash val="solid"/>
            </a:ln>
            <a:effectLst/>
          </p:spPr>
          <p:txBody>
            <a:bodyPr rtlCol="0"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sp>
          <p:nvSpPr>
            <p:cNvPr id="210" name="TextBox 209"/>
            <p:cNvSpPr txBox="1"/>
            <p:nvPr/>
          </p:nvSpPr>
          <p:spPr>
            <a:xfrm>
              <a:off x="8490317" y="3672093"/>
              <a:ext cx="2924495" cy="338555"/>
            </a:xfrm>
            <a:prstGeom prst="rect">
              <a:avLst/>
            </a:prstGeom>
            <a:noFill/>
          </p:spPr>
          <p:txBody>
            <a:bodyPr wrap="square" rtlCol="0">
              <a:spAutoFit/>
            </a:bodyPr>
            <a:lstStyle/>
            <a:p>
              <a:pPr algn="ctr" defTabSz="685732" eaLnBrk="0" fontAlgn="auto" hangingPunct="0">
                <a:spcBef>
                  <a:spcPts val="0"/>
                </a:spcBef>
                <a:spcAft>
                  <a:spcPts val="0"/>
                </a:spcAft>
                <a:defRPr/>
              </a:pPr>
              <a:r>
                <a:rPr lang="en-CA" sz="1050" b="1" kern="0" dirty="0">
                  <a:solidFill>
                    <a:srgbClr val="15325F"/>
                  </a:solidFill>
                  <a:ea typeface="ＭＳ Ｐゴシック" charset="-128"/>
                  <a:cs typeface="+mn-cs"/>
                </a:rPr>
                <a:t>Technician Notified via Chatbot</a:t>
              </a:r>
            </a:p>
          </p:txBody>
        </p:sp>
        <p:grpSp>
          <p:nvGrpSpPr>
            <p:cNvPr id="13" name="Group 12"/>
            <p:cNvGrpSpPr/>
            <p:nvPr/>
          </p:nvGrpSpPr>
          <p:grpSpPr>
            <a:xfrm>
              <a:off x="9440342" y="4078987"/>
              <a:ext cx="877993" cy="1668850"/>
              <a:chOff x="8875445" y="4187854"/>
              <a:chExt cx="877993" cy="1668850"/>
            </a:xfrm>
          </p:grpSpPr>
          <p:grpSp>
            <p:nvGrpSpPr>
              <p:cNvPr id="139" name="Group 2"/>
              <p:cNvGrpSpPr>
                <a:grpSpLocks/>
              </p:cNvGrpSpPr>
              <p:nvPr/>
            </p:nvGrpSpPr>
            <p:grpSpPr bwMode="auto">
              <a:xfrm>
                <a:off x="8875445" y="4187854"/>
                <a:ext cx="877993" cy="1668850"/>
                <a:chOff x="8572250" y="1111232"/>
                <a:chExt cx="2527657" cy="4804110"/>
              </a:xfrm>
            </p:grpSpPr>
            <p:sp>
              <p:nvSpPr>
                <p:cNvPr id="140" name="Rounded Rectangle 65"/>
                <p:cNvSpPr/>
                <p:nvPr/>
              </p:nvSpPr>
              <p:spPr bwMode="auto">
                <a:xfrm>
                  <a:off x="8661162" y="1335086"/>
                  <a:ext cx="2229164" cy="4126200"/>
                </a:xfrm>
                <a:prstGeom prst="roundRect">
                  <a:avLst>
                    <a:gd name="adj" fmla="val 15592"/>
                  </a:avLst>
                </a:prstGeom>
                <a:noFill/>
                <a:ln w="190500" cap="flat" cmpd="sng" algn="ctr">
                  <a:no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pic>
              <p:nvPicPr>
                <p:cNvPr id="141" name="Picture 10"/>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72250" y="1111232"/>
                  <a:ext cx="2527657" cy="4804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 name="Rectangle 141"/>
                <p:cNvSpPr/>
                <p:nvPr/>
              </p:nvSpPr>
              <p:spPr bwMode="auto">
                <a:xfrm>
                  <a:off x="10660131" y="1549411"/>
                  <a:ext cx="250861" cy="139710"/>
                </a:xfrm>
                <a:prstGeom prst="rect">
                  <a:avLst/>
                </a:prstGeom>
                <a:solidFill>
                  <a:srgbClr val="EEECE1">
                    <a:lumMod val="10000"/>
                  </a:srgbClr>
                </a:solidFill>
                <a:ln w="9525" cap="flat" cmpd="sng" algn="ctr">
                  <a:solidFill>
                    <a:srgbClr val="15325F"/>
                  </a:solid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grpSp>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15854" y="4340068"/>
                <a:ext cx="794307" cy="1358906"/>
              </a:xfrm>
              <a:prstGeom prst="rect">
                <a:avLst/>
              </a:prstGeom>
            </p:spPr>
          </p:pic>
        </p:grpSp>
        <p:pic>
          <p:nvPicPr>
            <p:cNvPr id="206" name="Picture 37"/>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994333" y="3936950"/>
              <a:ext cx="1123009" cy="112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5" name="Group 24"/>
          <p:cNvGrpSpPr/>
          <p:nvPr/>
        </p:nvGrpSpPr>
        <p:grpSpPr>
          <a:xfrm>
            <a:off x="5969314" y="947742"/>
            <a:ext cx="2529626" cy="1657106"/>
            <a:chOff x="7957495" y="1263654"/>
            <a:chExt cx="3372835" cy="2209475"/>
          </a:xfrm>
        </p:grpSpPr>
        <p:sp>
          <p:nvSpPr>
            <p:cNvPr id="182" name="Rectangle 181"/>
            <p:cNvSpPr/>
            <p:nvPr/>
          </p:nvSpPr>
          <p:spPr>
            <a:xfrm>
              <a:off x="8366269" y="1263654"/>
              <a:ext cx="2964061" cy="2209475"/>
            </a:xfrm>
            <a:prstGeom prst="rect">
              <a:avLst/>
            </a:prstGeom>
            <a:noFill/>
            <a:ln w="6350" cap="flat" cmpd="sng" algn="ctr">
              <a:solidFill>
                <a:schemeClr val="tx1"/>
              </a:solidFill>
              <a:prstDash val="solid"/>
            </a:ln>
            <a:effectLst/>
          </p:spPr>
          <p:txBody>
            <a:bodyPr rtlCol="0" anchor="ctr"/>
            <a:lstStyle/>
            <a:p>
              <a:pPr algn="ctr" defTabSz="685732" eaLnBrk="0" fontAlgn="auto" hangingPunct="0">
                <a:spcBef>
                  <a:spcPts val="0"/>
                </a:spcBef>
                <a:spcAft>
                  <a:spcPts val="0"/>
                </a:spcAft>
                <a:defRPr/>
              </a:pPr>
              <a:endParaRPr lang="en-CA" kern="0">
                <a:solidFill>
                  <a:srgbClr val="000000"/>
                </a:solidFill>
                <a:latin typeface="Arial"/>
                <a:cs typeface="+mn-cs"/>
              </a:endParaRPr>
            </a:p>
          </p:txBody>
        </p:sp>
        <p:sp>
          <p:nvSpPr>
            <p:cNvPr id="194" name="TextBox 193"/>
            <p:cNvSpPr txBox="1"/>
            <p:nvPr/>
          </p:nvSpPr>
          <p:spPr>
            <a:xfrm>
              <a:off x="8366268" y="1277435"/>
              <a:ext cx="2939484" cy="338555"/>
            </a:xfrm>
            <a:prstGeom prst="rect">
              <a:avLst/>
            </a:prstGeom>
            <a:noFill/>
          </p:spPr>
          <p:txBody>
            <a:bodyPr wrap="square" rtlCol="0">
              <a:spAutoFit/>
            </a:bodyPr>
            <a:lstStyle/>
            <a:p>
              <a:pPr algn="ctr" defTabSz="685732" eaLnBrk="0" fontAlgn="auto" hangingPunct="0">
                <a:spcBef>
                  <a:spcPts val="0"/>
                </a:spcBef>
                <a:spcAft>
                  <a:spcPts val="0"/>
                </a:spcAft>
                <a:defRPr/>
              </a:pPr>
              <a:r>
                <a:rPr lang="en-CA" sz="1050" b="1" kern="0" dirty="0">
                  <a:solidFill>
                    <a:srgbClr val="15325F"/>
                  </a:solidFill>
                  <a:ea typeface="ＭＳ Ｐゴシック" charset="-128"/>
                  <a:cs typeface="+mn-cs"/>
                </a:rPr>
                <a:t>Customer Updated</a:t>
              </a:r>
            </a:p>
          </p:txBody>
        </p:sp>
        <p:sp>
          <p:nvSpPr>
            <p:cNvPr id="296" name="Right Arrow 134"/>
            <p:cNvSpPr/>
            <p:nvPr/>
          </p:nvSpPr>
          <p:spPr>
            <a:xfrm rot="10800000" flipH="1">
              <a:off x="7957495" y="2158416"/>
              <a:ext cx="320874" cy="342865"/>
            </a:xfrm>
            <a:prstGeom prst="rightArrow">
              <a:avLst/>
            </a:prstGeom>
            <a:solidFill>
              <a:schemeClr val="tx1"/>
            </a:solidFill>
            <a:ln w="9525" cap="flat" cmpd="sng" algn="ctr">
              <a:noFill/>
              <a:prstDash val="solid"/>
            </a:ln>
            <a:effectLst/>
          </p:spPr>
          <p:txBody>
            <a:bodyPr rtlCol="0" anchor="ctr"/>
            <a:lstStyle/>
            <a:p>
              <a:pPr algn="ctr" defTabSz="685732" eaLnBrk="0" fontAlgn="auto" hangingPunct="0">
                <a:spcBef>
                  <a:spcPts val="0"/>
                </a:spcBef>
                <a:spcAft>
                  <a:spcPts val="0"/>
                </a:spcAft>
                <a:defRPr/>
              </a:pPr>
              <a:r>
                <a:rPr lang="en-US" kern="0" dirty="0">
                  <a:solidFill>
                    <a:srgbClr val="000000"/>
                  </a:solidFill>
                  <a:latin typeface="Arial"/>
                  <a:cs typeface="+mn-cs"/>
                </a:rPr>
                <a:t> </a:t>
              </a:r>
            </a:p>
          </p:txBody>
        </p:sp>
        <p:grpSp>
          <p:nvGrpSpPr>
            <p:cNvPr id="15" name="Group 14"/>
            <p:cNvGrpSpPr/>
            <p:nvPr/>
          </p:nvGrpSpPr>
          <p:grpSpPr>
            <a:xfrm>
              <a:off x="9432789" y="1678065"/>
              <a:ext cx="877993" cy="1668850"/>
              <a:chOff x="8564751" y="1682382"/>
              <a:chExt cx="877993" cy="1668850"/>
            </a:xfrm>
          </p:grpSpPr>
          <p:grpSp>
            <p:nvGrpSpPr>
              <p:cNvPr id="148" name="Group 2"/>
              <p:cNvGrpSpPr>
                <a:grpSpLocks/>
              </p:cNvGrpSpPr>
              <p:nvPr/>
            </p:nvGrpSpPr>
            <p:grpSpPr bwMode="auto">
              <a:xfrm>
                <a:off x="8564751" y="1682382"/>
                <a:ext cx="877993" cy="1668850"/>
                <a:chOff x="8572250" y="1111232"/>
                <a:chExt cx="2527657" cy="4804110"/>
              </a:xfrm>
            </p:grpSpPr>
            <p:sp>
              <p:nvSpPr>
                <p:cNvPr id="150" name="Rounded Rectangle 65"/>
                <p:cNvSpPr/>
                <p:nvPr/>
              </p:nvSpPr>
              <p:spPr bwMode="auto">
                <a:xfrm>
                  <a:off x="8661162" y="1335086"/>
                  <a:ext cx="2229164" cy="4126200"/>
                </a:xfrm>
                <a:prstGeom prst="roundRect">
                  <a:avLst>
                    <a:gd name="adj" fmla="val 15592"/>
                  </a:avLst>
                </a:prstGeom>
                <a:noFill/>
                <a:ln w="190500" cap="flat" cmpd="sng" algn="ctr">
                  <a:no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pic>
              <p:nvPicPr>
                <p:cNvPr id="151" name="Picture 10"/>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72250" y="1111232"/>
                  <a:ext cx="2527657" cy="4804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 name="Rectangle 151"/>
                <p:cNvSpPr/>
                <p:nvPr/>
              </p:nvSpPr>
              <p:spPr bwMode="auto">
                <a:xfrm>
                  <a:off x="10660131" y="1549411"/>
                  <a:ext cx="250861" cy="139710"/>
                </a:xfrm>
                <a:prstGeom prst="rect">
                  <a:avLst/>
                </a:prstGeom>
                <a:solidFill>
                  <a:srgbClr val="EEECE1">
                    <a:lumMod val="10000"/>
                  </a:srgbClr>
                </a:solidFill>
                <a:ln w="9525" cap="flat" cmpd="sng" algn="ctr">
                  <a:solidFill>
                    <a:srgbClr val="15325F"/>
                  </a:solid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grpSp>
          <p:pic>
            <p:nvPicPr>
              <p:cNvPr id="14" name="Picture 1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610949" y="1831369"/>
                <a:ext cx="771627" cy="1362133"/>
              </a:xfrm>
              <a:prstGeom prst="rect">
                <a:avLst/>
              </a:prstGeom>
            </p:spPr>
          </p:pic>
        </p:grpSp>
        <p:pic>
          <p:nvPicPr>
            <p:cNvPr id="133" name="Picture 6"/>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8458495" y="1454146"/>
              <a:ext cx="1155336" cy="1155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p:nvPr/>
        </p:nvGrpSpPr>
        <p:grpSpPr>
          <a:xfrm>
            <a:off x="3535266" y="2738983"/>
            <a:ext cx="2615935" cy="1657106"/>
            <a:chOff x="4712099" y="3651975"/>
            <a:chExt cx="3487913" cy="2209475"/>
          </a:xfrm>
        </p:grpSpPr>
        <p:sp>
          <p:nvSpPr>
            <p:cNvPr id="217" name="Rectangle 216"/>
            <p:cNvSpPr/>
            <p:nvPr/>
          </p:nvSpPr>
          <p:spPr>
            <a:xfrm>
              <a:off x="4712099" y="3651975"/>
              <a:ext cx="3067359" cy="2209475"/>
            </a:xfrm>
            <a:prstGeom prst="rect">
              <a:avLst/>
            </a:prstGeom>
            <a:solidFill>
              <a:srgbClr val="FFFFFF"/>
            </a:solidFill>
            <a:ln w="6350" cap="flat" cmpd="sng" algn="ctr">
              <a:solidFill>
                <a:srgbClr val="808285"/>
              </a:solidFill>
              <a:prstDash val="solid"/>
            </a:ln>
            <a:effectLst/>
          </p:spPr>
          <p:txBody>
            <a:bodyPr rtlCol="0" anchor="ctr"/>
            <a:lstStyle/>
            <a:p>
              <a:pPr algn="ctr" defTabSz="685732" eaLnBrk="0" fontAlgn="auto" hangingPunct="0">
                <a:spcBef>
                  <a:spcPts val="0"/>
                </a:spcBef>
                <a:spcAft>
                  <a:spcPts val="0"/>
                </a:spcAft>
                <a:defRPr/>
              </a:pPr>
              <a:endParaRPr lang="en-CA" kern="0">
                <a:solidFill>
                  <a:srgbClr val="000000"/>
                </a:solidFill>
                <a:latin typeface="Arial"/>
                <a:cs typeface="+mn-cs"/>
              </a:endParaRPr>
            </a:p>
          </p:txBody>
        </p:sp>
        <p:pic>
          <p:nvPicPr>
            <p:cNvPr id="224" name="Picture 33"/>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067279" y="4793132"/>
              <a:ext cx="1442990" cy="86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 name="TextBox 221"/>
            <p:cNvSpPr txBox="1"/>
            <p:nvPr/>
          </p:nvSpPr>
          <p:spPr>
            <a:xfrm>
              <a:off x="4999998" y="3674347"/>
              <a:ext cx="2601037" cy="338555"/>
            </a:xfrm>
            <a:prstGeom prst="rect">
              <a:avLst/>
            </a:prstGeom>
            <a:noFill/>
          </p:spPr>
          <p:txBody>
            <a:bodyPr wrap="square" rtlCol="0">
              <a:spAutoFit/>
            </a:bodyPr>
            <a:lstStyle/>
            <a:p>
              <a:pPr algn="ctr" defTabSz="685732" eaLnBrk="0" fontAlgn="auto" hangingPunct="0">
                <a:spcBef>
                  <a:spcPts val="0"/>
                </a:spcBef>
                <a:spcAft>
                  <a:spcPts val="0"/>
                </a:spcAft>
                <a:defRPr/>
              </a:pPr>
              <a:r>
                <a:rPr lang="en-CA" sz="1050" b="1" kern="0" dirty="0">
                  <a:solidFill>
                    <a:srgbClr val="15325F"/>
                  </a:solidFill>
                  <a:ea typeface="ＭＳ Ｐゴシック" charset="-128"/>
                  <a:cs typeface="+mn-cs"/>
                </a:rPr>
                <a:t>Technician Consults Expert</a:t>
              </a:r>
            </a:p>
          </p:txBody>
        </p:sp>
        <p:sp>
          <p:nvSpPr>
            <p:cNvPr id="223" name="Right Arrow 121"/>
            <p:cNvSpPr/>
            <p:nvPr/>
          </p:nvSpPr>
          <p:spPr>
            <a:xfrm flipH="1">
              <a:off x="7879138" y="4556919"/>
              <a:ext cx="320874" cy="342866"/>
            </a:xfrm>
            <a:prstGeom prst="rightArrow">
              <a:avLst/>
            </a:prstGeom>
            <a:solidFill>
              <a:srgbClr val="808285"/>
            </a:solidFill>
            <a:ln w="9525" cap="flat" cmpd="sng" algn="ctr">
              <a:noFill/>
              <a:prstDash val="solid"/>
            </a:ln>
            <a:effectLst/>
          </p:spPr>
          <p:txBody>
            <a:bodyPr rtlCol="0" anchor="ctr"/>
            <a:lstStyle/>
            <a:p>
              <a:pPr algn="ctr" defTabSz="685732" eaLnBrk="0" fontAlgn="auto" hangingPunct="0">
                <a:spcBef>
                  <a:spcPts val="0"/>
                </a:spcBef>
                <a:spcAft>
                  <a:spcPts val="0"/>
                </a:spcAft>
                <a:defRPr/>
              </a:pPr>
              <a:r>
                <a:rPr lang="en-US" kern="0" dirty="0">
                  <a:solidFill>
                    <a:srgbClr val="000000"/>
                  </a:solidFill>
                  <a:latin typeface="Arial"/>
                  <a:cs typeface="+mn-cs"/>
                </a:rPr>
                <a:t> </a:t>
              </a:r>
            </a:p>
          </p:txBody>
        </p:sp>
        <p:graphicFrame>
          <p:nvGraphicFramePr>
            <p:cNvPr id="162" name="Object 161"/>
            <p:cNvGraphicFramePr>
              <a:graphicFrameLocks noChangeAspect="1"/>
            </p:cNvGraphicFramePr>
            <p:nvPr>
              <p:extLst/>
            </p:nvPr>
          </p:nvGraphicFramePr>
          <p:xfrm>
            <a:off x="5439737" y="4848085"/>
            <a:ext cx="761413" cy="773887"/>
          </p:xfrm>
          <a:graphic>
            <a:graphicData uri="http://schemas.openxmlformats.org/presentationml/2006/ole">
              <mc:AlternateContent xmlns:mc="http://schemas.openxmlformats.org/markup-compatibility/2006">
                <mc:Choice xmlns:v="urn:schemas-microsoft-com:vml" Requires="v">
                  <p:oleObj spid="_x0000_s1030" name="Image" r:id="rId16" imgW="10767960" imgH="10945800" progId="Photoshop.Image.18">
                    <p:embed/>
                  </p:oleObj>
                </mc:Choice>
                <mc:Fallback>
                  <p:oleObj name="Image" r:id="rId16" imgW="10767960" imgH="10945800" progId="Photoshop.Image.18">
                    <p:embed/>
                    <p:pic>
                      <p:nvPicPr>
                        <p:cNvPr id="162" name="Object 161"/>
                        <p:cNvPicPr/>
                        <p:nvPr/>
                      </p:nvPicPr>
                      <p:blipFill>
                        <a:blip r:embed="rId17"/>
                        <a:stretch>
                          <a:fillRect/>
                        </a:stretch>
                      </p:blipFill>
                      <p:spPr>
                        <a:xfrm>
                          <a:off x="5439737" y="4848085"/>
                          <a:ext cx="761413" cy="773887"/>
                        </a:xfrm>
                        <a:prstGeom prst="rect">
                          <a:avLst/>
                        </a:prstGeom>
                      </p:spPr>
                    </p:pic>
                  </p:oleObj>
                </mc:Fallback>
              </mc:AlternateContent>
            </a:graphicData>
          </a:graphic>
        </p:graphicFrame>
        <p:pic>
          <p:nvPicPr>
            <p:cNvPr id="221" name="Picture 38"/>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184043" y="3901591"/>
              <a:ext cx="1100316" cy="109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p:cNvGrpSpPr/>
            <p:nvPr/>
          </p:nvGrpSpPr>
          <p:grpSpPr>
            <a:xfrm>
              <a:off x="6754881" y="4793133"/>
              <a:ext cx="477055" cy="906765"/>
              <a:chOff x="6754881" y="4793133"/>
              <a:chExt cx="477055" cy="906765"/>
            </a:xfrm>
          </p:grpSpPr>
          <p:grpSp>
            <p:nvGrpSpPr>
              <p:cNvPr id="218" name="Group 2"/>
              <p:cNvGrpSpPr>
                <a:grpSpLocks/>
              </p:cNvGrpSpPr>
              <p:nvPr/>
            </p:nvGrpSpPr>
            <p:grpSpPr bwMode="auto">
              <a:xfrm>
                <a:off x="6754881" y="4793133"/>
                <a:ext cx="477055" cy="906765"/>
                <a:chOff x="8572264" y="1111234"/>
                <a:chExt cx="2527661" cy="4804121"/>
              </a:xfrm>
            </p:grpSpPr>
            <p:sp>
              <p:nvSpPr>
                <p:cNvPr id="234" name="Rounded Rectangle 65"/>
                <p:cNvSpPr/>
                <p:nvPr/>
              </p:nvSpPr>
              <p:spPr bwMode="auto">
                <a:xfrm>
                  <a:off x="8661177" y="1335088"/>
                  <a:ext cx="2229168" cy="4126209"/>
                </a:xfrm>
                <a:prstGeom prst="roundRect">
                  <a:avLst>
                    <a:gd name="adj" fmla="val 15592"/>
                  </a:avLst>
                </a:prstGeom>
                <a:noFill/>
                <a:ln w="190500" cap="flat" cmpd="sng" algn="ctr">
                  <a:no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pic>
              <p:nvPicPr>
                <p:cNvPr id="235" name="Picture 10"/>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572264" y="1111234"/>
                  <a:ext cx="2527661" cy="4804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 name="Rectangle 242"/>
                <p:cNvSpPr/>
                <p:nvPr/>
              </p:nvSpPr>
              <p:spPr bwMode="auto">
                <a:xfrm>
                  <a:off x="10660131" y="1549412"/>
                  <a:ext cx="250861" cy="139711"/>
                </a:xfrm>
                <a:prstGeom prst="rect">
                  <a:avLst/>
                </a:prstGeom>
                <a:solidFill>
                  <a:srgbClr val="EEECE1">
                    <a:lumMod val="10000"/>
                  </a:srgbClr>
                </a:solidFill>
                <a:ln w="9525" cap="flat" cmpd="sng" algn="ctr">
                  <a:solidFill>
                    <a:srgbClr val="15325F"/>
                  </a:solid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grpSp>
          <p:pic>
            <p:nvPicPr>
              <p:cNvPr id="17" name="Picture 16"/>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784688" y="4871865"/>
                <a:ext cx="417217" cy="742331"/>
              </a:xfrm>
              <a:prstGeom prst="rect">
                <a:avLst/>
              </a:prstGeom>
            </p:spPr>
          </p:pic>
        </p:grpSp>
        <p:pic>
          <p:nvPicPr>
            <p:cNvPr id="220" name="Picture 37"/>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395207" y="3895590"/>
              <a:ext cx="1099052" cy="109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 name="Group 27"/>
          <p:cNvGrpSpPr/>
          <p:nvPr/>
        </p:nvGrpSpPr>
        <p:grpSpPr>
          <a:xfrm>
            <a:off x="798377" y="2756063"/>
            <a:ext cx="2645358" cy="1658391"/>
            <a:chOff x="1062914" y="3674751"/>
            <a:chExt cx="3527144" cy="2211188"/>
          </a:xfrm>
        </p:grpSpPr>
        <p:sp>
          <p:nvSpPr>
            <p:cNvPr id="246" name="Rectangle 245"/>
            <p:cNvSpPr/>
            <p:nvPr/>
          </p:nvSpPr>
          <p:spPr>
            <a:xfrm>
              <a:off x="1062914" y="3674751"/>
              <a:ext cx="3083830" cy="2211188"/>
            </a:xfrm>
            <a:prstGeom prst="rect">
              <a:avLst/>
            </a:prstGeom>
            <a:solidFill>
              <a:srgbClr val="FFFFFF"/>
            </a:solidFill>
            <a:ln w="6350" cap="flat" cmpd="sng" algn="ctr">
              <a:solidFill>
                <a:schemeClr val="tx1"/>
              </a:solidFill>
              <a:prstDash val="solid"/>
            </a:ln>
            <a:effectLst/>
          </p:spPr>
          <p:txBody>
            <a:bodyPr rtlCol="0" anchor="ctr"/>
            <a:lstStyle/>
            <a:p>
              <a:pPr algn="ctr" defTabSz="685732" eaLnBrk="0" fontAlgn="auto" hangingPunct="0">
                <a:spcBef>
                  <a:spcPts val="0"/>
                </a:spcBef>
                <a:spcAft>
                  <a:spcPts val="0"/>
                </a:spcAft>
                <a:defRPr/>
              </a:pPr>
              <a:endParaRPr lang="en-CA" kern="0">
                <a:solidFill>
                  <a:srgbClr val="000000"/>
                </a:solidFill>
                <a:latin typeface="Arial"/>
                <a:cs typeface="+mn-cs"/>
              </a:endParaRPr>
            </a:p>
          </p:txBody>
        </p:sp>
        <p:grpSp>
          <p:nvGrpSpPr>
            <p:cNvPr id="247" name="Group 2"/>
            <p:cNvGrpSpPr>
              <a:grpSpLocks/>
            </p:cNvGrpSpPr>
            <p:nvPr/>
          </p:nvGrpSpPr>
          <p:grpSpPr bwMode="auto">
            <a:xfrm>
              <a:off x="3075484" y="4767719"/>
              <a:ext cx="460337" cy="874989"/>
              <a:chOff x="8572264" y="1111234"/>
              <a:chExt cx="2527661" cy="4804121"/>
            </a:xfrm>
          </p:grpSpPr>
          <p:sp>
            <p:nvSpPr>
              <p:cNvPr id="260" name="Rounded Rectangle 91"/>
              <p:cNvSpPr/>
              <p:nvPr/>
            </p:nvSpPr>
            <p:spPr bwMode="auto">
              <a:xfrm>
                <a:off x="8661177" y="1335088"/>
                <a:ext cx="2229168" cy="4126209"/>
              </a:xfrm>
              <a:prstGeom prst="roundRect">
                <a:avLst>
                  <a:gd name="adj" fmla="val 15592"/>
                </a:avLst>
              </a:prstGeom>
              <a:noFill/>
              <a:ln w="190500" cap="flat" cmpd="sng" algn="ctr">
                <a:no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pic>
            <p:nvPicPr>
              <p:cNvPr id="261" name="Picture 10"/>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572264" y="1111234"/>
                <a:ext cx="2527661" cy="4804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2" name="Group 2"/>
              <p:cNvGrpSpPr>
                <a:grpSpLocks/>
              </p:cNvGrpSpPr>
              <p:nvPr/>
            </p:nvGrpSpPr>
            <p:grpSpPr bwMode="auto">
              <a:xfrm>
                <a:off x="8717880" y="1592853"/>
                <a:ext cx="2209488" cy="3871739"/>
                <a:chOff x="6574135" y="1592035"/>
                <a:chExt cx="2210172" cy="3872606"/>
              </a:xfrm>
            </p:grpSpPr>
            <p:grpSp>
              <p:nvGrpSpPr>
                <p:cNvPr id="266" name="Group 10"/>
                <p:cNvGrpSpPr>
                  <a:grpSpLocks/>
                </p:cNvGrpSpPr>
                <p:nvPr/>
              </p:nvGrpSpPr>
              <p:grpSpPr bwMode="auto">
                <a:xfrm>
                  <a:off x="6574135" y="1592035"/>
                  <a:ext cx="2210172" cy="3872606"/>
                  <a:chOff x="795873" y="1690562"/>
                  <a:chExt cx="2281145" cy="4055369"/>
                </a:xfrm>
              </p:grpSpPr>
              <p:pic>
                <p:nvPicPr>
                  <p:cNvPr id="270" name="Picture 11"/>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95873" y="1690562"/>
                    <a:ext cx="2281145" cy="4055369"/>
                  </a:xfrm>
                  <a:prstGeom prst="rect">
                    <a:avLst/>
                  </a:prstGeom>
                  <a:noFill/>
                  <a:ln w="9525">
                    <a:solidFill>
                      <a:srgbClr val="15325F"/>
                    </a:solidFill>
                    <a:miter lim="800000"/>
                    <a:headEnd/>
                    <a:tailEnd/>
                  </a:ln>
                  <a:extLst>
                    <a:ext uri="{909E8E84-426E-40dd-AFC4-6F175D3DCCD1}">
                      <a14:hiddenFill xmlns="" xmlns:a14="http://schemas.microsoft.com/office/drawing/2010/main">
                        <a:solidFill>
                          <a:srgbClr val="FFFFFF"/>
                        </a:solidFill>
                      </a14:hiddenFill>
                    </a:ext>
                  </a:extLst>
                </p:spPr>
              </p:pic>
              <p:pic>
                <p:nvPicPr>
                  <p:cNvPr id="271" name="Picture 2" descr="Cummins-Genset-Open-Type.jpg (1549×1162)"/>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800510" y="1867627"/>
                    <a:ext cx="2276508" cy="3874854"/>
                  </a:xfrm>
                  <a:prstGeom prst="rect">
                    <a:avLst/>
                  </a:prstGeom>
                  <a:noFill/>
                  <a:ln w="9525">
                    <a:solidFill>
                      <a:srgbClr val="15325F"/>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268" name="Rectangle 267"/>
                <p:cNvSpPr/>
                <p:nvPr/>
              </p:nvSpPr>
              <p:spPr bwMode="auto">
                <a:xfrm>
                  <a:off x="8528103" y="1602580"/>
                  <a:ext cx="249353" cy="134976"/>
                </a:xfrm>
                <a:prstGeom prst="rect">
                  <a:avLst/>
                </a:prstGeom>
                <a:solidFill>
                  <a:srgbClr val="EEECE1">
                    <a:lumMod val="10000"/>
                  </a:srgbClr>
                </a:solidFill>
                <a:ln w="9525" cap="flat" cmpd="sng" algn="ctr">
                  <a:noFill/>
                  <a:prstDash val="solid"/>
                </a:ln>
                <a:effectLst/>
              </p:spPr>
              <p:txBody>
                <a:bodyPr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grpSp>
        </p:grpSp>
        <p:pic>
          <p:nvPicPr>
            <p:cNvPr id="249" name="Picture 37"/>
            <p:cNvPicPr>
              <a:picLocks noChangeAspect="1"/>
            </p:cNvPicPr>
            <p:nvPr/>
          </p:nvPicPr>
          <p:blipFill>
            <a:blip r:embed="rId25" cstate="print">
              <a:extLst>
                <a:ext uri="{28A0092B-C50C-407E-A947-70E740481C1C}">
                  <a14:useLocalDpi xmlns:a14="http://schemas.microsoft.com/office/drawing/2010/main"/>
                </a:ext>
              </a:extLst>
            </a:blip>
            <a:srcRect/>
            <a:stretch>
              <a:fillRect/>
            </a:stretch>
          </p:blipFill>
          <p:spPr bwMode="auto">
            <a:xfrm>
              <a:off x="2730398" y="3894814"/>
              <a:ext cx="1130844" cy="1129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 name="Right Arrow 122"/>
            <p:cNvSpPr/>
            <p:nvPr/>
          </p:nvSpPr>
          <p:spPr>
            <a:xfrm flipH="1">
              <a:off x="4252008" y="4553288"/>
              <a:ext cx="338050" cy="342866"/>
            </a:xfrm>
            <a:prstGeom prst="rightArrow">
              <a:avLst/>
            </a:prstGeom>
            <a:solidFill>
              <a:srgbClr val="808285"/>
            </a:solidFill>
            <a:ln w="9525" cap="flat" cmpd="sng" algn="ctr">
              <a:noFill/>
              <a:prstDash val="solid"/>
            </a:ln>
            <a:effectLst/>
          </p:spPr>
          <p:txBody>
            <a:bodyPr rtlCol="0" anchor="ctr"/>
            <a:lstStyle/>
            <a:p>
              <a:pPr algn="ctr" defTabSz="685732" eaLnBrk="0" fontAlgn="auto" hangingPunct="0">
                <a:spcBef>
                  <a:spcPts val="0"/>
                </a:spcBef>
                <a:spcAft>
                  <a:spcPts val="0"/>
                </a:spcAft>
                <a:defRPr/>
              </a:pPr>
              <a:endParaRPr lang="en-US" kern="0">
                <a:solidFill>
                  <a:srgbClr val="000000"/>
                </a:solidFill>
                <a:latin typeface="Arial"/>
                <a:cs typeface="+mn-cs"/>
              </a:endParaRPr>
            </a:p>
          </p:txBody>
        </p:sp>
        <p:sp>
          <p:nvSpPr>
            <p:cNvPr id="252" name="TextBox 251"/>
            <p:cNvSpPr txBox="1"/>
            <p:nvPr/>
          </p:nvSpPr>
          <p:spPr>
            <a:xfrm>
              <a:off x="1080131" y="3681540"/>
              <a:ext cx="2994837" cy="338555"/>
            </a:xfrm>
            <a:prstGeom prst="rect">
              <a:avLst/>
            </a:prstGeom>
            <a:noFill/>
          </p:spPr>
          <p:txBody>
            <a:bodyPr wrap="none" rtlCol="0">
              <a:spAutoFit/>
            </a:bodyPr>
            <a:lstStyle/>
            <a:p>
              <a:pPr algn="ctr" defTabSz="685732" eaLnBrk="0" fontAlgn="auto" hangingPunct="0">
                <a:spcBef>
                  <a:spcPts val="0"/>
                </a:spcBef>
                <a:spcAft>
                  <a:spcPts val="0"/>
                </a:spcAft>
                <a:defRPr/>
              </a:pPr>
              <a:r>
                <a:rPr lang="en-CA" sz="1050" b="1" kern="0" dirty="0">
                  <a:solidFill>
                    <a:srgbClr val="15325F"/>
                  </a:solidFill>
                  <a:ea typeface="ＭＳ Ｐゴシック" charset="-128"/>
                  <a:cs typeface="+mn-cs"/>
                </a:rPr>
                <a:t>Visually Collaborate on Problem</a:t>
              </a:r>
            </a:p>
          </p:txBody>
        </p:sp>
        <p:grpSp>
          <p:nvGrpSpPr>
            <p:cNvPr id="21" name="Group 20"/>
            <p:cNvGrpSpPr/>
            <p:nvPr/>
          </p:nvGrpSpPr>
          <p:grpSpPr>
            <a:xfrm>
              <a:off x="1319400" y="4767720"/>
              <a:ext cx="1508908" cy="906765"/>
              <a:chOff x="1319400" y="4767720"/>
              <a:chExt cx="1508908" cy="906765"/>
            </a:xfrm>
          </p:grpSpPr>
          <p:pic>
            <p:nvPicPr>
              <p:cNvPr id="253" name="Picture 34"/>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319400" y="4767720"/>
                <a:ext cx="1508908" cy="906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0" name="Object 19"/>
              <p:cNvGraphicFramePr>
                <a:graphicFrameLocks noChangeAspect="1"/>
              </p:cNvGraphicFramePr>
              <p:nvPr>
                <p:extLst/>
              </p:nvPr>
            </p:nvGraphicFramePr>
            <p:xfrm>
              <a:off x="1639907" y="4808490"/>
              <a:ext cx="765041" cy="818011"/>
            </p:xfrm>
            <a:graphic>
              <a:graphicData uri="http://schemas.openxmlformats.org/presentationml/2006/ole">
                <mc:AlternateContent xmlns:mc="http://schemas.openxmlformats.org/markup-compatibility/2006">
                  <mc:Choice xmlns:v="urn:schemas-microsoft-com:vml" Requires="v">
                    <p:oleObj spid="_x0000_s1031" name="Image" r:id="rId27" imgW="7263360" imgH="7390440" progId="Photoshop.Image.18">
                      <p:embed/>
                    </p:oleObj>
                  </mc:Choice>
                  <mc:Fallback>
                    <p:oleObj name="Image" r:id="rId27" imgW="7263360" imgH="7390440" progId="Photoshop.Image.18">
                      <p:embed/>
                      <p:pic>
                        <p:nvPicPr>
                          <p:cNvPr id="20" name="Object 19"/>
                          <p:cNvPicPr/>
                          <p:nvPr/>
                        </p:nvPicPr>
                        <p:blipFill>
                          <a:blip r:embed="rId28"/>
                          <a:stretch>
                            <a:fillRect/>
                          </a:stretch>
                        </p:blipFill>
                        <p:spPr>
                          <a:xfrm>
                            <a:off x="1639907" y="4808490"/>
                            <a:ext cx="765041" cy="818011"/>
                          </a:xfrm>
                          <a:prstGeom prst="rect">
                            <a:avLst/>
                          </a:prstGeom>
                        </p:spPr>
                      </p:pic>
                    </p:oleObj>
                  </mc:Fallback>
                </mc:AlternateContent>
              </a:graphicData>
            </a:graphic>
          </p:graphicFrame>
        </p:grpSp>
        <p:pic>
          <p:nvPicPr>
            <p:cNvPr id="250" name="Picture 38"/>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477236" y="3900035"/>
              <a:ext cx="1100314" cy="1099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051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Proactive CX with Web Services and </a:t>
            </a:r>
            <a:r>
              <a:rPr lang="en-US" dirty="0" err="1"/>
              <a:t>IoT</a:t>
            </a:r>
            <a:r>
              <a:rPr lang="en-US" dirty="0"/>
              <a:t> </a:t>
            </a:r>
          </a:p>
        </p:txBody>
      </p:sp>
      <p:sp>
        <p:nvSpPr>
          <p:cNvPr id="4" name="TextBox 3"/>
          <p:cNvSpPr txBox="1"/>
          <p:nvPr/>
        </p:nvSpPr>
        <p:spPr>
          <a:xfrm>
            <a:off x="1399826" y="1761721"/>
            <a:ext cx="1449803" cy="539353"/>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1. Customer subscribes to concert notification service</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sp>
        <p:nvSpPr>
          <p:cNvPr id="6" name="TextBox 5"/>
          <p:cNvSpPr txBox="1"/>
          <p:nvPr/>
        </p:nvSpPr>
        <p:spPr>
          <a:xfrm>
            <a:off x="3024674" y="1761719"/>
            <a:ext cx="1449803" cy="741867"/>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2. Customer receives notification based on their listening preferences in Spotify</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sp>
        <p:nvSpPr>
          <p:cNvPr id="9" name="TextBox 8"/>
          <p:cNvSpPr txBox="1"/>
          <p:nvPr/>
        </p:nvSpPr>
        <p:spPr>
          <a:xfrm>
            <a:off x="5573363" y="1748034"/>
            <a:ext cx="1449803" cy="755552"/>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3. Customer confirms purchase over native Facebook Messenger interaction</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8225" y="2906313"/>
            <a:ext cx="1829356" cy="1422616"/>
          </a:xfrm>
          <a:prstGeom prst="rect">
            <a:avLst/>
          </a:prstGeom>
        </p:spPr>
      </p:pic>
      <p:sp>
        <p:nvSpPr>
          <p:cNvPr id="12" name="TextBox 11"/>
          <p:cNvSpPr txBox="1"/>
          <p:nvPr/>
        </p:nvSpPr>
        <p:spPr>
          <a:xfrm>
            <a:off x="5499606" y="2832390"/>
            <a:ext cx="1391390" cy="737950"/>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4. Agent interacts with customer from familiar Facebook Messenger UI</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pic>
        <p:nvPicPr>
          <p:cNvPr id="14" name="Picture 13"/>
          <p:cNvPicPr>
            <a:picLocks noChangeAspect="1"/>
          </p:cNvPicPr>
          <p:nvPr/>
        </p:nvPicPr>
        <p:blipFill>
          <a:blip r:embed="rId3"/>
          <a:stretch>
            <a:fillRect/>
          </a:stretch>
        </p:blipFill>
        <p:spPr>
          <a:xfrm>
            <a:off x="4470720" y="2832392"/>
            <a:ext cx="940060" cy="1676861"/>
          </a:xfrm>
          <a:prstGeom prst="rect">
            <a:avLst/>
          </a:prstGeom>
        </p:spPr>
      </p:pic>
      <p:sp>
        <p:nvSpPr>
          <p:cNvPr id="17" name="TextBox 16"/>
          <p:cNvSpPr txBox="1"/>
          <p:nvPr/>
        </p:nvSpPr>
        <p:spPr>
          <a:xfrm>
            <a:off x="5492071" y="3743564"/>
            <a:ext cx="1449803" cy="539353"/>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5. Customer arrives at venue, uses automated check-in via QR Code and Mobile app</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sp>
        <p:nvSpPr>
          <p:cNvPr id="20" name="TextBox 19"/>
          <p:cNvSpPr txBox="1"/>
          <p:nvPr/>
        </p:nvSpPr>
        <p:spPr>
          <a:xfrm>
            <a:off x="2832240" y="3743562"/>
            <a:ext cx="1449803" cy="971714"/>
          </a:xfrm>
          <a:prstGeom prst="rect">
            <a:avLst/>
          </a:prstGeom>
          <a:noFill/>
        </p:spPr>
        <p:txBody>
          <a:bodyPr wrap="square" tIns="0" bIns="0" rtlCol="0">
            <a:noAutofit/>
          </a:bodyPr>
          <a:lstStyle/>
          <a:p>
            <a:pPr algn="ctr" defTabSz="685595" eaLnBrk="0" hangingPunct="0"/>
            <a:r>
              <a:rPr lang="en-GB" sz="1000" dirty="0">
                <a:solidFill>
                  <a:srgbClr val="15325F"/>
                </a:solidFill>
                <a:latin typeface="Arial"/>
                <a:ea typeface="ＭＳ Ｐゴシック" pitchFamily="34" charset="-128"/>
                <a:cs typeface="+mn-cs"/>
              </a:rPr>
              <a:t>6. Customer ticket is validated and IoT connected gate allows them to enter the concert venue</a:t>
            </a:r>
          </a:p>
          <a:p>
            <a:pPr defTabSz="685595" eaLnBrk="0" hangingPunct="0"/>
            <a:endParaRPr lang="en-US" sz="1000" dirty="0">
              <a:solidFill>
                <a:srgbClr val="15325F"/>
              </a:solidFill>
              <a:latin typeface="Arial" panose="020B0604020202020204" pitchFamily="34" charset="0"/>
              <a:ea typeface="ＭＳ Ｐゴシック" panose="020B0600070205080204" pitchFamily="34" charset="-128"/>
              <a:cs typeface="+mn-cs"/>
            </a:endParaRPr>
          </a:p>
        </p:txBody>
      </p:sp>
      <p:pic>
        <p:nvPicPr>
          <p:cNvPr id="21" name="Picture 20"/>
          <p:cNvPicPr>
            <a:picLocks noChangeAspect="1"/>
          </p:cNvPicPr>
          <p:nvPr/>
        </p:nvPicPr>
        <p:blipFill>
          <a:blip r:embed="rId4"/>
          <a:stretch>
            <a:fillRect/>
          </a:stretch>
        </p:blipFill>
        <p:spPr>
          <a:xfrm>
            <a:off x="4471527" y="761244"/>
            <a:ext cx="939252" cy="1675421"/>
          </a:xfrm>
          <a:prstGeom prst="rect">
            <a:avLst/>
          </a:prstGeom>
        </p:spPr>
      </p:pic>
      <p:pic>
        <p:nvPicPr>
          <p:cNvPr id="22" name="Picture 21"/>
          <p:cNvPicPr>
            <a:picLocks noChangeAspect="1"/>
          </p:cNvPicPr>
          <p:nvPr/>
        </p:nvPicPr>
        <p:blipFill>
          <a:blip r:embed="rId5"/>
          <a:stretch>
            <a:fillRect/>
          </a:stretch>
        </p:blipFill>
        <p:spPr>
          <a:xfrm>
            <a:off x="2727991" y="1248422"/>
            <a:ext cx="458243" cy="499612"/>
          </a:xfrm>
          <a:prstGeom prst="rect">
            <a:avLst/>
          </a:prstGeom>
        </p:spPr>
      </p:pic>
      <p:pic>
        <p:nvPicPr>
          <p:cNvPr id="23" name="Picture 22"/>
          <p:cNvPicPr>
            <a:picLocks noChangeAspect="1"/>
          </p:cNvPicPr>
          <p:nvPr/>
        </p:nvPicPr>
        <p:blipFill>
          <a:blip r:embed="rId6"/>
          <a:stretch>
            <a:fillRect/>
          </a:stretch>
        </p:blipFill>
        <p:spPr>
          <a:xfrm>
            <a:off x="538194" y="789647"/>
            <a:ext cx="927811" cy="164701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31252" y="2765603"/>
            <a:ext cx="511230" cy="511230"/>
          </a:xfrm>
          <a:prstGeom prst="rect">
            <a:avLst/>
          </a:prstGeom>
        </p:spPr>
      </p:pic>
      <p:pic>
        <p:nvPicPr>
          <p:cNvPr id="26" name="Picture 25" descr="Blue Lightbulb.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311495" y="2701312"/>
            <a:ext cx="699376" cy="699376"/>
          </a:xfrm>
          <a:prstGeom prst="rect">
            <a:avLst/>
          </a:prstGeom>
        </p:spPr>
      </p:pic>
      <p:cxnSp>
        <p:nvCxnSpPr>
          <p:cNvPr id="27" name="Straight Arrow Connector 26"/>
          <p:cNvCxnSpPr/>
          <p:nvPr/>
        </p:nvCxnSpPr>
        <p:spPr>
          <a:xfrm>
            <a:off x="1526702" y="1591673"/>
            <a:ext cx="1236134" cy="0"/>
          </a:xfrm>
          <a:prstGeom prst="straightConnector1">
            <a:avLst/>
          </a:prstGeom>
          <a:ln>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223168" y="1591673"/>
            <a:ext cx="1236134" cy="0"/>
          </a:xfrm>
          <a:prstGeom prst="straightConnector1">
            <a:avLst/>
          </a:prstGeom>
          <a:ln>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448042" y="1591673"/>
            <a:ext cx="1727176" cy="0"/>
          </a:xfrm>
          <a:prstGeom prst="straightConnector1">
            <a:avLst/>
          </a:prstGeom>
          <a:ln>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824545" y="3575379"/>
            <a:ext cx="1467608" cy="0"/>
          </a:xfrm>
          <a:prstGeom prst="straightConnector1">
            <a:avLst/>
          </a:prstGeom>
          <a:ln>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5485124" y="3575379"/>
            <a:ext cx="1467608" cy="0"/>
          </a:xfrm>
          <a:prstGeom prst="straightConnector1">
            <a:avLst/>
          </a:prstGeom>
          <a:ln>
            <a:solidFill>
              <a:schemeClr val="tx2"/>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7739005" y="2421632"/>
            <a:ext cx="1702" cy="498310"/>
          </a:xfrm>
          <a:prstGeom prst="straightConnector1">
            <a:avLst/>
          </a:prstGeom>
          <a:ln>
            <a:solidFill>
              <a:schemeClr val="tx2"/>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9"/>
          <a:stretch>
            <a:fillRect/>
          </a:stretch>
        </p:blipFill>
        <p:spPr>
          <a:xfrm>
            <a:off x="7252503" y="761245"/>
            <a:ext cx="940060" cy="1676863"/>
          </a:xfrm>
          <a:prstGeom prst="rect">
            <a:avLst/>
          </a:prstGeom>
        </p:spPr>
      </p:pic>
      <p:grpSp>
        <p:nvGrpSpPr>
          <p:cNvPr id="37" name="Group 36"/>
          <p:cNvGrpSpPr/>
          <p:nvPr/>
        </p:nvGrpSpPr>
        <p:grpSpPr>
          <a:xfrm>
            <a:off x="1550349" y="2995839"/>
            <a:ext cx="1231974" cy="1103086"/>
            <a:chOff x="1068289" y="3005667"/>
            <a:chExt cx="1231974" cy="1103086"/>
          </a:xfrm>
        </p:grpSpPr>
        <p:pic>
          <p:nvPicPr>
            <p:cNvPr id="38" name="Picture 37" descr="Full Person (2).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8289" y="3005667"/>
              <a:ext cx="914400" cy="914400"/>
            </a:xfrm>
            <a:prstGeom prst="rect">
              <a:avLst/>
            </a:prstGeom>
          </p:spPr>
        </p:pic>
        <p:pic>
          <p:nvPicPr>
            <p:cNvPr id="39" name="Picture 38" descr="Full Person (2).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85863" y="3005667"/>
              <a:ext cx="914400" cy="914400"/>
            </a:xfrm>
            <a:prstGeom prst="rect">
              <a:avLst/>
            </a:prstGeom>
          </p:spPr>
        </p:pic>
        <p:pic>
          <p:nvPicPr>
            <p:cNvPr id="40" name="Picture 39" descr="Full Person (2).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31045" y="3194353"/>
              <a:ext cx="914400" cy="914400"/>
            </a:xfrm>
            <a:prstGeom prst="rect">
              <a:avLst/>
            </a:prstGeom>
          </p:spPr>
        </p:pic>
      </p:grpSp>
    </p:spTree>
    <p:extLst>
      <p:ext uri="{BB962C8B-B14F-4D97-AF65-F5344CB8AC3E}">
        <p14:creationId xmlns:p14="http://schemas.microsoft.com/office/powerpoint/2010/main" val="2793083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 Control Use Case</a:t>
            </a:r>
          </a:p>
        </p:txBody>
      </p:sp>
      <p:sp>
        <p:nvSpPr>
          <p:cNvPr id="9" name="Title 3">
            <a:extLst>
              <a:ext uri="{FF2B5EF4-FFF2-40B4-BE49-F238E27FC236}">
                <a16:creationId xmlns:a16="http://schemas.microsoft.com/office/drawing/2014/main" id="{C99B0AF0-AC63-4E85-8D67-F950823A6E18}"/>
              </a:ext>
            </a:extLst>
          </p:cNvPr>
          <p:cNvSpPr txBox="1">
            <a:spLocks/>
          </p:cNvSpPr>
          <p:nvPr/>
        </p:nvSpPr>
        <p:spPr bwMode="auto">
          <a:xfrm>
            <a:off x="245143" y="683063"/>
            <a:ext cx="3932237" cy="39719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38" rtl="0" eaLnBrk="1" fontAlgn="base" hangingPunct="1">
              <a:spcBef>
                <a:spcPct val="0"/>
              </a:spcBef>
              <a:spcAft>
                <a:spcPct val="0"/>
              </a:spcAft>
              <a:defRPr sz="2200" kern="1200">
                <a:solidFill>
                  <a:srgbClr val="00A1E0"/>
                </a:solidFill>
                <a:latin typeface="Arial"/>
                <a:ea typeface="Geneva" charset="0"/>
                <a:cs typeface="Arial"/>
              </a:defRPr>
            </a:lvl1pPr>
            <a:lvl2pPr algn="l" defTabSz="342938" rtl="0" eaLnBrk="1" fontAlgn="base" hangingPunct="1">
              <a:spcBef>
                <a:spcPct val="0"/>
              </a:spcBef>
              <a:spcAft>
                <a:spcPct val="0"/>
              </a:spcAft>
              <a:defRPr sz="2400">
                <a:solidFill>
                  <a:schemeClr val="tx1"/>
                </a:solidFill>
                <a:latin typeface="Arial" charset="0"/>
                <a:ea typeface="Geneva" charset="0"/>
              </a:defRPr>
            </a:lvl2pPr>
            <a:lvl3pPr algn="l" defTabSz="342938" rtl="0" eaLnBrk="1" fontAlgn="base" hangingPunct="1">
              <a:spcBef>
                <a:spcPct val="0"/>
              </a:spcBef>
              <a:spcAft>
                <a:spcPct val="0"/>
              </a:spcAft>
              <a:defRPr sz="2400">
                <a:solidFill>
                  <a:schemeClr val="tx1"/>
                </a:solidFill>
                <a:latin typeface="Arial" charset="0"/>
                <a:ea typeface="Geneva" charset="0"/>
              </a:defRPr>
            </a:lvl3pPr>
            <a:lvl4pPr algn="l" defTabSz="342938" rtl="0" eaLnBrk="1" fontAlgn="base" hangingPunct="1">
              <a:spcBef>
                <a:spcPct val="0"/>
              </a:spcBef>
              <a:spcAft>
                <a:spcPct val="0"/>
              </a:spcAft>
              <a:defRPr sz="2400">
                <a:solidFill>
                  <a:schemeClr val="tx1"/>
                </a:solidFill>
                <a:latin typeface="Arial" charset="0"/>
                <a:ea typeface="Geneva" charset="0"/>
              </a:defRPr>
            </a:lvl4pPr>
            <a:lvl5pPr algn="l" defTabSz="342938" rtl="0" eaLnBrk="1" fontAlgn="base" hangingPunct="1">
              <a:spcBef>
                <a:spcPct val="0"/>
              </a:spcBef>
              <a:spcAft>
                <a:spcPct val="0"/>
              </a:spcAft>
              <a:defRPr sz="2400">
                <a:solidFill>
                  <a:schemeClr val="tx1"/>
                </a:solidFill>
                <a:latin typeface="Arial" charset="0"/>
                <a:ea typeface="Geneva" charset="0"/>
              </a:defRPr>
            </a:lvl5pPr>
            <a:lvl6pPr marL="342938" algn="l" defTabSz="342938" rtl="0" eaLnBrk="1" fontAlgn="base" hangingPunct="1">
              <a:spcBef>
                <a:spcPct val="0"/>
              </a:spcBef>
              <a:spcAft>
                <a:spcPct val="0"/>
              </a:spcAft>
              <a:defRPr sz="3100">
                <a:solidFill>
                  <a:schemeClr val="tx1"/>
                </a:solidFill>
                <a:latin typeface="Arial" charset="0"/>
                <a:ea typeface="Geneva" charset="0"/>
              </a:defRPr>
            </a:lvl6pPr>
            <a:lvl7pPr marL="685874" algn="l" defTabSz="342938" rtl="0" eaLnBrk="1" fontAlgn="base" hangingPunct="1">
              <a:spcBef>
                <a:spcPct val="0"/>
              </a:spcBef>
              <a:spcAft>
                <a:spcPct val="0"/>
              </a:spcAft>
              <a:defRPr sz="3100">
                <a:solidFill>
                  <a:schemeClr val="tx1"/>
                </a:solidFill>
                <a:latin typeface="Arial" charset="0"/>
                <a:ea typeface="Geneva" charset="0"/>
              </a:defRPr>
            </a:lvl7pPr>
            <a:lvl8pPr marL="1028811" algn="l" defTabSz="342938" rtl="0" eaLnBrk="1" fontAlgn="base" hangingPunct="1">
              <a:spcBef>
                <a:spcPct val="0"/>
              </a:spcBef>
              <a:spcAft>
                <a:spcPct val="0"/>
              </a:spcAft>
              <a:defRPr sz="3100">
                <a:solidFill>
                  <a:schemeClr val="tx1"/>
                </a:solidFill>
                <a:latin typeface="Arial" charset="0"/>
                <a:ea typeface="Geneva" charset="0"/>
              </a:defRPr>
            </a:lvl8pPr>
            <a:lvl9pPr marL="1371749" algn="l" defTabSz="342938" rtl="0" eaLnBrk="1" fontAlgn="base" hangingPunct="1">
              <a:spcBef>
                <a:spcPct val="0"/>
              </a:spcBef>
              <a:spcAft>
                <a:spcPct val="0"/>
              </a:spcAft>
              <a:defRPr sz="3100">
                <a:solidFill>
                  <a:schemeClr val="tx1"/>
                </a:solidFill>
                <a:latin typeface="Arial" charset="0"/>
                <a:ea typeface="Geneva" charset="0"/>
              </a:defRPr>
            </a:lvl9pPr>
          </a:lstStyle>
          <a:p>
            <a:pPr algn="ctr"/>
            <a:r>
              <a:rPr lang="en-US" dirty="0">
                <a:solidFill>
                  <a:schemeClr val="accent1"/>
                </a:solidFill>
              </a:rPr>
              <a:t>Sensors</a:t>
            </a:r>
            <a:br>
              <a:rPr lang="en-US" dirty="0"/>
            </a:br>
            <a:r>
              <a:rPr lang="en-US" sz="1600" dirty="0"/>
              <a:t>H20</a:t>
            </a:r>
            <a:br>
              <a:rPr lang="en-US" sz="1600" dirty="0"/>
            </a:br>
            <a:r>
              <a:rPr lang="en-US" sz="1600" dirty="0"/>
              <a:t>Pheromone</a:t>
            </a:r>
            <a:br>
              <a:rPr lang="en-US" sz="1600" dirty="0"/>
            </a:br>
            <a:r>
              <a:rPr lang="en-US" sz="1600" dirty="0"/>
              <a:t>Traps</a:t>
            </a:r>
            <a:br>
              <a:rPr lang="en-US" sz="1600" dirty="0"/>
            </a:br>
            <a:br>
              <a:rPr lang="en-US" sz="1600" dirty="0"/>
            </a:br>
            <a:r>
              <a:rPr lang="en-US" sz="2000" dirty="0">
                <a:solidFill>
                  <a:schemeClr val="accent1"/>
                </a:solidFill>
              </a:rPr>
              <a:t>Better Service</a:t>
            </a:r>
            <a:br>
              <a:rPr lang="en-US" sz="2000" dirty="0">
                <a:solidFill>
                  <a:schemeClr val="accent1"/>
                </a:solidFill>
              </a:rPr>
            </a:br>
            <a:r>
              <a:rPr lang="en-US" sz="2000" dirty="0">
                <a:solidFill>
                  <a:schemeClr val="accent1"/>
                </a:solidFill>
              </a:rPr>
              <a:t>Less Chemicals</a:t>
            </a:r>
            <a:endParaRPr lang="en-US" sz="2800" dirty="0">
              <a:solidFill>
                <a:schemeClr val="accent1"/>
              </a:solidFill>
            </a:endParaRPr>
          </a:p>
        </p:txBody>
      </p:sp>
      <p:pic>
        <p:nvPicPr>
          <p:cNvPr id="10" name="Picture 9">
            <a:extLst>
              <a:ext uri="{FF2B5EF4-FFF2-40B4-BE49-F238E27FC236}">
                <a16:creationId xmlns:a16="http://schemas.microsoft.com/office/drawing/2014/main" id="{2BD21D8D-FCE8-418A-B126-AAC6CCCE6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1010" y="870393"/>
            <a:ext cx="3560472" cy="3591943"/>
          </a:xfrm>
          <a:prstGeom prst="rect">
            <a:avLst/>
          </a:prstGeom>
        </p:spPr>
      </p:pic>
    </p:spTree>
    <p:extLst>
      <p:ext uri="{BB962C8B-B14F-4D97-AF65-F5344CB8AC3E}">
        <p14:creationId xmlns:p14="http://schemas.microsoft.com/office/powerpoint/2010/main" val="244920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Use Case</a:t>
            </a:r>
          </a:p>
        </p:txBody>
      </p:sp>
      <p:sp>
        <p:nvSpPr>
          <p:cNvPr id="5" name="Title 1">
            <a:extLst>
              <a:ext uri="{FF2B5EF4-FFF2-40B4-BE49-F238E27FC236}">
                <a16:creationId xmlns:a16="http://schemas.microsoft.com/office/drawing/2014/main" id="{B5C3EFED-C71D-4C46-9B37-1FAE8D13319C}"/>
              </a:ext>
            </a:extLst>
          </p:cNvPr>
          <p:cNvSpPr txBox="1">
            <a:spLocks/>
          </p:cNvSpPr>
          <p:nvPr/>
        </p:nvSpPr>
        <p:spPr bwMode="auto">
          <a:xfrm>
            <a:off x="5054366" y="1732120"/>
            <a:ext cx="3932237" cy="240065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38" rtl="0" eaLnBrk="1" fontAlgn="base" hangingPunct="1">
              <a:spcBef>
                <a:spcPct val="0"/>
              </a:spcBef>
              <a:spcAft>
                <a:spcPct val="0"/>
              </a:spcAft>
              <a:defRPr sz="2200" kern="1200">
                <a:solidFill>
                  <a:srgbClr val="00A1E0"/>
                </a:solidFill>
                <a:latin typeface="Arial"/>
                <a:ea typeface="Geneva" charset="0"/>
                <a:cs typeface="Arial"/>
              </a:defRPr>
            </a:lvl1pPr>
            <a:lvl2pPr algn="l" defTabSz="342938" rtl="0" eaLnBrk="1" fontAlgn="base" hangingPunct="1">
              <a:spcBef>
                <a:spcPct val="0"/>
              </a:spcBef>
              <a:spcAft>
                <a:spcPct val="0"/>
              </a:spcAft>
              <a:defRPr sz="2400">
                <a:solidFill>
                  <a:schemeClr val="tx1"/>
                </a:solidFill>
                <a:latin typeface="Arial" charset="0"/>
                <a:ea typeface="Geneva" charset="0"/>
              </a:defRPr>
            </a:lvl2pPr>
            <a:lvl3pPr algn="l" defTabSz="342938" rtl="0" eaLnBrk="1" fontAlgn="base" hangingPunct="1">
              <a:spcBef>
                <a:spcPct val="0"/>
              </a:spcBef>
              <a:spcAft>
                <a:spcPct val="0"/>
              </a:spcAft>
              <a:defRPr sz="2400">
                <a:solidFill>
                  <a:schemeClr val="tx1"/>
                </a:solidFill>
                <a:latin typeface="Arial" charset="0"/>
                <a:ea typeface="Geneva" charset="0"/>
              </a:defRPr>
            </a:lvl3pPr>
            <a:lvl4pPr algn="l" defTabSz="342938" rtl="0" eaLnBrk="1" fontAlgn="base" hangingPunct="1">
              <a:spcBef>
                <a:spcPct val="0"/>
              </a:spcBef>
              <a:spcAft>
                <a:spcPct val="0"/>
              </a:spcAft>
              <a:defRPr sz="2400">
                <a:solidFill>
                  <a:schemeClr val="tx1"/>
                </a:solidFill>
                <a:latin typeface="Arial" charset="0"/>
                <a:ea typeface="Geneva" charset="0"/>
              </a:defRPr>
            </a:lvl4pPr>
            <a:lvl5pPr algn="l" defTabSz="342938" rtl="0" eaLnBrk="1" fontAlgn="base" hangingPunct="1">
              <a:spcBef>
                <a:spcPct val="0"/>
              </a:spcBef>
              <a:spcAft>
                <a:spcPct val="0"/>
              </a:spcAft>
              <a:defRPr sz="2400">
                <a:solidFill>
                  <a:schemeClr val="tx1"/>
                </a:solidFill>
                <a:latin typeface="Arial" charset="0"/>
                <a:ea typeface="Geneva" charset="0"/>
              </a:defRPr>
            </a:lvl5pPr>
            <a:lvl6pPr marL="342938" algn="l" defTabSz="342938" rtl="0" eaLnBrk="1" fontAlgn="base" hangingPunct="1">
              <a:spcBef>
                <a:spcPct val="0"/>
              </a:spcBef>
              <a:spcAft>
                <a:spcPct val="0"/>
              </a:spcAft>
              <a:defRPr sz="3100">
                <a:solidFill>
                  <a:schemeClr val="tx1"/>
                </a:solidFill>
                <a:latin typeface="Arial" charset="0"/>
                <a:ea typeface="Geneva" charset="0"/>
              </a:defRPr>
            </a:lvl6pPr>
            <a:lvl7pPr marL="685874" algn="l" defTabSz="342938" rtl="0" eaLnBrk="1" fontAlgn="base" hangingPunct="1">
              <a:spcBef>
                <a:spcPct val="0"/>
              </a:spcBef>
              <a:spcAft>
                <a:spcPct val="0"/>
              </a:spcAft>
              <a:defRPr sz="3100">
                <a:solidFill>
                  <a:schemeClr val="tx1"/>
                </a:solidFill>
                <a:latin typeface="Arial" charset="0"/>
                <a:ea typeface="Geneva" charset="0"/>
              </a:defRPr>
            </a:lvl7pPr>
            <a:lvl8pPr marL="1028811" algn="l" defTabSz="342938" rtl="0" eaLnBrk="1" fontAlgn="base" hangingPunct="1">
              <a:spcBef>
                <a:spcPct val="0"/>
              </a:spcBef>
              <a:spcAft>
                <a:spcPct val="0"/>
              </a:spcAft>
              <a:defRPr sz="3100">
                <a:solidFill>
                  <a:schemeClr val="tx1"/>
                </a:solidFill>
                <a:latin typeface="Arial" charset="0"/>
                <a:ea typeface="Geneva" charset="0"/>
              </a:defRPr>
            </a:lvl8pPr>
            <a:lvl9pPr marL="1371749" algn="l" defTabSz="342938" rtl="0" eaLnBrk="1" fontAlgn="base" hangingPunct="1">
              <a:spcBef>
                <a:spcPct val="0"/>
              </a:spcBef>
              <a:spcAft>
                <a:spcPct val="0"/>
              </a:spcAft>
              <a:defRPr sz="3100">
                <a:solidFill>
                  <a:schemeClr val="tx1"/>
                </a:solidFill>
                <a:latin typeface="Arial" charset="0"/>
                <a:ea typeface="Geneva" charset="0"/>
              </a:defRPr>
            </a:lvl9pPr>
          </a:lstStyle>
          <a:p>
            <a:pPr algn="ctr"/>
            <a:r>
              <a:rPr lang="en-US" dirty="0">
                <a:solidFill>
                  <a:schemeClr val="accent1"/>
                </a:solidFill>
              </a:rPr>
              <a:t>Just-in-time</a:t>
            </a:r>
            <a:br>
              <a:rPr lang="en-US" dirty="0">
                <a:solidFill>
                  <a:schemeClr val="accent1"/>
                </a:solidFill>
              </a:rPr>
            </a:br>
            <a:r>
              <a:rPr lang="en-US" dirty="0">
                <a:solidFill>
                  <a:schemeClr val="accent1"/>
                </a:solidFill>
              </a:rPr>
              <a:t>Logistics</a:t>
            </a:r>
            <a:br>
              <a:rPr lang="en-US" dirty="0"/>
            </a:br>
            <a:r>
              <a:rPr lang="en-US" sz="1800" dirty="0"/>
              <a:t>Empowered by</a:t>
            </a:r>
            <a:br>
              <a:rPr lang="en-US" dirty="0"/>
            </a:br>
            <a:r>
              <a:rPr lang="en-US" dirty="0">
                <a:solidFill>
                  <a:schemeClr val="accent1"/>
                </a:solidFill>
              </a:rPr>
              <a:t>IoT</a:t>
            </a:r>
            <a:br>
              <a:rPr lang="en-US" dirty="0"/>
            </a:br>
            <a:endParaRPr lang="en-US" dirty="0"/>
          </a:p>
        </p:txBody>
      </p:sp>
      <p:pic>
        <p:nvPicPr>
          <p:cNvPr id="6" name="Picture 5">
            <a:extLst>
              <a:ext uri="{FF2B5EF4-FFF2-40B4-BE49-F238E27FC236}">
                <a16:creationId xmlns:a16="http://schemas.microsoft.com/office/drawing/2014/main" id="{B61F3DB7-546D-4CBC-83FE-B11B175E27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47" y="736439"/>
            <a:ext cx="4568853" cy="4223793"/>
          </a:xfrm>
          <a:prstGeom prst="rect">
            <a:avLst/>
          </a:prstGeom>
        </p:spPr>
      </p:pic>
    </p:spTree>
    <p:extLst>
      <p:ext uri="{BB962C8B-B14F-4D97-AF65-F5344CB8AC3E}">
        <p14:creationId xmlns:p14="http://schemas.microsoft.com/office/powerpoint/2010/main" val="1160674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Use Case</a:t>
            </a:r>
          </a:p>
        </p:txBody>
      </p:sp>
      <p:pic>
        <p:nvPicPr>
          <p:cNvPr id="7" name="Picture 6">
            <a:extLst>
              <a:ext uri="{FF2B5EF4-FFF2-40B4-BE49-F238E27FC236}">
                <a16:creationId xmlns:a16="http://schemas.microsoft.com/office/drawing/2014/main" id="{1C9D64A9-C8A3-4F09-84A5-EADE60239A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0936" y="800508"/>
            <a:ext cx="2783064" cy="4182012"/>
          </a:xfrm>
          <a:prstGeom prst="rect">
            <a:avLst/>
          </a:prstGeom>
        </p:spPr>
      </p:pic>
      <p:sp>
        <p:nvSpPr>
          <p:cNvPr id="8" name="Title 3">
            <a:extLst>
              <a:ext uri="{FF2B5EF4-FFF2-40B4-BE49-F238E27FC236}">
                <a16:creationId xmlns:a16="http://schemas.microsoft.com/office/drawing/2014/main" id="{BB0BF3F4-F67F-4BA8-A9AB-5CCE78D54A0E}"/>
              </a:ext>
            </a:extLst>
          </p:cNvPr>
          <p:cNvSpPr txBox="1">
            <a:spLocks/>
          </p:cNvSpPr>
          <p:nvPr/>
        </p:nvSpPr>
        <p:spPr bwMode="auto">
          <a:xfrm>
            <a:off x="1155652" y="585787"/>
            <a:ext cx="3932237" cy="39719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46" rtl="0" eaLnBrk="1" fontAlgn="base" hangingPunct="1">
              <a:spcBef>
                <a:spcPct val="0"/>
              </a:spcBef>
              <a:spcAft>
                <a:spcPct val="0"/>
              </a:spcAft>
              <a:defRPr sz="2200" kern="1200">
                <a:solidFill>
                  <a:srgbClr val="00A1E0"/>
                </a:solidFill>
                <a:latin typeface="Arial"/>
                <a:ea typeface="Geneva" charset="0"/>
                <a:cs typeface="Arial"/>
              </a:defRPr>
            </a:lvl1pPr>
            <a:lvl2pPr algn="l" defTabSz="342946" rtl="0" eaLnBrk="1" fontAlgn="base" hangingPunct="1">
              <a:spcBef>
                <a:spcPct val="0"/>
              </a:spcBef>
              <a:spcAft>
                <a:spcPct val="0"/>
              </a:spcAft>
              <a:defRPr sz="2400">
                <a:solidFill>
                  <a:schemeClr val="tx1"/>
                </a:solidFill>
                <a:latin typeface="Arial" charset="0"/>
                <a:ea typeface="Geneva" charset="0"/>
              </a:defRPr>
            </a:lvl2pPr>
            <a:lvl3pPr algn="l" defTabSz="342946" rtl="0" eaLnBrk="1" fontAlgn="base" hangingPunct="1">
              <a:spcBef>
                <a:spcPct val="0"/>
              </a:spcBef>
              <a:spcAft>
                <a:spcPct val="0"/>
              </a:spcAft>
              <a:defRPr sz="2400">
                <a:solidFill>
                  <a:schemeClr val="tx1"/>
                </a:solidFill>
                <a:latin typeface="Arial" charset="0"/>
                <a:ea typeface="Geneva" charset="0"/>
              </a:defRPr>
            </a:lvl3pPr>
            <a:lvl4pPr algn="l" defTabSz="342946" rtl="0" eaLnBrk="1" fontAlgn="base" hangingPunct="1">
              <a:spcBef>
                <a:spcPct val="0"/>
              </a:spcBef>
              <a:spcAft>
                <a:spcPct val="0"/>
              </a:spcAft>
              <a:defRPr sz="2400">
                <a:solidFill>
                  <a:schemeClr val="tx1"/>
                </a:solidFill>
                <a:latin typeface="Arial" charset="0"/>
                <a:ea typeface="Geneva" charset="0"/>
              </a:defRPr>
            </a:lvl4pPr>
            <a:lvl5pPr algn="l" defTabSz="342946" rtl="0" eaLnBrk="1" fontAlgn="base" hangingPunct="1">
              <a:spcBef>
                <a:spcPct val="0"/>
              </a:spcBef>
              <a:spcAft>
                <a:spcPct val="0"/>
              </a:spcAft>
              <a:defRPr sz="2400">
                <a:solidFill>
                  <a:schemeClr val="tx1"/>
                </a:solidFill>
                <a:latin typeface="Arial" charset="0"/>
                <a:ea typeface="Geneva" charset="0"/>
              </a:defRPr>
            </a:lvl5pPr>
            <a:lvl6pPr marL="342946" algn="l" defTabSz="342946" rtl="0" eaLnBrk="1" fontAlgn="base" hangingPunct="1">
              <a:spcBef>
                <a:spcPct val="0"/>
              </a:spcBef>
              <a:spcAft>
                <a:spcPct val="0"/>
              </a:spcAft>
              <a:defRPr sz="3100">
                <a:solidFill>
                  <a:schemeClr val="tx1"/>
                </a:solidFill>
                <a:latin typeface="Arial" charset="0"/>
                <a:ea typeface="Geneva" charset="0"/>
              </a:defRPr>
            </a:lvl6pPr>
            <a:lvl7pPr marL="685891" algn="l" defTabSz="342946" rtl="0" eaLnBrk="1" fontAlgn="base" hangingPunct="1">
              <a:spcBef>
                <a:spcPct val="0"/>
              </a:spcBef>
              <a:spcAft>
                <a:spcPct val="0"/>
              </a:spcAft>
              <a:defRPr sz="3100">
                <a:solidFill>
                  <a:schemeClr val="tx1"/>
                </a:solidFill>
                <a:latin typeface="Arial" charset="0"/>
                <a:ea typeface="Geneva" charset="0"/>
              </a:defRPr>
            </a:lvl7pPr>
            <a:lvl8pPr marL="1028837" algn="l" defTabSz="342946" rtl="0" eaLnBrk="1" fontAlgn="base" hangingPunct="1">
              <a:spcBef>
                <a:spcPct val="0"/>
              </a:spcBef>
              <a:spcAft>
                <a:spcPct val="0"/>
              </a:spcAft>
              <a:defRPr sz="3100">
                <a:solidFill>
                  <a:schemeClr val="tx1"/>
                </a:solidFill>
                <a:latin typeface="Arial" charset="0"/>
                <a:ea typeface="Geneva" charset="0"/>
              </a:defRPr>
            </a:lvl8pPr>
            <a:lvl9pPr marL="1371783" algn="l" defTabSz="342946" rtl="0" eaLnBrk="1" fontAlgn="base" hangingPunct="1">
              <a:spcBef>
                <a:spcPct val="0"/>
              </a:spcBef>
              <a:spcAft>
                <a:spcPct val="0"/>
              </a:spcAft>
              <a:defRPr sz="3100">
                <a:solidFill>
                  <a:schemeClr val="tx1"/>
                </a:solidFill>
                <a:latin typeface="Arial" charset="0"/>
                <a:ea typeface="Geneva" charset="0"/>
              </a:defRPr>
            </a:lvl9pPr>
          </a:lstStyle>
          <a:p>
            <a:pPr algn="ctr"/>
            <a:r>
              <a:rPr lang="en-US" dirty="0">
                <a:solidFill>
                  <a:schemeClr val="accent1"/>
                </a:solidFill>
              </a:rPr>
              <a:t>Sensors</a:t>
            </a:r>
            <a:br>
              <a:rPr lang="en-US" dirty="0"/>
            </a:br>
            <a:r>
              <a:rPr lang="en-US" sz="1600" dirty="0">
                <a:solidFill>
                  <a:schemeClr val="tx2"/>
                </a:solidFill>
              </a:rPr>
              <a:t>Panic Buttons</a:t>
            </a:r>
          </a:p>
          <a:p>
            <a:pPr algn="ctr"/>
            <a:r>
              <a:rPr lang="en-US" sz="1600" dirty="0">
                <a:solidFill>
                  <a:schemeClr val="tx2"/>
                </a:solidFill>
              </a:rPr>
              <a:t>Voice</a:t>
            </a:r>
          </a:p>
          <a:p>
            <a:pPr algn="ctr"/>
            <a:r>
              <a:rPr lang="en-US" sz="1600" dirty="0">
                <a:solidFill>
                  <a:schemeClr val="tx2"/>
                </a:solidFill>
              </a:rPr>
              <a:t>Video</a:t>
            </a:r>
          </a:p>
          <a:p>
            <a:pPr algn="ctr"/>
            <a:r>
              <a:rPr lang="en-US" sz="1600" dirty="0">
                <a:solidFill>
                  <a:schemeClr val="tx2"/>
                </a:solidFill>
              </a:rPr>
              <a:t>Location</a:t>
            </a:r>
            <a:br>
              <a:rPr lang="en-US" sz="1600" dirty="0"/>
            </a:br>
            <a:br>
              <a:rPr lang="en-US" sz="1600" dirty="0"/>
            </a:br>
            <a:r>
              <a:rPr lang="en-US" sz="2000" dirty="0">
                <a:solidFill>
                  <a:schemeClr val="accent1"/>
                </a:solidFill>
              </a:rPr>
              <a:t>Real Time Communication</a:t>
            </a:r>
          </a:p>
          <a:p>
            <a:pPr algn="ctr"/>
            <a:r>
              <a:rPr lang="en-US" sz="2000" dirty="0">
                <a:solidFill>
                  <a:schemeClr val="accent1"/>
                </a:solidFill>
              </a:rPr>
              <a:t>Faster Response</a:t>
            </a:r>
            <a:endParaRPr lang="en-US" sz="2800" dirty="0">
              <a:solidFill>
                <a:schemeClr val="accent1"/>
              </a:solidFill>
            </a:endParaRPr>
          </a:p>
        </p:txBody>
      </p:sp>
    </p:spTree>
    <p:extLst>
      <p:ext uri="{BB962C8B-B14F-4D97-AF65-F5344CB8AC3E}">
        <p14:creationId xmlns:p14="http://schemas.microsoft.com/office/powerpoint/2010/main" val="3107063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Airport Use Case</a:t>
            </a:r>
          </a:p>
        </p:txBody>
      </p:sp>
      <p:pic>
        <p:nvPicPr>
          <p:cNvPr id="9" name="Picture 8">
            <a:extLst>
              <a:ext uri="{FF2B5EF4-FFF2-40B4-BE49-F238E27FC236}">
                <a16:creationId xmlns:a16="http://schemas.microsoft.com/office/drawing/2014/main" id="{E7EDA533-EE4C-461E-9398-17C1328C19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0" y="736438"/>
            <a:ext cx="4615179" cy="4223050"/>
          </a:xfrm>
          <a:prstGeom prst="rect">
            <a:avLst/>
          </a:prstGeom>
        </p:spPr>
      </p:pic>
      <p:sp>
        <p:nvSpPr>
          <p:cNvPr id="10" name="Title 1">
            <a:extLst>
              <a:ext uri="{FF2B5EF4-FFF2-40B4-BE49-F238E27FC236}">
                <a16:creationId xmlns:a16="http://schemas.microsoft.com/office/drawing/2014/main" id="{DC574150-88B3-4E3E-BBD4-17C533729902}"/>
              </a:ext>
            </a:extLst>
          </p:cNvPr>
          <p:cNvSpPr txBox="1">
            <a:spLocks/>
          </p:cNvSpPr>
          <p:nvPr/>
        </p:nvSpPr>
        <p:spPr bwMode="auto">
          <a:xfrm>
            <a:off x="5072161" y="1439731"/>
            <a:ext cx="3932237" cy="298543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38" rtl="0" eaLnBrk="1" fontAlgn="base" hangingPunct="1">
              <a:spcBef>
                <a:spcPct val="0"/>
              </a:spcBef>
              <a:spcAft>
                <a:spcPct val="0"/>
              </a:spcAft>
              <a:defRPr sz="2200" kern="1200">
                <a:solidFill>
                  <a:srgbClr val="00A1E0"/>
                </a:solidFill>
                <a:latin typeface="Arial"/>
                <a:ea typeface="Geneva" charset="0"/>
                <a:cs typeface="Arial"/>
              </a:defRPr>
            </a:lvl1pPr>
            <a:lvl2pPr algn="l" defTabSz="342938" rtl="0" eaLnBrk="1" fontAlgn="base" hangingPunct="1">
              <a:spcBef>
                <a:spcPct val="0"/>
              </a:spcBef>
              <a:spcAft>
                <a:spcPct val="0"/>
              </a:spcAft>
              <a:defRPr sz="2400">
                <a:solidFill>
                  <a:schemeClr val="tx1"/>
                </a:solidFill>
                <a:latin typeface="Arial" charset="0"/>
                <a:ea typeface="Geneva" charset="0"/>
              </a:defRPr>
            </a:lvl2pPr>
            <a:lvl3pPr algn="l" defTabSz="342938" rtl="0" eaLnBrk="1" fontAlgn="base" hangingPunct="1">
              <a:spcBef>
                <a:spcPct val="0"/>
              </a:spcBef>
              <a:spcAft>
                <a:spcPct val="0"/>
              </a:spcAft>
              <a:defRPr sz="2400">
                <a:solidFill>
                  <a:schemeClr val="tx1"/>
                </a:solidFill>
                <a:latin typeface="Arial" charset="0"/>
                <a:ea typeface="Geneva" charset="0"/>
              </a:defRPr>
            </a:lvl3pPr>
            <a:lvl4pPr algn="l" defTabSz="342938" rtl="0" eaLnBrk="1" fontAlgn="base" hangingPunct="1">
              <a:spcBef>
                <a:spcPct val="0"/>
              </a:spcBef>
              <a:spcAft>
                <a:spcPct val="0"/>
              </a:spcAft>
              <a:defRPr sz="2400">
                <a:solidFill>
                  <a:schemeClr val="tx1"/>
                </a:solidFill>
                <a:latin typeface="Arial" charset="0"/>
                <a:ea typeface="Geneva" charset="0"/>
              </a:defRPr>
            </a:lvl4pPr>
            <a:lvl5pPr algn="l" defTabSz="342938" rtl="0" eaLnBrk="1" fontAlgn="base" hangingPunct="1">
              <a:spcBef>
                <a:spcPct val="0"/>
              </a:spcBef>
              <a:spcAft>
                <a:spcPct val="0"/>
              </a:spcAft>
              <a:defRPr sz="2400">
                <a:solidFill>
                  <a:schemeClr val="tx1"/>
                </a:solidFill>
                <a:latin typeface="Arial" charset="0"/>
                <a:ea typeface="Geneva" charset="0"/>
              </a:defRPr>
            </a:lvl5pPr>
            <a:lvl6pPr marL="342938" algn="l" defTabSz="342938" rtl="0" eaLnBrk="1" fontAlgn="base" hangingPunct="1">
              <a:spcBef>
                <a:spcPct val="0"/>
              </a:spcBef>
              <a:spcAft>
                <a:spcPct val="0"/>
              </a:spcAft>
              <a:defRPr sz="3100">
                <a:solidFill>
                  <a:schemeClr val="tx1"/>
                </a:solidFill>
                <a:latin typeface="Arial" charset="0"/>
                <a:ea typeface="Geneva" charset="0"/>
              </a:defRPr>
            </a:lvl6pPr>
            <a:lvl7pPr marL="685874" algn="l" defTabSz="342938" rtl="0" eaLnBrk="1" fontAlgn="base" hangingPunct="1">
              <a:spcBef>
                <a:spcPct val="0"/>
              </a:spcBef>
              <a:spcAft>
                <a:spcPct val="0"/>
              </a:spcAft>
              <a:defRPr sz="3100">
                <a:solidFill>
                  <a:schemeClr val="tx1"/>
                </a:solidFill>
                <a:latin typeface="Arial" charset="0"/>
                <a:ea typeface="Geneva" charset="0"/>
              </a:defRPr>
            </a:lvl7pPr>
            <a:lvl8pPr marL="1028811" algn="l" defTabSz="342938" rtl="0" eaLnBrk="1" fontAlgn="base" hangingPunct="1">
              <a:spcBef>
                <a:spcPct val="0"/>
              </a:spcBef>
              <a:spcAft>
                <a:spcPct val="0"/>
              </a:spcAft>
              <a:defRPr sz="3100">
                <a:solidFill>
                  <a:schemeClr val="tx1"/>
                </a:solidFill>
                <a:latin typeface="Arial" charset="0"/>
                <a:ea typeface="Geneva" charset="0"/>
              </a:defRPr>
            </a:lvl8pPr>
            <a:lvl9pPr marL="1371749" algn="l" defTabSz="342938" rtl="0" eaLnBrk="1" fontAlgn="base" hangingPunct="1">
              <a:spcBef>
                <a:spcPct val="0"/>
              </a:spcBef>
              <a:spcAft>
                <a:spcPct val="0"/>
              </a:spcAft>
              <a:defRPr sz="3100">
                <a:solidFill>
                  <a:schemeClr val="tx1"/>
                </a:solidFill>
                <a:latin typeface="Arial" charset="0"/>
                <a:ea typeface="Geneva" charset="0"/>
              </a:defRPr>
            </a:lvl9pPr>
          </a:lstStyle>
          <a:p>
            <a:pPr algn="ctr"/>
            <a:r>
              <a:rPr lang="en-US" sz="2000" dirty="0">
                <a:solidFill>
                  <a:schemeClr val="accent1"/>
                </a:solidFill>
              </a:rPr>
              <a:t>IoT Technologies</a:t>
            </a:r>
            <a:br>
              <a:rPr lang="en-US" sz="2000" dirty="0"/>
            </a:br>
            <a:r>
              <a:rPr lang="en-US" sz="2000" dirty="0"/>
              <a:t>improving</a:t>
            </a:r>
            <a:br>
              <a:rPr lang="en-US" sz="2000" dirty="0"/>
            </a:br>
            <a:br>
              <a:rPr lang="en-US" dirty="0"/>
            </a:br>
            <a:r>
              <a:rPr lang="en-US" sz="2000" dirty="0">
                <a:solidFill>
                  <a:schemeClr val="accent1"/>
                </a:solidFill>
              </a:rPr>
              <a:t>Security</a:t>
            </a:r>
            <a:br>
              <a:rPr lang="en-US" sz="2000" dirty="0">
                <a:solidFill>
                  <a:schemeClr val="accent1"/>
                </a:solidFill>
              </a:rPr>
            </a:br>
            <a:r>
              <a:rPr lang="en-US" sz="2000" dirty="0">
                <a:solidFill>
                  <a:schemeClr val="accent1"/>
                </a:solidFill>
              </a:rPr>
              <a:t>Life and Safety</a:t>
            </a:r>
            <a:br>
              <a:rPr lang="en-US" sz="2000" dirty="0">
                <a:solidFill>
                  <a:schemeClr val="accent1"/>
                </a:solidFill>
              </a:rPr>
            </a:br>
            <a:r>
              <a:rPr lang="en-US" sz="2000" dirty="0">
                <a:solidFill>
                  <a:schemeClr val="accent1"/>
                </a:solidFill>
              </a:rPr>
              <a:t>Operations</a:t>
            </a:r>
            <a:br>
              <a:rPr lang="en-US" sz="1800" dirty="0"/>
            </a:br>
            <a:endParaRPr lang="en-US" dirty="0"/>
          </a:p>
        </p:txBody>
      </p:sp>
    </p:spTree>
    <p:extLst>
      <p:ext uri="{BB962C8B-B14F-4D97-AF65-F5344CB8AC3E}">
        <p14:creationId xmlns:p14="http://schemas.microsoft.com/office/powerpoint/2010/main" val="2484775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322605455.jpg"/>
          <p:cNvPicPr>
            <a:picLocks noChangeAspect="1"/>
          </p:cNvPicPr>
          <p:nvPr/>
        </p:nvPicPr>
        <p:blipFill rotWithShape="1">
          <a:blip r:embed="rId3" cstate="screen">
            <a:extLst>
              <a:ext uri="{28A0092B-C50C-407E-A947-70E740481C1C}">
                <a14:useLocalDpi xmlns:a14="http://schemas.microsoft.com/office/drawing/2010/main"/>
              </a:ext>
            </a:extLst>
          </a:blip>
          <a:srcRect l="1965" r="18583"/>
          <a:stretch/>
        </p:blipFill>
        <p:spPr>
          <a:xfrm>
            <a:off x="1" y="0"/>
            <a:ext cx="9142810" cy="5143500"/>
          </a:xfrm>
          <a:prstGeom prst="rect">
            <a:avLst/>
          </a:prstGeom>
        </p:spPr>
      </p:pic>
      <p:sp>
        <p:nvSpPr>
          <p:cNvPr id="8" name="Slide Number Placeholder 5"/>
          <p:cNvSpPr txBox="1">
            <a:spLocks/>
          </p:cNvSpPr>
          <p:nvPr/>
        </p:nvSpPr>
        <p:spPr>
          <a:xfrm>
            <a:off x="209551" y="4767264"/>
            <a:ext cx="473075" cy="273844"/>
          </a:xfrm>
          <a:prstGeom prst="rect">
            <a:avLst/>
          </a:prstGeom>
        </p:spPr>
        <p:txBody>
          <a:bodyPr vert="horz" wrap="square" lIns="68580" tIns="34290" rIns="68580" bIns="34290" numCol="1" anchor="ctr" anchorCtr="0" compatLnSpc="1">
            <a:prstTxWarp prst="textNoShape">
              <a:avLst/>
            </a:prstTxWarp>
          </a:bodyPr>
          <a:lstStyle>
            <a:defPPr>
              <a:defRPr lang="en-US"/>
            </a:defPPr>
            <a:lvl1pPr algn="r" rtl="0" eaLnBrk="1" fontAlgn="base" hangingPunct="1">
              <a:spcBef>
                <a:spcPct val="0"/>
              </a:spcBef>
              <a:spcAft>
                <a:spcPct val="0"/>
              </a:spcAft>
              <a:defRPr sz="900" kern="1200">
                <a:solidFill>
                  <a:srgbClr val="8A8F9D"/>
                </a:solidFill>
                <a:latin typeface="Arial" panose="020B0604020202020204" pitchFamily="34" charset="0"/>
                <a:ea typeface="ＭＳ Ｐゴシック" panose="020B0600070205080204" pitchFamily="34" charset="-128"/>
                <a:cs typeface="Arial" panose="020B0604020202020204" pitchFamily="34" charset="0"/>
              </a:defRPr>
            </a:lvl1pPr>
            <a:lvl2pPr marL="319088" indent="138113"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639763" indent="274638"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958850" indent="41275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279525" indent="54927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fld id="{33A59A00-6711-4414-8679-4F608955F768}" type="slidenum">
              <a:rPr lang="en-US" altLang="en-US" sz="675"/>
              <a:pPr/>
              <a:t>28</a:t>
            </a:fld>
            <a:endParaRPr lang="en-US" altLang="en-US" sz="675"/>
          </a:p>
        </p:txBody>
      </p:sp>
      <p:sp>
        <p:nvSpPr>
          <p:cNvPr id="9" name="Rectangle 8"/>
          <p:cNvSpPr/>
          <p:nvPr/>
        </p:nvSpPr>
        <p:spPr>
          <a:xfrm>
            <a:off x="0" y="0"/>
            <a:ext cx="9142810" cy="5143500"/>
          </a:xfrm>
          <a:prstGeom prst="rect">
            <a:avLst/>
          </a:prstGeom>
          <a:solidFill>
            <a:srgbClr val="15325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7" name="Title 2"/>
          <p:cNvSpPr txBox="1">
            <a:spLocks/>
          </p:cNvSpPr>
          <p:nvPr/>
        </p:nvSpPr>
        <p:spPr bwMode="auto">
          <a:xfrm>
            <a:off x="364331" y="1550181"/>
            <a:ext cx="8415338" cy="2043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bIns="0" anchor="ctr"/>
          <a:lstStyle>
            <a:lvl1pPr defTabSz="457200">
              <a:spcBef>
                <a:spcPts val="26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1pPr>
            <a:lvl2pPr marL="742950" indent="-285750" defTabSz="457200">
              <a:spcBef>
                <a:spcPts val="10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2pPr>
            <a:lvl3pPr marL="11430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3pPr>
            <a:lvl4pPr marL="16002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4pPr>
            <a:lvl5pPr marL="20574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5pPr>
            <a:lvl6pPr marL="25146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6pPr>
            <a:lvl7pPr marL="29718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7pPr>
            <a:lvl8pPr marL="34290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8pPr>
            <a:lvl9pPr marL="38862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9pPr>
          </a:lstStyle>
          <a:p>
            <a:pPr algn="ctr" eaLnBrk="1" hangingPunct="1">
              <a:spcBef>
                <a:spcPct val="0"/>
              </a:spcBef>
              <a:buClrTx/>
              <a:buFontTx/>
              <a:buNone/>
            </a:pPr>
            <a:r>
              <a:rPr lang="en-US" altLang="en-US" sz="4000" dirty="0">
                <a:solidFill>
                  <a:srgbClr val="FFFFFF"/>
                </a:solidFill>
              </a:rPr>
              <a:t>Best Practices for Giving </a:t>
            </a:r>
            <a:br>
              <a:rPr lang="en-US" altLang="en-US" sz="4000" dirty="0">
                <a:solidFill>
                  <a:srgbClr val="FFFFFF"/>
                </a:solidFill>
              </a:rPr>
            </a:br>
            <a:r>
              <a:rPr lang="en-US" altLang="en-US" sz="4000" dirty="0">
                <a:solidFill>
                  <a:schemeClr val="tx2"/>
                </a:solidFill>
              </a:rPr>
              <a:t>Machines a Voice</a:t>
            </a:r>
          </a:p>
        </p:txBody>
      </p:sp>
    </p:spTree>
    <p:extLst>
      <p:ext uri="{BB962C8B-B14F-4D97-AF65-F5344CB8AC3E}">
        <p14:creationId xmlns:p14="http://schemas.microsoft.com/office/powerpoint/2010/main" val="28371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2807F1-64CC-4ED1-92DF-D6DD5061B8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441371"/>
          </a:xfrm>
          <a:prstGeom prst="rect">
            <a:avLst/>
          </a:prstGeom>
        </p:spPr>
      </p:pic>
      <p:sp>
        <p:nvSpPr>
          <p:cNvPr id="10" name="Title 1">
            <a:extLst>
              <a:ext uri="{FF2B5EF4-FFF2-40B4-BE49-F238E27FC236}">
                <a16:creationId xmlns:a16="http://schemas.microsoft.com/office/drawing/2014/main" id="{2ECCF89C-06CB-4E08-9956-757E86A39197}"/>
              </a:ext>
            </a:extLst>
          </p:cNvPr>
          <p:cNvSpPr txBox="1">
            <a:spLocks/>
          </p:cNvSpPr>
          <p:nvPr/>
        </p:nvSpPr>
        <p:spPr bwMode="auto">
          <a:xfrm>
            <a:off x="137916" y="1343024"/>
            <a:ext cx="3445329" cy="175532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46" rtl="0" eaLnBrk="1" fontAlgn="base" hangingPunct="1">
              <a:spcBef>
                <a:spcPct val="0"/>
              </a:spcBef>
              <a:spcAft>
                <a:spcPct val="0"/>
              </a:spcAft>
              <a:defRPr sz="2200" kern="1200">
                <a:solidFill>
                  <a:srgbClr val="00A1E0"/>
                </a:solidFill>
                <a:latin typeface="Arial"/>
                <a:ea typeface="Geneva" charset="0"/>
                <a:cs typeface="Arial"/>
              </a:defRPr>
            </a:lvl1pPr>
            <a:lvl2pPr algn="l" defTabSz="342946" rtl="0" eaLnBrk="1" fontAlgn="base" hangingPunct="1">
              <a:spcBef>
                <a:spcPct val="0"/>
              </a:spcBef>
              <a:spcAft>
                <a:spcPct val="0"/>
              </a:spcAft>
              <a:defRPr sz="2400">
                <a:solidFill>
                  <a:schemeClr val="tx1"/>
                </a:solidFill>
                <a:latin typeface="Arial" charset="0"/>
                <a:ea typeface="Geneva" charset="0"/>
              </a:defRPr>
            </a:lvl2pPr>
            <a:lvl3pPr algn="l" defTabSz="342946" rtl="0" eaLnBrk="1" fontAlgn="base" hangingPunct="1">
              <a:spcBef>
                <a:spcPct val="0"/>
              </a:spcBef>
              <a:spcAft>
                <a:spcPct val="0"/>
              </a:spcAft>
              <a:defRPr sz="2400">
                <a:solidFill>
                  <a:schemeClr val="tx1"/>
                </a:solidFill>
                <a:latin typeface="Arial" charset="0"/>
                <a:ea typeface="Geneva" charset="0"/>
              </a:defRPr>
            </a:lvl3pPr>
            <a:lvl4pPr algn="l" defTabSz="342946" rtl="0" eaLnBrk="1" fontAlgn="base" hangingPunct="1">
              <a:spcBef>
                <a:spcPct val="0"/>
              </a:spcBef>
              <a:spcAft>
                <a:spcPct val="0"/>
              </a:spcAft>
              <a:defRPr sz="2400">
                <a:solidFill>
                  <a:schemeClr val="tx1"/>
                </a:solidFill>
                <a:latin typeface="Arial" charset="0"/>
                <a:ea typeface="Geneva" charset="0"/>
              </a:defRPr>
            </a:lvl4pPr>
            <a:lvl5pPr algn="l" defTabSz="342946" rtl="0" eaLnBrk="1" fontAlgn="base" hangingPunct="1">
              <a:spcBef>
                <a:spcPct val="0"/>
              </a:spcBef>
              <a:spcAft>
                <a:spcPct val="0"/>
              </a:spcAft>
              <a:defRPr sz="2400">
                <a:solidFill>
                  <a:schemeClr val="tx1"/>
                </a:solidFill>
                <a:latin typeface="Arial" charset="0"/>
                <a:ea typeface="Geneva" charset="0"/>
              </a:defRPr>
            </a:lvl5pPr>
            <a:lvl6pPr marL="342946" algn="l" defTabSz="342946" rtl="0" eaLnBrk="1" fontAlgn="base" hangingPunct="1">
              <a:spcBef>
                <a:spcPct val="0"/>
              </a:spcBef>
              <a:spcAft>
                <a:spcPct val="0"/>
              </a:spcAft>
              <a:defRPr sz="3100">
                <a:solidFill>
                  <a:schemeClr val="tx1"/>
                </a:solidFill>
                <a:latin typeface="Arial" charset="0"/>
                <a:ea typeface="Geneva" charset="0"/>
              </a:defRPr>
            </a:lvl6pPr>
            <a:lvl7pPr marL="685891" algn="l" defTabSz="342946" rtl="0" eaLnBrk="1" fontAlgn="base" hangingPunct="1">
              <a:spcBef>
                <a:spcPct val="0"/>
              </a:spcBef>
              <a:spcAft>
                <a:spcPct val="0"/>
              </a:spcAft>
              <a:defRPr sz="3100">
                <a:solidFill>
                  <a:schemeClr val="tx1"/>
                </a:solidFill>
                <a:latin typeface="Arial" charset="0"/>
                <a:ea typeface="Geneva" charset="0"/>
              </a:defRPr>
            </a:lvl7pPr>
            <a:lvl8pPr marL="1028837" algn="l" defTabSz="342946" rtl="0" eaLnBrk="1" fontAlgn="base" hangingPunct="1">
              <a:spcBef>
                <a:spcPct val="0"/>
              </a:spcBef>
              <a:spcAft>
                <a:spcPct val="0"/>
              </a:spcAft>
              <a:defRPr sz="3100">
                <a:solidFill>
                  <a:schemeClr val="tx1"/>
                </a:solidFill>
                <a:latin typeface="Arial" charset="0"/>
                <a:ea typeface="Geneva" charset="0"/>
              </a:defRPr>
            </a:lvl8pPr>
            <a:lvl9pPr marL="1371783" algn="l" defTabSz="342946" rtl="0" eaLnBrk="1" fontAlgn="base" hangingPunct="1">
              <a:spcBef>
                <a:spcPct val="0"/>
              </a:spcBef>
              <a:spcAft>
                <a:spcPct val="0"/>
              </a:spcAft>
              <a:defRPr sz="3100">
                <a:solidFill>
                  <a:schemeClr val="tx1"/>
                </a:solidFill>
                <a:latin typeface="Arial" charset="0"/>
                <a:ea typeface="Geneva" charset="0"/>
              </a:defRPr>
            </a:lvl9pPr>
          </a:lstStyle>
          <a:p>
            <a:pPr>
              <a:spcAft>
                <a:spcPts val="1200"/>
              </a:spcAft>
            </a:pPr>
            <a:r>
              <a:rPr lang="en-US" sz="2300" dirty="0">
                <a:solidFill>
                  <a:schemeClr val="bg1"/>
                </a:solidFill>
                <a:latin typeface="Chalkboard" charset="0"/>
                <a:ea typeface="Chalkboard" charset="0"/>
                <a:cs typeface="Chalkboard" charset="0"/>
              </a:rPr>
              <a:t>Bring the outside in</a:t>
            </a:r>
          </a:p>
          <a:p>
            <a:pPr>
              <a:spcAft>
                <a:spcPts val="1200"/>
              </a:spcAft>
            </a:pPr>
            <a:r>
              <a:rPr lang="en-US" sz="2300" dirty="0">
                <a:solidFill>
                  <a:schemeClr val="bg1"/>
                </a:solidFill>
                <a:latin typeface="Chalkboard" charset="0"/>
                <a:ea typeface="Chalkboard" charset="0"/>
                <a:cs typeface="Chalkboard" charset="0"/>
              </a:rPr>
              <a:t>Pinpoint the pain point</a:t>
            </a:r>
          </a:p>
          <a:p>
            <a:pPr>
              <a:spcAft>
                <a:spcPts val="1200"/>
              </a:spcAft>
            </a:pPr>
            <a:r>
              <a:rPr lang="en-US" sz="2300" dirty="0">
                <a:solidFill>
                  <a:schemeClr val="bg1"/>
                </a:solidFill>
                <a:latin typeface="Chalkboard" charset="0"/>
                <a:ea typeface="Chalkboard" charset="0"/>
                <a:cs typeface="Chalkboard" charset="0"/>
              </a:rPr>
              <a:t>Apply radical ideas</a:t>
            </a:r>
          </a:p>
          <a:p>
            <a:pPr>
              <a:spcAft>
                <a:spcPts val="1200"/>
              </a:spcAft>
            </a:pPr>
            <a:r>
              <a:rPr lang="en-US" sz="2300" dirty="0">
                <a:solidFill>
                  <a:schemeClr val="bg1"/>
                </a:solidFill>
                <a:latin typeface="Chalkboard" charset="0"/>
                <a:ea typeface="Chalkboard" charset="0"/>
                <a:cs typeface="Chalkboard" charset="0"/>
              </a:rPr>
              <a:t>Build to learn - iterate</a:t>
            </a:r>
            <a:br>
              <a:rPr lang="en-US" dirty="0"/>
            </a:br>
            <a:endParaRPr lang="en-US" dirty="0"/>
          </a:p>
        </p:txBody>
      </p:sp>
    </p:spTree>
    <p:extLst>
      <p:ext uri="{BB962C8B-B14F-4D97-AF65-F5344CB8AC3E}">
        <p14:creationId xmlns:p14="http://schemas.microsoft.com/office/powerpoint/2010/main" val="256644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F34E7-EDF2-4098-B27B-CEA57F4DC687}"/>
              </a:ext>
            </a:extLst>
          </p:cNvPr>
          <p:cNvPicPr>
            <a:picLocks noChangeAspect="1"/>
          </p:cNvPicPr>
          <p:nvPr/>
        </p:nvPicPr>
        <p:blipFill>
          <a:blip r:embed="rId3"/>
          <a:stretch>
            <a:fillRect/>
          </a:stretch>
        </p:blipFill>
        <p:spPr>
          <a:xfrm>
            <a:off x="2780163" y="0"/>
            <a:ext cx="3583674" cy="5143500"/>
          </a:xfrm>
          <a:prstGeom prst="rect">
            <a:avLst/>
          </a:prstGeom>
        </p:spPr>
      </p:pic>
      <p:pic>
        <p:nvPicPr>
          <p:cNvPr id="7" name="Picture 6">
            <a:extLst>
              <a:ext uri="{FF2B5EF4-FFF2-40B4-BE49-F238E27FC236}">
                <a16:creationId xmlns:a16="http://schemas.microsoft.com/office/drawing/2014/main" id="{CD9B9832-A1F7-41CA-BA45-A5221A0F4D17}"/>
              </a:ext>
            </a:extLst>
          </p:cNvPr>
          <p:cNvPicPr>
            <a:picLocks noChangeAspect="1"/>
          </p:cNvPicPr>
          <p:nvPr/>
        </p:nvPicPr>
        <p:blipFill>
          <a:blip r:embed="rId4"/>
          <a:stretch>
            <a:fillRect/>
          </a:stretch>
        </p:blipFill>
        <p:spPr>
          <a:xfrm>
            <a:off x="2780163" y="0"/>
            <a:ext cx="3583674" cy="5143500"/>
          </a:xfrm>
          <a:prstGeom prst="rect">
            <a:avLst/>
          </a:prstGeom>
        </p:spPr>
      </p:pic>
      <p:sp>
        <p:nvSpPr>
          <p:cNvPr id="11" name="TextBox 10"/>
          <p:cNvSpPr txBox="1"/>
          <p:nvPr/>
        </p:nvSpPr>
        <p:spPr>
          <a:xfrm>
            <a:off x="240176" y="23082"/>
            <a:ext cx="6192455" cy="520684"/>
          </a:xfrm>
          <a:prstGeom prst="rect">
            <a:avLst/>
          </a:prstGeom>
          <a:noFill/>
          <a:ln>
            <a:noFill/>
          </a:ln>
        </p:spPr>
        <p:txBody>
          <a:bodyPr vert="horz" wrap="square" lIns="0" tIns="0" rIns="0" bIns="0" numCol="1" anchor="b" anchorCtr="0" compatLnSpc="1">
            <a:prstTxWarp prst="textNoShape">
              <a:avLst/>
            </a:prstTxWarp>
          </a:bodyPr>
          <a:lstStyle>
            <a:lvl1pPr defTabSz="342938" eaLnBrk="1" hangingPunct="1">
              <a:defRPr sz="2200">
                <a:solidFill>
                  <a:srgbClr val="00A1E0"/>
                </a:solidFill>
                <a:latin typeface="Arial"/>
                <a:ea typeface="Geneva" charset="0"/>
                <a:cs typeface="Arial"/>
              </a:defRPr>
            </a:lvl1pPr>
            <a:lvl2pPr defTabSz="342938" eaLnBrk="1" hangingPunct="1">
              <a:defRPr sz="2400">
                <a:latin typeface="Arial" charset="0"/>
                <a:ea typeface="Geneva" charset="0"/>
              </a:defRPr>
            </a:lvl2pPr>
            <a:lvl3pPr defTabSz="342938" eaLnBrk="1" hangingPunct="1">
              <a:defRPr sz="2400">
                <a:latin typeface="Arial" charset="0"/>
                <a:ea typeface="Geneva" charset="0"/>
              </a:defRPr>
            </a:lvl3pPr>
            <a:lvl4pPr defTabSz="342938" eaLnBrk="1" hangingPunct="1">
              <a:defRPr sz="2400">
                <a:latin typeface="Arial" charset="0"/>
                <a:ea typeface="Geneva" charset="0"/>
              </a:defRPr>
            </a:lvl4pPr>
            <a:lvl5pPr defTabSz="342938" eaLnBrk="1" hangingPunct="1">
              <a:defRPr sz="2400">
                <a:latin typeface="Arial" charset="0"/>
                <a:ea typeface="Geneva" charset="0"/>
              </a:defRPr>
            </a:lvl5pPr>
            <a:lvl6pPr marL="342938" defTabSz="342938" fontAlgn="base">
              <a:spcBef>
                <a:spcPct val="0"/>
              </a:spcBef>
              <a:spcAft>
                <a:spcPct val="0"/>
              </a:spcAft>
              <a:defRPr sz="3100">
                <a:latin typeface="Arial" charset="0"/>
                <a:ea typeface="Geneva" charset="0"/>
              </a:defRPr>
            </a:lvl6pPr>
            <a:lvl7pPr marL="685874" defTabSz="342938" fontAlgn="base">
              <a:spcBef>
                <a:spcPct val="0"/>
              </a:spcBef>
              <a:spcAft>
                <a:spcPct val="0"/>
              </a:spcAft>
              <a:defRPr sz="3100">
                <a:latin typeface="Arial" charset="0"/>
                <a:ea typeface="Geneva" charset="0"/>
              </a:defRPr>
            </a:lvl7pPr>
            <a:lvl8pPr marL="1028811" defTabSz="342938" fontAlgn="base">
              <a:spcBef>
                <a:spcPct val="0"/>
              </a:spcBef>
              <a:spcAft>
                <a:spcPct val="0"/>
              </a:spcAft>
              <a:defRPr sz="3100">
                <a:latin typeface="Arial" charset="0"/>
                <a:ea typeface="Geneva" charset="0"/>
              </a:defRPr>
            </a:lvl8pPr>
            <a:lvl9pPr marL="1371749" defTabSz="342938" fontAlgn="base">
              <a:spcBef>
                <a:spcPct val="0"/>
              </a:spcBef>
              <a:spcAft>
                <a:spcPct val="0"/>
              </a:spcAft>
              <a:defRPr sz="3100">
                <a:latin typeface="Arial" charset="0"/>
                <a:ea typeface="Geneva" charset="0"/>
              </a:defRPr>
            </a:lvl9pPr>
          </a:lstStyle>
          <a:p>
            <a:r>
              <a:rPr lang="en-US" dirty="0"/>
              <a:t>Today’s Agenda</a:t>
            </a:r>
          </a:p>
        </p:txBody>
      </p:sp>
      <p:pic>
        <p:nvPicPr>
          <p:cNvPr id="9" name="Picture 8">
            <a:extLst>
              <a:ext uri="{FF2B5EF4-FFF2-40B4-BE49-F238E27FC236}">
                <a16:creationId xmlns:a16="http://schemas.microsoft.com/office/drawing/2014/main" id="{2B702B5D-ED2F-4AEB-9413-6F7C72273268}"/>
              </a:ext>
            </a:extLst>
          </p:cNvPr>
          <p:cNvPicPr>
            <a:picLocks noChangeAspect="1"/>
          </p:cNvPicPr>
          <p:nvPr/>
        </p:nvPicPr>
        <p:blipFill>
          <a:blip r:embed="rId5"/>
          <a:stretch>
            <a:fillRect/>
          </a:stretch>
        </p:blipFill>
        <p:spPr>
          <a:xfrm>
            <a:off x="93663" y="2571750"/>
            <a:ext cx="3090937" cy="1930517"/>
          </a:xfrm>
          <a:prstGeom prst="rect">
            <a:avLst/>
          </a:prstGeom>
        </p:spPr>
      </p:pic>
      <p:pic>
        <p:nvPicPr>
          <p:cNvPr id="12" name="Picture 11">
            <a:extLst>
              <a:ext uri="{FF2B5EF4-FFF2-40B4-BE49-F238E27FC236}">
                <a16:creationId xmlns:a16="http://schemas.microsoft.com/office/drawing/2014/main" id="{8CBDB764-0DC1-49A6-830F-4809871D4C5C}"/>
              </a:ext>
            </a:extLst>
          </p:cNvPr>
          <p:cNvPicPr>
            <a:picLocks noChangeAspect="1"/>
          </p:cNvPicPr>
          <p:nvPr/>
        </p:nvPicPr>
        <p:blipFill>
          <a:blip r:embed="rId5"/>
          <a:stretch>
            <a:fillRect/>
          </a:stretch>
        </p:blipFill>
        <p:spPr>
          <a:xfrm flipH="1">
            <a:off x="6013014" y="2571749"/>
            <a:ext cx="3090937" cy="1930517"/>
          </a:xfrm>
          <a:prstGeom prst="rect">
            <a:avLst/>
          </a:prstGeom>
        </p:spPr>
      </p:pic>
    </p:spTree>
    <p:extLst>
      <p:ext uri="{BB962C8B-B14F-4D97-AF65-F5344CB8AC3E}">
        <p14:creationId xmlns:p14="http://schemas.microsoft.com/office/powerpoint/2010/main" val="3028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ECCF89C-06CB-4E08-9956-757E86A39197}"/>
              </a:ext>
            </a:extLst>
          </p:cNvPr>
          <p:cNvSpPr txBox="1">
            <a:spLocks/>
          </p:cNvSpPr>
          <p:nvPr/>
        </p:nvSpPr>
        <p:spPr bwMode="auto">
          <a:xfrm>
            <a:off x="137916" y="1343024"/>
            <a:ext cx="3445329" cy="175532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46" rtl="0" eaLnBrk="1" fontAlgn="base" hangingPunct="1">
              <a:spcBef>
                <a:spcPct val="0"/>
              </a:spcBef>
              <a:spcAft>
                <a:spcPct val="0"/>
              </a:spcAft>
              <a:defRPr sz="2200" kern="1200">
                <a:solidFill>
                  <a:srgbClr val="00A1E0"/>
                </a:solidFill>
                <a:latin typeface="Arial"/>
                <a:ea typeface="Geneva" charset="0"/>
                <a:cs typeface="Arial"/>
              </a:defRPr>
            </a:lvl1pPr>
            <a:lvl2pPr algn="l" defTabSz="342946" rtl="0" eaLnBrk="1" fontAlgn="base" hangingPunct="1">
              <a:spcBef>
                <a:spcPct val="0"/>
              </a:spcBef>
              <a:spcAft>
                <a:spcPct val="0"/>
              </a:spcAft>
              <a:defRPr sz="2400">
                <a:solidFill>
                  <a:schemeClr val="tx1"/>
                </a:solidFill>
                <a:latin typeface="Arial" charset="0"/>
                <a:ea typeface="Geneva" charset="0"/>
              </a:defRPr>
            </a:lvl2pPr>
            <a:lvl3pPr algn="l" defTabSz="342946" rtl="0" eaLnBrk="1" fontAlgn="base" hangingPunct="1">
              <a:spcBef>
                <a:spcPct val="0"/>
              </a:spcBef>
              <a:spcAft>
                <a:spcPct val="0"/>
              </a:spcAft>
              <a:defRPr sz="2400">
                <a:solidFill>
                  <a:schemeClr val="tx1"/>
                </a:solidFill>
                <a:latin typeface="Arial" charset="0"/>
                <a:ea typeface="Geneva" charset="0"/>
              </a:defRPr>
            </a:lvl3pPr>
            <a:lvl4pPr algn="l" defTabSz="342946" rtl="0" eaLnBrk="1" fontAlgn="base" hangingPunct="1">
              <a:spcBef>
                <a:spcPct val="0"/>
              </a:spcBef>
              <a:spcAft>
                <a:spcPct val="0"/>
              </a:spcAft>
              <a:defRPr sz="2400">
                <a:solidFill>
                  <a:schemeClr val="tx1"/>
                </a:solidFill>
                <a:latin typeface="Arial" charset="0"/>
                <a:ea typeface="Geneva" charset="0"/>
              </a:defRPr>
            </a:lvl4pPr>
            <a:lvl5pPr algn="l" defTabSz="342946" rtl="0" eaLnBrk="1" fontAlgn="base" hangingPunct="1">
              <a:spcBef>
                <a:spcPct val="0"/>
              </a:spcBef>
              <a:spcAft>
                <a:spcPct val="0"/>
              </a:spcAft>
              <a:defRPr sz="2400">
                <a:solidFill>
                  <a:schemeClr val="tx1"/>
                </a:solidFill>
                <a:latin typeface="Arial" charset="0"/>
                <a:ea typeface="Geneva" charset="0"/>
              </a:defRPr>
            </a:lvl5pPr>
            <a:lvl6pPr marL="342946" algn="l" defTabSz="342946" rtl="0" eaLnBrk="1" fontAlgn="base" hangingPunct="1">
              <a:spcBef>
                <a:spcPct val="0"/>
              </a:spcBef>
              <a:spcAft>
                <a:spcPct val="0"/>
              </a:spcAft>
              <a:defRPr sz="3100">
                <a:solidFill>
                  <a:schemeClr val="tx1"/>
                </a:solidFill>
                <a:latin typeface="Arial" charset="0"/>
                <a:ea typeface="Geneva" charset="0"/>
              </a:defRPr>
            </a:lvl6pPr>
            <a:lvl7pPr marL="685891" algn="l" defTabSz="342946" rtl="0" eaLnBrk="1" fontAlgn="base" hangingPunct="1">
              <a:spcBef>
                <a:spcPct val="0"/>
              </a:spcBef>
              <a:spcAft>
                <a:spcPct val="0"/>
              </a:spcAft>
              <a:defRPr sz="3100">
                <a:solidFill>
                  <a:schemeClr val="tx1"/>
                </a:solidFill>
                <a:latin typeface="Arial" charset="0"/>
                <a:ea typeface="Geneva" charset="0"/>
              </a:defRPr>
            </a:lvl7pPr>
            <a:lvl8pPr marL="1028837" algn="l" defTabSz="342946" rtl="0" eaLnBrk="1" fontAlgn="base" hangingPunct="1">
              <a:spcBef>
                <a:spcPct val="0"/>
              </a:spcBef>
              <a:spcAft>
                <a:spcPct val="0"/>
              </a:spcAft>
              <a:defRPr sz="3100">
                <a:solidFill>
                  <a:schemeClr val="tx1"/>
                </a:solidFill>
                <a:latin typeface="Arial" charset="0"/>
                <a:ea typeface="Geneva" charset="0"/>
              </a:defRPr>
            </a:lvl8pPr>
            <a:lvl9pPr marL="1371783" algn="l" defTabSz="342946" rtl="0" eaLnBrk="1" fontAlgn="base" hangingPunct="1">
              <a:spcBef>
                <a:spcPct val="0"/>
              </a:spcBef>
              <a:spcAft>
                <a:spcPct val="0"/>
              </a:spcAft>
              <a:defRPr sz="3100">
                <a:solidFill>
                  <a:schemeClr val="tx1"/>
                </a:solidFill>
                <a:latin typeface="Arial" charset="0"/>
                <a:ea typeface="Geneva" charset="0"/>
              </a:defRPr>
            </a:lvl9pPr>
          </a:lstStyle>
          <a:p>
            <a:pPr>
              <a:spcAft>
                <a:spcPts val="1200"/>
              </a:spcAft>
            </a:pPr>
            <a:r>
              <a:rPr lang="en-US" sz="2300" dirty="0">
                <a:solidFill>
                  <a:schemeClr val="bg1"/>
                </a:solidFill>
                <a:latin typeface="Chalkboard" charset="0"/>
                <a:ea typeface="Chalkboard" charset="0"/>
                <a:cs typeface="Chalkboard" charset="0"/>
              </a:rPr>
              <a:t>Bring the outside in</a:t>
            </a:r>
          </a:p>
          <a:p>
            <a:pPr>
              <a:spcAft>
                <a:spcPts val="1200"/>
              </a:spcAft>
            </a:pPr>
            <a:r>
              <a:rPr lang="en-US" sz="2300" dirty="0">
                <a:solidFill>
                  <a:schemeClr val="bg1"/>
                </a:solidFill>
                <a:latin typeface="Chalkboard" charset="0"/>
                <a:ea typeface="Chalkboard" charset="0"/>
                <a:cs typeface="Chalkboard" charset="0"/>
              </a:rPr>
              <a:t>Pinpoint the pain point</a:t>
            </a:r>
          </a:p>
          <a:p>
            <a:pPr>
              <a:spcAft>
                <a:spcPts val="1200"/>
              </a:spcAft>
            </a:pPr>
            <a:r>
              <a:rPr lang="en-US" sz="2300" dirty="0">
                <a:solidFill>
                  <a:schemeClr val="bg1"/>
                </a:solidFill>
                <a:latin typeface="Chalkboard" charset="0"/>
                <a:ea typeface="Chalkboard" charset="0"/>
                <a:cs typeface="Chalkboard" charset="0"/>
              </a:rPr>
              <a:t>Apply radical ideas</a:t>
            </a:r>
          </a:p>
          <a:p>
            <a:pPr>
              <a:spcAft>
                <a:spcPts val="1200"/>
              </a:spcAft>
            </a:pPr>
            <a:r>
              <a:rPr lang="en-US" sz="2300" dirty="0">
                <a:solidFill>
                  <a:schemeClr val="bg1"/>
                </a:solidFill>
                <a:latin typeface="Chalkboard" charset="0"/>
                <a:ea typeface="Chalkboard" charset="0"/>
                <a:cs typeface="Chalkboard" charset="0"/>
              </a:rPr>
              <a:t>Build to learn - iterate</a:t>
            </a:r>
            <a:br>
              <a:rPr lang="en-US" dirty="0"/>
            </a:br>
            <a:endParaRPr lang="en-US" dirty="0"/>
          </a:p>
        </p:txBody>
      </p:sp>
      <p:pic>
        <p:nvPicPr>
          <p:cNvPr id="4" name="Picture 3">
            <a:extLst>
              <a:ext uri="{FF2B5EF4-FFF2-40B4-BE49-F238E27FC236}">
                <a16:creationId xmlns:a16="http://schemas.microsoft.com/office/drawing/2014/main" id="{26876024-7A80-43E5-AB5F-FB7A4078A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441371"/>
          </a:xfrm>
          <a:prstGeom prst="rect">
            <a:avLst/>
          </a:prstGeom>
        </p:spPr>
      </p:pic>
      <p:sp>
        <p:nvSpPr>
          <p:cNvPr id="5" name="Rectangle 4">
            <a:extLst>
              <a:ext uri="{FF2B5EF4-FFF2-40B4-BE49-F238E27FC236}">
                <a16:creationId xmlns:a16="http://schemas.microsoft.com/office/drawing/2014/main" id="{648F6DFE-6918-474D-A633-1920EF90D409}"/>
              </a:ext>
            </a:extLst>
          </p:cNvPr>
          <p:cNvSpPr/>
          <p:nvPr/>
        </p:nvSpPr>
        <p:spPr>
          <a:xfrm>
            <a:off x="5829299" y="457199"/>
            <a:ext cx="3143250" cy="3486150"/>
          </a:xfrm>
          <a:prstGeom prst="rect">
            <a:avLst/>
          </a:prstGeom>
          <a:solidFill>
            <a:srgbClr val="FFFFFF">
              <a:alpha val="68000"/>
            </a:srgbClr>
          </a:solidFill>
          <a:ln w="28575">
            <a:noFill/>
          </a:ln>
          <a:effectLst>
            <a:outerShdw blurRad="139700" dist="23000" dir="5400000" sx="102000" sy="102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itle 1">
            <a:extLst>
              <a:ext uri="{FF2B5EF4-FFF2-40B4-BE49-F238E27FC236}">
                <a16:creationId xmlns:a16="http://schemas.microsoft.com/office/drawing/2014/main" id="{99146B48-5B39-4D05-B29C-969DD092B8AA}"/>
              </a:ext>
            </a:extLst>
          </p:cNvPr>
          <p:cNvSpPr txBox="1">
            <a:spLocks/>
          </p:cNvSpPr>
          <p:nvPr/>
        </p:nvSpPr>
        <p:spPr bwMode="auto">
          <a:xfrm>
            <a:off x="6059136" y="457199"/>
            <a:ext cx="2740725" cy="375945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342946" rtl="0" eaLnBrk="1" fontAlgn="base" hangingPunct="1">
              <a:spcBef>
                <a:spcPct val="0"/>
              </a:spcBef>
              <a:spcAft>
                <a:spcPct val="0"/>
              </a:spcAft>
              <a:defRPr sz="2200" kern="1200">
                <a:solidFill>
                  <a:srgbClr val="00A1E0"/>
                </a:solidFill>
                <a:latin typeface="Arial"/>
                <a:ea typeface="Geneva" charset="0"/>
                <a:cs typeface="Arial"/>
              </a:defRPr>
            </a:lvl1pPr>
            <a:lvl2pPr algn="l" defTabSz="342946" rtl="0" eaLnBrk="1" fontAlgn="base" hangingPunct="1">
              <a:spcBef>
                <a:spcPct val="0"/>
              </a:spcBef>
              <a:spcAft>
                <a:spcPct val="0"/>
              </a:spcAft>
              <a:defRPr sz="2400">
                <a:solidFill>
                  <a:schemeClr val="tx1"/>
                </a:solidFill>
                <a:latin typeface="Arial" charset="0"/>
                <a:ea typeface="Geneva" charset="0"/>
              </a:defRPr>
            </a:lvl2pPr>
            <a:lvl3pPr algn="l" defTabSz="342946" rtl="0" eaLnBrk="1" fontAlgn="base" hangingPunct="1">
              <a:spcBef>
                <a:spcPct val="0"/>
              </a:spcBef>
              <a:spcAft>
                <a:spcPct val="0"/>
              </a:spcAft>
              <a:defRPr sz="2400">
                <a:solidFill>
                  <a:schemeClr val="tx1"/>
                </a:solidFill>
                <a:latin typeface="Arial" charset="0"/>
                <a:ea typeface="Geneva" charset="0"/>
              </a:defRPr>
            </a:lvl3pPr>
            <a:lvl4pPr algn="l" defTabSz="342946" rtl="0" eaLnBrk="1" fontAlgn="base" hangingPunct="1">
              <a:spcBef>
                <a:spcPct val="0"/>
              </a:spcBef>
              <a:spcAft>
                <a:spcPct val="0"/>
              </a:spcAft>
              <a:defRPr sz="2400">
                <a:solidFill>
                  <a:schemeClr val="tx1"/>
                </a:solidFill>
                <a:latin typeface="Arial" charset="0"/>
                <a:ea typeface="Geneva" charset="0"/>
              </a:defRPr>
            </a:lvl4pPr>
            <a:lvl5pPr algn="l" defTabSz="342946" rtl="0" eaLnBrk="1" fontAlgn="base" hangingPunct="1">
              <a:spcBef>
                <a:spcPct val="0"/>
              </a:spcBef>
              <a:spcAft>
                <a:spcPct val="0"/>
              </a:spcAft>
              <a:defRPr sz="2400">
                <a:solidFill>
                  <a:schemeClr val="tx1"/>
                </a:solidFill>
                <a:latin typeface="Arial" charset="0"/>
                <a:ea typeface="Geneva" charset="0"/>
              </a:defRPr>
            </a:lvl5pPr>
            <a:lvl6pPr marL="342946" algn="l" defTabSz="342946" rtl="0" eaLnBrk="1" fontAlgn="base" hangingPunct="1">
              <a:spcBef>
                <a:spcPct val="0"/>
              </a:spcBef>
              <a:spcAft>
                <a:spcPct val="0"/>
              </a:spcAft>
              <a:defRPr sz="3100">
                <a:solidFill>
                  <a:schemeClr val="tx1"/>
                </a:solidFill>
                <a:latin typeface="Arial" charset="0"/>
                <a:ea typeface="Geneva" charset="0"/>
              </a:defRPr>
            </a:lvl6pPr>
            <a:lvl7pPr marL="685891" algn="l" defTabSz="342946" rtl="0" eaLnBrk="1" fontAlgn="base" hangingPunct="1">
              <a:spcBef>
                <a:spcPct val="0"/>
              </a:spcBef>
              <a:spcAft>
                <a:spcPct val="0"/>
              </a:spcAft>
              <a:defRPr sz="3100">
                <a:solidFill>
                  <a:schemeClr val="tx1"/>
                </a:solidFill>
                <a:latin typeface="Arial" charset="0"/>
                <a:ea typeface="Geneva" charset="0"/>
              </a:defRPr>
            </a:lvl7pPr>
            <a:lvl8pPr marL="1028837" algn="l" defTabSz="342946" rtl="0" eaLnBrk="1" fontAlgn="base" hangingPunct="1">
              <a:spcBef>
                <a:spcPct val="0"/>
              </a:spcBef>
              <a:spcAft>
                <a:spcPct val="0"/>
              </a:spcAft>
              <a:defRPr sz="3100">
                <a:solidFill>
                  <a:schemeClr val="tx1"/>
                </a:solidFill>
                <a:latin typeface="Arial" charset="0"/>
                <a:ea typeface="Geneva" charset="0"/>
              </a:defRPr>
            </a:lvl8pPr>
            <a:lvl9pPr marL="1371783" algn="l" defTabSz="342946" rtl="0" eaLnBrk="1" fontAlgn="base" hangingPunct="1">
              <a:spcBef>
                <a:spcPct val="0"/>
              </a:spcBef>
              <a:spcAft>
                <a:spcPct val="0"/>
              </a:spcAft>
              <a:defRPr sz="3100">
                <a:solidFill>
                  <a:schemeClr val="tx1"/>
                </a:solidFill>
                <a:latin typeface="Arial" charset="0"/>
                <a:ea typeface="Geneva" charset="0"/>
              </a:defRPr>
            </a:lvl9pPr>
          </a:lstStyle>
          <a:p>
            <a:pPr algn="ctr"/>
            <a:r>
              <a:rPr lang="en-US" dirty="0">
                <a:solidFill>
                  <a:schemeClr val="accent1"/>
                </a:solidFill>
              </a:rPr>
              <a:t>Build a Compelling Vision</a:t>
            </a:r>
          </a:p>
          <a:p>
            <a:pPr algn="ctr"/>
            <a:endParaRPr lang="en-US" dirty="0">
              <a:solidFill>
                <a:schemeClr val="accent1"/>
              </a:solidFill>
            </a:endParaRPr>
          </a:p>
          <a:p>
            <a:pPr algn="ctr"/>
            <a:r>
              <a:rPr lang="en-US" dirty="0">
                <a:solidFill>
                  <a:schemeClr val="accent1"/>
                </a:solidFill>
              </a:rPr>
              <a:t>Invest in Software Talent</a:t>
            </a:r>
          </a:p>
          <a:p>
            <a:pPr algn="ctr"/>
            <a:endParaRPr lang="en-US" dirty="0">
              <a:solidFill>
                <a:schemeClr val="accent1"/>
              </a:solidFill>
            </a:endParaRPr>
          </a:p>
          <a:p>
            <a:pPr algn="ctr"/>
            <a:r>
              <a:rPr lang="en-US" dirty="0">
                <a:solidFill>
                  <a:schemeClr val="accent1"/>
                </a:solidFill>
              </a:rPr>
              <a:t>Transform the</a:t>
            </a:r>
          </a:p>
          <a:p>
            <a:pPr algn="ctr"/>
            <a:r>
              <a:rPr lang="en-US" dirty="0">
                <a:solidFill>
                  <a:schemeClr val="accent1"/>
                </a:solidFill>
              </a:rPr>
              <a:t>Company Culture</a:t>
            </a:r>
            <a:br>
              <a:rPr lang="en-US" dirty="0"/>
            </a:br>
            <a:endParaRPr lang="en-US" dirty="0"/>
          </a:p>
        </p:txBody>
      </p:sp>
    </p:spTree>
    <p:extLst>
      <p:ext uri="{BB962C8B-B14F-4D97-AF65-F5344CB8AC3E}">
        <p14:creationId xmlns:p14="http://schemas.microsoft.com/office/powerpoint/2010/main" val="1458275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5284F33-B9AD-4D32-B376-8D60BB48B0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586"/>
            <a:ext cx="9143999" cy="444078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F912BC2A-783B-4667-B9DC-D144B90443ED}"/>
              </a:ext>
            </a:extLst>
          </p:cNvPr>
          <p:cNvSpPr txBox="1">
            <a:spLocks noChangeArrowheads="1"/>
          </p:cNvSpPr>
          <p:nvPr/>
        </p:nvSpPr>
        <p:spPr bwMode="auto">
          <a:xfrm>
            <a:off x="443039" y="329575"/>
            <a:ext cx="7325315" cy="119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6" tIns="34283" rIns="68566" bIns="34283">
            <a:spAutoFit/>
          </a:bodyPr>
          <a:lstStyle>
            <a:lvl1pPr marL="327025" indent="-327025" defTabSz="1306513">
              <a:spcBef>
                <a:spcPts val="2600"/>
              </a:spcBef>
              <a:buClr>
                <a:schemeClr val="tx2"/>
              </a:buClr>
              <a:buFont typeface="Arial" charset="0"/>
              <a:buChar char="•"/>
              <a:defRPr sz="1700">
                <a:solidFill>
                  <a:schemeClr val="bg1"/>
                </a:solidFill>
                <a:latin typeface="Arial" charset="0"/>
                <a:ea typeface="Geneva" charset="0"/>
                <a:cs typeface="Arial" charset="0"/>
              </a:defRPr>
            </a:lvl1pPr>
            <a:lvl2pPr marL="742950" indent="-285750" defTabSz="1306513">
              <a:spcBef>
                <a:spcPts val="1000"/>
              </a:spcBef>
              <a:buClr>
                <a:schemeClr val="tx2"/>
              </a:buClr>
              <a:buFont typeface="Arial" charset="0"/>
              <a:buChar char="•"/>
              <a:defRPr sz="1700">
                <a:solidFill>
                  <a:schemeClr val="bg1"/>
                </a:solidFill>
                <a:latin typeface="Arial" charset="0"/>
                <a:ea typeface="Geneva" charset="0"/>
                <a:cs typeface="Arial" charset="0"/>
              </a:defRPr>
            </a:lvl2pPr>
            <a:lvl3pPr marL="1143000" indent="-228600" defTabSz="1306513">
              <a:spcBef>
                <a:spcPts val="1000"/>
              </a:spcBef>
              <a:buFont typeface="Arial" charset="0"/>
              <a:buChar char="•"/>
              <a:defRPr sz="1700">
                <a:solidFill>
                  <a:schemeClr val="bg1"/>
                </a:solidFill>
                <a:latin typeface="Arial" charset="0"/>
                <a:ea typeface="Geneva" charset="0"/>
                <a:cs typeface="Arial" charset="0"/>
              </a:defRPr>
            </a:lvl3pPr>
            <a:lvl4pPr marL="1600200" indent="-228600" defTabSz="1306513">
              <a:spcBef>
                <a:spcPts val="1000"/>
              </a:spcBef>
              <a:buFont typeface="Arial" charset="0"/>
              <a:buChar char="–"/>
              <a:defRPr sz="1700">
                <a:solidFill>
                  <a:schemeClr val="bg1"/>
                </a:solidFill>
                <a:latin typeface="Arial" charset="0"/>
                <a:ea typeface="Geneva" charset="0"/>
                <a:cs typeface="Arial" charset="0"/>
              </a:defRPr>
            </a:lvl4pPr>
            <a:lvl5pPr marL="2057400" indent="-228600" defTabSz="1306513">
              <a:spcBef>
                <a:spcPts val="1000"/>
              </a:spcBef>
              <a:buFont typeface="Arial" charset="0"/>
              <a:buChar char="»"/>
              <a:defRPr sz="1700">
                <a:solidFill>
                  <a:schemeClr val="bg1"/>
                </a:solidFill>
                <a:latin typeface="Arial" charset="0"/>
                <a:ea typeface="Geneva" charset="0"/>
                <a:cs typeface="Arial" charset="0"/>
              </a:defRPr>
            </a:lvl5pPr>
            <a:lvl6pPr marL="25146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6pPr>
            <a:lvl7pPr marL="29718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7pPr>
            <a:lvl8pPr marL="34290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8pPr>
            <a:lvl9pPr marL="3886200" indent="-228600" defTabSz="1306513"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9pPr>
          </a:lstStyle>
          <a:p>
            <a:pPr marL="0" indent="0" defTabSz="979861" fontAlgn="auto">
              <a:lnSpc>
                <a:spcPct val="90000"/>
              </a:lnSpc>
              <a:spcBef>
                <a:spcPts val="0"/>
              </a:spcBef>
              <a:spcAft>
                <a:spcPts val="0"/>
              </a:spcAft>
              <a:buClrTx/>
              <a:buFont typeface="Arial" charset="0"/>
              <a:buNone/>
              <a:defRPr/>
            </a:pPr>
            <a:r>
              <a:rPr lang="en-CA" altLang="ja-JP" sz="4050" kern="0" dirty="0">
                <a:solidFill>
                  <a:srgbClr val="FFFFFF"/>
                </a:solidFill>
                <a:ea typeface="Arial" charset="0"/>
              </a:rPr>
              <a:t>Three Steps Progressive </a:t>
            </a:r>
            <a:br>
              <a:rPr lang="en-CA" altLang="ja-JP" sz="4050" kern="0" dirty="0">
                <a:solidFill>
                  <a:srgbClr val="FFFFFF"/>
                </a:solidFill>
                <a:ea typeface="Arial" charset="0"/>
              </a:rPr>
            </a:br>
            <a:r>
              <a:rPr lang="en-CA" altLang="ja-JP" sz="4050" kern="0" dirty="0">
                <a:solidFill>
                  <a:srgbClr val="FFFFFF"/>
                </a:solidFill>
                <a:ea typeface="Arial" charset="0"/>
              </a:rPr>
              <a:t>Organizations Can Take Today</a:t>
            </a:r>
          </a:p>
        </p:txBody>
      </p:sp>
      <p:sp>
        <p:nvSpPr>
          <p:cNvPr id="9" name="Oval 8">
            <a:extLst>
              <a:ext uri="{FF2B5EF4-FFF2-40B4-BE49-F238E27FC236}">
                <a16:creationId xmlns:a16="http://schemas.microsoft.com/office/drawing/2014/main" id="{29192242-77EB-4F62-9E1B-B322CEE544C4}"/>
              </a:ext>
            </a:extLst>
          </p:cNvPr>
          <p:cNvSpPr/>
          <p:nvPr/>
        </p:nvSpPr>
        <p:spPr>
          <a:xfrm>
            <a:off x="679149" y="1710288"/>
            <a:ext cx="2269580" cy="2288898"/>
          </a:xfrm>
          <a:prstGeom prst="ellipse">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800" b="1" dirty="0">
                <a:solidFill>
                  <a:srgbClr val="15325F"/>
                </a:solidFill>
                <a:ea typeface="Arial" charset="0"/>
                <a:cs typeface="Arial" charset="0"/>
              </a:rPr>
              <a:t>1.</a:t>
            </a:r>
          </a:p>
          <a:p>
            <a:pPr algn="ctr"/>
            <a:r>
              <a:rPr lang="en-US" sz="1400" b="1" dirty="0">
                <a:solidFill>
                  <a:srgbClr val="15325F"/>
                </a:solidFill>
                <a:ea typeface="Arial" charset="0"/>
                <a:cs typeface="Arial" charset="0"/>
              </a:rPr>
              <a:t>Build</a:t>
            </a:r>
            <a:r>
              <a:rPr lang="en-US" sz="1400" dirty="0">
                <a:solidFill>
                  <a:srgbClr val="15325F"/>
                </a:solidFill>
                <a:ea typeface="Arial" charset="0"/>
                <a:cs typeface="Arial" charset="0"/>
              </a:rPr>
              <a:t> a blueprint of </a:t>
            </a:r>
          </a:p>
          <a:p>
            <a:pPr algn="ctr"/>
            <a:r>
              <a:rPr lang="en-US" sz="1400" dirty="0">
                <a:solidFill>
                  <a:srgbClr val="15325F"/>
                </a:solidFill>
                <a:ea typeface="Arial" charset="0"/>
                <a:cs typeface="Arial" charset="0"/>
              </a:rPr>
              <a:t>what to automate versus what requires personal intervention</a:t>
            </a:r>
          </a:p>
        </p:txBody>
      </p:sp>
      <p:sp>
        <p:nvSpPr>
          <p:cNvPr id="11" name="Oval 10">
            <a:extLst>
              <a:ext uri="{FF2B5EF4-FFF2-40B4-BE49-F238E27FC236}">
                <a16:creationId xmlns:a16="http://schemas.microsoft.com/office/drawing/2014/main" id="{8570AD29-8299-44AF-8A8C-24D0D44E27F9}"/>
              </a:ext>
            </a:extLst>
          </p:cNvPr>
          <p:cNvSpPr/>
          <p:nvPr/>
        </p:nvSpPr>
        <p:spPr>
          <a:xfrm>
            <a:off x="3422058" y="1710288"/>
            <a:ext cx="2269580" cy="2288898"/>
          </a:xfrm>
          <a:prstGeom prst="ellipse">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800" b="1" dirty="0">
                <a:solidFill>
                  <a:srgbClr val="15325F"/>
                </a:solidFill>
                <a:ea typeface="Arial" charset="0"/>
                <a:cs typeface="Arial" charset="0"/>
              </a:rPr>
              <a:t>2.</a:t>
            </a:r>
          </a:p>
          <a:p>
            <a:pPr algn="ctr"/>
            <a:r>
              <a:rPr lang="en-US" sz="1400" b="1" dirty="0">
                <a:solidFill>
                  <a:srgbClr val="15325F"/>
                </a:solidFill>
                <a:ea typeface="Arial" charset="0"/>
                <a:cs typeface="Arial" charset="0"/>
              </a:rPr>
              <a:t>Determine</a:t>
            </a:r>
            <a:r>
              <a:rPr lang="en-US" sz="1400" dirty="0">
                <a:solidFill>
                  <a:srgbClr val="15325F"/>
                </a:solidFill>
                <a:ea typeface="Arial" charset="0"/>
                <a:cs typeface="Arial" charset="0"/>
              </a:rPr>
              <a:t> how </a:t>
            </a:r>
            <a:br>
              <a:rPr lang="en-US" sz="1400" dirty="0">
                <a:solidFill>
                  <a:srgbClr val="15325F"/>
                </a:solidFill>
                <a:ea typeface="Arial" charset="0"/>
                <a:cs typeface="Arial" charset="0"/>
              </a:rPr>
            </a:br>
            <a:r>
              <a:rPr lang="en-US" sz="1400" dirty="0">
                <a:solidFill>
                  <a:srgbClr val="15325F"/>
                </a:solidFill>
                <a:ea typeface="Arial" charset="0"/>
                <a:cs typeface="Arial" charset="0"/>
              </a:rPr>
              <a:t>best to leverage your prior investments</a:t>
            </a:r>
          </a:p>
        </p:txBody>
      </p:sp>
      <p:sp>
        <p:nvSpPr>
          <p:cNvPr id="12" name="Oval 11">
            <a:extLst>
              <a:ext uri="{FF2B5EF4-FFF2-40B4-BE49-F238E27FC236}">
                <a16:creationId xmlns:a16="http://schemas.microsoft.com/office/drawing/2014/main" id="{886A4108-C283-4D2C-BDA6-0B481104C310}"/>
              </a:ext>
            </a:extLst>
          </p:cNvPr>
          <p:cNvSpPr/>
          <p:nvPr/>
        </p:nvSpPr>
        <p:spPr>
          <a:xfrm>
            <a:off x="6164967" y="1710288"/>
            <a:ext cx="2269580" cy="2288898"/>
          </a:xfrm>
          <a:prstGeom prst="ellipse">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800" b="1" dirty="0">
                <a:solidFill>
                  <a:srgbClr val="15325F"/>
                </a:solidFill>
                <a:ea typeface="Arial" charset="0"/>
                <a:cs typeface="Arial" charset="0"/>
              </a:rPr>
              <a:t>3.</a:t>
            </a:r>
          </a:p>
          <a:p>
            <a:pPr algn="ctr"/>
            <a:r>
              <a:rPr lang="en-US" sz="1400" b="1" dirty="0">
                <a:solidFill>
                  <a:srgbClr val="15325F"/>
                </a:solidFill>
                <a:ea typeface="Arial" charset="0"/>
                <a:cs typeface="Arial" charset="0"/>
              </a:rPr>
              <a:t>Leverage</a:t>
            </a:r>
            <a:r>
              <a:rPr lang="en-US" sz="1400" dirty="0">
                <a:solidFill>
                  <a:srgbClr val="15325F"/>
                </a:solidFill>
                <a:ea typeface="Arial" charset="0"/>
                <a:cs typeface="Arial" charset="0"/>
              </a:rPr>
              <a:t> new </a:t>
            </a:r>
            <a:br>
              <a:rPr lang="en-US" sz="1400" dirty="0">
                <a:solidFill>
                  <a:srgbClr val="15325F"/>
                </a:solidFill>
                <a:ea typeface="Arial" charset="0"/>
                <a:cs typeface="Arial" charset="0"/>
              </a:rPr>
            </a:br>
            <a:r>
              <a:rPr lang="en-US" sz="1400" dirty="0">
                <a:solidFill>
                  <a:srgbClr val="15325F"/>
                </a:solidFill>
                <a:ea typeface="Arial" charset="0"/>
                <a:cs typeface="Arial" charset="0"/>
              </a:rPr>
              <a:t>tools to improve productivity </a:t>
            </a:r>
            <a:br>
              <a:rPr lang="en-US" sz="1400" dirty="0">
                <a:solidFill>
                  <a:srgbClr val="15325F"/>
                </a:solidFill>
                <a:ea typeface="Arial" charset="0"/>
                <a:cs typeface="Arial" charset="0"/>
              </a:rPr>
            </a:br>
            <a:r>
              <a:rPr lang="en-US" sz="1400" dirty="0">
                <a:solidFill>
                  <a:srgbClr val="15325F"/>
                </a:solidFill>
                <a:ea typeface="Arial" charset="0"/>
                <a:cs typeface="Arial" charset="0"/>
              </a:rPr>
              <a:t>and customer engagement</a:t>
            </a:r>
          </a:p>
        </p:txBody>
      </p:sp>
    </p:spTree>
    <p:extLst>
      <p:ext uri="{BB962C8B-B14F-4D97-AF65-F5344CB8AC3E}">
        <p14:creationId xmlns:p14="http://schemas.microsoft.com/office/powerpoint/2010/main" val="302485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4D66B-EE9C-479D-A612-202098100F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34502"/>
            <a:ext cx="9144001" cy="2902998"/>
          </a:xfrm>
          <a:prstGeom prst="rect">
            <a:avLst/>
          </a:prstGeom>
        </p:spPr>
      </p:pic>
      <p:sp>
        <p:nvSpPr>
          <p:cNvPr id="10" name="Title 1">
            <a:extLst>
              <a:ext uri="{FF2B5EF4-FFF2-40B4-BE49-F238E27FC236}">
                <a16:creationId xmlns:a16="http://schemas.microsoft.com/office/drawing/2014/main" id="{A6BC9037-5992-4DB4-B594-9309D6E4E283}"/>
              </a:ext>
            </a:extLst>
          </p:cNvPr>
          <p:cNvSpPr>
            <a:spLocks noGrp="1"/>
          </p:cNvSpPr>
          <p:nvPr>
            <p:ph type="title"/>
          </p:nvPr>
        </p:nvSpPr>
        <p:spPr>
          <a:xfrm>
            <a:off x="245143" y="94730"/>
            <a:ext cx="8653717" cy="416719"/>
          </a:xfrm>
        </p:spPr>
        <p:txBody>
          <a:bodyPr/>
          <a:lstStyle/>
          <a:p>
            <a:r>
              <a:rPr lang="en-US" dirty="0"/>
              <a:t>In Conclusion</a:t>
            </a:r>
          </a:p>
        </p:txBody>
      </p:sp>
    </p:spTree>
    <p:extLst>
      <p:ext uri="{BB962C8B-B14F-4D97-AF65-F5344CB8AC3E}">
        <p14:creationId xmlns:p14="http://schemas.microsoft.com/office/powerpoint/2010/main" val="1675972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3FE4D5E-1BA2-4D7F-A48F-E8BA31056871}" type="slidenum">
              <a:rPr lang="en-US" altLang="en-US" smtClean="0"/>
              <a:pPr/>
              <a:t>33</a:t>
            </a:fld>
            <a:endParaRPr lang="en-US" altLang="en-US"/>
          </a:p>
        </p:txBody>
      </p:sp>
      <p:pic>
        <p:nvPicPr>
          <p:cNvPr id="3" name="Picture 2"/>
          <p:cNvPicPr>
            <a:picLocks noGrp="1" noChangeAspect="1"/>
          </p:cNvPicPr>
          <p:nvPr/>
        </p:nvPicPr>
        <p:blipFill>
          <a:blip r:embed="rId2"/>
          <a:stretch>
            <a:fillRect/>
          </a:stretch>
        </p:blipFill>
        <p:spPr>
          <a:xfrm>
            <a:off x="1588" y="0"/>
            <a:ext cx="9144000" cy="5143500"/>
          </a:xfrm>
          <a:prstGeom prst="rect">
            <a:avLst/>
          </a:prstGeom>
          <a:pattFill prst="pct80">
            <a:fgClr>
              <a:schemeClr val="bg1">
                <a:lumMod val="65000"/>
              </a:schemeClr>
            </a:fgClr>
            <a:bgClr>
              <a:schemeClr val="bg1">
                <a:lumMod val="95000"/>
              </a:schemeClr>
            </a:bgClr>
          </a:pattFill>
        </p:spPr>
      </p:pic>
      <p:sp>
        <p:nvSpPr>
          <p:cNvPr id="4" name="Rectangle 3"/>
          <p:cNvSpPr/>
          <p:nvPr/>
        </p:nvSpPr>
        <p:spPr>
          <a:xfrm>
            <a:off x="596" y="0"/>
            <a:ext cx="9142810" cy="5143500"/>
          </a:xfrm>
          <a:prstGeom prst="rect">
            <a:avLst/>
          </a:prstGeom>
          <a:solidFill>
            <a:srgbClr val="15325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5" name="Title 2"/>
          <p:cNvSpPr txBox="1">
            <a:spLocks/>
          </p:cNvSpPr>
          <p:nvPr/>
        </p:nvSpPr>
        <p:spPr bwMode="auto">
          <a:xfrm>
            <a:off x="364331" y="2048471"/>
            <a:ext cx="4518754" cy="10465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bIns="0" anchor="ctr"/>
          <a:lstStyle>
            <a:lvl1pPr defTabSz="457200">
              <a:spcBef>
                <a:spcPts val="26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1pPr>
            <a:lvl2pPr marL="742950" indent="-285750" defTabSz="457200">
              <a:spcBef>
                <a:spcPts val="1000"/>
              </a:spcBef>
              <a:buClr>
                <a:schemeClr val="tx2"/>
              </a:buClr>
              <a:buFont typeface="Arial" pitchFamily="34" charset="0"/>
              <a:buChar char="•"/>
              <a:defRPr sz="1700">
                <a:solidFill>
                  <a:schemeClr val="bg1"/>
                </a:solidFill>
                <a:latin typeface="Arial" pitchFamily="34" charset="0"/>
                <a:ea typeface="Geneva" pitchFamily="-84" charset="0"/>
                <a:cs typeface="Arial" pitchFamily="34" charset="0"/>
              </a:defRPr>
            </a:lvl2pPr>
            <a:lvl3pPr marL="11430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3pPr>
            <a:lvl4pPr marL="16002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4pPr>
            <a:lvl5pPr marL="2057400" indent="-228600" defTabSz="457200">
              <a:spcBef>
                <a:spcPts val="1000"/>
              </a:spcBef>
              <a:buFont typeface="Arial" pitchFamily="34" charset="0"/>
              <a:buChar char="»"/>
              <a:defRPr sz="1700">
                <a:solidFill>
                  <a:schemeClr val="bg1"/>
                </a:solidFill>
                <a:latin typeface="Arial" pitchFamily="34" charset="0"/>
                <a:ea typeface="Geneva" pitchFamily="-84" charset="0"/>
                <a:cs typeface="Arial" pitchFamily="34" charset="0"/>
              </a:defRPr>
            </a:lvl5pPr>
            <a:lvl6pPr marL="25146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6pPr>
            <a:lvl7pPr marL="29718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7pPr>
            <a:lvl8pPr marL="34290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8pPr>
            <a:lvl9pPr marL="3886200" indent="-228600" defTabSz="457200" eaLnBrk="0" fontAlgn="base" hangingPunct="0">
              <a:spcBef>
                <a:spcPts val="1000"/>
              </a:spcBef>
              <a:spcAft>
                <a:spcPct val="0"/>
              </a:spcAft>
              <a:buFont typeface="Arial" pitchFamily="34" charset="0"/>
              <a:buChar char="»"/>
              <a:defRPr sz="1700">
                <a:solidFill>
                  <a:schemeClr val="bg1"/>
                </a:solidFill>
                <a:latin typeface="Arial" pitchFamily="34" charset="0"/>
                <a:ea typeface="Geneva" pitchFamily="-84" charset="0"/>
                <a:cs typeface="Arial" pitchFamily="34" charset="0"/>
              </a:defRPr>
            </a:lvl9pPr>
          </a:lstStyle>
          <a:p>
            <a:pPr algn="ctr" eaLnBrk="1" hangingPunct="1">
              <a:spcBef>
                <a:spcPct val="0"/>
              </a:spcBef>
              <a:buClrTx/>
              <a:buFontTx/>
              <a:buNone/>
            </a:pPr>
            <a:r>
              <a:rPr lang="en-US" altLang="en-US" sz="4000" dirty="0">
                <a:solidFill>
                  <a:srgbClr val="FFFFFF"/>
                </a:solidFill>
              </a:rPr>
              <a:t>Questions?</a:t>
            </a:r>
          </a:p>
        </p:txBody>
      </p:sp>
      <p:sp>
        <p:nvSpPr>
          <p:cNvPr id="6" name="Right Arrow 7">
            <a:extLst>
              <a:ext uri="{FF2B5EF4-FFF2-40B4-BE49-F238E27FC236}">
                <a16:creationId xmlns:a16="http://schemas.microsoft.com/office/drawing/2014/main" id="{E507E22B-3779-4662-9E88-2C62F1606830}"/>
              </a:ext>
            </a:extLst>
          </p:cNvPr>
          <p:cNvSpPr/>
          <p:nvPr/>
        </p:nvSpPr>
        <p:spPr>
          <a:xfrm>
            <a:off x="4220933" y="1287941"/>
            <a:ext cx="3327506" cy="2567618"/>
          </a:xfrm>
          <a:prstGeom prst="rightArrow">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52148A-DEF2-4D21-98A8-E9F541A02B8E}"/>
              </a:ext>
            </a:extLst>
          </p:cNvPr>
          <p:cNvSpPr txBox="1"/>
          <p:nvPr/>
        </p:nvSpPr>
        <p:spPr>
          <a:xfrm>
            <a:off x="4308268" y="1971585"/>
            <a:ext cx="2236445" cy="1200329"/>
          </a:xfrm>
          <a:prstGeom prst="rect">
            <a:avLst/>
          </a:prstGeom>
          <a:noFill/>
        </p:spPr>
        <p:txBody>
          <a:bodyPr wrap="square" rtlCol="0">
            <a:spAutoFit/>
          </a:bodyPr>
          <a:lstStyle/>
          <a:p>
            <a:r>
              <a:rPr lang="en-US" sz="1200" b="1" i="1" dirty="0">
                <a:solidFill>
                  <a:srgbClr val="FFFFFF"/>
                </a:solidFill>
              </a:rPr>
              <a:t>Free copies available after the session or at: </a:t>
            </a:r>
          </a:p>
          <a:p>
            <a:r>
              <a:rPr lang="en-US" sz="1200" i="1" u="sng" dirty="0">
                <a:solidFill>
                  <a:schemeClr val="bg1"/>
                </a:solidFill>
              </a:rPr>
              <a:t>http://www.mitel.com/digital-transformation-for-dummies </a:t>
            </a:r>
            <a:r>
              <a:rPr lang="en-US" sz="1200" b="1" i="1" dirty="0">
                <a:solidFill>
                  <a:schemeClr val="bg1"/>
                </a:solidFill>
              </a:rPr>
              <a:t>&amp;</a:t>
            </a:r>
            <a:r>
              <a:rPr lang="en-US" sz="1200" i="1" dirty="0">
                <a:solidFill>
                  <a:schemeClr val="bg1"/>
                </a:solidFill>
              </a:rPr>
              <a:t> </a:t>
            </a:r>
            <a:endParaRPr lang="en-US" sz="1200" i="1" dirty="0">
              <a:solidFill>
                <a:srgbClr val="FFFFFF"/>
              </a:solidFill>
            </a:endParaRPr>
          </a:p>
          <a:p>
            <a:r>
              <a:rPr lang="en-US" sz="1200" i="1" u="sng" dirty="0">
                <a:solidFill>
                  <a:schemeClr val="bg1"/>
                </a:solidFill>
              </a:rPr>
              <a:t>http://www.mitel.com/cx-for-dummies </a:t>
            </a:r>
            <a:endParaRPr lang="en-US" sz="1200" u="sng" dirty="0">
              <a:solidFill>
                <a:schemeClr val="bg1"/>
              </a:solidFill>
            </a:endParaRPr>
          </a:p>
        </p:txBody>
      </p:sp>
      <p:sp>
        <p:nvSpPr>
          <p:cNvPr id="9" name="Title 1">
            <a:extLst>
              <a:ext uri="{FF2B5EF4-FFF2-40B4-BE49-F238E27FC236}">
                <a16:creationId xmlns:a16="http://schemas.microsoft.com/office/drawing/2014/main" id="{64A96977-CBEC-4011-B822-0B681D45D8FD}"/>
              </a:ext>
            </a:extLst>
          </p:cNvPr>
          <p:cNvSpPr txBox="1">
            <a:spLocks/>
          </p:cNvSpPr>
          <p:nvPr/>
        </p:nvSpPr>
        <p:spPr bwMode="auto">
          <a:xfrm>
            <a:off x="1365932" y="2965968"/>
            <a:ext cx="2754359" cy="185396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342938" rtl="0" eaLnBrk="1" fontAlgn="base" hangingPunct="1">
              <a:spcBef>
                <a:spcPct val="0"/>
              </a:spcBef>
              <a:spcAft>
                <a:spcPct val="0"/>
              </a:spcAft>
              <a:defRPr sz="2200" kern="1200">
                <a:solidFill>
                  <a:srgbClr val="00A1E0"/>
                </a:solidFill>
                <a:latin typeface="Arial"/>
                <a:ea typeface="Geneva" charset="0"/>
                <a:cs typeface="Arial"/>
              </a:defRPr>
            </a:lvl1pPr>
            <a:lvl2pPr algn="l" defTabSz="342938" rtl="0" eaLnBrk="1" fontAlgn="base" hangingPunct="1">
              <a:spcBef>
                <a:spcPct val="0"/>
              </a:spcBef>
              <a:spcAft>
                <a:spcPct val="0"/>
              </a:spcAft>
              <a:defRPr sz="2400">
                <a:solidFill>
                  <a:schemeClr val="tx1"/>
                </a:solidFill>
                <a:latin typeface="Arial" charset="0"/>
                <a:ea typeface="Geneva" charset="0"/>
              </a:defRPr>
            </a:lvl2pPr>
            <a:lvl3pPr algn="l" defTabSz="342938" rtl="0" eaLnBrk="1" fontAlgn="base" hangingPunct="1">
              <a:spcBef>
                <a:spcPct val="0"/>
              </a:spcBef>
              <a:spcAft>
                <a:spcPct val="0"/>
              </a:spcAft>
              <a:defRPr sz="2400">
                <a:solidFill>
                  <a:schemeClr val="tx1"/>
                </a:solidFill>
                <a:latin typeface="Arial" charset="0"/>
                <a:ea typeface="Geneva" charset="0"/>
              </a:defRPr>
            </a:lvl3pPr>
            <a:lvl4pPr algn="l" defTabSz="342938" rtl="0" eaLnBrk="1" fontAlgn="base" hangingPunct="1">
              <a:spcBef>
                <a:spcPct val="0"/>
              </a:spcBef>
              <a:spcAft>
                <a:spcPct val="0"/>
              </a:spcAft>
              <a:defRPr sz="2400">
                <a:solidFill>
                  <a:schemeClr val="tx1"/>
                </a:solidFill>
                <a:latin typeface="Arial" charset="0"/>
                <a:ea typeface="Geneva" charset="0"/>
              </a:defRPr>
            </a:lvl4pPr>
            <a:lvl5pPr algn="l" defTabSz="342938" rtl="0" eaLnBrk="1" fontAlgn="base" hangingPunct="1">
              <a:spcBef>
                <a:spcPct val="0"/>
              </a:spcBef>
              <a:spcAft>
                <a:spcPct val="0"/>
              </a:spcAft>
              <a:defRPr sz="2400">
                <a:solidFill>
                  <a:schemeClr val="tx1"/>
                </a:solidFill>
                <a:latin typeface="Arial" charset="0"/>
                <a:ea typeface="Geneva" charset="0"/>
              </a:defRPr>
            </a:lvl5pPr>
            <a:lvl6pPr marL="342938" algn="l" defTabSz="342938" rtl="0" eaLnBrk="1" fontAlgn="base" hangingPunct="1">
              <a:spcBef>
                <a:spcPct val="0"/>
              </a:spcBef>
              <a:spcAft>
                <a:spcPct val="0"/>
              </a:spcAft>
              <a:defRPr sz="3100">
                <a:solidFill>
                  <a:schemeClr val="tx1"/>
                </a:solidFill>
                <a:latin typeface="Arial" charset="0"/>
                <a:ea typeface="Geneva" charset="0"/>
              </a:defRPr>
            </a:lvl6pPr>
            <a:lvl7pPr marL="685874" algn="l" defTabSz="342938" rtl="0" eaLnBrk="1" fontAlgn="base" hangingPunct="1">
              <a:spcBef>
                <a:spcPct val="0"/>
              </a:spcBef>
              <a:spcAft>
                <a:spcPct val="0"/>
              </a:spcAft>
              <a:defRPr sz="3100">
                <a:solidFill>
                  <a:schemeClr val="tx1"/>
                </a:solidFill>
                <a:latin typeface="Arial" charset="0"/>
                <a:ea typeface="Geneva" charset="0"/>
              </a:defRPr>
            </a:lvl7pPr>
            <a:lvl8pPr marL="1028811" algn="l" defTabSz="342938" rtl="0" eaLnBrk="1" fontAlgn="base" hangingPunct="1">
              <a:spcBef>
                <a:spcPct val="0"/>
              </a:spcBef>
              <a:spcAft>
                <a:spcPct val="0"/>
              </a:spcAft>
              <a:defRPr sz="3100">
                <a:solidFill>
                  <a:schemeClr val="tx1"/>
                </a:solidFill>
                <a:latin typeface="Arial" charset="0"/>
                <a:ea typeface="Geneva" charset="0"/>
              </a:defRPr>
            </a:lvl8pPr>
            <a:lvl9pPr marL="1371749" algn="l" defTabSz="342938" rtl="0" eaLnBrk="1" fontAlgn="base" hangingPunct="1">
              <a:spcBef>
                <a:spcPct val="0"/>
              </a:spcBef>
              <a:spcAft>
                <a:spcPct val="0"/>
              </a:spcAft>
              <a:defRPr sz="3100">
                <a:solidFill>
                  <a:schemeClr val="tx1"/>
                </a:solidFill>
                <a:latin typeface="Arial" charset="0"/>
                <a:ea typeface="Geneva" charset="0"/>
              </a:defRPr>
            </a:lvl9pPr>
          </a:lstStyle>
          <a:p>
            <a:pPr>
              <a:spcBef>
                <a:spcPts val="900"/>
              </a:spcBef>
            </a:pPr>
            <a:r>
              <a:rPr lang="en-US" sz="1800" dirty="0">
                <a:solidFill>
                  <a:schemeClr val="bg1"/>
                </a:solidFill>
              </a:rPr>
              <a:t>Matthew.Clare@mitel.com </a:t>
            </a:r>
            <a:br>
              <a:rPr lang="en-US" sz="1800" dirty="0">
                <a:solidFill>
                  <a:schemeClr val="bg1"/>
                </a:solidFill>
              </a:rPr>
            </a:br>
            <a:br>
              <a:rPr lang="en-US" sz="1800" dirty="0">
                <a:solidFill>
                  <a:schemeClr val="accent3"/>
                </a:solidFill>
              </a:rPr>
            </a:br>
            <a:br>
              <a:rPr lang="en-US" sz="2400" dirty="0">
                <a:solidFill>
                  <a:schemeClr val="accent3"/>
                </a:solidFill>
              </a:rPr>
            </a:br>
            <a:br>
              <a:rPr lang="en-US" sz="2100" dirty="0">
                <a:solidFill>
                  <a:schemeClr val="accent3"/>
                </a:solidFill>
                <a:latin typeface="Arial" panose="020B0604020202020204" pitchFamily="34" charset="0"/>
              </a:rPr>
            </a:br>
            <a:endParaRPr lang="en-US" sz="3300" dirty="0">
              <a:solidFill>
                <a:schemeClr val="accent3"/>
              </a:solidFill>
            </a:endParaRPr>
          </a:p>
        </p:txBody>
      </p:sp>
      <p:pic>
        <p:nvPicPr>
          <p:cNvPr id="1026" name="Picture 2" descr="Image result for mitel digital transformation for dummies">
            <a:extLst>
              <a:ext uri="{FF2B5EF4-FFF2-40B4-BE49-F238E27FC236}">
                <a16:creationId xmlns:a16="http://schemas.microsoft.com/office/drawing/2014/main" id="{44811E01-A577-4D43-A98F-A5A5D09FF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458" y="353490"/>
            <a:ext cx="1373867" cy="2048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itel customer experience for dummies">
            <a:extLst>
              <a:ext uri="{FF2B5EF4-FFF2-40B4-BE49-F238E27FC236}">
                <a16:creationId xmlns:a16="http://schemas.microsoft.com/office/drawing/2014/main" id="{B20D93A3-8F77-4B24-8D43-2DC873F85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458" y="2755452"/>
            <a:ext cx="1373866" cy="212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313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10688" y="4766694"/>
            <a:ext cx="472952" cy="273772"/>
          </a:xfrm>
          <a:prstGeom prst="rect">
            <a:avLst/>
          </a:prstGeom>
        </p:spPr>
        <p:txBody>
          <a:bodyPr/>
          <a:lstStyle/>
          <a:p>
            <a:pPr defTabSz="685732"/>
            <a:fld id="{665E08EE-2293-42D1-BA19-CA13E7FCF12F}" type="slidenum">
              <a:rPr lang="en-US" altLang="en-US">
                <a:solidFill>
                  <a:srgbClr val="15325F"/>
                </a:solidFill>
                <a:ea typeface="ＭＳ Ｐゴシック" charset="-128"/>
                <a:cs typeface="+mn-cs"/>
              </a:rPr>
              <a:pPr defTabSz="685732"/>
              <a:t>4</a:t>
            </a:fld>
            <a:endParaRPr lang="en-US" altLang="en-US">
              <a:solidFill>
                <a:srgbClr val="15325F"/>
              </a:solidFill>
              <a:ea typeface="ＭＳ Ｐゴシック" charset="-128"/>
              <a:cs typeface="+mn-cs"/>
            </a:endParaRPr>
          </a:p>
        </p:txBody>
      </p:sp>
      <p:pic>
        <p:nvPicPr>
          <p:cNvPr id="6" name="Picture 2" descr="Image result for digital transformation"/>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4026"/>
          <a:stretch/>
        </p:blipFill>
        <p:spPr bwMode="auto">
          <a:xfrm>
            <a:off x="1191" y="671"/>
            <a:ext cx="9141619" cy="58648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5968" y="232928"/>
            <a:ext cx="3175485" cy="461665"/>
          </a:xfrm>
          <a:prstGeom prst="rect">
            <a:avLst/>
          </a:prstGeom>
          <a:noFill/>
        </p:spPr>
        <p:txBody>
          <a:bodyPr wrap="none" rtlCol="0">
            <a:spAutoFit/>
          </a:bodyPr>
          <a:lstStyle/>
          <a:p>
            <a:pPr defTabSz="685732"/>
            <a:r>
              <a:rPr lang="en-CA" sz="2400" i="1" dirty="0">
                <a:solidFill>
                  <a:srgbClr val="15325F"/>
                </a:solidFill>
                <a:ea typeface="ＭＳ Ｐゴシック" charset="-128"/>
              </a:rPr>
              <a:t>Digital Transformation</a:t>
            </a:r>
          </a:p>
        </p:txBody>
      </p:sp>
    </p:spTree>
    <p:extLst>
      <p:ext uri="{BB962C8B-B14F-4D97-AF65-F5344CB8AC3E}">
        <p14:creationId xmlns:p14="http://schemas.microsoft.com/office/powerpoint/2010/main" val="14796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Placeholder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192" y="670"/>
            <a:ext cx="9140429" cy="5142161"/>
          </a:xfrm>
          <a:prstGeom prst="rect">
            <a:avLst/>
          </a:prstGeom>
        </p:spPr>
      </p:pic>
      <p:sp>
        <p:nvSpPr>
          <p:cNvPr id="41" name="Rectangle 40"/>
          <p:cNvSpPr/>
          <p:nvPr/>
        </p:nvSpPr>
        <p:spPr>
          <a:xfrm>
            <a:off x="479415" y="1152601"/>
            <a:ext cx="3323781" cy="3083210"/>
          </a:xfrm>
          <a:prstGeom prst="rect">
            <a:avLst/>
          </a:prstGeom>
          <a:solidFill>
            <a:srgbClr val="FFFFFF"/>
          </a:solidFill>
          <a:ln w="28575">
            <a:noFill/>
          </a:ln>
          <a:effectLst>
            <a:outerShdw blurRad="139700" dist="23000" dir="5400000" sx="102000" sy="102000" rotWithShape="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CA">
              <a:solidFill>
                <a:srgbClr val="000000"/>
              </a:solidFill>
              <a:latin typeface="Arial"/>
            </a:endParaRPr>
          </a:p>
        </p:txBody>
      </p:sp>
      <p:sp>
        <p:nvSpPr>
          <p:cNvPr id="42" name="Rectangle 41"/>
          <p:cNvSpPr/>
          <p:nvPr/>
        </p:nvSpPr>
        <p:spPr>
          <a:xfrm>
            <a:off x="4060316" y="1152601"/>
            <a:ext cx="4640752" cy="3083210"/>
          </a:xfrm>
          <a:prstGeom prst="rect">
            <a:avLst/>
          </a:prstGeom>
          <a:solidFill>
            <a:srgbClr val="FFFFFF"/>
          </a:solidFill>
          <a:ln w="28575">
            <a:noFill/>
          </a:ln>
          <a:effectLst>
            <a:outerShdw blurRad="139700" dist="23000" dir="5400000" sx="102000" sy="102000" rotWithShape="0">
              <a:srgbClr val="000000">
                <a:alpha val="1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CA">
              <a:solidFill>
                <a:srgbClr val="000000"/>
              </a:solidFill>
              <a:latin typeface="Arial"/>
            </a:endParaRPr>
          </a:p>
        </p:txBody>
      </p:sp>
      <p:sp>
        <p:nvSpPr>
          <p:cNvPr id="5" name="TextBox 4"/>
          <p:cNvSpPr txBox="1"/>
          <p:nvPr/>
        </p:nvSpPr>
        <p:spPr>
          <a:xfrm>
            <a:off x="465892" y="763016"/>
            <a:ext cx="3337304" cy="369332"/>
          </a:xfrm>
          <a:prstGeom prst="rect">
            <a:avLst/>
          </a:prstGeom>
          <a:noFill/>
        </p:spPr>
        <p:txBody>
          <a:bodyPr wrap="square" rtlCol="0">
            <a:spAutoFit/>
          </a:bodyPr>
          <a:lstStyle/>
          <a:p>
            <a:pPr algn="ctr" defTabSz="685732"/>
            <a:r>
              <a:rPr lang="en-CA" b="1" dirty="0">
                <a:solidFill>
                  <a:srgbClr val="FFFFFF"/>
                </a:solidFill>
                <a:ea typeface="ＭＳ Ｐゴシック" charset="-128"/>
              </a:rPr>
              <a:t>NEW BUSINESS MODELS</a:t>
            </a:r>
          </a:p>
        </p:txBody>
      </p:sp>
      <p:sp>
        <p:nvSpPr>
          <p:cNvPr id="6" name="TextBox 5"/>
          <p:cNvSpPr txBox="1"/>
          <p:nvPr/>
        </p:nvSpPr>
        <p:spPr>
          <a:xfrm>
            <a:off x="4073839" y="763016"/>
            <a:ext cx="4639267" cy="369332"/>
          </a:xfrm>
          <a:prstGeom prst="rect">
            <a:avLst/>
          </a:prstGeom>
          <a:noFill/>
        </p:spPr>
        <p:txBody>
          <a:bodyPr wrap="square" rtlCol="0">
            <a:spAutoFit/>
          </a:bodyPr>
          <a:lstStyle/>
          <a:p>
            <a:pPr algn="ctr" defTabSz="685732"/>
            <a:r>
              <a:rPr lang="en-CA" b="1" dirty="0">
                <a:solidFill>
                  <a:srgbClr val="FFFFFF"/>
                </a:solidFill>
                <a:ea typeface="ＭＳ Ｐゴシック" charset="-128"/>
              </a:rPr>
              <a:t>NEW TECHNOLOGIES</a:t>
            </a:r>
          </a:p>
        </p:txBody>
      </p:sp>
      <p:grpSp>
        <p:nvGrpSpPr>
          <p:cNvPr id="28" name="Group 27"/>
          <p:cNvGrpSpPr/>
          <p:nvPr/>
        </p:nvGrpSpPr>
        <p:grpSpPr>
          <a:xfrm>
            <a:off x="667300" y="1629422"/>
            <a:ext cx="2898541" cy="2006818"/>
            <a:chOff x="1314759" y="2469349"/>
            <a:chExt cx="3865727" cy="2676453"/>
          </a:xfrm>
        </p:grpSpPr>
        <p:pic>
          <p:nvPicPr>
            <p:cNvPr id="1034" name="Picture 10" descr="Image result for netflix logo"/>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94989" y="2609711"/>
              <a:ext cx="943075" cy="4396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ber logo"/>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314759" y="3098688"/>
              <a:ext cx="1089472" cy="108789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irbnb 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85882" y="2469349"/>
              <a:ext cx="1149118" cy="7686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mogo logo"/>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3913537" y="2640608"/>
              <a:ext cx="1171420" cy="3748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carrot logo insurance"/>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184964" y="4392007"/>
              <a:ext cx="995522" cy="7537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graphics.cars.com/images/core/logo.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97066" y="3411114"/>
              <a:ext cx="1241600" cy="52673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encrypted-tbn3.gstatic.com/images?q=tbn:ANd9GcSrlbH4uvlzfzOxcGl6Db0AsMh4VZoQu17ifNB2FEULiqyEaL9YWrTAz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2974" y="3225693"/>
              <a:ext cx="838744" cy="83874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dropbox logo"/>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475147" y="4410719"/>
              <a:ext cx="716370" cy="71637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amazon logo"/>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3156411" y="4462130"/>
              <a:ext cx="1090754" cy="61354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salesforce log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376368" y="4436535"/>
              <a:ext cx="786992" cy="572358"/>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5852" y="2687111"/>
            <a:ext cx="617402" cy="592985"/>
          </a:xfrm>
          <a:prstGeom prst="rect">
            <a:avLst/>
          </a:prstGeom>
        </p:spPr>
      </p:pic>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3378" y="2237347"/>
            <a:ext cx="1161551" cy="338350"/>
          </a:xfrm>
          <a:prstGeom prst="rect">
            <a:avLst/>
          </a:prstGeom>
        </p:spPr>
      </p:pic>
      <p:pic>
        <p:nvPicPr>
          <p:cNvPr id="43" name="Picture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51775" y="2704362"/>
            <a:ext cx="1078684" cy="365432"/>
          </a:xfrm>
          <a:prstGeom prst="rect">
            <a:avLst/>
          </a:prstGeom>
        </p:spPr>
      </p:pic>
      <p:pic>
        <p:nvPicPr>
          <p:cNvPr id="44" name="Picture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57332" y="2175249"/>
            <a:ext cx="642233" cy="562619"/>
          </a:xfrm>
          <a:prstGeom prst="rect">
            <a:avLst/>
          </a:prstGeom>
        </p:spPr>
      </p:pic>
      <p:pic>
        <p:nvPicPr>
          <p:cNvPr id="45" name="Picture 4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58340" y="2259274"/>
            <a:ext cx="982843" cy="264443"/>
          </a:xfrm>
          <a:prstGeom prst="rect">
            <a:avLst/>
          </a:prstGeom>
        </p:spPr>
      </p:pic>
      <p:pic>
        <p:nvPicPr>
          <p:cNvPr id="46" name="Picture 45"/>
          <p:cNvPicPr>
            <a:picLocks noChangeAspect="1"/>
          </p:cNvPicPr>
          <p:nvPr/>
        </p:nvPicPr>
        <p:blipFill>
          <a:blip r:embed="rId19"/>
          <a:stretch>
            <a:fillRect/>
          </a:stretch>
        </p:blipFill>
        <p:spPr>
          <a:xfrm>
            <a:off x="4322915" y="3622208"/>
            <a:ext cx="1201905" cy="389477"/>
          </a:xfrm>
          <a:prstGeom prst="rect">
            <a:avLst/>
          </a:prstGeom>
        </p:spPr>
      </p:pic>
      <p:pic>
        <p:nvPicPr>
          <p:cNvPr id="47" name="Picture 46"/>
          <p:cNvPicPr>
            <a:picLocks noChangeAspect="1"/>
          </p:cNvPicPr>
          <p:nvPr/>
        </p:nvPicPr>
        <p:blipFill>
          <a:blip r:embed="rId20"/>
          <a:stretch>
            <a:fillRect/>
          </a:stretch>
        </p:blipFill>
        <p:spPr>
          <a:xfrm>
            <a:off x="5801097" y="3597253"/>
            <a:ext cx="1258722" cy="454352"/>
          </a:xfrm>
          <a:prstGeom prst="rect">
            <a:avLst/>
          </a:prstGeom>
        </p:spPr>
      </p:pic>
      <p:pic>
        <p:nvPicPr>
          <p:cNvPr id="48" name="Picture 47"/>
          <p:cNvPicPr>
            <a:picLocks noChangeAspect="1"/>
          </p:cNvPicPr>
          <p:nvPr/>
        </p:nvPicPr>
        <p:blipFill>
          <a:blip r:embed="rId21"/>
          <a:stretch>
            <a:fillRect/>
          </a:stretch>
        </p:blipFill>
        <p:spPr>
          <a:xfrm>
            <a:off x="7164351" y="3665344"/>
            <a:ext cx="1335803" cy="382570"/>
          </a:xfrm>
          <a:prstGeom prst="rect">
            <a:avLst/>
          </a:prstGeom>
        </p:spPr>
      </p:pic>
      <p:pic>
        <p:nvPicPr>
          <p:cNvPr id="49" name="Picture 48"/>
          <p:cNvPicPr>
            <a:picLocks noChangeAspect="1"/>
          </p:cNvPicPr>
          <p:nvPr/>
        </p:nvPicPr>
        <p:blipFill>
          <a:blip r:embed="rId22">
            <a:clrChange>
              <a:clrFrom>
                <a:srgbClr val="F1F1F1"/>
              </a:clrFrom>
              <a:clrTo>
                <a:srgbClr val="F1F1F1">
                  <a:alpha val="0"/>
                </a:srgbClr>
              </a:clrTo>
            </a:clrChange>
            <a:extLst>
              <a:ext uri="{28A0092B-C50C-407E-A947-70E740481C1C}">
                <a14:useLocalDpi xmlns:a14="http://schemas.microsoft.com/office/drawing/2010/main" val="0"/>
              </a:ext>
            </a:extLst>
          </a:blip>
          <a:stretch>
            <a:fillRect/>
          </a:stretch>
        </p:blipFill>
        <p:spPr>
          <a:xfrm>
            <a:off x="5461186" y="3147036"/>
            <a:ext cx="735053" cy="295538"/>
          </a:xfrm>
          <a:prstGeom prst="rect">
            <a:avLst/>
          </a:prstGeom>
        </p:spPr>
      </p:pic>
      <p:pic>
        <p:nvPicPr>
          <p:cNvPr id="50" name="Picture 6" descr="Image result for microservices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52324" y="2639016"/>
            <a:ext cx="806864" cy="83159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 50"/>
          <p:cNvGrpSpPr/>
          <p:nvPr/>
        </p:nvGrpSpPr>
        <p:grpSpPr>
          <a:xfrm>
            <a:off x="4376313" y="1373590"/>
            <a:ext cx="1010213" cy="680786"/>
            <a:chOff x="7045434" y="1866301"/>
            <a:chExt cx="1347301" cy="907951"/>
          </a:xfrm>
        </p:grpSpPr>
        <p:pic>
          <p:nvPicPr>
            <p:cNvPr id="52" name="Picture 4" descr="Image result for microservices icon"/>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55518" y="1866301"/>
              <a:ext cx="1149118" cy="69521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7045434" y="2435609"/>
              <a:ext cx="1347301" cy="338643"/>
            </a:xfrm>
            <a:prstGeom prst="rect">
              <a:avLst/>
            </a:prstGeom>
            <a:noFill/>
          </p:spPr>
          <p:txBody>
            <a:bodyPr wrap="none" rtlCol="0">
              <a:spAutoFit/>
            </a:bodyPr>
            <a:lstStyle/>
            <a:p>
              <a:pPr defTabSz="685732"/>
              <a:r>
                <a:rPr lang="en-CA" sz="1050" dirty="0">
                  <a:solidFill>
                    <a:srgbClr val="15325F"/>
                  </a:solidFill>
                  <a:ea typeface="ＭＳ Ｐゴシック" charset="-128"/>
                </a:rPr>
                <a:t>Microservices</a:t>
              </a:r>
            </a:p>
          </p:txBody>
        </p:sp>
      </p:grpSp>
      <p:pic>
        <p:nvPicPr>
          <p:cNvPr id="54" name="Picture 8" descr="Image result for mulesof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54382" y="2135053"/>
            <a:ext cx="565798" cy="39109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469547" y="1576608"/>
            <a:ext cx="654626" cy="294910"/>
          </a:xfrm>
          <a:prstGeom prst="rect">
            <a:avLst/>
          </a:prstGeom>
        </p:spPr>
      </p:pic>
      <p:pic>
        <p:nvPicPr>
          <p:cNvPr id="56" name="Picture 5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5629400" y="1566733"/>
            <a:ext cx="549728" cy="252875"/>
          </a:xfrm>
          <a:prstGeom prst="rect">
            <a:avLst/>
          </a:prstGeom>
        </p:spPr>
      </p:pic>
      <p:pic>
        <p:nvPicPr>
          <p:cNvPr id="57" name="Picture 56"/>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7408258" y="1380425"/>
            <a:ext cx="865607" cy="697034"/>
          </a:xfrm>
          <a:prstGeom prst="rect">
            <a:avLst/>
          </a:prstGeom>
        </p:spPr>
      </p:pic>
      <p:pic>
        <p:nvPicPr>
          <p:cNvPr id="58" name="Picture 19"/>
          <p:cNvPicPr>
            <a:picLocks noChangeAspect="1"/>
          </p:cNvPicPr>
          <p:nvPr/>
        </p:nvPicPr>
        <p:blipFill>
          <a:blip r:embed="rId29">
            <a:extLst>
              <a:ext uri="{28A0092B-C50C-407E-A947-70E740481C1C}">
                <a14:useLocalDpi xmlns:a14="http://schemas.microsoft.com/office/drawing/2010/main"/>
              </a:ext>
            </a:extLst>
          </a:blip>
          <a:srcRect/>
          <a:stretch>
            <a:fillRect/>
          </a:stretch>
        </p:blipFill>
        <p:spPr bwMode="auto">
          <a:xfrm>
            <a:off x="7359363" y="2845881"/>
            <a:ext cx="1241528" cy="5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73206" y="578313"/>
            <a:ext cx="5797588" cy="3065626"/>
            <a:chOff x="1602671" y="762463"/>
            <a:chExt cx="5797588" cy="3065626"/>
          </a:xfrm>
        </p:grpSpPr>
        <p:sp>
          <p:nvSpPr>
            <p:cNvPr id="2" name="Rectangle 1">
              <a:extLst>
                <a:ext uri="{FF2B5EF4-FFF2-40B4-BE49-F238E27FC236}">
                  <a16:creationId xmlns:a16="http://schemas.microsoft.com/office/drawing/2014/main" id="{0A4BEDBA-FBDF-4DC1-9B85-861C995D8CEB}"/>
                </a:ext>
              </a:extLst>
            </p:cNvPr>
            <p:cNvSpPr/>
            <p:nvPr/>
          </p:nvSpPr>
          <p:spPr>
            <a:xfrm>
              <a:off x="1602671" y="2196873"/>
              <a:ext cx="5568945" cy="1631216"/>
            </a:xfrm>
            <a:prstGeom prst="rect">
              <a:avLst/>
            </a:prstGeom>
          </p:spPr>
          <p:txBody>
            <a:bodyPr wrap="square">
              <a:spAutoFit/>
            </a:body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a:ea typeface="ＭＳ Ｐゴシック" charset="0"/>
                </a:rPr>
                <a:t>Leading companies </a:t>
              </a:r>
              <a:r>
                <a:rPr kumimoji="0" lang="en-US" sz="2200" b="0" i="0" u="none" strike="noStrike" kern="1200" cap="none" spc="0" normalizeH="0" baseline="0" noProof="0">
                  <a:ln>
                    <a:noFill/>
                  </a:ln>
                  <a:solidFill>
                    <a:schemeClr val="accent1"/>
                  </a:solidFill>
                  <a:effectLst/>
                  <a:uLnTx/>
                  <a:uFillTx/>
                  <a:latin typeface="Arial"/>
                  <a:ea typeface="ＭＳ Ｐゴシック" charset="0"/>
                </a:rPr>
                <a:t>understand</a:t>
              </a:r>
              <a:r>
                <a:rPr kumimoji="0" lang="en-US" sz="1800" b="0" i="0" u="none" strike="noStrike" kern="1200" cap="none" spc="0" normalizeH="0" baseline="0" noProof="0">
                  <a:ln>
                    <a:noFill/>
                  </a:ln>
                  <a:solidFill>
                    <a:schemeClr val="accent1"/>
                  </a:solidFill>
                  <a:effectLst/>
                  <a:uLnTx/>
                  <a:uFillTx/>
                  <a:latin typeface="Arial"/>
                  <a:ea typeface="ＭＳ Ｐゴシック" charset="0"/>
                </a:rPr>
                <a:t> that they are in </a:t>
              </a:r>
            </a:p>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a:ea typeface="ＭＳ Ｐゴシック" charset="0"/>
                </a:rPr>
                <a:t>the customer-experience business, and that</a:t>
              </a:r>
              <a:r>
                <a:rPr kumimoji="0" lang="en-US" sz="1800" b="0" i="0" u="none" strike="noStrike" kern="1200" cap="none" spc="0" normalizeH="0" baseline="0" noProof="0">
                  <a:ln>
                    <a:noFill/>
                  </a:ln>
                  <a:solidFill>
                    <a:srgbClr val="FFFFFF"/>
                  </a:solidFill>
                  <a:effectLst/>
                  <a:uLnTx/>
                  <a:uFillTx/>
                  <a:latin typeface="Arial"/>
                  <a:ea typeface="ＭＳ Ｐゴシック" charset="0"/>
                </a:rPr>
                <a:t> </a:t>
              </a:r>
              <a:r>
                <a:rPr kumimoji="0" lang="en-US" sz="2400" b="0" i="1" u="none" strike="noStrike" kern="1200" cap="none" spc="0" normalizeH="0" baseline="0" noProof="0">
                  <a:ln>
                    <a:noFill/>
                  </a:ln>
                  <a:solidFill>
                    <a:srgbClr val="009CDC"/>
                  </a:solidFill>
                  <a:effectLst/>
                  <a:uLnTx/>
                  <a:uFillTx/>
                  <a:latin typeface="Arial"/>
                  <a:ea typeface="ＭＳ Ｐゴシック" charset="0"/>
                </a:rPr>
                <a:t>how</a:t>
              </a:r>
              <a:r>
                <a:rPr kumimoji="0" lang="en-US" sz="1800" b="0" i="0" u="none" strike="noStrike" kern="1200" cap="none" spc="0" normalizeH="0" baseline="0" noProof="0">
                  <a:ln>
                    <a:noFill/>
                  </a:ln>
                  <a:solidFill>
                    <a:srgbClr val="FFFFFF"/>
                  </a:solidFill>
                  <a:effectLst/>
                  <a:uLnTx/>
                  <a:uFillTx/>
                  <a:latin typeface="Arial"/>
                  <a:ea typeface="ＭＳ Ｐゴシック" charset="0"/>
                </a:rPr>
                <a:t> </a:t>
              </a:r>
            </a:p>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1800" b="0" i="0" u="none" strike="noStrike" kern="1200" cap="none" spc="-30" normalizeH="0" baseline="0" noProof="0">
                  <a:ln>
                    <a:noFill/>
                  </a:ln>
                  <a:solidFill>
                    <a:schemeClr val="accent1"/>
                  </a:solidFill>
                  <a:effectLst/>
                  <a:uLnTx/>
                  <a:uFillTx/>
                  <a:latin typeface="Arial"/>
                  <a:ea typeface="ＭＳ Ｐゴシック" charset="0"/>
                </a:rPr>
                <a:t>an organization delivers for </a:t>
              </a:r>
              <a:r>
                <a:rPr kumimoji="0" lang="en-US" sz="1900" b="0" i="0" u="none" strike="noStrike" kern="1200" cap="none" spc="-30" normalizeH="0" baseline="0" noProof="0">
                  <a:ln>
                    <a:noFill/>
                  </a:ln>
                  <a:solidFill>
                    <a:schemeClr val="accent1"/>
                  </a:solidFill>
                  <a:effectLst/>
                  <a:uLnTx/>
                  <a:uFillTx/>
                  <a:latin typeface="Arial"/>
                  <a:ea typeface="ＭＳ Ｐゴシック" charset="0"/>
                </a:rPr>
                <a:t>customers</a:t>
              </a:r>
              <a:r>
                <a:rPr kumimoji="0" lang="en-US" sz="1800" b="0" i="0" u="none" strike="noStrike" kern="1200" cap="none" spc="-30" normalizeH="0" baseline="0" noProof="0">
                  <a:ln>
                    <a:noFill/>
                  </a:ln>
                  <a:solidFill>
                    <a:schemeClr val="accent1"/>
                  </a:solidFill>
                  <a:effectLst/>
                  <a:uLnTx/>
                  <a:uFillTx/>
                  <a:latin typeface="Arial"/>
                  <a:ea typeface="ＭＳ Ｐゴシック" charset="0"/>
                </a:rPr>
                <a:t> is beginning </a:t>
              </a:r>
            </a:p>
            <a:p>
              <a:pPr marL="0" marR="0" lvl="0" indent="0" algn="l" defTabSz="914400" rtl="0" eaLnBrk="1" fontAlgn="base" latinLnBrk="0" hangingPunct="1">
                <a:lnSpc>
                  <a:spcPts val="3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Arial"/>
                  <a:ea typeface="ＭＳ Ｐゴシック" charset="0"/>
                </a:rPr>
                <a:t>to be as important as</a:t>
              </a:r>
              <a:r>
                <a:rPr kumimoji="0" lang="en-US" sz="1800" b="0" i="0" u="none" strike="noStrike" kern="1200" cap="none" spc="0" normalizeH="0" baseline="0" noProof="0">
                  <a:ln>
                    <a:noFill/>
                  </a:ln>
                  <a:solidFill>
                    <a:srgbClr val="FFFFFF"/>
                  </a:solidFill>
                  <a:effectLst/>
                  <a:uLnTx/>
                  <a:uFillTx/>
                  <a:latin typeface="Arial"/>
                  <a:ea typeface="ＭＳ Ｐゴシック" charset="0"/>
                </a:rPr>
                <a:t> </a:t>
              </a:r>
              <a:r>
                <a:rPr kumimoji="0" lang="en-US" sz="2400" b="0" i="1" u="none" strike="noStrike" kern="1200" cap="none" spc="0" normalizeH="0" baseline="0" noProof="0">
                  <a:ln>
                    <a:noFill/>
                  </a:ln>
                  <a:solidFill>
                    <a:srgbClr val="009CDC"/>
                  </a:solidFill>
                  <a:effectLst/>
                  <a:uLnTx/>
                  <a:uFillTx/>
                  <a:latin typeface="Arial"/>
                  <a:ea typeface="ＭＳ Ｐゴシック" charset="0"/>
                </a:rPr>
                <a:t>what</a:t>
              </a:r>
              <a:r>
                <a:rPr kumimoji="0" lang="en-US" sz="1800" b="0" i="0" u="none" strike="noStrike" kern="1200" cap="none" spc="0" normalizeH="0" baseline="0" noProof="0">
                  <a:ln>
                    <a:noFill/>
                  </a:ln>
                  <a:solidFill>
                    <a:srgbClr val="FFFFFF"/>
                  </a:solidFill>
                  <a:effectLst/>
                  <a:uLnTx/>
                  <a:uFillTx/>
                  <a:latin typeface="Arial"/>
                  <a:ea typeface="ＭＳ Ｐゴシック" charset="0"/>
                </a:rPr>
                <a:t> </a:t>
              </a:r>
              <a:r>
                <a:rPr kumimoji="0" lang="en-US" sz="1800" b="0" i="0" u="none" strike="noStrike" kern="1200" cap="none" spc="0" normalizeH="0" baseline="0" noProof="0">
                  <a:ln>
                    <a:noFill/>
                  </a:ln>
                  <a:solidFill>
                    <a:schemeClr val="accent1"/>
                  </a:solidFill>
                  <a:effectLst/>
                  <a:uLnTx/>
                  <a:uFillTx/>
                  <a:latin typeface="Arial"/>
                  <a:ea typeface="ＭＳ Ｐゴシック" charset="0"/>
                </a:rPr>
                <a:t>it delivers.</a:t>
              </a:r>
            </a:p>
          </p:txBody>
        </p:sp>
        <p:sp>
          <p:nvSpPr>
            <p:cNvPr id="19" name="Title 4">
              <a:extLst>
                <a:ext uri="{FF2B5EF4-FFF2-40B4-BE49-F238E27FC236}">
                  <a16:creationId xmlns:a16="http://schemas.microsoft.com/office/drawing/2014/main" id="{FC6366D7-D4D5-44DA-BB22-0B20C8971AE0}"/>
                </a:ext>
              </a:extLst>
            </p:cNvPr>
            <p:cNvSpPr txBox="1">
              <a:spLocks/>
            </p:cNvSpPr>
            <p:nvPr/>
          </p:nvSpPr>
          <p:spPr bwMode="auto">
            <a:xfrm>
              <a:off x="1602671" y="762463"/>
              <a:ext cx="5797588" cy="107290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342946" rtl="0" eaLnBrk="1" fontAlgn="base" hangingPunct="1">
                <a:spcBef>
                  <a:spcPct val="0"/>
                </a:spcBef>
                <a:spcAft>
                  <a:spcPct val="0"/>
                </a:spcAft>
                <a:defRPr sz="2200" kern="1200">
                  <a:solidFill>
                    <a:srgbClr val="00A1E0"/>
                  </a:solidFill>
                  <a:latin typeface="Arial"/>
                  <a:ea typeface="Geneva" charset="0"/>
                  <a:cs typeface="Arial"/>
                </a:defRPr>
              </a:lvl1pPr>
              <a:lvl2pPr algn="l" defTabSz="342946" rtl="0" eaLnBrk="1" fontAlgn="base" hangingPunct="1">
                <a:spcBef>
                  <a:spcPct val="0"/>
                </a:spcBef>
                <a:spcAft>
                  <a:spcPct val="0"/>
                </a:spcAft>
                <a:defRPr sz="2400">
                  <a:solidFill>
                    <a:schemeClr val="tx1"/>
                  </a:solidFill>
                  <a:latin typeface="Arial" charset="0"/>
                  <a:ea typeface="Geneva" charset="0"/>
                </a:defRPr>
              </a:lvl2pPr>
              <a:lvl3pPr algn="l" defTabSz="342946" rtl="0" eaLnBrk="1" fontAlgn="base" hangingPunct="1">
                <a:spcBef>
                  <a:spcPct val="0"/>
                </a:spcBef>
                <a:spcAft>
                  <a:spcPct val="0"/>
                </a:spcAft>
                <a:defRPr sz="2400">
                  <a:solidFill>
                    <a:schemeClr val="tx1"/>
                  </a:solidFill>
                  <a:latin typeface="Arial" charset="0"/>
                  <a:ea typeface="Geneva" charset="0"/>
                </a:defRPr>
              </a:lvl3pPr>
              <a:lvl4pPr algn="l" defTabSz="342946" rtl="0" eaLnBrk="1" fontAlgn="base" hangingPunct="1">
                <a:spcBef>
                  <a:spcPct val="0"/>
                </a:spcBef>
                <a:spcAft>
                  <a:spcPct val="0"/>
                </a:spcAft>
                <a:defRPr sz="2400">
                  <a:solidFill>
                    <a:schemeClr val="tx1"/>
                  </a:solidFill>
                  <a:latin typeface="Arial" charset="0"/>
                  <a:ea typeface="Geneva" charset="0"/>
                </a:defRPr>
              </a:lvl4pPr>
              <a:lvl5pPr algn="l" defTabSz="342946" rtl="0" eaLnBrk="1" fontAlgn="base" hangingPunct="1">
                <a:spcBef>
                  <a:spcPct val="0"/>
                </a:spcBef>
                <a:spcAft>
                  <a:spcPct val="0"/>
                </a:spcAft>
                <a:defRPr sz="2400">
                  <a:solidFill>
                    <a:schemeClr val="tx1"/>
                  </a:solidFill>
                  <a:latin typeface="Arial" charset="0"/>
                  <a:ea typeface="Geneva" charset="0"/>
                </a:defRPr>
              </a:lvl5pPr>
              <a:lvl6pPr marL="342946" algn="l" defTabSz="342946" rtl="0" eaLnBrk="1" fontAlgn="base" hangingPunct="1">
                <a:spcBef>
                  <a:spcPct val="0"/>
                </a:spcBef>
                <a:spcAft>
                  <a:spcPct val="0"/>
                </a:spcAft>
                <a:defRPr sz="3100">
                  <a:solidFill>
                    <a:schemeClr val="tx1"/>
                  </a:solidFill>
                  <a:latin typeface="Arial" charset="0"/>
                  <a:ea typeface="Geneva" charset="0"/>
                </a:defRPr>
              </a:lvl6pPr>
              <a:lvl7pPr marL="685891" algn="l" defTabSz="342946" rtl="0" eaLnBrk="1" fontAlgn="base" hangingPunct="1">
                <a:spcBef>
                  <a:spcPct val="0"/>
                </a:spcBef>
                <a:spcAft>
                  <a:spcPct val="0"/>
                </a:spcAft>
                <a:defRPr sz="3100">
                  <a:solidFill>
                    <a:schemeClr val="tx1"/>
                  </a:solidFill>
                  <a:latin typeface="Arial" charset="0"/>
                  <a:ea typeface="Geneva" charset="0"/>
                </a:defRPr>
              </a:lvl7pPr>
              <a:lvl8pPr marL="1028837" algn="l" defTabSz="342946" rtl="0" eaLnBrk="1" fontAlgn="base" hangingPunct="1">
                <a:spcBef>
                  <a:spcPct val="0"/>
                </a:spcBef>
                <a:spcAft>
                  <a:spcPct val="0"/>
                </a:spcAft>
                <a:defRPr sz="3100">
                  <a:solidFill>
                    <a:schemeClr val="tx1"/>
                  </a:solidFill>
                  <a:latin typeface="Arial" charset="0"/>
                  <a:ea typeface="Geneva" charset="0"/>
                </a:defRPr>
              </a:lvl8pPr>
              <a:lvl9pPr marL="1371783" algn="l" defTabSz="342946" rtl="0" eaLnBrk="1" fontAlgn="base" hangingPunct="1">
                <a:spcBef>
                  <a:spcPct val="0"/>
                </a:spcBef>
                <a:spcAft>
                  <a:spcPct val="0"/>
                </a:spcAft>
                <a:defRPr sz="3100">
                  <a:solidFill>
                    <a:schemeClr val="tx1"/>
                  </a:solidFill>
                  <a:latin typeface="Arial" charset="0"/>
                  <a:ea typeface="Geneva" charset="0"/>
                </a:defRPr>
              </a:lvl9pPr>
            </a:lstStyle>
            <a:p>
              <a:pPr marL="0" marR="0" lvl="0" indent="0" algn="l" defTabSz="342946"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a:ln>
                    <a:noFill/>
                  </a:ln>
                  <a:solidFill>
                    <a:srgbClr val="009CDC"/>
                  </a:solidFill>
                  <a:effectLst/>
                  <a:uLnTx/>
                  <a:uFillTx/>
                  <a:latin typeface="Arial" charset="0"/>
                  <a:ea typeface="Arial" charset="0"/>
                  <a:cs typeface="Arial" charset="0"/>
                </a:rPr>
                <a:t>Success</a:t>
              </a:r>
              <a:r>
                <a:rPr kumimoji="0" lang="en-US" sz="3300" b="1" i="0" u="none" strike="noStrike" kern="1200" cap="none" spc="0" normalizeH="0" baseline="0" noProof="0">
                  <a:ln>
                    <a:noFill/>
                  </a:ln>
                  <a:solidFill>
                    <a:srgbClr val="009CDC"/>
                  </a:solidFill>
                  <a:effectLst/>
                  <a:uLnTx/>
                  <a:uFillTx/>
                  <a:latin typeface="Arial" charset="0"/>
                  <a:ea typeface="Arial" charset="0"/>
                  <a:cs typeface="Arial" charset="0"/>
                </a:rPr>
                <a:t> </a:t>
              </a:r>
              <a:r>
                <a:rPr kumimoji="0" lang="en-US" sz="1800" b="0" i="0" u="none" strike="noStrike" kern="1200" cap="none" spc="0" normalizeH="0" baseline="0" noProof="0">
                  <a:ln>
                    <a:noFill/>
                  </a:ln>
                  <a:solidFill>
                    <a:schemeClr val="accent1"/>
                  </a:solidFill>
                  <a:effectLst/>
                  <a:uLnTx/>
                  <a:uFillTx/>
                  <a:latin typeface="Arial" charset="0"/>
                  <a:ea typeface="Arial" charset="0"/>
                  <a:cs typeface="Arial" charset="0"/>
                </a:rPr>
                <a:t>in the Future Will Be About</a:t>
              </a:r>
              <a:r>
                <a:rPr kumimoji="0" lang="en-US" sz="1800" b="0" i="0" u="none" strike="noStrike" kern="1200" cap="none" spc="0" normalizeH="0" baseline="0" noProof="0">
                  <a:ln>
                    <a:noFill/>
                  </a:ln>
                  <a:solidFill>
                    <a:schemeClr val="accent1"/>
                  </a:solidFill>
                  <a:effectLst/>
                  <a:uLnTx/>
                  <a:uFillTx/>
                  <a:latin typeface="Arial"/>
                  <a:cs typeface="Arial"/>
                </a:rPr>
                <a:t> </a:t>
              </a:r>
            </a:p>
            <a:p>
              <a:pPr marL="0" marR="0" lvl="0" indent="0" algn="l" defTabSz="342946" rtl="0" eaLnBrk="1" fontAlgn="base" latinLnBrk="0" hangingPunct="1">
                <a:lnSpc>
                  <a:spcPts val="4300"/>
                </a:lnSpc>
                <a:spcBef>
                  <a:spcPct val="0"/>
                </a:spcBef>
                <a:spcAft>
                  <a:spcPct val="0"/>
                </a:spcAft>
                <a:buClrTx/>
                <a:buSzTx/>
                <a:buFontTx/>
                <a:buNone/>
                <a:tabLst/>
                <a:defRPr/>
              </a:pPr>
              <a:r>
                <a:rPr kumimoji="0" lang="en-US" sz="3500" b="1" i="0" u="none" strike="noStrike" kern="1200" cap="none" spc="0" normalizeH="0" baseline="0" noProof="0">
                  <a:ln>
                    <a:noFill/>
                  </a:ln>
                  <a:solidFill>
                    <a:schemeClr val="accent1"/>
                  </a:solidFill>
                  <a:effectLst/>
                  <a:uLnTx/>
                  <a:uFillTx/>
                  <a:latin typeface="Arial" charset="0"/>
                  <a:ea typeface="Arial" charset="0"/>
                  <a:cs typeface="Arial" charset="0"/>
                </a:rPr>
                <a:t>Customer </a:t>
              </a:r>
              <a:r>
                <a:rPr kumimoji="0" lang="en-US" sz="4400" b="1" i="0" u="none" strike="noStrike" kern="1200" cap="none" spc="0" normalizeH="0" baseline="0" noProof="0">
                  <a:ln>
                    <a:noFill/>
                  </a:ln>
                  <a:solidFill>
                    <a:schemeClr val="accent1"/>
                  </a:solidFill>
                  <a:effectLst/>
                  <a:uLnTx/>
                  <a:uFillTx/>
                  <a:latin typeface="Arial" charset="0"/>
                  <a:ea typeface="Arial" charset="0"/>
                  <a:cs typeface="Arial" charset="0"/>
                </a:rPr>
                <a:t>Experience</a:t>
              </a:r>
            </a:p>
          </p:txBody>
        </p:sp>
      </p:grpSp>
    </p:spTree>
    <p:extLst>
      <p:ext uri="{BB962C8B-B14F-4D97-AF65-F5344CB8AC3E}">
        <p14:creationId xmlns:p14="http://schemas.microsoft.com/office/powerpoint/2010/main" val="312258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p:cNvCxnSpPr/>
          <p:nvPr/>
        </p:nvCxnSpPr>
        <p:spPr>
          <a:xfrm>
            <a:off x="5002356" y="1827707"/>
            <a:ext cx="591663"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002356" y="2327705"/>
            <a:ext cx="591663" cy="2381"/>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002356" y="2831273"/>
            <a:ext cx="5916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002356" y="3846744"/>
            <a:ext cx="591663"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322587" y="1827707"/>
            <a:ext cx="59166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322587" y="2327704"/>
            <a:ext cx="591664"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6322587" y="2831273"/>
            <a:ext cx="59166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6322587" y="3343175"/>
            <a:ext cx="591664"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5002356" y="3343175"/>
            <a:ext cx="591663"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590447" y="3344365"/>
            <a:ext cx="738092" cy="502379"/>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322586" y="3846744"/>
            <a:ext cx="1748801"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7477343" y="1827707"/>
            <a:ext cx="591664" cy="0"/>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7477343" y="2327704"/>
            <a:ext cx="59166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7477343" y="2831273"/>
            <a:ext cx="591664"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7477343" y="3343175"/>
            <a:ext cx="59166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pPr>
              <a:defRPr/>
            </a:pPr>
            <a:r>
              <a:rPr lang="en-US" dirty="0"/>
              <a:t>Digital Transformation is Strategically Linked to CX</a:t>
            </a:r>
          </a:p>
        </p:txBody>
      </p:sp>
      <p:sp>
        <p:nvSpPr>
          <p:cNvPr id="83" name="Slide Number Placeholder 5"/>
          <p:cNvSpPr>
            <a:spLocks noGrp="1"/>
          </p:cNvSpPr>
          <p:nvPr>
            <p:ph type="sldNum" sz="quarter" idx="10"/>
          </p:nvPr>
        </p:nvSpPr>
        <p:spPr/>
        <p:txBody>
          <a:bodyPr vert="horz" wrap="square" lIns="0" tIns="0" rIns="0" bIns="0" numCol="1" anchor="ctr" anchorCtr="0" compatLnSpc="1">
            <a:prstTxWarp prst="textNoShape">
              <a:avLst/>
            </a:prstTxWarp>
          </a:bodyPr>
          <a:lstStyle>
            <a:lvl1pPr>
              <a:defRPr lang="en-US" smtClean="0"/>
            </a:lvl1pPr>
          </a:lstStyle>
          <a:p>
            <a:fld id="{ED6F28F4-4220-034D-8A55-E08390FB3F8D}" type="slidenum">
              <a:rPr lang="en-US" smtClean="0"/>
              <a:pPr/>
              <a:t>7</a:t>
            </a:fld>
            <a:endParaRPr lang="en-US" dirty="0"/>
          </a:p>
        </p:txBody>
      </p:sp>
      <p:grpSp>
        <p:nvGrpSpPr>
          <p:cNvPr id="43026" name="Group 44"/>
          <p:cNvGrpSpPr>
            <a:grpSpLocks/>
          </p:cNvGrpSpPr>
          <p:nvPr/>
        </p:nvGrpSpPr>
        <p:grpSpPr bwMode="auto">
          <a:xfrm>
            <a:off x="5098784" y="1636041"/>
            <a:ext cx="451189" cy="386903"/>
            <a:chOff x="4751882" y="2046157"/>
            <a:chExt cx="601381" cy="517161"/>
          </a:xfrm>
        </p:grpSpPr>
        <p:sp>
          <p:nvSpPr>
            <p:cNvPr id="31" name="Oval 30"/>
            <p:cNvSpPr/>
            <p:nvPr/>
          </p:nvSpPr>
          <p:spPr>
            <a:xfrm>
              <a:off x="4788378" y="2046157"/>
              <a:ext cx="517282" cy="5171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32" name="TextBox 31"/>
            <p:cNvSpPr txBox="1"/>
            <p:nvPr/>
          </p:nvSpPr>
          <p:spPr>
            <a:xfrm>
              <a:off x="4751882" y="2135267"/>
              <a:ext cx="601381" cy="339401"/>
            </a:xfrm>
            <a:prstGeom prst="rect">
              <a:avLst/>
            </a:prstGeom>
            <a:noFill/>
          </p:spPr>
          <p:txBody>
            <a:bodyPr>
              <a:spAutoFit/>
            </a:bodyPr>
            <a:lstStyle/>
            <a:p>
              <a:pPr algn="ctr" defTabSz="685732">
                <a:defRPr/>
              </a:pPr>
              <a:r>
                <a:rPr lang="en-US" sz="1050" spc="-60" dirty="0">
                  <a:solidFill>
                    <a:srgbClr val="FFFFFF"/>
                  </a:solidFill>
                </a:rPr>
                <a:t>30%</a:t>
              </a:r>
            </a:p>
          </p:txBody>
        </p:sp>
      </p:grpSp>
      <p:grpSp>
        <p:nvGrpSpPr>
          <p:cNvPr id="43027" name="Group 45"/>
          <p:cNvGrpSpPr>
            <a:grpSpLocks/>
          </p:cNvGrpSpPr>
          <p:nvPr/>
        </p:nvGrpSpPr>
        <p:grpSpPr bwMode="auto">
          <a:xfrm>
            <a:off x="5098784" y="2137229"/>
            <a:ext cx="451189" cy="388094"/>
            <a:chOff x="4751882" y="2715094"/>
            <a:chExt cx="601381" cy="517161"/>
          </a:xfrm>
        </p:grpSpPr>
        <p:sp>
          <p:nvSpPr>
            <p:cNvPr id="34" name="Oval 33"/>
            <p:cNvSpPr/>
            <p:nvPr/>
          </p:nvSpPr>
          <p:spPr>
            <a:xfrm>
              <a:off x="4788378" y="2715094"/>
              <a:ext cx="517282" cy="5171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35" name="TextBox 34"/>
            <p:cNvSpPr txBox="1"/>
            <p:nvPr/>
          </p:nvSpPr>
          <p:spPr>
            <a:xfrm>
              <a:off x="4751882" y="2803931"/>
              <a:ext cx="601381" cy="338360"/>
            </a:xfrm>
            <a:prstGeom prst="rect">
              <a:avLst/>
            </a:prstGeom>
            <a:noFill/>
          </p:spPr>
          <p:txBody>
            <a:bodyPr>
              <a:spAutoFit/>
            </a:bodyPr>
            <a:lstStyle/>
            <a:p>
              <a:pPr algn="ctr" defTabSz="685732">
                <a:defRPr/>
              </a:pPr>
              <a:r>
                <a:rPr lang="en-US" sz="1050" spc="-60" dirty="0">
                  <a:solidFill>
                    <a:srgbClr val="FFFFFF"/>
                  </a:solidFill>
                </a:rPr>
                <a:t>22%</a:t>
              </a:r>
            </a:p>
          </p:txBody>
        </p:sp>
      </p:grpSp>
      <p:grpSp>
        <p:nvGrpSpPr>
          <p:cNvPr id="43028" name="Group 46"/>
          <p:cNvGrpSpPr>
            <a:grpSpLocks/>
          </p:cNvGrpSpPr>
          <p:nvPr/>
        </p:nvGrpSpPr>
        <p:grpSpPr bwMode="auto">
          <a:xfrm>
            <a:off x="5098784" y="2638417"/>
            <a:ext cx="451189" cy="388094"/>
            <a:chOff x="4751882" y="3384031"/>
            <a:chExt cx="601381" cy="517161"/>
          </a:xfrm>
        </p:grpSpPr>
        <p:sp>
          <p:nvSpPr>
            <p:cNvPr id="37" name="Oval 36"/>
            <p:cNvSpPr/>
            <p:nvPr/>
          </p:nvSpPr>
          <p:spPr>
            <a:xfrm>
              <a:off x="4788378" y="3384031"/>
              <a:ext cx="517282" cy="51716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38" name="TextBox 37"/>
            <p:cNvSpPr txBox="1"/>
            <p:nvPr/>
          </p:nvSpPr>
          <p:spPr>
            <a:xfrm>
              <a:off x="4751882" y="3472868"/>
              <a:ext cx="601381" cy="338360"/>
            </a:xfrm>
            <a:prstGeom prst="rect">
              <a:avLst/>
            </a:prstGeom>
            <a:noFill/>
          </p:spPr>
          <p:txBody>
            <a:bodyPr>
              <a:spAutoFit/>
            </a:bodyPr>
            <a:lstStyle/>
            <a:p>
              <a:pPr algn="ctr" defTabSz="685732">
                <a:defRPr/>
              </a:pPr>
              <a:r>
                <a:rPr lang="en-US" sz="1050" spc="-60" dirty="0">
                  <a:solidFill>
                    <a:srgbClr val="FFFFFF"/>
                  </a:solidFill>
                </a:rPr>
                <a:t>21%</a:t>
              </a:r>
            </a:p>
          </p:txBody>
        </p:sp>
      </p:grpSp>
      <p:grpSp>
        <p:nvGrpSpPr>
          <p:cNvPr id="43029" name="Group 47"/>
          <p:cNvGrpSpPr>
            <a:grpSpLocks/>
          </p:cNvGrpSpPr>
          <p:nvPr/>
        </p:nvGrpSpPr>
        <p:grpSpPr bwMode="auto">
          <a:xfrm>
            <a:off x="5098784" y="3140794"/>
            <a:ext cx="451189" cy="388094"/>
            <a:chOff x="4751882" y="4052967"/>
            <a:chExt cx="601381" cy="517161"/>
          </a:xfrm>
        </p:grpSpPr>
        <p:sp>
          <p:nvSpPr>
            <p:cNvPr id="40" name="Oval 39"/>
            <p:cNvSpPr/>
            <p:nvPr/>
          </p:nvSpPr>
          <p:spPr>
            <a:xfrm>
              <a:off x="4788378" y="4052967"/>
              <a:ext cx="517282" cy="51716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41" name="TextBox 40"/>
            <p:cNvSpPr txBox="1"/>
            <p:nvPr/>
          </p:nvSpPr>
          <p:spPr>
            <a:xfrm>
              <a:off x="4751882" y="4141804"/>
              <a:ext cx="601381" cy="338360"/>
            </a:xfrm>
            <a:prstGeom prst="rect">
              <a:avLst/>
            </a:prstGeom>
            <a:noFill/>
          </p:spPr>
          <p:txBody>
            <a:bodyPr>
              <a:spAutoFit/>
            </a:bodyPr>
            <a:lstStyle/>
            <a:p>
              <a:pPr algn="ctr" defTabSz="685732">
                <a:defRPr/>
              </a:pPr>
              <a:r>
                <a:rPr lang="en-US" sz="1050" spc="-60" dirty="0">
                  <a:solidFill>
                    <a:srgbClr val="FFFFFF"/>
                  </a:solidFill>
                </a:rPr>
                <a:t>12%</a:t>
              </a:r>
            </a:p>
          </p:txBody>
        </p:sp>
      </p:grpSp>
      <p:grpSp>
        <p:nvGrpSpPr>
          <p:cNvPr id="43030" name="Group 48"/>
          <p:cNvGrpSpPr>
            <a:grpSpLocks/>
          </p:cNvGrpSpPr>
          <p:nvPr/>
        </p:nvGrpSpPr>
        <p:grpSpPr bwMode="auto">
          <a:xfrm>
            <a:off x="5098784" y="3641983"/>
            <a:ext cx="451189" cy="388094"/>
            <a:chOff x="4751882" y="4721903"/>
            <a:chExt cx="601381" cy="517161"/>
          </a:xfrm>
        </p:grpSpPr>
        <p:sp>
          <p:nvSpPr>
            <p:cNvPr id="43" name="Oval 42"/>
            <p:cNvSpPr/>
            <p:nvPr/>
          </p:nvSpPr>
          <p:spPr>
            <a:xfrm>
              <a:off x="4788378" y="4721903"/>
              <a:ext cx="517282" cy="51716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44" name="TextBox 43"/>
            <p:cNvSpPr txBox="1"/>
            <p:nvPr/>
          </p:nvSpPr>
          <p:spPr>
            <a:xfrm>
              <a:off x="4751882" y="4810740"/>
              <a:ext cx="601381" cy="338360"/>
            </a:xfrm>
            <a:prstGeom prst="rect">
              <a:avLst/>
            </a:prstGeom>
            <a:noFill/>
          </p:spPr>
          <p:txBody>
            <a:bodyPr>
              <a:spAutoFit/>
            </a:bodyPr>
            <a:lstStyle/>
            <a:p>
              <a:pPr algn="ctr" defTabSz="685732">
                <a:defRPr/>
              </a:pPr>
              <a:r>
                <a:rPr lang="en-US" sz="1050" spc="-60" dirty="0">
                  <a:solidFill>
                    <a:srgbClr val="FFFFFF"/>
                  </a:solidFill>
                </a:rPr>
                <a:t>12%</a:t>
              </a:r>
            </a:p>
          </p:txBody>
        </p:sp>
      </p:grpSp>
      <p:grpSp>
        <p:nvGrpSpPr>
          <p:cNvPr id="43031" name="Group 49"/>
          <p:cNvGrpSpPr>
            <a:grpSpLocks/>
          </p:cNvGrpSpPr>
          <p:nvPr/>
        </p:nvGrpSpPr>
        <p:grpSpPr bwMode="auto">
          <a:xfrm>
            <a:off x="6365444" y="1636041"/>
            <a:ext cx="451189" cy="386903"/>
            <a:chOff x="4751882" y="2046157"/>
            <a:chExt cx="601381" cy="517161"/>
          </a:xfrm>
        </p:grpSpPr>
        <p:sp>
          <p:nvSpPr>
            <p:cNvPr id="51" name="Oval 50"/>
            <p:cNvSpPr/>
            <p:nvPr/>
          </p:nvSpPr>
          <p:spPr>
            <a:xfrm>
              <a:off x="4788378" y="2046157"/>
              <a:ext cx="517282" cy="51716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52" name="TextBox 51"/>
            <p:cNvSpPr txBox="1"/>
            <p:nvPr/>
          </p:nvSpPr>
          <p:spPr>
            <a:xfrm>
              <a:off x="4751882" y="2135267"/>
              <a:ext cx="601381" cy="339401"/>
            </a:xfrm>
            <a:prstGeom prst="rect">
              <a:avLst/>
            </a:prstGeom>
            <a:noFill/>
          </p:spPr>
          <p:txBody>
            <a:bodyPr>
              <a:spAutoFit/>
            </a:bodyPr>
            <a:lstStyle/>
            <a:p>
              <a:pPr algn="ctr" defTabSz="685732">
                <a:defRPr/>
              </a:pPr>
              <a:r>
                <a:rPr lang="en-US" sz="1050" spc="-60" dirty="0">
                  <a:solidFill>
                    <a:srgbClr val="FFFFFF"/>
                  </a:solidFill>
                </a:rPr>
                <a:t>46%</a:t>
              </a:r>
            </a:p>
          </p:txBody>
        </p:sp>
      </p:grpSp>
      <p:grpSp>
        <p:nvGrpSpPr>
          <p:cNvPr id="43032" name="Group 52"/>
          <p:cNvGrpSpPr>
            <a:grpSpLocks/>
          </p:cNvGrpSpPr>
          <p:nvPr/>
        </p:nvGrpSpPr>
        <p:grpSpPr bwMode="auto">
          <a:xfrm>
            <a:off x="6365444" y="2137229"/>
            <a:ext cx="451189" cy="388094"/>
            <a:chOff x="4751882" y="2715094"/>
            <a:chExt cx="601381" cy="517161"/>
          </a:xfrm>
        </p:grpSpPr>
        <p:sp>
          <p:nvSpPr>
            <p:cNvPr id="54" name="Oval 53"/>
            <p:cNvSpPr/>
            <p:nvPr/>
          </p:nvSpPr>
          <p:spPr>
            <a:xfrm>
              <a:off x="4788378" y="2715094"/>
              <a:ext cx="517282" cy="51716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55" name="TextBox 54"/>
            <p:cNvSpPr txBox="1"/>
            <p:nvPr/>
          </p:nvSpPr>
          <p:spPr>
            <a:xfrm>
              <a:off x="4751882" y="2803931"/>
              <a:ext cx="601381" cy="338360"/>
            </a:xfrm>
            <a:prstGeom prst="rect">
              <a:avLst/>
            </a:prstGeom>
            <a:noFill/>
          </p:spPr>
          <p:txBody>
            <a:bodyPr>
              <a:spAutoFit/>
            </a:bodyPr>
            <a:lstStyle/>
            <a:p>
              <a:pPr algn="ctr" defTabSz="685732">
                <a:defRPr/>
              </a:pPr>
              <a:r>
                <a:rPr lang="en-US" sz="1050" spc="-60" dirty="0">
                  <a:solidFill>
                    <a:srgbClr val="FFFFFF"/>
                  </a:solidFill>
                </a:rPr>
                <a:t>26%</a:t>
              </a:r>
            </a:p>
          </p:txBody>
        </p:sp>
      </p:grpSp>
      <p:grpSp>
        <p:nvGrpSpPr>
          <p:cNvPr id="43033" name="Group 55"/>
          <p:cNvGrpSpPr>
            <a:grpSpLocks/>
          </p:cNvGrpSpPr>
          <p:nvPr/>
        </p:nvGrpSpPr>
        <p:grpSpPr bwMode="auto">
          <a:xfrm>
            <a:off x="6365444" y="2638417"/>
            <a:ext cx="451189" cy="388094"/>
            <a:chOff x="4751882" y="3384031"/>
            <a:chExt cx="601381" cy="517161"/>
          </a:xfrm>
        </p:grpSpPr>
        <p:sp>
          <p:nvSpPr>
            <p:cNvPr id="57" name="Oval 56"/>
            <p:cNvSpPr/>
            <p:nvPr/>
          </p:nvSpPr>
          <p:spPr>
            <a:xfrm>
              <a:off x="4788378" y="3384031"/>
              <a:ext cx="517282" cy="5171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58" name="TextBox 57"/>
            <p:cNvSpPr txBox="1"/>
            <p:nvPr/>
          </p:nvSpPr>
          <p:spPr>
            <a:xfrm>
              <a:off x="4751882" y="3472868"/>
              <a:ext cx="601381" cy="338360"/>
            </a:xfrm>
            <a:prstGeom prst="rect">
              <a:avLst/>
            </a:prstGeom>
            <a:noFill/>
          </p:spPr>
          <p:txBody>
            <a:bodyPr>
              <a:spAutoFit/>
            </a:bodyPr>
            <a:lstStyle/>
            <a:p>
              <a:pPr algn="ctr" defTabSz="685732">
                <a:defRPr/>
              </a:pPr>
              <a:r>
                <a:rPr lang="en-US" sz="1050" spc="-60" dirty="0">
                  <a:solidFill>
                    <a:srgbClr val="FFFFFF"/>
                  </a:solidFill>
                </a:rPr>
                <a:t>13%</a:t>
              </a:r>
            </a:p>
          </p:txBody>
        </p:sp>
      </p:grpSp>
      <p:grpSp>
        <p:nvGrpSpPr>
          <p:cNvPr id="43034" name="Group 58"/>
          <p:cNvGrpSpPr>
            <a:grpSpLocks/>
          </p:cNvGrpSpPr>
          <p:nvPr/>
        </p:nvGrpSpPr>
        <p:grpSpPr bwMode="auto">
          <a:xfrm>
            <a:off x="6365444" y="3140794"/>
            <a:ext cx="451189" cy="388094"/>
            <a:chOff x="4751882" y="4052967"/>
            <a:chExt cx="601381" cy="517161"/>
          </a:xfrm>
        </p:grpSpPr>
        <p:sp>
          <p:nvSpPr>
            <p:cNvPr id="60" name="Oval 59"/>
            <p:cNvSpPr/>
            <p:nvPr/>
          </p:nvSpPr>
          <p:spPr>
            <a:xfrm>
              <a:off x="4788378" y="4052967"/>
              <a:ext cx="517282" cy="5171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61" name="TextBox 60"/>
            <p:cNvSpPr txBox="1"/>
            <p:nvPr/>
          </p:nvSpPr>
          <p:spPr>
            <a:xfrm>
              <a:off x="4751882" y="4141804"/>
              <a:ext cx="601381" cy="338360"/>
            </a:xfrm>
            <a:prstGeom prst="rect">
              <a:avLst/>
            </a:prstGeom>
            <a:noFill/>
          </p:spPr>
          <p:txBody>
            <a:bodyPr>
              <a:spAutoFit/>
            </a:bodyPr>
            <a:lstStyle/>
            <a:p>
              <a:pPr algn="ctr" defTabSz="685732">
                <a:defRPr/>
              </a:pPr>
              <a:r>
                <a:rPr lang="en-US" sz="1050" spc="-60" dirty="0">
                  <a:solidFill>
                    <a:srgbClr val="FFFFFF"/>
                  </a:solidFill>
                </a:rPr>
                <a:t>9%</a:t>
              </a:r>
            </a:p>
          </p:txBody>
        </p:sp>
      </p:grpSp>
      <p:grpSp>
        <p:nvGrpSpPr>
          <p:cNvPr id="43035" name="Group 61"/>
          <p:cNvGrpSpPr>
            <a:grpSpLocks/>
          </p:cNvGrpSpPr>
          <p:nvPr/>
        </p:nvGrpSpPr>
        <p:grpSpPr bwMode="auto">
          <a:xfrm>
            <a:off x="6365444" y="3641983"/>
            <a:ext cx="451189" cy="388094"/>
            <a:chOff x="4751882" y="4721903"/>
            <a:chExt cx="601381" cy="517161"/>
          </a:xfrm>
        </p:grpSpPr>
        <p:sp>
          <p:nvSpPr>
            <p:cNvPr id="63" name="Oval 62"/>
            <p:cNvSpPr/>
            <p:nvPr/>
          </p:nvSpPr>
          <p:spPr>
            <a:xfrm>
              <a:off x="4788378" y="4721903"/>
              <a:ext cx="517282" cy="51716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64" name="TextBox 63"/>
            <p:cNvSpPr txBox="1"/>
            <p:nvPr/>
          </p:nvSpPr>
          <p:spPr>
            <a:xfrm>
              <a:off x="4751882" y="4810740"/>
              <a:ext cx="601381" cy="338360"/>
            </a:xfrm>
            <a:prstGeom prst="rect">
              <a:avLst/>
            </a:prstGeom>
            <a:noFill/>
          </p:spPr>
          <p:txBody>
            <a:bodyPr>
              <a:spAutoFit/>
            </a:bodyPr>
            <a:lstStyle/>
            <a:p>
              <a:pPr algn="ctr" defTabSz="685732">
                <a:defRPr/>
              </a:pPr>
              <a:r>
                <a:rPr lang="en-US" sz="1050" spc="-60" dirty="0">
                  <a:solidFill>
                    <a:srgbClr val="FFFFFF"/>
                  </a:solidFill>
                </a:rPr>
                <a:t>2%</a:t>
              </a:r>
            </a:p>
          </p:txBody>
        </p:sp>
      </p:grpSp>
      <p:grpSp>
        <p:nvGrpSpPr>
          <p:cNvPr id="43036" name="Group 64"/>
          <p:cNvGrpSpPr>
            <a:grpSpLocks/>
          </p:cNvGrpSpPr>
          <p:nvPr/>
        </p:nvGrpSpPr>
        <p:grpSpPr bwMode="auto">
          <a:xfrm>
            <a:off x="7591628" y="1636041"/>
            <a:ext cx="451189" cy="386903"/>
            <a:chOff x="4751882" y="2046157"/>
            <a:chExt cx="601381" cy="517161"/>
          </a:xfrm>
        </p:grpSpPr>
        <p:sp>
          <p:nvSpPr>
            <p:cNvPr id="66" name="Oval 65"/>
            <p:cNvSpPr/>
            <p:nvPr/>
          </p:nvSpPr>
          <p:spPr>
            <a:xfrm>
              <a:off x="4788378" y="2046157"/>
              <a:ext cx="517282" cy="51716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67" name="TextBox 66"/>
            <p:cNvSpPr txBox="1"/>
            <p:nvPr/>
          </p:nvSpPr>
          <p:spPr>
            <a:xfrm>
              <a:off x="4751882" y="2135267"/>
              <a:ext cx="601381" cy="339401"/>
            </a:xfrm>
            <a:prstGeom prst="rect">
              <a:avLst/>
            </a:prstGeom>
            <a:noFill/>
          </p:spPr>
          <p:txBody>
            <a:bodyPr>
              <a:spAutoFit/>
            </a:bodyPr>
            <a:lstStyle/>
            <a:p>
              <a:pPr algn="ctr" defTabSz="685732">
                <a:defRPr/>
              </a:pPr>
              <a:r>
                <a:rPr lang="en-US" sz="1050" spc="-60" dirty="0">
                  <a:solidFill>
                    <a:srgbClr val="FFFFFF"/>
                  </a:solidFill>
                </a:rPr>
                <a:t>50%</a:t>
              </a:r>
            </a:p>
          </p:txBody>
        </p:sp>
      </p:grpSp>
      <p:grpSp>
        <p:nvGrpSpPr>
          <p:cNvPr id="43037" name="Group 67"/>
          <p:cNvGrpSpPr>
            <a:grpSpLocks/>
          </p:cNvGrpSpPr>
          <p:nvPr/>
        </p:nvGrpSpPr>
        <p:grpSpPr bwMode="auto">
          <a:xfrm>
            <a:off x="7591628" y="2137229"/>
            <a:ext cx="451189" cy="388094"/>
            <a:chOff x="4751882" y="2715094"/>
            <a:chExt cx="601381" cy="517161"/>
          </a:xfrm>
        </p:grpSpPr>
        <p:sp>
          <p:nvSpPr>
            <p:cNvPr id="69" name="Oval 68"/>
            <p:cNvSpPr/>
            <p:nvPr/>
          </p:nvSpPr>
          <p:spPr>
            <a:xfrm>
              <a:off x="4788378" y="2715094"/>
              <a:ext cx="517282" cy="51716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70" name="TextBox 69"/>
            <p:cNvSpPr txBox="1"/>
            <p:nvPr/>
          </p:nvSpPr>
          <p:spPr>
            <a:xfrm>
              <a:off x="4751882" y="2803931"/>
              <a:ext cx="601381" cy="338360"/>
            </a:xfrm>
            <a:prstGeom prst="rect">
              <a:avLst/>
            </a:prstGeom>
            <a:noFill/>
          </p:spPr>
          <p:txBody>
            <a:bodyPr>
              <a:spAutoFit/>
            </a:bodyPr>
            <a:lstStyle/>
            <a:p>
              <a:pPr algn="ctr" defTabSz="685732">
                <a:defRPr/>
              </a:pPr>
              <a:r>
                <a:rPr lang="en-US" sz="1050" spc="-60" dirty="0">
                  <a:solidFill>
                    <a:srgbClr val="FFFFFF"/>
                  </a:solidFill>
                </a:rPr>
                <a:t>31%</a:t>
              </a:r>
            </a:p>
          </p:txBody>
        </p:sp>
      </p:grpSp>
      <p:grpSp>
        <p:nvGrpSpPr>
          <p:cNvPr id="43038" name="Group 70"/>
          <p:cNvGrpSpPr>
            <a:grpSpLocks/>
          </p:cNvGrpSpPr>
          <p:nvPr/>
        </p:nvGrpSpPr>
        <p:grpSpPr bwMode="auto">
          <a:xfrm>
            <a:off x="7591628" y="2638417"/>
            <a:ext cx="451189" cy="388094"/>
            <a:chOff x="4751882" y="3384031"/>
            <a:chExt cx="601381" cy="517161"/>
          </a:xfrm>
        </p:grpSpPr>
        <p:sp>
          <p:nvSpPr>
            <p:cNvPr id="72" name="Oval 71"/>
            <p:cNvSpPr/>
            <p:nvPr/>
          </p:nvSpPr>
          <p:spPr>
            <a:xfrm>
              <a:off x="4788378" y="3384031"/>
              <a:ext cx="517282" cy="517161"/>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73" name="TextBox 72"/>
            <p:cNvSpPr txBox="1"/>
            <p:nvPr/>
          </p:nvSpPr>
          <p:spPr>
            <a:xfrm>
              <a:off x="4751882" y="3472868"/>
              <a:ext cx="601381" cy="338360"/>
            </a:xfrm>
            <a:prstGeom prst="rect">
              <a:avLst/>
            </a:prstGeom>
            <a:noFill/>
          </p:spPr>
          <p:txBody>
            <a:bodyPr>
              <a:spAutoFit/>
            </a:bodyPr>
            <a:lstStyle/>
            <a:p>
              <a:pPr algn="ctr" defTabSz="685732">
                <a:defRPr/>
              </a:pPr>
              <a:r>
                <a:rPr lang="en-US" sz="1050" spc="-60" dirty="0">
                  <a:solidFill>
                    <a:srgbClr val="FFFFFF"/>
                  </a:solidFill>
                </a:rPr>
                <a:t>9%</a:t>
              </a:r>
            </a:p>
          </p:txBody>
        </p:sp>
      </p:grpSp>
      <p:grpSp>
        <p:nvGrpSpPr>
          <p:cNvPr id="43039" name="Group 73"/>
          <p:cNvGrpSpPr>
            <a:grpSpLocks/>
          </p:cNvGrpSpPr>
          <p:nvPr/>
        </p:nvGrpSpPr>
        <p:grpSpPr bwMode="auto">
          <a:xfrm>
            <a:off x="7591628" y="3140794"/>
            <a:ext cx="451189" cy="388094"/>
            <a:chOff x="4751882" y="4052967"/>
            <a:chExt cx="601381" cy="517161"/>
          </a:xfrm>
        </p:grpSpPr>
        <p:sp>
          <p:nvSpPr>
            <p:cNvPr id="75" name="Oval 74"/>
            <p:cNvSpPr/>
            <p:nvPr/>
          </p:nvSpPr>
          <p:spPr>
            <a:xfrm>
              <a:off x="4788378" y="4052967"/>
              <a:ext cx="517282" cy="517161"/>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76" name="TextBox 75"/>
            <p:cNvSpPr txBox="1"/>
            <p:nvPr/>
          </p:nvSpPr>
          <p:spPr>
            <a:xfrm>
              <a:off x="4751882" y="4141804"/>
              <a:ext cx="601381" cy="338360"/>
            </a:xfrm>
            <a:prstGeom prst="rect">
              <a:avLst/>
            </a:prstGeom>
            <a:noFill/>
          </p:spPr>
          <p:txBody>
            <a:bodyPr>
              <a:spAutoFit/>
            </a:bodyPr>
            <a:lstStyle/>
            <a:p>
              <a:pPr algn="ctr" defTabSz="685732">
                <a:defRPr/>
              </a:pPr>
              <a:r>
                <a:rPr lang="en-US" sz="1050" spc="-60" dirty="0">
                  <a:solidFill>
                    <a:srgbClr val="FFFFFF"/>
                  </a:solidFill>
                </a:rPr>
                <a:t>7%</a:t>
              </a:r>
            </a:p>
          </p:txBody>
        </p:sp>
      </p:grpSp>
      <p:grpSp>
        <p:nvGrpSpPr>
          <p:cNvPr id="43040" name="Group 76"/>
          <p:cNvGrpSpPr>
            <a:grpSpLocks/>
          </p:cNvGrpSpPr>
          <p:nvPr/>
        </p:nvGrpSpPr>
        <p:grpSpPr bwMode="auto">
          <a:xfrm>
            <a:off x="7591628" y="3641983"/>
            <a:ext cx="451189" cy="388094"/>
            <a:chOff x="4751882" y="4721903"/>
            <a:chExt cx="601381" cy="517161"/>
          </a:xfrm>
        </p:grpSpPr>
        <p:sp>
          <p:nvSpPr>
            <p:cNvPr id="78" name="Oval 77"/>
            <p:cNvSpPr/>
            <p:nvPr/>
          </p:nvSpPr>
          <p:spPr>
            <a:xfrm>
              <a:off x="4788378" y="4721903"/>
              <a:ext cx="517282" cy="517161"/>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32">
                <a:defRPr/>
              </a:pPr>
              <a:endParaRPr lang="en-US">
                <a:solidFill>
                  <a:srgbClr val="000000"/>
                </a:solidFill>
                <a:latin typeface="Arial"/>
              </a:endParaRPr>
            </a:p>
          </p:txBody>
        </p:sp>
        <p:sp>
          <p:nvSpPr>
            <p:cNvPr id="79" name="TextBox 78"/>
            <p:cNvSpPr txBox="1"/>
            <p:nvPr/>
          </p:nvSpPr>
          <p:spPr>
            <a:xfrm>
              <a:off x="4751882" y="4810740"/>
              <a:ext cx="601381" cy="338360"/>
            </a:xfrm>
            <a:prstGeom prst="rect">
              <a:avLst/>
            </a:prstGeom>
            <a:noFill/>
          </p:spPr>
          <p:txBody>
            <a:bodyPr>
              <a:spAutoFit/>
            </a:bodyPr>
            <a:lstStyle/>
            <a:p>
              <a:pPr algn="ctr" defTabSz="685732">
                <a:defRPr/>
              </a:pPr>
              <a:r>
                <a:rPr lang="en-US" sz="1050" spc="-60" dirty="0">
                  <a:solidFill>
                    <a:srgbClr val="FFFFFF"/>
                  </a:solidFill>
                </a:rPr>
                <a:t>1%</a:t>
              </a:r>
            </a:p>
          </p:txBody>
        </p:sp>
      </p:grpSp>
      <p:cxnSp>
        <p:nvCxnSpPr>
          <p:cNvPr id="94" name="Straight Connector 93"/>
          <p:cNvCxnSpPr/>
          <p:nvPr/>
        </p:nvCxnSpPr>
        <p:spPr>
          <a:xfrm>
            <a:off x="5585686" y="1825327"/>
            <a:ext cx="749996" cy="1011899"/>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5590447" y="2327704"/>
            <a:ext cx="738092" cy="1021424"/>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5589257" y="1822946"/>
            <a:ext cx="744044" cy="101189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579734" y="2315800"/>
            <a:ext cx="765473" cy="1538087"/>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911869" y="1825326"/>
            <a:ext cx="569045" cy="50237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6901155" y="1821755"/>
            <a:ext cx="592854" cy="511901"/>
          </a:xfrm>
          <a:prstGeom prst="line">
            <a:avLst/>
          </a:prstGeom>
          <a:ln w="571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6909490" y="2832464"/>
            <a:ext cx="573806" cy="515473"/>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6909490" y="2831272"/>
            <a:ext cx="573806" cy="515474"/>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69" name="Rectangle 168"/>
          <p:cNvSpPr/>
          <p:nvPr/>
        </p:nvSpPr>
        <p:spPr>
          <a:xfrm>
            <a:off x="4602358" y="1256282"/>
            <a:ext cx="1401183" cy="276999"/>
          </a:xfrm>
          <a:prstGeom prst="rect">
            <a:avLst/>
          </a:prstGeom>
        </p:spPr>
        <p:txBody>
          <a:bodyPr>
            <a:spAutoFit/>
          </a:bodyPr>
          <a:lstStyle/>
          <a:p>
            <a:pPr algn="ctr" defTabSz="685732">
              <a:defRPr/>
            </a:pPr>
            <a:r>
              <a:rPr lang="en-CA" sz="1200" spc="-38" dirty="0">
                <a:solidFill>
                  <a:srgbClr val="15325F"/>
                </a:solidFill>
              </a:rPr>
              <a:t>Two years ago</a:t>
            </a:r>
            <a:endParaRPr lang="en-US" sz="1200" spc="-38" dirty="0">
              <a:solidFill>
                <a:srgbClr val="15325F"/>
              </a:solidFill>
            </a:endParaRPr>
          </a:p>
        </p:txBody>
      </p:sp>
      <p:sp>
        <p:nvSpPr>
          <p:cNvPr id="170" name="Rectangle 169"/>
          <p:cNvSpPr/>
          <p:nvPr/>
        </p:nvSpPr>
        <p:spPr>
          <a:xfrm>
            <a:off x="5877351" y="1256282"/>
            <a:ext cx="1401184" cy="276999"/>
          </a:xfrm>
          <a:prstGeom prst="rect">
            <a:avLst/>
          </a:prstGeom>
        </p:spPr>
        <p:txBody>
          <a:bodyPr>
            <a:spAutoFit/>
          </a:bodyPr>
          <a:lstStyle/>
          <a:p>
            <a:pPr algn="ctr" defTabSz="685732">
              <a:defRPr/>
            </a:pPr>
            <a:r>
              <a:rPr lang="en-CA" sz="1200" spc="-38" dirty="0">
                <a:solidFill>
                  <a:srgbClr val="15325F"/>
                </a:solidFill>
              </a:rPr>
              <a:t>Today</a:t>
            </a:r>
            <a:endParaRPr lang="en-US" sz="1200" spc="-38" dirty="0">
              <a:solidFill>
                <a:srgbClr val="15325F"/>
              </a:solidFill>
            </a:endParaRPr>
          </a:p>
        </p:txBody>
      </p:sp>
      <p:sp>
        <p:nvSpPr>
          <p:cNvPr id="171" name="Rectangle 170"/>
          <p:cNvSpPr/>
          <p:nvPr/>
        </p:nvSpPr>
        <p:spPr>
          <a:xfrm>
            <a:off x="7116630" y="1256282"/>
            <a:ext cx="1401183" cy="276999"/>
          </a:xfrm>
          <a:prstGeom prst="rect">
            <a:avLst/>
          </a:prstGeom>
        </p:spPr>
        <p:txBody>
          <a:bodyPr>
            <a:spAutoFit/>
          </a:bodyPr>
          <a:lstStyle/>
          <a:p>
            <a:pPr algn="ctr" defTabSz="685732">
              <a:defRPr/>
            </a:pPr>
            <a:r>
              <a:rPr lang="en-CA" sz="1200" spc="-38" dirty="0">
                <a:solidFill>
                  <a:srgbClr val="15325F"/>
                </a:solidFill>
              </a:rPr>
              <a:t>Two years ahead</a:t>
            </a:r>
            <a:endParaRPr lang="en-US" sz="1200" spc="-38" dirty="0">
              <a:solidFill>
                <a:srgbClr val="15325F"/>
              </a:solidFill>
            </a:endParaRPr>
          </a:p>
        </p:txBody>
      </p:sp>
      <p:sp>
        <p:nvSpPr>
          <p:cNvPr id="43052" name="Rectangle 171"/>
          <p:cNvSpPr>
            <a:spLocks noChangeArrowheads="1"/>
          </p:cNvSpPr>
          <p:nvPr/>
        </p:nvSpPr>
        <p:spPr bwMode="auto">
          <a:xfrm>
            <a:off x="3514268" y="1680089"/>
            <a:ext cx="1401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685732"/>
            <a:r>
              <a:rPr lang="en-CA" altLang="en-US">
                <a:solidFill>
                  <a:srgbClr val="15325F"/>
                </a:solidFill>
                <a:latin typeface="Arial" pitchFamily="34" charset="0"/>
                <a:ea typeface="ＭＳ Ｐゴシック" pitchFamily="34" charset="-128"/>
                <a:cs typeface="+mn-cs"/>
              </a:rPr>
              <a:t>Cost reduction</a:t>
            </a:r>
            <a:endParaRPr lang="en-US" altLang="en-US">
              <a:solidFill>
                <a:srgbClr val="15325F"/>
              </a:solidFill>
              <a:latin typeface="Arial" pitchFamily="34" charset="0"/>
              <a:ea typeface="ＭＳ Ｐゴシック" pitchFamily="34" charset="-128"/>
              <a:cs typeface="+mn-cs"/>
            </a:endParaRPr>
          </a:p>
        </p:txBody>
      </p:sp>
      <p:sp>
        <p:nvSpPr>
          <p:cNvPr id="43053" name="Rectangle 172"/>
          <p:cNvSpPr>
            <a:spLocks noChangeArrowheads="1"/>
          </p:cNvSpPr>
          <p:nvPr/>
        </p:nvSpPr>
        <p:spPr bwMode="auto">
          <a:xfrm>
            <a:off x="3514268" y="2188418"/>
            <a:ext cx="1401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685732"/>
            <a:r>
              <a:rPr lang="en-CA" altLang="en-US">
                <a:solidFill>
                  <a:srgbClr val="15325F"/>
                </a:solidFill>
                <a:latin typeface="Arial" pitchFamily="34" charset="0"/>
                <a:ea typeface="ＭＳ Ｐゴシック" pitchFamily="34" charset="-128"/>
                <a:cs typeface="+mn-cs"/>
              </a:rPr>
              <a:t>Productivity</a:t>
            </a:r>
            <a:endParaRPr lang="en-US" altLang="en-US">
              <a:solidFill>
                <a:srgbClr val="15325F"/>
              </a:solidFill>
              <a:latin typeface="Arial" pitchFamily="34" charset="0"/>
              <a:ea typeface="ＭＳ Ｐゴシック" pitchFamily="34" charset="-128"/>
              <a:cs typeface="+mn-cs"/>
            </a:endParaRPr>
          </a:p>
        </p:txBody>
      </p:sp>
      <p:sp>
        <p:nvSpPr>
          <p:cNvPr id="43054" name="Rectangle 173"/>
          <p:cNvSpPr>
            <a:spLocks noChangeArrowheads="1"/>
          </p:cNvSpPr>
          <p:nvPr/>
        </p:nvSpPr>
        <p:spPr bwMode="auto">
          <a:xfrm>
            <a:off x="3324983" y="2699131"/>
            <a:ext cx="15904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685732"/>
            <a:r>
              <a:rPr lang="en-CA" altLang="en-US">
                <a:solidFill>
                  <a:srgbClr val="15325F"/>
                </a:solidFill>
                <a:latin typeface="Arial" pitchFamily="34" charset="0"/>
                <a:ea typeface="ＭＳ Ｐゴシック" pitchFamily="34" charset="-128"/>
                <a:cs typeface="+mn-cs"/>
              </a:rPr>
              <a:t>CX improvement</a:t>
            </a:r>
            <a:endParaRPr lang="en-US" altLang="en-US">
              <a:solidFill>
                <a:srgbClr val="15325F"/>
              </a:solidFill>
              <a:latin typeface="Arial" pitchFamily="34" charset="0"/>
              <a:ea typeface="ＭＳ Ｐゴシック" pitchFamily="34" charset="-128"/>
              <a:cs typeface="+mn-cs"/>
            </a:endParaRPr>
          </a:p>
        </p:txBody>
      </p:sp>
      <p:sp>
        <p:nvSpPr>
          <p:cNvPr id="43055" name="Rectangle 174"/>
          <p:cNvSpPr>
            <a:spLocks noChangeArrowheads="1"/>
          </p:cNvSpPr>
          <p:nvPr/>
        </p:nvSpPr>
        <p:spPr bwMode="auto">
          <a:xfrm>
            <a:off x="2939271" y="3202699"/>
            <a:ext cx="19761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685732"/>
            <a:r>
              <a:rPr lang="en-CA" altLang="en-US">
                <a:solidFill>
                  <a:srgbClr val="15325F"/>
                </a:solidFill>
                <a:latin typeface="Arial" pitchFamily="34" charset="0"/>
                <a:ea typeface="ＭＳ Ｐゴシック" pitchFamily="34" charset="-128"/>
                <a:cs typeface="+mn-cs"/>
              </a:rPr>
              <a:t>Regulatory compliance</a:t>
            </a:r>
            <a:endParaRPr lang="en-US" altLang="en-US">
              <a:solidFill>
                <a:srgbClr val="15325F"/>
              </a:solidFill>
              <a:latin typeface="Arial" pitchFamily="34" charset="0"/>
              <a:ea typeface="ＭＳ Ｐゴシック" pitchFamily="34" charset="-128"/>
              <a:cs typeface="+mn-cs"/>
            </a:endParaRPr>
          </a:p>
        </p:txBody>
      </p:sp>
      <p:sp>
        <p:nvSpPr>
          <p:cNvPr id="43056" name="Rectangle 175"/>
          <p:cNvSpPr>
            <a:spLocks noChangeArrowheads="1"/>
          </p:cNvSpPr>
          <p:nvPr/>
        </p:nvSpPr>
        <p:spPr bwMode="auto">
          <a:xfrm>
            <a:off x="2848795" y="3701507"/>
            <a:ext cx="20666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685732"/>
            <a:r>
              <a:rPr lang="en-CA" altLang="en-US" b="1">
                <a:solidFill>
                  <a:srgbClr val="00A1E0"/>
                </a:solidFill>
                <a:latin typeface="Arial" pitchFamily="34" charset="0"/>
                <a:ea typeface="ＭＳ Ｐゴシック" pitchFamily="34" charset="-128"/>
                <a:cs typeface="+mn-cs"/>
              </a:rPr>
              <a:t>Digital transformation</a:t>
            </a:r>
            <a:endParaRPr lang="en-US" altLang="en-US" b="1">
              <a:solidFill>
                <a:srgbClr val="00A1E0"/>
              </a:solidFill>
              <a:latin typeface="Arial" pitchFamily="34" charset="0"/>
              <a:ea typeface="ＭＳ Ｐゴシック" pitchFamily="34" charset="-128"/>
              <a:cs typeface="+mn-cs"/>
            </a:endParaRPr>
          </a:p>
        </p:txBody>
      </p:sp>
      <p:sp>
        <p:nvSpPr>
          <p:cNvPr id="184" name="Rectangle 183"/>
          <p:cNvSpPr/>
          <p:nvPr/>
        </p:nvSpPr>
        <p:spPr>
          <a:xfrm>
            <a:off x="495236" y="1351599"/>
            <a:ext cx="2338083" cy="26261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32">
              <a:defRPr/>
            </a:pPr>
            <a:endParaRPr lang="en-US">
              <a:solidFill>
                <a:srgbClr val="BED9ED"/>
              </a:solidFill>
              <a:latin typeface="Arial"/>
              <a:ea typeface="ＭＳ Ｐゴシック" charset="0"/>
              <a:cs typeface="ＭＳ Ｐゴシック" charset="0"/>
            </a:endParaRPr>
          </a:p>
        </p:txBody>
      </p:sp>
      <p:sp>
        <p:nvSpPr>
          <p:cNvPr id="43058" name="Rectangle 167"/>
          <p:cNvSpPr>
            <a:spLocks noChangeArrowheads="1"/>
          </p:cNvSpPr>
          <p:nvPr/>
        </p:nvSpPr>
        <p:spPr bwMode="auto">
          <a:xfrm>
            <a:off x="620236" y="1619455"/>
            <a:ext cx="2083322"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85732">
              <a:lnSpc>
                <a:spcPts val="1500"/>
              </a:lnSpc>
            </a:pPr>
            <a:r>
              <a:rPr lang="en-CA" altLang="en-US" sz="1500" dirty="0">
                <a:solidFill>
                  <a:srgbClr val="FFFFFF"/>
                </a:solidFill>
              </a:rPr>
              <a:t>“What was the primary focus of your process improvement efforts two years ago? </a:t>
            </a:r>
          </a:p>
          <a:p>
            <a:pPr defTabSz="685732">
              <a:lnSpc>
                <a:spcPts val="1500"/>
              </a:lnSpc>
            </a:pPr>
            <a:endParaRPr lang="en-CA" altLang="en-US" sz="1500" dirty="0">
              <a:solidFill>
                <a:srgbClr val="FFFFFF"/>
              </a:solidFill>
            </a:endParaRPr>
          </a:p>
          <a:p>
            <a:pPr defTabSz="685732">
              <a:lnSpc>
                <a:spcPts val="1500"/>
              </a:lnSpc>
            </a:pPr>
            <a:r>
              <a:rPr lang="en-CA" altLang="en-US" sz="1500" dirty="0">
                <a:solidFill>
                  <a:srgbClr val="FFFFFF"/>
                </a:solidFill>
              </a:rPr>
              <a:t>What is it today?</a:t>
            </a:r>
          </a:p>
          <a:p>
            <a:pPr defTabSz="685732">
              <a:lnSpc>
                <a:spcPts val="1500"/>
              </a:lnSpc>
            </a:pPr>
            <a:endParaRPr lang="en-CA" altLang="en-US" sz="1500" dirty="0">
              <a:solidFill>
                <a:srgbClr val="FFFFFF"/>
              </a:solidFill>
            </a:endParaRPr>
          </a:p>
          <a:p>
            <a:pPr defTabSz="685732">
              <a:lnSpc>
                <a:spcPts val="1500"/>
              </a:lnSpc>
            </a:pPr>
            <a:r>
              <a:rPr lang="en-CA" altLang="en-US" sz="1500" dirty="0">
                <a:solidFill>
                  <a:srgbClr val="FFFFFF"/>
                </a:solidFill>
              </a:rPr>
              <a:t>What will it be </a:t>
            </a:r>
            <a:br>
              <a:rPr lang="en-CA" altLang="en-US" sz="1500" dirty="0">
                <a:solidFill>
                  <a:srgbClr val="FFFFFF"/>
                </a:solidFill>
              </a:rPr>
            </a:br>
            <a:r>
              <a:rPr lang="en-CA" altLang="en-US" sz="1500" dirty="0">
                <a:solidFill>
                  <a:srgbClr val="FFFFFF"/>
                </a:solidFill>
              </a:rPr>
              <a:t>in two years time?”</a:t>
            </a:r>
            <a:endParaRPr lang="en-US" altLang="en-US" sz="1500" dirty="0">
              <a:solidFill>
                <a:srgbClr val="FFFFFF"/>
              </a:solidFill>
            </a:endParaRPr>
          </a:p>
        </p:txBody>
      </p:sp>
      <p:sp>
        <p:nvSpPr>
          <p:cNvPr id="43059" name="Rectangle 184"/>
          <p:cNvSpPr>
            <a:spLocks noChangeArrowheads="1"/>
          </p:cNvSpPr>
          <p:nvPr/>
        </p:nvSpPr>
        <p:spPr bwMode="auto">
          <a:xfrm>
            <a:off x="434521" y="4150314"/>
            <a:ext cx="47011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85732"/>
            <a:r>
              <a:rPr lang="en-CA" altLang="en-US" sz="750" b="1" dirty="0">
                <a:solidFill>
                  <a:srgbClr val="4D4D4D"/>
                </a:solidFill>
              </a:rPr>
              <a:t>Note: </a:t>
            </a:r>
            <a:r>
              <a:rPr lang="en-CA" altLang="en-US" sz="750" dirty="0">
                <a:solidFill>
                  <a:srgbClr val="4D4D4D"/>
                </a:solidFill>
              </a:rPr>
              <a:t>Not all answers are shown</a:t>
            </a:r>
          </a:p>
          <a:p>
            <a:pPr defTabSz="685732"/>
            <a:r>
              <a:rPr lang="en-CA" altLang="en-US" sz="750" dirty="0">
                <a:solidFill>
                  <a:srgbClr val="4D4D4D"/>
                </a:solidFill>
              </a:rPr>
              <a:t>Source: Forrester’s Q2 2016 Digital Business Automation Survey</a:t>
            </a:r>
            <a:endParaRPr lang="en-US" altLang="en-US" sz="750" dirty="0">
              <a:solidFill>
                <a:srgbClr val="4D4D4D"/>
              </a:solidFill>
            </a:endParaRPr>
          </a:p>
        </p:txBody>
      </p:sp>
      <p:sp>
        <p:nvSpPr>
          <p:cNvPr id="3" name="Rectangle 2"/>
          <p:cNvSpPr/>
          <p:nvPr/>
        </p:nvSpPr>
        <p:spPr>
          <a:xfrm>
            <a:off x="6257400" y="1548006"/>
            <a:ext cx="1913354" cy="1042852"/>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US">
              <a:solidFill>
                <a:srgbClr val="000000"/>
              </a:solidFill>
              <a:latin typeface="Arial"/>
            </a:endParaRPr>
          </a:p>
        </p:txBody>
      </p:sp>
    </p:spTree>
    <p:extLst>
      <p:ext uri="{BB962C8B-B14F-4D97-AF65-F5344CB8AC3E}">
        <p14:creationId xmlns:p14="http://schemas.microsoft.com/office/powerpoint/2010/main" val="11070237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25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829443" y="2891631"/>
            <a:ext cx="3882418" cy="14845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US">
              <a:solidFill>
                <a:srgbClr val="000000"/>
              </a:solidFill>
              <a:latin typeface="Arial"/>
            </a:endParaRPr>
          </a:p>
        </p:txBody>
      </p:sp>
      <p:sp>
        <p:nvSpPr>
          <p:cNvPr id="9" name="Rectangle 8"/>
          <p:cNvSpPr/>
          <p:nvPr/>
        </p:nvSpPr>
        <p:spPr>
          <a:xfrm>
            <a:off x="4829443" y="1110197"/>
            <a:ext cx="3882418" cy="15905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US">
              <a:solidFill>
                <a:srgbClr val="000000"/>
              </a:solidFill>
              <a:latin typeface="Arial"/>
            </a:endParaRPr>
          </a:p>
        </p:txBody>
      </p:sp>
      <p:cxnSp>
        <p:nvCxnSpPr>
          <p:cNvPr id="8" name="Straight Connector 7"/>
          <p:cNvCxnSpPr/>
          <p:nvPr/>
        </p:nvCxnSpPr>
        <p:spPr>
          <a:xfrm>
            <a:off x="458154" y="695814"/>
            <a:ext cx="8225315" cy="0"/>
          </a:xfrm>
          <a:prstGeom prst="line">
            <a:avLst/>
          </a:prstGeom>
          <a:ln w="19050">
            <a:solidFill>
              <a:srgbClr val="00A1E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The Future of Customer Experience</a:t>
            </a:r>
          </a:p>
        </p:txBody>
      </p:sp>
      <p:sp>
        <p:nvSpPr>
          <p:cNvPr id="3" name="Content Placeholder 2"/>
          <p:cNvSpPr>
            <a:spLocks noGrp="1"/>
          </p:cNvSpPr>
          <p:nvPr>
            <p:ph idx="1"/>
          </p:nvPr>
        </p:nvSpPr>
        <p:spPr>
          <a:xfrm>
            <a:off x="394789" y="1095101"/>
            <a:ext cx="3973226" cy="3394472"/>
          </a:xfrm>
        </p:spPr>
        <p:txBody>
          <a:bodyPr numCol="1"/>
          <a:lstStyle/>
          <a:p>
            <a:r>
              <a:rPr lang="en-US" sz="1500" dirty="0">
                <a:solidFill>
                  <a:srgbClr val="808285"/>
                </a:solidFill>
              </a:rPr>
              <a:t>Businesses have to respond to customers’ needs at:</a:t>
            </a:r>
          </a:p>
          <a:p>
            <a:pPr lvl="2">
              <a:spcBef>
                <a:spcPts val="300"/>
              </a:spcBef>
              <a:buClr>
                <a:schemeClr val="tx2"/>
              </a:buClr>
            </a:pPr>
            <a:r>
              <a:rPr lang="en-US" sz="1350" dirty="0">
                <a:solidFill>
                  <a:srgbClr val="8A8F9D"/>
                </a:solidFill>
              </a:rPr>
              <a:t>Increased pace</a:t>
            </a:r>
          </a:p>
          <a:p>
            <a:pPr lvl="2">
              <a:spcBef>
                <a:spcPts val="300"/>
              </a:spcBef>
              <a:buClr>
                <a:schemeClr val="tx2"/>
              </a:buClr>
            </a:pPr>
            <a:r>
              <a:rPr lang="en-US" sz="1350" dirty="0">
                <a:solidFill>
                  <a:srgbClr val="8A8F9D"/>
                </a:solidFill>
              </a:rPr>
              <a:t>During new hours</a:t>
            </a:r>
          </a:p>
          <a:p>
            <a:pPr lvl="2">
              <a:spcBef>
                <a:spcPts val="300"/>
              </a:spcBef>
              <a:buClr>
                <a:schemeClr val="tx2"/>
              </a:buClr>
            </a:pPr>
            <a:r>
              <a:rPr lang="en-US" sz="1350" dirty="0">
                <a:solidFill>
                  <a:srgbClr val="8A8F9D"/>
                </a:solidFill>
              </a:rPr>
              <a:t>Using new methods</a:t>
            </a:r>
          </a:p>
          <a:p>
            <a:pPr>
              <a:spcBef>
                <a:spcPts val="1500"/>
              </a:spcBef>
            </a:pPr>
            <a:r>
              <a:rPr lang="en-US" sz="1350" dirty="0">
                <a:solidFill>
                  <a:srgbClr val="808285"/>
                </a:solidFill>
              </a:rPr>
              <a:t>Consumers are demanding the flexibility to interact with companies through the digital channel of their choice</a:t>
            </a:r>
          </a:p>
          <a:p>
            <a:pPr>
              <a:spcBef>
                <a:spcPts val="1500"/>
              </a:spcBef>
            </a:pPr>
            <a:r>
              <a:rPr lang="en-US" sz="1350" dirty="0">
                <a:solidFill>
                  <a:srgbClr val="8A8F9D"/>
                </a:solidFill>
              </a:rPr>
              <a:t>Consumer choices have broadened</a:t>
            </a:r>
          </a:p>
          <a:p>
            <a:pPr>
              <a:spcBef>
                <a:spcPts val="1500"/>
              </a:spcBef>
            </a:pPr>
            <a:r>
              <a:rPr lang="en-US" sz="1350" dirty="0">
                <a:solidFill>
                  <a:srgbClr val="8A8F9D"/>
                </a:solidFill>
              </a:rPr>
              <a:t>Customer experience will be the new battlefield for competitive advantage</a:t>
            </a:r>
            <a:br>
              <a:rPr lang="en-US" sz="1200" dirty="0"/>
            </a:br>
            <a:br>
              <a:rPr lang="en-US" sz="1200" dirty="0"/>
            </a:br>
            <a:r>
              <a:rPr lang="en-US" sz="825" dirty="0">
                <a:solidFill>
                  <a:srgbClr val="8A8F9D"/>
                </a:solidFill>
              </a:rPr>
              <a:t>(Gartner, 2015)</a:t>
            </a:r>
          </a:p>
        </p:txBody>
      </p:sp>
      <p:sp>
        <p:nvSpPr>
          <p:cNvPr id="11" name="Rectangle 10"/>
          <p:cNvSpPr/>
          <p:nvPr/>
        </p:nvSpPr>
        <p:spPr>
          <a:xfrm>
            <a:off x="4983186" y="3395857"/>
            <a:ext cx="2496901" cy="7418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2"/>
            <a:r>
              <a:rPr lang="en-US" sz="1050" dirty="0">
                <a:solidFill>
                  <a:schemeClr val="bg1"/>
                </a:solidFill>
                <a:latin typeface="Arial"/>
                <a:ea typeface="Meiryo" panose="020B0604030504040204" pitchFamily="34" charset="-128"/>
                <a:cs typeface="Meiryo" panose="020B0604030504040204" pitchFamily="34" charset="-128"/>
              </a:rPr>
              <a:t>of businesses will compete mainly </a:t>
            </a:r>
            <a:br>
              <a:rPr lang="en-US" sz="1050" dirty="0">
                <a:solidFill>
                  <a:schemeClr val="bg1"/>
                </a:solidFill>
                <a:latin typeface="Arial"/>
                <a:ea typeface="Meiryo" panose="020B0604030504040204" pitchFamily="34" charset="-128"/>
                <a:cs typeface="Meiryo" panose="020B0604030504040204" pitchFamily="34" charset="-128"/>
              </a:rPr>
            </a:br>
            <a:r>
              <a:rPr lang="en-US" sz="1050" dirty="0">
                <a:solidFill>
                  <a:schemeClr val="bg1"/>
                </a:solidFill>
                <a:latin typeface="Arial"/>
                <a:ea typeface="Meiryo" panose="020B0604030504040204" pitchFamily="34" charset="-128"/>
                <a:cs typeface="Meiryo" panose="020B0604030504040204" pitchFamily="34" charset="-128"/>
              </a:rPr>
              <a:t>on customer experience</a:t>
            </a:r>
          </a:p>
          <a:p>
            <a:pPr defTabSz="685732"/>
            <a:br>
              <a:rPr lang="en-US" sz="600" dirty="0">
                <a:solidFill>
                  <a:schemeClr val="bg1"/>
                </a:solidFill>
                <a:latin typeface="Arial"/>
              </a:rPr>
            </a:br>
            <a:r>
              <a:rPr lang="en-US" sz="600" dirty="0">
                <a:solidFill>
                  <a:schemeClr val="bg1"/>
                </a:solidFill>
                <a:latin typeface="Arial"/>
              </a:rPr>
              <a:t>Source: Gartner, 2015</a:t>
            </a:r>
          </a:p>
        </p:txBody>
      </p:sp>
      <p:sp>
        <p:nvSpPr>
          <p:cNvPr id="13" name="Rectangle 12"/>
          <p:cNvSpPr/>
          <p:nvPr/>
        </p:nvSpPr>
        <p:spPr>
          <a:xfrm>
            <a:off x="4783670" y="2923221"/>
            <a:ext cx="1104173" cy="8367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r>
              <a:rPr lang="en-US" sz="2400" dirty="0">
                <a:solidFill>
                  <a:srgbClr val="00A1E0"/>
                </a:solidFill>
                <a:latin typeface="Arial"/>
                <a:ea typeface="Meiryo" panose="020B0604030504040204" pitchFamily="34" charset="-128"/>
                <a:cs typeface="Meiryo" panose="020B0604030504040204" pitchFamily="34" charset="-128"/>
              </a:rPr>
              <a:t>89%</a:t>
            </a:r>
            <a:endParaRPr lang="en-US" sz="600" dirty="0">
              <a:solidFill>
                <a:srgbClr val="00A1E0"/>
              </a:solidFill>
              <a:latin typeface="Arial"/>
            </a:endParaRPr>
          </a:p>
        </p:txBody>
      </p:sp>
      <p:sp>
        <p:nvSpPr>
          <p:cNvPr id="14" name="Rectangle 13"/>
          <p:cNvSpPr/>
          <p:nvPr/>
        </p:nvSpPr>
        <p:spPr>
          <a:xfrm>
            <a:off x="4983186" y="1867717"/>
            <a:ext cx="2496901" cy="7418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2"/>
            <a:r>
              <a:rPr lang="en-US" sz="1050" dirty="0">
                <a:solidFill>
                  <a:schemeClr val="bg1"/>
                </a:solidFill>
                <a:latin typeface="Arial"/>
                <a:ea typeface="Meiryo" panose="020B0604030504040204" pitchFamily="34" charset="-128"/>
                <a:cs typeface="Meiryo" panose="020B0604030504040204" pitchFamily="34" charset="-128"/>
              </a:rPr>
              <a:t>of relationship with an</a:t>
            </a:r>
            <a:br>
              <a:rPr lang="en-US" sz="1050" dirty="0">
                <a:solidFill>
                  <a:schemeClr val="bg1"/>
                </a:solidFill>
                <a:latin typeface="Arial"/>
                <a:ea typeface="Meiryo" panose="020B0604030504040204" pitchFamily="34" charset="-128"/>
                <a:cs typeface="Meiryo" panose="020B0604030504040204" pitchFamily="34" charset="-128"/>
              </a:rPr>
            </a:br>
            <a:r>
              <a:rPr lang="en-US" sz="1050" dirty="0">
                <a:solidFill>
                  <a:schemeClr val="bg1"/>
                </a:solidFill>
                <a:latin typeface="Arial"/>
                <a:ea typeface="Meiryo" panose="020B0604030504040204" pitchFamily="34" charset="-128"/>
                <a:cs typeface="Meiryo" panose="020B0604030504040204" pitchFamily="34" charset="-128"/>
              </a:rPr>
              <a:t>enterprise without interacting</a:t>
            </a:r>
            <a:br>
              <a:rPr lang="en-US" sz="1050" dirty="0">
                <a:solidFill>
                  <a:schemeClr val="bg1"/>
                </a:solidFill>
                <a:latin typeface="Arial"/>
                <a:ea typeface="Meiryo" panose="020B0604030504040204" pitchFamily="34" charset="-128"/>
                <a:cs typeface="Meiryo" panose="020B0604030504040204" pitchFamily="34" charset="-128"/>
              </a:rPr>
            </a:br>
            <a:r>
              <a:rPr lang="en-US" sz="1050" dirty="0">
                <a:solidFill>
                  <a:schemeClr val="bg1"/>
                </a:solidFill>
                <a:latin typeface="Arial"/>
                <a:ea typeface="Meiryo" panose="020B0604030504040204" pitchFamily="34" charset="-128"/>
                <a:cs typeface="Meiryo" panose="020B0604030504040204" pitchFamily="34" charset="-128"/>
              </a:rPr>
              <a:t>with a human</a:t>
            </a:r>
          </a:p>
          <a:p>
            <a:pPr defTabSz="685732"/>
            <a:br>
              <a:rPr lang="en-US" sz="600" dirty="0">
                <a:solidFill>
                  <a:schemeClr val="bg1"/>
                </a:solidFill>
                <a:latin typeface="Arial"/>
              </a:rPr>
            </a:br>
            <a:r>
              <a:rPr lang="en-US" sz="600" dirty="0">
                <a:solidFill>
                  <a:schemeClr val="bg1"/>
                </a:solidFill>
                <a:latin typeface="Arial"/>
              </a:rPr>
              <a:t>Source: Gartner</a:t>
            </a:r>
          </a:p>
        </p:txBody>
      </p:sp>
      <p:sp>
        <p:nvSpPr>
          <p:cNvPr id="15" name="Rectangle 14"/>
          <p:cNvSpPr/>
          <p:nvPr/>
        </p:nvSpPr>
        <p:spPr>
          <a:xfrm>
            <a:off x="4783670" y="1307914"/>
            <a:ext cx="1104173" cy="8367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r>
              <a:rPr lang="en-US" sz="2400" dirty="0">
                <a:solidFill>
                  <a:srgbClr val="00A1E0"/>
                </a:solidFill>
                <a:latin typeface="Arial"/>
                <a:ea typeface="Meiryo" panose="020B0604030504040204" pitchFamily="34" charset="-128"/>
                <a:cs typeface="Meiryo" panose="020B0604030504040204" pitchFamily="34" charset="-128"/>
              </a:rPr>
              <a:t>85%</a:t>
            </a:r>
            <a:endParaRPr lang="en-US" sz="600" dirty="0">
              <a:solidFill>
                <a:srgbClr val="00A1E0"/>
              </a:solidFill>
              <a:latin typeface="Arial"/>
            </a:endParaRPr>
          </a:p>
        </p:txBody>
      </p:sp>
      <p:sp>
        <p:nvSpPr>
          <p:cNvPr id="16" name="Rectangle 15"/>
          <p:cNvSpPr/>
          <p:nvPr/>
        </p:nvSpPr>
        <p:spPr>
          <a:xfrm>
            <a:off x="4983185" y="978617"/>
            <a:ext cx="1939035" cy="7418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732"/>
            <a:r>
              <a:rPr lang="en-US" sz="1050" dirty="0">
                <a:solidFill>
                  <a:schemeClr val="bg1"/>
                </a:solidFill>
                <a:latin typeface="Arial"/>
                <a:ea typeface="Meiryo" panose="020B0604030504040204" pitchFamily="34" charset="-128"/>
                <a:cs typeface="Meiryo" panose="020B0604030504040204" pitchFamily="34" charset="-128"/>
              </a:rPr>
              <a:t>By 2020,</a:t>
            </a:r>
          </a:p>
          <a:p>
            <a:pPr defTabSz="685732"/>
            <a:r>
              <a:rPr lang="en-US" sz="1050" dirty="0">
                <a:solidFill>
                  <a:schemeClr val="bg1"/>
                </a:solidFill>
                <a:latin typeface="Arial"/>
                <a:ea typeface="Meiryo" panose="020B0604030504040204" pitchFamily="34" charset="-128"/>
                <a:cs typeface="Meiryo" panose="020B0604030504040204" pitchFamily="34" charset="-128"/>
              </a:rPr>
              <a:t>The customer will manage</a:t>
            </a:r>
            <a:endParaRPr lang="en-US" sz="600" dirty="0">
              <a:solidFill>
                <a:schemeClr val="bg1"/>
              </a:solidFill>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98" y="1174756"/>
            <a:ext cx="1432599" cy="145934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798" y="2935341"/>
            <a:ext cx="1432599" cy="1459341"/>
          </a:xfrm>
          <a:prstGeom prst="rect">
            <a:avLst/>
          </a:prstGeom>
        </p:spPr>
      </p:pic>
      <p:sp>
        <p:nvSpPr>
          <p:cNvPr id="6" name="Oval 5"/>
          <p:cNvSpPr/>
          <p:nvPr/>
        </p:nvSpPr>
        <p:spPr>
          <a:xfrm>
            <a:off x="7520763" y="1569334"/>
            <a:ext cx="615978" cy="6159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US">
              <a:solidFill>
                <a:srgbClr val="000000"/>
              </a:solidFill>
              <a:latin typeface="Arial"/>
            </a:endParaRPr>
          </a:p>
        </p:txBody>
      </p:sp>
      <p:sp>
        <p:nvSpPr>
          <p:cNvPr id="19" name="Rectangle 18"/>
          <p:cNvSpPr/>
          <p:nvPr/>
        </p:nvSpPr>
        <p:spPr>
          <a:xfrm>
            <a:off x="7509081" y="1615903"/>
            <a:ext cx="627661" cy="5054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r>
              <a:rPr lang="en-US" dirty="0">
                <a:solidFill>
                  <a:srgbClr val="FFFFFF"/>
                </a:solidFill>
                <a:latin typeface="Arial"/>
                <a:ea typeface="Meiryo" panose="020B0604030504040204" pitchFamily="34" charset="-128"/>
                <a:cs typeface="Meiryo" panose="020B0604030504040204" pitchFamily="34" charset="-128"/>
              </a:rPr>
              <a:t>85%</a:t>
            </a:r>
            <a:endParaRPr lang="en-US" dirty="0">
              <a:solidFill>
                <a:srgbClr val="FFFFFF"/>
              </a:solidFill>
              <a:latin typeface="Aria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5808">
            <a:off x="7119797" y="2929898"/>
            <a:ext cx="1432599" cy="1459341"/>
          </a:xfrm>
          <a:prstGeom prst="rect">
            <a:avLst/>
          </a:prstGeom>
        </p:spPr>
      </p:pic>
      <p:sp>
        <p:nvSpPr>
          <p:cNvPr id="21" name="Oval 20"/>
          <p:cNvSpPr/>
          <p:nvPr/>
        </p:nvSpPr>
        <p:spPr>
          <a:xfrm>
            <a:off x="7520763" y="3341541"/>
            <a:ext cx="615978" cy="6159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endParaRPr lang="en-US">
              <a:solidFill>
                <a:srgbClr val="000000"/>
              </a:solidFill>
              <a:latin typeface="Arial"/>
            </a:endParaRPr>
          </a:p>
        </p:txBody>
      </p:sp>
      <p:sp>
        <p:nvSpPr>
          <p:cNvPr id="22" name="Rectangle 21"/>
          <p:cNvSpPr/>
          <p:nvPr/>
        </p:nvSpPr>
        <p:spPr>
          <a:xfrm>
            <a:off x="7509081" y="3388110"/>
            <a:ext cx="627661" cy="5054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32"/>
            <a:r>
              <a:rPr lang="en-US" dirty="0">
                <a:solidFill>
                  <a:srgbClr val="FFFFFF"/>
                </a:solidFill>
                <a:latin typeface="Arial"/>
                <a:ea typeface="Meiryo" panose="020B0604030504040204" pitchFamily="34" charset="-128"/>
                <a:cs typeface="Meiryo" panose="020B0604030504040204" pitchFamily="34" charset="-128"/>
              </a:rPr>
              <a:t>89%</a:t>
            </a:r>
            <a:endParaRPr lang="en-US" dirty="0">
              <a:solidFill>
                <a:srgbClr val="FFFFFF"/>
              </a:solidFill>
              <a:latin typeface="Arial"/>
            </a:endParaRPr>
          </a:p>
        </p:txBody>
      </p:sp>
      <p:sp>
        <p:nvSpPr>
          <p:cNvPr id="23" name="Slide Number Placeholder 5"/>
          <p:cNvSpPr>
            <a:spLocks noGrp="1"/>
          </p:cNvSpPr>
          <p:nvPr>
            <p:ph type="sldNum" sz="quarter" idx="10"/>
          </p:nvPr>
        </p:nvSpPr>
        <p:spPr>
          <a:xfrm>
            <a:off x="390898" y="4767264"/>
            <a:ext cx="472952" cy="273844"/>
          </a:xfrm>
        </p:spPr>
        <p:txBody>
          <a:bodyPr vert="horz" wrap="square" lIns="0" tIns="0" rIns="0" bIns="0" numCol="1" anchor="ctr" anchorCtr="0" compatLnSpc="1">
            <a:prstTxWarp prst="textNoShape">
              <a:avLst/>
            </a:prstTxWarp>
          </a:bodyPr>
          <a:lstStyle>
            <a:lvl1pPr>
              <a:defRPr lang="en-US" smtClean="0"/>
            </a:lvl1pPr>
          </a:lstStyle>
          <a:p>
            <a:fld id="{ED6F28F4-4220-034D-8A55-E08390FB3F8D}" type="slidenum">
              <a:rPr lang="en-US" smtClean="0"/>
              <a:pPr/>
              <a:t>8</a:t>
            </a:fld>
            <a:endParaRPr lang="en-US" dirty="0"/>
          </a:p>
        </p:txBody>
      </p:sp>
    </p:spTree>
    <p:extLst>
      <p:ext uri="{BB962C8B-B14F-4D97-AF65-F5344CB8AC3E}">
        <p14:creationId xmlns:p14="http://schemas.microsoft.com/office/powerpoint/2010/main" val="225194168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Grp="1" noChangeAspect="1"/>
          </p:cNvPicPr>
          <p:nvPr/>
        </p:nvPicPr>
        <p:blipFill>
          <a:blip r:embed="rId3">
            <a:extLst>
              <a:ext uri="{28A0092B-C50C-407E-A947-70E740481C1C}">
                <a14:useLocalDpi xmlns:a14="http://schemas.microsoft.com/office/drawing/2010/main"/>
              </a:ext>
            </a:extLst>
          </a:blip>
          <a:stretch>
            <a:fillRect/>
          </a:stretch>
        </p:blipFill>
        <p:spPr bwMode="auto">
          <a:xfrm>
            <a:off x="-59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6" y="0"/>
            <a:ext cx="9142810" cy="5143500"/>
          </a:xfrm>
          <a:prstGeom prst="rect">
            <a:avLst/>
          </a:prstGeom>
          <a:solidFill>
            <a:srgbClr val="15325F">
              <a:alpha val="8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Title 2"/>
          <p:cNvSpPr txBox="1">
            <a:spLocks/>
          </p:cNvSpPr>
          <p:nvPr/>
        </p:nvSpPr>
        <p:spPr bwMode="auto">
          <a:xfrm>
            <a:off x="596" y="1677591"/>
            <a:ext cx="9142810" cy="171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2600"/>
              </a:spcBef>
              <a:buClr>
                <a:schemeClr val="tx2"/>
              </a:buClr>
              <a:buFont typeface="Arial" charset="0"/>
              <a:buChar char="•"/>
              <a:defRPr sz="1700">
                <a:solidFill>
                  <a:schemeClr val="bg1"/>
                </a:solidFill>
                <a:latin typeface="Arial" charset="0"/>
                <a:ea typeface="Geneva" charset="0"/>
                <a:cs typeface="Arial" charset="0"/>
              </a:defRPr>
            </a:lvl1pPr>
            <a:lvl2pPr marL="742950" indent="-285750" defTabSz="457200">
              <a:spcBef>
                <a:spcPts val="1000"/>
              </a:spcBef>
              <a:buClr>
                <a:schemeClr val="tx2"/>
              </a:buClr>
              <a:buFont typeface="Arial" charset="0"/>
              <a:buChar char="•"/>
              <a:defRPr sz="1700">
                <a:solidFill>
                  <a:schemeClr val="bg1"/>
                </a:solidFill>
                <a:latin typeface="Arial" charset="0"/>
                <a:ea typeface="Geneva" charset="0"/>
                <a:cs typeface="Arial" charset="0"/>
              </a:defRPr>
            </a:lvl2pPr>
            <a:lvl3pPr marL="1143000" indent="-228600" defTabSz="457200">
              <a:spcBef>
                <a:spcPts val="1000"/>
              </a:spcBef>
              <a:buFont typeface="Arial" charset="0"/>
              <a:buChar char="•"/>
              <a:defRPr sz="1700">
                <a:solidFill>
                  <a:schemeClr val="bg1"/>
                </a:solidFill>
                <a:latin typeface="Arial" charset="0"/>
                <a:ea typeface="Geneva" charset="0"/>
                <a:cs typeface="Arial" charset="0"/>
              </a:defRPr>
            </a:lvl3pPr>
            <a:lvl4pPr marL="1600200" indent="-228600" defTabSz="457200">
              <a:spcBef>
                <a:spcPts val="1000"/>
              </a:spcBef>
              <a:buFont typeface="Arial" charset="0"/>
              <a:buChar char="–"/>
              <a:defRPr sz="1700">
                <a:solidFill>
                  <a:schemeClr val="bg1"/>
                </a:solidFill>
                <a:latin typeface="Arial" charset="0"/>
                <a:ea typeface="Geneva" charset="0"/>
                <a:cs typeface="Arial" charset="0"/>
              </a:defRPr>
            </a:lvl4pPr>
            <a:lvl5pPr marL="2057400" indent="-228600" defTabSz="457200">
              <a:spcBef>
                <a:spcPts val="1000"/>
              </a:spcBef>
              <a:buFont typeface="Arial" charset="0"/>
              <a:buChar char="»"/>
              <a:defRPr sz="1700">
                <a:solidFill>
                  <a:schemeClr val="bg1"/>
                </a:solidFill>
                <a:latin typeface="Arial" charset="0"/>
                <a:ea typeface="Geneva" charset="0"/>
                <a:cs typeface="Arial" charset="0"/>
              </a:defRPr>
            </a:lvl5pPr>
            <a:lvl6pPr marL="25146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6pPr>
            <a:lvl7pPr marL="29718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7pPr>
            <a:lvl8pPr marL="34290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8pPr>
            <a:lvl9pPr marL="3886200" indent="-228600" defTabSz="457200" eaLnBrk="0" fontAlgn="base" hangingPunct="0">
              <a:spcBef>
                <a:spcPts val="1000"/>
              </a:spcBef>
              <a:spcAft>
                <a:spcPct val="0"/>
              </a:spcAft>
              <a:buFont typeface="Arial" charset="0"/>
              <a:buChar char="»"/>
              <a:defRPr sz="1700">
                <a:solidFill>
                  <a:schemeClr val="bg1"/>
                </a:solidFill>
                <a:latin typeface="Arial" charset="0"/>
                <a:ea typeface="Geneva" charset="0"/>
                <a:cs typeface="Arial" charset="0"/>
              </a:defRPr>
            </a:lvl9pPr>
          </a:lstStyle>
          <a:p>
            <a:pPr algn="ctr">
              <a:spcBef>
                <a:spcPct val="0"/>
              </a:spcBef>
              <a:buClrTx/>
              <a:buFontTx/>
              <a:buNone/>
            </a:pPr>
            <a:r>
              <a:rPr lang="en-US" altLang="en-US" sz="4000" dirty="0">
                <a:ea typeface="ＭＳ Ｐゴシック" charset="-128"/>
              </a:rPr>
              <a:t>The Current State of the </a:t>
            </a:r>
            <a:br>
              <a:rPr lang="en-US" altLang="en-US" sz="4000" dirty="0">
                <a:ea typeface="ＭＳ Ｐゴシック" charset="-128"/>
              </a:rPr>
            </a:br>
            <a:r>
              <a:rPr lang="en-US" altLang="en-US" sz="4000" dirty="0">
                <a:solidFill>
                  <a:schemeClr val="tx2"/>
                </a:solidFill>
                <a:ea typeface="ＭＳ Ｐゴシック" charset="-128"/>
              </a:rPr>
              <a:t>Internet of Things</a:t>
            </a:r>
          </a:p>
        </p:txBody>
      </p:sp>
    </p:spTree>
    <p:extLst>
      <p:ext uri="{BB962C8B-B14F-4D97-AF65-F5344CB8AC3E}">
        <p14:creationId xmlns:p14="http://schemas.microsoft.com/office/powerpoint/2010/main" val="35462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Mitel PowerPoint Template (1)">
  <a:themeElements>
    <a:clrScheme name="Mitel 17">
      <a:dk1>
        <a:srgbClr val="808285"/>
      </a:dk1>
      <a:lt1>
        <a:srgbClr val="FFFFFF"/>
      </a:lt1>
      <a:dk2>
        <a:srgbClr val="00A1E0"/>
      </a:dk2>
      <a:lt2>
        <a:srgbClr val="FFFFFF"/>
      </a:lt2>
      <a:accent1>
        <a:srgbClr val="15325F"/>
      </a:accent1>
      <a:accent2>
        <a:srgbClr val="41AD49"/>
      </a:accent2>
      <a:accent3>
        <a:srgbClr val="00A1E0"/>
      </a:accent3>
      <a:accent4>
        <a:srgbClr val="6E20A0"/>
      </a:accent4>
      <a:accent5>
        <a:srgbClr val="FF7300"/>
      </a:accent5>
      <a:accent6>
        <a:srgbClr val="808285"/>
      </a:accent6>
      <a:hlink>
        <a:srgbClr val="00A1E0"/>
      </a:hlink>
      <a:folHlink>
        <a:srgbClr val="1532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178609</TotalTime>
  <Words>2177</Words>
  <Application>Microsoft Office PowerPoint</Application>
  <PresentationFormat>On-screen Show (16:9)</PresentationFormat>
  <Paragraphs>300</Paragraphs>
  <Slides>33</Slides>
  <Notes>29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4" baseType="lpstr">
      <vt:lpstr>Meiryo</vt:lpstr>
      <vt:lpstr>MS PGothic</vt:lpstr>
      <vt:lpstr>MS PGothic</vt:lpstr>
      <vt:lpstr>Arial</vt:lpstr>
      <vt:lpstr>Calibri</vt:lpstr>
      <vt:lpstr>Chalkboard</vt:lpstr>
      <vt:lpstr>Geneva</vt:lpstr>
      <vt:lpstr>Lucida Grande</vt:lpstr>
      <vt:lpstr>Wingdings</vt:lpstr>
      <vt:lpstr>1_Mitel PowerPoint Template (1)</vt:lpstr>
      <vt:lpstr>Image</vt:lpstr>
      <vt:lpstr>PA TechCon 2018 – Digital Transformation: Giving the Internet of Things a Voice </vt:lpstr>
      <vt:lpstr>PowerPoint Presentation</vt:lpstr>
      <vt:lpstr>PowerPoint Presentation</vt:lpstr>
      <vt:lpstr>PowerPoint Presentation</vt:lpstr>
      <vt:lpstr>PowerPoint Presentation</vt:lpstr>
      <vt:lpstr>PowerPoint Presentation</vt:lpstr>
      <vt:lpstr>Digital Transformation is Strategically Linked to CX</vt:lpstr>
      <vt:lpstr>The Future of Customer Experience</vt:lpstr>
      <vt:lpstr>PowerPoint Presentation</vt:lpstr>
      <vt:lpstr>PowerPoint Presentation</vt:lpstr>
      <vt:lpstr>Understanding the Internet of Things (IoT)</vt:lpstr>
      <vt:lpstr>PowerPoint Presentation</vt:lpstr>
      <vt:lpstr>The Challenges of IoT</vt:lpstr>
      <vt:lpstr>PowerPoint Presentation</vt:lpstr>
      <vt:lpstr>CX Matters to the C-Suite</vt:lpstr>
      <vt:lpstr>The Modern Consumer Expects</vt:lpstr>
      <vt:lpstr>But Today’s Companies Still Deliver</vt:lpstr>
      <vt:lpstr>PowerPoint Presentation</vt:lpstr>
      <vt:lpstr>PowerPoint Presentation</vt:lpstr>
      <vt:lpstr>PowerPoint Presentation</vt:lpstr>
      <vt:lpstr>How does CX with IoT work?</vt:lpstr>
      <vt:lpstr>Use Case: Breaking Down the Silos with Collaboration</vt:lpstr>
      <vt:lpstr>Use Case: Proactive CX with Web Services and IoT </vt:lpstr>
      <vt:lpstr>Pest Control Use Case</vt:lpstr>
      <vt:lpstr>Manufacturing Use Case</vt:lpstr>
      <vt:lpstr>University Use Case</vt:lpstr>
      <vt:lpstr>Airport Use Case</vt:lpstr>
      <vt:lpstr>PowerPoint Presentation</vt:lpstr>
      <vt:lpstr>PowerPoint Presentation</vt:lpstr>
      <vt:lpstr>PowerPoint Presentation</vt:lpstr>
      <vt:lpstr>PowerPoint Presentation</vt:lpstr>
      <vt:lpstr>In Conclusion</vt:lpstr>
      <vt:lpstr>PowerPoint Presentation</vt:lpstr>
    </vt:vector>
  </TitlesOfParts>
  <Company>Mitel Networks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Mitel Powerpoint Template</dc:title>
  <dc:creator>Mitel Networks</dc:creator>
  <cp:lastModifiedBy>Matthew Clare</cp:lastModifiedBy>
  <cp:revision>1506</cp:revision>
  <cp:lastPrinted>2015-07-09T16:55:54Z</cp:lastPrinted>
  <dcterms:created xsi:type="dcterms:W3CDTF">2014-07-17T20:34:49Z</dcterms:created>
  <dcterms:modified xsi:type="dcterms:W3CDTF">2018-04-27T19:21:54Z</dcterms:modified>
</cp:coreProperties>
</file>