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3004800" cy="9753600"/>
  <p:notesSz cx="6858000" cy="9144000"/>
  <p:embeddedFontLst>
    <p:embeddedFont>
      <p:font typeface="Nunito Light" panose="00000400000000000000" pitchFamily="2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Nunito" panose="00000500000000000000" pitchFamily="2" charset="0"/>
      <p:regular r:id="rId24"/>
      <p:bold r:id="rId25"/>
      <p:italic r:id="rId26"/>
      <p:boldItalic r:id="rId27"/>
    </p:embeddedFont>
    <p:embeddedFont>
      <p:font typeface="Asap" panose="00000500000000000000" pitchFamily="2" charset="0"/>
      <p:regular r:id="rId28"/>
      <p:bold r:id="rId29"/>
      <p:italic r:id="rId30"/>
      <p:boldItalic r:id="rId31"/>
    </p:embeddedFont>
    <p:embeddedFont>
      <p:font typeface="Roboto Medium" panose="02000000000000000000" pitchFamily="2" charset="0"/>
      <p:regular r:id="rId32"/>
      <p:bold r:id="rId33"/>
      <p:italic r:id="rId34"/>
      <p:boldItalic r:id="rId35"/>
    </p:embeddedFont>
    <p:embeddedFont>
      <p:font typeface="Helvetica Neue" panose="020B0604020202020204" charset="0"/>
      <p:regular r:id="rId36"/>
      <p:bold r:id="rId37"/>
      <p:italic r:id="rId38"/>
      <p:boldItalic r:id="rId39"/>
    </p:embeddedFont>
    <p:embeddedFont>
      <p:font typeface="Asap SemiBold" panose="020B0604020202020204" charset="0"/>
      <p:regular r:id="rId40"/>
      <p:bold r:id="rId41"/>
      <p:italic r:id="rId42"/>
      <p:boldItalic r:id="rId43"/>
    </p:embeddedFont>
    <p:embeddedFont>
      <p:font typeface="Helvetica Neue Light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1E"/>
    <a:srgbClr val="00122A"/>
    <a:srgbClr val="002352"/>
    <a:srgbClr val="000A18"/>
    <a:srgbClr val="001E49"/>
    <a:srgbClr val="166E9A"/>
    <a:srgbClr val="135E83"/>
    <a:srgbClr val="1E92CC"/>
    <a:srgbClr val="4EB3E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font" Target="fonts/font32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font" Target="fonts/font3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font" Target="fonts/font30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78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705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92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47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712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477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87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2-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2b AGILITY">
  <p:cSld name="L2-Base 2b AGILITY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17882525" scaled="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169133" y="8813799"/>
            <a:ext cx="3737771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2C8F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EC2C8F"/>
                </a:solidFill>
                <a:latin typeface="Arial"/>
                <a:ea typeface="Arial"/>
                <a:cs typeface="Arial"/>
                <a:sym typeface="Arial"/>
              </a:rPr>
              <a:t>AGILITY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7097896" y="8813799"/>
            <a:ext cx="3451876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2C8F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EC2C8F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Shape 43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6926" y="8643572"/>
            <a:ext cx="797306" cy="75925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2c">
  <p:cSld name="L2-Base 2c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17882525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54170" y="8368779"/>
            <a:ext cx="4880791" cy="66870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2b CONTROL">
  <p:cSld name="L2-Base 2b CONTROL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17882525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2169133" y="8813799"/>
            <a:ext cx="3737771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42E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E9A42E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7097896" y="8813799"/>
            <a:ext cx="3451876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42E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E9A42E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Shape 51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6926" y="8643572"/>
            <a:ext cx="797306" cy="75925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gagement">
  <p:cSld name="Engagement">
    <p:bg>
      <p:bgPr>
        <a:gradFill>
          <a:gsLst>
            <a:gs pos="0">
              <a:srgbClr val="00193D"/>
            </a:gs>
            <a:gs pos="100000">
              <a:srgbClr val="014589"/>
            </a:gs>
          </a:gsLst>
          <a:lin ang="657322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303065" y="2004520"/>
            <a:ext cx="13481843" cy="2286542"/>
          </a:xfrm>
          <a:prstGeom prst="rect">
            <a:avLst/>
          </a:prstGeom>
          <a:solidFill>
            <a:schemeClr val="accent1">
              <a:alpha val="58039"/>
            </a:schemeClr>
          </a:solidFill>
          <a:ln>
            <a:noFill/>
          </a:ln>
          <a:effectLst>
            <a:outerShdw blurRad="76200" rotWithShape="0">
              <a:srgbClr val="000000">
                <a:alpha val="800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endParaRPr sz="3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-303065" y="4302726"/>
            <a:ext cx="13481843" cy="2286542"/>
          </a:xfrm>
          <a:prstGeom prst="rect">
            <a:avLst/>
          </a:prstGeom>
          <a:solidFill>
            <a:schemeClr val="accent4">
              <a:alpha val="58039"/>
            </a:schemeClr>
          </a:solidFill>
          <a:ln>
            <a:noFill/>
          </a:ln>
          <a:effectLst>
            <a:outerShdw blurRad="76200" rotWithShape="0">
              <a:srgbClr val="000000">
                <a:alpha val="800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endParaRPr sz="3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-303067" y="6600933"/>
            <a:ext cx="13481847" cy="2286541"/>
          </a:xfrm>
          <a:prstGeom prst="rect">
            <a:avLst/>
          </a:prstGeom>
          <a:solidFill>
            <a:schemeClr val="accent3">
              <a:alpha val="58039"/>
            </a:schemeClr>
          </a:solidFill>
          <a:ln>
            <a:noFill/>
          </a:ln>
          <a:effectLst>
            <a:outerShdw blurRad="76200" rotWithShape="0">
              <a:srgbClr val="000000">
                <a:alpha val="800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endParaRPr sz="3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7" name="Shape 57"/>
          <p:cNvCxnSpPr/>
          <p:nvPr/>
        </p:nvCxnSpPr>
        <p:spPr>
          <a:xfrm>
            <a:off x="-338636" y="4279900"/>
            <a:ext cx="13552985" cy="0"/>
          </a:xfrm>
          <a:prstGeom prst="straightConnector1">
            <a:avLst/>
          </a:prstGeom>
          <a:noFill/>
          <a:ln w="38100" cap="flat" cmpd="sng">
            <a:solidFill>
              <a:srgbClr val="0B7ACF"/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58" name="Shape 58"/>
          <p:cNvCxnSpPr/>
          <p:nvPr/>
        </p:nvCxnSpPr>
        <p:spPr>
          <a:xfrm>
            <a:off x="-211636" y="6591300"/>
            <a:ext cx="13552985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ottom Line">
  <p:cSld name="Bottom Line">
    <p:bg>
      <p:bgPr>
        <a:gradFill>
          <a:gsLst>
            <a:gs pos="0">
              <a:srgbClr val="00193D"/>
            </a:gs>
            <a:gs pos="100000">
              <a:srgbClr val="014589"/>
            </a:gs>
          </a:gsLst>
          <a:lin ang="6573222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-3381333" y="1675447"/>
            <a:ext cx="19531942" cy="3611191"/>
          </a:xfrm>
          <a:prstGeom prst="rect">
            <a:avLst/>
          </a:prstGeom>
          <a:solidFill>
            <a:schemeClr val="accent4">
              <a:alpha val="58039"/>
            </a:schemeClr>
          </a:solidFill>
          <a:ln>
            <a:noFill/>
          </a:ln>
          <a:effectLst>
            <a:outerShdw blurRad="76200" rotWithShape="0">
              <a:srgbClr val="000000">
                <a:alpha val="800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endParaRPr sz="3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-3381335" y="5303538"/>
            <a:ext cx="19531948" cy="2927015"/>
          </a:xfrm>
          <a:prstGeom prst="rect">
            <a:avLst/>
          </a:prstGeom>
          <a:solidFill>
            <a:schemeClr val="accent3">
              <a:alpha val="58039"/>
            </a:schemeClr>
          </a:solidFill>
          <a:ln>
            <a:noFill/>
          </a:ln>
          <a:effectLst>
            <a:outerShdw blurRad="76200" rotWithShape="0">
              <a:srgbClr val="000000">
                <a:alpha val="800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endParaRPr sz="3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3" name="Shape 63"/>
          <p:cNvCxnSpPr/>
          <p:nvPr/>
        </p:nvCxnSpPr>
        <p:spPr>
          <a:xfrm>
            <a:off x="-3248874" y="5289581"/>
            <a:ext cx="19635007" cy="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main">
  <p:cSld name="L2-mai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2183" y="2435257"/>
            <a:ext cx="6071129" cy="168399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1d">
  <p:cSld name="L2-base 1d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19203" y="833055"/>
            <a:ext cx="762183" cy="7465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V">
  <p:cSld name="POV">
    <p:bg>
      <p:bgPr>
        <a:gradFill>
          <a:gsLst>
            <a:gs pos="0">
              <a:srgbClr val="00193D"/>
            </a:gs>
            <a:gs pos="100000">
              <a:srgbClr val="014589"/>
            </a:gs>
          </a:gsLst>
          <a:lin ang="6573222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618861" y="810132"/>
            <a:ext cx="8558248" cy="71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6B6E5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rgbClr val="56B6E5"/>
                </a:solidFill>
                <a:latin typeface="Arial"/>
                <a:ea typeface="Arial"/>
                <a:cs typeface="Arial"/>
                <a:sym typeface="Arial"/>
              </a:rPr>
              <a:t>Partners Increase </a:t>
            </a:r>
            <a:r>
              <a:rPr lang="en-US" sz="3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Profitability</a:t>
            </a:r>
            <a:r>
              <a:rPr lang="en-US" sz="3400" b="0" i="0" u="none" strike="noStrike" cap="none">
                <a:solidFill>
                  <a:srgbClr val="56B6E5"/>
                </a:solidFill>
                <a:latin typeface="Arial"/>
                <a:ea typeface="Arial"/>
                <a:cs typeface="Arial"/>
                <a:sym typeface="Arial"/>
              </a:rPr>
              <a:t> with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6873479" y="8666039"/>
            <a:ext cx="2695739" cy="460699"/>
            <a:chOff x="12464" y="0"/>
            <a:chExt cx="2695737" cy="460697"/>
          </a:xfrm>
        </p:grpSpPr>
        <p:sp>
          <p:nvSpPr>
            <p:cNvPr id="74" name="Shape 74"/>
            <p:cNvSpPr/>
            <p:nvPr/>
          </p:nvSpPr>
          <p:spPr>
            <a:xfrm>
              <a:off x="12464" y="0"/>
              <a:ext cx="484406" cy="460697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gradFill>
              <a:gsLst>
                <a:gs pos="0">
                  <a:srgbClr val="E9A42E"/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  <a:effectLst>
              <a:outerShdw blurRad="76200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 Light"/>
                <a:buNone/>
              </a:pPr>
              <a:endParaRPr sz="3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565296" y="0"/>
              <a:ext cx="484407" cy="460697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gradFill>
              <a:gsLst>
                <a:gs pos="0">
                  <a:srgbClr val="E9A42E"/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  <a:effectLst>
              <a:outerShdw blurRad="76200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 Light"/>
                <a:buNone/>
              </a:pPr>
              <a:endParaRPr sz="3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1118129" y="0"/>
              <a:ext cx="484406" cy="460697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gradFill>
              <a:gsLst>
                <a:gs pos="0">
                  <a:srgbClr val="E9A42E"/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  <a:effectLst>
              <a:outerShdw blurRad="76200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 Light"/>
                <a:buNone/>
              </a:pPr>
              <a:endParaRPr sz="3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670962" y="0"/>
              <a:ext cx="484406" cy="460697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gradFill>
              <a:gsLst>
                <a:gs pos="0">
                  <a:srgbClr val="E9A42E"/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  <a:effectLst>
              <a:outerShdw blurRad="76200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 Light"/>
                <a:buNone/>
              </a:pPr>
              <a:endParaRPr sz="3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2223794" y="0"/>
              <a:ext cx="484407" cy="460697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gradFill>
              <a:gsLst>
                <a:gs pos="0">
                  <a:srgbClr val="E9A42E"/>
                </a:gs>
                <a:gs pos="100000">
                  <a:srgbClr val="00397A"/>
                </a:gs>
              </a:gsLst>
              <a:lin ang="5400000" scaled="0"/>
            </a:gradFill>
            <a:ln>
              <a:noFill/>
            </a:ln>
            <a:effectLst>
              <a:outerShdw blurRad="76200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 Light"/>
                <a:buNone/>
              </a:pPr>
              <a:endParaRPr sz="3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79" name="Shape 79"/>
          <p:cNvSpPr/>
          <p:nvPr/>
        </p:nvSpPr>
        <p:spPr>
          <a:xfrm>
            <a:off x="3423120" y="8717506"/>
            <a:ext cx="3449656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E0F9"/>
              </a:buClr>
              <a:buSzPts val="2100"/>
              <a:buFont typeface="Asap"/>
              <a:buNone/>
            </a:pPr>
            <a:r>
              <a:rPr lang="en-US" sz="2100" b="0" i="0" u="none" strike="noStrike" cap="none">
                <a:solidFill>
                  <a:srgbClr val="ACE0F9"/>
                </a:solidFill>
                <a:latin typeface="Asap"/>
                <a:ea typeface="Asap"/>
                <a:cs typeface="Asap"/>
                <a:sym typeface="Asap"/>
              </a:rPr>
              <a:t>Average Customer Rating: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Shape 80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82917" y="750290"/>
            <a:ext cx="3000494" cy="83082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V 2">
  <p:cSld name="POV 2">
    <p:bg>
      <p:bgPr>
        <a:gradFill>
          <a:gsLst>
            <a:gs pos="0">
              <a:srgbClr val="00193D"/>
            </a:gs>
            <a:gs pos="100000">
              <a:srgbClr val="014589"/>
            </a:gs>
          </a:gsLst>
          <a:lin ang="6573222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618861" y="810132"/>
            <a:ext cx="8558248" cy="71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6B6E5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rgbClr val="56B6E5"/>
                </a:solidFill>
                <a:latin typeface="Arial"/>
                <a:ea typeface="Arial"/>
                <a:cs typeface="Arial"/>
                <a:sym typeface="Arial"/>
              </a:rPr>
              <a:t>Partners Increase </a:t>
            </a:r>
            <a:r>
              <a:rPr lang="en-US" sz="3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Profitability</a:t>
            </a:r>
            <a:r>
              <a:rPr lang="en-US" sz="3400" b="0" i="0" u="none" strike="noStrike" cap="none">
                <a:solidFill>
                  <a:srgbClr val="56B6E5"/>
                </a:solidFill>
                <a:latin typeface="Arial"/>
                <a:ea typeface="Arial"/>
                <a:cs typeface="Arial"/>
                <a:sym typeface="Arial"/>
              </a:rPr>
              <a:t> with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82917" y="750290"/>
            <a:ext cx="3000494" cy="8308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Main 2">
  <p:cSld name="L2-Main 2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5642956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4284" y="2414149"/>
            <a:ext cx="6799519" cy="188275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1a">
  <p:cSld name="L2-base 1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084" y="8174374"/>
            <a:ext cx="3000494" cy="830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2a">
  <p:cSld name="L2-Base 2a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17882525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8584" y="7789912"/>
            <a:ext cx="3300757" cy="91396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2b">
  <p:cSld name="L2-Base 2b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17882525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6926" y="8643572"/>
            <a:ext cx="797306" cy="7592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2b AGILITY copy 1">
  <p:cSld name="L2-Base 2b AGILITY copy 1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17882525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2169133" y="8813799"/>
            <a:ext cx="3737771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2C8F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EC2C8F"/>
                </a:solidFill>
                <a:latin typeface="Arial"/>
                <a:ea typeface="Arial"/>
                <a:cs typeface="Arial"/>
                <a:sym typeface="Arial"/>
              </a:rPr>
              <a:t>AGILITY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7097896" y="8813799"/>
            <a:ext cx="3451876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2C8F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EC2C8F"/>
                </a:solidFill>
                <a:latin typeface="Arial"/>
                <a:ea typeface="Arial"/>
                <a:cs typeface="Arial"/>
                <a:sym typeface="Arial"/>
              </a:rPr>
              <a:t>FOCUSED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6926" y="8643572"/>
            <a:ext cx="797306" cy="75925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">
  <p:cSld name="Quote 2">
    <p:bg>
      <p:bgPr>
        <a:gradFill>
          <a:gsLst>
            <a:gs pos="0">
              <a:srgbClr val="BBDAE6"/>
            </a:gs>
            <a:gs pos="36736">
              <a:srgbClr val="63B6E5"/>
            </a:gs>
            <a:gs pos="95016">
              <a:srgbClr val="00438C"/>
            </a:gs>
            <a:gs pos="100000">
              <a:srgbClr val="00438C"/>
            </a:gs>
          </a:gsLst>
          <a:lin ang="8579552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">
  <p:cSld name="L2-Base 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17882525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8415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gradFill>
          <a:gsLst>
            <a:gs pos="0">
              <a:srgbClr val="00193D"/>
            </a:gs>
            <a:gs pos="100000">
              <a:srgbClr val="014589"/>
            </a:gs>
          </a:gsLst>
          <a:lin ang="6573222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1612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all">
  <p:cSld name="Wall">
    <p:bg>
      <p:bgPr>
        <a:gradFill>
          <a:gsLst>
            <a:gs pos="0">
              <a:srgbClr val="00193D"/>
            </a:gs>
            <a:gs pos="100000">
              <a:srgbClr val="014589"/>
            </a:gs>
          </a:gsLst>
          <a:lin ang="6573222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719833" y="7593806"/>
            <a:ext cx="14105173" cy="3063467"/>
          </a:xfrm>
          <a:prstGeom prst="rect">
            <a:avLst/>
          </a:prstGeom>
          <a:gradFill>
            <a:gsLst>
              <a:gs pos="0">
                <a:srgbClr val="002352"/>
              </a:gs>
              <a:gs pos="100000">
                <a:srgbClr val="00397A"/>
              </a:gs>
            </a:gsLst>
            <a:lin ang="5400000" scaled="0"/>
          </a:gradFill>
          <a:ln>
            <a:noFill/>
          </a:ln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3413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5827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1b">
  <p:cSld name="L2-base 1b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2109" y="8275255"/>
            <a:ext cx="571637" cy="74659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0078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all copy">
  <p:cSld name="Wall copy">
    <p:bg>
      <p:bgPr>
        <a:gradFill>
          <a:gsLst>
            <a:gs pos="0">
              <a:srgbClr val="00193D"/>
            </a:gs>
            <a:gs pos="100000">
              <a:srgbClr val="014589"/>
            </a:gs>
          </a:gsLst>
          <a:lin ang="6573222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719833" y="6832450"/>
            <a:ext cx="14105173" cy="3227876"/>
          </a:xfrm>
          <a:prstGeom prst="rect">
            <a:avLst/>
          </a:prstGeom>
          <a:gradFill>
            <a:gsLst>
              <a:gs pos="0">
                <a:srgbClr val="002352"/>
              </a:gs>
              <a:gs pos="100000">
                <a:srgbClr val="00397A"/>
              </a:gs>
            </a:gsLst>
            <a:lin ang="5400000" scaled="0"/>
          </a:gradFill>
          <a:ln>
            <a:noFill/>
          </a:ln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3413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309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1c">
  <p:cSld name="L2-base 1c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703" y="833054"/>
            <a:ext cx="571637" cy="74659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382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gradFill>
          <a:gsLst>
            <a:gs pos="0">
              <a:srgbClr val="00193D"/>
            </a:gs>
            <a:gs pos="100000">
              <a:srgbClr val="014589"/>
            </a:gs>
          </a:gsLst>
          <a:lin ang="6573222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1a">
  <p:cSld name="L2-base 1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084" y="8174374"/>
            <a:ext cx="2250371" cy="83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867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2b COST">
  <p:cSld name="L2-Base 2b COST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17882525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2169134" y="8813799"/>
            <a:ext cx="3737600" cy="41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BC51"/>
              </a:buClr>
              <a:buSzPts val="1400"/>
              <a:buFont typeface="Arial"/>
              <a:buNone/>
            </a:pPr>
            <a:r>
              <a:rPr lang="en" sz="1991" b="0" i="0" u="none" strike="noStrike" cap="none">
                <a:solidFill>
                  <a:srgbClr val="68BC51"/>
                </a:solidFill>
                <a:latin typeface="Arial"/>
                <a:ea typeface="Arial"/>
                <a:cs typeface="Arial"/>
                <a:sym typeface="Arial"/>
              </a:rPr>
              <a:t>COST</a:t>
            </a:r>
            <a:endParaRPr sz="12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7097896" y="8813799"/>
            <a:ext cx="3451733" cy="41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BC51"/>
              </a:buClr>
              <a:buSzPts val="1400"/>
              <a:buFont typeface="Arial"/>
              <a:buNone/>
            </a:pPr>
            <a:r>
              <a:rPr lang="en" sz="1991" b="0" i="0" u="none" strike="noStrike" cap="none">
                <a:solidFill>
                  <a:srgbClr val="68BC5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sz="12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Shape 33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6927" y="8643574"/>
            <a:ext cx="597979" cy="75925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5865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1b">
  <p:cSld name="1_L2-base 1b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06883" y="8161675"/>
            <a:ext cx="2250372" cy="83082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6943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bg>
      <p:bgPr>
        <a:gradFill>
          <a:gsLst>
            <a:gs pos="0">
              <a:srgbClr val="80C1E5"/>
            </a:gs>
            <a:gs pos="17820">
              <a:srgbClr val="BBDAE6"/>
            </a:gs>
            <a:gs pos="36819">
              <a:srgbClr val="DDECF3"/>
            </a:gs>
            <a:gs pos="62011">
              <a:srgbClr val="FFFFFF"/>
            </a:gs>
            <a:gs pos="81429">
              <a:srgbClr val="E7F2F6"/>
            </a:gs>
            <a:gs pos="100000">
              <a:srgbClr val="CFE5EE"/>
            </a:gs>
          </a:gsLst>
          <a:lin ang="4461883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8434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2b AGILITY">
  <p:cSld name="L2-Base 2b AGILITY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17882525" scaled="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169134" y="8813799"/>
            <a:ext cx="3737600" cy="41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2C8F"/>
              </a:buClr>
              <a:buSzPts val="1400"/>
              <a:buFont typeface="Arial"/>
              <a:buNone/>
            </a:pPr>
            <a:r>
              <a:rPr lang="en" sz="1991" b="0" i="0" u="none" strike="noStrike" cap="none">
                <a:solidFill>
                  <a:srgbClr val="EC2C8F"/>
                </a:solidFill>
                <a:latin typeface="Arial"/>
                <a:ea typeface="Arial"/>
                <a:cs typeface="Arial"/>
                <a:sym typeface="Arial"/>
              </a:rPr>
              <a:t>AGILITY</a:t>
            </a:r>
            <a:endParaRPr sz="12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7097896" y="8813799"/>
            <a:ext cx="3451733" cy="41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2C8F"/>
              </a:buClr>
              <a:buSzPts val="1400"/>
              <a:buFont typeface="Arial"/>
              <a:buNone/>
            </a:pPr>
            <a:r>
              <a:rPr lang="en" sz="1991" b="0" i="0" u="none" strike="noStrike" cap="none">
                <a:solidFill>
                  <a:srgbClr val="EC2C8F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sz="12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Shape 43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6927" y="8643574"/>
            <a:ext cx="597979" cy="75925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330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2c">
  <p:cSld name="L2-Base 2c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17882525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54170" y="8368779"/>
            <a:ext cx="3660594" cy="66870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1079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2b CONTROL">
  <p:cSld name="L2-Base 2b CONTROL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17882525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2169134" y="8813799"/>
            <a:ext cx="3737600" cy="41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42E"/>
              </a:buClr>
              <a:buSzPts val="1400"/>
              <a:buFont typeface="Arial"/>
              <a:buNone/>
            </a:pPr>
            <a:r>
              <a:rPr lang="en" sz="1991" b="0" i="0" u="none" strike="noStrike" cap="none">
                <a:solidFill>
                  <a:srgbClr val="E9A42E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2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7097896" y="8813799"/>
            <a:ext cx="3451733" cy="41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42E"/>
              </a:buClr>
              <a:buSzPts val="1400"/>
              <a:buFont typeface="Arial"/>
              <a:buNone/>
            </a:pPr>
            <a:r>
              <a:rPr lang="en" sz="1991" b="0" i="0" u="none" strike="noStrike" cap="none">
                <a:solidFill>
                  <a:srgbClr val="E9A42E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sz="12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Shape 51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6927" y="8643574"/>
            <a:ext cx="597979" cy="75925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5739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gagement">
  <p:cSld name="Engagement">
    <p:bg>
      <p:bgPr>
        <a:gradFill>
          <a:gsLst>
            <a:gs pos="0">
              <a:srgbClr val="00193D"/>
            </a:gs>
            <a:gs pos="100000">
              <a:srgbClr val="014589"/>
            </a:gs>
          </a:gsLst>
          <a:lin ang="657322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303065" y="2004520"/>
            <a:ext cx="13481813" cy="2286364"/>
          </a:xfrm>
          <a:prstGeom prst="rect">
            <a:avLst/>
          </a:prstGeom>
          <a:solidFill>
            <a:schemeClr val="accent1">
              <a:alpha val="58039"/>
            </a:schemeClr>
          </a:solidFill>
          <a:ln>
            <a:noFill/>
          </a:ln>
          <a:effectLst>
            <a:outerShdw blurRad="76200" rotWithShape="0">
              <a:srgbClr val="000000">
                <a:alpha val="80000"/>
              </a:srgbClr>
            </a:outerShdw>
          </a:effectLst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3413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-303065" y="4302727"/>
            <a:ext cx="13481813" cy="2286364"/>
          </a:xfrm>
          <a:prstGeom prst="rect">
            <a:avLst/>
          </a:prstGeom>
          <a:solidFill>
            <a:schemeClr val="accent4">
              <a:alpha val="58039"/>
            </a:schemeClr>
          </a:solidFill>
          <a:ln>
            <a:noFill/>
          </a:ln>
          <a:effectLst>
            <a:outerShdw blurRad="76200" rotWithShape="0">
              <a:srgbClr val="000000">
                <a:alpha val="80000"/>
              </a:srgbClr>
            </a:outerShdw>
          </a:effectLst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3413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-303067" y="6600934"/>
            <a:ext cx="13481813" cy="2286364"/>
          </a:xfrm>
          <a:prstGeom prst="rect">
            <a:avLst/>
          </a:prstGeom>
          <a:solidFill>
            <a:schemeClr val="accent3">
              <a:alpha val="58039"/>
            </a:schemeClr>
          </a:solidFill>
          <a:ln>
            <a:noFill/>
          </a:ln>
          <a:effectLst>
            <a:outerShdw blurRad="76200" rotWithShape="0">
              <a:srgbClr val="000000">
                <a:alpha val="80000"/>
              </a:srgbClr>
            </a:outerShdw>
          </a:effectLst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3413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7" name="Shape 57"/>
          <p:cNvCxnSpPr/>
          <p:nvPr/>
        </p:nvCxnSpPr>
        <p:spPr>
          <a:xfrm>
            <a:off x="-338636" y="4279901"/>
            <a:ext cx="13553067" cy="0"/>
          </a:xfrm>
          <a:prstGeom prst="straightConnector1">
            <a:avLst/>
          </a:prstGeom>
          <a:noFill/>
          <a:ln w="38100" cap="flat" cmpd="sng">
            <a:solidFill>
              <a:srgbClr val="0B7ACF"/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58" name="Shape 58"/>
          <p:cNvCxnSpPr/>
          <p:nvPr/>
        </p:nvCxnSpPr>
        <p:spPr>
          <a:xfrm>
            <a:off x="-211637" y="6591300"/>
            <a:ext cx="13553067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2314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ottom Line">
  <p:cSld name="Bottom Line">
    <p:bg>
      <p:bgPr>
        <a:gradFill>
          <a:gsLst>
            <a:gs pos="0">
              <a:srgbClr val="00193D"/>
            </a:gs>
            <a:gs pos="100000">
              <a:srgbClr val="014589"/>
            </a:gs>
          </a:gsLst>
          <a:lin ang="6573222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-3381333" y="1675448"/>
            <a:ext cx="19531945" cy="3611307"/>
          </a:xfrm>
          <a:prstGeom prst="rect">
            <a:avLst/>
          </a:prstGeom>
          <a:solidFill>
            <a:schemeClr val="accent4">
              <a:alpha val="58039"/>
            </a:schemeClr>
          </a:solidFill>
          <a:ln>
            <a:noFill/>
          </a:ln>
          <a:effectLst>
            <a:outerShdw blurRad="76200" rotWithShape="0">
              <a:srgbClr val="000000">
                <a:alpha val="80000"/>
              </a:srgbClr>
            </a:outerShdw>
          </a:effectLst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3413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-3381334" y="5303539"/>
            <a:ext cx="19531945" cy="2926933"/>
          </a:xfrm>
          <a:prstGeom prst="rect">
            <a:avLst/>
          </a:prstGeom>
          <a:solidFill>
            <a:schemeClr val="accent3">
              <a:alpha val="58039"/>
            </a:schemeClr>
          </a:solidFill>
          <a:ln>
            <a:noFill/>
          </a:ln>
          <a:effectLst>
            <a:outerShdw blurRad="76200" rotWithShape="0">
              <a:srgbClr val="000000">
                <a:alpha val="80000"/>
              </a:srgbClr>
            </a:outerShdw>
          </a:effectLst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3413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3" name="Shape 63"/>
          <p:cNvCxnSpPr/>
          <p:nvPr/>
        </p:nvCxnSpPr>
        <p:spPr>
          <a:xfrm>
            <a:off x="-3248874" y="5289580"/>
            <a:ext cx="19635201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9465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main">
  <p:cSld name="L2-mai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2184" y="2435259"/>
            <a:ext cx="4553345" cy="168399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365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all">
  <p:cSld name="Wall">
    <p:bg>
      <p:bgPr>
        <a:gradFill>
          <a:gsLst>
            <a:gs pos="0">
              <a:srgbClr val="00193D"/>
            </a:gs>
            <a:gs pos="100000">
              <a:srgbClr val="014589"/>
            </a:gs>
          </a:gsLst>
          <a:lin ang="6573222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-719833" y="7593806"/>
            <a:ext cx="14105038" cy="3063280"/>
          </a:xfrm>
          <a:prstGeom prst="rect">
            <a:avLst/>
          </a:prstGeom>
          <a:gradFill>
            <a:gsLst>
              <a:gs pos="0">
                <a:srgbClr val="002352"/>
              </a:gs>
              <a:gs pos="100000">
                <a:srgbClr val="00397A"/>
              </a:gs>
            </a:gsLst>
            <a:lin ang="54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endParaRPr sz="3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1d">
  <p:cSld name="L2-base 1d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19204" y="833054"/>
            <a:ext cx="571638" cy="7465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2471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V">
  <p:cSld name="POV">
    <p:bg>
      <p:bgPr>
        <a:gradFill>
          <a:gsLst>
            <a:gs pos="0">
              <a:srgbClr val="00193D"/>
            </a:gs>
            <a:gs pos="100000">
              <a:srgbClr val="014589"/>
            </a:gs>
          </a:gsLst>
          <a:lin ang="6573222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618862" y="810132"/>
            <a:ext cx="8558080" cy="71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6B6E5"/>
              </a:buClr>
              <a:buSzPts val="2200"/>
              <a:buFont typeface="Arial"/>
              <a:buNone/>
            </a:pPr>
            <a:r>
              <a:rPr lang="en" sz="3129" b="0" i="0" u="none" strike="noStrike" cap="none">
                <a:solidFill>
                  <a:srgbClr val="56B6E5"/>
                </a:solidFill>
                <a:latin typeface="Arial"/>
                <a:ea typeface="Arial"/>
                <a:cs typeface="Arial"/>
                <a:sym typeface="Arial"/>
              </a:rPr>
              <a:t>Partners Increase </a:t>
            </a:r>
            <a:r>
              <a:rPr lang="en" sz="312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Profitability</a:t>
            </a:r>
            <a:r>
              <a:rPr lang="en" sz="3129" b="0" i="0" u="none" strike="noStrike" cap="none">
                <a:solidFill>
                  <a:srgbClr val="56B6E5"/>
                </a:solidFill>
                <a:latin typeface="Arial"/>
                <a:ea typeface="Arial"/>
                <a:cs typeface="Arial"/>
                <a:sym typeface="Arial"/>
              </a:rPr>
              <a:t> with</a:t>
            </a:r>
            <a:endParaRPr sz="12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6873479" y="8666040"/>
            <a:ext cx="2695734" cy="460762"/>
            <a:chOff x="12464" y="0"/>
            <a:chExt cx="2695830" cy="460800"/>
          </a:xfrm>
        </p:grpSpPr>
        <p:sp>
          <p:nvSpPr>
            <p:cNvPr id="74" name="Shape 74"/>
            <p:cNvSpPr/>
            <p:nvPr/>
          </p:nvSpPr>
          <p:spPr>
            <a:xfrm>
              <a:off x="12464" y="0"/>
              <a:ext cx="484500" cy="46080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gradFill>
              <a:gsLst>
                <a:gs pos="0">
                  <a:srgbClr val="E9A42E"/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  <a:effectLst>
              <a:outerShdw blurRad="76200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 Light"/>
                <a:buNone/>
              </a:pPr>
              <a:endParaRPr sz="3413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565296" y="0"/>
              <a:ext cx="484500" cy="46080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gradFill>
              <a:gsLst>
                <a:gs pos="0">
                  <a:srgbClr val="E9A42E"/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  <a:effectLst>
              <a:outerShdw blurRad="76200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 Light"/>
                <a:buNone/>
              </a:pPr>
              <a:endParaRPr sz="3413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1118129" y="0"/>
              <a:ext cx="484500" cy="46080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gradFill>
              <a:gsLst>
                <a:gs pos="0">
                  <a:srgbClr val="E9A42E"/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  <a:effectLst>
              <a:outerShdw blurRad="76200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 Light"/>
                <a:buNone/>
              </a:pPr>
              <a:endParaRPr sz="3413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670962" y="0"/>
              <a:ext cx="484500" cy="46080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gradFill>
              <a:gsLst>
                <a:gs pos="0">
                  <a:srgbClr val="E9A42E"/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  <a:effectLst>
              <a:outerShdw blurRad="76200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 Light"/>
                <a:buNone/>
              </a:pPr>
              <a:endParaRPr sz="3413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2223794" y="0"/>
              <a:ext cx="484500" cy="46080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gradFill>
              <a:gsLst>
                <a:gs pos="0">
                  <a:srgbClr val="E9A42E"/>
                </a:gs>
                <a:gs pos="100000">
                  <a:srgbClr val="00397A"/>
                </a:gs>
              </a:gsLst>
              <a:lin ang="5400000" scaled="0"/>
            </a:gradFill>
            <a:ln>
              <a:noFill/>
            </a:ln>
            <a:effectLst>
              <a:outerShdw blurRad="76200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 Light"/>
                <a:buNone/>
              </a:pPr>
              <a:endParaRPr sz="3413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79" name="Shape 79"/>
          <p:cNvSpPr/>
          <p:nvPr/>
        </p:nvSpPr>
        <p:spPr>
          <a:xfrm>
            <a:off x="3423120" y="8717505"/>
            <a:ext cx="3449600" cy="40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E0F9"/>
              </a:buClr>
              <a:buSzPts val="1400"/>
              <a:buFont typeface="Asap"/>
              <a:buNone/>
            </a:pPr>
            <a:r>
              <a:rPr lang="en" sz="1991" b="0" i="0" u="none" strike="noStrike" cap="none">
                <a:solidFill>
                  <a:srgbClr val="ACE0F9"/>
                </a:solidFill>
                <a:latin typeface="Asap"/>
                <a:ea typeface="Asap"/>
                <a:cs typeface="Asap"/>
                <a:sym typeface="Asap"/>
              </a:rPr>
              <a:t>Average Customer Rating:</a:t>
            </a:r>
            <a:endParaRPr sz="12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Shape 80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82918" y="750291"/>
            <a:ext cx="2250371" cy="83082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6574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V 2">
  <p:cSld name="POV 2">
    <p:bg>
      <p:bgPr>
        <a:gradFill>
          <a:gsLst>
            <a:gs pos="0">
              <a:srgbClr val="00193D"/>
            </a:gs>
            <a:gs pos="100000">
              <a:srgbClr val="014589"/>
            </a:gs>
          </a:gsLst>
          <a:lin ang="6573222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618862" y="810132"/>
            <a:ext cx="8558080" cy="71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6B6E5"/>
              </a:buClr>
              <a:buSzPts val="2200"/>
              <a:buFont typeface="Arial"/>
              <a:buNone/>
            </a:pPr>
            <a:r>
              <a:rPr lang="en" sz="3129" b="0" i="0" u="none" strike="noStrike" cap="none">
                <a:solidFill>
                  <a:srgbClr val="56B6E5"/>
                </a:solidFill>
                <a:latin typeface="Arial"/>
                <a:ea typeface="Arial"/>
                <a:cs typeface="Arial"/>
                <a:sym typeface="Arial"/>
              </a:rPr>
              <a:t>Partners Increase </a:t>
            </a:r>
            <a:r>
              <a:rPr lang="en" sz="312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Profitability</a:t>
            </a:r>
            <a:r>
              <a:rPr lang="en" sz="3129" b="0" i="0" u="none" strike="noStrike" cap="none">
                <a:solidFill>
                  <a:srgbClr val="56B6E5"/>
                </a:solidFill>
                <a:latin typeface="Arial"/>
                <a:ea typeface="Arial"/>
                <a:cs typeface="Arial"/>
                <a:sym typeface="Arial"/>
              </a:rPr>
              <a:t> with</a:t>
            </a:r>
            <a:endParaRPr sz="12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82918" y="750291"/>
            <a:ext cx="2250371" cy="8308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6203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Main 2">
  <p:cSld name="L2-Main 2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5642956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4284" y="2414149"/>
            <a:ext cx="5099639" cy="188275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5332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2a">
  <p:cSld name="L2-Base 2a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17882525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8584" y="7789912"/>
            <a:ext cx="2475568" cy="91396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5709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2b">
  <p:cSld name="L2-Base 2b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17882525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6927" y="8643574"/>
            <a:ext cx="597979" cy="7592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1035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2b AGILITY copy 1">
  <p:cSld name="L2-Base 2b AGILITY copy 1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17882525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2169134" y="8813799"/>
            <a:ext cx="3737600" cy="41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2C8F"/>
              </a:buClr>
              <a:buSzPts val="1400"/>
              <a:buFont typeface="Arial"/>
              <a:buNone/>
            </a:pPr>
            <a:r>
              <a:rPr lang="en" sz="1991" b="0" i="0" u="none" strike="noStrike" cap="none">
                <a:solidFill>
                  <a:srgbClr val="EC2C8F"/>
                </a:solidFill>
                <a:latin typeface="Arial"/>
                <a:ea typeface="Arial"/>
                <a:cs typeface="Arial"/>
                <a:sym typeface="Arial"/>
              </a:rPr>
              <a:t>AGILITY</a:t>
            </a:r>
            <a:endParaRPr sz="12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7097896" y="8813799"/>
            <a:ext cx="3451733" cy="41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78" tIns="46578" rIns="46578" bIns="4657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2C8F"/>
              </a:buClr>
              <a:buSzPts val="1400"/>
              <a:buFont typeface="Arial"/>
              <a:buNone/>
            </a:pPr>
            <a:r>
              <a:rPr lang="en" sz="1991" b="0" i="0" u="none" strike="noStrike" cap="none">
                <a:solidFill>
                  <a:srgbClr val="EC2C8F"/>
                </a:solidFill>
                <a:latin typeface="Arial"/>
                <a:ea typeface="Arial"/>
                <a:cs typeface="Arial"/>
                <a:sym typeface="Arial"/>
              </a:rPr>
              <a:t>FOCUSED</a:t>
            </a:r>
            <a:endParaRPr sz="12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6927" y="8643574"/>
            <a:ext cx="597979" cy="75925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262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">
  <p:cSld name="Quote 2">
    <p:bg>
      <p:bgPr>
        <a:gradFill>
          <a:gsLst>
            <a:gs pos="0">
              <a:srgbClr val="BBDAE6"/>
            </a:gs>
            <a:gs pos="36736">
              <a:srgbClr val="63B6E5"/>
            </a:gs>
            <a:gs pos="95016">
              <a:srgbClr val="00438C"/>
            </a:gs>
            <a:gs pos="100000">
              <a:srgbClr val="00438C"/>
            </a:gs>
          </a:gsLst>
          <a:lin ang="8579552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42838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443318" y="1411935"/>
            <a:ext cx="12118187" cy="389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443307" y="5374341"/>
            <a:ext cx="12118187" cy="150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 Light"/>
              <a:buNone/>
              <a:defRPr sz="3982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 Light"/>
              <a:buNone/>
              <a:defRPr sz="3982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 Light"/>
              <a:buNone/>
              <a:defRPr sz="3982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 Light"/>
              <a:buNone/>
              <a:defRPr sz="3982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 Light"/>
              <a:buNone/>
              <a:defRPr sz="3982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 Light"/>
              <a:buNone/>
              <a:defRPr sz="3982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 Light"/>
              <a:buNone/>
              <a:defRPr sz="3982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 Light"/>
              <a:buNone/>
              <a:defRPr sz="3982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 Light"/>
              <a:buNone/>
              <a:defRPr sz="3982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73" cy="74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5049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43307" y="843899"/>
            <a:ext cx="12118187" cy="108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7395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43307" y="2185434"/>
            <a:ext cx="12118187" cy="647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650230" marR="0" lvl="0" indent="-487672" algn="l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3413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300460" marR="0" lvl="1" indent="-487672" algn="l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3413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950690" marR="0" lvl="2" indent="-487672" algn="l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3413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600919" marR="0" lvl="3" indent="-487672" algn="l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3413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251149" marR="0" lvl="4" indent="-487672" algn="l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3413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901379" marR="0" lvl="5" indent="-487672" algn="l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3413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551609" marR="0" lvl="6" indent="-487672" algn="l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3413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5201839" marR="0" lvl="7" indent="-487672" algn="l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3413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852069" marR="0" lvl="8" indent="-487672" algn="l" rtl="0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3413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73" cy="74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121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1b">
  <p:cSld name="L2-base 1b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2109" y="8275255"/>
            <a:ext cx="762183" cy="746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43307" y="4078649"/>
            <a:ext cx="12118187" cy="159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  <a:defRPr sz="512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  <a:defRPr sz="512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  <a:defRPr sz="512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  <a:defRPr sz="512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  <a:defRPr sz="512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  <a:defRPr sz="512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  <a:defRPr sz="512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  <a:defRPr sz="512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  <a:defRPr sz="512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73" cy="74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866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all copy">
  <p:cSld name="Wall copy">
    <p:bg>
      <p:bgPr>
        <a:gradFill>
          <a:gsLst>
            <a:gs pos="0">
              <a:srgbClr val="00193D"/>
            </a:gs>
            <a:gs pos="100000">
              <a:srgbClr val="014589"/>
            </a:gs>
          </a:gsLst>
          <a:lin ang="6573222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719833" y="6832451"/>
            <a:ext cx="14105038" cy="3227735"/>
          </a:xfrm>
          <a:prstGeom prst="rect">
            <a:avLst/>
          </a:prstGeom>
          <a:gradFill>
            <a:gsLst>
              <a:gs pos="0">
                <a:srgbClr val="002352"/>
              </a:gs>
              <a:gs pos="100000">
                <a:srgbClr val="00397A"/>
              </a:gs>
            </a:gsLst>
            <a:lin ang="54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endParaRPr sz="3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1c">
  <p:cSld name="L2-base 1c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703" y="833055"/>
            <a:ext cx="762183" cy="74659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2b COST">
  <p:cSld name="L2-Base 2b COST">
    <p:bg>
      <p:bgPr>
        <a:gradFill>
          <a:gsLst>
            <a:gs pos="0">
              <a:srgbClr val="E6F1F6"/>
            </a:gs>
            <a:gs pos="14819">
              <a:srgbClr val="F2F8FA"/>
            </a:gs>
            <a:gs pos="60634">
              <a:srgbClr val="FFFFFF"/>
            </a:gs>
            <a:gs pos="93260">
              <a:srgbClr val="DDECF3"/>
            </a:gs>
            <a:gs pos="100000">
              <a:srgbClr val="BBDAE6"/>
            </a:gs>
          </a:gsLst>
          <a:lin ang="17882525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169133" y="8813799"/>
            <a:ext cx="3737771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BC51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68BC51"/>
                </a:solidFill>
                <a:latin typeface="Arial"/>
                <a:ea typeface="Arial"/>
                <a:cs typeface="Arial"/>
                <a:sym typeface="Arial"/>
              </a:rPr>
              <a:t>COST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7097896" y="8813799"/>
            <a:ext cx="3451876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BC51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68BC5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Shape 31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6926" y="8643572"/>
            <a:ext cx="797306" cy="75925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2-base 1b">
  <p:cSld name="L2-base 1b 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06883" y="8161674"/>
            <a:ext cx="3000496" cy="83082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352"/>
            </a:gs>
            <a:gs pos="100000">
              <a:srgbClr val="00397A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sz="8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sz="8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sz="8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sz="8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sz="8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sz="8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sz="8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sz="8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sz="8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957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957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0957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0957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0957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957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957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957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957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352"/>
            </a:gs>
            <a:gs pos="100000">
              <a:srgbClr val="00397A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52501" y="406401"/>
            <a:ext cx="11099733" cy="2120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5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52501" y="2590800"/>
            <a:ext cx="11099733" cy="628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Char char="•"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11798" y="9245599"/>
            <a:ext cx="368640" cy="38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 sz="1707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4242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18" Type="http://schemas.openxmlformats.org/officeDocument/2006/relationships/image" Target="../media/image2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1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jpg"/><Relationship Id="rId20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5" Type="http://schemas.openxmlformats.org/officeDocument/2006/relationships/image" Target="../media/image22.jpg"/><Relationship Id="rId10" Type="http://schemas.openxmlformats.org/officeDocument/2006/relationships/image" Target="../media/image17.jpg"/><Relationship Id="rId19" Type="http://schemas.openxmlformats.org/officeDocument/2006/relationships/image" Target="../media/image26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3641337" y="5795425"/>
            <a:ext cx="1020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E5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4EB3E5"/>
                </a:solidFill>
                <a:latin typeface="Nunito Light"/>
                <a:ea typeface="Nunito Light"/>
                <a:cs typeface="Nunito Light"/>
                <a:sym typeface="Nunito Light"/>
              </a:rPr>
              <a:t>Presented by </a:t>
            </a:r>
            <a:r>
              <a:rPr lang="en-US" sz="4800">
                <a:solidFill>
                  <a:srgbClr val="F3F3F3"/>
                </a:solidFill>
                <a:latin typeface="Nunito Light"/>
                <a:ea typeface="Nunito Light"/>
                <a:cs typeface="Nunito Light"/>
                <a:sym typeface="Nunito Light"/>
              </a:rPr>
              <a:t>Cal Fuerst</a:t>
            </a:r>
            <a:endParaRPr sz="4800" b="0" i="0" u="none" strike="noStrike" cap="none">
              <a:solidFill>
                <a:srgbClr val="F3F3F3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574850" y="485575"/>
            <a:ext cx="11855100" cy="4570200"/>
          </a:xfrm>
          <a:prstGeom prst="rect">
            <a:avLst/>
          </a:prstGeom>
          <a:noFill/>
          <a:ln>
            <a:noFill/>
          </a:ln>
          <a:effectLst>
            <a:outerShdw blurRad="57150" dist="57150" dir="5400000" algn="bl" rotWithShape="0">
              <a:srgbClr val="000000">
                <a:alpha val="63921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0" b="1" i="0" u="none" strike="noStrike" cap="none" dirty="0">
                <a:solidFill>
                  <a:srgbClr val="4EB3E5"/>
                </a:solidFill>
                <a:latin typeface="Asap"/>
                <a:ea typeface="Asap"/>
                <a:cs typeface="Asap"/>
                <a:sym typeface="Asap"/>
              </a:rPr>
              <a:t>No-Code Application Development</a:t>
            </a:r>
            <a:endParaRPr sz="8000" b="1" i="0" u="none" strike="noStrike" cap="none" dirty="0">
              <a:solidFill>
                <a:srgbClr val="4EB3E5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0" b="1" i="0" u="none" strike="noStrike" cap="none" dirty="0">
                <a:solidFill>
                  <a:srgbClr val="4EB3E5"/>
                </a:solidFill>
                <a:latin typeface="Asap"/>
                <a:ea typeface="Asap"/>
                <a:cs typeface="Asap"/>
                <a:sym typeface="Asap"/>
              </a:rPr>
              <a:t>and the Citizen Developer</a:t>
            </a:r>
            <a:endParaRPr sz="8000" b="1" i="0" u="none" strike="noStrike" cap="none" dirty="0">
              <a:solidFill>
                <a:srgbClr val="4EB3E5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2725" y="6713425"/>
            <a:ext cx="5815101" cy="9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l="13955" r="13962"/>
          <a:stretch/>
        </p:blipFill>
        <p:spPr>
          <a:xfrm>
            <a:off x="324675" y="4708850"/>
            <a:ext cx="2667000" cy="646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 idx="4294967295"/>
          </p:nvPr>
        </p:nvSpPr>
        <p:spPr>
          <a:xfrm>
            <a:off x="0" y="650042"/>
            <a:ext cx="13004800" cy="9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4" tIns="83804" rIns="83804" bIns="83804" anchor="ctr" anchorCtr="0">
            <a:noAutofit/>
          </a:bodyPr>
          <a:lstStyle/>
          <a:p>
            <a:r>
              <a:rPr lang="en" sz="4267" dirty="0">
                <a:solidFill>
                  <a:srgbClr val="002352"/>
                </a:solidFill>
                <a:latin typeface="Asap SemiBold"/>
                <a:ea typeface="Asap SemiBold"/>
                <a:cs typeface="Asap SemiBold"/>
                <a:sym typeface="Asap SemiBold"/>
              </a:rPr>
              <a:t>Time = 5: “add hardware, auto-shift to </a:t>
            </a:r>
            <a:r>
              <a:rPr lang="en" sz="4267" u="sng" dirty="0">
                <a:solidFill>
                  <a:srgbClr val="002352"/>
                </a:solidFill>
                <a:latin typeface="Asap SemiBold"/>
                <a:ea typeface="Asap SemiBold"/>
                <a:cs typeface="Asap SemiBold"/>
                <a:sym typeface="Asap SemiBold"/>
              </a:rPr>
              <a:t>relationships</a:t>
            </a:r>
            <a:r>
              <a:rPr lang="en" sz="4267" dirty="0">
                <a:solidFill>
                  <a:srgbClr val="002352"/>
                </a:solidFill>
                <a:latin typeface="Asap SemiBold"/>
                <a:ea typeface="Asap SemiBold"/>
                <a:cs typeface="Asap SemiBold"/>
                <a:sym typeface="Asap SemiBold"/>
              </a:rPr>
              <a:t>”</a:t>
            </a:r>
            <a:endParaRPr sz="4267" dirty="0">
              <a:solidFill>
                <a:srgbClr val="002352"/>
              </a:solidFill>
              <a:latin typeface="Asap SemiBold"/>
              <a:ea typeface="Asap SemiBold"/>
              <a:cs typeface="Asap SemiBold"/>
              <a:sym typeface="Asap SemiBold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5126" y="2541369"/>
            <a:ext cx="7380907" cy="1400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178" name="Shape 178"/>
          <p:cNvSpPr/>
          <p:nvPr/>
        </p:nvSpPr>
        <p:spPr>
          <a:xfrm>
            <a:off x="547307" y="4304533"/>
            <a:ext cx="7380907" cy="20211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179" name="Shape 179"/>
          <p:cNvSpPr/>
          <p:nvPr/>
        </p:nvSpPr>
        <p:spPr>
          <a:xfrm>
            <a:off x="547307" y="6775574"/>
            <a:ext cx="7380907" cy="16290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180" name="Shape 180"/>
          <p:cNvSpPr txBox="1"/>
          <p:nvPr/>
        </p:nvSpPr>
        <p:spPr>
          <a:xfrm>
            <a:off x="407360" y="2128427"/>
            <a:ext cx="4004267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Service Requests: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432462" y="3896196"/>
            <a:ext cx="4546560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Database Operations per Second: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432462" y="6367147"/>
            <a:ext cx="4546560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Hardware Allocated: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83" name="Shape 183"/>
          <p:cNvGrpSpPr/>
          <p:nvPr/>
        </p:nvGrpSpPr>
        <p:grpSpPr>
          <a:xfrm>
            <a:off x="1058098" y="4378134"/>
            <a:ext cx="6379200" cy="1898489"/>
            <a:chOff x="642589" y="2215779"/>
            <a:chExt cx="4973251" cy="1480070"/>
          </a:xfrm>
        </p:grpSpPr>
        <p:pic>
          <p:nvPicPr>
            <p:cNvPr id="184" name="Shape 184"/>
            <p:cNvPicPr preferRelativeResize="0"/>
            <p:nvPr/>
          </p:nvPicPr>
          <p:blipFill rotWithShape="1">
            <a:blip r:embed="rId3">
              <a:alphaModFix/>
            </a:blip>
            <a:srcRect l="901" t="2353" r="1048"/>
            <a:stretch/>
          </p:blipFill>
          <p:spPr>
            <a:xfrm>
              <a:off x="642589" y="2215779"/>
              <a:ext cx="4973251" cy="14800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Shape 185"/>
            <p:cNvSpPr/>
            <p:nvPr/>
          </p:nvSpPr>
          <p:spPr>
            <a:xfrm>
              <a:off x="761588" y="2759187"/>
              <a:ext cx="201000" cy="7218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grpSp>
        <p:nvGrpSpPr>
          <p:cNvPr id="186" name="Shape 186"/>
          <p:cNvGrpSpPr/>
          <p:nvPr/>
        </p:nvGrpSpPr>
        <p:grpSpPr>
          <a:xfrm>
            <a:off x="11120284" y="3166543"/>
            <a:ext cx="1656747" cy="5051413"/>
            <a:chOff x="7818950" y="1369225"/>
            <a:chExt cx="1164900" cy="3551775"/>
          </a:xfrm>
        </p:grpSpPr>
        <p:pic>
          <p:nvPicPr>
            <p:cNvPr id="187" name="Shape 187"/>
            <p:cNvPicPr preferRelativeResize="0"/>
            <p:nvPr/>
          </p:nvPicPr>
          <p:blipFill rotWithShape="1">
            <a:blip r:embed="rId4">
              <a:alphaModFix/>
            </a:blip>
            <a:srcRect l="2812" t="1193" r="8479" b="1765"/>
            <a:stretch/>
          </p:blipFill>
          <p:spPr>
            <a:xfrm>
              <a:off x="7818950" y="1369225"/>
              <a:ext cx="1164900" cy="35516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pic>
        <p:sp>
          <p:nvSpPr>
            <p:cNvPr id="188" name="Shape 188"/>
            <p:cNvSpPr/>
            <p:nvPr/>
          </p:nvSpPr>
          <p:spPr>
            <a:xfrm>
              <a:off x="7818950" y="4571200"/>
              <a:ext cx="1164900" cy="3498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pic>
        <p:nvPicPr>
          <p:cNvPr id="189" name="Shape 1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4782" y="3645476"/>
            <a:ext cx="2588339" cy="36611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grpSp>
        <p:nvGrpSpPr>
          <p:cNvPr id="190" name="Shape 190"/>
          <p:cNvGrpSpPr/>
          <p:nvPr/>
        </p:nvGrpSpPr>
        <p:grpSpPr>
          <a:xfrm>
            <a:off x="612054" y="2576498"/>
            <a:ext cx="7280887" cy="1281956"/>
            <a:chOff x="456475" y="1030550"/>
            <a:chExt cx="5119374" cy="901375"/>
          </a:xfrm>
        </p:grpSpPr>
        <p:pic>
          <p:nvPicPr>
            <p:cNvPr id="191" name="Shape 19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6475" y="1030550"/>
              <a:ext cx="5119374" cy="901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Shape 192"/>
            <p:cNvSpPr/>
            <p:nvPr/>
          </p:nvSpPr>
          <p:spPr>
            <a:xfrm>
              <a:off x="3431275" y="1287700"/>
              <a:ext cx="350700" cy="1629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  <p:sp>
          <p:nvSpPr>
            <p:cNvPr id="193" name="Shape 193"/>
            <p:cNvSpPr/>
            <p:nvPr/>
          </p:nvSpPr>
          <p:spPr>
            <a:xfrm>
              <a:off x="3431275" y="1659550"/>
              <a:ext cx="350700" cy="1629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grpSp>
        <p:nvGrpSpPr>
          <p:cNvPr id="194" name="Shape 194"/>
          <p:cNvGrpSpPr/>
          <p:nvPr/>
        </p:nvGrpSpPr>
        <p:grpSpPr>
          <a:xfrm>
            <a:off x="987413" y="6782145"/>
            <a:ext cx="6500713" cy="1588196"/>
            <a:chOff x="257388" y="3911446"/>
            <a:chExt cx="4570814" cy="1116700"/>
          </a:xfrm>
        </p:grpSpPr>
        <p:pic>
          <p:nvPicPr>
            <p:cNvPr id="195" name="Shape 19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2475" y="3911446"/>
              <a:ext cx="4485727" cy="1116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Shape 196"/>
            <p:cNvSpPr/>
            <p:nvPr/>
          </p:nvSpPr>
          <p:spPr>
            <a:xfrm>
              <a:off x="257388" y="4099050"/>
              <a:ext cx="4515300" cy="1812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sp>
        <p:nvSpPr>
          <p:cNvPr id="197" name="Shape 197"/>
          <p:cNvSpPr txBox="1"/>
          <p:nvPr/>
        </p:nvSpPr>
        <p:spPr>
          <a:xfrm>
            <a:off x="8088427" y="3166542"/>
            <a:ext cx="2821120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ctr"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MicroServices Count: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10909511" y="2684871"/>
            <a:ext cx="2250240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Record Counts: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201014" y="3858454"/>
            <a:ext cx="2611200" cy="213333"/>
          </a:xfrm>
          <a:prstGeom prst="rect">
            <a:avLst/>
          </a:prstGeom>
          <a:solidFill>
            <a:srgbClr val="FFFF00">
              <a:alpha val="40392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200" name="Shape 200"/>
          <p:cNvSpPr/>
          <p:nvPr/>
        </p:nvSpPr>
        <p:spPr>
          <a:xfrm>
            <a:off x="8181938" y="4517796"/>
            <a:ext cx="2611200" cy="213333"/>
          </a:xfrm>
          <a:prstGeom prst="rect">
            <a:avLst/>
          </a:prstGeom>
          <a:solidFill>
            <a:srgbClr val="FFFF00">
              <a:alpha val="40392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694181-05C3-4E9B-9E72-48F9A39BE29F}"/>
              </a:ext>
            </a:extLst>
          </p:cNvPr>
          <p:cNvSpPr txBox="1"/>
          <p:nvPr/>
        </p:nvSpPr>
        <p:spPr>
          <a:xfrm>
            <a:off x="9144392" y="9421119"/>
            <a:ext cx="3852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© 2018 CitizenDeveloper.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0417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55129" y="2541369"/>
            <a:ext cx="7380907" cy="12010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206" name="Shape 206"/>
          <p:cNvSpPr/>
          <p:nvPr/>
        </p:nvSpPr>
        <p:spPr>
          <a:xfrm>
            <a:off x="547307" y="4196160"/>
            <a:ext cx="7380907" cy="210517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207" name="Shape 207"/>
          <p:cNvSpPr/>
          <p:nvPr/>
        </p:nvSpPr>
        <p:spPr>
          <a:xfrm>
            <a:off x="547307" y="6706027"/>
            <a:ext cx="7380907" cy="17587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208" name="Shape 208"/>
          <p:cNvSpPr txBox="1"/>
          <p:nvPr/>
        </p:nvSpPr>
        <p:spPr>
          <a:xfrm>
            <a:off x="407360" y="2128427"/>
            <a:ext cx="4004267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Service Requests: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432462" y="3787823"/>
            <a:ext cx="4546560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Database Operations per Second: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432462" y="6297600"/>
            <a:ext cx="4546560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Hardware Allocated: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8088427" y="3166542"/>
            <a:ext cx="2821120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ctr"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MicroServices Count: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0909511" y="2576498"/>
            <a:ext cx="2250240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Record Counts: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title" idx="4294967295"/>
          </p:nvPr>
        </p:nvSpPr>
        <p:spPr>
          <a:xfrm>
            <a:off x="-48711" y="647324"/>
            <a:ext cx="13004800" cy="9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4" tIns="83804" rIns="83804" bIns="83804" anchor="ctr" anchorCtr="0">
            <a:noAutofit/>
          </a:bodyPr>
          <a:lstStyle/>
          <a:p>
            <a:r>
              <a:rPr lang="en" sz="4267" dirty="0">
                <a:solidFill>
                  <a:srgbClr val="002352"/>
                </a:solidFill>
                <a:latin typeface="Asap SemiBold"/>
                <a:ea typeface="Asap SemiBold"/>
                <a:cs typeface="Asap SemiBold"/>
                <a:sym typeface="Asap SemiBold"/>
              </a:rPr>
              <a:t>Time = 10: </a:t>
            </a:r>
            <a:r>
              <a:rPr lang="en" sz="2844" dirty="0">
                <a:solidFill>
                  <a:srgbClr val="002352"/>
                </a:solidFill>
                <a:latin typeface="Asap SemiBold"/>
                <a:ea typeface="Asap SemiBold"/>
                <a:cs typeface="Asap SemiBold"/>
                <a:sym typeface="Asap SemiBold"/>
              </a:rPr>
              <a:t>“queries auto-scale down, sudden demand for relation-add”</a:t>
            </a:r>
            <a:endParaRPr sz="2844" dirty="0">
              <a:solidFill>
                <a:srgbClr val="002352"/>
              </a:solidFill>
              <a:latin typeface="Asap SemiBold"/>
              <a:ea typeface="Asap SemiBold"/>
              <a:cs typeface="Asap SemiBold"/>
              <a:sym typeface="Asap SemiBold"/>
            </a:endParaRPr>
          </a:p>
        </p:txBody>
      </p:sp>
      <p:grpSp>
        <p:nvGrpSpPr>
          <p:cNvPr id="214" name="Shape 214"/>
          <p:cNvGrpSpPr/>
          <p:nvPr/>
        </p:nvGrpSpPr>
        <p:grpSpPr>
          <a:xfrm>
            <a:off x="907876" y="4234987"/>
            <a:ext cx="6681744" cy="2023787"/>
            <a:chOff x="257372" y="2196707"/>
            <a:chExt cx="5055527" cy="1531069"/>
          </a:xfrm>
        </p:grpSpPr>
        <p:pic>
          <p:nvPicPr>
            <p:cNvPr id="215" name="Shape 215"/>
            <p:cNvPicPr preferRelativeResize="0"/>
            <p:nvPr/>
          </p:nvPicPr>
          <p:blipFill rotWithShape="1">
            <a:blip r:embed="rId3">
              <a:alphaModFix/>
            </a:blip>
            <a:srcRect b="3873"/>
            <a:stretch/>
          </p:blipFill>
          <p:spPr>
            <a:xfrm>
              <a:off x="257372" y="2196707"/>
              <a:ext cx="5055527" cy="15310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Shape 216"/>
            <p:cNvSpPr/>
            <p:nvPr/>
          </p:nvSpPr>
          <p:spPr>
            <a:xfrm>
              <a:off x="378727" y="2609689"/>
              <a:ext cx="285900" cy="8721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11045867" y="3031503"/>
            <a:ext cx="1748698" cy="3761458"/>
            <a:chOff x="7661727" y="1605394"/>
            <a:chExt cx="1443137" cy="3104196"/>
          </a:xfrm>
        </p:grpSpPr>
        <p:pic>
          <p:nvPicPr>
            <p:cNvPr id="218" name="Shape 218"/>
            <p:cNvPicPr preferRelativeResize="0"/>
            <p:nvPr/>
          </p:nvPicPr>
          <p:blipFill rotWithShape="1">
            <a:blip r:embed="rId4">
              <a:alphaModFix/>
            </a:blip>
            <a:srcRect l="2062" r="7069"/>
            <a:stretch/>
          </p:blipFill>
          <p:spPr>
            <a:xfrm>
              <a:off x="7661727" y="1605394"/>
              <a:ext cx="1443016" cy="31041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pic>
        <p:sp>
          <p:nvSpPr>
            <p:cNvPr id="219" name="Shape 219"/>
            <p:cNvSpPr/>
            <p:nvPr/>
          </p:nvSpPr>
          <p:spPr>
            <a:xfrm>
              <a:off x="7678364" y="4209561"/>
              <a:ext cx="1426500" cy="4827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pic>
        <p:nvPicPr>
          <p:cNvPr id="220" name="Shape 2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0388" y="3684855"/>
            <a:ext cx="2821120" cy="35823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grpSp>
        <p:nvGrpSpPr>
          <p:cNvPr id="221" name="Shape 221"/>
          <p:cNvGrpSpPr/>
          <p:nvPr/>
        </p:nvGrpSpPr>
        <p:grpSpPr>
          <a:xfrm>
            <a:off x="625302" y="2592535"/>
            <a:ext cx="7138499" cy="1098230"/>
            <a:chOff x="286425" y="1116763"/>
            <a:chExt cx="4798524" cy="738235"/>
          </a:xfrm>
        </p:grpSpPr>
        <p:pic>
          <p:nvPicPr>
            <p:cNvPr id="222" name="Shape 2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86425" y="1116763"/>
              <a:ext cx="4798524" cy="7382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Shape 223"/>
            <p:cNvSpPr/>
            <p:nvPr/>
          </p:nvSpPr>
          <p:spPr>
            <a:xfrm>
              <a:off x="3066788" y="1349433"/>
              <a:ext cx="378000" cy="1545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  <p:sp>
          <p:nvSpPr>
            <p:cNvPr id="224" name="Shape 224"/>
            <p:cNvSpPr/>
            <p:nvPr/>
          </p:nvSpPr>
          <p:spPr>
            <a:xfrm>
              <a:off x="286434" y="1349411"/>
              <a:ext cx="573300" cy="1545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grpSp>
        <p:nvGrpSpPr>
          <p:cNvPr id="225" name="Shape 225"/>
          <p:cNvGrpSpPr/>
          <p:nvPr/>
        </p:nvGrpSpPr>
        <p:grpSpPr>
          <a:xfrm>
            <a:off x="1316517" y="6723412"/>
            <a:ext cx="5933367" cy="1741440"/>
            <a:chOff x="392275" y="3919049"/>
            <a:chExt cx="4171899" cy="1224450"/>
          </a:xfrm>
        </p:grpSpPr>
        <p:pic>
          <p:nvPicPr>
            <p:cNvPr id="226" name="Shape 2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5874" y="3919049"/>
              <a:ext cx="4098300" cy="122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Shape 227"/>
            <p:cNvSpPr/>
            <p:nvPr/>
          </p:nvSpPr>
          <p:spPr>
            <a:xfrm>
              <a:off x="392275" y="4043100"/>
              <a:ext cx="3990300" cy="4395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sp>
        <p:nvSpPr>
          <p:cNvPr id="228" name="Shape 228"/>
          <p:cNvSpPr/>
          <p:nvPr/>
        </p:nvSpPr>
        <p:spPr>
          <a:xfrm>
            <a:off x="8080391" y="3885334"/>
            <a:ext cx="2821120" cy="213333"/>
          </a:xfrm>
          <a:prstGeom prst="rect">
            <a:avLst/>
          </a:prstGeom>
          <a:solidFill>
            <a:srgbClr val="FFFF00">
              <a:alpha val="40392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229" name="Shape 229"/>
          <p:cNvSpPr/>
          <p:nvPr/>
        </p:nvSpPr>
        <p:spPr>
          <a:xfrm>
            <a:off x="8076480" y="4619698"/>
            <a:ext cx="2821120" cy="213333"/>
          </a:xfrm>
          <a:prstGeom prst="rect">
            <a:avLst/>
          </a:prstGeom>
          <a:solidFill>
            <a:srgbClr val="FFFF00">
              <a:alpha val="40392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046141-71EE-4DBC-9B8E-39C80F3D4925}"/>
              </a:ext>
            </a:extLst>
          </p:cNvPr>
          <p:cNvSpPr txBox="1"/>
          <p:nvPr/>
        </p:nvSpPr>
        <p:spPr>
          <a:xfrm>
            <a:off x="9144392" y="9421119"/>
            <a:ext cx="3852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© 2018 CitizenDeveloper.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24642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555129" y="2541369"/>
            <a:ext cx="7380907" cy="12113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235" name="Shape 235"/>
          <p:cNvSpPr/>
          <p:nvPr/>
        </p:nvSpPr>
        <p:spPr>
          <a:xfrm>
            <a:off x="547307" y="4196160"/>
            <a:ext cx="7380907" cy="20625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236" name="Shape 236"/>
          <p:cNvSpPr/>
          <p:nvPr/>
        </p:nvSpPr>
        <p:spPr>
          <a:xfrm>
            <a:off x="547307" y="6667200"/>
            <a:ext cx="7380907" cy="17587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237" name="Shape 237"/>
          <p:cNvSpPr txBox="1"/>
          <p:nvPr/>
        </p:nvSpPr>
        <p:spPr>
          <a:xfrm>
            <a:off x="407360" y="2128427"/>
            <a:ext cx="4004267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Service Requests: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432462" y="3787823"/>
            <a:ext cx="4546560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Database Operations per Second: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432462" y="6258773"/>
            <a:ext cx="4546560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Hardware Allocated: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8196800" y="3166542"/>
            <a:ext cx="2821120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ctr"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MicroServices Count: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10909511" y="2576498"/>
            <a:ext cx="2250240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Record Counts: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3798"/>
          <a:stretch/>
        </p:blipFill>
        <p:spPr>
          <a:xfrm>
            <a:off x="1377422" y="6715662"/>
            <a:ext cx="5736320" cy="171036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 idx="4294967295"/>
          </p:nvPr>
        </p:nvSpPr>
        <p:spPr>
          <a:xfrm>
            <a:off x="0" y="651896"/>
            <a:ext cx="13004800" cy="9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4" tIns="83804" rIns="83804" bIns="83804" anchor="ctr" anchorCtr="0">
            <a:noAutofit/>
          </a:bodyPr>
          <a:lstStyle/>
          <a:p>
            <a:r>
              <a:rPr lang="en" sz="4267" dirty="0">
                <a:solidFill>
                  <a:srgbClr val="002352"/>
                </a:solidFill>
                <a:latin typeface="Asap SemiBold"/>
                <a:ea typeface="Asap SemiBold"/>
                <a:cs typeface="Asap SemiBold"/>
                <a:sym typeface="Asap SemiBold"/>
              </a:rPr>
              <a:t>Time = 15: “no service requests: auto-scale down”</a:t>
            </a:r>
            <a:endParaRPr sz="4267" dirty="0">
              <a:solidFill>
                <a:srgbClr val="002352"/>
              </a:solidFill>
              <a:latin typeface="Asap SemiBold"/>
              <a:ea typeface="Asap SemiBold"/>
              <a:cs typeface="Asap SemiBold"/>
              <a:sym typeface="Asap SemiBold"/>
            </a:endParaRPr>
          </a:p>
        </p:txBody>
      </p:sp>
      <p:grpSp>
        <p:nvGrpSpPr>
          <p:cNvPr id="244" name="Shape 244"/>
          <p:cNvGrpSpPr/>
          <p:nvPr/>
        </p:nvGrpSpPr>
        <p:grpSpPr>
          <a:xfrm>
            <a:off x="622263" y="2576492"/>
            <a:ext cx="7231013" cy="1117520"/>
            <a:chOff x="437250" y="1096050"/>
            <a:chExt cx="4526625" cy="699569"/>
          </a:xfrm>
        </p:grpSpPr>
        <p:pic>
          <p:nvPicPr>
            <p:cNvPr id="245" name="Shape 24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7250" y="1096050"/>
              <a:ext cx="4526625" cy="6995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Shape 246"/>
            <p:cNvSpPr/>
            <p:nvPr/>
          </p:nvSpPr>
          <p:spPr>
            <a:xfrm>
              <a:off x="3101932" y="1226685"/>
              <a:ext cx="599400" cy="5574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grpSp>
        <p:nvGrpSpPr>
          <p:cNvPr id="247" name="Shape 247"/>
          <p:cNvGrpSpPr/>
          <p:nvPr/>
        </p:nvGrpSpPr>
        <p:grpSpPr>
          <a:xfrm>
            <a:off x="1119147" y="4280197"/>
            <a:ext cx="6277333" cy="1930008"/>
            <a:chOff x="322513" y="2311000"/>
            <a:chExt cx="4413750" cy="1357037"/>
          </a:xfrm>
        </p:grpSpPr>
        <p:pic>
          <p:nvPicPr>
            <p:cNvPr id="248" name="Shape 248"/>
            <p:cNvPicPr preferRelativeResize="0"/>
            <p:nvPr/>
          </p:nvPicPr>
          <p:blipFill rotWithShape="1">
            <a:blip r:embed="rId5">
              <a:alphaModFix/>
            </a:blip>
            <a:srcRect l="639" t="2351" r="935" b="2844"/>
            <a:stretch/>
          </p:blipFill>
          <p:spPr>
            <a:xfrm>
              <a:off x="322513" y="2311000"/>
              <a:ext cx="4413726" cy="13570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Shape 249"/>
            <p:cNvSpPr/>
            <p:nvPr/>
          </p:nvSpPr>
          <p:spPr>
            <a:xfrm>
              <a:off x="4471663" y="2685238"/>
              <a:ext cx="264600" cy="8721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grpSp>
        <p:nvGrpSpPr>
          <p:cNvPr id="250" name="Shape 250"/>
          <p:cNvGrpSpPr/>
          <p:nvPr/>
        </p:nvGrpSpPr>
        <p:grpSpPr>
          <a:xfrm>
            <a:off x="11056902" y="3049585"/>
            <a:ext cx="1754834" cy="3795639"/>
            <a:chOff x="7774300" y="1597700"/>
            <a:chExt cx="1347900" cy="2915775"/>
          </a:xfrm>
        </p:grpSpPr>
        <p:pic>
          <p:nvPicPr>
            <p:cNvPr id="251" name="Shape 251"/>
            <p:cNvPicPr preferRelativeResize="0"/>
            <p:nvPr/>
          </p:nvPicPr>
          <p:blipFill rotWithShape="1">
            <a:blip r:embed="rId6">
              <a:alphaModFix/>
            </a:blip>
            <a:srcRect l="3622"/>
            <a:stretch/>
          </p:blipFill>
          <p:spPr>
            <a:xfrm>
              <a:off x="7774300" y="1597700"/>
              <a:ext cx="1347900" cy="29157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pic>
        <p:sp>
          <p:nvSpPr>
            <p:cNvPr id="252" name="Shape 252"/>
            <p:cNvSpPr/>
            <p:nvPr/>
          </p:nvSpPr>
          <p:spPr>
            <a:xfrm>
              <a:off x="7774300" y="4043100"/>
              <a:ext cx="1335300" cy="4395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pic>
        <p:nvPicPr>
          <p:cNvPr id="253" name="Shape 2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66703" y="3675575"/>
            <a:ext cx="2487289" cy="3600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54" name="Shape 254"/>
          <p:cNvSpPr/>
          <p:nvPr/>
        </p:nvSpPr>
        <p:spPr>
          <a:xfrm>
            <a:off x="8222542" y="3885334"/>
            <a:ext cx="2570667" cy="213333"/>
          </a:xfrm>
          <a:prstGeom prst="rect">
            <a:avLst/>
          </a:prstGeom>
          <a:solidFill>
            <a:srgbClr val="FFFF00">
              <a:alpha val="40392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255" name="Shape 255"/>
          <p:cNvSpPr/>
          <p:nvPr/>
        </p:nvSpPr>
        <p:spPr>
          <a:xfrm>
            <a:off x="8225014" y="5215502"/>
            <a:ext cx="2570667" cy="213333"/>
          </a:xfrm>
          <a:prstGeom prst="rect">
            <a:avLst/>
          </a:prstGeom>
          <a:solidFill>
            <a:srgbClr val="FFFF00">
              <a:alpha val="40392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34F35D-670F-4D9D-B417-D18AE72B38BF}"/>
              </a:ext>
            </a:extLst>
          </p:cNvPr>
          <p:cNvSpPr txBox="1"/>
          <p:nvPr/>
        </p:nvSpPr>
        <p:spPr>
          <a:xfrm>
            <a:off x="9144392" y="9421119"/>
            <a:ext cx="3852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© 2018 CitizenDeveloper.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1311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6849650" y="11100"/>
            <a:ext cx="6237600" cy="9753600"/>
          </a:xfrm>
          <a:prstGeom prst="rect">
            <a:avLst/>
          </a:prstGeom>
          <a:solidFill>
            <a:srgbClr val="00193D"/>
          </a:solidFill>
          <a:ln>
            <a:noFill/>
          </a:ln>
          <a:effectLst>
            <a:outerShdw blurRad="700088" dist="142875" dir="12840000" algn="bl" rotWithShape="0">
              <a:srgbClr val="00193D">
                <a:alpha val="8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l="27119" r="24435"/>
          <a:stretch/>
        </p:blipFill>
        <p:spPr>
          <a:xfrm>
            <a:off x="6925850" y="0"/>
            <a:ext cx="6301550" cy="9753450"/>
          </a:xfrm>
          <a:prstGeom prst="rect">
            <a:avLst/>
          </a:prstGeom>
          <a:noFill/>
          <a:ln>
            <a:noFill/>
          </a:ln>
          <a:effectLst>
            <a:outerShdw blurRad="942975" dist="9525" dir="13800000" algn="bl" rotWithShape="0">
              <a:srgbClr val="00193D">
                <a:alpha val="73725"/>
              </a:srgbClr>
            </a:outerShdw>
          </a:effectLst>
        </p:spPr>
      </p:pic>
      <p:sp>
        <p:nvSpPr>
          <p:cNvPr id="116" name="Shape 116"/>
          <p:cNvSpPr/>
          <p:nvPr/>
        </p:nvSpPr>
        <p:spPr>
          <a:xfrm>
            <a:off x="303021" y="272600"/>
            <a:ext cx="7380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AE1"/>
              </a:buClr>
              <a:buSzPts val="5500"/>
              <a:buFont typeface="Arial"/>
              <a:buNone/>
            </a:pPr>
            <a:r>
              <a:rPr lang="en-US" sz="5500" b="1" i="0" u="none" strike="noStrike" cap="none">
                <a:solidFill>
                  <a:srgbClr val="F3F3F3"/>
                </a:solidFill>
                <a:latin typeface="Asap"/>
                <a:ea typeface="Asap"/>
                <a:cs typeface="Asap"/>
                <a:sym typeface="Asap"/>
              </a:rPr>
              <a:t>Who is</a:t>
            </a:r>
            <a:endParaRPr sz="5500" b="1" i="0" u="none" strike="noStrike" cap="none">
              <a:solidFill>
                <a:srgbClr val="F3F3F3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AE1"/>
              </a:buClr>
              <a:buSzPts val="5500"/>
              <a:buFont typeface="Arial"/>
              <a:buNone/>
            </a:pPr>
            <a:r>
              <a:rPr lang="en-US" sz="5500" b="1" i="0" u="none" strike="noStrike" cap="none">
                <a:solidFill>
                  <a:srgbClr val="F3F3F3"/>
                </a:solidFill>
                <a:latin typeface="Asap"/>
                <a:ea typeface="Asap"/>
                <a:cs typeface="Asap"/>
                <a:sym typeface="Asap"/>
              </a:rPr>
              <a:t>CitizenDeveloper?</a:t>
            </a:r>
            <a:endParaRPr sz="5500" b="1" i="0" u="none" strike="noStrike" cap="none">
              <a:solidFill>
                <a:srgbClr val="F3F3F3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324475" y="2241375"/>
            <a:ext cx="6149100" cy="5274000"/>
          </a:xfrm>
          <a:prstGeom prst="rect">
            <a:avLst/>
          </a:prstGeom>
          <a:noFill/>
          <a:ln>
            <a:noFill/>
          </a:ln>
          <a:effectLst>
            <a:outerShdw blurRad="128588" dist="76200" dir="5400000" algn="bl" rotWithShape="0">
              <a:srgbClr val="000000">
                <a:alpha val="40784"/>
              </a:srgbClr>
            </a:outerShdw>
          </a:effectLst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B3E5"/>
              </a:buClr>
              <a:buSzPts val="2400"/>
              <a:buFont typeface="Roboto"/>
              <a:buChar char="-"/>
            </a:pPr>
            <a:r>
              <a:rPr lang="en-US" sz="2400" b="0" i="0" u="none" strike="noStrike" cap="none">
                <a:solidFill>
                  <a:srgbClr val="4EB3E5"/>
                </a:solidFill>
                <a:latin typeface="Roboto"/>
                <a:ea typeface="Roboto"/>
                <a:cs typeface="Roboto"/>
                <a:sym typeface="Roboto"/>
              </a:rPr>
              <a:t>15 Years in Central PA</a:t>
            </a:r>
            <a:endParaRPr sz="2400" b="0" i="0" u="none" strike="noStrike" cap="none">
              <a:solidFill>
                <a:srgbClr val="4EB3E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B3E5"/>
              </a:buClr>
              <a:buSzPts val="2400"/>
              <a:buFont typeface="Roboto"/>
              <a:buChar char="-"/>
            </a:pPr>
            <a:r>
              <a:rPr lang="en-US" sz="2400" b="0" i="0" u="none" strike="noStrike" cap="none">
                <a:solidFill>
                  <a:srgbClr val="4EB3E5"/>
                </a:solidFill>
                <a:latin typeface="Roboto"/>
                <a:ea typeface="Roboto"/>
                <a:cs typeface="Roboto"/>
                <a:sym typeface="Roboto"/>
              </a:rPr>
              <a:t>Makers of WorkXpress and CitizenDeveloper</a:t>
            </a:r>
            <a:endParaRPr sz="2400" b="0" i="0" u="none" strike="noStrike" cap="none">
              <a:solidFill>
                <a:srgbClr val="4EB3E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B3E5"/>
              </a:buClr>
              <a:buSzPts val="2400"/>
              <a:buFont typeface="Roboto"/>
              <a:buChar char="-"/>
            </a:pPr>
            <a:r>
              <a:rPr lang="en-US" sz="2400" b="0" i="0" u="none" strike="noStrike" cap="none">
                <a:solidFill>
                  <a:srgbClr val="4EB3E5"/>
                </a:solidFill>
                <a:latin typeface="Roboto"/>
                <a:ea typeface="Roboto"/>
                <a:cs typeface="Roboto"/>
                <a:sym typeface="Roboto"/>
              </a:rPr>
              <a:t>Located in Strawberry Square, 2nd Floor</a:t>
            </a:r>
            <a:endParaRPr sz="1200" b="0" i="0" u="none" strike="noStrike" cap="none">
              <a:solidFill>
                <a:srgbClr val="4EB3E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EB3E5"/>
                </a:solidFill>
                <a:latin typeface="Roboto"/>
                <a:ea typeface="Roboto"/>
                <a:cs typeface="Roboto"/>
                <a:sym typeface="Roboto"/>
              </a:rPr>
              <a:t>We empower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NON-CODERS</a:t>
            </a:r>
            <a:r>
              <a:rPr lang="en-US" sz="2400" b="0" i="0" u="none" strike="noStrike" cap="none">
                <a:solidFill>
                  <a:srgbClr val="4EB3E5"/>
                </a:solidFill>
                <a:latin typeface="Roboto"/>
                <a:ea typeface="Roboto"/>
                <a:cs typeface="Roboto"/>
                <a:sym typeface="Roboto"/>
              </a:rPr>
              <a:t> to</a:t>
            </a:r>
            <a:endParaRPr sz="2400" b="0" i="0" u="none" strike="noStrike" cap="none">
              <a:solidFill>
                <a:srgbClr val="4EB3E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rapidly build APPLICATIONS</a:t>
            </a:r>
            <a:r>
              <a:rPr lang="en-US" sz="2400" b="0" i="0" u="none" strike="noStrike" cap="none">
                <a:solidFill>
                  <a:srgbClr val="4EB3E5"/>
                </a:solidFill>
                <a:latin typeface="Roboto"/>
                <a:ea typeface="Roboto"/>
                <a:cs typeface="Roboto"/>
                <a:sym typeface="Roboto"/>
              </a:rPr>
              <a:t> that are:</a:t>
            </a:r>
            <a:endParaRPr sz="2400" b="0" i="0" u="none" strike="noStrike" cap="none">
              <a:solidFill>
                <a:srgbClr val="4EB3E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EB3E5"/>
              </a:buClr>
              <a:buSzPts val="2400"/>
              <a:buFont typeface="Roboto"/>
              <a:buChar char="-"/>
            </a:pPr>
            <a:r>
              <a:rPr lang="en-US" sz="2400" b="0" i="0" u="none" strike="noStrike" cap="none">
                <a:solidFill>
                  <a:srgbClr val="4EB3E5"/>
                </a:solidFill>
                <a:latin typeface="Roboto"/>
                <a:ea typeface="Roboto"/>
                <a:cs typeface="Roboto"/>
                <a:sym typeface="Roboto"/>
              </a:rPr>
              <a:t>Sophisticated</a:t>
            </a:r>
            <a:endParaRPr sz="2400" b="0" i="0" u="none" strike="noStrike" cap="none">
              <a:solidFill>
                <a:srgbClr val="4EB3E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B3E5"/>
              </a:buClr>
              <a:buSzPts val="2400"/>
              <a:buFont typeface="Roboto"/>
              <a:buChar char="-"/>
            </a:pPr>
            <a:r>
              <a:rPr lang="en-US" sz="2400" b="0" i="0" u="none" strike="noStrike" cap="none">
                <a:solidFill>
                  <a:srgbClr val="4EB3E5"/>
                </a:solidFill>
                <a:latin typeface="Roboto"/>
                <a:ea typeface="Roboto"/>
                <a:cs typeface="Roboto"/>
                <a:sym typeface="Roboto"/>
              </a:rPr>
              <a:t>Highly Secure</a:t>
            </a:r>
            <a:endParaRPr sz="2400" b="0" i="0" u="none" strike="noStrike" cap="none">
              <a:solidFill>
                <a:srgbClr val="4EB3E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B3E5"/>
              </a:buClr>
              <a:buSzPts val="2400"/>
              <a:buFont typeface="Roboto"/>
              <a:buChar char="-"/>
            </a:pPr>
            <a:r>
              <a:rPr lang="en-US" sz="2400" b="0" i="0" u="none" strike="noStrike" cap="none">
                <a:solidFill>
                  <a:srgbClr val="4EB3E5"/>
                </a:solidFill>
                <a:latin typeface="Roboto"/>
                <a:ea typeface="Roboto"/>
                <a:cs typeface="Roboto"/>
                <a:sym typeface="Roboto"/>
              </a:rPr>
              <a:t>Highly Performant</a:t>
            </a:r>
            <a:endParaRPr sz="2400" b="0" i="0" u="none" strike="noStrike" cap="none">
              <a:solidFill>
                <a:srgbClr val="4EB3E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B3E5"/>
              </a:buClr>
              <a:buSzPts val="2400"/>
              <a:buFont typeface="Roboto"/>
              <a:buChar char="-"/>
            </a:pPr>
            <a:r>
              <a:rPr lang="en-US" sz="2400" b="0" i="0" u="none" strike="noStrike" cap="none">
                <a:solidFill>
                  <a:srgbClr val="4EB3E5"/>
                </a:solidFill>
                <a:latin typeface="Roboto"/>
                <a:ea typeface="Roboto"/>
                <a:cs typeface="Roboto"/>
                <a:sym typeface="Roboto"/>
              </a:rPr>
              <a:t>Highly Scalable</a:t>
            </a:r>
            <a:endParaRPr sz="2400" b="0" i="0" u="none" strike="noStrike" cap="none">
              <a:solidFill>
                <a:srgbClr val="4EB3E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C67D-495A-42B4-9C05-ACF9E67CF57F}"/>
              </a:ext>
            </a:extLst>
          </p:cNvPr>
          <p:cNvSpPr txBox="1"/>
          <p:nvPr/>
        </p:nvSpPr>
        <p:spPr>
          <a:xfrm>
            <a:off x="1488886" y="9421119"/>
            <a:ext cx="3820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D1E"/>
                </a:solidFill>
              </a:rPr>
              <a:t>© 2018 CitizenDeveloper. All Rights Reserved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6922000" y="-54825"/>
            <a:ext cx="6165300" cy="983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00088" dist="142875" dir="12840000" algn="bl" rotWithShape="0">
              <a:srgbClr val="00193D">
                <a:alpha val="8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412150" y="-1583725"/>
            <a:ext cx="6165300" cy="8204100"/>
          </a:xfrm>
          <a:prstGeom prst="rect">
            <a:avLst/>
          </a:prstGeom>
          <a:noFill/>
          <a:ln>
            <a:noFill/>
          </a:ln>
          <a:effectLst>
            <a:outerShdw blurRad="171450" dist="47625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EB3E5"/>
                </a:solidFill>
                <a:latin typeface="Roboto"/>
                <a:ea typeface="Roboto"/>
                <a:cs typeface="Roboto"/>
                <a:sym typeface="Roboto"/>
              </a:rPr>
              <a:t>Citizen Developers with no coding experience have ALREADY BUILT nearly 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1000 sophisticated</a:t>
            </a:r>
            <a:r>
              <a:rPr lang="en-US" sz="2400" b="0" i="0" u="none" strike="noStrike" cap="none" dirty="0">
                <a:solidFill>
                  <a:srgbClr val="4EB3E5"/>
                </a:solidFill>
                <a:latin typeface="Roboto"/>
                <a:ea typeface="Roboto"/>
                <a:cs typeface="Roboto"/>
                <a:sym typeface="Roboto"/>
              </a:rPr>
              <a:t>, real-world applications…</a:t>
            </a:r>
            <a:endParaRPr sz="2400" b="0" i="0" u="none" strike="noStrike" cap="none" dirty="0">
              <a:solidFill>
                <a:srgbClr val="4EB3E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2452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2452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0" u="none" strike="noStrike" cap="none" dirty="0">
                <a:solidFill>
                  <a:srgbClr val="F3F3F3"/>
                </a:solidFill>
                <a:latin typeface="Asap"/>
                <a:ea typeface="Asap"/>
                <a:cs typeface="Asap"/>
                <a:sym typeface="Asap"/>
              </a:rPr>
              <a:t>THIS IS REAL, IT'S HAPPENING!</a:t>
            </a:r>
            <a:endParaRPr sz="5500" b="1" i="0" u="none" strike="noStrike" cap="none" dirty="0">
              <a:solidFill>
                <a:srgbClr val="F3F3F3"/>
              </a:solidFill>
              <a:latin typeface="Asap"/>
              <a:ea typeface="Asap"/>
              <a:cs typeface="Asap"/>
              <a:sym typeface="Asap"/>
            </a:endParaRPr>
          </a:p>
        </p:txBody>
      </p:sp>
      <p:grpSp>
        <p:nvGrpSpPr>
          <p:cNvPr id="124" name="Shape 124"/>
          <p:cNvGrpSpPr/>
          <p:nvPr/>
        </p:nvGrpSpPr>
        <p:grpSpPr>
          <a:xfrm>
            <a:off x="7063638" y="-76200"/>
            <a:ext cx="6482312" cy="9916700"/>
            <a:chOff x="7063638" y="-76200"/>
            <a:chExt cx="6482312" cy="9916700"/>
          </a:xfrm>
        </p:grpSpPr>
        <p:pic>
          <p:nvPicPr>
            <p:cNvPr id="125" name="Shape 1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19725" y="5005375"/>
              <a:ext cx="1909336" cy="142515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26" name="Shape 1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55225" y="1610650"/>
              <a:ext cx="1990725" cy="148590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27" name="Shape 1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55225" y="-76200"/>
              <a:ext cx="1990725" cy="148590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28" name="Shape 1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555225" y="3292800"/>
              <a:ext cx="1990725" cy="1485888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29" name="Shape 12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479013" y="6657188"/>
              <a:ext cx="1990725" cy="148590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30" name="Shape 13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73038" y="8339413"/>
              <a:ext cx="1990725" cy="148590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31" name="Shape 13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067063" y="-71500"/>
              <a:ext cx="1990725" cy="148590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32" name="Shape 13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251113" y="4974363"/>
              <a:ext cx="1990725" cy="148590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33" name="Shape 13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273038" y="1608300"/>
              <a:ext cx="1990725" cy="148590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34" name="Shape 13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273038" y="-76200"/>
              <a:ext cx="1990725" cy="148590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35" name="Shape 13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063638" y="8354600"/>
              <a:ext cx="1990725" cy="148590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36" name="Shape 13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067075" y="6657050"/>
              <a:ext cx="1990725" cy="148590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37" name="Shape 13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067075" y="4959501"/>
              <a:ext cx="1990735" cy="148590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38" name="Shape 138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067063" y="3292800"/>
              <a:ext cx="1990725" cy="148590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39" name="Shape 139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067063" y="1610650"/>
              <a:ext cx="1990725" cy="148590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40" name="Shape 140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9273038" y="6657113"/>
              <a:ext cx="1990725" cy="148590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41" name="Shape 141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1482450" y="8339425"/>
              <a:ext cx="1990725" cy="148590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142" name="Shape 142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9273050" y="3291625"/>
              <a:ext cx="1990725" cy="148590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5400000" algn="bl" rotWithShape="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3EC54BB-C9B5-4536-A6AC-EBED243F4B57}"/>
              </a:ext>
            </a:extLst>
          </p:cNvPr>
          <p:cNvSpPr txBox="1"/>
          <p:nvPr/>
        </p:nvSpPr>
        <p:spPr>
          <a:xfrm>
            <a:off x="1488886" y="9421119"/>
            <a:ext cx="3820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D1E"/>
                </a:solidFill>
              </a:rPr>
              <a:t>© 2018 CitizenDeveloper. All Rights Reserved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 amt="25000"/>
          </a:blip>
          <a:srcRect l="16960" t="1475" r="46281" b="-533"/>
          <a:stretch/>
        </p:blipFill>
        <p:spPr>
          <a:xfrm>
            <a:off x="0" y="19500"/>
            <a:ext cx="6849651" cy="96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364525" y="2101925"/>
            <a:ext cx="6159600" cy="3000000"/>
          </a:xfrm>
          <a:prstGeom prst="rect">
            <a:avLst/>
          </a:prstGeom>
          <a:noFill/>
          <a:ln>
            <a:noFill/>
          </a:ln>
          <a:effectLst>
            <a:outerShdw blurRad="128588" dist="57150" dir="4080000" algn="bl" rotWithShape="0">
              <a:srgbClr val="000000">
                <a:alpha val="9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0" u="none" strike="noStrike" cap="none">
                <a:solidFill>
                  <a:srgbClr val="EEEEEE"/>
                </a:solidFill>
                <a:latin typeface="Asap"/>
                <a:ea typeface="Asap"/>
                <a:cs typeface="Asap"/>
                <a:sym typeface="Asap"/>
              </a:rPr>
              <a:t>Global Reach:</a:t>
            </a:r>
            <a:endParaRPr sz="5500" b="1" i="0" u="none" strike="noStrike" cap="none">
              <a:solidFill>
                <a:srgbClr val="EEEEEE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0" u="none" strike="noStrike" cap="none">
                <a:solidFill>
                  <a:srgbClr val="EEEEEE"/>
                </a:solidFill>
                <a:latin typeface="Asap"/>
                <a:ea typeface="Asap"/>
                <a:cs typeface="Asap"/>
                <a:sym typeface="Asap"/>
              </a:rPr>
              <a:t>500,000 Users On</a:t>
            </a:r>
            <a:endParaRPr sz="5500" b="1" i="0" u="none" strike="noStrike" cap="none">
              <a:solidFill>
                <a:srgbClr val="EEEEEE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0" u="none" strike="noStrike" cap="none">
                <a:solidFill>
                  <a:srgbClr val="EEEEEE"/>
                </a:solidFill>
                <a:latin typeface="Asap"/>
                <a:ea typeface="Asap"/>
                <a:cs typeface="Asap"/>
                <a:sym typeface="Asap"/>
              </a:rPr>
              <a:t>6 Continents</a:t>
            </a:r>
            <a:endParaRPr sz="5500" b="1" i="0" u="none" strike="noStrike" cap="none">
              <a:solidFill>
                <a:srgbClr val="EEEEEE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6922000" y="-54825"/>
            <a:ext cx="6165300" cy="983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00088" dist="142875" dir="12840000" algn="bl" rotWithShape="0">
              <a:srgbClr val="00193D">
                <a:alpha val="8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7459250" y="45600"/>
            <a:ext cx="4379400" cy="9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Airline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Apparel &amp; Accessories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Architecture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Authors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Automotive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Advertising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Banking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Beverage &amp; Tobacco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Biotechnology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Broadcasting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Brokerage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Business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Call Centers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Cargo Handling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Chemical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Computer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Construction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Consulting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Consumer Products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Cosmetics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Dating Platforms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Defense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Department Stores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Distribution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Education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Electronics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Energy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Engineering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Entertainment &amp; Leisure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Executive Search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Financial Services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Food Production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Gambling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Government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Grocery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Health Care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Human Resources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Internet Publishing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10303675" y="53663"/>
            <a:ext cx="4379400" cy="9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Legal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Manufacturing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Marketing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Media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Military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Motion Picture &amp; Video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Music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Newspaper Publishers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Online Auctions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Packaging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Parks and Recreation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Pension Funds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Pharmaceuticals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Politics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Private Equity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Publishing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Real Estate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Retail &amp; Wholesale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Robotics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Sales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Science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Securities &amp; Commodity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Service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Social Media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Social Services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Software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Sports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Technology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Telecommunications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Television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Transportation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Travel Services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Trucking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Utilities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Venture Capital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Web Development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74B4DC"/>
                </a:solidFill>
                <a:latin typeface="Roboto"/>
                <a:ea typeface="Roboto"/>
                <a:cs typeface="Roboto"/>
                <a:sym typeface="Roboto"/>
              </a:rPr>
              <a:t>And More! </a:t>
            </a: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74B4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7001725" y="4894674"/>
            <a:ext cx="6003000" cy="2332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600" y="7944525"/>
            <a:ext cx="3483476" cy="12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08279E-8D48-4E7E-A10A-50B0FEF9A6CB}"/>
              </a:ext>
            </a:extLst>
          </p:cNvPr>
          <p:cNvSpPr txBox="1"/>
          <p:nvPr/>
        </p:nvSpPr>
        <p:spPr>
          <a:xfrm>
            <a:off x="1488886" y="9421119"/>
            <a:ext cx="3820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D1E"/>
                </a:solidFill>
              </a:rPr>
              <a:t>© 2018 CitizenDeveloper. All Rights Reserved</a:t>
            </a:r>
          </a:p>
        </p:txBody>
      </p:sp>
      <p:sp>
        <p:nvSpPr>
          <p:cNvPr id="12" name="Shape 154">
            <a:extLst>
              <a:ext uri="{FF2B5EF4-FFF2-40B4-BE49-F238E27FC236}">
                <a16:creationId xmlns:a16="http://schemas.microsoft.com/office/drawing/2014/main" id="{1009BF7A-077A-4C4E-BF9E-543F175B6479}"/>
              </a:ext>
            </a:extLst>
          </p:cNvPr>
          <p:cNvSpPr txBox="1"/>
          <p:nvPr/>
        </p:nvSpPr>
        <p:spPr>
          <a:xfrm>
            <a:off x="7002050" y="4504654"/>
            <a:ext cx="6003000" cy="3000000"/>
          </a:xfrm>
          <a:prstGeom prst="rect">
            <a:avLst/>
          </a:prstGeom>
          <a:noFill/>
          <a:ln>
            <a:noFill/>
          </a:ln>
          <a:effectLst>
            <a:outerShdw blurRad="100013" dist="85725" algn="bl" rotWithShape="0">
              <a:srgbClr val="76A5AF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0" u="none" strike="noStrike" cap="none" dirty="0">
                <a:solidFill>
                  <a:srgbClr val="00397A"/>
                </a:solidFill>
                <a:latin typeface="Asap"/>
                <a:ea typeface="Asap"/>
                <a:cs typeface="Asap"/>
                <a:sym typeface="Asap"/>
              </a:rPr>
              <a:t>Serving Every</a:t>
            </a:r>
            <a:endParaRPr sz="5500" b="1" i="0" u="none" strike="noStrike" cap="none" dirty="0">
              <a:solidFill>
                <a:srgbClr val="00397A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0" u="none" strike="noStrike" cap="none" dirty="0">
                <a:solidFill>
                  <a:srgbClr val="00397A"/>
                </a:solidFill>
                <a:latin typeface="Asap"/>
                <a:ea typeface="Asap"/>
                <a:cs typeface="Asap"/>
                <a:sym typeface="Asap"/>
              </a:rPr>
              <a:t>Major Industry</a:t>
            </a:r>
            <a:endParaRPr sz="5500" b="0" i="0" u="none" strike="noStrike" cap="none" dirty="0">
              <a:solidFill>
                <a:srgbClr val="00397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403725" y="3763425"/>
            <a:ext cx="6328800" cy="388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4EB3E5"/>
                </a:solidFill>
                <a:latin typeface="Asap"/>
                <a:ea typeface="Asap"/>
                <a:cs typeface="Asap"/>
                <a:sym typeface="Asap"/>
              </a:rPr>
              <a:t>Winners of numerous awards and analyst accolades - </a:t>
            </a:r>
            <a:r>
              <a:rPr lang="en-US" sz="3600" b="1" i="0" u="none" strike="noStrike" cap="none">
                <a:solidFill>
                  <a:srgbClr val="F3F3F3"/>
                </a:solidFill>
                <a:latin typeface="Asap"/>
                <a:ea typeface="Asap"/>
                <a:cs typeface="Asap"/>
                <a:sym typeface="Asap"/>
              </a:rPr>
              <a:t>AND WE’RE JUST GETTING STARTED!!</a:t>
            </a:r>
            <a:endParaRPr sz="3600" b="1" i="0" u="none" strike="noStrike" cap="none">
              <a:solidFill>
                <a:srgbClr val="F3F3F3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2452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403725" y="760500"/>
            <a:ext cx="6628200" cy="4331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EEEEEE"/>
                </a:solidFill>
                <a:latin typeface="Nunito Light"/>
                <a:ea typeface="Nunito Light"/>
                <a:cs typeface="Nunito Light"/>
                <a:sym typeface="Nunito Light"/>
              </a:rPr>
              <a:t>2012 Technology Product of the Year (TechQuest)</a:t>
            </a:r>
            <a:endParaRPr sz="1800" b="0" i="0" u="none" strike="noStrike" cap="none">
              <a:solidFill>
                <a:srgbClr val="EEEEEE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9525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EEEEEE"/>
                </a:solidFill>
                <a:latin typeface="Nunito Light"/>
                <a:ea typeface="Nunito Light"/>
                <a:cs typeface="Nunito Light"/>
                <a:sym typeface="Nunito Light"/>
              </a:rPr>
              <a:t>Top 50 SaaS company (SaaS Chronicles.net)</a:t>
            </a:r>
            <a:endParaRPr sz="1800" b="0" i="0" u="none" strike="noStrike" cap="none">
              <a:solidFill>
                <a:srgbClr val="EEEEEE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9525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EEEEEE"/>
                </a:solidFill>
                <a:latin typeface="Nunito Light"/>
                <a:ea typeface="Nunito Light"/>
                <a:cs typeface="Nunito Light"/>
                <a:sym typeface="Nunito Light"/>
              </a:rPr>
              <a:t>Top 150 Player Cloud Computing (Syscon)</a:t>
            </a:r>
            <a:endParaRPr sz="1800" b="0" i="0" u="none" strike="noStrike" cap="none">
              <a:solidFill>
                <a:srgbClr val="EEEEEE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9525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EEEEEE"/>
                </a:solidFill>
                <a:latin typeface="Nunito Light"/>
                <a:ea typeface="Nunito Light"/>
                <a:cs typeface="Nunito Light"/>
                <a:sym typeface="Nunito Light"/>
              </a:rPr>
              <a:t>“Strong Performer” (Forrester - 2011 Wave)</a:t>
            </a:r>
            <a:endParaRPr sz="1800" b="0" i="0" u="none" strike="noStrike" cap="none">
              <a:solidFill>
                <a:srgbClr val="EEEEEE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9525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EEEEEE"/>
                </a:solidFill>
                <a:latin typeface="Nunito Light"/>
                <a:ea typeface="Nunito Light"/>
                <a:cs typeface="Nunito Light"/>
                <a:sym typeface="Nunito Light"/>
              </a:rPr>
              <a:t>“Who’s who in PaaS” (Gartner)</a:t>
            </a:r>
            <a:endParaRPr sz="1800" b="0" i="0" u="none" strike="noStrike" cap="none">
              <a:solidFill>
                <a:srgbClr val="EEEEEE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9525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EEEEEE"/>
                </a:solidFill>
                <a:latin typeface="Nunito Light"/>
                <a:ea typeface="Nunito Light"/>
                <a:cs typeface="Nunito Light"/>
                <a:sym typeface="Nunito Light"/>
              </a:rPr>
              <a:t>“100 Cloud Vendors you should know” (Alsbridge)</a:t>
            </a:r>
            <a:endParaRPr sz="1800" b="0" i="0" u="none" strike="noStrike" cap="none">
              <a:solidFill>
                <a:srgbClr val="EEEEEE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9525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EEEEEE"/>
                </a:solidFill>
                <a:latin typeface="Nunito Light"/>
                <a:ea typeface="Nunito Light"/>
                <a:cs typeface="Nunito Light"/>
                <a:sym typeface="Nunito Light"/>
              </a:rPr>
              <a:t>“stands to disrupt an entire previous generation of technology” (IDC)</a:t>
            </a:r>
            <a:endParaRPr sz="1800" b="0" i="0" u="none" strike="noStrike" cap="none">
              <a:solidFill>
                <a:srgbClr val="EEEEE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2452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6922000" y="-54825"/>
            <a:ext cx="6165300" cy="983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00088" dist="142875" dir="12840000" algn="bl" rotWithShape="0">
              <a:srgbClr val="00193D">
                <a:alpha val="8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200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3137" y="100750"/>
            <a:ext cx="1663049" cy="20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 r="48379"/>
          <a:stretch/>
        </p:blipFill>
        <p:spPr>
          <a:xfrm>
            <a:off x="8914901" y="7480925"/>
            <a:ext cx="2491650" cy="1948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Shape 164"/>
          <p:cNvGrpSpPr/>
          <p:nvPr/>
        </p:nvGrpSpPr>
        <p:grpSpPr>
          <a:xfrm>
            <a:off x="7678434" y="2291863"/>
            <a:ext cx="5181366" cy="4764854"/>
            <a:chOff x="2268225" y="2291850"/>
            <a:chExt cx="5325145" cy="4897075"/>
          </a:xfrm>
        </p:grpSpPr>
        <p:pic>
          <p:nvPicPr>
            <p:cNvPr id="165" name="Shape 16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68225" y="2291850"/>
              <a:ext cx="4763710" cy="4897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Shape 166" descr="Image result for forester log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575668" y="6133846"/>
              <a:ext cx="2017702" cy="8246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0C08B8-8E8B-4D4C-AB70-E7C7542CBC15}"/>
              </a:ext>
            </a:extLst>
          </p:cNvPr>
          <p:cNvSpPr txBox="1"/>
          <p:nvPr/>
        </p:nvSpPr>
        <p:spPr>
          <a:xfrm>
            <a:off x="1488886" y="9421119"/>
            <a:ext cx="3820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D1E"/>
                </a:solidFill>
              </a:rPr>
              <a:t>© 2018 CitizenDeveloper. All Rights Reserved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subTitle" idx="4294967295"/>
          </p:nvPr>
        </p:nvSpPr>
        <p:spPr>
          <a:xfrm>
            <a:off x="1598898" y="3398400"/>
            <a:ext cx="9544533" cy="227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4" tIns="83804" rIns="83804" bIns="83804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76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A CitizenDeveloper wishes to Import ~10,000 Accounts, ~10,000 Contacts, and relate them together - all asynchronously (in parallel).</a:t>
            </a:r>
            <a:br>
              <a:rPr lang="en" sz="2276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" sz="2276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2276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Each record receives additional logic processing for e.g. duplicates, etc.</a:t>
            </a:r>
            <a:endParaRPr sz="2276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>
              <a:lnSpc>
                <a:spcPct val="115000"/>
              </a:lnSpc>
              <a:spcBef>
                <a:spcPts val="2276"/>
              </a:spcBef>
              <a:spcAft>
                <a:spcPts val="2276"/>
              </a:spcAft>
              <a:buNone/>
            </a:pPr>
            <a:r>
              <a:rPr lang="en" sz="1707">
                <a:solidFill>
                  <a:srgbClr val="434343"/>
                </a:solidFill>
                <a:latin typeface="Nunito Light"/>
                <a:ea typeface="Nunito Light"/>
                <a:cs typeface="Nunito Light"/>
                <a:sym typeface="Nunito Light"/>
              </a:rPr>
              <a:t>(**NOTE: System capacity was intentionally cut back to below-minimum conditions: hardware, database nodes, and 5 threads per service, in order to stretch out the demonstration time frame**)</a:t>
            </a:r>
            <a:endParaRPr sz="1707">
              <a:solidFill>
                <a:srgbClr val="434343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6916" y="6401458"/>
            <a:ext cx="4310970" cy="149251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484018" y="1555769"/>
            <a:ext cx="12118187" cy="162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4" tIns="83804" rIns="83804" bIns="83804" anchor="ctr" anchorCtr="0">
            <a:noAutofit/>
          </a:bodyPr>
          <a:lstStyle/>
          <a:p>
            <a:pPr algn="ctr" defTabSz="1300460">
              <a:buSzPts val="4500"/>
            </a:pPr>
            <a:r>
              <a:rPr lang="en" sz="6400" dirty="0">
                <a:solidFill>
                  <a:srgbClr val="002352"/>
                </a:solidFill>
                <a:latin typeface="Asap SemiBold"/>
                <a:ea typeface="Asap SemiBold"/>
                <a:cs typeface="Asap SemiBold"/>
                <a:sym typeface="Asap SemiBold"/>
              </a:rPr>
              <a:t>Back End Demo</a:t>
            </a:r>
            <a:endParaRPr sz="6400" dirty="0">
              <a:solidFill>
                <a:srgbClr val="002352"/>
              </a:solidFill>
              <a:latin typeface="Asap SemiBold"/>
              <a:ea typeface="Asap SemiBold"/>
              <a:cs typeface="Asap SemiBold"/>
              <a:sym typeface="Asap Semi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B06E5-0D78-4A7A-8069-0A4E6FD91F87}"/>
              </a:ext>
            </a:extLst>
          </p:cNvPr>
          <p:cNvSpPr txBox="1"/>
          <p:nvPr/>
        </p:nvSpPr>
        <p:spPr>
          <a:xfrm>
            <a:off x="9144392" y="9421119"/>
            <a:ext cx="3852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© 2018 CitizenDeveloper.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2218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 idx="4294967295"/>
          </p:nvPr>
        </p:nvSpPr>
        <p:spPr>
          <a:xfrm>
            <a:off x="443307" y="1132458"/>
            <a:ext cx="12118187" cy="814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4" tIns="83804" rIns="83804" bIns="83804" anchor="ctr" anchorCtr="0">
            <a:noAutofit/>
          </a:bodyPr>
          <a:lstStyle/>
          <a:p>
            <a:r>
              <a:rPr lang="en" sz="4267" dirty="0">
                <a:solidFill>
                  <a:srgbClr val="002352"/>
                </a:solidFill>
                <a:latin typeface="Asap SemiBold"/>
                <a:ea typeface="Asap SemiBold"/>
                <a:cs typeface="Asap SemiBold"/>
                <a:sym typeface="Asap SemiBold"/>
              </a:rPr>
              <a:t>Import was setup without Code:</a:t>
            </a:r>
            <a:endParaRPr sz="4267" dirty="0">
              <a:solidFill>
                <a:srgbClr val="002352"/>
              </a:solidFill>
              <a:latin typeface="Asap SemiBold"/>
              <a:ea typeface="Asap SemiBold"/>
              <a:cs typeface="Asap SemiBold"/>
              <a:sym typeface="Asap SemiBold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36" y="2509867"/>
            <a:ext cx="8127922" cy="5434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3CC838-698E-43C2-A958-F8975E806A6D}"/>
              </a:ext>
            </a:extLst>
          </p:cNvPr>
          <p:cNvSpPr txBox="1"/>
          <p:nvPr/>
        </p:nvSpPr>
        <p:spPr>
          <a:xfrm>
            <a:off x="9144392" y="9421119"/>
            <a:ext cx="3852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© 2018 CitizenDeveloper.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3343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47307" y="4846400"/>
            <a:ext cx="7248640" cy="16290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131" name="Shape 131"/>
          <p:cNvSpPr/>
          <p:nvPr/>
        </p:nvSpPr>
        <p:spPr>
          <a:xfrm>
            <a:off x="547307" y="6883947"/>
            <a:ext cx="7248640" cy="16290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988" y="6912055"/>
            <a:ext cx="6168646" cy="15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432462" y="1704356"/>
            <a:ext cx="4004267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Service Requests: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 idx="4294967295"/>
          </p:nvPr>
        </p:nvSpPr>
        <p:spPr>
          <a:xfrm>
            <a:off x="238187" y="644822"/>
            <a:ext cx="12118187" cy="9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4" tIns="83804" rIns="83804" bIns="83804" anchor="ctr" anchorCtr="0">
            <a:noAutofit/>
          </a:bodyPr>
          <a:lstStyle/>
          <a:p>
            <a:r>
              <a:rPr lang="en" sz="4267" dirty="0">
                <a:solidFill>
                  <a:srgbClr val="002352"/>
                </a:solidFill>
                <a:latin typeface="Asap SemiBold"/>
                <a:ea typeface="Asap SemiBold"/>
                <a:cs typeface="Asap SemiBold"/>
                <a:sym typeface="Asap SemiBold"/>
              </a:rPr>
              <a:t>Time = 0:  “systems at rest”</a:t>
            </a:r>
            <a:endParaRPr sz="4267" dirty="0">
              <a:solidFill>
                <a:srgbClr val="002352"/>
              </a:solidFill>
              <a:latin typeface="Asap SemiBold"/>
              <a:ea typeface="Asap SemiBold"/>
              <a:cs typeface="Asap SemiBold"/>
              <a:sym typeface="Asap SemiBold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432462" y="4438063"/>
            <a:ext cx="4546560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Database Operations per Second: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432462" y="6475520"/>
            <a:ext cx="4546560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Hardware Allocated: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7980018" y="3166542"/>
            <a:ext cx="2821120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ctr"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MicroServices Count: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10909511" y="3188907"/>
            <a:ext cx="2250240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Record Counts: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39" name="Shape 139"/>
          <p:cNvGrpSpPr/>
          <p:nvPr/>
        </p:nvGrpSpPr>
        <p:grpSpPr>
          <a:xfrm>
            <a:off x="1607502" y="4859947"/>
            <a:ext cx="5107413" cy="1572800"/>
            <a:chOff x="406575" y="2591588"/>
            <a:chExt cx="3591150" cy="1105875"/>
          </a:xfrm>
        </p:grpSpPr>
        <p:pic>
          <p:nvPicPr>
            <p:cNvPr id="140" name="Shape 140"/>
            <p:cNvPicPr preferRelativeResize="0"/>
            <p:nvPr/>
          </p:nvPicPr>
          <p:blipFill rotWithShape="1">
            <a:blip r:embed="rId4">
              <a:alphaModFix/>
            </a:blip>
            <a:srcRect l="715" r="1321"/>
            <a:stretch/>
          </p:blipFill>
          <p:spPr>
            <a:xfrm>
              <a:off x="406575" y="2591588"/>
              <a:ext cx="3591150" cy="1105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Shape 141"/>
            <p:cNvSpPr/>
            <p:nvPr/>
          </p:nvSpPr>
          <p:spPr>
            <a:xfrm>
              <a:off x="438825" y="2959638"/>
              <a:ext cx="240300" cy="5226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grpSp>
        <p:nvGrpSpPr>
          <p:cNvPr id="142" name="Shape 142"/>
          <p:cNvGrpSpPr/>
          <p:nvPr/>
        </p:nvGrpSpPr>
        <p:grpSpPr>
          <a:xfrm>
            <a:off x="11275912" y="3833956"/>
            <a:ext cx="1250667" cy="2476444"/>
            <a:chOff x="7928375" y="1838500"/>
            <a:chExt cx="879375" cy="1741250"/>
          </a:xfrm>
        </p:grpSpPr>
        <p:pic>
          <p:nvPicPr>
            <p:cNvPr id="143" name="Shape 143"/>
            <p:cNvPicPr preferRelativeResize="0"/>
            <p:nvPr/>
          </p:nvPicPr>
          <p:blipFill rotWithShape="1">
            <a:blip r:embed="rId5">
              <a:alphaModFix/>
            </a:blip>
            <a:srcRect l="4834" t="3278"/>
            <a:stretch/>
          </p:blipFill>
          <p:spPr>
            <a:xfrm>
              <a:off x="7928450" y="1838500"/>
              <a:ext cx="879300" cy="17412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pic>
        <p:sp>
          <p:nvSpPr>
            <p:cNvPr id="144" name="Shape 144"/>
            <p:cNvSpPr/>
            <p:nvPr/>
          </p:nvSpPr>
          <p:spPr>
            <a:xfrm>
              <a:off x="7928375" y="3151375"/>
              <a:ext cx="879300" cy="3753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grpSp>
        <p:nvGrpSpPr>
          <p:cNvPr id="145" name="Shape 145"/>
          <p:cNvGrpSpPr/>
          <p:nvPr/>
        </p:nvGrpSpPr>
        <p:grpSpPr>
          <a:xfrm>
            <a:off x="8058418" y="3683235"/>
            <a:ext cx="2683449" cy="3396907"/>
            <a:chOff x="5666075" y="1732525"/>
            <a:chExt cx="1886800" cy="2388450"/>
          </a:xfrm>
        </p:grpSpPr>
        <p:pic>
          <p:nvPicPr>
            <p:cNvPr id="146" name="Shape 14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66075" y="1732525"/>
              <a:ext cx="1886800" cy="23884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pic>
        <p:sp>
          <p:nvSpPr>
            <p:cNvPr id="147" name="Shape 147"/>
            <p:cNvSpPr/>
            <p:nvPr/>
          </p:nvSpPr>
          <p:spPr>
            <a:xfrm>
              <a:off x="5684750" y="2761575"/>
              <a:ext cx="1836000" cy="1500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sp>
        <p:nvSpPr>
          <p:cNvPr id="148" name="Shape 148"/>
          <p:cNvSpPr/>
          <p:nvPr/>
        </p:nvSpPr>
        <p:spPr>
          <a:xfrm>
            <a:off x="8084978" y="6803698"/>
            <a:ext cx="2611200" cy="213333"/>
          </a:xfrm>
          <a:prstGeom prst="rect">
            <a:avLst/>
          </a:prstGeom>
          <a:solidFill>
            <a:srgbClr val="FFFF00">
              <a:alpha val="40392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grpSp>
        <p:nvGrpSpPr>
          <p:cNvPr id="149" name="Shape 149"/>
          <p:cNvGrpSpPr/>
          <p:nvPr/>
        </p:nvGrpSpPr>
        <p:grpSpPr>
          <a:xfrm>
            <a:off x="546348" y="2112676"/>
            <a:ext cx="7248641" cy="2359858"/>
            <a:chOff x="460350" y="628225"/>
            <a:chExt cx="5096701" cy="1659275"/>
          </a:xfrm>
        </p:grpSpPr>
        <p:pic>
          <p:nvPicPr>
            <p:cNvPr id="150" name="Shape 15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0350" y="628225"/>
              <a:ext cx="5096701" cy="16592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pic>
        <p:sp>
          <p:nvSpPr>
            <p:cNvPr id="151" name="Shape 151"/>
            <p:cNvSpPr/>
            <p:nvPr/>
          </p:nvSpPr>
          <p:spPr>
            <a:xfrm>
              <a:off x="460350" y="1332650"/>
              <a:ext cx="3501900" cy="1500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  <p:sp>
          <p:nvSpPr>
            <p:cNvPr id="152" name="Shape 152"/>
            <p:cNvSpPr/>
            <p:nvPr/>
          </p:nvSpPr>
          <p:spPr>
            <a:xfrm>
              <a:off x="460350" y="2121675"/>
              <a:ext cx="3501900" cy="1500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93B968-0BC3-4738-B3DB-2FB379F3F3FF}"/>
              </a:ext>
            </a:extLst>
          </p:cNvPr>
          <p:cNvSpPr txBox="1"/>
          <p:nvPr/>
        </p:nvSpPr>
        <p:spPr>
          <a:xfrm>
            <a:off x="9144392" y="9421119"/>
            <a:ext cx="3852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© 2018 CitizenDeveloper.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4800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554987" y="2541369"/>
            <a:ext cx="7248640" cy="20586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158" name="Shape 158"/>
          <p:cNvSpPr txBox="1"/>
          <p:nvPr/>
        </p:nvSpPr>
        <p:spPr>
          <a:xfrm>
            <a:off x="407360" y="2128427"/>
            <a:ext cx="4004267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Service Requests: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title" idx="4294967295"/>
          </p:nvPr>
        </p:nvSpPr>
        <p:spPr>
          <a:xfrm>
            <a:off x="238187" y="657522"/>
            <a:ext cx="12398313" cy="9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4" tIns="83804" rIns="83804" bIns="83804" anchor="ctr" anchorCtr="0">
            <a:noAutofit/>
          </a:bodyPr>
          <a:lstStyle/>
          <a:p>
            <a:r>
              <a:rPr lang="en" sz="4267" dirty="0">
                <a:solidFill>
                  <a:srgbClr val="002352"/>
                </a:solidFill>
                <a:latin typeface="Asap SemiBold"/>
                <a:ea typeface="Asap SemiBold"/>
                <a:cs typeface="Asap SemiBold"/>
                <a:sym typeface="Asap SemiBold"/>
              </a:rPr>
              <a:t>Time = 1: “asynchronous flood of </a:t>
            </a:r>
            <a:r>
              <a:rPr lang="en" sz="4267" u="sng" dirty="0">
                <a:solidFill>
                  <a:srgbClr val="002352"/>
                </a:solidFill>
                <a:latin typeface="Asap SemiBold"/>
                <a:ea typeface="Asap SemiBold"/>
                <a:cs typeface="Asap SemiBold"/>
                <a:sym typeface="Asap SemiBold"/>
              </a:rPr>
              <a:t>query </a:t>
            </a:r>
            <a:r>
              <a:rPr lang="en" sz="4267" dirty="0">
                <a:solidFill>
                  <a:srgbClr val="002352"/>
                </a:solidFill>
                <a:latin typeface="Asap SemiBold"/>
                <a:ea typeface="Asap SemiBold"/>
                <a:cs typeface="Asap SemiBold"/>
                <a:sym typeface="Asap SemiBold"/>
              </a:rPr>
              <a:t>requests!”</a:t>
            </a:r>
            <a:endParaRPr sz="4267" dirty="0">
              <a:solidFill>
                <a:srgbClr val="002352"/>
              </a:solidFill>
              <a:latin typeface="Asap SemiBold"/>
              <a:ea typeface="Asap SemiBold"/>
              <a:cs typeface="Asap SemiBold"/>
              <a:sym typeface="Asap SemiBold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6370596" y="5078293"/>
            <a:ext cx="3570773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ctr"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MicroServices Count: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10550578" y="2943822"/>
            <a:ext cx="2216533" cy="4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ctr" defTabSz="1300460">
              <a:buSzPts val="1400"/>
            </a:pPr>
            <a:r>
              <a:rPr lang="en" sz="1991">
                <a:solidFill>
                  <a:srgbClr val="0B7ACF"/>
                </a:solidFill>
                <a:latin typeface="Nunito"/>
                <a:ea typeface="Nunito"/>
                <a:cs typeface="Nunito"/>
                <a:sym typeface="Nunito"/>
              </a:rPr>
              <a:t>Record Counts:</a:t>
            </a:r>
            <a:endParaRPr sz="1991">
              <a:solidFill>
                <a:srgbClr val="0B7AC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62" name="Shape 162"/>
          <p:cNvGrpSpPr/>
          <p:nvPr/>
        </p:nvGrpSpPr>
        <p:grpSpPr>
          <a:xfrm>
            <a:off x="10815112" y="3400000"/>
            <a:ext cx="1725049" cy="3286258"/>
            <a:chOff x="7832975" y="1838175"/>
            <a:chExt cx="1212925" cy="2310650"/>
          </a:xfrm>
        </p:grpSpPr>
        <p:pic>
          <p:nvPicPr>
            <p:cNvPr id="163" name="Shape 163"/>
            <p:cNvPicPr preferRelativeResize="0"/>
            <p:nvPr/>
          </p:nvPicPr>
          <p:blipFill rotWithShape="1">
            <a:blip r:embed="rId3">
              <a:alphaModFix/>
            </a:blip>
            <a:srcRect l="2789" t="1745" b="2367"/>
            <a:stretch/>
          </p:blipFill>
          <p:spPr>
            <a:xfrm>
              <a:off x="7832975" y="1838175"/>
              <a:ext cx="1212925" cy="23106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pic>
        <p:sp>
          <p:nvSpPr>
            <p:cNvPr id="164" name="Shape 164"/>
            <p:cNvSpPr/>
            <p:nvPr/>
          </p:nvSpPr>
          <p:spPr>
            <a:xfrm>
              <a:off x="8247875" y="1838175"/>
              <a:ext cx="300300" cy="21150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grpSp>
        <p:nvGrpSpPr>
          <p:cNvPr id="165" name="Shape 165"/>
          <p:cNvGrpSpPr/>
          <p:nvPr/>
        </p:nvGrpSpPr>
        <p:grpSpPr>
          <a:xfrm>
            <a:off x="722347" y="2605404"/>
            <a:ext cx="6908265" cy="1964729"/>
            <a:chOff x="525463" y="1022963"/>
            <a:chExt cx="4857374" cy="1381450"/>
          </a:xfrm>
        </p:grpSpPr>
        <p:pic>
          <p:nvPicPr>
            <p:cNvPr id="166" name="Shape 166"/>
            <p:cNvPicPr preferRelativeResize="0"/>
            <p:nvPr/>
          </p:nvPicPr>
          <p:blipFill rotWithShape="1">
            <a:blip r:embed="rId4">
              <a:alphaModFix/>
            </a:blip>
            <a:srcRect l="777" t="4834" r="854"/>
            <a:stretch/>
          </p:blipFill>
          <p:spPr>
            <a:xfrm>
              <a:off x="525463" y="1022963"/>
              <a:ext cx="4857374" cy="1381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Shape 167"/>
            <p:cNvSpPr/>
            <p:nvPr/>
          </p:nvSpPr>
          <p:spPr>
            <a:xfrm>
              <a:off x="4123788" y="1171413"/>
              <a:ext cx="442800" cy="4563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  <p:sp>
          <p:nvSpPr>
            <p:cNvPr id="168" name="Shape 168"/>
            <p:cNvSpPr/>
            <p:nvPr/>
          </p:nvSpPr>
          <p:spPr>
            <a:xfrm>
              <a:off x="4551013" y="2231013"/>
              <a:ext cx="442800" cy="142200"/>
            </a:xfrm>
            <a:prstGeom prst="rect">
              <a:avLst/>
            </a:prstGeom>
            <a:solidFill>
              <a:srgbClr val="FFFF00">
                <a:alpha val="40392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defTabSz="1300460">
                <a:buSzPts val="1400"/>
              </a:pPr>
              <a:endParaRPr sz="1991"/>
            </a:p>
          </p:txBody>
        </p:sp>
      </p:grpSp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5476" y="5584960"/>
            <a:ext cx="3013318" cy="22702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70" name="Shape 170"/>
          <p:cNvSpPr/>
          <p:nvPr/>
        </p:nvSpPr>
        <p:spPr>
          <a:xfrm>
            <a:off x="7002916" y="6776391"/>
            <a:ext cx="2938453" cy="273493"/>
          </a:xfrm>
          <a:prstGeom prst="rect">
            <a:avLst/>
          </a:prstGeom>
          <a:solidFill>
            <a:srgbClr val="FFFF00">
              <a:alpha val="40392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171" name="Shape 171"/>
          <p:cNvSpPr/>
          <p:nvPr/>
        </p:nvSpPr>
        <p:spPr>
          <a:xfrm>
            <a:off x="7002916" y="6502933"/>
            <a:ext cx="2938453" cy="232107"/>
          </a:xfrm>
          <a:prstGeom prst="rect">
            <a:avLst/>
          </a:prstGeom>
          <a:solidFill>
            <a:srgbClr val="FFFF00">
              <a:alpha val="40392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>
              <a:buSzPts val="1400"/>
            </a:pPr>
            <a:endParaRPr sz="199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5B6DD1-1DFA-4EB7-871B-7830163C254D}"/>
              </a:ext>
            </a:extLst>
          </p:cNvPr>
          <p:cNvSpPr txBox="1"/>
          <p:nvPr/>
        </p:nvSpPr>
        <p:spPr>
          <a:xfrm>
            <a:off x="9144392" y="9421119"/>
            <a:ext cx="3852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© 2018 CitizenDeveloper.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5771449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528</Words>
  <Application>Microsoft Office PowerPoint</Application>
  <PresentationFormat>Custom</PresentationFormat>
  <Paragraphs>155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Nunito Light</vt:lpstr>
      <vt:lpstr>Arial</vt:lpstr>
      <vt:lpstr>Roboto</vt:lpstr>
      <vt:lpstr>Nunito</vt:lpstr>
      <vt:lpstr>Asap</vt:lpstr>
      <vt:lpstr>Roboto Medium</vt:lpstr>
      <vt:lpstr>Helvetica Neue</vt:lpstr>
      <vt:lpstr>Asap SemiBold</vt:lpstr>
      <vt:lpstr>Helvetica Neue Light</vt:lpstr>
      <vt:lpstr>Gradient</vt:lpstr>
      <vt:lpstr>1_Gradient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 was setup without Code:</vt:lpstr>
      <vt:lpstr>Time = 0:  “systems at rest”</vt:lpstr>
      <vt:lpstr>Time = 1: “asynchronous flood of query requests!”</vt:lpstr>
      <vt:lpstr>Time = 5: “add hardware, auto-shift to relationships”</vt:lpstr>
      <vt:lpstr>Time = 10: “queries auto-scale down, sudden demand for relation-add”</vt:lpstr>
      <vt:lpstr>Time = 15: “no service requests: auto-scale down”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WxEmployee32</dc:creator>
  <cp:lastModifiedBy>Brandi Fetchen</cp:lastModifiedBy>
  <cp:revision>9</cp:revision>
  <dcterms:modified xsi:type="dcterms:W3CDTF">2018-05-10T13:16:55Z</dcterms:modified>
</cp:coreProperties>
</file>